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7" r:id="rId2"/>
    <p:sldId id="258" r:id="rId3"/>
    <p:sldId id="259" r:id="rId4"/>
    <p:sldId id="260" r:id="rId5"/>
    <p:sldId id="261" r:id="rId6"/>
    <p:sldId id="368" r:id="rId7"/>
    <p:sldId id="264" r:id="rId8"/>
    <p:sldId id="267" r:id="rId9"/>
    <p:sldId id="268" r:id="rId10"/>
    <p:sldId id="269" r:id="rId11"/>
    <p:sldId id="3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70" r:id="rId98"/>
    <p:sldId id="356" r:id="rId99"/>
    <p:sldId id="357" r:id="rId100"/>
    <p:sldId id="371" r:id="rId101"/>
    <p:sldId id="358" r:id="rId102"/>
    <p:sldId id="359" r:id="rId103"/>
    <p:sldId id="360" r:id="rId104"/>
    <p:sldId id="361" r:id="rId105"/>
    <p:sldId id="362" r:id="rId106"/>
    <p:sldId id="363" r:id="rId107"/>
    <p:sldId id="364" r:id="rId108"/>
    <p:sldId id="365" r:id="rId109"/>
    <p:sldId id="366" r:id="rId110"/>
    <p:sldId id="367"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237" autoAdjust="0"/>
  </p:normalViewPr>
  <p:slideViewPr>
    <p:cSldViewPr>
      <p:cViewPr varScale="1">
        <p:scale>
          <a:sx n="104" d="100"/>
          <a:sy n="104" d="100"/>
        </p:scale>
        <p:origin x="-17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a:t>Local data variables are accessible only by the monitor’s procedures and not by any external procedure</a:t>
          </a:r>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a:t>Only one process may be executing in the monitor at a time</a:t>
          </a: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IN"/>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IN"/>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IN"/>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IN"/>
        </a:p>
      </dgm:t>
    </dgm:pt>
  </dgm:ptLst>
  <dgm:cxnLst>
    <dgm:cxn modelId="{9060B13E-EB83-584D-AC05-258206B1E1DC}" srcId="{6978A990-084D-244A-ABFA-1DBDCB28F056}" destId="{0CD498C7-3DDE-0C46-9AE3-319907EB4EE7}" srcOrd="0" destOrd="0" parTransId="{8D950DE2-9FCB-674D-9547-FD7F92868FDF}" sibTransId="{5CE9E49E-63E3-924D-9DA4-CE09FF92C74D}"/>
    <dgm:cxn modelId="{06F7C858-5423-4D0D-9794-9F485DE96334}" type="presOf" srcId="{6978A990-084D-244A-ABFA-1DBDCB28F056}" destId="{93D5CD29-E19E-DD4B-A1C4-624BCFD6A397}" srcOrd="0" destOrd="0" presId="urn:microsoft.com/office/officeart/2005/8/layout/process4"/>
    <dgm:cxn modelId="{932D8C1E-3171-4641-9696-D91C96C76A98}" type="presOf" srcId="{6E91142C-36C5-A64D-8E23-3E1F763F275F}" destId="{D12AA6B8-84E5-7B4E-8638-00D328B45D7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087B68F7-DC65-3E4E-9C58-622EDA633B35}" srcId="{6978A990-084D-244A-ABFA-1DBDCB28F056}" destId="{6E91142C-36C5-A64D-8E23-3E1F763F275F}" srcOrd="2" destOrd="0" parTransId="{0CE164C2-1D94-CD4E-99FA-05E077D244EE}" sibTransId="{4E5A11BF-DB4A-C947-B5E9-A877E3978015}"/>
    <dgm:cxn modelId="{C6A10F3A-13FB-4BBB-920F-D0E995A9F982}" type="presOf" srcId="{0CD498C7-3DDE-0C46-9AE3-319907EB4EE7}" destId="{3C7C1CF7-7300-9441-8B88-36609FBE0526}" srcOrd="0" destOrd="0" presId="urn:microsoft.com/office/officeart/2005/8/layout/process4"/>
    <dgm:cxn modelId="{E6FE00DC-35B1-4689-AD1C-036B7732B1DC}" type="presOf" srcId="{8EA9CC64-AB13-CE41-A069-63201EE90D17}" destId="{8579B117-7007-874B-B7B6-BBD102E64284}" srcOrd="0" destOrd="0" presId="urn:microsoft.com/office/officeart/2005/8/layout/process4"/>
    <dgm:cxn modelId="{60038C8E-0DA0-468A-B762-F39985191162}" type="presParOf" srcId="{93D5CD29-E19E-DD4B-A1C4-624BCFD6A397}" destId="{43AA21C6-2510-9145-98F9-F76937106F86}" srcOrd="0" destOrd="0" presId="urn:microsoft.com/office/officeart/2005/8/layout/process4"/>
    <dgm:cxn modelId="{F11DBA1D-047E-4B06-BDCC-6A64CA285FA4}" type="presParOf" srcId="{43AA21C6-2510-9145-98F9-F76937106F86}" destId="{D12AA6B8-84E5-7B4E-8638-00D328B45D77}" srcOrd="0" destOrd="0" presId="urn:microsoft.com/office/officeart/2005/8/layout/process4"/>
    <dgm:cxn modelId="{C9632CEC-8CBD-425C-A7CD-72E3B5107515}" type="presParOf" srcId="{93D5CD29-E19E-DD4B-A1C4-624BCFD6A397}" destId="{9BC2A5BB-A071-FE45-BC35-8CF516A8F244}" srcOrd="1" destOrd="0" presId="urn:microsoft.com/office/officeart/2005/8/layout/process4"/>
    <dgm:cxn modelId="{101D1418-C616-4E4D-8821-E386627A9855}" type="presParOf" srcId="{93D5CD29-E19E-DD4B-A1C4-624BCFD6A397}" destId="{D832BF20-84F1-384A-B33B-276AD9740FCA}" srcOrd="2" destOrd="0" presId="urn:microsoft.com/office/officeart/2005/8/layout/process4"/>
    <dgm:cxn modelId="{E5D032DC-6816-43A4-8CE7-91A1078D761D}" type="presParOf" srcId="{D832BF20-84F1-384A-B33B-276AD9740FCA}" destId="{8579B117-7007-874B-B7B6-BBD102E64284}" srcOrd="0" destOrd="0" presId="urn:microsoft.com/office/officeart/2005/8/layout/process4"/>
    <dgm:cxn modelId="{DDAE22D2-2056-4768-A164-40488DDA7FE0}" type="presParOf" srcId="{93D5CD29-E19E-DD4B-A1C4-624BCFD6A397}" destId="{40D8F817-2054-104D-A800-9C1471B90625}" srcOrd="3" destOrd="0" presId="urn:microsoft.com/office/officeart/2005/8/layout/process4"/>
    <dgm:cxn modelId="{3A4C3351-8410-4F04-954F-9021BDF01128}" type="presParOf" srcId="{93D5CD29-E19E-DD4B-A1C4-624BCFD6A397}" destId="{72A56203-72A4-6447-8BA8-907A3A7C67DE}" srcOrd="4" destOrd="0" presId="urn:microsoft.com/office/officeart/2005/8/layout/process4"/>
    <dgm:cxn modelId="{024E2EAE-61B6-4A01-B867-31B62C88ACC1}" type="presParOf" srcId="{72A56203-72A4-6447-8BA8-907A3A7C67DE}" destId="{3C7C1CF7-7300-9441-8B88-36609FBE0526}" srcOrd="0" destOrd="0" presId="urn:microsoft.com/office/officeart/2005/8/layout/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Only one process may be executing in the monitor at a time</a:t>
          </a:r>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Process enters monitor by invoking one of its procedures</a:t>
          </a:r>
        </a:p>
      </dsp:txBody>
      <dsp:txXfrm rot="10800000">
        <a:off x="0" y="1520390"/>
        <a:ext cx="8229600" cy="1534644"/>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Local data variables are accessible only by the monitor’s procedures and not by any external procedure</a:t>
          </a:r>
        </a:p>
      </dsp:txBody>
      <dsp:txXfrm rot="10800000">
        <a:off x="0" y="713"/>
        <a:ext cx="8229600" cy="15346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A490A-C8BB-40CF-A120-3E29F0C46802}" type="datetimeFigureOut">
              <a:rPr lang="en-IN" smtClean="0"/>
              <a:pPr/>
              <a:t>09-03-2021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264A94-D797-4D87-A1DD-F94B8E6DB19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D8C1A13-BA07-44E7-ABEC-5CD7EC32C54D}"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BA8AAFC-1DA2-4D0A-B693-AC22EB770D91}" type="slidenum">
              <a:rPr lang="en-US">
                <a:ea typeface="ＭＳ Ｐゴシック" pitchFamily="34" charset="-128"/>
              </a:rPr>
              <a:pPr/>
              <a:t>20</a:t>
            </a:fld>
            <a:endParaRPr lang="en-US">
              <a:ea typeface="ＭＳ Ｐゴシック"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C5A64D1-007A-43CB-AF8C-591CB36F9927}" type="slidenum">
              <a:rPr lang="en-US">
                <a:ea typeface="ＭＳ Ｐゴシック" pitchFamily="34" charset="-128"/>
              </a:rPr>
              <a:pPr/>
              <a:t>28</a:t>
            </a:fld>
            <a:endParaRPr lang="en-US">
              <a:ea typeface="ＭＳ Ｐゴシック"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E536484-9C81-4A2A-98D0-5B261A36171A}" type="slidenum">
              <a:rPr lang="en-US">
                <a:ea typeface="ＭＳ Ｐゴシック" pitchFamily="34" charset="-128"/>
              </a:rPr>
              <a:pPr/>
              <a:t>30</a:t>
            </a:fld>
            <a:endParaRPr lang="en-US">
              <a:ea typeface="ＭＳ Ｐゴシック" pitchFamily="34"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7369F-58CF-47E7-996A-30E3262B6E0F}" type="slidenum">
              <a:rPr lang="en-US"/>
              <a:pPr/>
              <a:t>31</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cap="flat"/>
        </p:spPr>
      </p:sp>
      <p:sp>
        <p:nvSpPr>
          <p:cNvPr id="99331"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F5FF8F2-7C0A-4DC7-8AC6-9EE6E60B9D09}" type="slidenum">
              <a:rPr lang="en-US">
                <a:ea typeface="ＭＳ Ｐゴシック" pitchFamily="34" charset="-128"/>
              </a:rPr>
              <a:pPr/>
              <a:t>33</a:t>
            </a:fld>
            <a:endParaRPr lang="en-US">
              <a:ea typeface="ＭＳ Ｐゴシック"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FDE205B-F5E1-499A-AF61-BF2116346136}" type="slidenum">
              <a:rPr lang="en-US">
                <a:ea typeface="ＭＳ Ｐゴシック" pitchFamily="34" charset="-128"/>
              </a:rPr>
              <a:pPr/>
              <a:t>39</a:t>
            </a:fld>
            <a:endParaRPr lang="en-US">
              <a:ea typeface="ＭＳ Ｐゴシック" pitchFamily="34"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E3EE82F-21B5-4873-89CF-CF955D641B59}" type="slidenum">
              <a:rPr lang="en-US"/>
              <a:pPr/>
              <a:t>42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9D6D395-4E48-4892-8A13-9EAC5700ABE9}" type="slidenum">
              <a:rPr lang="en-US"/>
              <a:pPr/>
              <a:t>43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36193F5-6BE0-4827-9B39-9840AAA02F8E}" type="slidenum">
              <a:rPr lang="en-US"/>
              <a:pPr/>
              <a:t>44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1EB9A12-20B3-41A0-8AA7-4DD08B4CAAF3}" type="slidenum">
              <a:rPr lang="en-US"/>
              <a:pPr/>
              <a:t>46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16085E5-5418-4BB9-B56E-C9AC99B1148A}" type="slidenum">
              <a:rPr lang="en-US"/>
              <a:pPr/>
              <a:t>47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580798E-758D-43B1-8698-13A3F082BF2D}" type="slidenum">
              <a:rPr lang="en-US"/>
              <a:pPr/>
              <a:t>51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EC5F117-2AC4-4055-BF74-098314D19E63}" type="slidenum">
              <a:rPr lang="en-US"/>
              <a:pPr/>
              <a:t>55</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9670850-7040-4A6F-B72D-89C07C02B365}" type="slidenum">
              <a:rPr lang="en-US"/>
              <a:pPr/>
              <a:t>56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46CAF67-5B6D-49DA-9F35-5A47CEE52664}" type="slidenum">
              <a:rPr lang="en-US"/>
              <a:pPr/>
              <a:t>57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BC0E55C-F6AB-4935-879F-5964FA201CD8}" type="slidenum">
              <a:rPr lang="en-US"/>
              <a:pPr/>
              <a:t>59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BC0853C-DCBE-4F31-AC5D-2E1AE3AAE07E}" type="slidenum">
              <a:rPr lang="en-US"/>
              <a:pPr/>
              <a:t>64</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264A94-D797-4D87-A1DD-F94B8E6DB192}" type="slidenum">
              <a:rPr lang="en-IN" smtClean="0"/>
              <a:pPr/>
              <a:t>65</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 </a:t>
            </a:r>
            <a:r>
              <a:rPr lang="en-NZ" b="0" dirty="0" smtClean="0"/>
              <a:t>animation</a:t>
            </a:r>
            <a:r>
              <a:rPr lang="en-NZ" b="0" baseline="0" dirty="0" smtClean="0"/>
              <a:t> shows sections of the diagram to focus and remove distraction</a:t>
            </a:r>
            <a:endParaRPr lang="en-NZ" b="1" dirty="0" smtClean="0"/>
          </a:p>
          <a:p>
            <a:r>
              <a:rPr lang="en-NZ" dirty="0" smtClean="0"/>
              <a:t>Processes A, B, and C depend on a result from process D. </a:t>
            </a:r>
          </a:p>
          <a:p>
            <a:r>
              <a:rPr lang="en-NZ" dirty="0" smtClean="0"/>
              <a:t>Initially (1), A is running;</a:t>
            </a:r>
          </a:p>
          <a:p>
            <a:pPr lvl="1">
              <a:buFont typeface="Arial" pitchFamily="34" charset="0"/>
              <a:buChar char="•"/>
            </a:pPr>
            <a:r>
              <a:rPr lang="en-NZ" dirty="0" smtClean="0"/>
              <a:t> B, C, and D are ready; </a:t>
            </a:r>
          </a:p>
          <a:p>
            <a:pPr lvl="1">
              <a:buFont typeface="Arial" pitchFamily="34" charset="0"/>
              <a:buChar char="•"/>
            </a:pPr>
            <a:r>
              <a:rPr lang="en-NZ" dirty="0" smtClean="0"/>
              <a:t> the semaphore count is 1, indicating that one of D’s results is available.</a:t>
            </a:r>
          </a:p>
          <a:p>
            <a:pPr lvl="1">
              <a:buFont typeface="Arial" pitchFamily="34" charset="0"/>
              <a:buChar char="•"/>
            </a:pPr>
            <a:r>
              <a:rPr lang="en-NZ" dirty="0" smtClean="0"/>
              <a:t> When A issues a semWait instruction on semaphore </a:t>
            </a:r>
            <a:r>
              <a:rPr lang="en-NZ" b="1" dirty="0" smtClean="0"/>
              <a:t>s</a:t>
            </a:r>
            <a:r>
              <a:rPr lang="en-NZ" dirty="0" smtClean="0"/>
              <a:t>, the semaphore decrements to 0, and A can continue to execute; </a:t>
            </a:r>
          </a:p>
          <a:p>
            <a:pPr lvl="1">
              <a:buFont typeface="Arial" pitchFamily="34" charset="0"/>
              <a:buChar char="•"/>
            </a:pPr>
            <a:r>
              <a:rPr lang="en-NZ" dirty="0" smtClean="0"/>
              <a:t> subsequently it rejoins the ready queue.</a:t>
            </a:r>
          </a:p>
          <a:p>
            <a:pPr lvl="0">
              <a:buFont typeface="Arial" pitchFamily="34" charset="0"/>
              <a:buNone/>
            </a:pPr>
            <a:r>
              <a:rPr lang="en-NZ" dirty="0" smtClean="0"/>
              <a:t>Then B runs (2), eventually issues a semWait instruction, and is blocked, allowing D to run (3).</a:t>
            </a:r>
          </a:p>
          <a:p>
            <a:pPr lvl="1">
              <a:buFont typeface="Arial" pitchFamily="34" charset="0"/>
              <a:buNone/>
            </a:pPr>
            <a:r>
              <a:rPr lang="en-NZ" dirty="0" smtClean="0"/>
              <a:t>When D completes a new result, it issues a semSignal instruction, which allows B to move to the ready queue (4). </a:t>
            </a:r>
          </a:p>
          <a:p>
            <a:pPr lvl="1">
              <a:buFont typeface="Arial" pitchFamily="34" charset="0"/>
              <a:buNone/>
            </a:pPr>
            <a:r>
              <a:rPr lang="en-NZ" dirty="0" smtClean="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C begins to run (5) </a:t>
            </a:r>
          </a:p>
          <a:p>
            <a:pPr lvl="1">
              <a:buFont typeface="Arial" pitchFamily="34" charset="0"/>
              <a:buChar char="•"/>
            </a:pPr>
            <a:r>
              <a:rPr lang="en-NZ" dirty="0" smtClean="0"/>
              <a:t>but is blocked when it issues a semWait instruction. </a:t>
            </a:r>
          </a:p>
          <a:p>
            <a:pPr lvl="1">
              <a:buFont typeface="Arial" pitchFamily="34" charset="0"/>
              <a:buChar char="•"/>
            </a:pPr>
            <a:r>
              <a:rPr lang="en-NZ" dirty="0" smtClean="0"/>
              <a:t>Similarly, A and B run and are blocked on the semaphore, </a:t>
            </a:r>
          </a:p>
          <a:p>
            <a:pPr lvl="1">
              <a:buFont typeface="Arial" pitchFamily="34" charset="0"/>
              <a:buChar char="•"/>
            </a:pPr>
            <a:r>
              <a:rPr lang="en-NZ" dirty="0" smtClean="0"/>
              <a:t>allowing D to resume execution (6).</a:t>
            </a:r>
          </a:p>
          <a:p>
            <a:pPr lvl="1">
              <a:buFont typeface="Arial" pitchFamily="34" charset="0"/>
              <a:buChar char="•"/>
            </a:pPr>
            <a:r>
              <a:rPr lang="en-NZ" dirty="0" smtClean="0"/>
              <a:t>When D has a result, it issues a semSignal, which transfers</a:t>
            </a:r>
            <a:r>
              <a:rPr lang="en-NZ" baseline="0" dirty="0" smtClean="0"/>
              <a:t> </a:t>
            </a:r>
            <a:r>
              <a:rPr lang="en-NZ" dirty="0" smtClean="0"/>
              <a:t>C to the ready queue. </a:t>
            </a:r>
          </a:p>
          <a:p>
            <a:pPr lvl="1">
              <a:buFont typeface="Arial" pitchFamily="34" charset="0"/>
              <a:buChar char="•"/>
            </a:pPr>
            <a:r>
              <a:rPr lang="en-NZ" dirty="0" smtClean="0"/>
              <a:t>Later cycles of D will release A and B from the Blocked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BE34438-BF14-491F-946F-173140927A91}" type="slidenum">
              <a:rPr lang="en-US">
                <a:ea typeface="ＭＳ Ｐゴシック" pitchFamily="34" charset="-128"/>
              </a:rPr>
              <a:pPr/>
              <a:t>68</a:t>
            </a:fld>
            <a:endParaRPr lang="en-US">
              <a:ea typeface="ＭＳ Ｐゴシック"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3F3C850-8215-4E11-9D1C-07A051792C97}" type="slidenum">
              <a:rPr lang="en-US">
                <a:ea typeface="ＭＳ Ｐゴシック" pitchFamily="34" charset="-128"/>
              </a:rPr>
              <a:pPr/>
              <a:t>72</a:t>
            </a:fld>
            <a:endParaRPr lang="en-US">
              <a:ea typeface="ＭＳ Ｐゴシック" pitchFamily="34"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CBCFE12-03F5-414F-BD3D-59E15B26FAAB}" type="slidenum">
              <a:rPr lang="en-US">
                <a:ea typeface="ＭＳ Ｐゴシック" pitchFamily="34" charset="-128"/>
              </a:rPr>
              <a:pPr/>
              <a:t>73</a:t>
            </a:fld>
            <a:endParaRPr lang="en-US">
              <a:ea typeface="ＭＳ Ｐゴシック" pitchFamily="34"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840BDCB-29CB-44F4-BB94-B7D20A38A6D4}" type="slidenum">
              <a:rPr lang="en-US">
                <a:ea typeface="ＭＳ Ｐゴシック" pitchFamily="34" charset="-128"/>
              </a:rPr>
              <a:pPr/>
              <a:t>74</a:t>
            </a:fld>
            <a:endParaRPr lang="en-US">
              <a:ea typeface="ＭＳ Ｐゴシック" pitchFamily="34"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9DAA480-CE64-4497-AAAB-1B488020ED9D}" type="slidenum">
              <a:rPr lang="en-US">
                <a:ea typeface="ＭＳ Ｐゴシック" pitchFamily="34" charset="-128"/>
              </a:rPr>
              <a:pPr/>
              <a:t>75</a:t>
            </a:fld>
            <a:endParaRPr lang="en-US">
              <a:ea typeface="ＭＳ Ｐゴシック"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AB399E5-A4F5-4C07-9876-ED4C6F560F1C}" type="slidenum">
              <a:rPr lang="en-US"/>
              <a:pPr/>
              <a:t>76</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9B80473-A951-497D-98C4-F9D9006A934E}" type="slidenum">
              <a:rPr lang="en-US"/>
              <a:pPr/>
              <a:t>79</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AB534EB-E3A1-4BD1-96B5-1B3A7454F6EA}" type="slidenum">
              <a:rPr lang="en-US"/>
              <a:pPr/>
              <a:t>82</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CB84F42E-887A-4287-BA6A-532F33033CE9}" type="slidenum">
              <a:rPr lang="en-US"/>
              <a:pPr/>
              <a:t>84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420304F0-EA98-48A9-9D9A-A52C74C47E1D}" type="slidenum">
              <a:rPr lang="en-US"/>
              <a:pPr/>
              <a:t>86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4551701-3098-4A3F-9135-88E5CC2CCD71}" type="slidenum">
              <a:rPr lang="en-US"/>
              <a:pPr/>
              <a:t>87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7E148C6-D5EB-4574-9D15-4298FDAA4ED2}" type="slidenum">
              <a:rPr lang="en-US">
                <a:ea typeface="ＭＳ Ｐゴシック" pitchFamily="34" charset="-128"/>
              </a:rPr>
              <a:pPr/>
              <a:t>88</a:t>
            </a:fld>
            <a:endParaRPr lang="en-US">
              <a:ea typeface="ＭＳ Ｐゴシック"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EABDC-F786-4036-A6D6-8F254135F28F}" type="slidenum">
              <a:rPr lang="en-US"/>
              <a:pPr/>
              <a:t>89</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1F172-23F6-4550-97C8-B8A615026E20}" type="slidenum">
              <a:rPr lang="en-US"/>
              <a:pPr/>
              <a:t>90</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C4D05-4CC8-490E-969C-8A1EDEE41F72}" type="slidenum">
              <a:rPr lang="en-US"/>
              <a:pPr/>
              <a:t>91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2AFFA44-1516-4AC0-9533-83109C9185B9}"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4097058-38F4-4D07-9D0D-60C3DD98CF47}" type="slidenum">
              <a:rPr lang="en-US">
                <a:ea typeface="ＭＳ Ｐゴシック" pitchFamily="34" charset="-128"/>
              </a:rPr>
              <a:pPr/>
              <a:t>96</a:t>
            </a:fld>
            <a:endParaRPr lang="en-US">
              <a:ea typeface="ＭＳ Ｐゴシック" pitchFamily="34" charset="-128"/>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The chief characteristics of a monitor are the following: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local data variables are accessible only by the monitor’s procedures and</a:t>
            </a:r>
          </a:p>
          <a:p>
            <a:r>
              <a:rPr lang="en-US" sz="1200" kern="1200" baseline="0" dirty="0">
                <a:solidFill>
                  <a:schemeClr val="tx1"/>
                </a:solidFill>
                <a:latin typeface="+mn-lt"/>
                <a:ea typeface="+mn-ea"/>
                <a:cs typeface="+mn-cs"/>
              </a:rPr>
              <a:t>not by any external procedure.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A process enters the monitor by invoking one of its procedures.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Only one process may be executing in the monitor at a time; any other processes</a:t>
            </a:r>
          </a:p>
          <a:p>
            <a:r>
              <a:rPr lang="en-US" sz="1200" kern="1200" baseline="0" dirty="0">
                <a:solidFill>
                  <a:schemeClr val="tx1"/>
                </a:solidFill>
                <a:latin typeface="+mn-lt"/>
                <a:ea typeface="+mn-ea"/>
                <a:cs typeface="+mn-cs"/>
              </a:rPr>
              <a:t>that have invoked the monitor are blocked, waiting for the monitor to become available.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extLst>
      <p:ext uri="{BB962C8B-B14F-4D97-AF65-F5344CB8AC3E}">
        <p14:creationId xmlns="" xmlns:p14="http://schemas.microsoft.com/office/powerpoint/2010/main" val="2005279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6BE321A-4A19-49EF-9F49-3C2AB1F8CB51}" type="slidenum">
              <a:rPr lang="en-US">
                <a:ea typeface="ＭＳ Ｐゴシック" pitchFamily="34" charset="-128"/>
              </a:rPr>
              <a:pPr/>
              <a:t>101</a:t>
            </a:fld>
            <a:endParaRPr lang="en-US">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D581821-453B-4052-BC2E-DC391ABC2887}" type="slidenum">
              <a:rPr lang="en-US">
                <a:ea typeface="ＭＳ Ｐゴシック" pitchFamily="34" charset="-128"/>
              </a:rPr>
              <a:pPr/>
              <a:t>103</a:t>
            </a:fld>
            <a:endParaRPr lang="en-US">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6C8BE97-BB71-42D3-9BDF-F79F794BC2F4}" type="slidenum">
              <a:rPr lang="en-US">
                <a:ea typeface="ＭＳ Ｐゴシック" pitchFamily="34" charset="-128"/>
              </a:rPr>
              <a:pPr/>
              <a:t>106</a:t>
            </a:fld>
            <a:endParaRPr lang="en-US">
              <a:ea typeface="ＭＳ Ｐゴシック" pitchFamily="34" charset="-128"/>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CDE4CAD-BC82-467F-B4F6-C46438A5B8F9}" type="slidenum">
              <a:rPr lang="en-US">
                <a:ea typeface="ＭＳ Ｐゴシック" pitchFamily="34" charset="-128"/>
              </a:rPr>
              <a:pPr/>
              <a:t>107</a:t>
            </a:fld>
            <a:endParaRPr lang="en-US">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AC80C84-4091-4DF4-96F4-932B3D443D48}" type="slidenum">
              <a:rPr lang="en-US"/>
              <a:pPr/>
              <a:t>108</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FCDC5B6-9F57-41E4-B486-C07231077A48}" type="slidenum">
              <a:rPr lang="en-US"/>
              <a:pPr/>
              <a:t>109</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C73F5C7-49FE-47EF-AF8D-45981FE27E8A}" type="slidenum">
              <a:rPr lang="en-US"/>
              <a:pPr/>
              <a:t>110</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D4A66BD-A9BB-4D81-8F19-9B71C325BD5B}" type="slidenum">
              <a:rPr lang="en-US"/>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AC169-1434-482C-A57C-57B5D71BAB27}"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82E0A-415F-4515-8B83-F34D463E686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AC169-1434-482C-A57C-57B5D71BAB27}" type="datetimeFigureOut">
              <a:rPr lang="en-IN" smtClean="0"/>
              <a:pPr/>
              <a:t>09-03-2021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82E0A-415F-4515-8B83-F34D463E686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12.wmf"/><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latin typeface="Arial" pitchFamily="34" charset="0"/>
                <a:cs typeface="Arial" pitchFamily="34" charset="0"/>
              </a:rPr>
              <a:t>Synchronization</a:t>
            </a:r>
            <a:endParaRPr lang="en-IN" dirty="0">
              <a:solidFill>
                <a:srgbClr val="C00000"/>
              </a:solidFill>
              <a:latin typeface="Arial" pitchFamily="34" charset="0"/>
              <a:cs typeface="Arial" pitchFamily="34" charset="0"/>
            </a:endParaRPr>
          </a:p>
        </p:txBody>
      </p:sp>
      <p:sp>
        <p:nvSpPr>
          <p:cNvPr id="3" name="Subtitle 2"/>
          <p:cNvSpPr>
            <a:spLocks noGrp="1"/>
          </p:cNvSpPr>
          <p:nvPr>
            <p:ph idx="1"/>
          </p:nvPr>
        </p:nvSpPr>
        <p:spPr/>
        <p:txBody>
          <a:bodyPr/>
          <a:lstStyle/>
          <a:p>
            <a:r>
              <a:rPr lang="en-IN" u="sng" dirty="0" smtClean="0">
                <a:solidFill>
                  <a:srgbClr val="102BB0"/>
                </a:solidFill>
                <a:latin typeface="Arial" pitchFamily="34" charset="0"/>
                <a:cs typeface="Arial" pitchFamily="34" charset="0"/>
              </a:rPr>
              <a:t>Process Synchronization and </a:t>
            </a:r>
          </a:p>
          <a:p>
            <a:r>
              <a:rPr lang="en-IN" u="sng" dirty="0" smtClean="0">
                <a:solidFill>
                  <a:srgbClr val="102BB0"/>
                </a:solidFill>
                <a:latin typeface="Arial" pitchFamily="34" charset="0"/>
                <a:cs typeface="Arial" pitchFamily="34" charset="0"/>
              </a:rPr>
              <a:t>Coordination among cooperating processes</a:t>
            </a:r>
            <a:endParaRPr lang="en-IN" u="sng" dirty="0">
              <a:solidFill>
                <a:srgbClr val="102BB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36104"/>
          </a:xfrm>
        </p:spPr>
        <p:txBody>
          <a:bodyPr>
            <a:normAutofit/>
          </a:bodyPr>
          <a:lstStyle/>
          <a:p>
            <a:r>
              <a:rPr lang="en-IN" sz="4000" dirty="0" smtClean="0">
                <a:solidFill>
                  <a:srgbClr val="C00000"/>
                </a:solidFill>
                <a:latin typeface="Arial" pitchFamily="34" charset="0"/>
                <a:cs typeface="Arial" pitchFamily="34" charset="0"/>
              </a:rPr>
              <a:t>Operating System Concerns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08720"/>
            <a:ext cx="8712968" cy="5760640"/>
          </a:xfrm>
        </p:spPr>
        <p:txBody>
          <a:bodyPr>
            <a:noAutofit/>
          </a:bodyPr>
          <a:lstStyle/>
          <a:p>
            <a:pPr marL="514350" indent="-514350" algn="just">
              <a:buFont typeface="+mj-lt"/>
              <a:buAutoNum type="arabicPeriod"/>
            </a:pPr>
            <a:r>
              <a:rPr lang="en-IN" dirty="0" smtClean="0">
                <a:latin typeface="Arial" pitchFamily="34" charset="0"/>
                <a:cs typeface="Arial" pitchFamily="34" charset="0"/>
              </a:rPr>
              <a:t>The OS must be able to keep track of the various processes. </a:t>
            </a:r>
          </a:p>
          <a:p>
            <a:pPr marL="914400" lvl="1" indent="-514350" algn="just"/>
            <a:r>
              <a:rPr lang="en-IN" dirty="0" smtClean="0">
                <a:latin typeface="Arial" pitchFamily="34" charset="0"/>
                <a:cs typeface="Arial" pitchFamily="34" charset="0"/>
              </a:rPr>
              <a:t>This is done with the use of PCBs.</a:t>
            </a:r>
          </a:p>
          <a:p>
            <a:pPr marL="514350" indent="-514350" algn="just">
              <a:buFont typeface="+mj-lt"/>
              <a:buAutoNum type="arabicPeriod"/>
            </a:pPr>
            <a:r>
              <a:rPr lang="en-IN" dirty="0" smtClean="0">
                <a:latin typeface="Arial" pitchFamily="34" charset="0"/>
                <a:cs typeface="Arial" pitchFamily="34" charset="0"/>
              </a:rPr>
              <a:t>The OS must allocate and </a:t>
            </a:r>
            <a:r>
              <a:rPr lang="en-IN" dirty="0" err="1" smtClean="0">
                <a:latin typeface="Arial" pitchFamily="34" charset="0"/>
                <a:cs typeface="Arial" pitchFamily="34" charset="0"/>
              </a:rPr>
              <a:t>deallocate</a:t>
            </a:r>
            <a:r>
              <a:rPr lang="en-IN" dirty="0" smtClean="0">
                <a:latin typeface="Arial" pitchFamily="34" charset="0"/>
                <a:cs typeface="Arial" pitchFamily="34" charset="0"/>
              </a:rPr>
              <a:t> various resources for each active process. </a:t>
            </a:r>
          </a:p>
          <a:p>
            <a:pPr marL="914400" lvl="1" indent="-514350" algn="just"/>
            <a:r>
              <a:rPr lang="en-IN" dirty="0" smtClean="0">
                <a:latin typeface="Arial" pitchFamily="34" charset="0"/>
                <a:cs typeface="Arial" pitchFamily="34" charset="0"/>
              </a:rPr>
              <a:t>At times, multiple processes want access to the same resource.  </a:t>
            </a:r>
          </a:p>
          <a:p>
            <a:pPr marL="914400" lvl="1" indent="-514350" algn="just"/>
            <a:r>
              <a:rPr lang="en-IN" dirty="0" smtClean="0">
                <a:latin typeface="Arial" pitchFamily="34" charset="0"/>
                <a:cs typeface="Arial" pitchFamily="34" charset="0"/>
              </a:rPr>
              <a:t>These resources include Processor time, Memory, Files, I/O devices.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91264" cy="864096"/>
          </a:xfrm>
        </p:spPr>
        <p:txBody>
          <a:bodyPr>
            <a:normAutofit/>
          </a:bodyPr>
          <a:lstStyle/>
          <a:p>
            <a:r>
              <a:rPr lang="en-IN" sz="4000" dirty="0" smtClean="0">
                <a:solidFill>
                  <a:srgbClr val="C00000"/>
                </a:solidFill>
              </a:rPr>
              <a:t>Structure of a Monitor</a:t>
            </a:r>
            <a:endParaRPr lang="en-IN" sz="4000" dirty="0">
              <a:solidFill>
                <a:srgbClr val="C0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619672" y="764704"/>
            <a:ext cx="5904656" cy="60381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152400"/>
            <a:ext cx="7924800" cy="838200"/>
          </a:xfrm>
        </p:spPr>
        <p:txBody>
          <a:bodyPr>
            <a:normAutofit fontScale="90000"/>
          </a:bodyPr>
          <a:lstStyle/>
          <a:p>
            <a:pPr eaLnBrk="1" hangingPunct="1"/>
            <a:r>
              <a:rPr lang="en-US" dirty="0" smtClean="0">
                <a:solidFill>
                  <a:srgbClr val="C00000"/>
                </a:solidFill>
                <a:latin typeface="Arial" pitchFamily="34" charset="0"/>
                <a:cs typeface="Arial" pitchFamily="34" charset="0"/>
              </a:rPr>
              <a:t> Monitor with Condition Variables</a:t>
            </a:r>
          </a:p>
        </p:txBody>
      </p:sp>
      <p:pic>
        <p:nvPicPr>
          <p:cNvPr id="49155" name="Picture 4" descr="6"/>
          <p:cNvPicPr>
            <a:picLocks noChangeAspect="1" noChangeArrowheads="1"/>
          </p:cNvPicPr>
          <p:nvPr/>
        </p:nvPicPr>
        <p:blipFill>
          <a:blip r:embed="rId3" cstate="print"/>
          <a:srcRect/>
          <a:stretch>
            <a:fillRect/>
          </a:stretch>
        </p:blipFill>
        <p:spPr bwMode="auto">
          <a:xfrm>
            <a:off x="1143000" y="1295400"/>
            <a:ext cx="6291263" cy="434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990600"/>
            <a:ext cx="8839200" cy="5715000"/>
          </a:xfrm>
        </p:spPr>
        <p:txBody>
          <a:bodyPr>
            <a:noAutofit/>
          </a:bodyPr>
          <a:lstStyle/>
          <a:p>
            <a:pPr algn="just">
              <a:spcBef>
                <a:spcPts val="0"/>
              </a:spcBef>
            </a:pPr>
            <a:r>
              <a:rPr lang="en-US" dirty="0" smtClean="0">
                <a:latin typeface="Arial" pitchFamily="34" charset="0"/>
                <a:cs typeface="Arial" pitchFamily="34" charset="0"/>
              </a:rPr>
              <a:t>Operation </a:t>
            </a:r>
            <a:r>
              <a:rPr lang="en-US" sz="2800" b="1" dirty="0" err="1" smtClean="0">
                <a:latin typeface="Courier New" pitchFamily="49" charset="0"/>
                <a:cs typeface="Courier New" pitchFamily="49" charset="0"/>
              </a:rPr>
              <a:t>x.wait</a:t>
            </a:r>
            <a:r>
              <a:rPr lang="en-US" sz="2800" b="1" dirty="0" smtClean="0">
                <a:latin typeface="Courier New" pitchFamily="49" charset="0"/>
                <a:cs typeface="Courier New" pitchFamily="49" charset="0"/>
              </a:rPr>
              <a:t>() </a:t>
            </a:r>
            <a:r>
              <a:rPr lang="en-US" dirty="0" smtClean="0">
                <a:latin typeface="Arial" pitchFamily="34" charset="0"/>
                <a:cs typeface="Arial" pitchFamily="34" charset="0"/>
              </a:rPr>
              <a:t>means that the process invoking this operation is suspended until another process executing in monitor invokes </a:t>
            </a:r>
            <a:r>
              <a:rPr lang="en-US" sz="2800" b="1" dirty="0" err="1" smtClean="0">
                <a:latin typeface="Courier New" pitchFamily="49" charset="0"/>
                <a:cs typeface="Courier New" pitchFamily="49" charset="0"/>
              </a:rPr>
              <a:t>x.signal</a:t>
            </a:r>
            <a:r>
              <a:rPr lang="en-US" sz="2800"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pPr algn="just">
              <a:spcBef>
                <a:spcPts val="0"/>
              </a:spcBef>
            </a:pPr>
            <a:r>
              <a:rPr lang="en-US" dirty="0" smtClean="0">
                <a:latin typeface="Arial" pitchFamily="34" charset="0"/>
                <a:cs typeface="Arial" pitchFamily="34" charset="0"/>
              </a:rPr>
              <a:t>Invoke will be when detecting change in condition variable</a:t>
            </a:r>
          </a:p>
          <a:p>
            <a:pPr algn="just">
              <a:spcBef>
                <a:spcPts val="0"/>
              </a:spcBef>
            </a:pPr>
            <a:r>
              <a:rPr lang="en-US" dirty="0" smtClean="0">
                <a:latin typeface="Arial" pitchFamily="34" charset="0"/>
                <a:cs typeface="Arial" pitchFamily="34" charset="0"/>
              </a:rPr>
              <a:t>The </a:t>
            </a:r>
            <a:r>
              <a:rPr lang="en-US" sz="2800" b="1" dirty="0" err="1" smtClean="0">
                <a:latin typeface="Courier New" pitchFamily="49" charset="0"/>
                <a:cs typeface="Courier New" pitchFamily="49" charset="0"/>
              </a:rPr>
              <a:t>x.signal</a:t>
            </a:r>
            <a:r>
              <a:rPr lang="en-US" sz="2800" b="1" dirty="0" smtClean="0">
                <a:latin typeface="Courier New" pitchFamily="49" charset="0"/>
                <a:cs typeface="Courier New" pitchFamily="49" charset="0"/>
              </a:rPr>
              <a:t>()</a:t>
            </a:r>
            <a:r>
              <a:rPr lang="en-US" dirty="0" smtClean="0">
                <a:latin typeface="Arial" pitchFamily="34" charset="0"/>
                <a:cs typeface="Arial" pitchFamily="34" charset="0"/>
              </a:rPr>
              <a:t>operation resumes exactly one suspended process. </a:t>
            </a:r>
          </a:p>
          <a:p>
            <a:pPr lvl="1" algn="just">
              <a:spcBef>
                <a:spcPts val="0"/>
              </a:spcBef>
            </a:pPr>
            <a:r>
              <a:rPr lang="en-US" dirty="0" smtClean="0">
                <a:latin typeface="Arial" pitchFamily="34" charset="0"/>
                <a:cs typeface="Arial" pitchFamily="34" charset="0"/>
              </a:rPr>
              <a:t>If no process is suspended, then the </a:t>
            </a:r>
            <a:r>
              <a:rPr lang="en-US" b="1" dirty="0" smtClean="0">
                <a:latin typeface="Courier New" pitchFamily="49" charset="0"/>
                <a:cs typeface="Courier New" pitchFamily="49" charset="0"/>
              </a:rPr>
              <a:t>signal()</a:t>
            </a:r>
            <a:r>
              <a:rPr lang="en-US" dirty="0" smtClean="0">
                <a:latin typeface="Courier New" pitchFamily="49" charset="0"/>
                <a:cs typeface="Courier New" pitchFamily="49" charset="0"/>
              </a:rPr>
              <a:t> </a:t>
            </a:r>
            <a:r>
              <a:rPr lang="en-US" dirty="0" smtClean="0">
                <a:latin typeface="Arial" pitchFamily="34" charset="0"/>
                <a:cs typeface="Arial" pitchFamily="34" charset="0"/>
              </a:rPr>
              <a:t>operation has no effect; that is, the state of </a:t>
            </a:r>
            <a:r>
              <a:rPr lang="en-US" b="1" dirty="0" smtClean="0">
                <a:latin typeface="Courier New" pitchFamily="49" charset="0"/>
                <a:cs typeface="Courier New" pitchFamily="49" charset="0"/>
              </a:rPr>
              <a:t>x</a:t>
            </a:r>
            <a:r>
              <a:rPr lang="en-US" dirty="0" smtClean="0">
                <a:latin typeface="Arial" pitchFamily="34" charset="0"/>
                <a:cs typeface="Arial" pitchFamily="34" charset="0"/>
              </a:rPr>
              <a:t> is the same as if the operation had never been executed</a:t>
            </a:r>
            <a:endParaRPr lang="en-US" dirty="0">
              <a:latin typeface="Arial" pitchFamily="34" charset="0"/>
              <a:cs typeface="Arial" pitchFamily="34" charset="0"/>
            </a:endParaRPr>
          </a:p>
        </p:txBody>
      </p:sp>
      <p:sp>
        <p:nvSpPr>
          <p:cNvPr id="5"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solidFill>
                  <a:srgbClr val="C00000"/>
                </a:solidFill>
                <a:latin typeface="Arial" pitchFamily="34" charset="0"/>
                <a:cs typeface="Arial" pitchFamily="34" charset="0"/>
              </a:rPr>
              <a:t> Monitor with Condition Variables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1027113" y="204788"/>
            <a:ext cx="7659687" cy="576262"/>
          </a:xfrm>
        </p:spPr>
        <p:txBody>
          <a:bodyPr>
            <a:normAutofit fontScale="90000"/>
          </a:bodyPr>
          <a:lstStyle/>
          <a:p>
            <a:pPr eaLnBrk="1" hangingPunct="1"/>
            <a:r>
              <a:rPr lang="en-US" dirty="0" smtClean="0">
                <a:solidFill>
                  <a:srgbClr val="C00000"/>
                </a:solidFill>
                <a:latin typeface="Arial" pitchFamily="34" charset="0"/>
                <a:cs typeface="Arial" pitchFamily="34" charset="0"/>
              </a:rPr>
              <a:t>Condition Variables Choices</a:t>
            </a:r>
          </a:p>
        </p:txBody>
      </p:sp>
      <p:sp>
        <p:nvSpPr>
          <p:cNvPr id="50179" name="Rectangle 5"/>
          <p:cNvSpPr>
            <a:spLocks noGrp="1" noChangeArrowheads="1"/>
          </p:cNvSpPr>
          <p:nvPr>
            <p:ph idx="1"/>
          </p:nvPr>
        </p:nvSpPr>
        <p:spPr>
          <a:xfrm>
            <a:off x="152400" y="838200"/>
            <a:ext cx="8839200" cy="5867399"/>
          </a:xfrm>
        </p:spPr>
        <p:txBody>
          <a:bodyPr>
            <a:normAutofit fontScale="85000" lnSpcReduction="10000"/>
          </a:bodyPr>
          <a:lstStyle/>
          <a:p>
            <a:pPr algn="just"/>
            <a:r>
              <a:rPr lang="en-US" sz="3300" dirty="0" smtClean="0">
                <a:latin typeface="Arial" pitchFamily="34" charset="0"/>
                <a:cs typeface="Arial" pitchFamily="34" charset="0"/>
              </a:rPr>
              <a:t>If process P executing the monitor invokes </a:t>
            </a:r>
            <a:r>
              <a:rPr lang="en-US" sz="3300" b="1" dirty="0" err="1" smtClean="0">
                <a:solidFill>
                  <a:srgbClr val="000000"/>
                </a:solidFill>
                <a:latin typeface="Arial" pitchFamily="34" charset="0"/>
                <a:cs typeface="Arial" pitchFamily="34" charset="0"/>
              </a:rPr>
              <a:t>x.signal</a:t>
            </a:r>
            <a:r>
              <a:rPr lang="en-US" sz="3300" b="1" dirty="0" smtClean="0">
                <a:solidFill>
                  <a:srgbClr val="000000"/>
                </a:solidFill>
                <a:latin typeface="Arial" pitchFamily="34" charset="0"/>
                <a:cs typeface="Arial" pitchFamily="34" charset="0"/>
              </a:rPr>
              <a:t>(),</a:t>
            </a:r>
            <a:r>
              <a:rPr lang="en-US" sz="3300" dirty="0" smtClean="0">
                <a:latin typeface="Arial" pitchFamily="34" charset="0"/>
                <a:cs typeface="Arial" pitchFamily="34" charset="0"/>
              </a:rPr>
              <a:t> and there exists a process Q, which is suspended in </a:t>
            </a:r>
            <a:r>
              <a:rPr lang="en-US" sz="3300" b="1" dirty="0" err="1" smtClean="0">
                <a:solidFill>
                  <a:srgbClr val="000000"/>
                </a:solidFill>
                <a:latin typeface="Arial" pitchFamily="34" charset="0"/>
                <a:cs typeface="Arial" pitchFamily="34" charset="0"/>
              </a:rPr>
              <a:t>x.wait</a:t>
            </a:r>
            <a:r>
              <a:rPr lang="en-US" sz="3300" b="1" dirty="0" smtClean="0">
                <a:solidFill>
                  <a:srgbClr val="000000"/>
                </a:solidFill>
                <a:latin typeface="Arial" pitchFamily="34" charset="0"/>
                <a:cs typeface="Arial" pitchFamily="34" charset="0"/>
              </a:rPr>
              <a:t>()</a:t>
            </a:r>
            <a:r>
              <a:rPr lang="en-US" sz="3300" dirty="0" smtClean="0">
                <a:latin typeface="Arial" pitchFamily="34" charset="0"/>
                <a:cs typeface="Arial" pitchFamily="34" charset="0"/>
              </a:rPr>
              <a:t>, what should happen next?</a:t>
            </a:r>
          </a:p>
          <a:p>
            <a:pPr lvl="1" algn="just"/>
            <a:r>
              <a:rPr lang="en-US" dirty="0" smtClean="0">
                <a:latin typeface="Arial" pitchFamily="34" charset="0"/>
                <a:cs typeface="Arial" pitchFamily="34" charset="0"/>
              </a:rPr>
              <a:t>Both P and Q cannot execute in parallel. If Q is resumed, then P must wait</a:t>
            </a:r>
          </a:p>
          <a:p>
            <a:pPr algn="just"/>
            <a:r>
              <a:rPr lang="en-US" dirty="0" smtClean="0">
                <a:latin typeface="Arial" pitchFamily="34" charset="0"/>
                <a:cs typeface="Arial" pitchFamily="34" charset="0"/>
              </a:rPr>
              <a:t>Options include</a:t>
            </a:r>
          </a:p>
          <a:p>
            <a:pPr lvl="1" algn="just"/>
            <a:r>
              <a:rPr lang="en-US" b="1" dirty="0" smtClean="0">
                <a:latin typeface="Arial" pitchFamily="34" charset="0"/>
                <a:cs typeface="Arial" pitchFamily="34" charset="0"/>
              </a:rPr>
              <a:t>Signal and wait </a:t>
            </a:r>
            <a:r>
              <a:rPr lang="en-US" dirty="0" smtClean="0">
                <a:latin typeface="Arial" pitchFamily="34" charset="0"/>
                <a:cs typeface="Arial" pitchFamily="34" charset="0"/>
              </a:rPr>
              <a:t>– P waits until Q either leaves the monitor or it waits for another condition</a:t>
            </a:r>
          </a:p>
          <a:p>
            <a:pPr lvl="1" algn="just"/>
            <a:r>
              <a:rPr lang="en-US" b="1" dirty="0" smtClean="0">
                <a:latin typeface="Arial" pitchFamily="34" charset="0"/>
                <a:cs typeface="Arial" pitchFamily="34" charset="0"/>
              </a:rPr>
              <a:t>Signal and continue </a:t>
            </a:r>
            <a:r>
              <a:rPr lang="en-US" dirty="0" smtClean="0">
                <a:latin typeface="Arial" pitchFamily="34" charset="0"/>
                <a:cs typeface="Arial" pitchFamily="34" charset="0"/>
              </a:rPr>
              <a:t>– Q waits until P either leaves the monitor or it  waits for another condition</a:t>
            </a:r>
          </a:p>
          <a:p>
            <a:pPr lvl="2" algn="just"/>
            <a:r>
              <a:rPr lang="en-US" dirty="0" smtClean="0">
                <a:latin typeface="Arial" pitchFamily="34" charset="0"/>
                <a:cs typeface="Arial" pitchFamily="34" charset="0"/>
              </a:rPr>
              <a:t>Both have pros and cons – language implementer can decide</a:t>
            </a:r>
          </a:p>
          <a:p>
            <a:pPr lvl="1" algn="just"/>
            <a:r>
              <a:rPr lang="en-US" dirty="0" smtClean="0">
                <a:latin typeface="Arial" pitchFamily="34" charset="0"/>
                <a:cs typeface="Arial" pitchFamily="34" charset="0"/>
              </a:rPr>
              <a:t>Monitors implemented in Concurrent Pascal compromise</a:t>
            </a:r>
          </a:p>
          <a:p>
            <a:pPr lvl="2" algn="just"/>
            <a:r>
              <a:rPr lang="en-US" dirty="0" smtClean="0">
                <a:latin typeface="Arial" pitchFamily="34" charset="0"/>
                <a:cs typeface="Arial" pitchFamily="34" charset="0"/>
              </a:rPr>
              <a:t>P executing </a:t>
            </a:r>
            <a:r>
              <a:rPr lang="en-US" sz="2000" dirty="0" smtClean="0">
                <a:latin typeface="Arial" pitchFamily="34" charset="0"/>
                <a:cs typeface="Arial" pitchFamily="34" charset="0"/>
              </a:rPr>
              <a:t>signal</a:t>
            </a:r>
            <a:r>
              <a:rPr lang="en-US" dirty="0" smtClean="0">
                <a:latin typeface="Arial" pitchFamily="34" charset="0"/>
                <a:cs typeface="Arial" pitchFamily="34" charset="0"/>
              </a:rPr>
              <a:t> immediately leaves the monitor, Q is resumed</a:t>
            </a:r>
          </a:p>
          <a:p>
            <a:pPr lvl="1" algn="just"/>
            <a:r>
              <a:rPr lang="en-US" dirty="0" smtClean="0">
                <a:latin typeface="Arial" pitchFamily="34" charset="0"/>
                <a:cs typeface="Arial" pitchFamily="34" charset="0"/>
              </a:rPr>
              <a:t>Implemented in other languages including Mesa, C#, Java</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fontScale="90000"/>
          </a:bodyPr>
          <a:lstStyle/>
          <a:p>
            <a:r>
              <a:rPr lang="en-US" sz="4000" dirty="0" smtClean="0">
                <a:solidFill>
                  <a:srgbClr val="C00000"/>
                </a:solidFill>
                <a:latin typeface="Arial" pitchFamily="34" charset="0"/>
                <a:cs typeface="Arial" pitchFamily="34" charset="0"/>
              </a:rPr>
              <a:t>Dining-Philosophers Solution Using Monitors</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52400" y="1219200"/>
            <a:ext cx="8839200" cy="5410200"/>
          </a:xfrm>
        </p:spPr>
        <p:txBody>
          <a:bodyPr>
            <a:normAutofit/>
          </a:bodyPr>
          <a:lstStyle/>
          <a:p>
            <a:pPr algn="just">
              <a:spcBef>
                <a:spcPts val="0"/>
              </a:spcBef>
            </a:pPr>
            <a:r>
              <a:rPr lang="en-US" sz="2800" dirty="0" smtClean="0">
                <a:latin typeface="Arial" pitchFamily="34" charset="0"/>
                <a:cs typeface="Arial" pitchFamily="34" charset="0"/>
              </a:rPr>
              <a:t>Solution imposes the restriction that a philosopher may pick up her chopsticks only if both of them are available</a:t>
            </a:r>
          </a:p>
          <a:p>
            <a:pPr algn="just">
              <a:spcBef>
                <a:spcPts val="0"/>
              </a:spcBef>
            </a:pPr>
            <a:r>
              <a:rPr lang="en-IN" sz="2400" b="1" dirty="0" err="1" smtClean="0">
                <a:latin typeface="Courier New" pitchFamily="49" charset="0"/>
                <a:cs typeface="Courier New" pitchFamily="49" charset="0"/>
              </a:rPr>
              <a:t>enum</a:t>
            </a:r>
            <a:r>
              <a:rPr lang="en-IN" sz="2400" b="1" dirty="0" smtClean="0">
                <a:latin typeface="Courier New" pitchFamily="49" charset="0"/>
                <a:cs typeface="Courier New" pitchFamily="49" charset="0"/>
              </a:rPr>
              <a:t> {THINKING, HUNGRY, EATING} state[5];</a:t>
            </a:r>
            <a:endParaRPr lang="en-US" sz="2400" b="1" dirty="0" smtClean="0">
              <a:latin typeface="Courier New" pitchFamily="49" charset="0"/>
              <a:cs typeface="Courier New" pitchFamily="49" charset="0"/>
            </a:endParaRPr>
          </a:p>
          <a:p>
            <a:pPr algn="just">
              <a:spcBef>
                <a:spcPts val="0"/>
              </a:spcBef>
            </a:pPr>
            <a:r>
              <a:rPr lang="en-US" sz="2800" dirty="0" smtClean="0">
                <a:latin typeface="Arial" pitchFamily="34" charset="0"/>
                <a:cs typeface="Arial" pitchFamily="34" charset="0"/>
              </a:rPr>
              <a:t>Philosopher </a:t>
            </a:r>
            <a:r>
              <a:rPr lang="en-US" sz="2800" dirty="0" err="1" smtClean="0">
                <a:latin typeface="Courier New" pitchFamily="49" charset="0"/>
                <a:cs typeface="Courier New" pitchFamily="49" charset="0"/>
              </a:rPr>
              <a:t>i</a:t>
            </a:r>
            <a:r>
              <a:rPr lang="en-US" sz="2800" dirty="0" smtClean="0">
                <a:latin typeface="Arial" pitchFamily="34" charset="0"/>
                <a:cs typeface="Arial" pitchFamily="34" charset="0"/>
              </a:rPr>
              <a:t> can set the variable </a:t>
            </a:r>
            <a:r>
              <a:rPr lang="en-US" sz="2000" dirty="0" smtClean="0">
                <a:latin typeface="Courier New" pitchFamily="49" charset="0"/>
                <a:cs typeface="Courier New" pitchFamily="49" charset="0"/>
              </a:rPr>
              <a:t>state[</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EATING </a:t>
            </a:r>
            <a:r>
              <a:rPr lang="en-US" sz="2800" dirty="0" smtClean="0">
                <a:latin typeface="Arial" pitchFamily="34" charset="0"/>
                <a:cs typeface="Arial" pitchFamily="34" charset="0"/>
              </a:rPr>
              <a:t>only if her two neighbors are not eating: </a:t>
            </a:r>
          </a:p>
          <a:p>
            <a:pPr algn="just">
              <a:spcBef>
                <a:spcPts val="0"/>
              </a:spcBef>
              <a:buNone/>
            </a:pPr>
            <a:r>
              <a:rPr lang="en-US" sz="2800" dirty="0">
                <a:latin typeface="Arial" pitchFamily="34" charset="0"/>
                <a:cs typeface="Arial" pitchFamily="34" charset="0"/>
              </a:rPr>
              <a:t>	</a:t>
            </a:r>
            <a:r>
              <a:rPr lang="en-US" sz="2800" dirty="0" smtClean="0">
                <a:latin typeface="Courier New" pitchFamily="49" charset="0"/>
                <a:cs typeface="Courier New" pitchFamily="49" charset="0"/>
              </a:rPr>
              <a:t>(state[(i+4) % 5] != EATING) </a:t>
            </a:r>
          </a:p>
          <a:p>
            <a:pPr algn="just">
              <a:spcBef>
                <a:spcPts val="0"/>
              </a:spcBef>
              <a:buNone/>
            </a:pPr>
            <a:r>
              <a:rPr lang="en-US" sz="2800" dirty="0">
                <a:latin typeface="Arial" pitchFamily="34" charset="0"/>
                <a:cs typeface="Arial" pitchFamily="34" charset="0"/>
              </a:rPr>
              <a:t> </a:t>
            </a:r>
            <a:r>
              <a:rPr lang="en-US" sz="2800" dirty="0" smtClean="0">
                <a:latin typeface="Arial" pitchFamily="34" charset="0"/>
                <a:cs typeface="Arial" pitchFamily="34" charset="0"/>
              </a:rPr>
              <a:t>   and</a:t>
            </a:r>
          </a:p>
          <a:p>
            <a:pPr algn="just">
              <a:spcBef>
                <a:spcPts val="0"/>
              </a:spcBef>
              <a:buNone/>
            </a:pPr>
            <a:r>
              <a:rPr lang="en-US" sz="2800" dirty="0" smtClean="0">
                <a:latin typeface="Courier New" pitchFamily="49" charset="0"/>
                <a:cs typeface="Courier New" pitchFamily="49" charset="0"/>
              </a:rPr>
              <a:t>	(state[(i+1)% 5] != EATING)</a:t>
            </a:r>
          </a:p>
          <a:p>
            <a:pPr algn="just">
              <a:spcBef>
                <a:spcPts val="0"/>
              </a:spcBef>
            </a:pPr>
            <a:r>
              <a:rPr lang="en-US" sz="2800" dirty="0" smtClean="0">
                <a:latin typeface="Arial" pitchFamily="34" charset="0"/>
                <a:cs typeface="Arial" pitchFamily="34" charset="0"/>
              </a:rPr>
              <a:t>Each philosopher, before starting to eat, must invoke the operation </a:t>
            </a:r>
            <a:r>
              <a:rPr lang="en-US" sz="2800" dirty="0" smtClean="0">
                <a:latin typeface="Courier New" pitchFamily="49" charset="0"/>
                <a:cs typeface="Courier New" pitchFamily="49" charset="0"/>
              </a:rPr>
              <a:t>pickup()</a:t>
            </a:r>
            <a:r>
              <a:rPr lang="en-US" sz="2800" dirty="0" smtClean="0">
                <a:latin typeface="Arial" pitchFamily="34" charset="0"/>
                <a:cs typeface="Arial" pitchFamily="34" charset="0"/>
              </a:rPr>
              <a:t>. This act may result in the suspension of the philosopher process.</a:t>
            </a:r>
            <a:endParaRPr lang="en-US" sz="2800" dirty="0">
              <a:latin typeface="Arial" pitchFamily="34" charset="0"/>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562600"/>
          </a:xfrm>
        </p:spPr>
        <p:txBody>
          <a:bodyPr>
            <a:noAutofit/>
          </a:bodyPr>
          <a:lstStyle/>
          <a:p>
            <a:pPr algn="just">
              <a:spcBef>
                <a:spcPts val="0"/>
              </a:spcBef>
            </a:pPr>
            <a:r>
              <a:rPr lang="en-US" sz="2400" dirty="0" smtClean="0">
                <a:latin typeface="Arial" pitchFamily="34" charset="0"/>
                <a:cs typeface="Arial" pitchFamily="34" charset="0"/>
              </a:rPr>
              <a:t>Condition variable </a:t>
            </a:r>
            <a:r>
              <a:rPr lang="en-US" sz="2400" dirty="0" smtClean="0">
                <a:latin typeface="Courier New" pitchFamily="49" charset="0"/>
                <a:cs typeface="Courier New" pitchFamily="49" charset="0"/>
              </a:rPr>
              <a:t>self[5]</a:t>
            </a:r>
            <a:r>
              <a:rPr lang="en-US" sz="2400" dirty="0" smtClean="0">
                <a:latin typeface="Arial" pitchFamily="34" charset="0"/>
                <a:cs typeface="Arial" pitchFamily="34" charset="0"/>
              </a:rPr>
              <a:t> allows philosopher </a:t>
            </a:r>
            <a:r>
              <a:rPr lang="en-US" sz="2400" dirty="0" err="1" smtClean="0">
                <a:latin typeface="Courier New" pitchFamily="49" charset="0"/>
                <a:cs typeface="Courier New" pitchFamily="49" charset="0"/>
              </a:rPr>
              <a:t>i</a:t>
            </a:r>
            <a:r>
              <a:rPr lang="en-US" sz="2400" dirty="0" smtClean="0">
                <a:latin typeface="Arial" pitchFamily="34" charset="0"/>
                <a:cs typeface="Arial" pitchFamily="34" charset="0"/>
              </a:rPr>
              <a:t> to delay herself when she is hungry but is unable to obtain the chopsticks</a:t>
            </a:r>
          </a:p>
          <a:p>
            <a:pPr algn="just">
              <a:spcBef>
                <a:spcPts val="0"/>
              </a:spcBef>
            </a:pPr>
            <a:r>
              <a:rPr lang="en-US" sz="2400" dirty="0" smtClean="0">
                <a:latin typeface="Arial" pitchFamily="34" charset="0"/>
                <a:cs typeface="Arial" pitchFamily="34" charset="0"/>
              </a:rPr>
              <a:t>After the successful completion of the pickup operation, the philosopher may eat. </a:t>
            </a:r>
          </a:p>
          <a:p>
            <a:pPr algn="just">
              <a:spcBef>
                <a:spcPts val="0"/>
              </a:spcBef>
            </a:pPr>
            <a:r>
              <a:rPr lang="en-US" sz="2400" dirty="0" smtClean="0">
                <a:latin typeface="Arial" pitchFamily="34" charset="0"/>
                <a:cs typeface="Arial" pitchFamily="34" charset="0"/>
              </a:rPr>
              <a:t>Following this, the philosopher invokes the </a:t>
            </a:r>
            <a:r>
              <a:rPr lang="en-US" sz="2400" dirty="0" smtClean="0">
                <a:latin typeface="Courier New" pitchFamily="49" charset="0"/>
                <a:cs typeface="Courier New" pitchFamily="49" charset="0"/>
              </a:rPr>
              <a:t>putdown()</a:t>
            </a:r>
            <a:r>
              <a:rPr lang="en-US" sz="2400" dirty="0" smtClean="0">
                <a:latin typeface="Arial" pitchFamily="34" charset="0"/>
                <a:cs typeface="Arial" pitchFamily="34" charset="0"/>
              </a:rPr>
              <a:t> operation.</a:t>
            </a:r>
          </a:p>
          <a:p>
            <a:pPr algn="just">
              <a:spcBef>
                <a:spcPts val="0"/>
              </a:spcBef>
            </a:pPr>
            <a:r>
              <a:rPr lang="en-US" sz="2400" dirty="0" smtClean="0">
                <a:latin typeface="Arial" pitchFamily="34" charset="0"/>
                <a:cs typeface="Arial" pitchFamily="34" charset="0"/>
              </a:rPr>
              <a:t>Philosopher </a:t>
            </a:r>
            <a:r>
              <a:rPr lang="en-US" sz="2400" dirty="0" err="1" smtClean="0">
                <a:latin typeface="Courier New" pitchFamily="49" charset="0"/>
                <a:cs typeface="Courier New" pitchFamily="49" charset="0"/>
              </a:rPr>
              <a:t>i</a:t>
            </a:r>
            <a:r>
              <a:rPr lang="en-US" sz="2400" dirty="0" smtClean="0">
                <a:latin typeface="Arial" pitchFamily="34" charset="0"/>
                <a:cs typeface="Arial" pitchFamily="34" charset="0"/>
              </a:rPr>
              <a:t> must invoke the operations </a:t>
            </a:r>
            <a:r>
              <a:rPr lang="en-US" sz="2400" dirty="0" smtClean="0">
                <a:latin typeface="Courier New" pitchFamily="49" charset="0"/>
                <a:cs typeface="Courier New" pitchFamily="49" charset="0"/>
              </a:rPr>
              <a:t>pickup()</a:t>
            </a:r>
            <a:r>
              <a:rPr lang="en-US" sz="2400" dirty="0" smtClean="0">
                <a:latin typeface="Arial" pitchFamily="34" charset="0"/>
                <a:cs typeface="Arial" pitchFamily="34" charset="0"/>
              </a:rPr>
              <a:t> and </a:t>
            </a:r>
            <a:r>
              <a:rPr lang="en-US" sz="2400" dirty="0" smtClean="0">
                <a:latin typeface="Courier New" pitchFamily="49" charset="0"/>
                <a:cs typeface="Courier New" pitchFamily="49" charset="0"/>
              </a:rPr>
              <a:t>putdown()</a:t>
            </a:r>
            <a:r>
              <a:rPr lang="en-US" sz="2400" dirty="0" smtClean="0">
                <a:latin typeface="Arial" pitchFamily="34" charset="0"/>
                <a:cs typeface="Arial" pitchFamily="34" charset="0"/>
              </a:rPr>
              <a:t> in the following sequence</a:t>
            </a:r>
          </a:p>
          <a:p>
            <a:pPr algn="just">
              <a:spcBef>
                <a:spcPts val="0"/>
              </a:spcBef>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DiningPhilosophers.pickup</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algn="just">
              <a:spcBef>
                <a:spcPts val="0"/>
              </a:spcBef>
              <a:buNone/>
            </a:pPr>
            <a:r>
              <a:rPr lang="en-US" sz="2400" dirty="0" smtClean="0">
                <a:latin typeface="Courier New" pitchFamily="49" charset="0"/>
                <a:cs typeface="Courier New" pitchFamily="49" charset="0"/>
              </a:rPr>
              <a:t>	...</a:t>
            </a:r>
          </a:p>
          <a:p>
            <a:pPr algn="just">
              <a:spcBef>
                <a:spcPts val="0"/>
              </a:spcBef>
              <a:buNone/>
            </a:pPr>
            <a:r>
              <a:rPr lang="en-US" sz="2400" dirty="0" smtClean="0">
                <a:latin typeface="Courier New" pitchFamily="49" charset="0"/>
                <a:cs typeface="Courier New" pitchFamily="49" charset="0"/>
              </a:rPr>
              <a:t>	eat</a:t>
            </a:r>
          </a:p>
          <a:p>
            <a:pPr algn="just">
              <a:spcBef>
                <a:spcPts val="0"/>
              </a:spcBef>
              <a:buNone/>
            </a:pPr>
            <a:r>
              <a:rPr lang="en-US" sz="2400" dirty="0" smtClean="0">
                <a:latin typeface="Courier New" pitchFamily="49" charset="0"/>
                <a:cs typeface="Courier New" pitchFamily="49" charset="0"/>
              </a:rPr>
              <a:t>	...</a:t>
            </a:r>
          </a:p>
          <a:p>
            <a:pPr algn="just">
              <a:spcBef>
                <a:spcPts val="0"/>
              </a:spcBef>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DiningPhilosophers.putdown</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algn="just">
              <a:spcBef>
                <a:spcPts val="0"/>
              </a:spcBef>
            </a:pPr>
            <a:r>
              <a:rPr lang="en-US" sz="2400" dirty="0" smtClean="0">
                <a:latin typeface="Arial" pitchFamily="34" charset="0"/>
                <a:cs typeface="Arial" pitchFamily="34" charset="0"/>
              </a:rPr>
              <a:t>Deadlock? </a:t>
            </a:r>
            <a:r>
              <a:rPr lang="en-US" sz="2400" b="1" dirty="0" smtClean="0">
                <a:solidFill>
                  <a:srgbClr val="C00000"/>
                </a:solidFill>
                <a:latin typeface="Arial" pitchFamily="34" charset="0"/>
                <a:cs typeface="Arial" pitchFamily="34" charset="0"/>
              </a:rPr>
              <a:t>Starvation?</a:t>
            </a:r>
            <a:endParaRPr lang="en-US" sz="2400" b="1" dirty="0">
              <a:solidFill>
                <a:srgbClr val="C00000"/>
              </a:solidFill>
              <a:latin typeface="Arial" pitchFamily="34" charset="0"/>
              <a:cs typeface="Arial" pitchFamily="34" charset="0"/>
            </a:endParaRPr>
          </a:p>
        </p:txBody>
      </p:sp>
      <p:sp>
        <p:nvSpPr>
          <p:cNvPr id="4" name="Title 1"/>
          <p:cNvSpPr>
            <a:spLocks noGrp="1"/>
          </p:cNvSpPr>
          <p:nvPr>
            <p:ph type="title"/>
          </p:nvPr>
        </p:nvSpPr>
        <p:spPr>
          <a:xfrm>
            <a:off x="457200" y="76200"/>
            <a:ext cx="8229600" cy="1219200"/>
          </a:xfrm>
        </p:spPr>
        <p:txBody>
          <a:bodyPr>
            <a:normAutofit fontScale="90000"/>
          </a:bodyPr>
          <a:lstStyle/>
          <a:p>
            <a:r>
              <a:rPr lang="en-US" sz="4000" dirty="0" smtClean="0">
                <a:solidFill>
                  <a:srgbClr val="C00000"/>
                </a:solidFill>
                <a:latin typeface="Arial" pitchFamily="34" charset="0"/>
                <a:cs typeface="Arial" pitchFamily="34" charset="0"/>
              </a:rPr>
              <a:t>Dining-Philosophers Solution Using Monitors</a:t>
            </a:r>
            <a:endParaRPr lang="en-US" sz="4000" dirty="0">
              <a:solidFill>
                <a:srgbClr val="C00000"/>
              </a:solidFill>
              <a:latin typeface="Arial" pitchFamily="34" charset="0"/>
              <a:cs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76200"/>
            <a:ext cx="8458200" cy="1066800"/>
          </a:xfrm>
        </p:spPr>
        <p:txBody>
          <a:bodyPr>
            <a:noAutofit/>
          </a:bodyPr>
          <a:lstStyle/>
          <a:p>
            <a:pPr eaLnBrk="1" hangingPunct="1"/>
            <a:r>
              <a:rPr lang="en-US" sz="3600" dirty="0" smtClean="0">
                <a:solidFill>
                  <a:srgbClr val="C00000"/>
                </a:solidFill>
                <a:latin typeface="Arial" pitchFamily="34" charset="0"/>
                <a:cs typeface="Arial" pitchFamily="34" charset="0"/>
              </a:rPr>
              <a:t>Monitor Solution to Dining Philosophers</a:t>
            </a:r>
          </a:p>
        </p:txBody>
      </p:sp>
      <p:sp>
        <p:nvSpPr>
          <p:cNvPr id="51203" name="Rectangle 3"/>
          <p:cNvSpPr>
            <a:spLocks noGrp="1" noChangeArrowheads="1"/>
          </p:cNvSpPr>
          <p:nvPr>
            <p:ph idx="1"/>
          </p:nvPr>
        </p:nvSpPr>
        <p:spPr>
          <a:xfrm>
            <a:off x="381000" y="1143000"/>
            <a:ext cx="8382000" cy="5384800"/>
          </a:xfrm>
        </p:spPr>
        <p:txBody>
          <a:bodyPr>
            <a:noAutofit/>
          </a:bodyPr>
          <a:lstStyle/>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monitor </a:t>
            </a:r>
            <a:r>
              <a:rPr lang="en-US" sz="2000" dirty="0" err="1" smtClean="0">
                <a:solidFill>
                  <a:srgbClr val="000000"/>
                </a:solidFill>
                <a:latin typeface="Courier New" pitchFamily="49" charset="0"/>
                <a:cs typeface="Courier New" pitchFamily="49" charset="0"/>
              </a:rPr>
              <a:t>DiningPhilosophers</a:t>
            </a:r>
            <a:endParaRPr lang="en-US" sz="20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enum</a:t>
            </a:r>
            <a:r>
              <a:rPr lang="en-US" sz="2000" dirty="0" smtClean="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sz="20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void pickup (</a:t>
            </a:r>
            <a:r>
              <a:rPr lang="en-US" sz="2000" dirty="0" err="1" smtClean="0">
                <a:solidFill>
                  <a:srgbClr val="000000"/>
                </a:solidFill>
                <a:latin typeface="Courier New" pitchFamily="49" charset="0"/>
                <a:cs typeface="Courier New" pitchFamily="49" charset="0"/>
              </a:rPr>
              <a:t>int</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test(</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if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EATING) self[</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void putdown (</a:t>
            </a:r>
            <a:r>
              <a:rPr lang="en-US" sz="2000" dirty="0" err="1" smtClean="0">
                <a:solidFill>
                  <a:srgbClr val="000000"/>
                </a:solidFill>
                <a:latin typeface="Courier New" pitchFamily="49" charset="0"/>
                <a:cs typeface="Courier New" pitchFamily="49" charset="0"/>
              </a:rPr>
              <a:t>int</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test((</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test((</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sz="2000" dirty="0" smtClean="0">
                <a:solidFill>
                  <a:srgbClr val="0000FF"/>
                </a:solidFill>
              </a:rPr>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76200"/>
            <a:ext cx="8686800" cy="1371600"/>
          </a:xfrm>
        </p:spPr>
        <p:txBody>
          <a:bodyPr>
            <a:normAutofit fontScale="90000"/>
          </a:bodyPr>
          <a:lstStyle/>
          <a:p>
            <a:pPr eaLnBrk="1" hangingPunct="1"/>
            <a:r>
              <a:rPr lang="en-US" dirty="0" smtClean="0">
                <a:solidFill>
                  <a:srgbClr val="C00000"/>
                </a:solidFill>
                <a:latin typeface="Arial" pitchFamily="34" charset="0"/>
                <a:cs typeface="Arial" pitchFamily="34" charset="0"/>
              </a:rPr>
              <a:t>Solution to Dining Philosophers (Cont.)</a:t>
            </a:r>
          </a:p>
        </p:txBody>
      </p:sp>
      <p:sp>
        <p:nvSpPr>
          <p:cNvPr id="52227" name="Rectangle 3"/>
          <p:cNvSpPr>
            <a:spLocks noGrp="1" noChangeArrowheads="1"/>
          </p:cNvSpPr>
          <p:nvPr>
            <p:ph idx="1"/>
          </p:nvPr>
        </p:nvSpPr>
        <p:spPr>
          <a:xfrm>
            <a:off x="381000" y="1484784"/>
            <a:ext cx="8458200" cy="5144616"/>
          </a:xfrm>
        </p:spPr>
        <p:txBody>
          <a:bodyPr/>
          <a:lstStyle/>
          <a:p>
            <a:pPr>
              <a:lnSpc>
                <a:spcPct val="80000"/>
              </a:lnSpc>
              <a:buFont typeface="Monotype Sorts" pitchFamily="-84" charset="2"/>
              <a:buNone/>
            </a:pPr>
            <a:endParaRPr 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sz="1600" dirty="0" smtClean="0">
                <a:solidFill>
                  <a:srgbClr val="000000"/>
                </a:solidFill>
                <a:latin typeface="Courier New" pitchFamily="49" charset="0"/>
                <a:cs typeface="Courier New" pitchFamily="49" charset="0"/>
              </a:rPr>
              <a:t>	</a:t>
            </a:r>
            <a:r>
              <a:rPr lang="en-US" sz="2000" dirty="0" smtClean="0">
                <a:solidFill>
                  <a:srgbClr val="000000"/>
                </a:solidFill>
                <a:latin typeface="Courier New" pitchFamily="49" charset="0"/>
                <a:cs typeface="Courier New" pitchFamily="49" charset="0"/>
              </a:rPr>
              <a:t>void test (</a:t>
            </a:r>
            <a:r>
              <a:rPr lang="en-US" sz="2000" dirty="0" err="1" smtClean="0">
                <a:solidFill>
                  <a:srgbClr val="000000"/>
                </a:solidFill>
                <a:latin typeface="Courier New" pitchFamily="49" charset="0"/>
                <a:cs typeface="Courier New" pitchFamily="49" charset="0"/>
              </a:rPr>
              <a:t>int</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if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+ 4) % 5] != EATING) &amp;&amp;</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HUNGRY) &amp;&amp;</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+ 1) % 5] != EATING)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self[</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].signal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sz="20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initialization_code</a:t>
            </a:r>
            <a:r>
              <a:rPr lang="en-US" sz="20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for (</a:t>
            </a:r>
            <a:r>
              <a:rPr lang="en-US" sz="2000" dirty="0" err="1" smtClean="0">
                <a:solidFill>
                  <a:srgbClr val="000000"/>
                </a:solidFill>
                <a:latin typeface="Courier New" pitchFamily="49" charset="0"/>
                <a:cs typeface="Courier New" pitchFamily="49" charset="0"/>
              </a:rPr>
              <a:t>int</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0;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&lt; 5; </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state[</a:t>
            </a:r>
            <a:r>
              <a:rPr lang="en-US" sz="2000" dirty="0" err="1" smtClean="0">
                <a:solidFill>
                  <a:srgbClr val="000000"/>
                </a:solidFill>
                <a:latin typeface="Courier New" pitchFamily="49" charset="0"/>
                <a:cs typeface="Courier New" pitchFamily="49" charset="0"/>
              </a:rPr>
              <a:t>i</a:t>
            </a:r>
            <a:r>
              <a:rPr lang="en-US" sz="20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2000" dirty="0" smtClean="0">
                <a:solidFill>
                  <a:srgbClr val="000000"/>
                </a:solidFill>
                <a:latin typeface="Courier New" pitchFamily="49" charset="0"/>
                <a:cs typeface="Courier New" pitchFamily="49" charset="0"/>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62000" y="152400"/>
            <a:ext cx="7715250" cy="1143000"/>
          </a:xfrm>
        </p:spPr>
        <p:txBody>
          <a:bodyPr>
            <a:noAutofit/>
          </a:bodyPr>
          <a:lstStyle/>
          <a:p>
            <a:pPr eaLnBrk="1" hangingPunct="1"/>
            <a:r>
              <a:rPr lang="en-US" sz="3600" dirty="0" smtClean="0">
                <a:solidFill>
                  <a:srgbClr val="C00000"/>
                </a:solidFill>
                <a:latin typeface="Arial" pitchFamily="34" charset="0"/>
                <a:cs typeface="Arial" pitchFamily="34" charset="0"/>
              </a:rPr>
              <a:t>Monitor Implementation Using Semaphores</a:t>
            </a:r>
          </a:p>
        </p:txBody>
      </p:sp>
      <p:sp>
        <p:nvSpPr>
          <p:cNvPr id="54275" name="Rectangle 3"/>
          <p:cNvSpPr>
            <a:spLocks noGrp="1" noChangeArrowheads="1"/>
          </p:cNvSpPr>
          <p:nvPr>
            <p:ph idx="1"/>
          </p:nvPr>
        </p:nvSpPr>
        <p:spPr>
          <a:xfrm>
            <a:off x="457200" y="1295400"/>
            <a:ext cx="8458199" cy="5334000"/>
          </a:xfrm>
        </p:spPr>
        <p:txBody>
          <a:bodyPr>
            <a:normAutofit fontScale="77500" lnSpcReduction="20000"/>
          </a:bodyPr>
          <a:lstStyle/>
          <a:p>
            <a:pPr>
              <a:lnSpc>
                <a:spcPct val="80000"/>
              </a:lnSpc>
              <a:tabLst>
                <a:tab pos="1887538" algn="l"/>
                <a:tab pos="2335213" algn="l"/>
                <a:tab pos="2506663" algn="l"/>
              </a:tabLst>
            </a:pPr>
            <a:r>
              <a:rPr lang="en-US" dirty="0" smtClean="0"/>
              <a:t>Variables </a:t>
            </a:r>
          </a:p>
          <a:p>
            <a:pPr>
              <a:lnSpc>
                <a:spcPct val="80000"/>
              </a:lnSpc>
              <a:buFont typeface="Monotype Sorts" pitchFamily="-84" charset="2"/>
              <a:buNone/>
              <a:tabLst>
                <a:tab pos="1887538" algn="l"/>
                <a:tab pos="2335213" algn="l"/>
                <a:tab pos="2506663" algn="l"/>
              </a:tabLst>
            </a:pPr>
            <a:endParaRPr lang="en-US" dirty="0" smtClean="0"/>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semaphore </a:t>
            </a:r>
            <a:r>
              <a:rPr lang="en-US" b="1" dirty="0" err="1" smtClean="0">
                <a:solidFill>
                  <a:srgbClr val="000000"/>
                </a:solidFill>
                <a:latin typeface="Courier New" pitchFamily="49" charset="0"/>
                <a:cs typeface="Courier New" pitchFamily="49" charset="0"/>
              </a:rPr>
              <a:t>mutex</a:t>
            </a:r>
            <a:r>
              <a:rPr lang="en-US" b="1" dirty="0" smtClean="0">
                <a:solidFill>
                  <a:srgbClr val="000000"/>
                </a:solidFill>
                <a:latin typeface="Courier New" pitchFamily="49" charset="0"/>
                <a:cs typeface="Courier New" pitchFamily="49" charset="0"/>
              </a:rPr>
              <a:t>;  // (initially  = 1)</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int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next_count</a:t>
            </a:r>
            <a:r>
              <a:rPr lang="en-US" b="1" dirty="0" smtClean="0">
                <a:solidFill>
                  <a:srgbClr val="000000"/>
                </a:solidFill>
                <a:latin typeface="Courier New" pitchFamily="49" charset="0"/>
                <a:cs typeface="Courier New" pitchFamily="49" charset="0"/>
              </a:rPr>
              <a:t> = 0;</a:t>
            </a:r>
            <a:br>
              <a:rPr lang="en-US" b="1" dirty="0" smtClean="0">
                <a:solidFill>
                  <a:srgbClr val="000000"/>
                </a:solidFill>
                <a:latin typeface="Courier New" pitchFamily="49" charset="0"/>
                <a:cs typeface="Courier New" pitchFamily="49" charset="0"/>
              </a:rPr>
            </a:br>
            <a:endParaRPr lang="en-US"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dirty="0" smtClean="0"/>
              <a:t>Each procedure </a:t>
            </a:r>
            <a:r>
              <a:rPr lang="en-US" b="1" dirty="0" smtClean="0">
                <a:latin typeface="Courier New" pitchFamily="49" charset="0"/>
                <a:cs typeface="Courier New" pitchFamily="49" charset="0"/>
              </a:rPr>
              <a:t>F</a:t>
            </a:r>
            <a:r>
              <a:rPr lang="en-US" dirty="0" smtClean="0">
                <a:latin typeface="Courier New" pitchFamily="49" charset="0"/>
                <a:cs typeface="Courier New" pitchFamily="49" charset="0"/>
              </a:rPr>
              <a:t> </a:t>
            </a:r>
            <a:r>
              <a:rPr lang="en-US" dirty="0" smtClean="0"/>
              <a:t>will be replaced by</a:t>
            </a:r>
          </a:p>
          <a:p>
            <a:pPr>
              <a:lnSpc>
                <a:spcPct val="80000"/>
              </a:lnSpc>
              <a:tabLst>
                <a:tab pos="1887538" algn="l"/>
                <a:tab pos="2335213" algn="l"/>
                <a:tab pos="2506663" algn="l"/>
              </a:tabLst>
            </a:pPr>
            <a:endParaRPr lang="en-US" sz="1600" dirty="0" smtClean="0"/>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wait(</a:t>
            </a:r>
            <a:r>
              <a:rPr lang="en-US" b="1" dirty="0" err="1" smtClean="0">
                <a:solidFill>
                  <a:srgbClr val="000000"/>
                </a:solidFill>
                <a:latin typeface="Courier New" pitchFamily="49" charset="0"/>
                <a:cs typeface="Courier New" pitchFamily="49" charset="0"/>
              </a:rPr>
              <a:t>mutex</a:t>
            </a:r>
            <a:r>
              <a:rPr lang="en-US" b="1" dirty="0" smtClean="0">
                <a:solidFill>
                  <a:srgbClr val="000000"/>
                </a:solidFill>
                <a:latin typeface="Courier New" pitchFamily="49" charset="0"/>
                <a:cs typeface="Courier New" pitchFamily="49" charset="0"/>
              </a:rPr>
              <a:t>);</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if (</a:t>
            </a:r>
            <a:r>
              <a:rPr lang="en-US" b="1" dirty="0" err="1" smtClean="0">
                <a:solidFill>
                  <a:srgbClr val="000000"/>
                </a:solidFill>
                <a:latin typeface="Courier New" pitchFamily="49" charset="0"/>
                <a:cs typeface="Courier New" pitchFamily="49" charset="0"/>
              </a:rPr>
              <a:t>next_count</a:t>
            </a:r>
            <a:r>
              <a:rPr lang="en-US" b="1" dirty="0" smtClean="0">
                <a:solidFill>
                  <a:srgbClr val="000000"/>
                </a:solidFill>
                <a:latin typeface="Courier New" pitchFamily="49" charset="0"/>
                <a:cs typeface="Courier New"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b="1" dirty="0" smtClean="0">
                <a:solidFill>
                  <a:srgbClr val="000000"/>
                </a:solidFill>
                <a:latin typeface="Courier New" pitchFamily="49" charset="0"/>
                <a:cs typeface="Courier New" pitchFamily="49" charset="0"/>
              </a:rPr>
              <a:t>				signal(</a:t>
            </a:r>
            <a:r>
              <a:rPr lang="en-US" b="1" dirty="0" err="1" smtClean="0">
                <a:solidFill>
                  <a:srgbClr val="000000"/>
                </a:solidFill>
                <a:latin typeface="Courier New" pitchFamily="49" charset="0"/>
                <a:cs typeface="Courier New" pitchFamily="49" charset="0"/>
              </a:rPr>
              <a:t>mutex</a:t>
            </a:r>
            <a:r>
              <a:rPr lang="en-US" b="1" dirty="0" smtClean="0">
                <a:solidFill>
                  <a:srgbClr val="000000"/>
                </a:solidFill>
                <a:latin typeface="Courier New" pitchFamily="49" charset="0"/>
                <a:cs typeface="Courier New" pitchFamily="49" charset="0"/>
              </a:rPr>
              <a:t>);</a:t>
            </a:r>
            <a:br>
              <a:rPr lang="en-US" b="1" dirty="0" smtClean="0">
                <a:solidFill>
                  <a:srgbClr val="000000"/>
                </a:solidFill>
                <a:latin typeface="Courier New" pitchFamily="49" charset="0"/>
                <a:cs typeface="Courier New" pitchFamily="49" charset="0"/>
              </a:rPr>
            </a:br>
            <a:endParaRPr lang="en-US"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dirty="0" smtClean="0"/>
              <a:t>Mutual exclusion within a monitor is ensured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1143000"/>
          </a:xfrm>
        </p:spPr>
        <p:txBody>
          <a:bodyPr>
            <a:noAutofit/>
          </a:bodyPr>
          <a:lstStyle/>
          <a:p>
            <a:pPr eaLnBrk="1" hangingPunct="1"/>
            <a:r>
              <a:rPr lang="en-US" sz="3600" dirty="0" smtClean="0">
                <a:solidFill>
                  <a:srgbClr val="C00000"/>
                </a:solidFill>
                <a:latin typeface="Arial" pitchFamily="34" charset="0"/>
                <a:cs typeface="Arial" pitchFamily="34" charset="0"/>
              </a:rPr>
              <a:t>Monitor Implementation – Condition Variables</a:t>
            </a:r>
          </a:p>
        </p:txBody>
      </p:sp>
      <p:sp>
        <p:nvSpPr>
          <p:cNvPr id="55299" name="Rectangle 3"/>
          <p:cNvSpPr>
            <a:spLocks noGrp="1" noChangeArrowheads="1"/>
          </p:cNvSpPr>
          <p:nvPr>
            <p:ph idx="1"/>
          </p:nvPr>
        </p:nvSpPr>
        <p:spPr>
          <a:xfrm>
            <a:off x="381001" y="1647825"/>
            <a:ext cx="8356600" cy="5133975"/>
          </a:xfrm>
        </p:spPr>
        <p:txBody>
          <a:bodyPr>
            <a:normAutofit fontScale="85000" lnSpcReduction="20000"/>
          </a:bodyPr>
          <a:lstStyle/>
          <a:p>
            <a:pPr>
              <a:lnSpc>
                <a:spcPct val="90000"/>
              </a:lnSpc>
              <a:spcBef>
                <a:spcPct val="15000"/>
              </a:spcBef>
              <a:tabLst>
                <a:tab pos="1828800" algn="l"/>
                <a:tab pos="2217738" algn="l"/>
              </a:tabLst>
            </a:pPr>
            <a:r>
              <a:rPr lang="en-US" dirty="0" smtClean="0"/>
              <a:t>For each condition variable </a:t>
            </a:r>
            <a:r>
              <a:rPr lang="en-US" b="1" dirty="0" smtClean="0">
                <a:latin typeface="Courier New" pitchFamily="49" charset="0"/>
                <a:cs typeface="Courier New" pitchFamily="49" charset="0"/>
              </a:rPr>
              <a:t>x</a:t>
            </a:r>
            <a:r>
              <a:rPr lang="en-US" dirty="0" smtClean="0"/>
              <a:t>, we  have</a:t>
            </a:r>
            <a:r>
              <a:rPr lang="en-US" sz="1600" dirty="0" smtClean="0"/>
              <a:t>:</a:t>
            </a:r>
          </a:p>
          <a:p>
            <a:pPr>
              <a:lnSpc>
                <a:spcPct val="90000"/>
              </a:lnSpc>
              <a:spcBef>
                <a:spcPct val="15000"/>
              </a:spcBef>
              <a:buFont typeface="Monotype Sorts" pitchFamily="-84" charset="2"/>
              <a:buNone/>
              <a:tabLst>
                <a:tab pos="1828800" algn="l"/>
                <a:tab pos="2217738" algn="l"/>
              </a:tabLst>
            </a:pPr>
            <a:endParaRPr lang="en-US" sz="1600" dirty="0" smtClean="0"/>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semaphore </a:t>
            </a:r>
            <a:r>
              <a:rPr lang="en-US" b="1" dirty="0" err="1" smtClean="0">
                <a:solidFill>
                  <a:srgbClr val="000000"/>
                </a:solidFill>
                <a:latin typeface="Courier New" pitchFamily="49" charset="0"/>
                <a:cs typeface="Courier New" pitchFamily="49" charset="0"/>
              </a:rPr>
              <a:t>x_sem</a:t>
            </a:r>
            <a:r>
              <a:rPr lang="en-US" sz="2400" b="1" dirty="0" smtClean="0">
                <a:solidFill>
                  <a:srgbClr val="000000"/>
                </a:solidFill>
                <a:latin typeface="Courier New" pitchFamily="49" charset="0"/>
                <a:cs typeface="Courier New" pitchFamily="49" charset="0"/>
              </a:rPr>
              <a:t>;//(initially  = 0)</a:t>
            </a:r>
            <a:endParaRPr lang="en-US" b="1" dirty="0" smtClean="0">
              <a:solidFill>
                <a:srgbClr val="000000"/>
              </a:solidFill>
              <a:latin typeface="Courier New" pitchFamily="49" charset="0"/>
              <a:cs typeface="Courier New" pitchFamily="49" charset="0"/>
            </a:endParaRP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int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x_count</a:t>
            </a:r>
            <a:r>
              <a:rPr lang="en-US" b="1" dirty="0" smtClean="0">
                <a:solidFill>
                  <a:srgbClr val="000000"/>
                </a:solidFill>
                <a:latin typeface="Courier New" pitchFamily="49" charset="0"/>
                <a:cs typeface="Courier New" pitchFamily="49" charset="0"/>
              </a:rPr>
              <a:t> = 0;</a:t>
            </a:r>
            <a:br>
              <a:rPr lang="en-US" b="1" dirty="0" smtClean="0">
                <a:solidFill>
                  <a:srgbClr val="000000"/>
                </a:solidFill>
                <a:latin typeface="Courier New" pitchFamily="49" charset="0"/>
                <a:cs typeface="Courier New" pitchFamily="49" charset="0"/>
              </a:rPr>
            </a:br>
            <a:endParaRPr lang="en-US" b="1" dirty="0" smtClean="0">
              <a:solidFill>
                <a:srgbClr val="000000"/>
              </a:solidFill>
              <a:latin typeface="Courier New" pitchFamily="49" charset="0"/>
              <a:cs typeface="Courier New" pitchFamily="49" charset="0"/>
            </a:endParaRPr>
          </a:p>
          <a:p>
            <a:pPr>
              <a:lnSpc>
                <a:spcPct val="90000"/>
              </a:lnSpc>
              <a:spcBef>
                <a:spcPct val="15000"/>
              </a:spcBef>
              <a:tabLst>
                <a:tab pos="1828800" algn="l"/>
                <a:tab pos="2217738" algn="l"/>
              </a:tabLst>
            </a:pPr>
            <a:r>
              <a:rPr lang="en-US" dirty="0" smtClean="0"/>
              <a:t>The operation </a:t>
            </a:r>
            <a:r>
              <a:rPr lang="en-US" b="1" dirty="0" err="1" smtClean="0">
                <a:solidFill>
                  <a:srgbClr val="0000FF"/>
                </a:solidFill>
                <a:latin typeface="Courier New" pitchFamily="49" charset="0"/>
                <a:cs typeface="Courier New" pitchFamily="49" charset="0"/>
              </a:rPr>
              <a:t>x.wait</a:t>
            </a:r>
            <a:r>
              <a:rPr lang="en-US" b="1" dirty="0" smtClean="0"/>
              <a:t> </a:t>
            </a:r>
            <a:r>
              <a:rPr lang="en-US" dirty="0" smtClean="0"/>
              <a:t>can be implemented as</a:t>
            </a:r>
            <a:r>
              <a:rPr lang="en-US" sz="1600" dirty="0" smtClean="0"/>
              <a:t>:</a:t>
            </a:r>
          </a:p>
          <a:p>
            <a:pPr>
              <a:lnSpc>
                <a:spcPct val="90000"/>
              </a:lnSpc>
              <a:spcBef>
                <a:spcPct val="15000"/>
              </a:spcBef>
              <a:buFont typeface="Monotype Sorts" pitchFamily="-84" charset="2"/>
              <a:buNone/>
              <a:tabLst>
                <a:tab pos="1828800" algn="l"/>
                <a:tab pos="2217738" algn="l"/>
              </a:tabLst>
            </a:pPr>
            <a:r>
              <a:rPr lang="en-US" sz="1600" dirty="0" smtClean="0"/>
              <a:t>		</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x_count</a:t>
            </a:r>
            <a:r>
              <a:rPr 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if (</a:t>
            </a:r>
            <a:r>
              <a:rPr lang="en-US" b="1" dirty="0" err="1" smtClean="0">
                <a:solidFill>
                  <a:srgbClr val="000000"/>
                </a:solidFill>
                <a:latin typeface="Courier New" pitchFamily="49" charset="0"/>
                <a:cs typeface="Courier New" pitchFamily="49" charset="0"/>
              </a:rPr>
              <a:t>next_count</a:t>
            </a:r>
            <a:r>
              <a:rPr lang="en-US" b="1" dirty="0" smtClean="0">
                <a:solidFill>
                  <a:srgbClr val="000000"/>
                </a:solidFill>
                <a:latin typeface="Courier New" pitchFamily="49" charset="0"/>
                <a:cs typeface="Courier New" pitchFamily="49" charset="0"/>
              </a:rPr>
              <a:t> &gt; 0)</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signal(next);</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else</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signal(</a:t>
            </a:r>
            <a:r>
              <a:rPr lang="en-US" b="1" dirty="0" err="1" smtClean="0">
                <a:solidFill>
                  <a:srgbClr val="000000"/>
                </a:solidFill>
                <a:latin typeface="Courier New" pitchFamily="49" charset="0"/>
                <a:cs typeface="Courier New" pitchFamily="49" charset="0"/>
              </a:rPr>
              <a:t>mutex</a:t>
            </a:r>
            <a:r>
              <a:rPr 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wait(</a:t>
            </a:r>
            <a:r>
              <a:rPr lang="en-US" b="1" dirty="0" err="1" smtClean="0">
                <a:solidFill>
                  <a:srgbClr val="000000"/>
                </a:solidFill>
                <a:latin typeface="Courier New" pitchFamily="49" charset="0"/>
                <a:cs typeface="Courier New" pitchFamily="49" charset="0"/>
              </a:rPr>
              <a:t>x_sem</a:t>
            </a:r>
            <a:r>
              <a:rPr 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x_count</a:t>
            </a:r>
            <a:r>
              <a:rPr 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sz="1600" b="1"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IN" sz="4000" dirty="0" smtClean="0">
                <a:solidFill>
                  <a:srgbClr val="C00000"/>
                </a:solidFill>
                <a:latin typeface="Arial" pitchFamily="34" charset="0"/>
                <a:cs typeface="Arial" pitchFamily="34" charset="0"/>
              </a:rPr>
              <a:t>Operating System Concerns …</a:t>
            </a:r>
            <a:endParaRPr lang="en-IN" sz="4000" dirty="0"/>
          </a:p>
        </p:txBody>
      </p:sp>
      <p:sp>
        <p:nvSpPr>
          <p:cNvPr id="3" name="Content Placeholder 2"/>
          <p:cNvSpPr>
            <a:spLocks noGrp="1"/>
          </p:cNvSpPr>
          <p:nvPr>
            <p:ph idx="1"/>
          </p:nvPr>
        </p:nvSpPr>
        <p:spPr>
          <a:xfrm>
            <a:off x="457200" y="1196752"/>
            <a:ext cx="8507288" cy="5472608"/>
          </a:xfrm>
        </p:spPr>
        <p:txBody>
          <a:bodyPr>
            <a:normAutofit lnSpcReduction="10000"/>
          </a:bodyPr>
          <a:lstStyle/>
          <a:p>
            <a:pPr marL="514350" indent="-514350" algn="just">
              <a:buFont typeface="+mj-lt"/>
              <a:buAutoNum type="arabicPeriod" startAt="3"/>
            </a:pPr>
            <a:r>
              <a:rPr lang="en-IN" dirty="0" smtClean="0">
                <a:latin typeface="Arial" pitchFamily="34" charset="0"/>
                <a:cs typeface="Arial" pitchFamily="34" charset="0"/>
              </a:rPr>
              <a:t>The OS must protect the data and physical resources of each process against unintended interference by other processes. </a:t>
            </a:r>
          </a:p>
          <a:p>
            <a:pPr marL="914400" lvl="1" indent="-514350" algn="just"/>
            <a:r>
              <a:rPr lang="en-IN" dirty="0" smtClean="0">
                <a:latin typeface="Arial" pitchFamily="34" charset="0"/>
                <a:cs typeface="Arial" pitchFamily="34" charset="0"/>
              </a:rPr>
              <a:t>This involves techniques that relate to memory, files, and I/O devices.</a:t>
            </a:r>
          </a:p>
          <a:p>
            <a:pPr marL="514350" indent="-514350" algn="just">
              <a:buFont typeface="+mj-lt"/>
              <a:buAutoNum type="arabicPeriod" startAt="3"/>
            </a:pPr>
            <a:r>
              <a:rPr lang="en-IN" dirty="0" smtClean="0">
                <a:latin typeface="Arial" pitchFamily="34" charset="0"/>
                <a:cs typeface="Arial" pitchFamily="34" charset="0"/>
              </a:rPr>
              <a:t>The functioning of a process, and the output it produces, must be independent of the speed at which its execution is carried out relative to the speed of other concurrent processes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33450" y="146050"/>
            <a:ext cx="7753350" cy="844550"/>
          </a:xfrm>
        </p:spPr>
        <p:txBody>
          <a:bodyPr>
            <a:normAutofit/>
          </a:bodyPr>
          <a:lstStyle/>
          <a:p>
            <a:pPr eaLnBrk="1" hangingPunct="1"/>
            <a:r>
              <a:rPr lang="en-US" sz="4000" dirty="0" smtClean="0">
                <a:solidFill>
                  <a:srgbClr val="C00000"/>
                </a:solidFill>
                <a:latin typeface="Arial" pitchFamily="34" charset="0"/>
                <a:cs typeface="Arial" pitchFamily="34" charset="0"/>
              </a:rPr>
              <a:t>Monitor Implementation (Cont.)</a:t>
            </a:r>
          </a:p>
        </p:txBody>
      </p:sp>
      <p:sp>
        <p:nvSpPr>
          <p:cNvPr id="56323" name="Rectangle 3"/>
          <p:cNvSpPr>
            <a:spLocks noGrp="1" noChangeArrowheads="1"/>
          </p:cNvSpPr>
          <p:nvPr>
            <p:ph idx="1"/>
          </p:nvPr>
        </p:nvSpPr>
        <p:spPr>
          <a:xfrm>
            <a:off x="533400" y="1295400"/>
            <a:ext cx="8229600" cy="4525963"/>
          </a:xfrm>
        </p:spPr>
        <p:txBody>
          <a:bodyPr>
            <a:normAutofit fontScale="92500" lnSpcReduction="20000"/>
          </a:bodyPr>
          <a:lstStyle/>
          <a:p>
            <a:pPr>
              <a:tabLst>
                <a:tab pos="1368425" algn="l"/>
                <a:tab pos="1712913" algn="l"/>
                <a:tab pos="2335213" algn="l"/>
              </a:tabLst>
            </a:pPr>
            <a:r>
              <a:rPr lang="en-US" dirty="0" smtClean="0"/>
              <a:t>The operation </a:t>
            </a:r>
            <a:r>
              <a:rPr lang="en-US" b="1" dirty="0" err="1" smtClean="0">
                <a:solidFill>
                  <a:srgbClr val="000000"/>
                </a:solidFill>
                <a:latin typeface="Courier New" pitchFamily="49" charset="0"/>
                <a:cs typeface="Courier New" pitchFamily="49" charset="0"/>
              </a:rPr>
              <a:t>x.signal</a:t>
            </a:r>
            <a:r>
              <a:rPr lang="en-US" b="1" dirty="0" smtClean="0">
                <a:solidFill>
                  <a:srgbClr val="000000"/>
                </a:solidFill>
                <a:latin typeface="Courier New" pitchFamily="49" charset="0"/>
                <a:cs typeface="Courier New" pitchFamily="49" charset="0"/>
              </a:rPr>
              <a:t> </a:t>
            </a:r>
            <a:r>
              <a:rPr lang="en-US" dirty="0" smtClean="0"/>
              <a:t>can be implemented as:</a:t>
            </a:r>
            <a:br>
              <a:rPr lang="en-US" dirty="0" smtClean="0"/>
            </a:br>
            <a:endParaRPr lang="en-US" dirty="0" smtClean="0"/>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if (</a:t>
            </a:r>
            <a:r>
              <a:rPr lang="en-US" b="1" dirty="0" err="1" smtClean="0">
                <a:solidFill>
                  <a:srgbClr val="000000"/>
                </a:solidFill>
                <a:latin typeface="Courier New" pitchFamily="49" charset="0"/>
                <a:cs typeface="Courier New" pitchFamily="49" charset="0"/>
              </a:rPr>
              <a:t>x_count</a:t>
            </a:r>
            <a:r>
              <a:rPr lang="en-US" b="1" dirty="0" smtClean="0">
                <a:solidFill>
                  <a:srgbClr val="000000"/>
                </a:solidFill>
                <a:latin typeface="Courier New" pitchFamily="49" charset="0"/>
                <a:cs typeface="Courier New" pitchFamily="49" charset="0"/>
              </a:rPr>
              <a:t> &gt; 0) {</a:t>
            </a:r>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next_count</a:t>
            </a:r>
            <a:r>
              <a:rPr 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signal(</a:t>
            </a:r>
            <a:r>
              <a:rPr lang="en-US" b="1" dirty="0" err="1" smtClean="0">
                <a:solidFill>
                  <a:srgbClr val="000000"/>
                </a:solidFill>
                <a:latin typeface="Courier New" pitchFamily="49" charset="0"/>
                <a:cs typeface="Courier New" pitchFamily="49" charset="0"/>
              </a:rPr>
              <a:t>x_sem</a:t>
            </a:r>
            <a:r>
              <a:rPr 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wait(next);</a:t>
            </a:r>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next_count</a:t>
            </a:r>
            <a:r>
              <a:rPr 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b="1"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b="1" dirty="0" smtClean="0"/>
              <a:t>		</a:t>
            </a:r>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IN" sz="4000" dirty="0" smtClean="0">
                <a:solidFill>
                  <a:srgbClr val="C00000"/>
                </a:solidFill>
                <a:latin typeface="Arial" pitchFamily="34" charset="0"/>
                <a:cs typeface="Arial" pitchFamily="34" charset="0"/>
              </a:rPr>
              <a:t>Process Interaction</a:t>
            </a:r>
            <a:endParaRPr lang="en-IN" sz="4000" dirty="0">
              <a:solidFill>
                <a:srgbClr val="C00000"/>
              </a:solidFill>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79512" y="1052736"/>
            <a:ext cx="8712968" cy="568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784225" y="187325"/>
            <a:ext cx="7902575" cy="649387"/>
          </a:xfrm>
        </p:spPr>
        <p:txBody>
          <a:bodyPr>
            <a:normAutofit fontScale="90000"/>
          </a:bodyPr>
          <a:lstStyle/>
          <a:p>
            <a:pPr eaLnBrk="1" hangingPunct="1"/>
            <a:r>
              <a:rPr lang="en-US" dirty="0" smtClean="0">
                <a:solidFill>
                  <a:srgbClr val="C00000"/>
                </a:solidFill>
                <a:latin typeface="Arial" pitchFamily="34" charset="0"/>
                <a:cs typeface="Arial" pitchFamily="34" charset="0"/>
              </a:rPr>
              <a:t>Background</a:t>
            </a:r>
          </a:p>
        </p:txBody>
      </p:sp>
      <p:sp>
        <p:nvSpPr>
          <p:cNvPr id="6147" name="Rectangle 5"/>
          <p:cNvSpPr>
            <a:spLocks noGrp="1" noChangeArrowheads="1"/>
          </p:cNvSpPr>
          <p:nvPr>
            <p:ph type="body" idx="1"/>
          </p:nvPr>
        </p:nvSpPr>
        <p:spPr>
          <a:xfrm>
            <a:off x="251520" y="1124744"/>
            <a:ext cx="8640960" cy="4968552"/>
          </a:xfrm>
        </p:spPr>
        <p:txBody>
          <a:bodyPr>
            <a:noAutofit/>
          </a:bodyPr>
          <a:lstStyle/>
          <a:p>
            <a:pPr algn="just"/>
            <a:r>
              <a:rPr lang="en-US" dirty="0" smtClean="0">
                <a:latin typeface="Arial" pitchFamily="34" charset="0"/>
                <a:cs typeface="Arial" pitchFamily="34" charset="0"/>
              </a:rPr>
              <a:t>Processes can execute concurrently</a:t>
            </a:r>
          </a:p>
          <a:p>
            <a:pPr lvl="1" algn="just"/>
            <a:r>
              <a:rPr lang="en-US" sz="3200" dirty="0" smtClean="0">
                <a:latin typeface="Arial" pitchFamily="34" charset="0"/>
                <a:cs typeface="Arial" pitchFamily="34" charset="0"/>
              </a:rPr>
              <a:t>May be interrupted at any time, partially completing the execution</a:t>
            </a:r>
          </a:p>
          <a:p>
            <a:pPr algn="just"/>
            <a:r>
              <a:rPr lang="en-US" dirty="0" smtClean="0">
                <a:solidFill>
                  <a:srgbClr val="000099"/>
                </a:solidFill>
                <a:latin typeface="Arial" pitchFamily="34" charset="0"/>
                <a:cs typeface="Arial" pitchFamily="34" charset="0"/>
              </a:rPr>
              <a:t>Concurrent access to shared data may result in data inconsistency </a:t>
            </a:r>
            <a:r>
              <a:rPr lang="en-US" dirty="0" smtClean="0">
                <a:solidFill>
                  <a:srgbClr val="000099"/>
                </a:solidFill>
                <a:latin typeface="Arial" pitchFamily="34" charset="0"/>
                <a:cs typeface="Arial" pitchFamily="34" charset="0"/>
                <a:sym typeface="Wingdings" pitchFamily="2" charset="2"/>
              </a:rPr>
              <a:t> Race Condition (Order of execution!!)</a:t>
            </a:r>
            <a:endParaRPr lang="en-US" dirty="0" smtClean="0">
              <a:solidFill>
                <a:srgbClr val="000099"/>
              </a:solidFill>
              <a:latin typeface="Arial" pitchFamily="34" charset="0"/>
              <a:cs typeface="Arial" pitchFamily="34" charset="0"/>
            </a:endParaRPr>
          </a:p>
          <a:p>
            <a:pPr algn="just"/>
            <a:r>
              <a:rPr lang="en-US" dirty="0" smtClean="0">
                <a:solidFill>
                  <a:srgbClr val="000099"/>
                </a:solidFill>
                <a:latin typeface="Arial" pitchFamily="34" charset="0"/>
                <a:cs typeface="Arial" pitchFamily="34" charset="0"/>
              </a:rPr>
              <a:t>Maintaining data consistency </a:t>
            </a:r>
            <a:r>
              <a:rPr lang="en-US" dirty="0" smtClean="0">
                <a:solidFill>
                  <a:srgbClr val="FF0000"/>
                </a:solidFill>
                <a:latin typeface="Arial" pitchFamily="34" charset="0"/>
                <a:cs typeface="Arial" pitchFamily="34" charset="0"/>
              </a:rPr>
              <a:t>requires mechanisms </a:t>
            </a:r>
            <a:r>
              <a:rPr lang="en-US" dirty="0" smtClean="0">
                <a:latin typeface="Arial" pitchFamily="34" charset="0"/>
                <a:cs typeface="Arial" pitchFamily="34" charset="0"/>
              </a:rPr>
              <a:t>to </a:t>
            </a:r>
            <a:r>
              <a:rPr lang="en-US" b="1" dirty="0" smtClean="0">
                <a:solidFill>
                  <a:srgbClr val="7030A0"/>
                </a:solidFill>
                <a:latin typeface="Arial" pitchFamily="34" charset="0"/>
                <a:cs typeface="Arial" pitchFamily="34" charset="0"/>
              </a:rPr>
              <a:t>ensure the orderly execution</a:t>
            </a:r>
            <a:r>
              <a:rPr lang="en-US" dirty="0" smtClean="0">
                <a:latin typeface="Arial" pitchFamily="34" charset="0"/>
                <a:cs typeface="Arial" pitchFamily="34" charset="0"/>
              </a:rPr>
              <a:t> of cooperating processes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188640"/>
            <a:ext cx="8074025" cy="1224136"/>
          </a:xfrm>
        </p:spPr>
        <p:txBody>
          <a:bodyPr>
            <a:noAutofit/>
          </a:bodyPr>
          <a:lstStyle/>
          <a:p>
            <a:pPr eaLnBrk="1" hangingPunct="1"/>
            <a:r>
              <a:rPr lang="en-US" sz="3600" dirty="0" smtClean="0">
                <a:solidFill>
                  <a:srgbClr val="C00000"/>
                </a:solidFill>
                <a:latin typeface="Arial" pitchFamily="34" charset="0"/>
                <a:cs typeface="Arial" pitchFamily="34" charset="0"/>
              </a:rPr>
              <a:t>Bounded-Buffer – Shared-Memory Solution</a:t>
            </a:r>
          </a:p>
        </p:txBody>
      </p:sp>
      <p:sp>
        <p:nvSpPr>
          <p:cNvPr id="35843" name="Rectangle 3"/>
          <p:cNvSpPr>
            <a:spLocks noGrp="1" noChangeArrowheads="1"/>
          </p:cNvSpPr>
          <p:nvPr>
            <p:ph type="body" idx="1"/>
          </p:nvPr>
        </p:nvSpPr>
        <p:spPr>
          <a:xfrm>
            <a:off x="395536" y="1412776"/>
            <a:ext cx="8352928" cy="5184576"/>
          </a:xfrm>
        </p:spPr>
        <p:txBody>
          <a:bodyPr>
            <a:noAutofit/>
          </a:bodyPr>
          <a:lstStyle/>
          <a:p>
            <a:r>
              <a:rPr lang="en-US" sz="2800" b="1" i="1" dirty="0" smtClean="0">
                <a:solidFill>
                  <a:srgbClr val="102BB0"/>
                </a:solidFill>
                <a:latin typeface="Arial" pitchFamily="34" charset="0"/>
                <a:cs typeface="Arial" pitchFamily="34" charset="0"/>
              </a:rPr>
              <a:t>Shared data</a:t>
            </a:r>
          </a:p>
          <a:p>
            <a:pPr marL="1598613" lvl="3">
              <a:buFontTx/>
              <a:buNone/>
            </a:pPr>
            <a:r>
              <a:rPr lang="en-US" sz="2400" b="1" dirty="0" smtClean="0">
                <a:latin typeface="Courier New" pitchFamily="49" charset="0"/>
                <a:cs typeface="Courier New" pitchFamily="49" charset="0"/>
              </a:rPr>
              <a:t>#define BUFFER_SIZE 10</a:t>
            </a:r>
          </a:p>
          <a:p>
            <a:pPr marL="1598613" lvl="3">
              <a:buFontTx/>
              <a:buNone/>
            </a:pPr>
            <a:r>
              <a:rPr lang="en-US" sz="2400" b="1" dirty="0" err="1" smtClean="0">
                <a:latin typeface="Courier New" pitchFamily="49" charset="0"/>
                <a:cs typeface="Courier New" pitchFamily="49" charset="0"/>
              </a:rPr>
              <a:t>typedef</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struct</a:t>
            </a:r>
            <a:r>
              <a:rPr lang="en-US" sz="2400" b="1" dirty="0" smtClean="0">
                <a:latin typeface="Courier New" pitchFamily="49" charset="0"/>
                <a:cs typeface="Courier New" pitchFamily="49" charset="0"/>
              </a:rPr>
              <a:t> {</a:t>
            </a:r>
          </a:p>
          <a:p>
            <a:pPr marL="1598613" lvl="3">
              <a:buFontTx/>
              <a:buNone/>
            </a:pPr>
            <a:r>
              <a:rPr lang="en-US" sz="2400" b="1" dirty="0" smtClean="0">
                <a:latin typeface="Courier New" pitchFamily="49" charset="0"/>
                <a:cs typeface="Courier New" pitchFamily="49" charset="0"/>
              </a:rPr>
              <a:t>	. . .</a:t>
            </a:r>
          </a:p>
          <a:p>
            <a:pPr marL="1598613" lvl="3">
              <a:buFontTx/>
              <a:buNone/>
            </a:pPr>
            <a:r>
              <a:rPr lang="en-US" sz="2400" b="1" dirty="0" smtClean="0">
                <a:latin typeface="Courier New" pitchFamily="49" charset="0"/>
                <a:cs typeface="Courier New" pitchFamily="49" charset="0"/>
              </a:rPr>
              <a:t>} item;</a:t>
            </a:r>
          </a:p>
          <a:p>
            <a:pPr marL="1598613" lvl="3">
              <a:buFontTx/>
              <a:buNone/>
            </a:pPr>
            <a:endParaRPr lang="en-US" sz="2400" b="1" dirty="0" smtClean="0">
              <a:latin typeface="Courier New" pitchFamily="49" charset="0"/>
              <a:cs typeface="Courier New" pitchFamily="49" charset="0"/>
            </a:endParaRPr>
          </a:p>
          <a:p>
            <a:pPr marL="1598613" lvl="3">
              <a:buFontTx/>
              <a:buNone/>
            </a:pPr>
            <a:r>
              <a:rPr lang="en-US" sz="2400" b="1" dirty="0" smtClean="0">
                <a:latin typeface="Courier New" pitchFamily="49" charset="0"/>
                <a:cs typeface="Courier New" pitchFamily="49" charset="0"/>
              </a:rPr>
              <a:t>item buffer[BUFFER_SIZE];</a:t>
            </a:r>
          </a:p>
          <a:p>
            <a:pPr marL="1598613" lvl="3">
              <a:buFontTx/>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in = 0;</a:t>
            </a:r>
          </a:p>
          <a:p>
            <a:pPr marL="1598613" lvl="3">
              <a:buFontTx/>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out = 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2" y="260648"/>
            <a:ext cx="7569200" cy="720080"/>
          </a:xfrm>
        </p:spPr>
        <p:txBody>
          <a:bodyPr>
            <a:normAutofit fontScale="90000"/>
          </a:bodyPr>
          <a:lstStyle/>
          <a:p>
            <a:pPr eaLnBrk="1" hangingPunct="1"/>
            <a:r>
              <a:rPr lang="en-US" dirty="0" smtClean="0">
                <a:solidFill>
                  <a:srgbClr val="C00000"/>
                </a:solidFill>
                <a:latin typeface="Arial" pitchFamily="34" charset="0"/>
                <a:cs typeface="Arial" pitchFamily="34" charset="0"/>
              </a:rPr>
              <a:t>Bounded-Buffer – Producer</a:t>
            </a:r>
          </a:p>
        </p:txBody>
      </p:sp>
      <p:sp>
        <p:nvSpPr>
          <p:cNvPr id="33795" name="Rectangle 3"/>
          <p:cNvSpPr>
            <a:spLocks noGrp="1" noChangeArrowheads="1"/>
          </p:cNvSpPr>
          <p:nvPr>
            <p:ph type="body" idx="1"/>
          </p:nvPr>
        </p:nvSpPr>
        <p:spPr>
          <a:xfrm>
            <a:off x="395536" y="980728"/>
            <a:ext cx="8280920" cy="4483100"/>
          </a:xfrm>
        </p:spPr>
        <p:txBody>
          <a:bodyPr>
            <a:noAutofit/>
          </a:bodyPr>
          <a:lstStyle/>
          <a:p>
            <a:pPr>
              <a:buFont typeface="Monotype Sorts" charset="0"/>
              <a:buNone/>
              <a:defRPr/>
            </a:pPr>
            <a:endParaRPr lang="en-US" sz="2400" dirty="0">
              <a:latin typeface="Monaco" charset="0"/>
              <a:ea typeface="ＭＳ Ｐゴシック" charset="0"/>
              <a:cs typeface="ＭＳ Ｐゴシック" charset="0"/>
            </a:endParaRP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item </a:t>
            </a:r>
            <a:r>
              <a:rPr lang="en-US" sz="2400" b="1" dirty="0" err="1" smtClean="0">
                <a:latin typeface="Courier New" pitchFamily="49" charset="0"/>
                <a:ea typeface="MS PGothic" pitchFamily="34" charset="-128"/>
                <a:cs typeface="Courier New" pitchFamily="49" charset="0"/>
              </a:rPr>
              <a:t>next_produced</a:t>
            </a:r>
            <a:r>
              <a:rPr lang="en-US" sz="2400" b="1" dirty="0" smtClean="0">
                <a:latin typeface="Courier New" pitchFamily="49" charset="0"/>
                <a:ea typeface="MS PGothic" pitchFamily="34" charset="-128"/>
                <a:cs typeface="Courier New" pitchFamily="49" charset="0"/>
              </a:rPr>
              <a:t>;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while (true) {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	/* produce an item in next produced */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	while (((in + 1) % BUFFER_SIZE) == out)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		; /* do nothing */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	buffer[in] = </a:t>
            </a:r>
            <a:r>
              <a:rPr lang="en-US" sz="2400" b="1" dirty="0" err="1" smtClean="0">
                <a:latin typeface="Courier New" pitchFamily="49" charset="0"/>
                <a:ea typeface="MS PGothic" pitchFamily="34" charset="-128"/>
                <a:cs typeface="Courier New" pitchFamily="49" charset="0"/>
              </a:rPr>
              <a:t>next_produced</a:t>
            </a:r>
            <a:r>
              <a:rPr lang="en-US" sz="2400" b="1" dirty="0" smtClean="0">
                <a:latin typeface="Courier New" pitchFamily="49" charset="0"/>
                <a:ea typeface="MS PGothic" pitchFamily="34" charset="-128"/>
                <a:cs typeface="Courier New" pitchFamily="49" charset="0"/>
              </a:rPr>
              <a:t>;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	in = (in + 1) % BUFFER_SIZE; </a:t>
            </a:r>
          </a:p>
          <a:p>
            <a:pPr marL="0" indent="0">
              <a:buFont typeface="Monotype Sorts" pitchFamily="-84" charset="2"/>
              <a:buNone/>
              <a:defRPr/>
            </a:pPr>
            <a:r>
              <a:rPr lang="en-US" sz="2400" b="1" dirty="0" smtClean="0">
                <a:latin typeface="Courier New" pitchFamily="49" charset="0"/>
                <a:ea typeface="MS PGothic" pitchFamily="34" charset="-128"/>
                <a:cs typeface="Courier New" pitchFamily="49" charset="0"/>
              </a:rPr>
              <a:t>}</a:t>
            </a:r>
            <a:endParaRPr lang="en-US" b="1" dirty="0">
              <a:ea typeface="ＭＳ Ｐゴシック" charset="0"/>
              <a:cs typeface="ＭＳ Ｐゴシック" charset="0"/>
            </a:endParaRPr>
          </a:p>
          <a:p>
            <a:pPr>
              <a:buFont typeface="Monotype Sorts" charset="0"/>
              <a:buNone/>
              <a:defRPr/>
            </a:pPr>
            <a:r>
              <a:rPr lang="en-US" sz="2000" dirty="0">
                <a:ea typeface="ＭＳ Ｐゴシック" charset="0"/>
                <a:cs typeface="ＭＳ Ｐゴシック" charset="0"/>
              </a:rPr>
              <a:t>	</a:t>
            </a:r>
          </a:p>
          <a:p>
            <a:pPr marL="7168674" lvl="4">
              <a:buFontTx/>
              <a:buNone/>
              <a:defRPr/>
            </a:pPr>
            <a:endParaRPr lang="en-US" sz="1600" dirty="0">
              <a:ea typeface="ＭＳ Ｐゴシック"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03200"/>
            <a:ext cx="8229600" cy="576263"/>
          </a:xfrm>
        </p:spPr>
        <p:txBody>
          <a:bodyPr>
            <a:normAutofit fontScale="90000"/>
          </a:bodyPr>
          <a:lstStyle/>
          <a:p>
            <a:pPr eaLnBrk="1" hangingPunct="1"/>
            <a:r>
              <a:rPr lang="en-US" dirty="0" smtClean="0">
                <a:solidFill>
                  <a:srgbClr val="C00000"/>
                </a:solidFill>
                <a:latin typeface="Arial" pitchFamily="34" charset="0"/>
                <a:cs typeface="Arial" pitchFamily="34" charset="0"/>
              </a:rPr>
              <a:t>Bounded Buffer – Consumer</a:t>
            </a:r>
          </a:p>
        </p:txBody>
      </p:sp>
      <p:sp>
        <p:nvSpPr>
          <p:cNvPr id="37891" name="Rectangle 3"/>
          <p:cNvSpPr>
            <a:spLocks noGrp="1" noChangeArrowheads="1"/>
          </p:cNvSpPr>
          <p:nvPr>
            <p:ph type="body" idx="1"/>
          </p:nvPr>
        </p:nvSpPr>
        <p:spPr>
          <a:xfrm>
            <a:off x="611560" y="1268760"/>
            <a:ext cx="8280920" cy="4411663"/>
          </a:xfrm>
        </p:spPr>
        <p:txBody>
          <a:bodyPr>
            <a:normAutofit/>
          </a:bodyPr>
          <a:lstStyle/>
          <a:p>
            <a:pPr marL="0" indent="0">
              <a:buFont typeface="Monotype Sorts" pitchFamily="-84" charset="2"/>
              <a:buNone/>
            </a:pPr>
            <a:r>
              <a:rPr lang="en-US" sz="2400" b="1" dirty="0" smtClean="0">
                <a:latin typeface="Courier New" pitchFamily="49" charset="0"/>
                <a:cs typeface="Courier New" pitchFamily="49" charset="0"/>
              </a:rPr>
              <a:t>item </a:t>
            </a:r>
            <a:r>
              <a:rPr lang="en-US" sz="2400" b="1" dirty="0" err="1" smtClean="0">
                <a:latin typeface="Courier New" pitchFamily="49" charset="0"/>
                <a:cs typeface="Courier New" pitchFamily="49" charset="0"/>
              </a:rPr>
              <a:t>next_consumed</a:t>
            </a:r>
            <a:r>
              <a:rPr lang="en-US" sz="2400" b="1" dirty="0" smtClean="0">
                <a:latin typeface="Courier New" pitchFamily="49" charset="0"/>
                <a:cs typeface="Courier New" pitchFamily="49" charset="0"/>
              </a:rPr>
              <a:t>; </a:t>
            </a:r>
          </a:p>
          <a:p>
            <a:pPr marL="0" indent="0">
              <a:buFont typeface="Monotype Sorts" pitchFamily="-84" charset="2"/>
              <a:buNone/>
            </a:pPr>
            <a:r>
              <a:rPr lang="en-US" sz="2400" b="1" dirty="0" smtClean="0">
                <a:latin typeface="Courier New" pitchFamily="49" charset="0"/>
                <a:cs typeface="Courier New" pitchFamily="49" charset="0"/>
              </a:rPr>
              <a:t>while (true)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while (in == out) </a:t>
            </a:r>
          </a:p>
          <a:p>
            <a:pPr marL="0" indent="0">
              <a:buFont typeface="Monotype Sorts" pitchFamily="-84" charset="2"/>
              <a:buNone/>
            </a:pPr>
            <a:r>
              <a:rPr lang="en-US" sz="2400" b="1" dirty="0" smtClean="0">
                <a:latin typeface="Courier New" pitchFamily="49" charset="0"/>
                <a:cs typeface="Courier New" pitchFamily="49" charset="0"/>
              </a:rPr>
              <a:t>		; /* do nothing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next_consumed</a:t>
            </a:r>
            <a:r>
              <a:rPr lang="en-US" sz="2400" b="1" dirty="0" smtClean="0">
                <a:latin typeface="Courier New" pitchFamily="49" charset="0"/>
                <a:cs typeface="Courier New" pitchFamily="49" charset="0"/>
              </a:rPr>
              <a:t> = buffer[out]; </a:t>
            </a:r>
          </a:p>
          <a:p>
            <a:pPr marL="0" indent="0">
              <a:buFont typeface="Monotype Sorts" pitchFamily="-84" charset="2"/>
              <a:buNone/>
            </a:pPr>
            <a:r>
              <a:rPr lang="en-US" sz="2400" b="1" dirty="0" smtClean="0">
                <a:latin typeface="Courier New" pitchFamily="49" charset="0"/>
                <a:cs typeface="Courier New" pitchFamily="49" charset="0"/>
              </a:rPr>
              <a:t>	out = (out + 1) % BUFFER_SIZE;</a:t>
            </a:r>
            <a:br>
              <a:rPr lang="en-US" sz="2400" b="1" dirty="0" smtClean="0">
                <a:latin typeface="Courier New" pitchFamily="49" charset="0"/>
                <a:cs typeface="Courier New" pitchFamily="49" charset="0"/>
              </a:rPr>
            </a:br>
            <a:endParaRPr lang="en-US" sz="2400" b="1" dirty="0" smtClean="0">
              <a:latin typeface="Courier New" pitchFamily="49" charset="0"/>
              <a:cs typeface="Courier New" pitchFamily="49" charset="0"/>
            </a:endParaRPr>
          </a:p>
          <a:p>
            <a:pPr marL="0" indent="0">
              <a:buFont typeface="Monotype Sorts" pitchFamily="-84" charset="2"/>
              <a:buNone/>
            </a:pPr>
            <a:r>
              <a:rPr lang="en-US" sz="2400" b="1" dirty="0" smtClean="0">
                <a:latin typeface="Courier New" pitchFamily="49" charset="0"/>
                <a:cs typeface="Courier New" pitchFamily="49" charset="0"/>
              </a:rPr>
              <a:t>	/* consume the item in </a:t>
            </a:r>
            <a:r>
              <a:rPr lang="en-US" sz="2400" b="1" dirty="0" err="1" smtClean="0">
                <a:latin typeface="Courier New" pitchFamily="49" charset="0"/>
                <a:cs typeface="Courier New" pitchFamily="49" charset="0"/>
              </a:rPr>
              <a:t>next_consumed</a:t>
            </a:r>
            <a:r>
              <a:rPr lang="en-US" sz="2400" b="1" dirty="0" smtClean="0">
                <a:latin typeface="Courier New" pitchFamily="49" charset="0"/>
                <a:cs typeface="Courier New" pitchFamily="49" charset="0"/>
              </a:rPr>
              <a:t> */ </a:t>
            </a:r>
          </a:p>
          <a:p>
            <a:pPr marL="0" indent="0">
              <a:buFont typeface="Monotype Sorts" pitchFamily="-84" charset="2"/>
              <a:buNone/>
            </a:pPr>
            <a:r>
              <a:rPr lang="en-US" sz="24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507288" cy="1296144"/>
          </a:xfrm>
        </p:spPr>
        <p:txBody>
          <a:bodyPr>
            <a:normAutofit/>
          </a:bodyPr>
          <a:lstStyle/>
          <a:p>
            <a:r>
              <a:rPr lang="en-US" sz="3600" dirty="0" smtClean="0">
                <a:solidFill>
                  <a:srgbClr val="C00000"/>
                </a:solidFill>
                <a:latin typeface="Arial" pitchFamily="34" charset="0"/>
                <a:cs typeface="Arial" pitchFamily="34" charset="0"/>
              </a:rPr>
              <a:t>Illustration of the problem </a:t>
            </a:r>
            <a:br>
              <a:rPr lang="en-US" sz="3600" dirty="0" smtClean="0">
                <a:solidFill>
                  <a:srgbClr val="C00000"/>
                </a:solidFill>
                <a:latin typeface="Arial" pitchFamily="34" charset="0"/>
                <a:cs typeface="Arial" pitchFamily="34" charset="0"/>
              </a:rPr>
            </a:br>
            <a:r>
              <a:rPr lang="en-US" sz="3600" dirty="0" smtClean="0">
                <a:solidFill>
                  <a:srgbClr val="C00000"/>
                </a:solidFill>
                <a:latin typeface="Arial" pitchFamily="34" charset="0"/>
                <a:cs typeface="Arial" pitchFamily="34" charset="0"/>
              </a:rPr>
              <a:t>(Bounded Buffer)</a:t>
            </a:r>
            <a:endParaRPr lang="en-IN" sz="36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196752"/>
            <a:ext cx="8784976" cy="5544616"/>
          </a:xfrm>
        </p:spPr>
        <p:txBody>
          <a:bodyPr>
            <a:normAutofit fontScale="92500"/>
          </a:bodyPr>
          <a:lstStyle/>
          <a:p>
            <a:pPr algn="just"/>
            <a:r>
              <a:rPr lang="en-IN" dirty="0" smtClean="0">
                <a:latin typeface="Arial" pitchFamily="34" charset="0"/>
                <a:cs typeface="Arial" pitchFamily="34" charset="0"/>
              </a:rPr>
              <a:t>Original solution allowed at most </a:t>
            </a:r>
            <a:r>
              <a:rPr lang="en-IN" sz="2200" b="1" dirty="0" smtClean="0">
                <a:latin typeface="Courier New" pitchFamily="49" charset="0"/>
                <a:cs typeface="Courier New" pitchFamily="49" charset="0"/>
              </a:rPr>
              <a:t>BUFFER SIZE − 1 </a:t>
            </a:r>
            <a:r>
              <a:rPr lang="en-IN" dirty="0" smtClean="0">
                <a:latin typeface="Arial" pitchFamily="34" charset="0"/>
                <a:cs typeface="Arial" pitchFamily="34" charset="0"/>
              </a:rPr>
              <a:t>items in the buffer at the same time. </a:t>
            </a:r>
          </a:p>
          <a:p>
            <a:pPr algn="just"/>
            <a:r>
              <a:rPr lang="en-IN" dirty="0" smtClean="0">
                <a:latin typeface="Arial" pitchFamily="34" charset="0"/>
                <a:cs typeface="Arial" pitchFamily="34" charset="0"/>
              </a:rPr>
              <a:t>Suppose we want to modify the algorithm to remedy this deficiency. </a:t>
            </a:r>
          </a:p>
          <a:p>
            <a:pPr algn="just"/>
            <a:r>
              <a:rPr lang="en-IN" dirty="0" smtClean="0">
                <a:latin typeface="Arial" pitchFamily="34" charset="0"/>
                <a:cs typeface="Arial" pitchFamily="34" charset="0"/>
              </a:rPr>
              <a:t>One possibility is to add an integer variable, </a:t>
            </a:r>
            <a:r>
              <a:rPr lang="en-IN" b="1" dirty="0" smtClean="0">
                <a:latin typeface="Arial" pitchFamily="34" charset="0"/>
                <a:cs typeface="Arial" pitchFamily="34" charset="0"/>
              </a:rPr>
              <a:t>count</a:t>
            </a:r>
            <a:r>
              <a:rPr lang="en-IN" dirty="0" smtClean="0">
                <a:latin typeface="Arial" pitchFamily="34" charset="0"/>
                <a:cs typeface="Arial" pitchFamily="34" charset="0"/>
              </a:rPr>
              <a:t>, initialized to 0. </a:t>
            </a:r>
          </a:p>
          <a:p>
            <a:pPr lvl="1" algn="just"/>
            <a:r>
              <a:rPr lang="en-IN" b="1" dirty="0" smtClean="0">
                <a:latin typeface="Arial" pitchFamily="34" charset="0"/>
                <a:cs typeface="Arial" pitchFamily="34" charset="0"/>
              </a:rPr>
              <a:t>count</a:t>
            </a:r>
            <a:r>
              <a:rPr lang="en-IN" dirty="0" smtClean="0">
                <a:latin typeface="Arial" pitchFamily="34" charset="0"/>
                <a:cs typeface="Arial" pitchFamily="34" charset="0"/>
              </a:rPr>
              <a:t> is incremented every time we add a new item to the buffer and is decremented every time we remove one item from the buffer.</a:t>
            </a:r>
          </a:p>
          <a:p>
            <a:pPr algn="just">
              <a:lnSpc>
                <a:spcPct val="120000"/>
              </a:lnSpc>
              <a:spcBef>
                <a:spcPts val="0"/>
              </a:spcBef>
            </a:pPr>
            <a:r>
              <a:rPr lang="en-US" dirty="0" smtClean="0">
                <a:latin typeface="Arial" pitchFamily="34" charset="0"/>
                <a:cs typeface="Arial" pitchFamily="34" charset="0"/>
              </a:rPr>
              <a:t>Incremented by producer after it producing and decremented by the consumer after consuming.</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7325"/>
            <a:ext cx="8229600" cy="865411"/>
          </a:xfrm>
        </p:spPr>
        <p:txBody>
          <a:bodyPr>
            <a:normAutofit/>
          </a:bodyPr>
          <a:lstStyle/>
          <a:p>
            <a:pPr eaLnBrk="1" hangingPunct="1"/>
            <a:r>
              <a:rPr lang="en-US" sz="4000" dirty="0" smtClean="0">
                <a:solidFill>
                  <a:srgbClr val="C00000"/>
                </a:solidFill>
                <a:latin typeface="Arial" pitchFamily="34" charset="0"/>
                <a:cs typeface="Arial" pitchFamily="34" charset="0"/>
              </a:rPr>
              <a:t>Producer</a:t>
            </a:r>
          </a:p>
        </p:txBody>
      </p:sp>
      <p:sp>
        <p:nvSpPr>
          <p:cNvPr id="7171" name="Rectangle 3"/>
          <p:cNvSpPr>
            <a:spLocks noGrp="1" noChangeArrowheads="1"/>
          </p:cNvSpPr>
          <p:nvPr>
            <p:ph type="body" idx="1"/>
          </p:nvPr>
        </p:nvSpPr>
        <p:spPr>
          <a:xfrm>
            <a:off x="611560" y="1258888"/>
            <a:ext cx="7848872" cy="4557712"/>
          </a:xfrm>
        </p:spPr>
        <p:txBody>
          <a:bodyPr>
            <a:normAutofit/>
          </a:bodyPr>
          <a:lstStyle/>
          <a:p>
            <a:pPr marL="0" indent="0">
              <a:buFont typeface="Monotype Sorts" pitchFamily="-84" charset="2"/>
              <a:buNone/>
            </a:pPr>
            <a:r>
              <a:rPr lang="en-US" sz="2400" b="1" dirty="0" smtClean="0">
                <a:latin typeface="Courier New" pitchFamily="49" charset="0"/>
                <a:cs typeface="Courier New" pitchFamily="49" charset="0"/>
              </a:rPr>
              <a:t>while (true)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produce an item in </a:t>
            </a:r>
            <a:r>
              <a:rPr lang="en-US" sz="2400" b="1" dirty="0" err="1" smtClean="0">
                <a:latin typeface="Courier New" pitchFamily="49" charset="0"/>
                <a:cs typeface="Courier New" pitchFamily="49" charset="0"/>
              </a:rPr>
              <a:t>next_produced</a:t>
            </a:r>
            <a:r>
              <a:rPr lang="en-US" sz="2400" b="1" dirty="0" smtClean="0">
                <a:latin typeface="Courier New" pitchFamily="49" charset="0"/>
                <a:cs typeface="Courier New" pitchFamily="49" charset="0"/>
              </a:rPr>
              <a:t> */ </a:t>
            </a:r>
          </a:p>
          <a:p>
            <a:pPr marL="0" indent="0">
              <a:buFont typeface="Monotype Sorts" pitchFamily="-84" charset="2"/>
              <a:buNone/>
            </a:pPr>
            <a:r>
              <a:rPr lang="en-US" sz="2400" b="1" dirty="0" smtClean="0">
                <a:latin typeface="Courier New" pitchFamily="49" charset="0"/>
                <a:cs typeface="Courier New" pitchFamily="49" charset="0"/>
              </a:rPr>
              <a:t>	</a:t>
            </a:r>
          </a:p>
          <a:p>
            <a:pPr marL="0" indent="0">
              <a:buFont typeface="Monotype Sorts" pitchFamily="-84" charset="2"/>
              <a:buNone/>
            </a:pPr>
            <a:r>
              <a:rPr lang="en-US" sz="2400" b="1" dirty="0" smtClean="0">
                <a:latin typeface="Courier New" pitchFamily="49" charset="0"/>
                <a:cs typeface="Courier New" pitchFamily="49" charset="0"/>
              </a:rPr>
              <a:t>	while (count == BUFFER_SIZE) ; </a:t>
            </a:r>
          </a:p>
          <a:p>
            <a:pPr marL="0" indent="0">
              <a:buFont typeface="Monotype Sorts" pitchFamily="-84" charset="2"/>
              <a:buNone/>
            </a:pPr>
            <a:r>
              <a:rPr lang="en-US" sz="2400" b="1" dirty="0" smtClean="0">
                <a:latin typeface="Courier New" pitchFamily="49" charset="0"/>
                <a:cs typeface="Courier New" pitchFamily="49" charset="0"/>
              </a:rPr>
              <a:t>		/* do nothing */ </a:t>
            </a:r>
          </a:p>
          <a:p>
            <a:pPr marL="0" indent="0">
              <a:buFont typeface="Monotype Sorts" pitchFamily="-84" charset="2"/>
              <a:buNone/>
            </a:pPr>
            <a:r>
              <a:rPr lang="en-US" sz="2400" b="1" dirty="0" smtClean="0">
                <a:latin typeface="Courier New" pitchFamily="49" charset="0"/>
                <a:cs typeface="Courier New" pitchFamily="49" charset="0"/>
              </a:rPr>
              <a:t>	buffer[in] = </a:t>
            </a:r>
            <a:r>
              <a:rPr lang="en-US" sz="2400" b="1" dirty="0" err="1" smtClean="0">
                <a:latin typeface="Courier New" pitchFamily="49" charset="0"/>
                <a:cs typeface="Courier New" pitchFamily="49" charset="0"/>
              </a:rPr>
              <a:t>next_produced</a:t>
            </a:r>
            <a:r>
              <a:rPr lang="en-US" sz="2400" b="1" dirty="0" smtClean="0">
                <a:latin typeface="Courier New" pitchFamily="49" charset="0"/>
                <a:cs typeface="Courier New" pitchFamily="49" charset="0"/>
              </a:rPr>
              <a:t>; </a:t>
            </a:r>
          </a:p>
          <a:p>
            <a:pPr marL="0" indent="0">
              <a:buFont typeface="Monotype Sorts" pitchFamily="-84" charset="2"/>
              <a:buNone/>
            </a:pPr>
            <a:r>
              <a:rPr lang="en-US" sz="2400" b="1" dirty="0" smtClean="0">
                <a:latin typeface="Courier New" pitchFamily="49" charset="0"/>
                <a:cs typeface="Courier New" pitchFamily="49" charset="0"/>
              </a:rPr>
              <a:t>	in = (in + 1) % BUFFER_SIZE; </a:t>
            </a:r>
          </a:p>
          <a:p>
            <a:pPr marL="0" indent="0">
              <a:buFont typeface="Monotype Sorts" pitchFamily="-84" charset="2"/>
              <a:buNone/>
            </a:pPr>
            <a:r>
              <a:rPr lang="en-US" sz="2400" b="1" dirty="0" smtClean="0">
                <a:latin typeface="Courier New" pitchFamily="49" charset="0"/>
                <a:cs typeface="Courier New" pitchFamily="49" charset="0"/>
              </a:rPr>
              <a:t>	count++; </a:t>
            </a:r>
          </a:p>
          <a:p>
            <a:pPr marL="0" indent="0">
              <a:buFont typeface="Monotype Sorts" pitchFamily="-84" charset="2"/>
              <a:buNone/>
            </a:pPr>
            <a:r>
              <a:rPr lang="en-US" sz="24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7363" y="142875"/>
            <a:ext cx="8229600" cy="837853"/>
          </a:xfrm>
        </p:spPr>
        <p:txBody>
          <a:bodyPr>
            <a:normAutofit/>
          </a:bodyPr>
          <a:lstStyle/>
          <a:p>
            <a:pPr eaLnBrk="1" hangingPunct="1"/>
            <a:r>
              <a:rPr lang="en-US" sz="4000" dirty="0" smtClean="0">
                <a:solidFill>
                  <a:srgbClr val="C00000"/>
                </a:solidFill>
                <a:latin typeface="Arial" pitchFamily="34" charset="0"/>
                <a:cs typeface="Arial" pitchFamily="34" charset="0"/>
              </a:rPr>
              <a:t>Consumer</a:t>
            </a:r>
          </a:p>
        </p:txBody>
      </p:sp>
      <p:sp>
        <p:nvSpPr>
          <p:cNvPr id="8195" name="Rectangle 3"/>
          <p:cNvSpPr>
            <a:spLocks noGrp="1" noChangeArrowheads="1"/>
          </p:cNvSpPr>
          <p:nvPr>
            <p:ph type="body" idx="1"/>
          </p:nvPr>
        </p:nvSpPr>
        <p:spPr>
          <a:xfrm>
            <a:off x="755576" y="1196752"/>
            <a:ext cx="7704856" cy="4860925"/>
          </a:xfrm>
        </p:spPr>
        <p:txBody>
          <a:bodyPr>
            <a:normAutofit/>
          </a:bodyPr>
          <a:lstStyle/>
          <a:p>
            <a:pPr marL="0" indent="0">
              <a:buFont typeface="Monotype Sorts" pitchFamily="-84" charset="2"/>
              <a:buNone/>
            </a:pPr>
            <a:r>
              <a:rPr lang="en-US" sz="2400" b="1" dirty="0" smtClean="0">
                <a:latin typeface="Courier New" pitchFamily="49" charset="0"/>
                <a:cs typeface="Courier New" pitchFamily="49" charset="0"/>
              </a:rPr>
              <a:t>while (true) {</a:t>
            </a:r>
          </a:p>
          <a:p>
            <a:pPr marL="0" indent="0">
              <a:buFont typeface="Monotype Sorts" pitchFamily="-84" charset="2"/>
              <a:buNone/>
            </a:pPr>
            <a:r>
              <a:rPr lang="en-US" sz="2400" b="1" dirty="0" smtClean="0">
                <a:latin typeface="Courier New" pitchFamily="49" charset="0"/>
                <a:cs typeface="Courier New" pitchFamily="49" charset="0"/>
              </a:rPr>
              <a:t>	while (count == 0) </a:t>
            </a:r>
          </a:p>
          <a:p>
            <a:pPr marL="0" indent="0">
              <a:buFont typeface="Monotype Sorts" pitchFamily="-84" charset="2"/>
              <a:buNone/>
            </a:pPr>
            <a:r>
              <a:rPr lang="en-US" sz="2400" b="1" dirty="0" smtClean="0">
                <a:latin typeface="Courier New" pitchFamily="49" charset="0"/>
                <a:cs typeface="Courier New" pitchFamily="49" charset="0"/>
              </a:rPr>
              <a:t>		; /* do nothing */ </a:t>
            </a:r>
          </a:p>
          <a:p>
            <a:pPr marL="0" indent="0">
              <a:buFont typeface="Monotype Sorts" pitchFamily="-84" charset="2"/>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next_consumed</a:t>
            </a:r>
            <a:r>
              <a:rPr lang="en-US" sz="2400" b="1" dirty="0" smtClean="0">
                <a:latin typeface="Courier New" pitchFamily="49" charset="0"/>
                <a:cs typeface="Courier New" pitchFamily="49" charset="0"/>
              </a:rPr>
              <a:t> = buffer[out]; </a:t>
            </a:r>
          </a:p>
          <a:p>
            <a:pPr marL="0" indent="0">
              <a:buFont typeface="Monotype Sorts" pitchFamily="-84" charset="2"/>
              <a:buNone/>
            </a:pPr>
            <a:r>
              <a:rPr lang="en-US" sz="2400" b="1" dirty="0" smtClean="0">
                <a:latin typeface="Courier New" pitchFamily="49" charset="0"/>
                <a:cs typeface="Courier New" pitchFamily="49" charset="0"/>
              </a:rPr>
              <a:t>	out = (out + 1) % BUFFER_SIZE; 	</a:t>
            </a:r>
          </a:p>
          <a:p>
            <a:pPr marL="0" indent="0">
              <a:buFont typeface="Monotype Sorts" pitchFamily="-84" charset="2"/>
              <a:buNone/>
            </a:pPr>
            <a:r>
              <a:rPr lang="en-US" sz="2400" b="1" dirty="0" smtClean="0">
                <a:latin typeface="Courier New" pitchFamily="49" charset="0"/>
                <a:cs typeface="Courier New" pitchFamily="49" charset="0"/>
              </a:rPr>
              <a:t>        count--; </a:t>
            </a:r>
          </a:p>
          <a:p>
            <a:pPr marL="0" indent="0">
              <a:buFont typeface="Monotype Sorts" pitchFamily="-84" charset="2"/>
              <a:buNone/>
            </a:pPr>
            <a:r>
              <a:rPr lang="en-US" sz="2400" b="1" dirty="0" smtClean="0">
                <a:latin typeface="Courier New" pitchFamily="49" charset="0"/>
                <a:cs typeface="Courier New" pitchFamily="49" charset="0"/>
              </a:rPr>
              <a:t>/* consume the item in </a:t>
            </a:r>
            <a:r>
              <a:rPr lang="en-US" sz="2400" b="1" dirty="0" err="1" smtClean="0">
                <a:latin typeface="Courier New" pitchFamily="49" charset="0"/>
                <a:cs typeface="Courier New" pitchFamily="49" charset="0"/>
              </a:rPr>
              <a:t>next_consumed</a:t>
            </a:r>
            <a:r>
              <a:rPr lang="en-US" sz="2400" b="1" dirty="0" smtClean="0">
                <a:latin typeface="Courier New" pitchFamily="49" charset="0"/>
                <a:cs typeface="Courier New" pitchFamily="49" charset="0"/>
              </a:rPr>
              <a:t> */ </a:t>
            </a:r>
          </a:p>
          <a:p>
            <a:pPr marL="0" indent="0">
              <a:buFont typeface="Monotype Sorts" pitchFamily="-84" charset="2"/>
              <a:buNone/>
            </a:pPr>
            <a:r>
              <a:rPr lang="en-US" sz="24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normAutofit/>
          </a:bodyPr>
          <a:lstStyle/>
          <a:p>
            <a:r>
              <a:rPr lang="en-IN" sz="4000" dirty="0" smtClean="0">
                <a:solidFill>
                  <a:srgbClr val="C00000"/>
                </a:solidFill>
                <a:latin typeface="Arial" pitchFamily="34" charset="0"/>
                <a:cs typeface="Arial" pitchFamily="34" charset="0"/>
              </a:rPr>
              <a:t>Concurrency</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980728"/>
            <a:ext cx="8496944" cy="5616624"/>
          </a:xfrm>
        </p:spPr>
        <p:txBody>
          <a:bodyPr>
            <a:normAutofit fontScale="92500" lnSpcReduction="10000"/>
          </a:bodyPr>
          <a:lstStyle/>
          <a:p>
            <a:pPr algn="just"/>
            <a:r>
              <a:rPr lang="en-IN" dirty="0" smtClean="0">
                <a:latin typeface="Arial" pitchFamily="34" charset="0"/>
                <a:cs typeface="Arial" pitchFamily="34" charset="0"/>
              </a:rPr>
              <a:t>The </a:t>
            </a:r>
            <a:r>
              <a:rPr lang="en-IN" u="sng" dirty="0" smtClean="0">
                <a:latin typeface="Arial" pitchFamily="34" charset="0"/>
                <a:cs typeface="Arial" pitchFamily="34" charset="0"/>
              </a:rPr>
              <a:t>central themes</a:t>
            </a:r>
            <a:r>
              <a:rPr lang="en-IN" dirty="0" smtClean="0">
                <a:latin typeface="Arial" pitchFamily="34" charset="0"/>
                <a:cs typeface="Arial" pitchFamily="34" charset="0"/>
              </a:rPr>
              <a:t> of operating system design are all concerned with the management of processes and threads:</a:t>
            </a:r>
          </a:p>
          <a:p>
            <a:pPr algn="just"/>
            <a:r>
              <a:rPr lang="en-IN" b="1" dirty="0" smtClean="0">
                <a:latin typeface="Arial" pitchFamily="34" charset="0"/>
                <a:cs typeface="Arial" pitchFamily="34" charset="0"/>
              </a:rPr>
              <a:t>Multiprogramming: </a:t>
            </a:r>
            <a:r>
              <a:rPr lang="en-IN" dirty="0" smtClean="0">
                <a:latin typeface="Arial" pitchFamily="34" charset="0"/>
                <a:cs typeface="Arial" pitchFamily="34" charset="0"/>
              </a:rPr>
              <a:t>Management of multiple processes within a </a:t>
            </a:r>
            <a:r>
              <a:rPr lang="en-IN" dirty="0" err="1" smtClean="0">
                <a:latin typeface="Arial" pitchFamily="34" charset="0"/>
                <a:cs typeface="Arial" pitchFamily="34" charset="0"/>
              </a:rPr>
              <a:t>uniprocessor</a:t>
            </a:r>
            <a:r>
              <a:rPr lang="en-IN" dirty="0" smtClean="0">
                <a:latin typeface="Arial" pitchFamily="34" charset="0"/>
                <a:cs typeface="Arial" pitchFamily="34" charset="0"/>
              </a:rPr>
              <a:t> system</a:t>
            </a:r>
          </a:p>
          <a:p>
            <a:pPr algn="just"/>
            <a:r>
              <a:rPr lang="en-IN" b="1" dirty="0" smtClean="0">
                <a:latin typeface="Arial" pitchFamily="34" charset="0"/>
                <a:cs typeface="Arial" pitchFamily="34" charset="0"/>
              </a:rPr>
              <a:t>Multiprocessing: </a:t>
            </a:r>
            <a:r>
              <a:rPr lang="en-IN" dirty="0" smtClean="0">
                <a:latin typeface="Arial" pitchFamily="34" charset="0"/>
                <a:cs typeface="Arial" pitchFamily="34" charset="0"/>
              </a:rPr>
              <a:t>Management of multiple processes within a multiprocessor</a:t>
            </a:r>
          </a:p>
          <a:p>
            <a:pPr algn="just"/>
            <a:r>
              <a:rPr lang="en-IN" b="1" dirty="0" smtClean="0">
                <a:latin typeface="Arial" pitchFamily="34" charset="0"/>
                <a:cs typeface="Arial" pitchFamily="34" charset="0"/>
              </a:rPr>
              <a:t>Distributed processing: </a:t>
            </a:r>
            <a:r>
              <a:rPr lang="en-IN" dirty="0" smtClean="0">
                <a:latin typeface="Arial" pitchFamily="34" charset="0"/>
                <a:cs typeface="Arial" pitchFamily="34" charset="0"/>
              </a:rPr>
              <a:t>Management of multiple processes executing on multiple, distributed computer systems. </a:t>
            </a:r>
          </a:p>
          <a:p>
            <a:pPr algn="just"/>
            <a:r>
              <a:rPr lang="en-IN" b="1" dirty="0" smtClean="0">
                <a:solidFill>
                  <a:srgbClr val="FF0000"/>
                </a:solidFill>
                <a:latin typeface="Arial" pitchFamily="34" charset="0"/>
                <a:cs typeface="Arial" pitchFamily="34" charset="0"/>
              </a:rPr>
              <a:t>Fundamental to all of these areas, and fundamental to OS design, is concurrency.</a:t>
            </a:r>
            <a:endParaRPr lang="en-IN"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57200" y="141288"/>
            <a:ext cx="8229600" cy="911448"/>
          </a:xfrm>
        </p:spPr>
        <p:txBody>
          <a:bodyPr>
            <a:normAutofit/>
          </a:bodyPr>
          <a:lstStyle/>
          <a:p>
            <a:pPr eaLnBrk="1" hangingPunct="1"/>
            <a:r>
              <a:rPr lang="en-US" sz="4000" dirty="0" smtClean="0">
                <a:solidFill>
                  <a:srgbClr val="C00000"/>
                </a:solidFill>
                <a:latin typeface="Arial" pitchFamily="34" charset="0"/>
                <a:cs typeface="Arial" pitchFamily="34" charset="0"/>
              </a:rPr>
              <a:t>Race Condition</a:t>
            </a:r>
          </a:p>
        </p:txBody>
      </p:sp>
      <p:sp>
        <p:nvSpPr>
          <p:cNvPr id="9219" name="Rectangle 1027"/>
          <p:cNvSpPr>
            <a:spLocks noGrp="1" noChangeArrowheads="1"/>
          </p:cNvSpPr>
          <p:nvPr>
            <p:ph idx="1"/>
          </p:nvPr>
        </p:nvSpPr>
        <p:spPr>
          <a:xfrm>
            <a:off x="467544" y="908720"/>
            <a:ext cx="8139683" cy="5616624"/>
          </a:xfrm>
        </p:spPr>
        <p:txBody>
          <a:bodyPr>
            <a:noAutofit/>
          </a:bodyPr>
          <a:lstStyle/>
          <a:p>
            <a:pPr>
              <a:spcBef>
                <a:spcPts val="0"/>
              </a:spcBef>
            </a:pPr>
            <a:r>
              <a:rPr lang="en-US" b="1" dirty="0" smtClean="0">
                <a:solidFill>
                  <a:srgbClr val="000000"/>
                </a:solidFill>
                <a:latin typeface="Arabic Typesetting" pitchFamily="66" charset="-78"/>
                <a:cs typeface="Arabic Typesetting" pitchFamily="66" charset="-78"/>
              </a:rPr>
              <a:t>count++ </a:t>
            </a:r>
            <a:r>
              <a:rPr lang="en-US" dirty="0" smtClean="0">
                <a:latin typeface="Arabic Typesetting" pitchFamily="66" charset="-78"/>
                <a:cs typeface="Arabic Typesetting" pitchFamily="66" charset="-78"/>
              </a:rPr>
              <a:t>could be implemented as</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r>
              <a:rPr lang="en-US" sz="2800" b="1" dirty="0" smtClean="0">
                <a:latin typeface="Arabic Typesetting" pitchFamily="66" charset="-78"/>
                <a:cs typeface="Arabic Typesetting" pitchFamily="66" charset="-78"/>
              </a:rPr>
              <a:t>     </a:t>
            </a:r>
            <a:r>
              <a:rPr lang="en-US" sz="2800" b="1" dirty="0" smtClean="0">
                <a:solidFill>
                  <a:srgbClr val="0000FF"/>
                </a:solidFill>
                <a:latin typeface="Arabic Typesetting" pitchFamily="66" charset="-78"/>
                <a:cs typeface="Arabic Typesetting" pitchFamily="66" charset="-78"/>
              </a:rPr>
              <a:t>register1 = count</a:t>
            </a:r>
            <a:br>
              <a:rPr lang="en-US" sz="2800" b="1" dirty="0" smtClean="0">
                <a:solidFill>
                  <a:srgbClr val="0000FF"/>
                </a:solidFill>
                <a:latin typeface="Arabic Typesetting" pitchFamily="66" charset="-78"/>
                <a:cs typeface="Arabic Typesetting" pitchFamily="66" charset="-78"/>
              </a:rPr>
            </a:br>
            <a:r>
              <a:rPr lang="en-US" sz="2800" b="1" dirty="0" smtClean="0">
                <a:solidFill>
                  <a:srgbClr val="0000FF"/>
                </a:solidFill>
                <a:latin typeface="Arabic Typesetting" pitchFamily="66" charset="-78"/>
                <a:cs typeface="Arabic Typesetting" pitchFamily="66" charset="-78"/>
              </a:rPr>
              <a:t>     register1 = register1 + 1</a:t>
            </a:r>
            <a:br>
              <a:rPr lang="en-US" sz="2800" b="1" dirty="0" smtClean="0">
                <a:solidFill>
                  <a:srgbClr val="0000FF"/>
                </a:solidFill>
                <a:latin typeface="Arabic Typesetting" pitchFamily="66" charset="-78"/>
                <a:cs typeface="Arabic Typesetting" pitchFamily="66" charset="-78"/>
              </a:rPr>
            </a:br>
            <a:r>
              <a:rPr lang="en-US" sz="2800" b="1" dirty="0" smtClean="0">
                <a:solidFill>
                  <a:srgbClr val="0000FF"/>
                </a:solidFill>
                <a:latin typeface="Arabic Typesetting" pitchFamily="66" charset="-78"/>
                <a:cs typeface="Arabic Typesetting" pitchFamily="66" charset="-78"/>
              </a:rPr>
              <a:t>     count = register1</a:t>
            </a:r>
            <a:endParaRPr lang="en-US" sz="2800" dirty="0" smtClean="0">
              <a:solidFill>
                <a:srgbClr val="0000FF"/>
              </a:solidFill>
              <a:latin typeface="Arabic Typesetting" pitchFamily="66" charset="-78"/>
              <a:cs typeface="Arabic Typesetting" pitchFamily="66" charset="-78"/>
            </a:endParaRPr>
          </a:p>
          <a:p>
            <a:pPr>
              <a:spcBef>
                <a:spcPts val="0"/>
              </a:spcBef>
            </a:pPr>
            <a:r>
              <a:rPr lang="en-US" b="1" dirty="0" smtClean="0">
                <a:solidFill>
                  <a:srgbClr val="000000"/>
                </a:solidFill>
                <a:latin typeface="Arabic Typesetting" pitchFamily="66" charset="-78"/>
                <a:cs typeface="Arabic Typesetting" pitchFamily="66" charset="-78"/>
              </a:rPr>
              <a:t>count- -</a:t>
            </a:r>
            <a:r>
              <a:rPr lang="en-US" b="1" dirty="0" smtClean="0">
                <a:solidFill>
                  <a:schemeClr val="tx2"/>
                </a:solidFill>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could be implemented as</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r>
              <a:rPr lang="en-US" sz="2800" b="1" dirty="0" smtClean="0">
                <a:latin typeface="Arabic Typesetting" pitchFamily="66" charset="-78"/>
                <a:cs typeface="Arabic Typesetting" pitchFamily="66" charset="-78"/>
              </a:rPr>
              <a:t>     </a:t>
            </a:r>
            <a:r>
              <a:rPr lang="en-US" sz="2800" b="1" dirty="0" smtClean="0">
                <a:solidFill>
                  <a:srgbClr val="000099"/>
                </a:solidFill>
                <a:latin typeface="Arabic Typesetting" pitchFamily="66" charset="-78"/>
                <a:cs typeface="Arabic Typesetting" pitchFamily="66" charset="-78"/>
              </a:rPr>
              <a:t>register2 = count</a:t>
            </a:r>
            <a:br>
              <a:rPr lang="en-US" sz="2800" b="1" dirty="0" smtClean="0">
                <a:solidFill>
                  <a:srgbClr val="000099"/>
                </a:solidFill>
                <a:latin typeface="Arabic Typesetting" pitchFamily="66" charset="-78"/>
                <a:cs typeface="Arabic Typesetting" pitchFamily="66" charset="-78"/>
              </a:rPr>
            </a:br>
            <a:r>
              <a:rPr lang="en-US" sz="2800" b="1" dirty="0" smtClean="0">
                <a:solidFill>
                  <a:srgbClr val="000099"/>
                </a:solidFill>
                <a:latin typeface="Arabic Typesetting" pitchFamily="66" charset="-78"/>
                <a:cs typeface="Arabic Typesetting" pitchFamily="66" charset="-78"/>
              </a:rPr>
              <a:t>     register2 = register2 - 1</a:t>
            </a:r>
            <a:br>
              <a:rPr lang="en-US" sz="2800" b="1" dirty="0" smtClean="0">
                <a:solidFill>
                  <a:srgbClr val="000099"/>
                </a:solidFill>
                <a:latin typeface="Arabic Typesetting" pitchFamily="66" charset="-78"/>
                <a:cs typeface="Arabic Typesetting" pitchFamily="66" charset="-78"/>
              </a:rPr>
            </a:br>
            <a:r>
              <a:rPr lang="en-US" sz="2800" b="1" dirty="0" smtClean="0">
                <a:solidFill>
                  <a:srgbClr val="000099"/>
                </a:solidFill>
                <a:latin typeface="Arabic Typesetting" pitchFamily="66" charset="-78"/>
                <a:cs typeface="Arabic Typesetting" pitchFamily="66" charset="-78"/>
              </a:rPr>
              <a:t>     count = register2</a:t>
            </a:r>
          </a:p>
          <a:p>
            <a:pPr>
              <a:spcBef>
                <a:spcPts val="0"/>
              </a:spcBef>
            </a:pPr>
            <a:r>
              <a:rPr lang="en-US" sz="2800" b="1" dirty="0" smtClean="0">
                <a:solidFill>
                  <a:srgbClr val="C00000"/>
                </a:solidFill>
                <a:latin typeface="Arabic Typesetting" pitchFamily="66" charset="-78"/>
                <a:cs typeface="Arabic Typesetting" pitchFamily="66" charset="-78"/>
              </a:rPr>
              <a:t>register1 and register2 are the local CPU registers</a:t>
            </a:r>
            <a:endParaRPr lang="en-US" sz="2800" dirty="0" smtClean="0">
              <a:solidFill>
                <a:srgbClr val="C00000"/>
              </a:solidFill>
              <a:latin typeface="Arabic Typesetting" pitchFamily="66" charset="-78"/>
              <a:cs typeface="Arabic Typesetting" pitchFamily="66" charset="-78"/>
            </a:endParaRPr>
          </a:p>
          <a:p>
            <a:pPr lvl="1">
              <a:spcBef>
                <a:spcPts val="0"/>
              </a:spcBef>
              <a:buFont typeface="Monotype Sorts" pitchFamily="-84" charset="2"/>
              <a:buNone/>
            </a:pPr>
            <a:endParaRPr lang="en-US" sz="1800"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22114"/>
          </a:xfrm>
        </p:spPr>
        <p:txBody>
          <a:bodyPr>
            <a:normAutofit/>
          </a:bodyPr>
          <a:lstStyle/>
          <a:p>
            <a:r>
              <a:rPr lang="en-IN" sz="4000" dirty="0" smtClean="0">
                <a:solidFill>
                  <a:srgbClr val="C00000"/>
                </a:solidFill>
                <a:latin typeface="Arial" pitchFamily="34" charset="0"/>
                <a:cs typeface="Arial" pitchFamily="34" charset="0"/>
              </a:rPr>
              <a:t>Interleaving in Arbitrary Order</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08720"/>
            <a:ext cx="8435280" cy="5832648"/>
          </a:xfrm>
        </p:spPr>
        <p:txBody>
          <a:bodyPr>
            <a:noAutofit/>
          </a:bodyPr>
          <a:lstStyle/>
          <a:p>
            <a:pPr>
              <a:spcBef>
                <a:spcPts val="0"/>
              </a:spcBef>
            </a:pPr>
            <a:r>
              <a:rPr lang="en-US" sz="2000" dirty="0" smtClean="0">
                <a:latin typeface="Arabic Typesetting" pitchFamily="66" charset="-78"/>
                <a:cs typeface="Arabic Typesetting" pitchFamily="66" charset="-78"/>
              </a:rPr>
              <a:t>Consider this execution interleaving with “</a:t>
            </a:r>
            <a:r>
              <a:rPr lang="en-US" altLang="ja-JP" sz="2000" dirty="0" smtClean="0">
                <a:latin typeface="Arabic Typesetting" pitchFamily="66" charset="-78"/>
                <a:cs typeface="Arabic Typesetting" pitchFamily="66" charset="-78"/>
              </a:rPr>
              <a:t>count = 5</a:t>
            </a:r>
            <a:r>
              <a:rPr lang="en-IN" altLang="ja-JP" sz="2000" dirty="0" smtClean="0">
                <a:latin typeface="Arabic Typesetting" pitchFamily="66" charset="-78"/>
                <a:cs typeface="Arabic Typesetting" pitchFamily="66" charset="-78"/>
              </a:rPr>
              <a:t>”</a:t>
            </a:r>
            <a:r>
              <a:rPr lang="en-US" altLang="ja-JP" sz="2000" dirty="0" smtClean="0">
                <a:latin typeface="Arabic Typesetting" pitchFamily="66" charset="-78"/>
                <a:cs typeface="Arabic Typesetting" pitchFamily="66" charset="-78"/>
              </a:rPr>
              <a:t> initially:</a:t>
            </a:r>
          </a:p>
          <a:p>
            <a:pPr lvl="1">
              <a:spcBef>
                <a:spcPts val="0"/>
              </a:spcBef>
              <a:buFont typeface="Monotype Sorts" pitchFamily="-84" charset="2"/>
              <a:buNone/>
            </a:pPr>
            <a:r>
              <a:rPr lang="en-US" sz="2000" dirty="0" smtClean="0">
                <a:latin typeface="Arabic Typesetting" pitchFamily="66" charset="-78"/>
                <a:cs typeface="Arabic Typesetting" pitchFamily="66" charset="-78"/>
              </a:rPr>
              <a:t>	T0: producer execute </a:t>
            </a:r>
            <a:r>
              <a:rPr lang="en-US" sz="2000" b="1" dirty="0" smtClean="0">
                <a:solidFill>
                  <a:srgbClr val="0000FF"/>
                </a:solidFill>
                <a:latin typeface="Arabic Typesetting" pitchFamily="66" charset="-78"/>
                <a:cs typeface="Arabic Typesetting" pitchFamily="66" charset="-78"/>
              </a:rPr>
              <a:t>register1 = counter</a:t>
            </a:r>
            <a:r>
              <a:rPr lang="en-US" sz="2000" b="1" dirty="0" smtClean="0">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{register1 = 5}</a:t>
            </a:r>
            <a:br>
              <a:rPr lang="en-US"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T1: producer execute </a:t>
            </a:r>
            <a:r>
              <a:rPr lang="en-US" sz="2000" b="1" dirty="0" smtClean="0">
                <a:solidFill>
                  <a:srgbClr val="0000FF"/>
                </a:solidFill>
                <a:latin typeface="Arabic Typesetting" pitchFamily="66" charset="-78"/>
                <a:cs typeface="Arabic Typesetting" pitchFamily="66" charset="-78"/>
              </a:rPr>
              <a:t>register1 = register1 + 1   </a:t>
            </a:r>
            <a:r>
              <a:rPr lang="en-US" sz="2000" dirty="0" smtClean="0">
                <a:latin typeface="Arabic Typesetting" pitchFamily="66" charset="-78"/>
                <a:cs typeface="Arabic Typesetting" pitchFamily="66" charset="-78"/>
              </a:rPr>
              <a:t>{register1 = 6} </a:t>
            </a:r>
            <a:br>
              <a:rPr lang="en-US"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T2: consumer execute </a:t>
            </a:r>
            <a:r>
              <a:rPr lang="en-US" sz="2000" b="1" dirty="0" smtClean="0">
                <a:solidFill>
                  <a:srgbClr val="000099"/>
                </a:solidFill>
                <a:latin typeface="Arabic Typesetting" pitchFamily="66" charset="-78"/>
                <a:cs typeface="Arabic Typesetting" pitchFamily="66" charset="-78"/>
              </a:rPr>
              <a:t>register2 = counter</a:t>
            </a:r>
            <a:r>
              <a:rPr lang="en-US" sz="2000" b="1" dirty="0" smtClean="0">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{register2 = 5} </a:t>
            </a:r>
            <a:br>
              <a:rPr lang="en-US"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T3: consumer execute </a:t>
            </a:r>
            <a:r>
              <a:rPr lang="en-US" sz="2000" b="1" dirty="0" smtClean="0">
                <a:solidFill>
                  <a:srgbClr val="000099"/>
                </a:solidFill>
                <a:latin typeface="Arabic Typesetting" pitchFamily="66" charset="-78"/>
                <a:cs typeface="Arabic Typesetting" pitchFamily="66" charset="-78"/>
              </a:rPr>
              <a:t>register2 = register2 – 1 </a:t>
            </a:r>
            <a:r>
              <a:rPr lang="en-US" sz="2000" b="1" dirty="0" smtClean="0">
                <a:solidFill>
                  <a:schemeClr val="tx2"/>
                </a:solidFill>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{register2 = 4} </a:t>
            </a:r>
            <a:br>
              <a:rPr lang="en-US"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T4: producer execute </a:t>
            </a:r>
            <a:r>
              <a:rPr lang="en-US" sz="2000" b="1" dirty="0" smtClean="0">
                <a:solidFill>
                  <a:srgbClr val="0000FF"/>
                </a:solidFill>
                <a:latin typeface="Arabic Typesetting" pitchFamily="66" charset="-78"/>
                <a:cs typeface="Arabic Typesetting" pitchFamily="66" charset="-78"/>
              </a:rPr>
              <a:t>counter = register1         </a:t>
            </a:r>
            <a:r>
              <a:rPr lang="en-US" sz="2000" dirty="0" smtClean="0">
                <a:latin typeface="Arabic Typesetting" pitchFamily="66" charset="-78"/>
                <a:cs typeface="Arabic Typesetting" pitchFamily="66" charset="-78"/>
              </a:rPr>
              <a:t>{counter = 6 } </a:t>
            </a:r>
            <a:br>
              <a:rPr lang="en-US"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T5: consumer execute </a:t>
            </a:r>
            <a:r>
              <a:rPr lang="en-US" sz="2000" b="1" dirty="0" smtClean="0">
                <a:solidFill>
                  <a:srgbClr val="000099"/>
                </a:solidFill>
                <a:latin typeface="Arabic Typesetting" pitchFamily="66" charset="-78"/>
                <a:cs typeface="Arabic Typesetting" pitchFamily="66" charset="-78"/>
              </a:rPr>
              <a:t>counter = register2</a:t>
            </a:r>
            <a:r>
              <a:rPr lang="en-US" sz="2000" b="1" dirty="0" smtClean="0">
                <a:solidFill>
                  <a:schemeClr val="tx2"/>
                </a:solidFill>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{counter = 4}</a:t>
            </a:r>
          </a:p>
          <a:p>
            <a:pPr algn="just">
              <a:spcBef>
                <a:spcPts val="0"/>
              </a:spcBef>
            </a:pPr>
            <a:r>
              <a:rPr lang="en-IN" sz="1800" dirty="0" smtClean="0">
                <a:latin typeface="Arial" pitchFamily="34" charset="0"/>
                <a:cs typeface="Arial" pitchFamily="34" charset="0"/>
              </a:rPr>
              <a:t>We have arrived at the incorrect state </a:t>
            </a:r>
            <a:r>
              <a:rPr lang="en-IN" sz="1800" dirty="0" smtClean="0">
                <a:latin typeface="Times New Roman" pitchFamily="18" charset="0"/>
                <a:cs typeface="Times New Roman" pitchFamily="18" charset="0"/>
              </a:rPr>
              <a:t>“</a:t>
            </a:r>
            <a:r>
              <a:rPr lang="en-IN" sz="2000" dirty="0" smtClean="0">
                <a:latin typeface="Arabic Typesetting" pitchFamily="66" charset="-78"/>
                <a:cs typeface="Arabic Typesetting" pitchFamily="66" charset="-78"/>
              </a:rPr>
              <a:t>counter == 4</a:t>
            </a:r>
            <a:r>
              <a:rPr lang="en-IN" sz="1800" dirty="0" smtClean="0">
                <a:latin typeface="Times New Roman" pitchFamily="18" charset="0"/>
                <a:cs typeface="Times New Roman" pitchFamily="18" charset="0"/>
              </a:rPr>
              <a:t>”</a:t>
            </a:r>
            <a:r>
              <a:rPr lang="en-IN" sz="1800" dirty="0" smtClean="0">
                <a:latin typeface="Arial" pitchFamily="34" charset="0"/>
                <a:cs typeface="Arial" pitchFamily="34" charset="0"/>
              </a:rPr>
              <a:t>, indicating that four buffers are full, when, in fact, five buffers are full. </a:t>
            </a:r>
          </a:p>
          <a:p>
            <a:pPr algn="just">
              <a:spcBef>
                <a:spcPts val="0"/>
              </a:spcBef>
            </a:pPr>
            <a:r>
              <a:rPr lang="en-IN" sz="1800" b="1" dirty="0" smtClean="0">
                <a:solidFill>
                  <a:srgbClr val="FF0000"/>
                </a:solidFill>
                <a:latin typeface="Arial" pitchFamily="34" charset="0"/>
                <a:cs typeface="Arial" pitchFamily="34" charset="0"/>
              </a:rPr>
              <a:t>If we reversed the order of the statements at </a:t>
            </a:r>
            <a:r>
              <a:rPr lang="en-IN" sz="2000" b="1" dirty="0" smtClean="0">
                <a:solidFill>
                  <a:srgbClr val="FF0000"/>
                </a:solidFill>
                <a:latin typeface="Arabic Typesetting" pitchFamily="66" charset="-78"/>
                <a:cs typeface="Arabic Typesetting" pitchFamily="66" charset="-78"/>
              </a:rPr>
              <a:t>T4</a:t>
            </a:r>
            <a:r>
              <a:rPr lang="en-IN" sz="1800" b="1" i="1" dirty="0" smtClean="0">
                <a:solidFill>
                  <a:srgbClr val="FF0000"/>
                </a:solidFill>
                <a:latin typeface="Arial" pitchFamily="34" charset="0"/>
                <a:cs typeface="Arial" pitchFamily="34" charset="0"/>
              </a:rPr>
              <a:t> </a:t>
            </a:r>
            <a:r>
              <a:rPr lang="en-IN" sz="1800" b="1" dirty="0" smtClean="0">
                <a:solidFill>
                  <a:srgbClr val="FF0000"/>
                </a:solidFill>
                <a:latin typeface="Arial" pitchFamily="34" charset="0"/>
                <a:cs typeface="Arial" pitchFamily="34" charset="0"/>
              </a:rPr>
              <a:t>and</a:t>
            </a:r>
            <a:r>
              <a:rPr lang="en-IN" sz="1800" b="1" i="1" dirty="0" smtClean="0">
                <a:solidFill>
                  <a:srgbClr val="FF0000"/>
                </a:solidFill>
                <a:latin typeface="Arial" pitchFamily="34" charset="0"/>
                <a:cs typeface="Arial" pitchFamily="34" charset="0"/>
              </a:rPr>
              <a:t> </a:t>
            </a:r>
            <a:r>
              <a:rPr lang="en-IN" sz="2000" b="1" dirty="0" smtClean="0">
                <a:solidFill>
                  <a:srgbClr val="FF0000"/>
                </a:solidFill>
                <a:latin typeface="Arabic Typesetting" pitchFamily="66" charset="-78"/>
                <a:cs typeface="Arabic Typesetting" pitchFamily="66" charset="-78"/>
              </a:rPr>
              <a:t>T5</a:t>
            </a:r>
            <a:r>
              <a:rPr lang="en-IN" sz="1800" b="1" i="1" dirty="0" smtClean="0">
                <a:solidFill>
                  <a:srgbClr val="FF0000"/>
                </a:solidFill>
                <a:latin typeface="Arial" pitchFamily="34" charset="0"/>
                <a:cs typeface="Arial" pitchFamily="34" charset="0"/>
              </a:rPr>
              <a:t>, what would be the order?</a:t>
            </a:r>
            <a:endParaRPr lang="en-IN" sz="18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en-IN" sz="4000" dirty="0" smtClean="0">
                <a:solidFill>
                  <a:srgbClr val="C00000"/>
                </a:solidFill>
                <a:latin typeface="Arial" pitchFamily="34" charset="0"/>
                <a:cs typeface="Arial" pitchFamily="34" charset="0"/>
              </a:rPr>
              <a:t>Incorrect State?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08720"/>
            <a:ext cx="8640960" cy="5760640"/>
          </a:xfrm>
        </p:spPr>
        <p:txBody>
          <a:bodyPr>
            <a:normAutofit fontScale="92500"/>
          </a:bodyPr>
          <a:lstStyle/>
          <a:p>
            <a:pPr algn="just"/>
            <a:r>
              <a:rPr lang="en-IN" dirty="0" smtClean="0">
                <a:latin typeface="Arial" pitchFamily="34" charset="0"/>
                <a:cs typeface="Arial" pitchFamily="34" charset="0"/>
              </a:rPr>
              <a:t>Because we allowed both processes to manipulate the variable </a:t>
            </a:r>
            <a:r>
              <a:rPr lang="en-IN" sz="3900" b="1" dirty="0" smtClean="0">
                <a:solidFill>
                  <a:srgbClr val="0000FF"/>
                </a:solidFill>
                <a:latin typeface="Arabic Typesetting" pitchFamily="66" charset="-78"/>
                <a:cs typeface="Arabic Typesetting" pitchFamily="66" charset="-78"/>
              </a:rPr>
              <a:t>counter</a:t>
            </a:r>
            <a:r>
              <a:rPr lang="en-IN" dirty="0" smtClean="0">
                <a:latin typeface="Arial" pitchFamily="34" charset="0"/>
                <a:cs typeface="Arial" pitchFamily="34" charset="0"/>
              </a:rPr>
              <a:t> concurrently. </a:t>
            </a:r>
          </a:p>
          <a:p>
            <a:pPr algn="just"/>
            <a:r>
              <a:rPr lang="en-IN" dirty="0" smtClean="0">
                <a:latin typeface="Arial" pitchFamily="34" charset="0"/>
                <a:cs typeface="Arial" pitchFamily="34" charset="0"/>
              </a:rPr>
              <a:t>A situation like this, where several processes access and manipulate the same data concurrently and the outcome of the execution depends on the particular order in which the access takes place, is called a </a:t>
            </a:r>
            <a:r>
              <a:rPr lang="en-IN" u="sng" dirty="0" smtClean="0">
                <a:solidFill>
                  <a:srgbClr val="C00000"/>
                </a:solidFill>
                <a:latin typeface="Arial" pitchFamily="34" charset="0"/>
                <a:cs typeface="Arial" pitchFamily="34" charset="0"/>
              </a:rPr>
              <a:t>race condition</a:t>
            </a:r>
            <a:r>
              <a:rPr lang="en-IN" dirty="0" smtClean="0">
                <a:latin typeface="Arial" pitchFamily="34" charset="0"/>
                <a:cs typeface="Arial" pitchFamily="34" charset="0"/>
              </a:rPr>
              <a:t>. </a:t>
            </a:r>
          </a:p>
          <a:p>
            <a:pPr marL="628650" lvl="1" indent="-266700" algn="just"/>
            <a:r>
              <a:rPr lang="en-IN" dirty="0" smtClean="0">
                <a:latin typeface="Arial" pitchFamily="34" charset="0"/>
                <a:cs typeface="Arial" pitchFamily="34" charset="0"/>
              </a:rPr>
              <a:t>To guard against the race condition, we need to ensure that only one process at a time can be manipulating the variable counter. </a:t>
            </a:r>
          </a:p>
          <a:p>
            <a:pPr marL="628650" lvl="1" indent="-266700" algn="just"/>
            <a:r>
              <a:rPr lang="en-IN" dirty="0" smtClean="0">
                <a:latin typeface="Arial" pitchFamily="34" charset="0"/>
                <a:cs typeface="Arial" pitchFamily="34" charset="0"/>
              </a:rPr>
              <a:t>To make such a guarantee, we require that the processes be synchronized in some way.</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solidFill>
                  <a:srgbClr val="C00000"/>
                </a:solidFill>
                <a:latin typeface="Arial" pitchFamily="34" charset="0"/>
                <a:cs typeface="Arial" pitchFamily="34" charset="0"/>
              </a:rPr>
              <a:t>Critical section </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268760"/>
            <a:ext cx="8568952" cy="4525963"/>
          </a:xfrm>
        </p:spPr>
        <p:txBody>
          <a:bodyPr>
            <a:normAutofit/>
          </a:bodyPr>
          <a:lstStyle/>
          <a:p>
            <a:pPr algn="just"/>
            <a:r>
              <a:rPr lang="en-IN" sz="2800" b="1" dirty="0" smtClean="0">
                <a:solidFill>
                  <a:srgbClr val="0B33B5"/>
                </a:solidFill>
                <a:latin typeface="Arial" pitchFamily="34" charset="0"/>
                <a:cs typeface="Arial" pitchFamily="34" charset="0"/>
              </a:rPr>
              <a:t>A section of code within a process that requires access to shared resources, and that must not be executed while another process is in a corresponding section of code.</a:t>
            </a:r>
          </a:p>
          <a:p>
            <a:pPr algn="just"/>
            <a:endParaRPr lang="en-IN" sz="2800" dirty="0" smtClean="0">
              <a:latin typeface="Arial" pitchFamily="34" charset="0"/>
              <a:cs typeface="Arial" pitchFamily="34" charset="0"/>
            </a:endParaRPr>
          </a:p>
          <a:p>
            <a:pPr algn="just"/>
            <a:r>
              <a:rPr lang="en-IN" sz="2800" dirty="0" smtClean="0">
                <a:latin typeface="Arial" pitchFamily="34" charset="0"/>
                <a:cs typeface="Arial" pitchFamily="34" charset="0"/>
              </a:rPr>
              <a:t>Race condition (recap): A situation in which multiple threads or processes read and write a shared data item, and the final result depends on the relative timing of their execution.</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79512" y="1268760"/>
            <a:ext cx="8370565" cy="5106988"/>
          </a:xfrm>
          <a:prstGeom prst="rect">
            <a:avLst/>
          </a:prstGeom>
          <a:noFill/>
          <a:ln w="9525">
            <a:noFill/>
            <a:miter lim="800000"/>
            <a:headEnd/>
            <a:tailEnd/>
          </a:ln>
        </p:spPr>
        <p:txBody>
          <a:bodyPr lIns="92075" tIns="46038" rIns="92075" bIns="46038"/>
          <a:lstStyle/>
          <a:p>
            <a:pPr marL="361950" indent="-361950" algn="just">
              <a:spcBef>
                <a:spcPct val="20000"/>
              </a:spcBef>
              <a:buClr>
                <a:schemeClr val="accent2"/>
              </a:buClr>
              <a:buFont typeface="Arial" pitchFamily="34" charset="0"/>
              <a:buChar char="•"/>
            </a:pPr>
            <a:r>
              <a:rPr lang="en-US" sz="3000" dirty="0" smtClean="0">
                <a:latin typeface="Arial" charset="0"/>
              </a:rPr>
              <a:t>Mutual exclusion – Only </a:t>
            </a:r>
            <a:r>
              <a:rPr lang="en-US" sz="3000" dirty="0">
                <a:latin typeface="Arial" charset="0"/>
              </a:rPr>
              <a:t>one process at a time can use a shared variable/file </a:t>
            </a:r>
          </a:p>
          <a:p>
            <a:pPr marL="361950" indent="-361950" algn="just">
              <a:spcBef>
                <a:spcPct val="20000"/>
              </a:spcBef>
              <a:buClr>
                <a:schemeClr val="accent2"/>
              </a:buClr>
              <a:buFontTx/>
              <a:buChar char="•"/>
            </a:pPr>
            <a:r>
              <a:rPr lang="en-US" sz="3000" dirty="0">
                <a:latin typeface="Arial" charset="0"/>
              </a:rPr>
              <a:t>Critical </a:t>
            </a:r>
            <a:r>
              <a:rPr lang="en-US" sz="3000" dirty="0" smtClean="0">
                <a:latin typeface="Arial" charset="0"/>
              </a:rPr>
              <a:t>region – Shared </a:t>
            </a:r>
            <a:r>
              <a:rPr lang="en-US" sz="3000" dirty="0">
                <a:latin typeface="Arial" charset="0"/>
              </a:rPr>
              <a:t>memory which leads to races</a:t>
            </a:r>
          </a:p>
          <a:p>
            <a:pPr marL="361950" indent="-361950" algn="just">
              <a:spcBef>
                <a:spcPct val="20000"/>
              </a:spcBef>
              <a:buClr>
                <a:schemeClr val="accent2"/>
              </a:buClr>
              <a:buFontTx/>
              <a:buChar char="•"/>
            </a:pPr>
            <a:endParaRPr lang="en-US" sz="3000" dirty="0" smtClean="0">
              <a:latin typeface="Arial" charset="0"/>
            </a:endParaRPr>
          </a:p>
          <a:p>
            <a:pPr marL="361950" indent="-361950" algn="just">
              <a:spcBef>
                <a:spcPct val="20000"/>
              </a:spcBef>
              <a:buClr>
                <a:schemeClr val="accent2"/>
              </a:buClr>
              <a:buFontTx/>
              <a:buChar char="•"/>
            </a:pPr>
            <a:r>
              <a:rPr lang="en-US" sz="3000" dirty="0" smtClean="0">
                <a:latin typeface="Arial" charset="0"/>
              </a:rPr>
              <a:t>Solution</a:t>
            </a:r>
          </a:p>
          <a:p>
            <a:pPr marL="361950" indent="-361950" algn="just">
              <a:spcBef>
                <a:spcPct val="20000"/>
              </a:spcBef>
              <a:buClr>
                <a:schemeClr val="accent2"/>
              </a:buClr>
              <a:buFontTx/>
              <a:buChar char="•"/>
            </a:pPr>
            <a:r>
              <a:rPr lang="en-US" sz="3000" i="1" dirty="0" smtClean="0">
                <a:latin typeface="Arial" charset="0"/>
              </a:rPr>
              <a:t>Ensure </a:t>
            </a:r>
            <a:r>
              <a:rPr lang="en-US" sz="3000" i="1" dirty="0">
                <a:latin typeface="Arial" charset="0"/>
              </a:rPr>
              <a:t>that  two processes can’t be in the critical </a:t>
            </a:r>
            <a:r>
              <a:rPr lang="en-US" sz="3000" i="1" dirty="0" smtClean="0">
                <a:latin typeface="Arial" charset="0"/>
              </a:rPr>
              <a:t>region / section </a:t>
            </a:r>
            <a:r>
              <a:rPr lang="en-US" sz="3000" i="1" dirty="0">
                <a:latin typeface="Arial" charset="0"/>
              </a:rPr>
              <a:t>at the same </a:t>
            </a:r>
            <a:r>
              <a:rPr lang="en-US" sz="3000" i="1" dirty="0" smtClean="0">
                <a:latin typeface="Arial" charset="0"/>
              </a:rPr>
              <a:t>time</a:t>
            </a:r>
            <a:endParaRPr lang="en-US" sz="3000" i="1" dirty="0">
              <a:latin typeface="Arial" charset="0"/>
            </a:endParaRPr>
          </a:p>
        </p:txBody>
      </p:sp>
      <p:sp>
        <p:nvSpPr>
          <p:cNvPr id="94211" name="Rectangle 3"/>
          <p:cNvSpPr>
            <a:spLocks noChangeArrowheads="1"/>
          </p:cNvSpPr>
          <p:nvPr/>
        </p:nvSpPr>
        <p:spPr bwMode="auto">
          <a:xfrm>
            <a:off x="467544" y="188640"/>
            <a:ext cx="8316416" cy="954360"/>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How to avoid </a:t>
            </a:r>
            <a:r>
              <a:rPr lang="en-US" sz="4000" dirty="0" smtClean="0">
                <a:solidFill>
                  <a:srgbClr val="C00000"/>
                </a:solidFill>
                <a:latin typeface="Arial" charset="0"/>
              </a:rPr>
              <a:t>races?</a:t>
            </a:r>
            <a:endParaRPr lang="en-US" sz="4000" dirty="0">
              <a:solidFill>
                <a:srgbClr val="C00000"/>
              </a:solidFill>
              <a:latin typeface="Arial" charset="0"/>
            </a:endParaRPr>
          </a:p>
        </p:txBody>
      </p:sp>
      <p:sp>
        <p:nvSpPr>
          <p:cNvPr id="94212" name="Rectangle 4"/>
          <p:cNvSpPr>
            <a:spLocks noChangeArrowheads="1"/>
          </p:cNvSpPr>
          <p:nvPr/>
        </p:nvSpPr>
        <p:spPr bwMode="auto">
          <a:xfrm>
            <a:off x="323528" y="6484193"/>
            <a:ext cx="8712200" cy="257175"/>
          </a:xfrm>
          <a:prstGeom prst="rect">
            <a:avLst/>
          </a:prstGeom>
          <a:noFill/>
          <a:ln w="9525">
            <a:noFill/>
            <a:miter lim="800000"/>
            <a:headEnd/>
            <a:tailEnd/>
          </a:ln>
        </p:spPr>
        <p:txBody>
          <a:bodyPr lIns="92075" tIns="46038" rIns="92075" bIns="46038" anchor="ctr"/>
          <a:lstStyle/>
          <a:p>
            <a:r>
              <a:rPr lang="en-US" sz="1200" dirty="0" err="1">
                <a:solidFill>
                  <a:srgbClr val="898989"/>
                </a:solidFill>
              </a:rPr>
              <a:t>Tanenbaum</a:t>
            </a:r>
            <a:r>
              <a:rPr lang="en-US" sz="1200" dirty="0">
                <a:solidFill>
                  <a:srgbClr val="898989"/>
                </a:solidFill>
              </a:rPr>
              <a:t>, Modern Operating Systems 3 e, (c) 2008 Prentice-Hall, Inc. All rights reserved. 0-13-</a:t>
            </a:r>
            <a:r>
              <a:rPr lang="en-US" sz="1200" b="1" dirty="0">
                <a:solidFill>
                  <a:srgbClr val="898989"/>
                </a:solidFill>
              </a:rPr>
              <a:t>6006639</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01612"/>
            <a:ext cx="8229600" cy="707107"/>
          </a:xfrm>
        </p:spPr>
        <p:txBody>
          <a:bodyPr>
            <a:normAutofit fontScale="90000"/>
          </a:bodyPr>
          <a:lstStyle/>
          <a:p>
            <a:r>
              <a:rPr lang="en-US" dirty="0" smtClean="0">
                <a:solidFill>
                  <a:srgbClr val="C00000"/>
                </a:solidFill>
                <a:latin typeface="Arial" pitchFamily="34" charset="0"/>
                <a:cs typeface="Arial" pitchFamily="34" charset="0"/>
              </a:rPr>
              <a:t>Critical Section Problem</a:t>
            </a:r>
          </a:p>
        </p:txBody>
      </p:sp>
      <p:sp>
        <p:nvSpPr>
          <p:cNvPr id="10243" name="Content Placeholder 2"/>
          <p:cNvSpPr>
            <a:spLocks noGrp="1"/>
          </p:cNvSpPr>
          <p:nvPr>
            <p:ph idx="1"/>
          </p:nvPr>
        </p:nvSpPr>
        <p:spPr>
          <a:xfrm>
            <a:off x="251520" y="1131888"/>
            <a:ext cx="8568952" cy="5537472"/>
          </a:xfrm>
        </p:spPr>
        <p:txBody>
          <a:bodyPr>
            <a:noAutofit/>
          </a:bodyPr>
          <a:lstStyle/>
          <a:p>
            <a:pPr algn="just"/>
            <a:r>
              <a:rPr lang="en-US" sz="2800" dirty="0" smtClean="0">
                <a:latin typeface="Arial" pitchFamily="34" charset="0"/>
                <a:cs typeface="Arial" pitchFamily="34" charset="0"/>
              </a:rPr>
              <a:t>Consider system of </a:t>
            </a:r>
            <a:r>
              <a:rPr lang="en-US" sz="2800" b="1" i="1" dirty="0" smtClean="0">
                <a:latin typeface="Arial" pitchFamily="34" charset="0"/>
                <a:cs typeface="Arial" pitchFamily="34" charset="0"/>
              </a:rPr>
              <a:t>n</a:t>
            </a:r>
            <a:r>
              <a:rPr lang="en-US" sz="2800" b="1" dirty="0" smtClean="0">
                <a:latin typeface="Arial" pitchFamily="34" charset="0"/>
                <a:cs typeface="Arial" pitchFamily="34" charset="0"/>
              </a:rPr>
              <a:t> </a:t>
            </a:r>
            <a:r>
              <a:rPr lang="en-US" sz="2800" dirty="0" smtClean="0">
                <a:latin typeface="Arial" pitchFamily="34" charset="0"/>
                <a:cs typeface="Arial" pitchFamily="34" charset="0"/>
              </a:rPr>
              <a:t>processes {</a:t>
            </a:r>
            <a:r>
              <a:rPr lang="en-US" sz="2800" b="1" i="1" dirty="0" smtClean="0">
                <a:latin typeface="Arial" pitchFamily="34" charset="0"/>
                <a:cs typeface="Arial" pitchFamily="34" charset="0"/>
              </a:rPr>
              <a:t>p</a:t>
            </a:r>
            <a:r>
              <a:rPr lang="en-US" sz="2800" b="1" i="1" baseline="-25000" dirty="0" smtClean="0">
                <a:latin typeface="Arial" pitchFamily="34" charset="0"/>
                <a:cs typeface="Arial" pitchFamily="34" charset="0"/>
              </a:rPr>
              <a:t>0</a:t>
            </a:r>
            <a:r>
              <a:rPr lang="en-US" sz="2800" b="1" i="1" dirty="0" smtClean="0">
                <a:latin typeface="Arial" pitchFamily="34" charset="0"/>
                <a:cs typeface="Arial" pitchFamily="34" charset="0"/>
              </a:rPr>
              <a:t>, p</a:t>
            </a:r>
            <a:r>
              <a:rPr lang="en-US" sz="2800" b="1" i="1" baseline="-25000" dirty="0" smtClean="0">
                <a:latin typeface="Arial" pitchFamily="34" charset="0"/>
                <a:cs typeface="Arial" pitchFamily="34" charset="0"/>
              </a:rPr>
              <a:t>1</a:t>
            </a:r>
            <a:r>
              <a:rPr lang="en-US" sz="2800" b="1" i="1" dirty="0" smtClean="0">
                <a:latin typeface="Arial" pitchFamily="34" charset="0"/>
                <a:cs typeface="Arial" pitchFamily="34" charset="0"/>
              </a:rPr>
              <a:t>, … p</a:t>
            </a:r>
            <a:r>
              <a:rPr lang="en-US" sz="2800" b="1" i="1" baseline="-25000" dirty="0" smtClean="0">
                <a:latin typeface="Arial" pitchFamily="34" charset="0"/>
                <a:cs typeface="Arial" pitchFamily="34" charset="0"/>
              </a:rPr>
              <a:t>n-1</a:t>
            </a:r>
            <a:r>
              <a:rPr lang="en-US" sz="2800" dirty="0" smtClean="0">
                <a:latin typeface="Arial" pitchFamily="34" charset="0"/>
                <a:cs typeface="Arial" pitchFamily="34" charset="0"/>
              </a:rPr>
              <a:t>}</a:t>
            </a:r>
          </a:p>
          <a:p>
            <a:pPr algn="just"/>
            <a:r>
              <a:rPr lang="en-US" sz="2800" dirty="0" smtClean="0">
                <a:latin typeface="Arial" pitchFamily="34" charset="0"/>
                <a:cs typeface="Arial" pitchFamily="34" charset="0"/>
              </a:rPr>
              <a:t>Each process has </a:t>
            </a:r>
            <a:r>
              <a:rPr lang="en-US" sz="2800" b="1" dirty="0" smtClean="0">
                <a:solidFill>
                  <a:srgbClr val="000099"/>
                </a:solidFill>
                <a:latin typeface="Arial" pitchFamily="34" charset="0"/>
                <a:cs typeface="Arial" pitchFamily="34" charset="0"/>
              </a:rPr>
              <a:t>critical section </a:t>
            </a:r>
            <a:r>
              <a:rPr lang="en-US" sz="2800" dirty="0" smtClean="0">
                <a:latin typeface="Arial" pitchFamily="34" charset="0"/>
                <a:cs typeface="Arial" pitchFamily="34" charset="0"/>
              </a:rPr>
              <a:t>segment of code</a:t>
            </a:r>
          </a:p>
          <a:p>
            <a:pPr marL="628650" lvl="1" indent="-266700" algn="just"/>
            <a:r>
              <a:rPr lang="en-US" sz="2400" dirty="0" smtClean="0">
                <a:latin typeface="Arial" pitchFamily="34" charset="0"/>
                <a:cs typeface="Arial" pitchFamily="34" charset="0"/>
              </a:rPr>
              <a:t>Process may be changing common variables, updating table, writing file, etc</a:t>
            </a:r>
          </a:p>
          <a:p>
            <a:pPr marL="628650" lvl="1" indent="-266700" algn="just"/>
            <a:r>
              <a:rPr lang="en-US" sz="2400" dirty="0" smtClean="0">
                <a:latin typeface="Arial" pitchFamily="34" charset="0"/>
                <a:cs typeface="Arial" pitchFamily="34" charset="0"/>
              </a:rPr>
              <a:t>When one process in critical section, no other may be in its critical section</a:t>
            </a:r>
          </a:p>
          <a:p>
            <a:pPr algn="just"/>
            <a:r>
              <a:rPr lang="en-US" sz="2800" b="1" i="1" dirty="0" smtClean="0">
                <a:latin typeface="Arial" pitchFamily="34" charset="0"/>
                <a:cs typeface="Arial" pitchFamily="34" charset="0"/>
              </a:rPr>
              <a:t>Critical section problem </a:t>
            </a:r>
            <a:r>
              <a:rPr lang="en-US" sz="2800" dirty="0" smtClean="0">
                <a:latin typeface="Arial" pitchFamily="34" charset="0"/>
                <a:cs typeface="Arial" pitchFamily="34" charset="0"/>
              </a:rPr>
              <a:t>is to design protocol to solve this.</a:t>
            </a:r>
          </a:p>
          <a:p>
            <a:pPr algn="just"/>
            <a:r>
              <a:rPr lang="en-IN" b="1" i="1" u="sng" dirty="0" smtClean="0">
                <a:solidFill>
                  <a:srgbClr val="000099"/>
                </a:solidFill>
                <a:latin typeface="Arial" pitchFamily="34" charset="0"/>
                <a:cs typeface="Arial" pitchFamily="34" charset="0"/>
              </a:rPr>
              <a:t>We have to design a protocol that the processes can use to cooperate.</a:t>
            </a:r>
            <a:endParaRPr lang="en-US" b="1" i="1" u="sng" dirty="0" smtClean="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latin typeface="Arial" pitchFamily="34" charset="0"/>
                <a:cs typeface="Arial" pitchFamily="34" charset="0"/>
              </a:rPr>
              <a:t>Critical Section Problem …</a:t>
            </a:r>
            <a:endParaRPr lang="en-IN" sz="4000" dirty="0"/>
          </a:p>
        </p:txBody>
      </p:sp>
      <p:sp>
        <p:nvSpPr>
          <p:cNvPr id="3" name="Content Placeholder 2"/>
          <p:cNvSpPr>
            <a:spLocks noGrp="1"/>
          </p:cNvSpPr>
          <p:nvPr>
            <p:ph idx="1"/>
          </p:nvPr>
        </p:nvSpPr>
        <p:spPr>
          <a:xfrm>
            <a:off x="323528" y="1340768"/>
            <a:ext cx="8424936" cy="4525963"/>
          </a:xfrm>
        </p:spPr>
        <p:txBody>
          <a:bodyPr/>
          <a:lstStyle/>
          <a:p>
            <a:pPr algn="just"/>
            <a:r>
              <a:rPr lang="en-US" dirty="0" smtClean="0">
                <a:latin typeface="Arial" pitchFamily="34" charset="0"/>
                <a:cs typeface="Arial" pitchFamily="34" charset="0"/>
              </a:rPr>
              <a:t>Each process must ask permission to enter critical section in </a:t>
            </a:r>
            <a:r>
              <a:rPr lang="en-US" b="1" dirty="0" smtClean="0">
                <a:solidFill>
                  <a:srgbClr val="000099"/>
                </a:solidFill>
                <a:latin typeface="Arial" pitchFamily="34" charset="0"/>
                <a:cs typeface="Arial" pitchFamily="34" charset="0"/>
              </a:rPr>
              <a:t>entry section</a:t>
            </a:r>
            <a:r>
              <a:rPr lang="en-US" dirty="0" smtClean="0">
                <a:latin typeface="Arial" pitchFamily="34" charset="0"/>
                <a:cs typeface="Arial" pitchFamily="34" charset="0"/>
              </a:rPr>
              <a:t>, the process may follow the critical section with an </a:t>
            </a:r>
            <a:r>
              <a:rPr lang="en-US" b="1" dirty="0" smtClean="0">
                <a:solidFill>
                  <a:srgbClr val="000099"/>
                </a:solidFill>
                <a:latin typeface="Arial" pitchFamily="34" charset="0"/>
                <a:cs typeface="Arial" pitchFamily="34" charset="0"/>
              </a:rPr>
              <a:t>exit section</a:t>
            </a:r>
            <a:r>
              <a:rPr lang="en-US" dirty="0" smtClean="0">
                <a:latin typeface="Arial" pitchFamily="34" charset="0"/>
                <a:cs typeface="Arial" pitchFamily="34" charset="0"/>
              </a:rPr>
              <a:t>, then code in the </a:t>
            </a:r>
            <a:r>
              <a:rPr lang="en-US" b="1" dirty="0" smtClean="0">
                <a:solidFill>
                  <a:srgbClr val="000099"/>
                </a:solidFill>
                <a:latin typeface="Arial" pitchFamily="34" charset="0"/>
                <a:cs typeface="Arial" pitchFamily="34" charset="0"/>
              </a:rPr>
              <a:t>remainder section </a:t>
            </a:r>
            <a:r>
              <a:rPr lang="en-US" dirty="0" smtClean="0">
                <a:latin typeface="Arial" pitchFamily="34" charset="0"/>
                <a:cs typeface="Arial" pitchFamily="34" charset="0"/>
              </a:rPr>
              <a:t>will be executed.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88912"/>
            <a:ext cx="8229600" cy="791815"/>
          </a:xfrm>
        </p:spPr>
        <p:txBody>
          <a:bodyPr>
            <a:normAutofit/>
          </a:bodyPr>
          <a:lstStyle/>
          <a:p>
            <a:r>
              <a:rPr lang="en-US" sz="4000" dirty="0" smtClean="0">
                <a:solidFill>
                  <a:srgbClr val="C00000"/>
                </a:solidFill>
                <a:latin typeface="Arial" pitchFamily="34" charset="0"/>
                <a:cs typeface="Arial" pitchFamily="34" charset="0"/>
              </a:rPr>
              <a:t>Critical Section</a:t>
            </a:r>
          </a:p>
        </p:txBody>
      </p:sp>
      <p:sp>
        <p:nvSpPr>
          <p:cNvPr id="11267" name="Content Placeholder 2"/>
          <p:cNvSpPr>
            <a:spLocks noGrp="1"/>
          </p:cNvSpPr>
          <p:nvPr>
            <p:ph idx="1"/>
          </p:nvPr>
        </p:nvSpPr>
        <p:spPr>
          <a:xfrm>
            <a:off x="467544" y="1268760"/>
            <a:ext cx="8229600" cy="4525963"/>
          </a:xfrm>
        </p:spPr>
        <p:txBody>
          <a:bodyPr/>
          <a:lstStyle/>
          <a:p>
            <a:r>
              <a:rPr lang="en-US" dirty="0" smtClean="0">
                <a:latin typeface="Arial" pitchFamily="34" charset="0"/>
                <a:cs typeface="Arial" pitchFamily="34" charset="0"/>
              </a:rPr>
              <a:t>General structure of process </a:t>
            </a:r>
            <a:r>
              <a:rPr lang="en-US" b="1" i="1" dirty="0" smtClean="0">
                <a:latin typeface="Arial" pitchFamily="34" charset="0"/>
                <a:cs typeface="Arial" pitchFamily="34" charset="0"/>
              </a:rPr>
              <a:t>P</a:t>
            </a:r>
            <a:r>
              <a:rPr lang="en-US" b="1" i="1" baseline="-25000" dirty="0" smtClean="0">
                <a:latin typeface="Arial" pitchFamily="34" charset="0"/>
                <a:cs typeface="Arial" pitchFamily="34" charset="0"/>
              </a:rPr>
              <a:t>i  </a:t>
            </a:r>
            <a:endParaRPr lang="en-US" dirty="0" smtClean="0">
              <a:latin typeface="Arial" pitchFamily="34" charset="0"/>
              <a:cs typeface="Arial" pitchFamily="34" charset="0"/>
            </a:endParaRPr>
          </a:p>
          <a:p>
            <a:endParaRPr lang="en-US" b="1" dirty="0" smtClean="0">
              <a:solidFill>
                <a:srgbClr val="0000FF"/>
              </a:solidFill>
              <a:latin typeface="Arial" pitchFamily="34" charset="0"/>
              <a:cs typeface="Arial" pitchFamily="34" charset="0"/>
            </a:endParaRPr>
          </a:p>
        </p:txBody>
      </p:sp>
      <p:pic>
        <p:nvPicPr>
          <p:cNvPr id="11268" name="Picture 1"/>
          <p:cNvPicPr>
            <a:picLocks noChangeAspect="1"/>
          </p:cNvPicPr>
          <p:nvPr/>
        </p:nvPicPr>
        <p:blipFill>
          <a:blip r:embed="rId2" cstate="print"/>
          <a:srcRect/>
          <a:stretch>
            <a:fillRect/>
          </a:stretch>
        </p:blipFill>
        <p:spPr bwMode="auto">
          <a:xfrm>
            <a:off x="2051720" y="2276872"/>
            <a:ext cx="5135880" cy="3154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7504" y="116632"/>
            <a:ext cx="8856984" cy="936104"/>
          </a:xfrm>
        </p:spPr>
        <p:txBody>
          <a:bodyPr>
            <a:normAutofit/>
          </a:bodyPr>
          <a:lstStyle/>
          <a:p>
            <a:pPr eaLnBrk="1" hangingPunct="1"/>
            <a:r>
              <a:rPr lang="en-US" sz="4000" dirty="0" smtClean="0">
                <a:solidFill>
                  <a:srgbClr val="C00000"/>
                </a:solidFill>
                <a:latin typeface="Arial" pitchFamily="34" charset="0"/>
                <a:cs typeface="Arial" pitchFamily="34" charset="0"/>
              </a:rPr>
              <a:t>Solution to Critical-Section Problem</a:t>
            </a:r>
          </a:p>
        </p:txBody>
      </p:sp>
      <p:sp>
        <p:nvSpPr>
          <p:cNvPr id="13315" name="Rectangle 3"/>
          <p:cNvSpPr>
            <a:spLocks noGrp="1" noChangeArrowheads="1"/>
          </p:cNvSpPr>
          <p:nvPr>
            <p:ph idx="1"/>
          </p:nvPr>
        </p:nvSpPr>
        <p:spPr>
          <a:xfrm>
            <a:off x="251520" y="1052736"/>
            <a:ext cx="8568952" cy="5544616"/>
          </a:xfrm>
        </p:spPr>
        <p:txBody>
          <a:bodyPr>
            <a:noAutofit/>
          </a:bodyPr>
          <a:lstStyle/>
          <a:p>
            <a:pPr algn="just">
              <a:lnSpc>
                <a:spcPct val="120000"/>
              </a:lnSpc>
              <a:spcBef>
                <a:spcPts val="0"/>
              </a:spcBef>
            </a:pPr>
            <a:r>
              <a:rPr lang="en-IN" sz="2100" dirty="0" smtClean="0">
                <a:latin typeface="Arial" pitchFamily="34" charset="0"/>
                <a:cs typeface="Arial" pitchFamily="34" charset="0"/>
              </a:rPr>
              <a:t>A solution to the critical-section problem must satisfy the following three requirements:</a:t>
            </a:r>
          </a:p>
          <a:p>
            <a:pPr marL="514350" indent="-514350" algn="just">
              <a:lnSpc>
                <a:spcPct val="120000"/>
              </a:lnSpc>
              <a:spcBef>
                <a:spcPts val="0"/>
              </a:spcBef>
              <a:buFont typeface="+mj-lt"/>
              <a:buAutoNum type="arabicPeriod"/>
            </a:pPr>
            <a:r>
              <a:rPr lang="en-US" sz="2100" b="1" dirty="0" smtClean="0">
                <a:solidFill>
                  <a:srgbClr val="000099"/>
                </a:solidFill>
                <a:latin typeface="Arial" pitchFamily="34" charset="0"/>
                <a:cs typeface="Arial" pitchFamily="34" charset="0"/>
              </a:rPr>
              <a:t>Mutual Exclusion </a:t>
            </a:r>
            <a:r>
              <a:rPr lang="en-US" sz="2100" dirty="0" smtClean="0">
                <a:latin typeface="Arial" pitchFamily="34" charset="0"/>
                <a:cs typeface="Arial" pitchFamily="34" charset="0"/>
              </a:rPr>
              <a:t>- If process </a:t>
            </a:r>
            <a:r>
              <a:rPr lang="en-US" sz="2100" b="1" i="1" dirty="0" smtClean="0">
                <a:latin typeface="Arial" pitchFamily="34" charset="0"/>
                <a:cs typeface="Arial" pitchFamily="34" charset="0"/>
              </a:rPr>
              <a:t>P</a:t>
            </a:r>
            <a:r>
              <a:rPr lang="en-US" sz="2100" b="1" i="1" baseline="-25000" dirty="0" smtClean="0">
                <a:latin typeface="Arial" pitchFamily="34" charset="0"/>
                <a:cs typeface="Arial" pitchFamily="34" charset="0"/>
              </a:rPr>
              <a:t>i</a:t>
            </a:r>
            <a:r>
              <a:rPr lang="en-US" sz="2100" b="1" dirty="0" smtClean="0">
                <a:latin typeface="Arial" pitchFamily="34" charset="0"/>
                <a:cs typeface="Arial" pitchFamily="34" charset="0"/>
              </a:rPr>
              <a:t> </a:t>
            </a:r>
            <a:r>
              <a:rPr lang="en-US" sz="2100" dirty="0" smtClean="0">
                <a:latin typeface="Arial" pitchFamily="34" charset="0"/>
                <a:cs typeface="Arial" pitchFamily="34" charset="0"/>
              </a:rPr>
              <a:t>is executing in its critical section, then no other processes can be executing in their critical sections</a:t>
            </a:r>
          </a:p>
          <a:p>
            <a:pPr marL="514350" indent="-514350" algn="just">
              <a:lnSpc>
                <a:spcPct val="120000"/>
              </a:lnSpc>
              <a:spcBef>
                <a:spcPts val="0"/>
              </a:spcBef>
              <a:buFont typeface="+mj-lt"/>
              <a:buAutoNum type="arabicPeriod"/>
            </a:pPr>
            <a:r>
              <a:rPr lang="en-US" sz="2100" b="1" dirty="0" smtClean="0">
                <a:solidFill>
                  <a:srgbClr val="000099"/>
                </a:solidFill>
                <a:latin typeface="Arial" pitchFamily="34" charset="0"/>
                <a:cs typeface="Arial" pitchFamily="34" charset="0"/>
              </a:rPr>
              <a:t>Progress </a:t>
            </a:r>
            <a:r>
              <a:rPr lang="en-US" sz="2100" dirty="0" smtClean="0">
                <a:latin typeface="Arial" pitchFamily="34" charset="0"/>
                <a:cs typeface="Arial" pitchFamily="34" charset="0"/>
              </a:rPr>
              <a:t>- If no process is executing in its critical section and there exist some processes that wish to enter their critical section, then the selection of the processes that will enter the critical section next cannot be postponed indefinitely</a:t>
            </a:r>
          </a:p>
          <a:p>
            <a:pPr marL="514350" indent="-514350" algn="just">
              <a:lnSpc>
                <a:spcPct val="120000"/>
              </a:lnSpc>
              <a:spcBef>
                <a:spcPts val="0"/>
              </a:spcBef>
              <a:buFont typeface="+mj-lt"/>
              <a:buAutoNum type="arabicPeriod"/>
            </a:pPr>
            <a:r>
              <a:rPr lang="en-US" sz="2100" b="1" dirty="0" smtClean="0">
                <a:solidFill>
                  <a:srgbClr val="000099"/>
                </a:solidFill>
                <a:latin typeface="Arial" pitchFamily="34" charset="0"/>
                <a:cs typeface="Arial" pitchFamily="34" charset="0"/>
              </a:rPr>
              <a:t>Bounded Waiting</a:t>
            </a:r>
            <a:r>
              <a:rPr lang="en-US" sz="2100" b="1" dirty="0" smtClean="0">
                <a:solidFill>
                  <a:srgbClr val="3366FF"/>
                </a:solidFill>
                <a:latin typeface="Arial" pitchFamily="34" charset="0"/>
                <a:cs typeface="Arial" pitchFamily="34" charset="0"/>
              </a:rPr>
              <a:t> </a:t>
            </a:r>
            <a:r>
              <a:rPr lang="en-US" sz="2100" dirty="0" smtClean="0">
                <a:latin typeface="Arial" pitchFamily="34" charset="0"/>
                <a:cs typeface="Arial" pitchFamily="34" charset="0"/>
              </a:rPr>
              <a:t>-  A bound must exist on the number of times that other processes are allowed to enter their critical sections after a process has made a request to enter its critical section and before that request is granted</a:t>
            </a:r>
          </a:p>
          <a:p>
            <a:pPr marL="795338" lvl="1" indent="-338138" algn="just">
              <a:lnSpc>
                <a:spcPct val="120000"/>
              </a:lnSpc>
              <a:spcBef>
                <a:spcPts val="0"/>
              </a:spcBef>
              <a:buSzPct val="90000"/>
              <a:buFont typeface="Wingdings 2" pitchFamily="18" charset="2"/>
              <a:buChar char=""/>
            </a:pPr>
            <a:r>
              <a:rPr lang="en-US" sz="2100" dirty="0" smtClean="0">
                <a:latin typeface="Arial" pitchFamily="34" charset="0"/>
                <a:cs typeface="Arial" pitchFamily="34" charset="0"/>
              </a:rPr>
              <a:t>Assume that each process executes at a nonzero speed </a:t>
            </a:r>
          </a:p>
          <a:p>
            <a:pPr marL="795338" lvl="1" indent="-338138" algn="just">
              <a:lnSpc>
                <a:spcPct val="120000"/>
              </a:lnSpc>
              <a:spcBef>
                <a:spcPts val="0"/>
              </a:spcBef>
              <a:buSzPct val="90000"/>
              <a:buFont typeface="Wingdings 2" pitchFamily="18" charset="2"/>
              <a:buChar char=""/>
            </a:pPr>
            <a:r>
              <a:rPr lang="en-US" sz="2100" dirty="0" smtClean="0">
                <a:latin typeface="Arial" pitchFamily="34" charset="0"/>
                <a:cs typeface="Arial" pitchFamily="34" charset="0"/>
              </a:rPr>
              <a:t>No assumption concerning </a:t>
            </a:r>
            <a:r>
              <a:rPr lang="en-US" sz="2100" b="1" dirty="0" smtClean="0">
                <a:solidFill>
                  <a:srgbClr val="000099"/>
                </a:solidFill>
                <a:latin typeface="Arial" pitchFamily="34" charset="0"/>
                <a:cs typeface="Arial" pitchFamily="34" charset="0"/>
              </a:rPr>
              <a:t>relative speed </a:t>
            </a:r>
            <a:r>
              <a:rPr lang="en-US" sz="2100" dirty="0" smtClean="0">
                <a:latin typeface="Arial" pitchFamily="34" charset="0"/>
                <a:cs typeface="Arial" pitchFamily="34" charset="0"/>
              </a:rPr>
              <a:t>of the</a:t>
            </a:r>
            <a:r>
              <a:rPr lang="en-US" sz="2100" b="1" dirty="0" smtClean="0">
                <a:latin typeface="Arial" pitchFamily="34" charset="0"/>
                <a:cs typeface="Arial" pitchFamily="34" charset="0"/>
              </a:rPr>
              <a:t> </a:t>
            </a:r>
            <a:r>
              <a:rPr lang="en-US" sz="2100" b="1" i="1" dirty="0" smtClean="0">
                <a:solidFill>
                  <a:srgbClr val="000000"/>
                </a:solidFill>
                <a:latin typeface="Arial" pitchFamily="34" charset="0"/>
                <a:cs typeface="Arial" pitchFamily="34" charset="0"/>
              </a:rPr>
              <a:t>n</a:t>
            </a:r>
            <a:r>
              <a:rPr lang="en-US" sz="2100" b="1" dirty="0" smtClean="0">
                <a:solidFill>
                  <a:srgbClr val="000000"/>
                </a:solidFill>
                <a:latin typeface="Arial" pitchFamily="34" charset="0"/>
                <a:cs typeface="Arial" pitchFamily="34" charset="0"/>
              </a:rPr>
              <a:t> </a:t>
            </a:r>
            <a:r>
              <a:rPr lang="en-US" sz="2100" dirty="0" smtClean="0">
                <a:latin typeface="Arial" pitchFamily="34" charset="0"/>
                <a:cs typeface="Arial" pitchFamily="34" charset="0"/>
              </a:rPr>
              <a:t>processes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20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20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2000"/>
                                        <p:tgtEl>
                                          <p:spTgt spid="1331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fade">
                                      <p:cBhvr>
                                        <p:cTn id="25" dur="2000"/>
                                        <p:tgtEl>
                                          <p:spTgt spid="1331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fade">
                                      <p:cBhvr>
                                        <p:cTn id="28" dur="20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IN" sz="4000" dirty="0" smtClean="0">
                <a:solidFill>
                  <a:srgbClr val="C00000"/>
                </a:solidFill>
                <a:latin typeface="Arial" pitchFamily="34" charset="0"/>
                <a:cs typeface="Arial" pitchFamily="34" charset="0"/>
              </a:rPr>
              <a:t>Race Condition – Affects?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052736"/>
            <a:ext cx="8507288" cy="5616624"/>
          </a:xfrm>
        </p:spPr>
        <p:txBody>
          <a:bodyPr>
            <a:normAutofit fontScale="92500" lnSpcReduction="20000"/>
          </a:bodyPr>
          <a:lstStyle/>
          <a:p>
            <a:pPr algn="just"/>
            <a:r>
              <a:rPr lang="en-IN" dirty="0" smtClean="0">
                <a:latin typeface="Arial" pitchFamily="34" charset="0"/>
                <a:cs typeface="Arial" pitchFamily="34" charset="0"/>
              </a:rPr>
              <a:t>At a given point in time, many kernel-mode processes may be active in the operating system. </a:t>
            </a:r>
          </a:p>
          <a:p>
            <a:pPr algn="just"/>
            <a:r>
              <a:rPr lang="en-IN" dirty="0" smtClean="0">
                <a:latin typeface="Arial" pitchFamily="34" charset="0"/>
                <a:cs typeface="Arial" pitchFamily="34" charset="0"/>
              </a:rPr>
              <a:t>As a result, the code implementing an operating system (</a:t>
            </a:r>
            <a:r>
              <a:rPr lang="en-IN" b="1" i="1" dirty="0" smtClean="0">
                <a:latin typeface="Arial" pitchFamily="34" charset="0"/>
                <a:cs typeface="Arial" pitchFamily="34" charset="0"/>
              </a:rPr>
              <a:t>kernel code) </a:t>
            </a:r>
            <a:r>
              <a:rPr lang="en-IN" dirty="0" smtClean="0">
                <a:latin typeface="Arial" pitchFamily="34" charset="0"/>
                <a:cs typeface="Arial" pitchFamily="34" charset="0"/>
              </a:rPr>
              <a:t>is subject to several possible race conditions.</a:t>
            </a:r>
          </a:p>
          <a:p>
            <a:pPr algn="just"/>
            <a:r>
              <a:rPr lang="en-IN" dirty="0" smtClean="0">
                <a:latin typeface="Arial" pitchFamily="34" charset="0"/>
                <a:cs typeface="Arial" pitchFamily="34" charset="0"/>
              </a:rPr>
              <a:t>Examples of Kernel Data Structures that are prone to race conditions include those required for:</a:t>
            </a:r>
          </a:p>
          <a:p>
            <a:pPr lvl="1" algn="just"/>
            <a:r>
              <a:rPr lang="en-IN" dirty="0" smtClean="0">
                <a:latin typeface="Arial" pitchFamily="34" charset="0"/>
                <a:cs typeface="Arial" pitchFamily="34" charset="0"/>
              </a:rPr>
              <a:t>maintaining a list of all open files in the system</a:t>
            </a:r>
          </a:p>
          <a:p>
            <a:pPr lvl="1" algn="just"/>
            <a:r>
              <a:rPr lang="en-IN" dirty="0" smtClean="0">
                <a:latin typeface="Arial" pitchFamily="34" charset="0"/>
                <a:cs typeface="Arial" pitchFamily="34" charset="0"/>
              </a:rPr>
              <a:t>maintaining memory allocation, </a:t>
            </a:r>
          </a:p>
          <a:p>
            <a:pPr lvl="1" algn="just"/>
            <a:r>
              <a:rPr lang="en-IN" dirty="0" smtClean="0">
                <a:latin typeface="Arial" pitchFamily="34" charset="0"/>
                <a:cs typeface="Arial" pitchFamily="34" charset="0"/>
              </a:rPr>
              <a:t>maintaining process lists,</a:t>
            </a:r>
          </a:p>
          <a:p>
            <a:pPr lvl="1" algn="just"/>
            <a:r>
              <a:rPr lang="en-IN" dirty="0" smtClean="0">
                <a:latin typeface="Arial" pitchFamily="34" charset="0"/>
                <a:cs typeface="Arial" pitchFamily="34" charset="0"/>
              </a:rPr>
              <a:t>and for interrupt handling </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363272" cy="5472608"/>
          </a:xfrm>
        </p:spPr>
        <p:txBody>
          <a:bodyPr/>
          <a:lstStyle/>
          <a:p>
            <a:pPr algn="just"/>
            <a:r>
              <a:rPr lang="en-IN" dirty="0" smtClean="0">
                <a:latin typeface="Arial" pitchFamily="34" charset="0"/>
                <a:cs typeface="Arial" pitchFamily="34" charset="0"/>
              </a:rPr>
              <a:t>Concurrency </a:t>
            </a:r>
            <a:r>
              <a:rPr lang="en-IN" u="sng" dirty="0" smtClean="0">
                <a:latin typeface="Arial" pitchFamily="34" charset="0"/>
                <a:cs typeface="Arial" pitchFamily="34" charset="0"/>
              </a:rPr>
              <a:t>encompasses a host of design issues</a:t>
            </a:r>
            <a:r>
              <a:rPr lang="en-IN" dirty="0" smtClean="0">
                <a:latin typeface="Arial" pitchFamily="34" charset="0"/>
                <a:cs typeface="Arial" pitchFamily="34" charset="0"/>
              </a:rPr>
              <a:t>, including </a:t>
            </a:r>
          </a:p>
          <a:p>
            <a:pPr algn="just"/>
            <a:r>
              <a:rPr lang="en-IN" dirty="0" smtClean="0">
                <a:latin typeface="Arial" pitchFamily="34" charset="0"/>
                <a:cs typeface="Arial" pitchFamily="34" charset="0"/>
              </a:rPr>
              <a:t>Communication among processes, </a:t>
            </a:r>
          </a:p>
          <a:p>
            <a:pPr algn="just"/>
            <a:r>
              <a:rPr lang="en-IN" dirty="0" smtClean="0">
                <a:latin typeface="Arial" pitchFamily="34" charset="0"/>
                <a:cs typeface="Arial" pitchFamily="34" charset="0"/>
              </a:rPr>
              <a:t>Sharing of and competing for resources (such as memory, files, and I/O access), </a:t>
            </a:r>
          </a:p>
          <a:p>
            <a:pPr algn="just"/>
            <a:r>
              <a:rPr lang="en-IN" dirty="0" smtClean="0">
                <a:latin typeface="Arial" pitchFamily="34" charset="0"/>
                <a:cs typeface="Arial" pitchFamily="34" charset="0"/>
              </a:rPr>
              <a:t>Synchronization of the activities of multiple processes, and </a:t>
            </a:r>
          </a:p>
          <a:p>
            <a:pPr algn="just"/>
            <a:r>
              <a:rPr lang="en-IN" dirty="0" smtClean="0">
                <a:latin typeface="Arial" pitchFamily="34" charset="0"/>
                <a:cs typeface="Arial" pitchFamily="34" charset="0"/>
              </a:rPr>
              <a:t>Allocation of processor time to processes.</a:t>
            </a:r>
            <a:endParaRPr lang="en-IN" dirty="0">
              <a:latin typeface="Arial" pitchFamily="34" charset="0"/>
              <a:cs typeface="Arial" pitchFamily="34" charset="0"/>
            </a:endParaRPr>
          </a:p>
        </p:txBody>
      </p:sp>
      <p:sp>
        <p:nvSpPr>
          <p:cNvPr id="4" name="Title 1"/>
          <p:cNvSpPr>
            <a:spLocks noGrp="1"/>
          </p:cNvSpPr>
          <p:nvPr>
            <p:ph type="title"/>
          </p:nvPr>
        </p:nvSpPr>
        <p:spPr>
          <a:xfrm>
            <a:off x="457200" y="125760"/>
            <a:ext cx="8229600" cy="1143000"/>
          </a:xfrm>
        </p:spPr>
        <p:txBody>
          <a:bodyPr>
            <a:normAutofit/>
          </a:bodyPr>
          <a:lstStyle/>
          <a:p>
            <a:r>
              <a:rPr lang="en-IN" sz="4000" dirty="0" smtClean="0">
                <a:solidFill>
                  <a:srgbClr val="C00000"/>
                </a:solidFill>
                <a:latin typeface="Arial" pitchFamily="34" charset="0"/>
                <a:cs typeface="Arial" pitchFamily="34" charset="0"/>
              </a:rPr>
              <a:t>Concurrency</a:t>
            </a:r>
            <a:endParaRPr lang="en-IN" sz="4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104205"/>
            <a:ext cx="7724775" cy="1020539"/>
          </a:xfrm>
        </p:spPr>
        <p:txBody>
          <a:bodyPr>
            <a:normAutofit/>
          </a:bodyPr>
          <a:lstStyle/>
          <a:p>
            <a:pPr eaLnBrk="1" hangingPunct="1"/>
            <a:r>
              <a:rPr lang="en-US" sz="4000" dirty="0" smtClean="0">
                <a:solidFill>
                  <a:srgbClr val="C00000"/>
                </a:solidFill>
                <a:latin typeface="Arial" pitchFamily="34" charset="0"/>
                <a:cs typeface="Arial" pitchFamily="34" charset="0"/>
              </a:rPr>
              <a:t>Critical-Section Handling in OS </a:t>
            </a:r>
          </a:p>
        </p:txBody>
      </p:sp>
      <p:sp>
        <p:nvSpPr>
          <p:cNvPr id="14339" name="Rectangle 3"/>
          <p:cNvSpPr>
            <a:spLocks noGrp="1" noChangeArrowheads="1"/>
          </p:cNvSpPr>
          <p:nvPr>
            <p:ph idx="1"/>
          </p:nvPr>
        </p:nvSpPr>
        <p:spPr>
          <a:xfrm>
            <a:off x="179512" y="1124745"/>
            <a:ext cx="8712968" cy="5616623"/>
          </a:xfrm>
        </p:spPr>
        <p:txBody>
          <a:bodyPr>
            <a:normAutofit/>
          </a:bodyPr>
          <a:lstStyle/>
          <a:p>
            <a:pPr marL="0" indent="0" algn="just">
              <a:spcBef>
                <a:spcPts val="0"/>
              </a:spcBef>
              <a:buFont typeface="Monotype Sorts" pitchFamily="-84" charset="2"/>
              <a:buNone/>
            </a:pPr>
            <a:r>
              <a:rPr lang="en-US" dirty="0" smtClean="0">
                <a:latin typeface="Arial" pitchFamily="34" charset="0"/>
                <a:cs typeface="Arial" pitchFamily="34" charset="0"/>
              </a:rPr>
              <a:t>Two approaches depending on if the kernel is preemptive or non-preemptive </a:t>
            </a:r>
          </a:p>
          <a:p>
            <a:pPr marL="795338" lvl="1" indent="-338138" algn="just">
              <a:spcBef>
                <a:spcPts val="0"/>
              </a:spcBef>
              <a:buSzPct val="125000"/>
            </a:pPr>
            <a:r>
              <a:rPr lang="en-US" b="1" dirty="0" smtClean="0">
                <a:solidFill>
                  <a:srgbClr val="000099"/>
                </a:solidFill>
                <a:latin typeface="Arial" pitchFamily="34" charset="0"/>
                <a:cs typeface="Arial" pitchFamily="34" charset="0"/>
              </a:rPr>
              <a:t>Preemptive</a:t>
            </a:r>
            <a:r>
              <a:rPr lang="en-US" sz="1400" dirty="0" smtClean="0">
                <a:solidFill>
                  <a:srgbClr val="000099"/>
                </a:solidFill>
                <a:latin typeface="Arial" pitchFamily="34" charset="0"/>
                <a:cs typeface="Arial" pitchFamily="34" charset="0"/>
              </a:rPr>
              <a:t> </a:t>
            </a:r>
            <a:r>
              <a:rPr lang="en-US" dirty="0" smtClean="0">
                <a:latin typeface="Arial" pitchFamily="34" charset="0"/>
                <a:cs typeface="Arial" pitchFamily="34" charset="0"/>
              </a:rPr>
              <a:t>– allows preemption of process when running in kernel mode</a:t>
            </a:r>
          </a:p>
          <a:p>
            <a:pPr marL="795338" lvl="1" indent="-338138" algn="just">
              <a:spcBef>
                <a:spcPts val="0"/>
              </a:spcBef>
              <a:buSzPct val="125000"/>
            </a:pPr>
            <a:r>
              <a:rPr lang="en-US" b="1" dirty="0" smtClean="0">
                <a:solidFill>
                  <a:srgbClr val="000099"/>
                </a:solidFill>
                <a:latin typeface="Arial" pitchFamily="34" charset="0"/>
                <a:cs typeface="Arial" pitchFamily="34" charset="0"/>
              </a:rPr>
              <a:t>Non-preemptive</a:t>
            </a:r>
            <a:r>
              <a:rPr lang="en-US" b="1" dirty="0" smtClean="0">
                <a:solidFill>
                  <a:srgbClr val="3366FF"/>
                </a:solidFill>
                <a:latin typeface="Arial" pitchFamily="34" charset="0"/>
                <a:cs typeface="Arial" pitchFamily="34" charset="0"/>
              </a:rPr>
              <a:t> </a:t>
            </a:r>
            <a:r>
              <a:rPr lang="en-US" dirty="0" smtClean="0">
                <a:latin typeface="Arial" pitchFamily="34" charset="0"/>
                <a:cs typeface="Arial" pitchFamily="34" charset="0"/>
              </a:rPr>
              <a:t>– </a:t>
            </a:r>
            <a:r>
              <a:rPr lang="en-IN" dirty="0" smtClean="0">
                <a:latin typeface="Arial" pitchFamily="34" charset="0"/>
                <a:cs typeface="Arial" pitchFamily="34" charset="0"/>
              </a:rPr>
              <a:t>does not allow a process running in kernel mode to be </a:t>
            </a:r>
            <a:r>
              <a:rPr lang="en-IN" dirty="0" err="1" smtClean="0">
                <a:latin typeface="Arial" pitchFamily="34" charset="0"/>
                <a:cs typeface="Arial" pitchFamily="34" charset="0"/>
              </a:rPr>
              <a:t>preempted</a:t>
            </a:r>
            <a:r>
              <a:rPr lang="en-IN" dirty="0" smtClean="0">
                <a:latin typeface="Arial" pitchFamily="34" charset="0"/>
                <a:cs typeface="Arial" pitchFamily="34" charset="0"/>
              </a:rPr>
              <a:t>. The process </a:t>
            </a:r>
            <a:r>
              <a:rPr lang="en-US" dirty="0" smtClean="0">
                <a:latin typeface="Arial" pitchFamily="34" charset="0"/>
                <a:cs typeface="Arial" pitchFamily="34" charset="0"/>
              </a:rPr>
              <a:t>runs until it exits kernel mode, blocks, or voluntarily yields CPU</a:t>
            </a:r>
          </a:p>
          <a:p>
            <a:pPr marL="996950" lvl="2" indent="-198438" algn="just">
              <a:spcBef>
                <a:spcPts val="0"/>
              </a:spcBef>
              <a:buSzPct val="125000"/>
            </a:pPr>
            <a:r>
              <a:rPr lang="en-US" dirty="0" smtClean="0">
                <a:latin typeface="Arial" pitchFamily="34" charset="0"/>
                <a:cs typeface="Arial" pitchFamily="34" charset="0"/>
              </a:rPr>
              <a:t>Essentially free of race conditions in kernel mode as only one process is active in the kernel at a time</a:t>
            </a:r>
          </a:p>
          <a:p>
            <a:pPr marL="809625" lvl="1" indent="-361950" algn="just">
              <a:spcBef>
                <a:spcPts val="0"/>
              </a:spcBef>
              <a:buSzPct val="125000"/>
            </a:pPr>
            <a:r>
              <a:rPr lang="en-IN" dirty="0" smtClean="0">
                <a:latin typeface="Arial" pitchFamily="34" charset="0"/>
                <a:cs typeface="Arial" pitchFamily="34" charset="0"/>
              </a:rPr>
              <a:t>Same cannot be said about </a:t>
            </a:r>
            <a:r>
              <a:rPr lang="en-IN" dirty="0" err="1" smtClean="0">
                <a:latin typeface="Arial" pitchFamily="34" charset="0"/>
                <a:cs typeface="Arial" pitchFamily="34" charset="0"/>
              </a:rPr>
              <a:t>preemptive</a:t>
            </a:r>
            <a:r>
              <a:rPr lang="en-IN" dirty="0" smtClean="0">
                <a:latin typeface="Arial" pitchFamily="34" charset="0"/>
                <a:cs typeface="Arial" pitchFamily="34" charset="0"/>
              </a:rPr>
              <a:t> kernels </a:t>
            </a:r>
          </a:p>
          <a:p>
            <a:pPr marL="996950" lvl="2" indent="-198438" algn="just">
              <a:spcBef>
                <a:spcPts val="0"/>
              </a:spcBef>
              <a:buSzPct val="125000"/>
            </a:pPr>
            <a:r>
              <a:rPr lang="en-IN" dirty="0" smtClean="0">
                <a:latin typeface="Arial" pitchFamily="34" charset="0"/>
                <a:cs typeface="Arial" pitchFamily="34" charset="0"/>
              </a:rPr>
              <a:t>Responsive and more suitable for real-time programming</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9512" y="188640"/>
            <a:ext cx="8784976" cy="1368152"/>
          </a:xfrm>
        </p:spPr>
        <p:txBody>
          <a:bodyPr>
            <a:normAutofit fontScale="90000"/>
          </a:bodyPr>
          <a:lstStyle/>
          <a:p>
            <a:r>
              <a:rPr lang="en-US" sz="4000" dirty="0">
                <a:solidFill>
                  <a:srgbClr val="C00000"/>
                </a:solidFill>
                <a:latin typeface="Arial" pitchFamily="34" charset="0"/>
                <a:cs typeface="Arial" pitchFamily="34" charset="0"/>
              </a:rPr>
              <a:t>Critical  </a:t>
            </a:r>
            <a:r>
              <a:rPr lang="en-US" sz="4000" dirty="0" smtClean="0">
                <a:solidFill>
                  <a:srgbClr val="C00000"/>
                </a:solidFill>
                <a:latin typeface="Arial" pitchFamily="34" charset="0"/>
                <a:cs typeface="Arial" pitchFamily="34" charset="0"/>
              </a:rPr>
              <a:t>Sections</a:t>
            </a:r>
            <a:r>
              <a:rPr lang="en-US" sz="4000" dirty="0" smtClean="0">
                <a:solidFill>
                  <a:srgbClr val="C00000"/>
                </a:solidFill>
              </a:rPr>
              <a:t/>
            </a:r>
            <a:br>
              <a:rPr lang="en-US" sz="4000" dirty="0" smtClean="0">
                <a:solidFill>
                  <a:srgbClr val="C00000"/>
                </a:solidFill>
              </a:rPr>
            </a:br>
            <a:r>
              <a:rPr lang="en-US" sz="3600" b="1" dirty="0" smtClean="0">
                <a:solidFill>
                  <a:srgbClr val="000099"/>
                </a:solidFill>
                <a:latin typeface="Arial" charset="0"/>
              </a:rPr>
              <a:t>Properties of a good solution: Summary</a:t>
            </a:r>
            <a:endParaRPr lang="en-US" sz="4000" b="1" dirty="0">
              <a:solidFill>
                <a:srgbClr val="000099"/>
              </a:solidFill>
            </a:endParaRPr>
          </a:p>
        </p:txBody>
      </p:sp>
      <p:sp>
        <p:nvSpPr>
          <p:cNvPr id="38915" name="Rectangle 3"/>
          <p:cNvSpPr>
            <a:spLocks noGrp="1" noChangeArrowheads="1"/>
          </p:cNvSpPr>
          <p:nvPr>
            <p:ph type="body" idx="1"/>
          </p:nvPr>
        </p:nvSpPr>
        <p:spPr>
          <a:xfrm>
            <a:off x="395536" y="1556792"/>
            <a:ext cx="8496944" cy="5112568"/>
          </a:xfrm>
        </p:spPr>
        <p:txBody>
          <a:bodyPr>
            <a:normAutofit lnSpcReduction="10000"/>
          </a:bodyPr>
          <a:lstStyle/>
          <a:p>
            <a:pPr algn="just"/>
            <a:r>
              <a:rPr lang="en-US" i="1" dirty="0">
                <a:latin typeface="Arial" pitchFamily="34" charset="0"/>
                <a:cs typeface="Arial" pitchFamily="34" charset="0"/>
              </a:rPr>
              <a:t>Necessary to avoid race </a:t>
            </a:r>
            <a:r>
              <a:rPr lang="en-US" i="1" dirty="0" smtClean="0">
                <a:latin typeface="Arial" pitchFamily="34" charset="0"/>
                <a:cs typeface="Arial" pitchFamily="34" charset="0"/>
              </a:rPr>
              <a:t>conditions</a:t>
            </a:r>
            <a:endParaRPr lang="en-US" i="1" dirty="0">
              <a:latin typeface="Arial" pitchFamily="34" charset="0"/>
              <a:cs typeface="Arial" pitchFamily="34" charset="0"/>
            </a:endParaRPr>
          </a:p>
          <a:p>
            <a:pPr marL="514350" indent="-514350" algn="just">
              <a:buFont typeface="+mj-lt"/>
              <a:buAutoNum type="arabicPeriod"/>
            </a:pPr>
            <a:r>
              <a:rPr lang="en-US" dirty="0" smtClean="0">
                <a:latin typeface="Arial" pitchFamily="34" charset="0"/>
                <a:cs typeface="Arial" pitchFamily="34" charset="0"/>
              </a:rPr>
              <a:t>Mutual exclusion: No </a:t>
            </a:r>
            <a:r>
              <a:rPr lang="en-US" dirty="0">
                <a:latin typeface="Arial" pitchFamily="34" charset="0"/>
                <a:cs typeface="Arial" pitchFamily="34" charset="0"/>
              </a:rPr>
              <a:t>two processes may be simultaneously inside their critical </a:t>
            </a:r>
            <a:r>
              <a:rPr lang="en-US" dirty="0" smtClean="0">
                <a:latin typeface="Arial" pitchFamily="34" charset="0"/>
                <a:cs typeface="Arial" pitchFamily="34" charset="0"/>
              </a:rPr>
              <a:t>regions</a:t>
            </a:r>
            <a:endParaRPr lang="en-US" dirty="0">
              <a:latin typeface="Arial" pitchFamily="34" charset="0"/>
              <a:cs typeface="Arial" pitchFamily="34" charset="0"/>
            </a:endParaRPr>
          </a:p>
          <a:p>
            <a:pPr marL="514350" indent="-514350" algn="just">
              <a:buFont typeface="+mj-lt"/>
              <a:buAutoNum type="arabicPeriod"/>
            </a:pPr>
            <a:r>
              <a:rPr lang="en-US" dirty="0" smtClean="0">
                <a:latin typeface="Arial" pitchFamily="34" charset="0"/>
                <a:cs typeface="Arial" pitchFamily="34" charset="0"/>
              </a:rPr>
              <a:t>No </a:t>
            </a:r>
            <a:r>
              <a:rPr lang="en-US" dirty="0">
                <a:latin typeface="Arial" pitchFamily="34" charset="0"/>
                <a:cs typeface="Arial" pitchFamily="34" charset="0"/>
              </a:rPr>
              <a:t>assumptions may be made about speeds or the number of CPUs.</a:t>
            </a:r>
          </a:p>
          <a:p>
            <a:pPr marL="514350" indent="-514350" algn="just">
              <a:buFont typeface="+mj-lt"/>
              <a:buAutoNum type="arabicPeriod"/>
            </a:pPr>
            <a:r>
              <a:rPr lang="en-US" dirty="0" smtClean="0">
                <a:latin typeface="Arial" pitchFamily="34" charset="0"/>
                <a:cs typeface="Arial" pitchFamily="34" charset="0"/>
              </a:rPr>
              <a:t>No </a:t>
            </a:r>
            <a:r>
              <a:rPr lang="en-US" dirty="0">
                <a:latin typeface="Arial" pitchFamily="34" charset="0"/>
                <a:cs typeface="Arial" pitchFamily="34" charset="0"/>
              </a:rPr>
              <a:t>process running outside its critical region may block other processes.</a:t>
            </a:r>
          </a:p>
          <a:p>
            <a:pPr marL="514350" indent="-514350" algn="just">
              <a:buFont typeface="+mj-lt"/>
              <a:buAutoNum type="arabicPeriod"/>
            </a:pPr>
            <a:r>
              <a:rPr lang="en-US" dirty="0" smtClean="0">
                <a:latin typeface="Arial" pitchFamily="34" charset="0"/>
                <a:cs typeface="Arial" pitchFamily="34" charset="0"/>
              </a:rPr>
              <a:t>No starvation: No </a:t>
            </a:r>
            <a:r>
              <a:rPr lang="en-US" dirty="0">
                <a:latin typeface="Arial" pitchFamily="34" charset="0"/>
                <a:cs typeface="Arial" pitchFamily="34" charset="0"/>
              </a:rPr>
              <a:t>process should have to wait forever to enter its critical region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5715000"/>
            <a:ext cx="9144000" cy="838200"/>
          </a:xfrm>
          <a:prstGeom prst="rect">
            <a:avLst/>
          </a:prstGeom>
          <a:noFill/>
          <a:ln w="9525">
            <a:noFill/>
            <a:miter lim="800000"/>
            <a:headEnd/>
            <a:tailEnd/>
          </a:ln>
        </p:spPr>
        <p:txBody>
          <a:bodyPr lIns="92075" tIns="46038" rIns="92075" bIns="46038"/>
          <a:lstStyle/>
          <a:p>
            <a:pPr marL="609600" indent="-609600" eaLnBrk="0" hangingPunct="0">
              <a:spcBef>
                <a:spcPct val="20000"/>
              </a:spcBef>
            </a:pPr>
            <a:endParaRPr lang="en-US" sz="2400">
              <a:latin typeface="Arial" charset="0"/>
            </a:endParaRPr>
          </a:p>
        </p:txBody>
      </p:sp>
      <p:sp>
        <p:nvSpPr>
          <p:cNvPr id="98307" name="Rectangle 3"/>
          <p:cNvSpPr>
            <a:spLocks noChangeArrowheads="1"/>
          </p:cNvSpPr>
          <p:nvPr/>
        </p:nvSpPr>
        <p:spPr bwMode="auto">
          <a:xfrm>
            <a:off x="251520" y="188640"/>
            <a:ext cx="8712968" cy="882352"/>
          </a:xfrm>
          <a:prstGeom prst="rect">
            <a:avLst/>
          </a:prstGeom>
          <a:noFill/>
          <a:ln w="9525">
            <a:noFill/>
            <a:miter lim="800000"/>
            <a:headEnd/>
            <a:tailEnd/>
          </a:ln>
        </p:spPr>
        <p:txBody>
          <a:bodyPr lIns="92075" tIns="46038" rIns="92075" bIns="46038" anchor="ctr"/>
          <a:lstStyle/>
          <a:p>
            <a:pPr algn="ctr" eaLnBrk="0" hangingPunct="0"/>
            <a:r>
              <a:rPr lang="en-US" sz="4000" dirty="0" smtClean="0">
                <a:solidFill>
                  <a:srgbClr val="C00000"/>
                </a:solidFill>
                <a:latin typeface="Arial" pitchFamily="34" charset="0"/>
                <a:cs typeface="Arial" pitchFamily="34" charset="0"/>
              </a:rPr>
              <a:t>Mutual Exclusion with Busy Waiting</a:t>
            </a:r>
            <a:endParaRPr lang="en-US" sz="4000" dirty="0">
              <a:solidFill>
                <a:srgbClr val="C00000"/>
              </a:solidFill>
              <a:latin typeface="Arial" pitchFamily="34" charset="0"/>
              <a:cs typeface="Arial" pitchFamily="34" charset="0"/>
            </a:endParaRPr>
          </a:p>
        </p:txBody>
      </p:sp>
      <p:pic>
        <p:nvPicPr>
          <p:cNvPr id="98309" name="Picture 6" descr="D:\b\b4\IBM\02-22.jpg"/>
          <p:cNvPicPr>
            <a:picLocks noChangeAspect="1" noChangeArrowheads="1"/>
          </p:cNvPicPr>
          <p:nvPr/>
        </p:nvPicPr>
        <p:blipFill>
          <a:blip r:embed="rId3" cstate="print"/>
          <a:srcRect/>
          <a:stretch>
            <a:fillRect/>
          </a:stretch>
        </p:blipFill>
        <p:spPr bwMode="auto">
          <a:xfrm>
            <a:off x="973138" y="1500188"/>
            <a:ext cx="7289800" cy="3543300"/>
          </a:xfrm>
          <a:prstGeom prst="rect">
            <a:avLst/>
          </a:prstGeom>
          <a:noFill/>
          <a:ln w="9525">
            <a:noFill/>
            <a:miter lim="800000"/>
            <a:headEnd/>
            <a:tailEnd/>
          </a:ln>
        </p:spPr>
      </p:pic>
      <p:sp>
        <p:nvSpPr>
          <p:cNvPr id="6" name="Rectangle 3"/>
          <p:cNvSpPr txBox="1">
            <a:spLocks noChangeArrowheads="1"/>
          </p:cNvSpPr>
          <p:nvPr/>
        </p:nvSpPr>
        <p:spPr>
          <a:xfrm>
            <a:off x="323528" y="5589240"/>
            <a:ext cx="8684840" cy="75632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rPr>
              <a:t>Mutual exclusion using critical regions</a:t>
            </a:r>
            <a:endParaRPr kumimoji="0" lang="en-US" sz="32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475656" y="3933056"/>
            <a:ext cx="4032448" cy="43204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403648" y="3140968"/>
            <a:ext cx="3888432" cy="43204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2292" name="Rectangle 2"/>
          <p:cNvSpPr>
            <a:spLocks noGrp="1" noChangeArrowheads="1"/>
          </p:cNvSpPr>
          <p:nvPr>
            <p:ph type="title"/>
          </p:nvPr>
        </p:nvSpPr>
        <p:spPr>
          <a:xfrm>
            <a:off x="179512" y="188640"/>
            <a:ext cx="8784976" cy="792088"/>
          </a:xfrm>
        </p:spPr>
        <p:txBody>
          <a:bodyPr>
            <a:normAutofit fontScale="90000"/>
          </a:bodyPr>
          <a:lstStyle/>
          <a:p>
            <a:pPr eaLnBrk="1" hangingPunct="1"/>
            <a:r>
              <a:rPr lang="en-US" dirty="0" smtClean="0">
                <a:latin typeface="Arial" pitchFamily="34" charset="0"/>
                <a:cs typeface="Arial" pitchFamily="34" charset="0"/>
              </a:rPr>
              <a:t>Two-Process Solutions: </a:t>
            </a:r>
            <a:r>
              <a:rPr lang="en-US" b="1" dirty="0" smtClean="0">
                <a:solidFill>
                  <a:srgbClr val="C00000"/>
                </a:solidFill>
                <a:latin typeface="Arial" pitchFamily="34" charset="0"/>
                <a:cs typeface="Arial" pitchFamily="34" charset="0"/>
              </a:rPr>
              <a:t>Algorithm 1</a:t>
            </a:r>
            <a:endParaRPr lang="en-US" b="1" baseline="-25000" dirty="0" smtClean="0">
              <a:solidFill>
                <a:srgbClr val="C00000"/>
              </a:solidFill>
              <a:latin typeface="Arial" pitchFamily="34" charset="0"/>
              <a:cs typeface="Arial" pitchFamily="34" charset="0"/>
            </a:endParaRPr>
          </a:p>
        </p:txBody>
      </p:sp>
      <p:sp>
        <p:nvSpPr>
          <p:cNvPr id="12293" name="Rectangle 3"/>
          <p:cNvSpPr>
            <a:spLocks noGrp="1" noChangeArrowheads="1"/>
          </p:cNvSpPr>
          <p:nvPr>
            <p:ph idx="1"/>
          </p:nvPr>
        </p:nvSpPr>
        <p:spPr>
          <a:xfrm>
            <a:off x="251520" y="908720"/>
            <a:ext cx="8784976" cy="5716016"/>
          </a:xfrm>
        </p:spPr>
        <p:txBody>
          <a:bodyPr>
            <a:normAutofit lnSpcReduction="10000"/>
          </a:bodyPr>
          <a:lstStyle/>
          <a:p>
            <a:pPr>
              <a:buFont typeface="Monotype Sorts" pitchFamily="-84" charset="2"/>
              <a:buNone/>
            </a:pPr>
            <a:r>
              <a:rPr lang="en-US" b="1" dirty="0" smtClean="0">
                <a:solidFill>
                  <a:srgbClr val="000000"/>
                </a:solidFill>
                <a:latin typeface="Courier New" pitchFamily="49" charset="0"/>
                <a:cs typeface="Courier New" pitchFamily="49" charset="0"/>
              </a:rPr>
              <a:t>	</a:t>
            </a:r>
            <a:r>
              <a:rPr lang="en-US" sz="2800" b="1" dirty="0" smtClean="0">
                <a:solidFill>
                  <a:srgbClr val="C00000"/>
                </a:solidFill>
              </a:rPr>
              <a:t>Algorithm for Process P</a:t>
            </a:r>
            <a:r>
              <a:rPr lang="en-US" sz="2800" b="1" baseline="-25000" dirty="0" smtClean="0">
                <a:solidFill>
                  <a:srgbClr val="C00000"/>
                </a:solidFill>
              </a:rPr>
              <a:t>i</a:t>
            </a:r>
            <a:endParaRPr lang="en-US" sz="2400" b="1" baseline="-25000" dirty="0" smtClean="0">
              <a:solidFill>
                <a:srgbClr val="C00000"/>
              </a:solidFill>
            </a:endParaRPr>
          </a:p>
          <a:p>
            <a:pPr>
              <a:buFont typeface="Monotype Sorts" pitchFamily="-84" charset="2"/>
              <a:buNone/>
            </a:pPr>
            <a:r>
              <a:rPr lang="en-US" sz="2400" b="1" baseline="-25000" dirty="0" smtClean="0">
                <a:solidFill>
                  <a:srgbClr val="0000FF"/>
                </a:solidFill>
                <a:latin typeface="Courier New" pitchFamily="49" charset="0"/>
                <a:cs typeface="Courier New" pitchFamily="49" charset="0"/>
              </a:rPr>
              <a:t>	</a:t>
            </a:r>
          </a:p>
          <a:p>
            <a:pPr>
              <a:buFont typeface="Monotype Sorts" pitchFamily="-84" charset="2"/>
              <a:buNone/>
            </a:pPr>
            <a:r>
              <a:rPr lang="en-US" sz="2400" b="1" dirty="0" smtClean="0">
                <a:solidFill>
                  <a:srgbClr val="000000"/>
                </a:solidFill>
                <a:latin typeface="Courier New" pitchFamily="49" charset="0"/>
                <a:cs typeface="Courier New" pitchFamily="49" charset="0"/>
              </a:rPr>
              <a:t>do { </a:t>
            </a:r>
          </a:p>
          <a:p>
            <a:pPr>
              <a:buFont typeface="Monotype Sorts" pitchFamily="-84" charset="2"/>
              <a:buNone/>
            </a:pPr>
            <a:r>
              <a:rPr lang="en-US" sz="2400" b="1" dirty="0" smtClean="0">
                <a:solidFill>
                  <a:srgbClr val="000000"/>
                </a:solidFill>
                <a:latin typeface="Courier New" pitchFamily="49" charset="0"/>
                <a:cs typeface="Courier New" pitchFamily="49" charset="0"/>
              </a:rPr>
              <a:t>	  while (turn != i); // j=1-i</a:t>
            </a:r>
          </a:p>
          <a:p>
            <a:pPr marL="0" indent="0">
              <a:buFont typeface="Monotype Sorts" pitchFamily="-84" charset="2"/>
              <a:buNone/>
            </a:pPr>
            <a:r>
              <a:rPr lang="en-US" sz="2400" b="1" dirty="0" smtClean="0">
                <a:solidFill>
                  <a:srgbClr val="000000"/>
                </a:solidFill>
                <a:latin typeface="Courier New" pitchFamily="49" charset="0"/>
                <a:cs typeface="Courier New" pitchFamily="49" charset="0"/>
              </a:rPr>
              <a:t>// </a:t>
            </a:r>
            <a:r>
              <a:rPr lang="en-US" sz="2400" b="1" u="sng" dirty="0" smtClean="0">
                <a:solidFill>
                  <a:srgbClr val="000000"/>
                </a:solidFill>
                <a:latin typeface="Courier New" pitchFamily="49" charset="0"/>
                <a:cs typeface="Courier New" pitchFamily="49" charset="0"/>
              </a:rPr>
              <a:t>turn</a:t>
            </a:r>
            <a:r>
              <a:rPr lang="en-US" sz="2400" b="1" dirty="0" smtClean="0">
                <a:solidFill>
                  <a:srgbClr val="000000"/>
                </a:solidFill>
                <a:latin typeface="Courier New" pitchFamily="49" charset="0"/>
                <a:cs typeface="Courier New" pitchFamily="49" charset="0"/>
              </a:rPr>
              <a:t> variable </a:t>
            </a:r>
            <a:r>
              <a:rPr lang="en-IN" sz="2400" b="1" dirty="0" smtClean="0">
                <a:solidFill>
                  <a:srgbClr val="000000"/>
                </a:solidFill>
                <a:latin typeface="Courier New" pitchFamily="49" charset="0"/>
                <a:cs typeface="Courier New" pitchFamily="49" charset="0"/>
              </a:rPr>
              <a:t>indicates whose turn it is //to enter its critical section</a:t>
            </a:r>
            <a:endParaRPr lang="en-US" sz="2400" b="1" dirty="0" smtClean="0">
              <a:solidFill>
                <a:srgbClr val="000000"/>
              </a:solidFill>
              <a:latin typeface="Courier New" pitchFamily="49" charset="0"/>
              <a:cs typeface="Courier New" pitchFamily="49" charset="0"/>
            </a:endParaRPr>
          </a:p>
          <a:p>
            <a:pPr>
              <a:buFont typeface="Monotype Sorts" pitchFamily="-84" charset="2"/>
              <a:buNone/>
            </a:pPr>
            <a:r>
              <a:rPr lang="en-US" sz="24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sz="2400" b="1" dirty="0" smtClean="0">
                <a:solidFill>
                  <a:srgbClr val="000000"/>
                </a:solidFill>
                <a:latin typeface="Courier New" pitchFamily="49" charset="0"/>
                <a:cs typeface="Courier New" pitchFamily="49" charset="0"/>
              </a:rPr>
              <a:t>     turn = j; </a:t>
            </a:r>
          </a:p>
          <a:p>
            <a:pPr>
              <a:buFont typeface="Monotype Sorts" pitchFamily="-84" charset="2"/>
              <a:buNone/>
            </a:pPr>
            <a:r>
              <a:rPr lang="en-US" sz="24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sz="2400" b="1" dirty="0" smtClean="0">
                <a:solidFill>
                  <a:srgbClr val="000000"/>
                </a:solidFill>
                <a:latin typeface="Courier New" pitchFamily="49" charset="0"/>
                <a:cs typeface="Courier New" pitchFamily="49" charset="0"/>
              </a:rPr>
              <a:t>	 } while (true);</a:t>
            </a:r>
          </a:p>
          <a:p>
            <a:pPr marL="457200" indent="-457200" algn="just">
              <a:buFont typeface="Monotype Sorts" pitchFamily="-84" charset="2"/>
              <a:buAutoNum type="arabicPeriod"/>
            </a:pPr>
            <a:r>
              <a:rPr lang="en-US" sz="2400" b="1" dirty="0" smtClean="0">
                <a:solidFill>
                  <a:srgbClr val="000000"/>
                </a:solidFill>
                <a:latin typeface="Arial" pitchFamily="34" charset="0"/>
                <a:cs typeface="Arial" pitchFamily="34" charset="0"/>
              </a:rPr>
              <a:t>Solution ensures only one process is allowed to execute its Critical Section</a:t>
            </a:r>
          </a:p>
          <a:p>
            <a:pPr marL="457200" indent="-457200" algn="just">
              <a:buFont typeface="Monotype Sorts" pitchFamily="-84" charset="2"/>
              <a:buAutoNum type="arabicPeriod"/>
            </a:pPr>
            <a:r>
              <a:rPr lang="en-US" sz="2400" b="1" dirty="0" smtClean="0">
                <a:solidFill>
                  <a:srgbClr val="000000"/>
                </a:solidFill>
                <a:latin typeface="Arial" pitchFamily="34" charset="0"/>
                <a:cs typeface="Arial" pitchFamily="34" charset="0"/>
              </a:rPr>
              <a:t>Does not satisfy </a:t>
            </a:r>
            <a:r>
              <a:rPr lang="en-US" sz="2400" b="1" u="sng" dirty="0" smtClean="0">
                <a:solidFill>
                  <a:srgbClr val="000000"/>
                </a:solidFill>
                <a:latin typeface="Arial" pitchFamily="34" charset="0"/>
                <a:cs typeface="Arial" pitchFamily="34" charset="0"/>
              </a:rPr>
              <a:t>progress requirement </a:t>
            </a:r>
            <a:r>
              <a:rPr lang="en-US" sz="2400" b="1" dirty="0" smtClean="0">
                <a:solidFill>
                  <a:srgbClr val="000000"/>
                </a:solidFill>
                <a:latin typeface="Arial" pitchFamily="34" charset="0"/>
                <a:cs typeface="Arial" pitchFamily="34" charset="0"/>
              </a:rPr>
              <a:t>(even if the other process is in its CS – it alternates)</a:t>
            </a:r>
          </a:p>
          <a:p>
            <a:pPr>
              <a:buFont typeface="Monotype Sorts" pitchFamily="-84" charset="2"/>
              <a:buNone/>
            </a:pPr>
            <a:endParaRPr lang="en-US" sz="1600" dirty="0" smtClean="0">
              <a:solidFill>
                <a:srgbClr val="0000FF"/>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dirty="0" smtClean="0">
                <a:latin typeface="Arial" pitchFamily="34" charset="0"/>
                <a:cs typeface="Arial" pitchFamily="34" charset="0"/>
              </a:rPr>
              <a:t>Problem of </a:t>
            </a:r>
            <a:r>
              <a:rPr lang="en-IN" sz="4000" dirty="0" smtClean="0">
                <a:solidFill>
                  <a:srgbClr val="C00000"/>
                </a:solidFill>
                <a:latin typeface="Arial" pitchFamily="34" charset="0"/>
                <a:cs typeface="Arial" pitchFamily="34" charset="0"/>
              </a:rPr>
              <a:t>Algorithm 1</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96752"/>
            <a:ext cx="8640960" cy="5400600"/>
          </a:xfrm>
        </p:spPr>
        <p:txBody>
          <a:bodyPr>
            <a:normAutofit/>
          </a:bodyPr>
          <a:lstStyle/>
          <a:p>
            <a:r>
              <a:rPr lang="en-IN" sz="2800" dirty="0" smtClean="0">
                <a:latin typeface="Arial" pitchFamily="34" charset="0"/>
                <a:cs typeface="Arial" pitchFamily="34" charset="0"/>
              </a:rPr>
              <a:t>Does not retain sufficient information about state of each process. </a:t>
            </a:r>
          </a:p>
          <a:p>
            <a:r>
              <a:rPr lang="en-IN" sz="2800" dirty="0" smtClean="0">
                <a:latin typeface="Arial" pitchFamily="34" charset="0"/>
                <a:cs typeface="Arial" pitchFamily="34" charset="0"/>
              </a:rPr>
              <a:t>It remembers only which process is allowed to enter its critical section</a:t>
            </a:r>
          </a:p>
          <a:p>
            <a:r>
              <a:rPr lang="en-IN" sz="2800" dirty="0" smtClean="0">
                <a:latin typeface="Arial" pitchFamily="34" charset="0"/>
                <a:cs typeface="Arial" pitchFamily="34" charset="0"/>
              </a:rPr>
              <a:t>Replace </a:t>
            </a:r>
            <a:r>
              <a:rPr lang="en-IN" sz="2800" b="1" dirty="0" smtClean="0">
                <a:latin typeface="Courier New" pitchFamily="49" charset="0"/>
                <a:cs typeface="Courier New" pitchFamily="49" charset="0"/>
              </a:rPr>
              <a:t>turn</a:t>
            </a:r>
            <a:r>
              <a:rPr lang="en-IN" sz="2800" dirty="0" smtClean="0">
                <a:latin typeface="Arial" pitchFamily="34" charset="0"/>
                <a:cs typeface="Arial" pitchFamily="34" charset="0"/>
              </a:rPr>
              <a:t> variable with </a:t>
            </a:r>
            <a:r>
              <a:rPr lang="en-IN" sz="2800" b="1" dirty="0" err="1" smtClean="0">
                <a:latin typeface="Courier New" pitchFamily="49" charset="0"/>
                <a:cs typeface="Courier New" pitchFamily="49" charset="0"/>
              </a:rPr>
              <a:t>boolean</a:t>
            </a:r>
            <a:r>
              <a:rPr lang="en-IN" sz="2800" b="1" dirty="0" smtClean="0">
                <a:latin typeface="Courier New" pitchFamily="49" charset="0"/>
                <a:cs typeface="Courier New" pitchFamily="49" charset="0"/>
              </a:rPr>
              <a:t> flag[2] </a:t>
            </a:r>
            <a:r>
              <a:rPr lang="en-IN" sz="2800" dirty="0" smtClean="0">
                <a:latin typeface="Arial" pitchFamily="34" charset="0"/>
                <a:cs typeface="Arial" pitchFamily="34" charset="0"/>
              </a:rPr>
              <a:t>initialized to </a:t>
            </a:r>
            <a:r>
              <a:rPr lang="en-IN" sz="2800" b="1" dirty="0" smtClean="0">
                <a:latin typeface="Courier New" pitchFamily="49" charset="0"/>
                <a:cs typeface="Courier New" pitchFamily="49" charset="0"/>
              </a:rPr>
              <a:t>false</a:t>
            </a:r>
          </a:p>
          <a:p>
            <a:r>
              <a:rPr lang="en-US" sz="2800" dirty="0" smtClean="0">
                <a:solidFill>
                  <a:srgbClr val="000000"/>
                </a:solidFill>
              </a:rPr>
              <a:t>Array </a:t>
            </a:r>
            <a:r>
              <a:rPr lang="en-US" sz="2800" b="1" dirty="0" smtClean="0">
                <a:solidFill>
                  <a:srgbClr val="000000"/>
                </a:solidFill>
                <a:latin typeface="Courier New" pitchFamily="49" charset="0"/>
                <a:cs typeface="Courier New" pitchFamily="49" charset="0"/>
              </a:rPr>
              <a:t>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a:t>
            </a:r>
            <a:r>
              <a:rPr lang="en-US" sz="2800" dirty="0" smtClean="0">
                <a:solidFill>
                  <a:srgbClr val="000000"/>
                </a:solidFill>
              </a:rPr>
              <a:t> indicates if a process is ready to enter the critical section. </a:t>
            </a:r>
          </a:p>
          <a:p>
            <a:pPr lvl="1"/>
            <a:r>
              <a:rPr lang="en-US" sz="2400" b="1" dirty="0" smtClean="0">
                <a:latin typeface="Courier New" pitchFamily="49" charset="0"/>
                <a:cs typeface="Courier New" pitchFamily="49" charset="0"/>
              </a:rPr>
              <a:t>flag[</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a:t>
            </a:r>
            <a:r>
              <a:rPr lang="en-US" sz="2400" b="1" i="1" dirty="0" smtClean="0">
                <a:latin typeface="Courier New" pitchFamily="49" charset="0"/>
                <a:cs typeface="Courier New" pitchFamily="49" charset="0"/>
              </a:rPr>
              <a:t>true</a:t>
            </a:r>
            <a:r>
              <a:rPr lang="en-US" sz="2400" dirty="0" smtClean="0">
                <a:solidFill>
                  <a:srgbClr val="000000"/>
                </a:solidFill>
              </a:rPr>
              <a:t>  implies that process </a:t>
            </a:r>
            <a:r>
              <a:rPr lang="en-US" sz="2400" b="1" dirty="0" smtClean="0">
                <a:solidFill>
                  <a:srgbClr val="000000"/>
                </a:solidFill>
                <a:latin typeface="Courier New" pitchFamily="49" charset="0"/>
                <a:cs typeface="Courier New" pitchFamily="49" charset="0"/>
              </a:rPr>
              <a:t>P</a:t>
            </a:r>
            <a:r>
              <a:rPr lang="en-US" sz="2400" b="1" baseline="-25000" dirty="0" smtClean="0">
                <a:solidFill>
                  <a:srgbClr val="000000"/>
                </a:solidFill>
                <a:latin typeface="Courier New" pitchFamily="49" charset="0"/>
                <a:cs typeface="Courier New" pitchFamily="49" charset="0"/>
              </a:rPr>
              <a:t>i</a:t>
            </a:r>
            <a:r>
              <a:rPr lang="en-US" sz="2400" dirty="0" smtClean="0">
                <a:solidFill>
                  <a:srgbClr val="000000"/>
                </a:solidFill>
              </a:rPr>
              <a:t> is ready to enter the critical section!</a:t>
            </a:r>
            <a:endParaRPr lang="en-IN" sz="2400"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40966"/>
          </a:xfrm>
        </p:spPr>
        <p:txBody>
          <a:bodyPr>
            <a:normAutofit/>
          </a:bodyPr>
          <a:lstStyle/>
          <a:p>
            <a:r>
              <a:rPr lang="en-IN" sz="4000" dirty="0" smtClean="0">
                <a:solidFill>
                  <a:srgbClr val="C00000"/>
                </a:solidFill>
                <a:latin typeface="Arial" pitchFamily="34" charset="0"/>
                <a:cs typeface="Arial" pitchFamily="34" charset="0"/>
              </a:rPr>
              <a:t>Algorithm 2</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640960" cy="4525963"/>
          </a:xfrm>
        </p:spPr>
        <p:txBody>
          <a:bodyPr>
            <a:normAutofit lnSpcReduction="10000"/>
          </a:bodyPr>
          <a:lstStyle/>
          <a:p>
            <a:pPr algn="just"/>
            <a:r>
              <a:rPr lang="en-IN" sz="2800" dirty="0" smtClean="0">
                <a:latin typeface="Arial" pitchFamily="34" charset="0"/>
                <a:cs typeface="Arial" pitchFamily="34" charset="0"/>
              </a:rPr>
              <a:t>Process </a:t>
            </a:r>
            <a:r>
              <a:rPr lang="en-US" sz="2800" b="1" dirty="0" smtClean="0">
                <a:solidFill>
                  <a:srgbClr val="000000"/>
                </a:solidFill>
                <a:latin typeface="Arial" pitchFamily="34" charset="0"/>
                <a:cs typeface="Arial" pitchFamily="34" charset="0"/>
              </a:rPr>
              <a:t>P</a:t>
            </a:r>
            <a:r>
              <a:rPr lang="en-US" sz="2800" b="1" baseline="-25000" dirty="0"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first sets flag[</a:t>
            </a:r>
            <a:r>
              <a:rPr lang="en-US" sz="2800" dirty="0" err="1"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to true signaling it is ready</a:t>
            </a:r>
          </a:p>
          <a:p>
            <a:pPr algn="just"/>
            <a:r>
              <a:rPr lang="en-US" sz="2800" dirty="0" smtClean="0">
                <a:solidFill>
                  <a:srgbClr val="000000"/>
                </a:solidFill>
                <a:latin typeface="Arial" pitchFamily="34" charset="0"/>
                <a:cs typeface="Arial" pitchFamily="34" charset="0"/>
              </a:rPr>
              <a:t>Then, </a:t>
            </a:r>
            <a:r>
              <a:rPr lang="en-US" sz="2800" b="1" dirty="0" smtClean="0">
                <a:solidFill>
                  <a:srgbClr val="000000"/>
                </a:solidFill>
                <a:latin typeface="Arial" pitchFamily="34" charset="0"/>
                <a:cs typeface="Arial" pitchFamily="34" charset="0"/>
              </a:rPr>
              <a:t>P</a:t>
            </a:r>
            <a:r>
              <a:rPr lang="en-US" sz="2800" b="1" baseline="-25000" dirty="0"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checks to verify that process </a:t>
            </a:r>
            <a:r>
              <a:rPr lang="en-US" sz="2800" b="1" dirty="0" err="1" smtClean="0">
                <a:solidFill>
                  <a:srgbClr val="000000"/>
                </a:solidFill>
                <a:latin typeface="Arial" pitchFamily="34" charset="0"/>
                <a:cs typeface="Arial" pitchFamily="34" charset="0"/>
              </a:rPr>
              <a:t>P</a:t>
            </a:r>
            <a:r>
              <a:rPr lang="en-US" sz="2800" b="1" baseline="-25000" dirty="0" err="1" smtClean="0">
                <a:solidFill>
                  <a:srgbClr val="000000"/>
                </a:solidFill>
                <a:latin typeface="Arial" pitchFamily="34" charset="0"/>
                <a:cs typeface="Arial" pitchFamily="34" charset="0"/>
              </a:rPr>
              <a:t>j</a:t>
            </a:r>
            <a:r>
              <a:rPr lang="en-US" sz="2800" dirty="0" smtClean="0">
                <a:solidFill>
                  <a:srgbClr val="000000"/>
                </a:solidFill>
                <a:latin typeface="Arial" pitchFamily="34" charset="0"/>
                <a:cs typeface="Arial" pitchFamily="34" charset="0"/>
              </a:rPr>
              <a:t> is not also ready to enter its critical section</a:t>
            </a:r>
          </a:p>
          <a:p>
            <a:pPr algn="just"/>
            <a:r>
              <a:rPr lang="en-US" sz="2800" dirty="0" smtClean="0">
                <a:solidFill>
                  <a:srgbClr val="000000"/>
                </a:solidFill>
                <a:latin typeface="Arial" pitchFamily="34" charset="0"/>
                <a:cs typeface="Arial" pitchFamily="34" charset="0"/>
              </a:rPr>
              <a:t>If </a:t>
            </a:r>
            <a:r>
              <a:rPr lang="en-US" sz="2800" b="1" dirty="0" err="1" smtClean="0">
                <a:solidFill>
                  <a:srgbClr val="000000"/>
                </a:solidFill>
                <a:latin typeface="Arial" pitchFamily="34" charset="0"/>
                <a:cs typeface="Arial" pitchFamily="34" charset="0"/>
              </a:rPr>
              <a:t>P</a:t>
            </a:r>
            <a:r>
              <a:rPr lang="en-US" sz="2800" b="1" baseline="-25000" dirty="0" err="1" smtClean="0">
                <a:solidFill>
                  <a:srgbClr val="000000"/>
                </a:solidFill>
                <a:latin typeface="Arial" pitchFamily="34" charset="0"/>
                <a:cs typeface="Arial" pitchFamily="34" charset="0"/>
              </a:rPr>
              <a:t>j</a:t>
            </a:r>
            <a:r>
              <a:rPr lang="en-US" sz="2800" dirty="0" smtClean="0">
                <a:solidFill>
                  <a:srgbClr val="000000"/>
                </a:solidFill>
                <a:latin typeface="Arial" pitchFamily="34" charset="0"/>
                <a:cs typeface="Arial" pitchFamily="34" charset="0"/>
              </a:rPr>
              <a:t> were ready then </a:t>
            </a:r>
            <a:r>
              <a:rPr lang="en-US" sz="2800" b="1" dirty="0" smtClean="0">
                <a:solidFill>
                  <a:srgbClr val="000000"/>
                </a:solidFill>
                <a:latin typeface="Arial" pitchFamily="34" charset="0"/>
                <a:cs typeface="Arial" pitchFamily="34" charset="0"/>
              </a:rPr>
              <a:t>P</a:t>
            </a:r>
            <a:r>
              <a:rPr lang="en-US" sz="2800" b="1" baseline="-25000" dirty="0"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would wait until </a:t>
            </a:r>
            <a:r>
              <a:rPr lang="en-US" sz="2800" b="1" dirty="0" err="1" smtClean="0">
                <a:solidFill>
                  <a:srgbClr val="000000"/>
                </a:solidFill>
                <a:latin typeface="Arial" pitchFamily="34" charset="0"/>
                <a:cs typeface="Arial" pitchFamily="34" charset="0"/>
              </a:rPr>
              <a:t>P</a:t>
            </a:r>
            <a:r>
              <a:rPr lang="en-US" sz="2800" b="1" baseline="-25000" dirty="0" err="1" smtClean="0">
                <a:solidFill>
                  <a:srgbClr val="000000"/>
                </a:solidFill>
                <a:latin typeface="Arial" pitchFamily="34" charset="0"/>
                <a:cs typeface="Arial" pitchFamily="34" charset="0"/>
              </a:rPr>
              <a:t>j</a:t>
            </a:r>
            <a:r>
              <a:rPr lang="en-US" sz="2800" dirty="0" smtClean="0">
                <a:solidFill>
                  <a:srgbClr val="000000"/>
                </a:solidFill>
                <a:latin typeface="Arial" pitchFamily="34" charset="0"/>
                <a:cs typeface="Arial" pitchFamily="34" charset="0"/>
              </a:rPr>
              <a:t> had indicated that it no longer needed to be in the critical section</a:t>
            </a:r>
          </a:p>
          <a:p>
            <a:pPr algn="just"/>
            <a:r>
              <a:rPr lang="en-US" sz="2800" dirty="0" smtClean="0">
                <a:solidFill>
                  <a:srgbClr val="000000"/>
                </a:solidFill>
                <a:latin typeface="Arial" pitchFamily="34" charset="0"/>
                <a:cs typeface="Arial" pitchFamily="34" charset="0"/>
              </a:rPr>
              <a:t>i.e. </a:t>
            </a:r>
            <a:r>
              <a:rPr lang="en-US" sz="2800" b="1" dirty="0" smtClean="0">
                <a:solidFill>
                  <a:srgbClr val="000000"/>
                </a:solidFill>
                <a:latin typeface="Arial" pitchFamily="34" charset="0"/>
                <a:cs typeface="Arial" pitchFamily="34" charset="0"/>
              </a:rPr>
              <a:t>wait until </a:t>
            </a:r>
            <a:r>
              <a:rPr lang="en-US" sz="2800" b="1" dirty="0" smtClean="0">
                <a:solidFill>
                  <a:srgbClr val="000000"/>
                </a:solidFill>
                <a:latin typeface="Courier New" pitchFamily="49" charset="0"/>
                <a:cs typeface="Courier New" pitchFamily="49" charset="0"/>
              </a:rPr>
              <a:t>flag[j]</a:t>
            </a:r>
            <a:r>
              <a:rPr lang="en-US" sz="2800" dirty="0" smtClean="0">
                <a:solidFill>
                  <a:srgbClr val="000000"/>
                </a:solidFill>
                <a:latin typeface="Arial" pitchFamily="34" charset="0"/>
                <a:cs typeface="Arial" pitchFamily="34" charset="0"/>
              </a:rPr>
              <a:t>becomes false </a:t>
            </a:r>
          </a:p>
          <a:p>
            <a:pPr algn="just"/>
            <a:r>
              <a:rPr lang="en-US" sz="2800" dirty="0" smtClean="0">
                <a:solidFill>
                  <a:srgbClr val="000000"/>
                </a:solidFill>
                <a:latin typeface="Arial" pitchFamily="34" charset="0"/>
                <a:cs typeface="Arial" pitchFamily="34" charset="0"/>
              </a:rPr>
              <a:t>At this point </a:t>
            </a:r>
            <a:r>
              <a:rPr lang="en-US" sz="2800" b="1" dirty="0" smtClean="0">
                <a:solidFill>
                  <a:srgbClr val="000000"/>
                </a:solidFill>
                <a:latin typeface="Arial" pitchFamily="34" charset="0"/>
                <a:cs typeface="Arial" pitchFamily="34" charset="0"/>
              </a:rPr>
              <a:t>P</a:t>
            </a:r>
            <a:r>
              <a:rPr lang="en-US" sz="2800" b="1" baseline="-25000" dirty="0"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would enter its critical section</a:t>
            </a:r>
          </a:p>
          <a:p>
            <a:pPr algn="just"/>
            <a:r>
              <a:rPr lang="en-US" sz="2800" dirty="0" smtClean="0">
                <a:solidFill>
                  <a:srgbClr val="000000"/>
                </a:solidFill>
                <a:latin typeface="Arial" pitchFamily="34" charset="0"/>
                <a:cs typeface="Arial" pitchFamily="34" charset="0"/>
              </a:rPr>
              <a:t>On exiting </a:t>
            </a:r>
            <a:r>
              <a:rPr lang="en-US" sz="2800" b="1" dirty="0" smtClean="0">
                <a:solidFill>
                  <a:srgbClr val="000000"/>
                </a:solidFill>
                <a:latin typeface="Arial" pitchFamily="34" charset="0"/>
                <a:cs typeface="Arial" pitchFamily="34" charset="0"/>
              </a:rPr>
              <a:t>P</a:t>
            </a:r>
            <a:r>
              <a:rPr lang="en-US" sz="2800" b="1" baseline="-25000" dirty="0" smtClean="0">
                <a:solidFill>
                  <a:srgbClr val="000000"/>
                </a:solidFill>
                <a:latin typeface="Arial" pitchFamily="34" charset="0"/>
                <a:cs typeface="Arial" pitchFamily="34" charset="0"/>
              </a:rPr>
              <a:t>i</a:t>
            </a:r>
            <a:r>
              <a:rPr lang="en-US" sz="2800" dirty="0" smtClean="0">
                <a:solidFill>
                  <a:srgbClr val="000000"/>
                </a:solidFill>
                <a:latin typeface="Arial" pitchFamily="34" charset="0"/>
                <a:cs typeface="Arial" pitchFamily="34" charset="0"/>
              </a:rPr>
              <a:t> would set its </a:t>
            </a:r>
            <a:r>
              <a:rPr lang="en-US" sz="2800" b="1" dirty="0" smtClean="0">
                <a:solidFill>
                  <a:srgbClr val="000000"/>
                </a:solidFill>
                <a:latin typeface="Courier New" pitchFamily="49" charset="0"/>
                <a:cs typeface="Courier New" pitchFamily="49" charset="0"/>
              </a:rPr>
              <a:t>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a:t>
            </a:r>
            <a:r>
              <a:rPr lang="en-US" sz="2800" dirty="0" smtClean="0">
                <a:solidFill>
                  <a:srgbClr val="000000"/>
                </a:solidFill>
                <a:latin typeface="Arial" pitchFamily="34" charset="0"/>
                <a:cs typeface="Arial" pitchFamily="34" charset="0"/>
              </a:rPr>
              <a:t>to false </a:t>
            </a:r>
            <a:endParaRPr lang="en-IN" sz="2800"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Algorithm 2: Structure of Process P</a:t>
            </a:r>
            <a:r>
              <a:rPr lang="en-IN" sz="4000" baseline="-25000" dirty="0" smtClean="0">
                <a:solidFill>
                  <a:srgbClr val="C00000"/>
                </a:solidFill>
                <a:latin typeface="Arial" pitchFamily="34" charset="0"/>
                <a:cs typeface="Arial" pitchFamily="34" charset="0"/>
              </a:rPr>
              <a:t>i</a:t>
            </a:r>
            <a:endParaRPr lang="en-IN" sz="4000" baseline="-25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Font typeface="Monotype Sorts" pitchFamily="-84" charset="2"/>
              <a:buNone/>
            </a:pPr>
            <a:r>
              <a:rPr lang="en-US" sz="2800" b="1" dirty="0" smtClean="0">
                <a:solidFill>
                  <a:srgbClr val="000000"/>
                </a:solidFill>
                <a:latin typeface="Courier New" pitchFamily="49" charset="0"/>
                <a:cs typeface="Courier New" pitchFamily="49" charset="0"/>
              </a:rPr>
              <a:t>do { </a:t>
            </a:r>
          </a:p>
          <a:p>
            <a:pPr>
              <a:buFont typeface="Monotype Sorts" pitchFamily="-84" charset="2"/>
              <a:buNone/>
            </a:pPr>
            <a:r>
              <a:rPr lang="en-US" sz="2800" b="1" dirty="0" smtClean="0">
                <a:solidFill>
                  <a:srgbClr val="000000"/>
                </a:solidFill>
                <a:latin typeface="Courier New" pitchFamily="49" charset="0"/>
                <a:cs typeface="Courier New" pitchFamily="49" charset="0"/>
              </a:rPr>
              <a:t>		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 = true; </a:t>
            </a:r>
          </a:p>
          <a:p>
            <a:pPr>
              <a:buFont typeface="Monotype Sorts" pitchFamily="-84" charset="2"/>
              <a:buNone/>
            </a:pPr>
            <a:r>
              <a:rPr lang="en-US" sz="2800" b="1" dirty="0" smtClean="0">
                <a:solidFill>
                  <a:srgbClr val="000000"/>
                </a:solidFill>
                <a:latin typeface="Courier New" pitchFamily="49" charset="0"/>
                <a:cs typeface="Courier New" pitchFamily="49" charset="0"/>
              </a:rPr>
              <a:t>		while (flag[j]); </a:t>
            </a:r>
          </a:p>
          <a:p>
            <a:pPr>
              <a:buFont typeface="Monotype Sorts" pitchFamily="-84" charset="2"/>
              <a:buNone/>
            </a:pPr>
            <a:r>
              <a:rPr lang="en-US" sz="28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sz="2800" b="1" dirty="0" smtClean="0">
                <a:solidFill>
                  <a:srgbClr val="000000"/>
                </a:solidFill>
                <a:latin typeface="Courier New" pitchFamily="49" charset="0"/>
                <a:cs typeface="Courier New" pitchFamily="49" charset="0"/>
              </a:rPr>
              <a:t>		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 = false; </a:t>
            </a:r>
          </a:p>
          <a:p>
            <a:pPr>
              <a:buFont typeface="Monotype Sorts" pitchFamily="-84" charset="2"/>
              <a:buNone/>
            </a:pPr>
            <a:r>
              <a:rPr lang="en-US" sz="28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sz="2800" b="1" dirty="0" smtClean="0">
                <a:solidFill>
                  <a:srgbClr val="000000"/>
                </a:solidFill>
                <a:latin typeface="Courier New" pitchFamily="49" charset="0"/>
                <a:cs typeface="Courier New" pitchFamily="49" charset="0"/>
              </a:rPr>
              <a:t>	 } while (true); </a:t>
            </a:r>
          </a:p>
          <a:p>
            <a:r>
              <a:rPr lang="en-IN" sz="2800" u="sng" dirty="0" smtClean="0">
                <a:solidFill>
                  <a:srgbClr val="C00000"/>
                </a:solidFill>
                <a:latin typeface="Arial" pitchFamily="34" charset="0"/>
                <a:cs typeface="Arial" pitchFamily="34" charset="0"/>
              </a:rPr>
              <a:t>Unfortunately progress requirement is not met</a:t>
            </a:r>
            <a:endParaRPr lang="en-IN" sz="2800" u="sng" dirty="0">
              <a:solidFill>
                <a:srgbClr val="C00000"/>
              </a:solidFill>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Problem in Algorithm 2</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340768"/>
            <a:ext cx="8496944" cy="5112568"/>
          </a:xfrm>
        </p:spPr>
        <p:txBody>
          <a:bodyPr/>
          <a:lstStyle/>
          <a:p>
            <a:pPr>
              <a:buNone/>
            </a:pPr>
            <a:r>
              <a:rPr lang="en-IN" dirty="0" smtClean="0"/>
              <a:t>Consider the following execution sequence </a:t>
            </a:r>
          </a:p>
          <a:p>
            <a:pPr>
              <a:buNone/>
            </a:pPr>
            <a:endParaRPr lang="en-IN" dirty="0" smtClean="0"/>
          </a:p>
          <a:p>
            <a:pPr>
              <a:buNone/>
            </a:pPr>
            <a:r>
              <a:rPr lang="en-US" b="1" dirty="0" smtClean="0">
                <a:latin typeface="Courier New" pitchFamily="49" charset="0"/>
                <a:cs typeface="Courier New" pitchFamily="49" charset="0"/>
              </a:rPr>
              <a:t>T</a:t>
            </a:r>
            <a:r>
              <a:rPr lang="en-US" b="1" baseline="-25000" dirty="0" smtClean="0">
                <a:latin typeface="Courier New" pitchFamily="49" charset="0"/>
                <a:cs typeface="Courier New" pitchFamily="49" charset="0"/>
              </a:rPr>
              <a:t>0</a:t>
            </a:r>
            <a:r>
              <a:rPr lang="en-US" b="1" dirty="0" smtClean="0">
                <a:latin typeface="Courier New" pitchFamily="49" charset="0"/>
                <a:cs typeface="Courier New" pitchFamily="49" charset="0"/>
              </a:rPr>
              <a:t>: P</a:t>
            </a:r>
            <a:r>
              <a:rPr lang="en-US" b="1" baseline="-25000" dirty="0" smtClean="0">
                <a:latin typeface="Courier New" pitchFamily="49" charset="0"/>
                <a:cs typeface="Courier New" pitchFamily="49" charset="0"/>
              </a:rPr>
              <a:t>0</a:t>
            </a:r>
            <a:r>
              <a:rPr lang="en-US" b="1" dirty="0" smtClean="0">
                <a:latin typeface="Courier New" pitchFamily="49" charset="0"/>
                <a:cs typeface="Courier New" pitchFamily="49" charset="0"/>
              </a:rPr>
              <a:t> sets flag[0] = </a:t>
            </a:r>
            <a:r>
              <a:rPr lang="en-US" b="1" i="1" dirty="0" smtClean="0">
                <a:latin typeface="Courier New" pitchFamily="49" charset="0"/>
                <a:cs typeface="Courier New" pitchFamily="49" charset="0"/>
              </a:rPr>
              <a:t>true</a:t>
            </a:r>
          </a:p>
          <a:p>
            <a:pPr>
              <a:buNone/>
            </a:pPr>
            <a:r>
              <a:rPr lang="en-US" b="1" dirty="0" smtClean="0">
                <a:latin typeface="Courier New" pitchFamily="49" charset="0"/>
                <a:cs typeface="Courier New" pitchFamily="49" charset="0"/>
              </a:rPr>
              <a:t>T</a:t>
            </a:r>
            <a:r>
              <a:rPr lang="en-US" b="1" baseline="-25000" dirty="0" smtClean="0">
                <a:latin typeface="Courier New" pitchFamily="49" charset="0"/>
                <a:cs typeface="Courier New" pitchFamily="49" charset="0"/>
              </a:rPr>
              <a:t>1</a:t>
            </a:r>
            <a:r>
              <a:rPr lang="en-US" b="1" dirty="0" smtClean="0">
                <a:latin typeface="Courier New" pitchFamily="49" charset="0"/>
                <a:cs typeface="Courier New" pitchFamily="49" charset="0"/>
              </a:rPr>
              <a:t>: P</a:t>
            </a:r>
            <a:r>
              <a:rPr lang="en-US" b="1" baseline="-25000" dirty="0" smtClean="0">
                <a:latin typeface="Courier New" pitchFamily="49" charset="0"/>
                <a:cs typeface="Courier New" pitchFamily="49" charset="0"/>
              </a:rPr>
              <a:t>1</a:t>
            </a:r>
            <a:r>
              <a:rPr lang="en-US" b="1" dirty="0" smtClean="0">
                <a:latin typeface="Courier New" pitchFamily="49" charset="0"/>
                <a:cs typeface="Courier New" pitchFamily="49" charset="0"/>
              </a:rPr>
              <a:t> sets flag[1] = </a:t>
            </a:r>
            <a:r>
              <a:rPr lang="en-US" b="1" i="1" dirty="0" smtClean="0">
                <a:latin typeface="Courier New" pitchFamily="49" charset="0"/>
                <a:cs typeface="Courier New" pitchFamily="49" charset="0"/>
              </a:rPr>
              <a:t>true</a:t>
            </a:r>
          </a:p>
          <a:p>
            <a:pPr>
              <a:buNone/>
            </a:pPr>
            <a:endParaRPr lang="en-IN" dirty="0" smtClean="0"/>
          </a:p>
          <a:p>
            <a:pPr algn="just">
              <a:buNone/>
            </a:pPr>
            <a:r>
              <a:rPr lang="en-IN" dirty="0" smtClean="0"/>
              <a:t>Now, </a:t>
            </a:r>
            <a:r>
              <a:rPr lang="en-IN" b="1" dirty="0" smtClean="0">
                <a:latin typeface="Courier New" pitchFamily="49" charset="0"/>
                <a:cs typeface="Courier New" pitchFamily="49" charset="0"/>
              </a:rPr>
              <a:t>P</a:t>
            </a:r>
            <a:r>
              <a:rPr lang="en-IN" b="1" baseline="-25000" dirty="0" smtClean="0">
                <a:latin typeface="Courier New" pitchFamily="49" charset="0"/>
                <a:cs typeface="Courier New" pitchFamily="49" charset="0"/>
              </a:rPr>
              <a:t>0</a:t>
            </a:r>
            <a:r>
              <a:rPr lang="en-IN" dirty="0" smtClean="0"/>
              <a:t> and </a:t>
            </a:r>
            <a:r>
              <a:rPr lang="en-IN" b="1" dirty="0" smtClean="0">
                <a:latin typeface="Courier New" pitchFamily="49" charset="0"/>
                <a:cs typeface="Courier New" pitchFamily="49" charset="0"/>
              </a:rPr>
              <a:t>P</a:t>
            </a:r>
            <a:r>
              <a:rPr lang="en-IN" b="1" baseline="-25000" dirty="0" smtClean="0">
                <a:latin typeface="Courier New" pitchFamily="49" charset="0"/>
                <a:cs typeface="Courier New" pitchFamily="49" charset="0"/>
              </a:rPr>
              <a:t>1</a:t>
            </a:r>
            <a:r>
              <a:rPr lang="en-IN" dirty="0" smtClean="0"/>
              <a:t> will loop forever in their respective while statements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latin typeface="Arial" pitchFamily="34" charset="0"/>
                <a:cs typeface="Arial" pitchFamily="34" charset="0"/>
              </a:rPr>
              <a:t>Algorithm 3: Peterson’s Solution</a:t>
            </a:r>
            <a:r>
              <a:rPr lang="en-IN" sz="4000" dirty="0" smtClean="0">
                <a:solidFill>
                  <a:srgbClr val="C00000"/>
                </a:solidFill>
                <a:latin typeface="Arial" pitchFamily="34" charset="0"/>
                <a:cs typeface="Arial" pitchFamily="34" charset="0"/>
              </a:rPr>
              <a:t/>
            </a:r>
            <a:br>
              <a:rPr lang="en-IN" sz="4000" dirty="0" smtClean="0">
                <a:solidFill>
                  <a:srgbClr val="C00000"/>
                </a:solidFill>
                <a:latin typeface="Arial" pitchFamily="34" charset="0"/>
                <a:cs typeface="Arial" pitchFamily="34" charset="0"/>
              </a:rPr>
            </a:br>
            <a:r>
              <a:rPr lang="en-IN" sz="4000" b="1" dirty="0" smtClean="0">
                <a:solidFill>
                  <a:srgbClr val="C00000"/>
                </a:solidFill>
              </a:rPr>
              <a:t>Meets all three requirements</a:t>
            </a:r>
            <a:endParaRPr lang="en-IN" sz="4000" b="1" dirty="0">
              <a:solidFill>
                <a:srgbClr val="C00000"/>
              </a:solidFill>
            </a:endParaRPr>
          </a:p>
        </p:txBody>
      </p:sp>
      <p:sp>
        <p:nvSpPr>
          <p:cNvPr id="3" name="Content Placeholder 2"/>
          <p:cNvSpPr>
            <a:spLocks noGrp="1"/>
          </p:cNvSpPr>
          <p:nvPr>
            <p:ph idx="1"/>
          </p:nvPr>
        </p:nvSpPr>
        <p:spPr>
          <a:xfrm>
            <a:off x="179512" y="1600200"/>
            <a:ext cx="8712968" cy="4525963"/>
          </a:xfrm>
        </p:spPr>
        <p:txBody>
          <a:bodyPr>
            <a:normAutofit lnSpcReduction="10000"/>
          </a:bodyPr>
          <a:lstStyle/>
          <a:p>
            <a:r>
              <a:rPr lang="en-IN" sz="2800" dirty="0" smtClean="0"/>
              <a:t>Use </a:t>
            </a:r>
            <a:r>
              <a:rPr lang="en-IN" sz="2400" b="1" dirty="0" smtClean="0">
                <a:solidFill>
                  <a:srgbClr val="C00000"/>
                </a:solidFill>
                <a:latin typeface="Courier New" pitchFamily="49" charset="0"/>
                <a:cs typeface="Courier New" pitchFamily="49" charset="0"/>
              </a:rPr>
              <a:t>turn</a:t>
            </a:r>
            <a:r>
              <a:rPr lang="en-IN" sz="2800" dirty="0" smtClean="0"/>
              <a:t> and </a:t>
            </a:r>
            <a:r>
              <a:rPr lang="en-IN" sz="2800" b="1" dirty="0" smtClean="0">
                <a:solidFill>
                  <a:srgbClr val="C00000"/>
                </a:solidFill>
                <a:latin typeface="Courier New" pitchFamily="49" charset="0"/>
                <a:cs typeface="Courier New" pitchFamily="49" charset="0"/>
              </a:rPr>
              <a:t>flag[2]</a:t>
            </a:r>
            <a:r>
              <a:rPr lang="en-IN" sz="2800" dirty="0" smtClean="0"/>
              <a:t> both</a:t>
            </a:r>
          </a:p>
          <a:p>
            <a:r>
              <a:rPr lang="en-IN" sz="2800" dirty="0" smtClean="0"/>
              <a:t>Initially </a:t>
            </a:r>
            <a:r>
              <a:rPr lang="en-IN" sz="2400" b="1" dirty="0" smtClean="0">
                <a:solidFill>
                  <a:srgbClr val="C00000"/>
                </a:solidFill>
                <a:latin typeface="Courier New" pitchFamily="49" charset="0"/>
                <a:cs typeface="Courier New" pitchFamily="49" charset="0"/>
              </a:rPr>
              <a:t>flag[0]=flag[1]=false</a:t>
            </a:r>
            <a:r>
              <a:rPr lang="en-IN" sz="2800" dirty="0" smtClean="0"/>
              <a:t>, </a:t>
            </a:r>
            <a:r>
              <a:rPr lang="en-IN" sz="2400" b="1" dirty="0" smtClean="0">
                <a:solidFill>
                  <a:srgbClr val="C00000"/>
                </a:solidFill>
                <a:latin typeface="Courier New" pitchFamily="49" charset="0"/>
                <a:cs typeface="Courier New" pitchFamily="49" charset="0"/>
              </a:rPr>
              <a:t>turn</a:t>
            </a:r>
            <a:r>
              <a:rPr lang="en-IN" sz="2400" dirty="0" smtClean="0"/>
              <a:t> is either </a:t>
            </a:r>
            <a:r>
              <a:rPr lang="en-IN" sz="2400" b="1" dirty="0" smtClean="0">
                <a:solidFill>
                  <a:srgbClr val="C00000"/>
                </a:solidFill>
                <a:latin typeface="Courier New" pitchFamily="49" charset="0"/>
                <a:cs typeface="Courier New" pitchFamily="49" charset="0"/>
              </a:rPr>
              <a:t>0</a:t>
            </a:r>
            <a:r>
              <a:rPr lang="en-IN" sz="2400" dirty="0" smtClean="0"/>
              <a:t> or </a:t>
            </a:r>
            <a:r>
              <a:rPr lang="en-IN" sz="2400" b="1" dirty="0" smtClean="0">
                <a:solidFill>
                  <a:srgbClr val="C00000"/>
                </a:solidFill>
                <a:latin typeface="Courier New" pitchFamily="49" charset="0"/>
                <a:cs typeface="Courier New" pitchFamily="49" charset="0"/>
              </a:rPr>
              <a:t>1</a:t>
            </a:r>
            <a:endParaRPr lang="en-IN" sz="2800" b="1" dirty="0" smtClean="0">
              <a:solidFill>
                <a:srgbClr val="C00000"/>
              </a:solidFill>
              <a:latin typeface="Courier New" pitchFamily="49" charset="0"/>
              <a:cs typeface="Courier New" pitchFamily="49" charset="0"/>
            </a:endParaRPr>
          </a:p>
          <a:p>
            <a:r>
              <a:rPr lang="en-US" sz="2800" dirty="0" smtClean="0">
                <a:solidFill>
                  <a:srgbClr val="000000"/>
                </a:solidFill>
              </a:rPr>
              <a:t>Provable that the three  CS requirement are met:</a:t>
            </a:r>
          </a:p>
          <a:p>
            <a:pPr>
              <a:buFont typeface="Monotype Sorts" pitchFamily="-84" charset="2"/>
              <a:buNone/>
            </a:pPr>
            <a:r>
              <a:rPr lang="en-US" sz="2800" dirty="0" smtClean="0">
                <a:solidFill>
                  <a:srgbClr val="000000"/>
                </a:solidFill>
              </a:rPr>
              <a:t>        1.   Mutual exclusion is preserved</a:t>
            </a:r>
          </a:p>
          <a:p>
            <a:pPr>
              <a:buFont typeface="Monotype Sorts" pitchFamily="-84" charset="2"/>
              <a:buNone/>
            </a:pPr>
            <a:r>
              <a:rPr lang="en-US" sz="2800" dirty="0" smtClean="0">
                <a:solidFill>
                  <a:srgbClr val="000000"/>
                </a:solidFill>
              </a:rPr>
              <a:t>                </a:t>
            </a:r>
            <a:r>
              <a:rPr lang="en-US" b="1" dirty="0" smtClean="0">
                <a:solidFill>
                  <a:srgbClr val="000000"/>
                </a:solidFill>
                <a:latin typeface="Courier New" pitchFamily="49" charset="0"/>
                <a:cs typeface="Courier New" pitchFamily="49" charset="0"/>
              </a:rPr>
              <a:t>P</a:t>
            </a:r>
            <a:r>
              <a:rPr lang="en-US" b="1" baseline="-25000" dirty="0"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 </a:t>
            </a:r>
            <a:r>
              <a:rPr lang="en-US" sz="2800" dirty="0" smtClean="0">
                <a:solidFill>
                  <a:srgbClr val="000000"/>
                </a:solidFill>
              </a:rPr>
              <a:t>enters CS only if:</a:t>
            </a:r>
          </a:p>
          <a:p>
            <a:pPr>
              <a:buFont typeface="Monotype Sorts" pitchFamily="-84" charset="2"/>
              <a:buNone/>
            </a:pPr>
            <a:r>
              <a:rPr lang="en-US" sz="2800" dirty="0" smtClean="0">
                <a:solidFill>
                  <a:srgbClr val="000000"/>
                </a:solidFill>
              </a:rPr>
              <a:t>                      either </a:t>
            </a:r>
            <a:r>
              <a:rPr lang="en-US" sz="2800" b="1" dirty="0" smtClean="0">
                <a:solidFill>
                  <a:srgbClr val="000000"/>
                </a:solidFill>
                <a:latin typeface="Courier New" pitchFamily="49" charset="0"/>
                <a:cs typeface="Courier New" pitchFamily="49" charset="0"/>
              </a:rPr>
              <a:t>flag[j] = false </a:t>
            </a:r>
            <a:r>
              <a:rPr lang="en-US" sz="2800" dirty="0" smtClean="0">
                <a:solidFill>
                  <a:srgbClr val="000000"/>
                </a:solidFill>
              </a:rPr>
              <a:t>or</a:t>
            </a:r>
            <a:r>
              <a:rPr lang="en-US" sz="2800" b="1" dirty="0" smtClean="0">
                <a:solidFill>
                  <a:srgbClr val="000000"/>
                </a:solidFill>
                <a:latin typeface="Courier New" pitchFamily="49" charset="0"/>
                <a:cs typeface="Courier New" pitchFamily="49" charset="0"/>
              </a:rPr>
              <a:t> turn = </a:t>
            </a:r>
            <a:r>
              <a:rPr lang="en-US" sz="2800" b="1" dirty="0" err="1" smtClean="0">
                <a:solidFill>
                  <a:srgbClr val="000000"/>
                </a:solidFill>
                <a:latin typeface="Courier New" pitchFamily="49" charset="0"/>
                <a:cs typeface="Courier New" pitchFamily="49" charset="0"/>
              </a:rPr>
              <a:t>i</a:t>
            </a:r>
            <a:endParaRPr lang="en-US" sz="2800" dirty="0" smtClean="0">
              <a:solidFill>
                <a:srgbClr val="000000"/>
              </a:solidFill>
            </a:endParaRPr>
          </a:p>
          <a:p>
            <a:pPr>
              <a:buFont typeface="Monotype Sorts" pitchFamily="-84" charset="2"/>
              <a:buNone/>
            </a:pPr>
            <a:r>
              <a:rPr lang="en-US" sz="2800" dirty="0" smtClean="0">
                <a:solidFill>
                  <a:srgbClr val="000000"/>
                </a:solidFill>
              </a:rPr>
              <a:t>        2.   Progress requirement is satisfied</a:t>
            </a:r>
          </a:p>
          <a:p>
            <a:pPr>
              <a:buFont typeface="Monotype Sorts" pitchFamily="-84" charset="2"/>
              <a:buNone/>
            </a:pPr>
            <a:r>
              <a:rPr lang="en-US" sz="2800" dirty="0" smtClean="0">
                <a:solidFill>
                  <a:srgbClr val="000000"/>
                </a:solidFill>
              </a:rPr>
              <a:t>        3.   Bounded-waiting requirement is met</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82750" y="2132856"/>
            <a:ext cx="6417642" cy="144016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00213" y="4120753"/>
            <a:ext cx="3447851" cy="53238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6388" name="Rectangle 2"/>
          <p:cNvSpPr>
            <a:spLocks noGrp="1" noChangeArrowheads="1"/>
          </p:cNvSpPr>
          <p:nvPr>
            <p:ph type="title"/>
          </p:nvPr>
        </p:nvSpPr>
        <p:spPr>
          <a:xfrm>
            <a:off x="457200" y="277812"/>
            <a:ext cx="8291513" cy="846931"/>
          </a:xfrm>
        </p:spPr>
        <p:txBody>
          <a:bodyPr>
            <a:normAutofit/>
          </a:bodyPr>
          <a:lstStyle/>
          <a:p>
            <a:pPr eaLnBrk="1" hangingPunct="1"/>
            <a:r>
              <a:rPr lang="en-US" sz="4000" dirty="0" smtClean="0">
                <a:latin typeface="Arial" pitchFamily="34" charset="0"/>
                <a:cs typeface="Arial" pitchFamily="34" charset="0"/>
              </a:rPr>
              <a:t>Algorithm 3 for Process </a:t>
            </a:r>
            <a:r>
              <a:rPr lang="en-US" sz="4000" dirty="0" smtClean="0">
                <a:solidFill>
                  <a:srgbClr val="0000FF"/>
                </a:solidFill>
                <a:latin typeface="Arial" pitchFamily="34" charset="0"/>
                <a:cs typeface="Arial" pitchFamily="34" charset="0"/>
              </a:rPr>
              <a:t>P</a:t>
            </a:r>
            <a:r>
              <a:rPr lang="en-US" sz="4000" baseline="-25000" dirty="0" smtClean="0">
                <a:solidFill>
                  <a:srgbClr val="0000FF"/>
                </a:solidFill>
                <a:latin typeface="Arial" pitchFamily="34" charset="0"/>
                <a:cs typeface="Arial" pitchFamily="34" charset="0"/>
              </a:rPr>
              <a:t>i</a:t>
            </a:r>
          </a:p>
        </p:txBody>
      </p:sp>
      <p:sp>
        <p:nvSpPr>
          <p:cNvPr id="16389" name="Rectangle 3"/>
          <p:cNvSpPr>
            <a:spLocks noGrp="1" noChangeArrowheads="1"/>
          </p:cNvSpPr>
          <p:nvPr>
            <p:ph idx="1"/>
          </p:nvPr>
        </p:nvSpPr>
        <p:spPr>
          <a:xfrm>
            <a:off x="718195" y="1538882"/>
            <a:ext cx="7742237" cy="4770438"/>
          </a:xfrm>
        </p:spPr>
        <p:txBody>
          <a:bodyPr>
            <a:normAutofit/>
          </a:bodyPr>
          <a:lstStyle/>
          <a:p>
            <a:pPr>
              <a:buFont typeface="Monotype Sorts" pitchFamily="-84" charset="2"/>
              <a:buNone/>
            </a:pPr>
            <a:r>
              <a:rPr lang="en-US" b="1" dirty="0" smtClean="0">
                <a:solidFill>
                  <a:srgbClr val="000000"/>
                </a:solidFill>
                <a:latin typeface="Courier New" pitchFamily="49" charset="0"/>
                <a:cs typeface="Courier New" pitchFamily="49" charset="0"/>
              </a:rPr>
              <a:t>	</a:t>
            </a:r>
            <a:r>
              <a:rPr lang="en-US" sz="2800" b="1" dirty="0" smtClean="0">
                <a:solidFill>
                  <a:srgbClr val="000000"/>
                </a:solidFill>
                <a:latin typeface="Courier New" pitchFamily="49" charset="0"/>
                <a:cs typeface="Courier New" pitchFamily="49" charset="0"/>
              </a:rPr>
              <a:t>do { </a:t>
            </a:r>
          </a:p>
          <a:p>
            <a:pPr>
              <a:buFont typeface="Monotype Sorts" pitchFamily="-84" charset="2"/>
              <a:buNone/>
            </a:pPr>
            <a:r>
              <a:rPr lang="en-US" sz="2800" b="1" dirty="0" smtClean="0">
                <a:solidFill>
                  <a:srgbClr val="000000"/>
                </a:solidFill>
                <a:latin typeface="Courier New" pitchFamily="49" charset="0"/>
                <a:cs typeface="Courier New" pitchFamily="49" charset="0"/>
              </a:rPr>
              <a:t>		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 = true; </a:t>
            </a:r>
          </a:p>
          <a:p>
            <a:pPr>
              <a:buFont typeface="Monotype Sorts" pitchFamily="-84" charset="2"/>
              <a:buNone/>
            </a:pPr>
            <a:r>
              <a:rPr lang="en-US" sz="2800" b="1" dirty="0" smtClean="0">
                <a:solidFill>
                  <a:srgbClr val="000000"/>
                </a:solidFill>
                <a:latin typeface="Courier New" pitchFamily="49" charset="0"/>
                <a:cs typeface="Courier New" pitchFamily="49" charset="0"/>
              </a:rPr>
              <a:t>		turn = j; </a:t>
            </a:r>
          </a:p>
          <a:p>
            <a:pPr>
              <a:buFont typeface="Monotype Sorts" pitchFamily="-84" charset="2"/>
              <a:buNone/>
            </a:pPr>
            <a:r>
              <a:rPr lang="en-US" sz="2800" b="1" dirty="0" smtClean="0">
                <a:solidFill>
                  <a:srgbClr val="000000"/>
                </a:solidFill>
                <a:latin typeface="Courier New" pitchFamily="49" charset="0"/>
                <a:cs typeface="Courier New" pitchFamily="49" charset="0"/>
              </a:rPr>
              <a:t>		while (flag[j] &amp;&amp; turn = = j); </a:t>
            </a:r>
          </a:p>
          <a:p>
            <a:pPr>
              <a:buFont typeface="Monotype Sorts" pitchFamily="-84" charset="2"/>
              <a:buNone/>
            </a:pPr>
            <a:r>
              <a:rPr lang="en-US" sz="28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sz="2800" b="1" dirty="0" smtClean="0">
                <a:solidFill>
                  <a:srgbClr val="000000"/>
                </a:solidFill>
                <a:latin typeface="Courier New" pitchFamily="49" charset="0"/>
                <a:cs typeface="Courier New" pitchFamily="49" charset="0"/>
              </a:rPr>
              <a:t>		flag[</a:t>
            </a:r>
            <a:r>
              <a:rPr lang="en-US" sz="2800" b="1" dirty="0" err="1" smtClean="0">
                <a:solidFill>
                  <a:srgbClr val="000000"/>
                </a:solidFill>
                <a:latin typeface="Courier New" pitchFamily="49" charset="0"/>
                <a:cs typeface="Courier New" pitchFamily="49" charset="0"/>
              </a:rPr>
              <a:t>i</a:t>
            </a:r>
            <a:r>
              <a:rPr lang="en-US" sz="2800" b="1" dirty="0" smtClean="0">
                <a:solidFill>
                  <a:srgbClr val="000000"/>
                </a:solidFill>
                <a:latin typeface="Courier New" pitchFamily="49" charset="0"/>
                <a:cs typeface="Courier New" pitchFamily="49" charset="0"/>
              </a:rPr>
              <a:t>] = false; </a:t>
            </a:r>
          </a:p>
          <a:p>
            <a:pPr>
              <a:buFont typeface="Monotype Sorts" pitchFamily="-84" charset="2"/>
              <a:buNone/>
            </a:pPr>
            <a:r>
              <a:rPr lang="en-US" sz="28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sz="2800" b="1" dirty="0" smtClean="0">
                <a:solidFill>
                  <a:srgbClr val="000000"/>
                </a:solidFill>
                <a:latin typeface="Courier New" pitchFamily="49" charset="0"/>
                <a:cs typeface="Courier New" pitchFamily="49" charset="0"/>
              </a:rPr>
              <a:t>	 } while (true); </a:t>
            </a:r>
          </a:p>
          <a:p>
            <a:pPr>
              <a:buFont typeface="Monotype Sorts" pitchFamily="-84" charset="2"/>
              <a:buNone/>
            </a:pPr>
            <a:r>
              <a:rPr lang="en-US" dirty="0" smtClean="0">
                <a:solidFill>
                  <a:srgbClr val="0000FF"/>
                </a:solidFill>
                <a:latin typeface="Arial" pitchFamily="34" charset="0"/>
                <a:cs typeface="Arial" pitchFamily="34" charset="0"/>
              </a:rPr>
              <a:t>Prove that the algorithm is correct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solidFill>
                  <a:srgbClr val="C00000"/>
                </a:solidFill>
                <a:latin typeface="Arial" pitchFamily="34" charset="0"/>
                <a:cs typeface="Arial" pitchFamily="34" charset="0"/>
              </a:rPr>
              <a:t>Concurrency Contexts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052736"/>
            <a:ext cx="8568952" cy="5616624"/>
          </a:xfrm>
        </p:spPr>
        <p:txBody>
          <a:bodyPr>
            <a:noAutofit/>
          </a:bodyPr>
          <a:lstStyle/>
          <a:p>
            <a:pPr marL="361950" indent="-361950" algn="just">
              <a:spcBef>
                <a:spcPts val="0"/>
              </a:spcBef>
              <a:buFont typeface="+mj-lt"/>
              <a:buAutoNum type="arabicPeriod"/>
            </a:pPr>
            <a:r>
              <a:rPr lang="en-IN" sz="2800" b="1" dirty="0" smtClean="0">
                <a:latin typeface="Arial" pitchFamily="34" charset="0"/>
                <a:cs typeface="Arial" pitchFamily="34" charset="0"/>
              </a:rPr>
              <a:t>Multiple applications: </a:t>
            </a:r>
            <a:r>
              <a:rPr lang="en-IN" sz="2800" dirty="0" smtClean="0">
                <a:latin typeface="Arial" pitchFamily="34" charset="0"/>
                <a:cs typeface="Arial" pitchFamily="34" charset="0"/>
              </a:rPr>
              <a:t>Multiprogramming was invented to allow processing time to be dynamically shared among a number of active applications.</a:t>
            </a:r>
          </a:p>
          <a:p>
            <a:pPr marL="361950" indent="-361950" algn="just">
              <a:spcBef>
                <a:spcPts val="0"/>
              </a:spcBef>
              <a:buFont typeface="+mj-lt"/>
              <a:buAutoNum type="arabicPeriod"/>
            </a:pPr>
            <a:r>
              <a:rPr lang="en-IN" sz="2800" b="1" dirty="0" smtClean="0">
                <a:latin typeface="Arial" pitchFamily="34" charset="0"/>
                <a:cs typeface="Arial" pitchFamily="34" charset="0"/>
              </a:rPr>
              <a:t>Structured applications: </a:t>
            </a:r>
            <a:r>
              <a:rPr lang="en-IN" sz="2800" dirty="0" smtClean="0">
                <a:latin typeface="Arial" pitchFamily="34" charset="0"/>
                <a:cs typeface="Arial" pitchFamily="34" charset="0"/>
              </a:rPr>
              <a:t>As an extension of the principles of modular design and structured programming, some applications can be effectively programmed as a set of concurrent processes.</a:t>
            </a:r>
          </a:p>
          <a:p>
            <a:pPr marL="361950" indent="-361950" algn="just">
              <a:spcBef>
                <a:spcPts val="0"/>
              </a:spcBef>
              <a:buFont typeface="+mj-lt"/>
              <a:buAutoNum type="arabicPeriod"/>
            </a:pPr>
            <a:r>
              <a:rPr lang="en-IN" sz="2800" b="1" dirty="0" smtClean="0">
                <a:latin typeface="Arial" pitchFamily="34" charset="0"/>
                <a:cs typeface="Arial" pitchFamily="34" charset="0"/>
              </a:rPr>
              <a:t>Operating system structure: </a:t>
            </a:r>
            <a:r>
              <a:rPr lang="en-IN" sz="2800" dirty="0" smtClean="0">
                <a:latin typeface="Arial" pitchFamily="34" charset="0"/>
                <a:cs typeface="Arial" pitchFamily="34" charset="0"/>
              </a:rPr>
              <a:t>The same structuring advantages apply to systems programs, and operating systems are themselves often implemented as a set of processes or threads.</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296144"/>
          </a:xfrm>
        </p:spPr>
        <p:txBody>
          <a:bodyPr>
            <a:normAutofit fontScale="90000"/>
          </a:bodyPr>
          <a:lstStyle/>
          <a:p>
            <a:r>
              <a:rPr lang="en-IN" dirty="0" smtClean="0">
                <a:solidFill>
                  <a:srgbClr val="C00000"/>
                </a:solidFill>
                <a:latin typeface="Arial" pitchFamily="34" charset="0"/>
                <a:cs typeface="Arial" pitchFamily="34" charset="0"/>
              </a:rPr>
              <a:t>Multiple Process Solution:</a:t>
            </a:r>
            <a:br>
              <a:rPr lang="en-IN" dirty="0" smtClean="0">
                <a:solidFill>
                  <a:srgbClr val="C00000"/>
                </a:solidFill>
                <a:latin typeface="Arial" pitchFamily="34" charset="0"/>
                <a:cs typeface="Arial" pitchFamily="34" charset="0"/>
              </a:rPr>
            </a:br>
            <a:r>
              <a:rPr lang="en-IN" dirty="0" smtClean="0">
                <a:solidFill>
                  <a:srgbClr val="C00000"/>
                </a:solidFill>
                <a:latin typeface="Arial" pitchFamily="34" charset="0"/>
                <a:cs typeface="Arial" pitchFamily="34" charset="0"/>
              </a:rPr>
              <a:t>Bakery Algorithm</a:t>
            </a: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484784"/>
            <a:ext cx="8640960" cy="5256584"/>
          </a:xfrm>
        </p:spPr>
        <p:txBody>
          <a:bodyPr>
            <a:normAutofit lnSpcReduction="10000"/>
          </a:bodyPr>
          <a:lstStyle/>
          <a:p>
            <a:pPr algn="just"/>
            <a:r>
              <a:rPr lang="en-IN" sz="2800" dirty="0" smtClean="0">
                <a:latin typeface="Arial" pitchFamily="34" charset="0"/>
                <a:cs typeface="Arial" pitchFamily="34" charset="0"/>
              </a:rPr>
              <a:t>On entering the store, each customer receives a number</a:t>
            </a:r>
          </a:p>
          <a:p>
            <a:pPr algn="just"/>
            <a:r>
              <a:rPr lang="en-IN" sz="2800" dirty="0" smtClean="0">
                <a:latin typeface="Arial" pitchFamily="34" charset="0"/>
                <a:cs typeface="Arial" pitchFamily="34" charset="0"/>
              </a:rPr>
              <a:t>Customer with lowest number is served next</a:t>
            </a:r>
          </a:p>
          <a:p>
            <a:pPr algn="just"/>
            <a:r>
              <a:rPr lang="en-IN" sz="2800" dirty="0" smtClean="0">
                <a:latin typeface="Arial" pitchFamily="34" charset="0"/>
                <a:cs typeface="Arial" pitchFamily="34" charset="0"/>
              </a:rPr>
              <a:t>If P</a:t>
            </a:r>
            <a:r>
              <a:rPr lang="en-IN" sz="2800" baseline="-25000" dirty="0" smtClean="0">
                <a:latin typeface="Arial" pitchFamily="34" charset="0"/>
                <a:cs typeface="Arial" pitchFamily="34" charset="0"/>
              </a:rPr>
              <a:t>i</a:t>
            </a:r>
            <a:r>
              <a:rPr lang="en-IN" sz="2800" dirty="0" smtClean="0">
                <a:latin typeface="Arial" pitchFamily="34" charset="0"/>
                <a:cs typeface="Arial" pitchFamily="34" charset="0"/>
              </a:rPr>
              <a:t> and </a:t>
            </a:r>
            <a:r>
              <a:rPr lang="en-IN" sz="2800" dirty="0" err="1" smtClean="0">
                <a:latin typeface="Arial" pitchFamily="34" charset="0"/>
                <a:cs typeface="Arial" pitchFamily="34" charset="0"/>
              </a:rPr>
              <a:t>P</a:t>
            </a:r>
            <a:r>
              <a:rPr lang="en-IN" sz="2800" baseline="-25000" dirty="0" err="1" smtClean="0">
                <a:latin typeface="Arial" pitchFamily="34" charset="0"/>
                <a:cs typeface="Arial" pitchFamily="34" charset="0"/>
              </a:rPr>
              <a:t>j</a:t>
            </a:r>
            <a:r>
              <a:rPr lang="en-IN" sz="2800" dirty="0" smtClean="0">
                <a:latin typeface="Arial" pitchFamily="34" charset="0"/>
                <a:cs typeface="Arial" pitchFamily="34" charset="0"/>
              </a:rPr>
              <a:t> receive the same number and if </a:t>
            </a:r>
            <a:r>
              <a:rPr lang="en-IN" sz="2800" dirty="0" err="1" smtClean="0">
                <a:latin typeface="Courier New" pitchFamily="49" charset="0"/>
                <a:cs typeface="Courier New" pitchFamily="49" charset="0"/>
              </a:rPr>
              <a:t>i</a:t>
            </a:r>
            <a:r>
              <a:rPr lang="en-IN" sz="2800" dirty="0" smtClean="0">
                <a:latin typeface="Courier New" pitchFamily="49" charset="0"/>
                <a:cs typeface="Courier New" pitchFamily="49" charset="0"/>
              </a:rPr>
              <a:t>&lt;j </a:t>
            </a:r>
            <a:r>
              <a:rPr lang="en-IN" sz="2800" dirty="0" smtClean="0">
                <a:latin typeface="Arial" pitchFamily="34" charset="0"/>
                <a:cs typeface="Arial" pitchFamily="34" charset="0"/>
              </a:rPr>
              <a:t>then P</a:t>
            </a:r>
            <a:r>
              <a:rPr lang="en-IN" sz="2800" baseline="-25000" dirty="0" smtClean="0">
                <a:latin typeface="Arial" pitchFamily="34" charset="0"/>
                <a:cs typeface="Arial" pitchFamily="34" charset="0"/>
              </a:rPr>
              <a:t>i</a:t>
            </a:r>
            <a:r>
              <a:rPr lang="en-IN" sz="2800" dirty="0" smtClean="0">
                <a:latin typeface="Arial" pitchFamily="34" charset="0"/>
                <a:cs typeface="Arial" pitchFamily="34" charset="0"/>
              </a:rPr>
              <a:t> is served first</a:t>
            </a:r>
          </a:p>
          <a:p>
            <a:pPr algn="just"/>
            <a:r>
              <a:rPr lang="en-IN" sz="2800" dirty="0" smtClean="0">
                <a:latin typeface="Arial" pitchFamily="34" charset="0"/>
                <a:cs typeface="Arial" pitchFamily="34" charset="0"/>
              </a:rPr>
              <a:t>Process names are unique and totally ordered</a:t>
            </a:r>
          </a:p>
          <a:p>
            <a:pPr algn="just"/>
            <a:r>
              <a:rPr lang="en-IN" sz="2800" dirty="0" smtClean="0">
                <a:latin typeface="Arial" pitchFamily="34" charset="0"/>
                <a:cs typeface="Arial" pitchFamily="34" charset="0"/>
              </a:rPr>
              <a:t>Common data structures</a:t>
            </a:r>
          </a:p>
          <a:p>
            <a:pPr lvl="1" algn="just">
              <a:buNone/>
            </a:pPr>
            <a:r>
              <a:rPr lang="en-IN" sz="2400" dirty="0" err="1" smtClean="0">
                <a:latin typeface="Courier New" pitchFamily="49" charset="0"/>
                <a:cs typeface="Courier New" pitchFamily="49" charset="0"/>
              </a:rPr>
              <a:t>boolean</a:t>
            </a:r>
            <a:r>
              <a:rPr lang="en-IN" sz="2400" dirty="0" smtClean="0">
                <a:latin typeface="Courier New" pitchFamily="49" charset="0"/>
                <a:cs typeface="Courier New" pitchFamily="49" charset="0"/>
              </a:rPr>
              <a:t> choosing[n]; //initialized to false</a:t>
            </a:r>
          </a:p>
          <a:p>
            <a:pPr lvl="1" algn="just">
              <a:buNone/>
            </a:pPr>
            <a:r>
              <a:rPr lang="en-IN" sz="2400" dirty="0" err="1" smtClean="0">
                <a:latin typeface="Courier New" pitchFamily="49" charset="0"/>
                <a:cs typeface="Courier New" pitchFamily="49" charset="0"/>
              </a:rPr>
              <a:t>int</a:t>
            </a:r>
            <a:r>
              <a:rPr lang="en-IN" sz="2400" dirty="0" smtClean="0">
                <a:latin typeface="Courier New" pitchFamily="49" charset="0"/>
                <a:cs typeface="Courier New" pitchFamily="49" charset="0"/>
              </a:rPr>
              <a:t> number[n]; //initialized to 0</a:t>
            </a:r>
          </a:p>
          <a:p>
            <a:pPr lvl="1" algn="just">
              <a:buNone/>
            </a:pPr>
            <a:r>
              <a:rPr lang="en-IN" sz="2400" dirty="0" smtClean="0">
                <a:latin typeface="Arial" pitchFamily="34" charset="0"/>
                <a:cs typeface="Arial" pitchFamily="34" charset="0"/>
              </a:rPr>
              <a:t>Two Notations</a:t>
            </a:r>
            <a:r>
              <a:rPr lang="en-IN" sz="2000" dirty="0" smtClean="0">
                <a:latin typeface="Arial" pitchFamily="34" charset="0"/>
                <a:cs typeface="Arial" pitchFamily="34" charset="0"/>
              </a:rPr>
              <a:t>:</a:t>
            </a:r>
            <a:r>
              <a:rPr lang="en-IN" sz="2000" dirty="0" smtClean="0">
                <a:latin typeface="Courier New" pitchFamily="49" charset="0"/>
                <a:cs typeface="Courier New" pitchFamily="49" charset="0"/>
              </a:rPr>
              <a:t>(</a:t>
            </a:r>
            <a:r>
              <a:rPr lang="en-IN" sz="2000" dirty="0" err="1" smtClean="0">
                <a:latin typeface="Courier New" pitchFamily="49" charset="0"/>
                <a:cs typeface="Courier New" pitchFamily="49" charset="0"/>
              </a:rPr>
              <a:t>a,b</a:t>
            </a:r>
            <a:r>
              <a:rPr lang="en-IN" sz="2000" dirty="0" smtClean="0">
                <a:latin typeface="Courier New" pitchFamily="49" charset="0"/>
                <a:cs typeface="Courier New" pitchFamily="49" charset="0"/>
              </a:rPr>
              <a:t>)&lt;(</a:t>
            </a:r>
            <a:r>
              <a:rPr lang="en-IN" sz="2000" dirty="0" err="1" smtClean="0">
                <a:latin typeface="Courier New" pitchFamily="49" charset="0"/>
                <a:cs typeface="Courier New" pitchFamily="49" charset="0"/>
              </a:rPr>
              <a:t>c,d</a:t>
            </a:r>
            <a:r>
              <a:rPr lang="en-IN" sz="2000" dirty="0" smtClean="0">
                <a:latin typeface="Courier New" pitchFamily="49" charset="0"/>
                <a:cs typeface="Courier New" pitchFamily="49" charset="0"/>
              </a:rPr>
              <a:t>) if a&lt;c or if a==c and b&lt;d</a:t>
            </a:r>
          </a:p>
          <a:p>
            <a:pPr lvl="1" algn="just">
              <a:buNone/>
            </a:pPr>
            <a:r>
              <a:rPr lang="en-IN" sz="2000" dirty="0" smtClean="0">
                <a:latin typeface="Courier New" pitchFamily="49" charset="0"/>
                <a:cs typeface="Courier New" pitchFamily="49" charset="0"/>
              </a:rPr>
              <a:t>max(a</a:t>
            </a:r>
            <a:r>
              <a:rPr lang="en-IN" sz="2000" baseline="-25000" dirty="0" smtClean="0">
                <a:latin typeface="Courier New" pitchFamily="49" charset="0"/>
                <a:cs typeface="Courier New" pitchFamily="49" charset="0"/>
              </a:rPr>
              <a:t>0</a:t>
            </a:r>
            <a:r>
              <a:rPr lang="en-IN" sz="2000" dirty="0" smtClean="0">
                <a:latin typeface="Courier New" pitchFamily="49" charset="0"/>
                <a:cs typeface="Courier New" pitchFamily="49" charset="0"/>
              </a:rPr>
              <a:t>,…,a</a:t>
            </a:r>
            <a:r>
              <a:rPr lang="en-IN" sz="2000" baseline="-25000" dirty="0" smtClean="0">
                <a:latin typeface="Courier New" pitchFamily="49" charset="0"/>
                <a:cs typeface="Courier New" pitchFamily="49" charset="0"/>
              </a:rPr>
              <a:t>n-1</a:t>
            </a:r>
            <a:r>
              <a:rPr lang="en-IN" sz="2000" dirty="0" smtClean="0">
                <a:latin typeface="Courier New" pitchFamily="49" charset="0"/>
                <a:cs typeface="Courier New" pitchFamily="49" charset="0"/>
              </a:rPr>
              <a:t>) is a number k such that k &gt;= </a:t>
            </a:r>
            <a:r>
              <a:rPr lang="en-IN" sz="2000" dirty="0" err="1" smtClean="0">
                <a:latin typeface="Courier New" pitchFamily="49" charset="0"/>
                <a:cs typeface="Courier New" pitchFamily="49" charset="0"/>
              </a:rPr>
              <a:t>a</a:t>
            </a:r>
            <a:r>
              <a:rPr lang="en-IN" sz="2000" baseline="-25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for </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 0, 1, … n-1</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23528" y="1628800"/>
            <a:ext cx="8424936" cy="288032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 name="Title 1"/>
          <p:cNvSpPr>
            <a:spLocks noGrp="1"/>
          </p:cNvSpPr>
          <p:nvPr>
            <p:ph type="title"/>
          </p:nvPr>
        </p:nvSpPr>
        <p:spPr>
          <a:xfrm>
            <a:off x="457200" y="116632"/>
            <a:ext cx="8229600" cy="1301006"/>
          </a:xfrm>
        </p:spPr>
        <p:txBody>
          <a:bodyPr>
            <a:normAutofit fontScale="90000"/>
          </a:bodyPr>
          <a:lstStyle/>
          <a:p>
            <a:r>
              <a:rPr lang="en-IN" sz="4000" dirty="0" smtClean="0">
                <a:solidFill>
                  <a:srgbClr val="C00000"/>
                </a:solidFill>
                <a:latin typeface="Arial" pitchFamily="34" charset="0"/>
                <a:cs typeface="Arial" pitchFamily="34" charset="0"/>
              </a:rPr>
              <a:t>Bakery Algorithm:</a:t>
            </a:r>
            <a:br>
              <a:rPr lang="en-IN" sz="4000" dirty="0" smtClean="0">
                <a:solidFill>
                  <a:srgbClr val="C00000"/>
                </a:solidFill>
                <a:latin typeface="Arial" pitchFamily="34" charset="0"/>
                <a:cs typeface="Arial" pitchFamily="34" charset="0"/>
              </a:rPr>
            </a:br>
            <a:r>
              <a:rPr lang="en-IN" sz="4000" dirty="0" smtClean="0">
                <a:solidFill>
                  <a:srgbClr val="C00000"/>
                </a:solidFill>
                <a:latin typeface="Arial" pitchFamily="34" charset="0"/>
                <a:cs typeface="Arial" pitchFamily="34" charset="0"/>
              </a:rPr>
              <a:t>Structure of Process P</a:t>
            </a:r>
            <a:r>
              <a:rPr lang="en-IN" sz="4000" baseline="-25000" dirty="0" smtClean="0">
                <a:solidFill>
                  <a:srgbClr val="C00000"/>
                </a:solidFill>
                <a:latin typeface="Arial" pitchFamily="34" charset="0"/>
                <a:cs typeface="Arial" pitchFamily="34" charset="0"/>
              </a:rPr>
              <a:t>i</a:t>
            </a:r>
            <a:r>
              <a:rPr lang="en-IN" sz="4000" dirty="0" smtClean="0">
                <a:solidFill>
                  <a:srgbClr val="C00000"/>
                </a:solidFill>
                <a:latin typeface="Arial" pitchFamily="34" charset="0"/>
                <a:cs typeface="Arial" pitchFamily="34" charset="0"/>
              </a:rPr>
              <a:t> </a:t>
            </a:r>
            <a:endParaRPr lang="en-IN" sz="4000" dirty="0">
              <a:solidFill>
                <a:srgbClr val="C00000"/>
              </a:solidFill>
              <a:latin typeface="Arial" pitchFamily="34" charset="0"/>
              <a:cs typeface="Arial" pitchFamily="34" charset="0"/>
            </a:endParaRPr>
          </a:p>
        </p:txBody>
      </p:sp>
      <p:sp>
        <p:nvSpPr>
          <p:cNvPr id="5" name="Rectangle 4"/>
          <p:cNvSpPr/>
          <p:nvPr/>
        </p:nvSpPr>
        <p:spPr bwMode="auto">
          <a:xfrm>
            <a:off x="251520" y="5229200"/>
            <a:ext cx="2520280" cy="43204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 name="Content Placeholder 2"/>
          <p:cNvSpPr>
            <a:spLocks noGrp="1"/>
          </p:cNvSpPr>
          <p:nvPr>
            <p:ph idx="1"/>
          </p:nvPr>
        </p:nvSpPr>
        <p:spPr>
          <a:xfrm>
            <a:off x="251520" y="1600200"/>
            <a:ext cx="8712968" cy="4997152"/>
          </a:xfrm>
        </p:spPr>
        <p:txBody>
          <a:bodyPr>
            <a:normAutofit/>
          </a:bodyPr>
          <a:lstStyle/>
          <a:p>
            <a:pPr algn="just">
              <a:buNone/>
            </a:pPr>
            <a:r>
              <a:rPr lang="en-IN" sz="2000" dirty="0" smtClean="0">
                <a:latin typeface="Courier New" pitchFamily="49" charset="0"/>
                <a:cs typeface="Courier New" pitchFamily="49" charset="0"/>
              </a:rPr>
              <a:t>do {</a:t>
            </a:r>
          </a:p>
          <a:p>
            <a:pPr algn="just">
              <a:buNone/>
            </a:pPr>
            <a:r>
              <a:rPr lang="en-IN" sz="2000" dirty="0" smtClean="0">
                <a:latin typeface="Courier New" pitchFamily="49" charset="0"/>
                <a:cs typeface="Courier New" pitchFamily="49" charset="0"/>
              </a:rPr>
              <a:t>choosing[</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 true;</a:t>
            </a:r>
          </a:p>
          <a:p>
            <a:pPr algn="just">
              <a:buNone/>
            </a:pPr>
            <a:r>
              <a:rPr lang="en-IN" sz="2000" dirty="0" smtClean="0">
                <a:latin typeface="Courier New" pitchFamily="49" charset="0"/>
                <a:cs typeface="Courier New" pitchFamily="49" charset="0"/>
              </a:rPr>
              <a:t>number[</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 max(number[0],number[1],…, number[n-1]) +1;</a:t>
            </a:r>
          </a:p>
          <a:p>
            <a:pPr algn="just">
              <a:buNone/>
            </a:pPr>
            <a:r>
              <a:rPr lang="en-IN" sz="2000" dirty="0" smtClean="0">
                <a:latin typeface="Courier New" pitchFamily="49" charset="0"/>
                <a:cs typeface="Courier New" pitchFamily="49" charset="0"/>
              </a:rPr>
              <a:t>choosing[</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 false;</a:t>
            </a:r>
          </a:p>
          <a:p>
            <a:pPr algn="just">
              <a:buNone/>
            </a:pPr>
            <a:r>
              <a:rPr lang="en-IN" sz="2000" dirty="0" smtClean="0">
                <a:latin typeface="Courier New" pitchFamily="49" charset="0"/>
                <a:cs typeface="Courier New" pitchFamily="49" charset="0"/>
              </a:rPr>
              <a:t>for(j=0; j&lt;n; j++) {</a:t>
            </a:r>
          </a:p>
          <a:p>
            <a:pPr algn="just">
              <a:buNone/>
            </a:pPr>
            <a:r>
              <a:rPr lang="en-IN" sz="2000" dirty="0" smtClean="0">
                <a:latin typeface="Courier New" pitchFamily="49" charset="0"/>
                <a:cs typeface="Courier New" pitchFamily="49" charset="0"/>
              </a:rPr>
              <a:t>	while(choosing[j]);</a:t>
            </a:r>
          </a:p>
          <a:p>
            <a:pPr algn="just">
              <a:buNone/>
            </a:pPr>
            <a:r>
              <a:rPr lang="en-IN" sz="2000" dirty="0" smtClean="0">
                <a:latin typeface="Courier New" pitchFamily="49" charset="0"/>
                <a:cs typeface="Courier New" pitchFamily="49" charset="0"/>
              </a:rPr>
              <a:t>	while((number[j]!=0)&amp;&amp;(number[j],j]&lt;number[</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a:t>
            </a:r>
          </a:p>
          <a:p>
            <a:pPr algn="just">
              <a:buNone/>
            </a:pPr>
            <a:r>
              <a:rPr lang="en-IN" sz="2000" dirty="0" smtClean="0">
                <a:latin typeface="Courier New" pitchFamily="49" charset="0"/>
                <a:cs typeface="Courier New" pitchFamily="49" charset="0"/>
              </a:rPr>
              <a:t>}</a:t>
            </a:r>
          </a:p>
          <a:p>
            <a:pPr algn="just">
              <a:buNone/>
            </a:pPr>
            <a:r>
              <a:rPr lang="en-IN" sz="2000" dirty="0" smtClean="0">
                <a:latin typeface="Courier New" pitchFamily="49" charset="0"/>
                <a:cs typeface="Courier New" pitchFamily="49" charset="0"/>
              </a:rPr>
              <a:t>critical section</a:t>
            </a:r>
          </a:p>
          <a:p>
            <a:pPr algn="just">
              <a:buNone/>
            </a:pPr>
            <a:endParaRPr lang="en-IN" sz="2000" dirty="0" smtClean="0">
              <a:latin typeface="Courier New" pitchFamily="49" charset="0"/>
              <a:cs typeface="Courier New" pitchFamily="49" charset="0"/>
            </a:endParaRPr>
          </a:p>
          <a:p>
            <a:pPr algn="just">
              <a:buNone/>
            </a:pPr>
            <a:r>
              <a:rPr lang="en-IN" sz="2000" dirty="0" smtClean="0">
                <a:latin typeface="Courier New" pitchFamily="49" charset="0"/>
                <a:cs typeface="Courier New" pitchFamily="49" charset="0"/>
              </a:rPr>
              <a:t>number[</a:t>
            </a:r>
            <a:r>
              <a:rPr lang="en-IN" sz="2000" dirty="0" err="1" smtClean="0">
                <a:latin typeface="Courier New" pitchFamily="49" charset="0"/>
                <a:cs typeface="Courier New" pitchFamily="49" charset="0"/>
              </a:rPr>
              <a:t>i</a:t>
            </a:r>
            <a:r>
              <a:rPr lang="en-IN" sz="2000" dirty="0" smtClean="0">
                <a:latin typeface="Courier New" pitchFamily="49" charset="0"/>
                <a:cs typeface="Courier New" pitchFamily="49" charset="0"/>
              </a:rPr>
              <a:t>] = 0;</a:t>
            </a:r>
          </a:p>
          <a:p>
            <a:pPr algn="just">
              <a:buNone/>
            </a:pPr>
            <a:r>
              <a:rPr lang="en-IN" sz="2000" dirty="0" smtClean="0">
                <a:latin typeface="Courier New" pitchFamily="49" charset="0"/>
                <a:cs typeface="Courier New" pitchFamily="49" charset="0"/>
              </a:rPr>
              <a:t>remainder section</a:t>
            </a:r>
          </a:p>
          <a:p>
            <a:pPr algn="just">
              <a:buNone/>
            </a:pPr>
            <a:r>
              <a:rPr lang="en-IN" sz="2000" dirty="0" smtClean="0">
                <a:latin typeface="Courier New" pitchFamily="49" charset="0"/>
                <a:cs typeface="Courier New" pitchFamily="49" charset="0"/>
              </a:rPr>
              <a:t>} while(1);</a:t>
            </a:r>
          </a:p>
          <a:p>
            <a:pPr algn="just">
              <a:buNone/>
            </a:pPr>
            <a:endParaRPr lang="en-IN" sz="2000" dirty="0" smtClean="0">
              <a:latin typeface="Courier New" pitchFamily="49" charset="0"/>
              <a:cs typeface="Courier New" pitchFamily="49" charset="0"/>
            </a:endParaRPr>
          </a:p>
          <a:p>
            <a:pPr algn="just">
              <a:buNone/>
            </a:pPr>
            <a:endParaRPr lang="en-IN" sz="2000" dirty="0" smtClean="0">
              <a:latin typeface="Courier New" pitchFamily="49" charset="0"/>
              <a:cs typeface="Courier New" pitchFamily="49" charset="0"/>
            </a:endParaRPr>
          </a:p>
          <a:p>
            <a:pPr algn="just">
              <a:buNone/>
            </a:pPr>
            <a:endParaRPr lang="en-IN"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00138" y="188640"/>
            <a:ext cx="7586662" cy="720079"/>
          </a:xfrm>
        </p:spPr>
        <p:txBody>
          <a:bodyPr>
            <a:normAutofit fontScale="90000"/>
          </a:bodyPr>
          <a:lstStyle/>
          <a:p>
            <a:pPr eaLnBrk="1" hangingPunct="1"/>
            <a:r>
              <a:rPr lang="en-US" dirty="0" smtClean="0">
                <a:solidFill>
                  <a:srgbClr val="C00000"/>
                </a:solidFill>
                <a:latin typeface="Arial" pitchFamily="34" charset="0"/>
                <a:cs typeface="Arial" pitchFamily="34" charset="0"/>
              </a:rPr>
              <a:t>Synchronization Hardware</a:t>
            </a:r>
          </a:p>
        </p:txBody>
      </p:sp>
      <p:sp>
        <p:nvSpPr>
          <p:cNvPr id="18435" name="Rectangle 3"/>
          <p:cNvSpPr>
            <a:spLocks noGrp="1" noChangeArrowheads="1"/>
          </p:cNvSpPr>
          <p:nvPr>
            <p:ph idx="1"/>
          </p:nvPr>
        </p:nvSpPr>
        <p:spPr>
          <a:xfrm>
            <a:off x="251520" y="908720"/>
            <a:ext cx="8640960" cy="5760640"/>
          </a:xfrm>
        </p:spPr>
        <p:txBody>
          <a:bodyPr>
            <a:noAutofit/>
          </a:bodyPr>
          <a:lstStyle/>
          <a:p>
            <a:pPr algn="just">
              <a:lnSpc>
                <a:spcPct val="90000"/>
              </a:lnSpc>
              <a:tabLst>
                <a:tab pos="739775" algn="l"/>
                <a:tab pos="1020763" algn="l"/>
                <a:tab pos="1257300" algn="l"/>
              </a:tabLst>
            </a:pPr>
            <a:r>
              <a:rPr lang="en-US" sz="2800" dirty="0" smtClean="0">
                <a:latin typeface="Arial" pitchFamily="34" charset="0"/>
                <a:cs typeface="Arial" pitchFamily="34" charset="0"/>
              </a:rPr>
              <a:t>Many systems provide hardware support for implementing the critical section code.</a:t>
            </a:r>
          </a:p>
          <a:p>
            <a:pPr algn="just">
              <a:lnSpc>
                <a:spcPct val="90000"/>
              </a:lnSpc>
              <a:tabLst>
                <a:tab pos="739775" algn="l"/>
                <a:tab pos="1020763" algn="l"/>
                <a:tab pos="1257300" algn="l"/>
              </a:tabLst>
            </a:pPr>
            <a:r>
              <a:rPr lang="en-US" sz="2800" dirty="0" smtClean="0">
                <a:latin typeface="Arial" pitchFamily="34" charset="0"/>
                <a:cs typeface="Arial" pitchFamily="34" charset="0"/>
              </a:rPr>
              <a:t>All solutions are based on idea of </a:t>
            </a:r>
            <a:r>
              <a:rPr lang="en-US" sz="2800" b="1" dirty="0" smtClean="0">
                <a:solidFill>
                  <a:srgbClr val="000099"/>
                </a:solidFill>
                <a:latin typeface="Arial" pitchFamily="34" charset="0"/>
                <a:cs typeface="Arial" pitchFamily="34" charset="0"/>
              </a:rPr>
              <a:t>locking</a:t>
            </a:r>
          </a:p>
          <a:p>
            <a:pPr lvl="1" algn="just">
              <a:lnSpc>
                <a:spcPct val="90000"/>
              </a:lnSpc>
              <a:tabLst>
                <a:tab pos="739775" algn="l"/>
                <a:tab pos="1020763" algn="l"/>
                <a:tab pos="1257300" algn="l"/>
              </a:tabLst>
            </a:pPr>
            <a:r>
              <a:rPr lang="en-US" sz="2400" dirty="0" smtClean="0">
                <a:latin typeface="Arial" pitchFamily="34" charset="0"/>
                <a:cs typeface="Arial" pitchFamily="34" charset="0"/>
              </a:rPr>
              <a:t>Protecting critical regions via locks</a:t>
            </a:r>
          </a:p>
          <a:p>
            <a:pPr algn="just">
              <a:lnSpc>
                <a:spcPct val="90000"/>
              </a:lnSpc>
              <a:tabLst>
                <a:tab pos="739775" algn="l"/>
                <a:tab pos="1020763" algn="l"/>
                <a:tab pos="1257300" algn="l"/>
              </a:tabLst>
            </a:pPr>
            <a:r>
              <a:rPr lang="en-US" sz="2800" dirty="0" err="1" smtClean="0">
                <a:latin typeface="Arial" pitchFamily="34" charset="0"/>
                <a:cs typeface="Arial" pitchFamily="34" charset="0"/>
              </a:rPr>
              <a:t>Uniprocessors</a:t>
            </a:r>
            <a:r>
              <a:rPr lang="en-US" sz="2800" dirty="0" smtClean="0">
                <a:latin typeface="Arial" pitchFamily="34" charset="0"/>
                <a:cs typeface="Arial" pitchFamily="34" charset="0"/>
              </a:rPr>
              <a:t> – could disable interrupts</a:t>
            </a:r>
          </a:p>
          <a:p>
            <a:pPr lvl="1" algn="just">
              <a:lnSpc>
                <a:spcPct val="90000"/>
              </a:lnSpc>
              <a:tabLst>
                <a:tab pos="739775" algn="l"/>
                <a:tab pos="1020763" algn="l"/>
                <a:tab pos="1257300" algn="l"/>
              </a:tabLst>
            </a:pPr>
            <a:r>
              <a:rPr lang="en-US" sz="2400" dirty="0" smtClean="0">
                <a:latin typeface="Arial" pitchFamily="34" charset="0"/>
                <a:cs typeface="Arial" pitchFamily="34" charset="0"/>
              </a:rPr>
              <a:t>Currently running code would execute without preemption</a:t>
            </a:r>
          </a:p>
          <a:p>
            <a:pPr lvl="1" algn="just">
              <a:lnSpc>
                <a:spcPct val="90000"/>
              </a:lnSpc>
              <a:tabLst>
                <a:tab pos="739775" algn="l"/>
                <a:tab pos="1020763" algn="l"/>
                <a:tab pos="1257300" algn="l"/>
              </a:tabLst>
            </a:pPr>
            <a:r>
              <a:rPr lang="en-US" sz="2400" dirty="0" smtClean="0">
                <a:latin typeface="Arial" pitchFamily="34" charset="0"/>
                <a:cs typeface="Arial" pitchFamily="34" charset="0"/>
              </a:rPr>
              <a:t>Generally too inefficient on multiprocessor systems</a:t>
            </a:r>
          </a:p>
          <a:p>
            <a:pPr lvl="2" algn="just">
              <a:lnSpc>
                <a:spcPct val="90000"/>
              </a:lnSpc>
              <a:tabLst>
                <a:tab pos="739775" algn="l"/>
                <a:tab pos="1020763" algn="l"/>
                <a:tab pos="1257300" algn="l"/>
              </a:tabLst>
            </a:pPr>
            <a:r>
              <a:rPr lang="en-US" sz="2000" dirty="0" smtClean="0">
                <a:latin typeface="Arial" pitchFamily="34" charset="0"/>
                <a:cs typeface="Arial" pitchFamily="34" charset="0"/>
              </a:rPr>
              <a:t>Operating systems using this not broadly scalable</a:t>
            </a:r>
          </a:p>
          <a:p>
            <a:pPr algn="just">
              <a:lnSpc>
                <a:spcPct val="90000"/>
              </a:lnSpc>
              <a:tabLst>
                <a:tab pos="739775" algn="l"/>
                <a:tab pos="1020763" algn="l"/>
                <a:tab pos="1257300" algn="l"/>
              </a:tabLst>
            </a:pPr>
            <a:r>
              <a:rPr lang="en-US" sz="2800" dirty="0" smtClean="0">
                <a:latin typeface="Arial" pitchFamily="34" charset="0"/>
                <a:cs typeface="Arial" pitchFamily="34" charset="0"/>
              </a:rPr>
              <a:t>Modern machines provide special atomic hardware instructions</a:t>
            </a:r>
          </a:p>
          <a:p>
            <a:pPr lvl="2" algn="just">
              <a:lnSpc>
                <a:spcPct val="90000"/>
              </a:lnSpc>
              <a:tabLst>
                <a:tab pos="739775" algn="l"/>
                <a:tab pos="1020763" algn="l"/>
                <a:tab pos="1257300" algn="l"/>
              </a:tabLst>
            </a:pPr>
            <a:r>
              <a:rPr lang="en-US" b="1" dirty="0" smtClean="0">
                <a:solidFill>
                  <a:srgbClr val="000099"/>
                </a:solidFill>
                <a:latin typeface="Arial" pitchFamily="34" charset="0"/>
                <a:cs typeface="Arial" pitchFamily="34" charset="0"/>
              </a:rPr>
              <a:t>Atomic</a:t>
            </a:r>
            <a:r>
              <a:rPr lang="en-US" dirty="0" smtClean="0">
                <a:latin typeface="Arial" pitchFamily="34" charset="0"/>
                <a:cs typeface="Arial" pitchFamily="34" charset="0"/>
              </a:rPr>
              <a:t> = non-interruptible</a:t>
            </a:r>
          </a:p>
          <a:p>
            <a:pPr lvl="1" algn="just">
              <a:lnSpc>
                <a:spcPct val="90000"/>
              </a:lnSpc>
              <a:tabLst>
                <a:tab pos="739775" algn="l"/>
                <a:tab pos="1020763" algn="l"/>
                <a:tab pos="1257300" algn="l"/>
              </a:tabLst>
            </a:pPr>
            <a:r>
              <a:rPr lang="en-US" sz="2000" dirty="0" smtClean="0">
                <a:solidFill>
                  <a:srgbClr val="C00000"/>
                </a:solidFill>
                <a:latin typeface="Arial" pitchFamily="34" charset="0"/>
                <a:cs typeface="Arial" pitchFamily="34" charset="0"/>
              </a:rPr>
              <a:t>Either test memory word and set value</a:t>
            </a:r>
          </a:p>
          <a:p>
            <a:pPr lvl="1" algn="just">
              <a:lnSpc>
                <a:spcPct val="90000"/>
              </a:lnSpc>
              <a:tabLst>
                <a:tab pos="739775" algn="l"/>
                <a:tab pos="1020763" algn="l"/>
                <a:tab pos="1257300" algn="l"/>
              </a:tabLst>
            </a:pPr>
            <a:r>
              <a:rPr lang="en-US" sz="2000" dirty="0" smtClean="0">
                <a:solidFill>
                  <a:srgbClr val="C00000"/>
                </a:solidFill>
                <a:latin typeface="Arial" pitchFamily="34" charset="0"/>
                <a:cs typeface="Arial" pitchFamily="34" charset="0"/>
              </a:rPr>
              <a:t>Or swap contents of two memory words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87463" y="116633"/>
            <a:ext cx="7399337" cy="792088"/>
          </a:xfrm>
        </p:spPr>
        <p:txBody>
          <a:bodyPr>
            <a:normAutofit/>
          </a:bodyPr>
          <a:lstStyle/>
          <a:p>
            <a:pPr eaLnBrk="1" hangingPunct="1"/>
            <a:r>
              <a:rPr lang="en-US" dirty="0" err="1" smtClean="0">
                <a:solidFill>
                  <a:srgbClr val="C00000"/>
                </a:solidFill>
                <a:latin typeface="Arial" pitchFamily="34" charset="0"/>
                <a:cs typeface="Arial" pitchFamily="34" charset="0"/>
              </a:rPr>
              <a:t>test_and_set</a:t>
            </a:r>
            <a:r>
              <a:rPr lang="en-US" dirty="0" smtClean="0">
                <a:solidFill>
                  <a:srgbClr val="C00000"/>
                </a:solidFill>
                <a:latin typeface="Arial" pitchFamily="34" charset="0"/>
                <a:cs typeface="Arial" pitchFamily="34" charset="0"/>
              </a:rPr>
              <a:t>  Instruction </a:t>
            </a:r>
          </a:p>
        </p:txBody>
      </p:sp>
      <p:sp>
        <p:nvSpPr>
          <p:cNvPr id="20483" name="Rectangle 3"/>
          <p:cNvSpPr>
            <a:spLocks noGrp="1" noChangeArrowheads="1"/>
          </p:cNvSpPr>
          <p:nvPr>
            <p:ph idx="1"/>
          </p:nvPr>
        </p:nvSpPr>
        <p:spPr>
          <a:xfrm>
            <a:off x="251520" y="1043112"/>
            <a:ext cx="8640960" cy="5266208"/>
          </a:xfrm>
        </p:spPr>
        <p:txBody>
          <a:bodyPr>
            <a:normAutofit/>
          </a:bodyPr>
          <a:lstStyle/>
          <a:p>
            <a:pPr>
              <a:lnSpc>
                <a:spcPct val="90000"/>
              </a:lnSpc>
              <a:buFont typeface="Monotype Sorts" pitchFamily="-84" charset="2"/>
              <a:buNone/>
              <a:tabLst>
                <a:tab pos="739775" algn="l"/>
                <a:tab pos="1020763" algn="l"/>
                <a:tab pos="1257300" algn="l"/>
              </a:tabLst>
            </a:pPr>
            <a:r>
              <a:rPr lang="en-US" sz="2800" dirty="0" smtClean="0">
                <a:latin typeface="Arial" pitchFamily="34" charset="0"/>
                <a:cs typeface="Arial" pitchFamily="34" charset="0"/>
              </a:rPr>
              <a:t>Definition:</a:t>
            </a:r>
            <a:endParaRPr lang="en-US" sz="2800" b="1" dirty="0" smtClean="0">
              <a:solidFill>
                <a:srgbClr val="000000"/>
              </a:solidFill>
              <a:latin typeface="Arial" pitchFamily="34" charset="0"/>
              <a:cs typeface="Arial" pitchFamily="34" charset="0"/>
            </a:endParaRPr>
          </a:p>
          <a:p>
            <a:pPr>
              <a:lnSpc>
                <a:spcPct val="90000"/>
              </a:lnSpc>
              <a:buFont typeface="Monotype Sorts" pitchFamily="-84" charset="2"/>
              <a:buNone/>
              <a:tabLst>
                <a:tab pos="739775" algn="l"/>
                <a:tab pos="1020763" algn="l"/>
                <a:tab pos="1257300" algn="l"/>
              </a:tabLst>
            </a:pPr>
            <a:r>
              <a:rPr lang="en-US"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boolean</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test_and_set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boolean</a:t>
            </a:r>
            <a:r>
              <a:rPr lang="en-US" sz="2000" b="1" dirty="0" smtClean="0">
                <a:solidFill>
                  <a:srgbClr val="000000"/>
                </a:solidFill>
                <a:latin typeface="Courier New" pitchFamily="49" charset="0"/>
                <a:cs typeface="Courier New" pitchFamily="49" charset="0"/>
              </a:rPr>
              <a:t> *target)</a:t>
            </a:r>
          </a:p>
          <a:p>
            <a:pPr>
              <a:lnSpc>
                <a:spcPct val="90000"/>
              </a:lnSpc>
              <a:buFont typeface="Monotype Sorts" pitchFamily="-84" charset="2"/>
              <a:buNone/>
              <a:tabLst>
                <a:tab pos="739775" algn="l"/>
                <a:tab pos="1020763" algn="l"/>
                <a:tab pos="1257300" algn="l"/>
              </a:tabLst>
            </a:pPr>
            <a:r>
              <a:rPr lang="en-US" sz="2000" b="1" dirty="0" smtClean="0">
                <a:solidFill>
                  <a:srgbClr val="000000"/>
                </a:solidFill>
                <a:latin typeface="Courier New" pitchFamily="49" charset="0"/>
                <a:cs typeface="Courier New" pitchFamily="49" charset="0"/>
              </a:rPr>
              <a:t>          {</a:t>
            </a:r>
          </a:p>
          <a:p>
            <a:pPr>
              <a:lnSpc>
                <a:spcPct val="90000"/>
              </a:lnSpc>
              <a:buFont typeface="Monotype Sorts" pitchFamily="-84" charset="2"/>
              <a:buNone/>
              <a:tabLst>
                <a:tab pos="739775" algn="l"/>
                <a:tab pos="1020763" algn="l"/>
                <a:tab pos="1257300" algn="l"/>
              </a:tabLst>
            </a:pP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boolean</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rv</a:t>
            </a:r>
            <a:r>
              <a:rPr lang="en-US" sz="2000" b="1" dirty="0" smtClean="0">
                <a:solidFill>
                  <a:srgbClr val="000000"/>
                </a:solidFill>
                <a:latin typeface="Courier New" pitchFamily="49" charset="0"/>
                <a:cs typeface="Courier New" pitchFamily="49" charset="0"/>
              </a:rPr>
              <a:t> = *target;</a:t>
            </a:r>
          </a:p>
          <a:p>
            <a:pPr>
              <a:lnSpc>
                <a:spcPct val="90000"/>
              </a:lnSpc>
              <a:buFont typeface="Monotype Sorts" pitchFamily="-84" charset="2"/>
              <a:buNone/>
              <a:tabLst>
                <a:tab pos="739775" algn="l"/>
                <a:tab pos="1020763" algn="l"/>
                <a:tab pos="1257300" algn="l"/>
              </a:tabLst>
            </a:pPr>
            <a:r>
              <a:rPr lang="en-US" sz="2000" b="1" dirty="0" smtClean="0">
                <a:solidFill>
                  <a:srgbClr val="000000"/>
                </a:solidFill>
                <a:latin typeface="Courier New" pitchFamily="49" charset="0"/>
                <a:cs typeface="Courier New" pitchFamily="49" charset="0"/>
              </a:rPr>
              <a:t>               *target = TRUE;</a:t>
            </a:r>
          </a:p>
          <a:p>
            <a:pPr>
              <a:lnSpc>
                <a:spcPct val="90000"/>
              </a:lnSpc>
              <a:buFont typeface="Monotype Sorts" pitchFamily="-84" charset="2"/>
              <a:buNone/>
              <a:tabLst>
                <a:tab pos="739775" algn="l"/>
                <a:tab pos="1020763" algn="l"/>
                <a:tab pos="1257300" algn="l"/>
              </a:tabLst>
            </a:pPr>
            <a:r>
              <a:rPr lang="en-US" sz="2000" b="1" dirty="0" smtClean="0">
                <a:solidFill>
                  <a:srgbClr val="000000"/>
                </a:solidFill>
                <a:latin typeface="Courier New" pitchFamily="49" charset="0"/>
                <a:cs typeface="Courier New" pitchFamily="49" charset="0"/>
              </a:rPr>
              <a:t>               return </a:t>
            </a:r>
            <a:r>
              <a:rPr lang="en-US" sz="2000" b="1" dirty="0" err="1" smtClean="0">
                <a:solidFill>
                  <a:srgbClr val="000000"/>
                </a:solidFill>
                <a:latin typeface="Courier New" pitchFamily="49" charset="0"/>
                <a:cs typeface="Courier New" pitchFamily="49" charset="0"/>
              </a:rPr>
              <a:t>rv</a:t>
            </a:r>
            <a:r>
              <a:rPr lang="en-US" sz="2000" b="1" dirty="0" smtClean="0">
                <a:solidFill>
                  <a:srgbClr val="000000"/>
                </a:solidFill>
                <a:latin typeface="Courier New" pitchFamily="49" charset="0"/>
                <a:cs typeface="Courier New" pitchFamily="49" charset="0"/>
              </a:rPr>
              <a:t>:</a:t>
            </a:r>
          </a:p>
          <a:p>
            <a:pPr>
              <a:lnSpc>
                <a:spcPct val="90000"/>
              </a:lnSpc>
              <a:buFont typeface="Monotype Sorts" pitchFamily="-84" charset="2"/>
              <a:buNone/>
              <a:tabLst>
                <a:tab pos="739775" algn="l"/>
                <a:tab pos="1020763" algn="l"/>
                <a:tab pos="1257300" algn="l"/>
              </a:tabLst>
            </a:pPr>
            <a:r>
              <a:rPr lang="en-US" sz="2000" b="1" dirty="0" smtClean="0">
                <a:solidFill>
                  <a:srgbClr val="000000"/>
                </a:solidFill>
                <a:latin typeface="Courier New" pitchFamily="49" charset="0"/>
                <a:cs typeface="Courier New" pitchFamily="49" charset="0"/>
              </a:rPr>
              <a:t>          }</a:t>
            </a:r>
            <a:endParaRPr lang="en-US" sz="1600" dirty="0" smtClean="0">
              <a:solidFill>
                <a:srgbClr val="0000FF"/>
              </a:solidFill>
            </a:endParaRPr>
          </a:p>
          <a:p>
            <a:pPr algn="just">
              <a:lnSpc>
                <a:spcPct val="90000"/>
              </a:lnSpc>
              <a:buFont typeface="Monotype Sorts" pitchFamily="-84" charset="2"/>
              <a:buAutoNum type="arabicPeriod"/>
              <a:tabLst>
                <a:tab pos="739775" algn="l"/>
                <a:tab pos="1020763" algn="l"/>
                <a:tab pos="1257300" algn="l"/>
              </a:tabLst>
            </a:pPr>
            <a:r>
              <a:rPr lang="en-US" sz="2800" dirty="0" smtClean="0">
                <a:latin typeface="Arial" pitchFamily="34" charset="0"/>
                <a:cs typeface="Arial" pitchFamily="34" charset="0"/>
              </a:rPr>
              <a:t>Executed atomically</a:t>
            </a:r>
          </a:p>
          <a:p>
            <a:pPr algn="just">
              <a:lnSpc>
                <a:spcPct val="90000"/>
              </a:lnSpc>
              <a:buFont typeface="Monotype Sorts" pitchFamily="-84" charset="2"/>
              <a:buAutoNum type="arabicPeriod"/>
              <a:tabLst>
                <a:tab pos="739775" algn="l"/>
                <a:tab pos="1020763" algn="l"/>
                <a:tab pos="1257300" algn="l"/>
              </a:tabLst>
            </a:pPr>
            <a:r>
              <a:rPr lang="en-US" sz="2800" dirty="0" smtClean="0">
                <a:latin typeface="Arial" pitchFamily="34" charset="0"/>
                <a:cs typeface="Arial" pitchFamily="34" charset="0"/>
              </a:rPr>
              <a:t>Returns the original value of passed parameter</a:t>
            </a:r>
          </a:p>
          <a:p>
            <a:pPr algn="just">
              <a:lnSpc>
                <a:spcPct val="90000"/>
              </a:lnSpc>
              <a:buFont typeface="Monotype Sorts" pitchFamily="-84" charset="2"/>
              <a:buAutoNum type="arabicPeriod"/>
              <a:tabLst>
                <a:tab pos="739775" algn="l"/>
                <a:tab pos="1020763" algn="l"/>
                <a:tab pos="1257300" algn="l"/>
              </a:tabLst>
            </a:pPr>
            <a:r>
              <a:rPr lang="en-US" sz="2800" dirty="0" smtClean="0">
                <a:latin typeface="Arial" pitchFamily="34" charset="0"/>
                <a:cs typeface="Arial" pitchFamily="34" charset="0"/>
              </a:rPr>
              <a:t>Set the new value of passed parameter to </a:t>
            </a:r>
            <a:r>
              <a:rPr lang="en-US" altLang="en-US" sz="2800" dirty="0" smtClean="0">
                <a:latin typeface="Arial" pitchFamily="34" charset="0"/>
                <a:cs typeface="Arial" pitchFamily="34" charset="0"/>
              </a:rPr>
              <a:t>“</a:t>
            </a:r>
            <a:r>
              <a:rPr lang="en-US" sz="2800" dirty="0" smtClean="0">
                <a:latin typeface="Arial" pitchFamily="34" charset="0"/>
                <a:cs typeface="Arial" pitchFamily="34" charset="0"/>
              </a:rPr>
              <a:t>TRUE</a:t>
            </a:r>
            <a:r>
              <a:rPr lang="en-US" altLang="en-US" sz="2800" dirty="0" smtClean="0">
                <a:latin typeface="Arial" pitchFamily="34" charset="0"/>
                <a:cs typeface="Arial" pitchFamily="34" charset="0"/>
              </a:rPr>
              <a:t>”</a:t>
            </a:r>
            <a:r>
              <a:rPr lang="en-US" sz="28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49313" y="161925"/>
            <a:ext cx="7837487" cy="746795"/>
          </a:xfrm>
        </p:spPr>
        <p:txBody>
          <a:bodyPr>
            <a:normAutofit fontScale="90000"/>
          </a:bodyPr>
          <a:lstStyle/>
          <a:p>
            <a:pPr eaLnBrk="1" hangingPunct="1"/>
            <a:r>
              <a:rPr lang="en-US" dirty="0" smtClean="0">
                <a:solidFill>
                  <a:srgbClr val="C00000"/>
                </a:solidFill>
                <a:latin typeface="Arial" pitchFamily="34" charset="0"/>
                <a:cs typeface="Arial" pitchFamily="34" charset="0"/>
              </a:rPr>
              <a:t>Solution using </a:t>
            </a:r>
            <a:r>
              <a:rPr lang="en-US" dirty="0" err="1" smtClean="0">
                <a:solidFill>
                  <a:srgbClr val="C00000"/>
                </a:solidFill>
                <a:latin typeface="Arial" pitchFamily="34" charset="0"/>
                <a:cs typeface="Arial" pitchFamily="34" charset="0"/>
              </a:rPr>
              <a:t>test_and_set</a:t>
            </a:r>
            <a:r>
              <a:rPr lang="en-US" dirty="0" smtClean="0">
                <a:solidFill>
                  <a:srgbClr val="C00000"/>
                </a:solidFill>
                <a:latin typeface="Arial" pitchFamily="34" charset="0"/>
                <a:cs typeface="Arial" pitchFamily="34" charset="0"/>
              </a:rPr>
              <a:t>()</a:t>
            </a:r>
          </a:p>
        </p:txBody>
      </p:sp>
      <p:sp>
        <p:nvSpPr>
          <p:cNvPr id="18435" name="Rectangle 3"/>
          <p:cNvSpPr>
            <a:spLocks noGrp="1" noChangeArrowheads="1"/>
          </p:cNvSpPr>
          <p:nvPr>
            <p:ph idx="1"/>
          </p:nvPr>
        </p:nvSpPr>
        <p:spPr>
          <a:xfrm>
            <a:off x="251520" y="1052736"/>
            <a:ext cx="8712968" cy="5616624"/>
          </a:xfrm>
        </p:spPr>
        <p:txBody>
          <a:bodyPr>
            <a:normAutofit fontScale="92500" lnSpcReduction="10000"/>
          </a:bodyPr>
          <a:lstStyle/>
          <a:p>
            <a:pPr marL="342866" indent="-342866" algn="just">
              <a:lnSpc>
                <a:spcPct val="90000"/>
              </a:lnSpc>
              <a:tabLst>
                <a:tab pos="742278" algn="l"/>
                <a:tab pos="1023411" algn="l"/>
                <a:tab pos="1258984" algn="l"/>
              </a:tabLst>
              <a:defRPr/>
            </a:pPr>
            <a:r>
              <a:rPr lang="en-US" dirty="0">
                <a:solidFill>
                  <a:srgbClr val="000099"/>
                </a:solidFill>
                <a:latin typeface="Arial" pitchFamily="34" charset="0"/>
                <a:ea typeface="ＭＳ Ｐゴシック" charset="0"/>
                <a:cs typeface="Arial" pitchFamily="34" charset="0"/>
              </a:rPr>
              <a:t>Shared </a:t>
            </a:r>
            <a:r>
              <a:rPr lang="en-US" dirty="0" smtClean="0">
                <a:solidFill>
                  <a:srgbClr val="000099"/>
                </a:solidFill>
                <a:latin typeface="Arial" pitchFamily="34" charset="0"/>
                <a:ea typeface="ＭＳ Ｐゴシック" charset="0"/>
                <a:cs typeface="Arial" pitchFamily="34" charset="0"/>
              </a:rPr>
              <a:t>Global Boolean </a:t>
            </a:r>
            <a:r>
              <a:rPr lang="en-US" dirty="0">
                <a:solidFill>
                  <a:srgbClr val="000099"/>
                </a:solidFill>
                <a:latin typeface="Arial" pitchFamily="34" charset="0"/>
                <a:ea typeface="ＭＳ Ｐゴシック" charset="0"/>
                <a:cs typeface="Arial" pitchFamily="34" charset="0"/>
              </a:rPr>
              <a:t>variable </a:t>
            </a:r>
            <a:r>
              <a:rPr lang="en-US" b="1" dirty="0">
                <a:solidFill>
                  <a:srgbClr val="000099"/>
                </a:solidFill>
                <a:latin typeface="Arial" pitchFamily="34" charset="0"/>
                <a:ea typeface="ＭＳ Ｐゴシック" charset="0"/>
                <a:cs typeface="Arial" pitchFamily="34" charset="0"/>
              </a:rPr>
              <a:t>lock</a:t>
            </a:r>
            <a:r>
              <a:rPr lang="en-US" dirty="0">
                <a:solidFill>
                  <a:srgbClr val="000099"/>
                </a:solidFill>
                <a:latin typeface="Arial" pitchFamily="34" charset="0"/>
                <a:ea typeface="ＭＳ Ｐゴシック" charset="0"/>
                <a:cs typeface="Arial" pitchFamily="34" charset="0"/>
              </a:rPr>
              <a:t>, initialized to </a:t>
            </a:r>
            <a:r>
              <a:rPr lang="en-US" dirty="0" smtClean="0">
                <a:solidFill>
                  <a:srgbClr val="000099"/>
                </a:solidFill>
                <a:latin typeface="Arial" pitchFamily="34" charset="0"/>
                <a:ea typeface="ＭＳ Ｐゴシック" charset="0"/>
                <a:cs typeface="Arial" pitchFamily="34" charset="0"/>
              </a:rPr>
              <a:t>FALSE</a:t>
            </a:r>
          </a:p>
          <a:p>
            <a:pPr marL="342866" indent="-342866" algn="just">
              <a:lnSpc>
                <a:spcPct val="90000"/>
              </a:lnSpc>
              <a:tabLst>
                <a:tab pos="742278" algn="l"/>
                <a:tab pos="1023411" algn="l"/>
                <a:tab pos="1258984" algn="l"/>
              </a:tabLst>
              <a:defRPr/>
            </a:pPr>
            <a:r>
              <a:rPr lang="en-US" b="1" dirty="0" err="1" smtClean="0">
                <a:solidFill>
                  <a:srgbClr val="C00000"/>
                </a:solidFill>
                <a:latin typeface="Courier New" pitchFamily="49" charset="0"/>
                <a:cs typeface="Courier New" pitchFamily="49" charset="0"/>
              </a:rPr>
              <a:t>test_and_set</a:t>
            </a:r>
            <a:r>
              <a:rPr lang="en-US" b="1" dirty="0" smtClean="0">
                <a:solidFill>
                  <a:srgbClr val="C00000"/>
                </a:solidFill>
                <a:latin typeface="Courier New" pitchFamily="49" charset="0"/>
                <a:cs typeface="Courier New" pitchFamily="49" charset="0"/>
              </a:rPr>
              <a:t>()</a:t>
            </a:r>
            <a:r>
              <a:rPr lang="en-US" dirty="0" smtClean="0">
                <a:solidFill>
                  <a:srgbClr val="C00000"/>
                </a:solidFill>
                <a:latin typeface="Courier New" pitchFamily="49" charset="0"/>
                <a:cs typeface="Courier New" pitchFamily="49" charset="0"/>
              </a:rPr>
              <a:t> </a:t>
            </a:r>
            <a:r>
              <a:rPr lang="en-US" dirty="0" smtClean="0">
                <a:latin typeface="Arial" pitchFamily="34" charset="0"/>
                <a:cs typeface="Arial" pitchFamily="34" charset="0"/>
              </a:rPr>
              <a:t>executes atomically</a:t>
            </a:r>
            <a:endParaRPr lang="en-US" dirty="0">
              <a:solidFill>
                <a:srgbClr val="000099"/>
              </a:solidFill>
              <a:latin typeface="Arial" pitchFamily="34" charset="0"/>
              <a:ea typeface="ＭＳ Ｐゴシック" charset="0"/>
              <a:cs typeface="Arial" pitchFamily="34" charset="0"/>
            </a:endParaRPr>
          </a:p>
          <a:p>
            <a:pPr marL="342866" indent="-342866" algn="just">
              <a:lnSpc>
                <a:spcPct val="90000"/>
              </a:lnSpc>
              <a:tabLst>
                <a:tab pos="742278" algn="l"/>
                <a:tab pos="1023411" algn="l"/>
                <a:tab pos="1258984" algn="l"/>
              </a:tabLst>
              <a:defRPr/>
            </a:pPr>
            <a:r>
              <a:rPr lang="en-US" dirty="0">
                <a:latin typeface="Arial" pitchFamily="34" charset="0"/>
                <a:ea typeface="ＭＳ Ｐゴシック" charset="0"/>
                <a:cs typeface="Arial" pitchFamily="34" charset="0"/>
              </a:rPr>
              <a:t>Solution</a:t>
            </a:r>
            <a:r>
              <a:rPr lang="en-US" dirty="0" smtClean="0">
                <a:latin typeface="Arial" pitchFamily="34" charset="0"/>
                <a:ea typeface="ＭＳ Ｐゴシック" charset="0"/>
                <a:cs typeface="Arial" pitchFamily="34" charset="0"/>
              </a:rPr>
              <a:t>:</a:t>
            </a:r>
            <a:endParaRPr lang="en-US" sz="1400" b="1" dirty="0">
              <a:latin typeface="Arial" pitchFamily="34" charset="0"/>
              <a:ea typeface="ＭＳ Ｐゴシック" charset="0"/>
              <a:cs typeface="Arial" pitchFamily="34"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altLang="en-US" sz="2000" b="1" dirty="0" smtClean="0">
                <a:solidFill>
                  <a:srgbClr val="000000"/>
                </a:solidFill>
                <a:latin typeface="Courier New" pitchFamily="49" charset="0"/>
                <a:cs typeface="Courier New" pitchFamily="49" charset="0"/>
              </a:rPr>
              <a:t>do {</a:t>
            </a:r>
            <a:br>
              <a:rPr lang="en-US" altLang="en-US" sz="2000" b="1" dirty="0" smtClean="0">
                <a:solidFill>
                  <a:srgbClr val="000000"/>
                </a:solidFill>
                <a:latin typeface="Courier New" pitchFamily="49" charset="0"/>
                <a:cs typeface="Courier New" pitchFamily="49" charset="0"/>
              </a:rPr>
            </a:br>
            <a:r>
              <a:rPr lang="en-US" altLang="en-US" sz="2000" b="1" dirty="0" smtClean="0">
                <a:solidFill>
                  <a:srgbClr val="000000"/>
                </a:solidFill>
                <a:latin typeface="Courier New" pitchFamily="49" charset="0"/>
                <a:cs typeface="Courier New" pitchFamily="49" charset="0"/>
              </a:rPr>
              <a:t>          while (</a:t>
            </a:r>
            <a:r>
              <a:rPr lang="en-US" altLang="en-US" sz="2000" b="1" dirty="0" err="1" smtClean="0">
                <a:solidFill>
                  <a:srgbClr val="000000"/>
                </a:solidFill>
                <a:latin typeface="Courier New" pitchFamily="49" charset="0"/>
                <a:cs typeface="Courier New" pitchFamily="49" charset="0"/>
              </a:rPr>
              <a:t>test_and_set</a:t>
            </a:r>
            <a:r>
              <a:rPr lang="en-US" altLang="en-US" sz="2000" b="1" dirty="0" smtClean="0">
                <a:solidFill>
                  <a:srgbClr val="000000"/>
                </a:solidFill>
                <a:latin typeface="Courier New" pitchFamily="49" charset="0"/>
                <a:cs typeface="Courier New" pitchFamily="49" charset="0"/>
              </a:rPr>
              <a:t>(&amp;lock)); /* do nothing */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critical section</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000" b="1" dirty="0" err="1" smtClean="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remainder section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000" b="1" dirty="0" smtClean="0">
                <a:solidFill>
                  <a:srgbClr val="000000"/>
                </a:solidFill>
                <a:latin typeface="Courier New" pitchFamily="49" charset="0"/>
                <a:cs typeface="Courier New" pitchFamily="49" charset="0"/>
              </a:rPr>
              <a:t>	} while (true);</a:t>
            </a:r>
          </a:p>
          <a:p>
            <a:pPr marL="0" indent="0">
              <a:buNone/>
              <a:defRPr/>
            </a:pPr>
            <a:r>
              <a:rPr lang="en-US" altLang="en-US" sz="3000" dirty="0" smtClean="0">
                <a:solidFill>
                  <a:srgbClr val="FF0000"/>
                </a:solidFill>
                <a:latin typeface="Arial" pitchFamily="34" charset="0"/>
                <a:cs typeface="Arial" pitchFamily="34" charset="0"/>
              </a:rPr>
              <a:t>Does it satisfy bounded-waiting requirement?</a:t>
            </a:r>
            <a:r>
              <a:rPr lang="en-US" dirty="0" smtClean="0">
                <a:ea typeface="ＭＳ Ｐゴシック" charset="0"/>
                <a:cs typeface="ＭＳ Ｐゴシック" charset="0"/>
              </a:rPr>
              <a:t>         </a:t>
            </a:r>
            <a:endParaRPr lang="en-US"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01006"/>
          </a:xfrm>
        </p:spPr>
        <p:txBody>
          <a:bodyPr>
            <a:normAutofit fontScale="90000"/>
          </a:bodyPr>
          <a:lstStyle/>
          <a:p>
            <a:r>
              <a:rPr lang="en-IN" dirty="0" smtClean="0">
                <a:solidFill>
                  <a:srgbClr val="C00000"/>
                </a:solidFill>
                <a:latin typeface="Arial" pitchFamily="34" charset="0"/>
                <a:cs typeface="Arial" pitchFamily="34" charset="0"/>
              </a:rPr>
              <a:t>Mutual Exclusion Implementation with Swap</a:t>
            </a: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412776"/>
            <a:ext cx="8712968" cy="5256584"/>
          </a:xfrm>
        </p:spPr>
        <p:txBody>
          <a:bodyPr>
            <a:normAutofit fontScale="85000" lnSpcReduction="20000"/>
          </a:bodyPr>
          <a:lstStyle/>
          <a:p>
            <a:pPr algn="just"/>
            <a:r>
              <a:rPr lang="en-IN" sz="2800" dirty="0" smtClean="0">
                <a:latin typeface="Arial" pitchFamily="34" charset="0"/>
                <a:cs typeface="Arial" pitchFamily="34" charset="0"/>
              </a:rPr>
              <a:t>Global </a:t>
            </a:r>
            <a:r>
              <a:rPr lang="en-IN" sz="2800" dirty="0" err="1" smtClean="0">
                <a:latin typeface="Arial" pitchFamily="34" charset="0"/>
                <a:cs typeface="Arial" pitchFamily="34" charset="0"/>
              </a:rPr>
              <a:t>boolean</a:t>
            </a:r>
            <a:r>
              <a:rPr lang="en-IN" sz="2800" dirty="0" smtClean="0">
                <a:latin typeface="Arial" pitchFamily="34" charset="0"/>
                <a:cs typeface="Arial" pitchFamily="34" charset="0"/>
              </a:rPr>
              <a:t> variable </a:t>
            </a:r>
            <a:r>
              <a:rPr lang="en-IN" sz="2800" b="1" dirty="0" smtClean="0">
                <a:solidFill>
                  <a:srgbClr val="000099"/>
                </a:solidFill>
                <a:latin typeface="Arial" pitchFamily="34" charset="0"/>
                <a:cs typeface="Arial" pitchFamily="34" charset="0"/>
              </a:rPr>
              <a:t>lock</a:t>
            </a:r>
            <a:r>
              <a:rPr lang="en-IN" sz="2800" dirty="0" smtClean="0">
                <a:latin typeface="Arial" pitchFamily="34" charset="0"/>
                <a:cs typeface="Arial" pitchFamily="34" charset="0"/>
              </a:rPr>
              <a:t> (initialized to false)</a:t>
            </a:r>
          </a:p>
          <a:p>
            <a:pPr algn="just"/>
            <a:r>
              <a:rPr lang="en-IN" sz="2800" dirty="0" smtClean="0">
                <a:latin typeface="Arial" pitchFamily="34" charset="0"/>
                <a:cs typeface="Arial" pitchFamily="34" charset="0"/>
              </a:rPr>
              <a:t>Local </a:t>
            </a:r>
            <a:r>
              <a:rPr lang="en-IN" sz="2800" dirty="0" err="1" smtClean="0">
                <a:latin typeface="Arial" pitchFamily="34" charset="0"/>
                <a:cs typeface="Arial" pitchFamily="34" charset="0"/>
              </a:rPr>
              <a:t>boolean</a:t>
            </a:r>
            <a:r>
              <a:rPr lang="en-IN" sz="2800" dirty="0" smtClean="0">
                <a:latin typeface="Arial" pitchFamily="34" charset="0"/>
                <a:cs typeface="Arial" pitchFamily="34" charset="0"/>
              </a:rPr>
              <a:t> variable </a:t>
            </a:r>
            <a:r>
              <a:rPr lang="en-IN" sz="2800" b="1" dirty="0" smtClean="0">
                <a:solidFill>
                  <a:srgbClr val="000099"/>
                </a:solidFill>
                <a:latin typeface="Arial" pitchFamily="34" charset="0"/>
                <a:cs typeface="Arial" pitchFamily="34" charset="0"/>
              </a:rPr>
              <a:t>key</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do {</a:t>
            </a:r>
            <a:br>
              <a:rPr lang="en-US" altLang="en-US" sz="2800" b="1" dirty="0" smtClean="0">
                <a:solidFill>
                  <a:srgbClr val="000000"/>
                </a:solidFill>
                <a:latin typeface="Courier New" pitchFamily="49" charset="0"/>
                <a:cs typeface="Courier New" pitchFamily="49" charset="0"/>
              </a:rPr>
            </a:br>
            <a:r>
              <a:rPr lang="en-US" altLang="en-US" sz="2800" b="1" dirty="0" smtClean="0">
                <a:solidFill>
                  <a:srgbClr val="000000"/>
                </a:solidFill>
                <a:latin typeface="Courier New" pitchFamily="49" charset="0"/>
                <a:cs typeface="Courier New" pitchFamily="49" charset="0"/>
              </a:rPr>
              <a:t>     		key = true;</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while(key == true)</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swap(lock, key);</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critical section</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remainder section </a:t>
            </a:r>
          </a:p>
          <a:p>
            <a:pPr marL="0" indent="0">
              <a:buFont typeface="Monotype Sorts" pitchFamily="-84" charset="2"/>
              <a:buNone/>
              <a:defRPr/>
            </a:pPr>
            <a:r>
              <a:rPr lang="en-US" altLang="en-US" sz="2800" b="1" dirty="0" smtClean="0">
                <a:solidFill>
                  <a:srgbClr val="000000"/>
                </a:solidFill>
                <a:latin typeface="Courier New" pitchFamily="49" charset="0"/>
                <a:cs typeface="Courier New" pitchFamily="49" charset="0"/>
              </a:rPr>
              <a:t>     	} while (true);</a:t>
            </a:r>
          </a:p>
          <a:p>
            <a:pPr marL="0" indent="0">
              <a:buFont typeface="Monotype Sorts" pitchFamily="-84" charset="2"/>
              <a:buNone/>
              <a:defRPr/>
            </a:pPr>
            <a:r>
              <a:rPr lang="en-US" altLang="en-US" sz="2800" b="1" dirty="0" smtClean="0">
                <a:solidFill>
                  <a:srgbClr val="FF0000"/>
                </a:solidFill>
                <a:latin typeface="Arial" pitchFamily="34" charset="0"/>
                <a:cs typeface="Arial" pitchFamily="34" charset="0"/>
              </a:rPr>
              <a:t>Does it satisfy bounded-waiting requirement?</a:t>
            </a:r>
            <a:endParaRPr lang="en-US" altLang="en-US" sz="4800" b="1" dirty="0" smtClean="0">
              <a:solidFill>
                <a:srgbClr val="FF0000"/>
              </a:solidFill>
              <a:latin typeface="Arial" pitchFamily="34" charset="0"/>
              <a:cs typeface="Arial" pitchFamily="34" charset="0"/>
            </a:endParaRPr>
          </a:p>
          <a:p>
            <a:pPr algn="just">
              <a:buNone/>
            </a:pPr>
            <a:endParaRPr lang="en-IN" sz="2800" b="1" dirty="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545" y="116632"/>
            <a:ext cx="8219256" cy="737443"/>
          </a:xfrm>
        </p:spPr>
        <p:txBody>
          <a:bodyPr>
            <a:normAutofit fontScale="90000"/>
          </a:bodyPr>
          <a:lstStyle/>
          <a:p>
            <a:pPr eaLnBrk="1" hangingPunct="1"/>
            <a:r>
              <a:rPr lang="en-US" dirty="0" err="1" smtClean="0">
                <a:solidFill>
                  <a:srgbClr val="C00000"/>
                </a:solidFill>
                <a:latin typeface="Arial" pitchFamily="34" charset="0"/>
                <a:cs typeface="Arial" pitchFamily="34" charset="0"/>
              </a:rPr>
              <a:t>compare_and_swap</a:t>
            </a:r>
            <a:r>
              <a:rPr lang="en-US" dirty="0" smtClean="0">
                <a:solidFill>
                  <a:srgbClr val="C00000"/>
                </a:solidFill>
                <a:latin typeface="Arial" pitchFamily="34" charset="0"/>
                <a:cs typeface="Arial" pitchFamily="34" charset="0"/>
              </a:rPr>
              <a:t> Instruction</a:t>
            </a:r>
          </a:p>
        </p:txBody>
      </p:sp>
      <p:sp>
        <p:nvSpPr>
          <p:cNvPr id="22531" name="Rectangle 3"/>
          <p:cNvSpPr>
            <a:spLocks noGrp="1" noChangeArrowheads="1"/>
          </p:cNvSpPr>
          <p:nvPr>
            <p:ph idx="1"/>
          </p:nvPr>
        </p:nvSpPr>
        <p:spPr>
          <a:xfrm>
            <a:off x="251520" y="850900"/>
            <a:ext cx="8640960" cy="5746452"/>
          </a:xfrm>
        </p:spPr>
        <p:txBody>
          <a:bodyPr>
            <a:normAutofit/>
          </a:bodyPr>
          <a:lstStyle/>
          <a:p>
            <a:pPr algn="just">
              <a:lnSpc>
                <a:spcPct val="90000"/>
              </a:lnSpc>
              <a:buFont typeface="Monotype Sorts" pitchFamily="-84" charset="2"/>
              <a:buNone/>
              <a:tabLst>
                <a:tab pos="741363" algn="l"/>
                <a:tab pos="1022350" algn="l"/>
                <a:tab pos="1258888" algn="l"/>
              </a:tabLst>
            </a:pPr>
            <a:r>
              <a:rPr lang="en-US" sz="2800" dirty="0" smtClean="0">
                <a:latin typeface="Arial" pitchFamily="34" charset="0"/>
                <a:cs typeface="Arial" pitchFamily="34" charset="0"/>
              </a:rPr>
              <a:t>Definition:</a:t>
            </a:r>
          </a:p>
          <a:p>
            <a:pPr algn="just">
              <a:buFont typeface="Monotype Sorts" pitchFamily="-84" charset="2"/>
              <a:buNone/>
              <a:tabLst>
                <a:tab pos="741363" algn="l"/>
                <a:tab pos="1022350" algn="l"/>
                <a:tab pos="1258888" algn="l"/>
              </a:tabLst>
            </a:pPr>
            <a:r>
              <a:rPr lang="en-US" sz="16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compare_and_swap</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*value,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expected,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new_value</a:t>
            </a:r>
            <a:r>
              <a:rPr lang="en-US" sz="2000" b="1" dirty="0" smtClean="0">
                <a:latin typeface="Courier New" pitchFamily="49" charset="0"/>
                <a:cs typeface="Courier New" pitchFamily="49" charset="0"/>
              </a:rPr>
              <a:t>) {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temp = *value; </a:t>
            </a:r>
          </a:p>
          <a:p>
            <a:pPr algn="just">
              <a:buFont typeface="Monotype Sorts" pitchFamily="-84" charset="2"/>
              <a:buNone/>
              <a:tabLst>
                <a:tab pos="741363" algn="l"/>
                <a:tab pos="1022350" algn="l"/>
                <a:tab pos="1258888" algn="l"/>
              </a:tabLst>
            </a:pPr>
            <a:endParaRPr lang="en-US" sz="2000" b="1" dirty="0" smtClean="0">
              <a:latin typeface="Courier New" pitchFamily="49" charset="0"/>
              <a:cs typeface="Courier New" pitchFamily="49" charset="0"/>
            </a:endParaRP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if (*value == expected)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*value = </a:t>
            </a:r>
            <a:r>
              <a:rPr lang="en-US" sz="2000" b="1" dirty="0" err="1" smtClean="0">
                <a:latin typeface="Courier New" pitchFamily="49" charset="0"/>
                <a:cs typeface="Courier New" pitchFamily="49" charset="0"/>
              </a:rPr>
              <a:t>new_value</a:t>
            </a:r>
            <a:r>
              <a:rPr lang="en-US" sz="2000" b="1" dirty="0" smtClean="0">
                <a:latin typeface="Courier New" pitchFamily="49" charset="0"/>
                <a:cs typeface="Courier New" pitchFamily="49" charset="0"/>
              </a:rPr>
              <a:t>;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return temp;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 </a:t>
            </a:r>
          </a:p>
          <a:p>
            <a:pPr algn="just">
              <a:lnSpc>
                <a:spcPct val="90000"/>
              </a:lnSpc>
              <a:buFont typeface="Monotype Sorts" pitchFamily="-84" charset="2"/>
              <a:buAutoNum type="arabicPeriod"/>
              <a:tabLst>
                <a:tab pos="741363" algn="l"/>
                <a:tab pos="1022350" algn="l"/>
                <a:tab pos="1258888" algn="l"/>
              </a:tabLst>
            </a:pPr>
            <a:r>
              <a:rPr lang="en-US" sz="2400" dirty="0" smtClean="0">
                <a:latin typeface="Arial" pitchFamily="34" charset="0"/>
                <a:cs typeface="Arial" pitchFamily="34" charset="0"/>
              </a:rPr>
              <a:t>Executed atomically</a:t>
            </a:r>
          </a:p>
          <a:p>
            <a:pPr algn="just">
              <a:lnSpc>
                <a:spcPct val="90000"/>
              </a:lnSpc>
              <a:buFont typeface="Monotype Sorts" pitchFamily="-84" charset="2"/>
              <a:buAutoNum type="arabicPeriod"/>
              <a:tabLst>
                <a:tab pos="741363" algn="l"/>
                <a:tab pos="1022350" algn="l"/>
                <a:tab pos="1258888" algn="l"/>
              </a:tabLst>
            </a:pPr>
            <a:r>
              <a:rPr lang="en-US" sz="2400" dirty="0" smtClean="0">
                <a:latin typeface="Arial" pitchFamily="34" charset="0"/>
                <a:cs typeface="Arial" pitchFamily="34" charset="0"/>
              </a:rPr>
              <a:t>Returns the original value of passed parameter </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value</a:t>
            </a:r>
            <a:r>
              <a:rPr lang="en-US" altLang="en-US" sz="2400" dirty="0" smtClean="0">
                <a:latin typeface="Arial" pitchFamily="34" charset="0"/>
                <a:cs typeface="Arial" pitchFamily="34" charset="0"/>
              </a:rPr>
              <a:t>”</a:t>
            </a:r>
            <a:endParaRPr lang="en-US" sz="2400" dirty="0" smtClean="0">
              <a:latin typeface="Arial" pitchFamily="34" charset="0"/>
              <a:cs typeface="Arial" pitchFamily="34" charset="0"/>
            </a:endParaRPr>
          </a:p>
          <a:p>
            <a:pPr algn="just">
              <a:lnSpc>
                <a:spcPct val="90000"/>
              </a:lnSpc>
              <a:buFont typeface="Monotype Sorts" pitchFamily="-84" charset="2"/>
              <a:buAutoNum type="arabicPeriod"/>
              <a:tabLst>
                <a:tab pos="741363" algn="l"/>
                <a:tab pos="1022350" algn="l"/>
                <a:tab pos="1258888" algn="l"/>
              </a:tabLst>
            </a:pPr>
            <a:r>
              <a:rPr lang="en-US" sz="2400" dirty="0" smtClean="0">
                <a:latin typeface="Arial" pitchFamily="34" charset="0"/>
                <a:cs typeface="Arial" pitchFamily="34" charset="0"/>
              </a:rPr>
              <a:t>Set  the variable </a:t>
            </a:r>
            <a:r>
              <a:rPr lang="en-US" altLang="en-US" sz="2400" dirty="0" smtClean="0">
                <a:latin typeface="Arial" pitchFamily="34" charset="0"/>
                <a:cs typeface="Arial" pitchFamily="34" charset="0"/>
              </a:rPr>
              <a:t>“</a:t>
            </a:r>
            <a:r>
              <a:rPr lang="en-US" sz="2400" dirty="0" smtClean="0">
                <a:latin typeface="Courier New" pitchFamily="49" charset="0"/>
                <a:cs typeface="Courier New" pitchFamily="49" charset="0"/>
              </a:rPr>
              <a:t>value</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  the value of the passed parameter </a:t>
            </a:r>
            <a:r>
              <a:rPr lang="en-US" altLang="en-US" sz="2400" dirty="0" smtClean="0">
                <a:latin typeface="Arial" pitchFamily="34" charset="0"/>
                <a:cs typeface="Arial" pitchFamily="34" charset="0"/>
              </a:rPr>
              <a:t>“</a:t>
            </a:r>
            <a:r>
              <a:rPr lang="en-US" sz="2400" dirty="0" err="1" smtClean="0">
                <a:latin typeface="Arial" pitchFamily="34" charset="0"/>
                <a:cs typeface="Arial" pitchFamily="34" charset="0"/>
              </a:rPr>
              <a:t>new_value</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 but only if </a:t>
            </a:r>
            <a:r>
              <a:rPr lang="en-US" altLang="en-US" sz="2400" dirty="0" smtClean="0">
                <a:latin typeface="Arial" pitchFamily="34" charset="0"/>
                <a:cs typeface="Arial" pitchFamily="34" charset="0"/>
              </a:rPr>
              <a:t>“</a:t>
            </a:r>
            <a:r>
              <a:rPr lang="en-US" sz="2400" dirty="0" smtClean="0">
                <a:latin typeface="Courier New" pitchFamily="49" charset="0"/>
                <a:cs typeface="Courier New" pitchFamily="49" charset="0"/>
              </a:rPr>
              <a:t>value</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 ==</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expected</a:t>
            </a:r>
            <a:r>
              <a:rPr lang="en-US" altLang="en-US" sz="2400" dirty="0" smtClean="0">
                <a:latin typeface="Arial" pitchFamily="34" charset="0"/>
                <a:cs typeface="Arial" pitchFamily="34" charset="0"/>
              </a:rPr>
              <a:t>”</a:t>
            </a:r>
            <a:r>
              <a:rPr lang="en-US" sz="2400" dirty="0" smtClean="0">
                <a:latin typeface="Arial" pitchFamily="34" charset="0"/>
                <a:cs typeface="Arial" pitchFamily="34" charset="0"/>
              </a:rPr>
              <a:t>. That is, the swap takes place only under this condition.</a:t>
            </a:r>
            <a:endParaRPr lang="en-US" sz="2800"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7544" y="116632"/>
            <a:ext cx="8352928" cy="1224136"/>
          </a:xfrm>
        </p:spPr>
        <p:txBody>
          <a:bodyPr>
            <a:normAutofit fontScale="90000"/>
          </a:bodyPr>
          <a:lstStyle/>
          <a:p>
            <a:pPr eaLnBrk="1" hangingPunct="1"/>
            <a:r>
              <a:rPr lang="en-US" dirty="0" smtClean="0">
                <a:solidFill>
                  <a:srgbClr val="C00000"/>
                </a:solidFill>
                <a:latin typeface="Arial" pitchFamily="34" charset="0"/>
                <a:cs typeface="Arial" pitchFamily="34" charset="0"/>
              </a:rPr>
              <a:t>Solution using </a:t>
            </a:r>
            <a:r>
              <a:rPr lang="en-US" dirty="0" err="1" smtClean="0">
                <a:solidFill>
                  <a:srgbClr val="C00000"/>
                </a:solidFill>
                <a:latin typeface="Arial" pitchFamily="34" charset="0"/>
                <a:cs typeface="Arial" pitchFamily="34" charset="0"/>
              </a:rPr>
              <a:t>compare_and_swap</a:t>
            </a:r>
            <a:endParaRPr lang="en-US" dirty="0" smtClean="0">
              <a:solidFill>
                <a:srgbClr val="C00000"/>
              </a:solidFill>
              <a:latin typeface="Arial" pitchFamily="34" charset="0"/>
              <a:cs typeface="Arial" pitchFamily="34" charset="0"/>
            </a:endParaRPr>
          </a:p>
        </p:txBody>
      </p:sp>
      <p:sp>
        <p:nvSpPr>
          <p:cNvPr id="23555" name="Rectangle 3"/>
          <p:cNvSpPr>
            <a:spLocks noGrp="1" noChangeArrowheads="1"/>
          </p:cNvSpPr>
          <p:nvPr>
            <p:ph idx="1"/>
          </p:nvPr>
        </p:nvSpPr>
        <p:spPr>
          <a:xfrm>
            <a:off x="251520" y="1412776"/>
            <a:ext cx="8712968" cy="5328592"/>
          </a:xfrm>
        </p:spPr>
        <p:txBody>
          <a:bodyPr>
            <a:normAutofit/>
          </a:bodyPr>
          <a:lstStyle/>
          <a:p>
            <a:pPr algn="just">
              <a:lnSpc>
                <a:spcPct val="90000"/>
              </a:lnSpc>
              <a:tabLst>
                <a:tab pos="741363" algn="l"/>
                <a:tab pos="1022350" algn="l"/>
                <a:tab pos="1258888" algn="l"/>
              </a:tabLst>
            </a:pPr>
            <a:r>
              <a:rPr lang="en-US" dirty="0" smtClean="0">
                <a:latin typeface="Arial" pitchFamily="34" charset="0"/>
                <a:cs typeface="Arial" pitchFamily="34" charset="0"/>
              </a:rPr>
              <a:t>Shared integer  </a:t>
            </a:r>
            <a:r>
              <a:rPr lang="ja-JP" altLang="en-US" smtClean="0">
                <a:latin typeface="Arial" pitchFamily="34" charset="0"/>
                <a:cs typeface="Arial" pitchFamily="34" charset="0"/>
              </a:rPr>
              <a:t>“</a:t>
            </a:r>
            <a:r>
              <a:rPr lang="en-US" altLang="ja-JP" b="1" dirty="0" smtClean="0">
                <a:latin typeface="Courier New" pitchFamily="49" charset="0"/>
                <a:cs typeface="Courier New" pitchFamily="49" charset="0"/>
              </a:rPr>
              <a:t>lock</a:t>
            </a:r>
            <a:r>
              <a:rPr lang="ja-JP" altLang="en-US" smtClean="0">
                <a:latin typeface="Arial" pitchFamily="34" charset="0"/>
                <a:cs typeface="Arial" pitchFamily="34" charset="0"/>
              </a:rPr>
              <a:t>”</a:t>
            </a:r>
            <a:r>
              <a:rPr lang="en-US" altLang="ja-JP" dirty="0" smtClean="0">
                <a:latin typeface="Arial" pitchFamily="34" charset="0"/>
                <a:cs typeface="Arial" pitchFamily="34" charset="0"/>
              </a:rPr>
              <a:t>  initialized to 0 </a:t>
            </a:r>
          </a:p>
          <a:p>
            <a:pPr algn="just">
              <a:lnSpc>
                <a:spcPct val="90000"/>
              </a:lnSpc>
              <a:tabLst>
                <a:tab pos="741363" algn="l"/>
                <a:tab pos="1022350" algn="l"/>
                <a:tab pos="1258888" algn="l"/>
              </a:tabLst>
            </a:pPr>
            <a:r>
              <a:rPr lang="en-US" dirty="0" smtClean="0">
                <a:latin typeface="Arial" pitchFamily="34" charset="0"/>
                <a:cs typeface="Arial" pitchFamily="34" charset="0"/>
              </a:rPr>
              <a:t>Solution:</a:t>
            </a:r>
          </a:p>
          <a:p>
            <a:pPr algn="just">
              <a:buFont typeface="Monotype Sorts" pitchFamily="-84" charset="2"/>
              <a:buNone/>
              <a:tabLst>
                <a:tab pos="741363" algn="l"/>
                <a:tab pos="1022350" algn="l"/>
                <a:tab pos="1258888" algn="l"/>
              </a:tabLst>
            </a:pPr>
            <a:r>
              <a:rPr lang="en-US"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do {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while(</a:t>
            </a:r>
            <a:r>
              <a:rPr lang="en-US" sz="2000" b="1" dirty="0" err="1" smtClean="0">
                <a:latin typeface="Courier New" pitchFamily="49" charset="0"/>
                <a:cs typeface="Courier New" pitchFamily="49" charset="0"/>
              </a:rPr>
              <a:t>compare_and_swap</a:t>
            </a:r>
            <a:r>
              <a:rPr lang="en-US" sz="2000" b="1" dirty="0" smtClean="0">
                <a:latin typeface="Courier New" pitchFamily="49" charset="0"/>
                <a:cs typeface="Courier New" pitchFamily="49" charset="0"/>
              </a:rPr>
              <a:t>(&amp;lock,0,1)!=0);/*do nothing */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critical section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lock = 0;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remainder section </a:t>
            </a:r>
          </a:p>
          <a:p>
            <a:pPr algn="just">
              <a:buFont typeface="Monotype Sorts" pitchFamily="-84" charset="2"/>
              <a:buNone/>
              <a:tabLst>
                <a:tab pos="741363" algn="l"/>
                <a:tab pos="1022350" algn="l"/>
                <a:tab pos="1258888" algn="l"/>
              </a:tabLst>
            </a:pPr>
            <a:r>
              <a:rPr lang="en-US" sz="2000" b="1" dirty="0" smtClean="0">
                <a:latin typeface="Courier New" pitchFamily="49" charset="0"/>
                <a:cs typeface="Courier New" pitchFamily="49" charset="0"/>
              </a:rPr>
              <a:t>      } while (true); </a:t>
            </a:r>
          </a:p>
          <a:p>
            <a:pPr algn="just">
              <a:lnSpc>
                <a:spcPct val="90000"/>
              </a:lnSpc>
              <a:buFont typeface="Monotype Sorts" pitchFamily="-84" charset="2"/>
              <a:buNone/>
              <a:tabLst>
                <a:tab pos="741363" algn="l"/>
                <a:tab pos="1022350" algn="l"/>
                <a:tab pos="1258888" algn="l"/>
              </a:tabLst>
            </a:pPr>
            <a:r>
              <a:rPr lang="en-US" sz="16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40966"/>
          </a:xfrm>
        </p:spPr>
        <p:txBody>
          <a:bodyPr>
            <a:normAutofit/>
          </a:bodyPr>
          <a:lstStyle/>
          <a:p>
            <a:r>
              <a:rPr lang="en-US" sz="4000" dirty="0" smtClean="0">
                <a:solidFill>
                  <a:srgbClr val="C00000"/>
                </a:solidFill>
                <a:latin typeface="Arial" pitchFamily="34" charset="0"/>
                <a:cs typeface="Arial" pitchFamily="34" charset="0"/>
              </a:rPr>
              <a:t>Solution using </a:t>
            </a:r>
            <a:r>
              <a:rPr lang="en-US" sz="4000" dirty="0" err="1" smtClean="0">
                <a:solidFill>
                  <a:srgbClr val="C00000"/>
                </a:solidFill>
                <a:latin typeface="Arial" pitchFamily="34" charset="0"/>
                <a:cs typeface="Arial" pitchFamily="34" charset="0"/>
              </a:rPr>
              <a:t>test_and_set</a:t>
            </a:r>
            <a:r>
              <a:rPr lang="en-US" sz="4000" dirty="0" smtClean="0">
                <a:solidFill>
                  <a:srgbClr val="C00000"/>
                </a:solidFill>
                <a:latin typeface="Arial" pitchFamily="34" charset="0"/>
                <a:cs typeface="Arial" pitchFamily="34" charset="0"/>
              </a:rPr>
              <a:t>()</a:t>
            </a:r>
            <a:endParaRPr lang="en-IN" sz="4000" dirty="0">
              <a:solidFill>
                <a:srgbClr val="C00000"/>
              </a:solidFill>
            </a:endParaRPr>
          </a:p>
        </p:txBody>
      </p:sp>
      <p:sp>
        <p:nvSpPr>
          <p:cNvPr id="3" name="Content Placeholder 2"/>
          <p:cNvSpPr>
            <a:spLocks noGrp="1"/>
          </p:cNvSpPr>
          <p:nvPr>
            <p:ph idx="1"/>
          </p:nvPr>
        </p:nvSpPr>
        <p:spPr>
          <a:xfrm>
            <a:off x="251520" y="1052736"/>
            <a:ext cx="8712968" cy="5073427"/>
          </a:xfrm>
        </p:spPr>
        <p:txBody>
          <a:bodyPr>
            <a:normAutofit/>
          </a:bodyPr>
          <a:lstStyle/>
          <a:p>
            <a:pPr algn="just"/>
            <a:r>
              <a:rPr lang="en-IN" sz="2800" dirty="0" smtClean="0">
                <a:latin typeface="Arial" pitchFamily="34" charset="0"/>
                <a:cs typeface="Arial" pitchFamily="34" charset="0"/>
              </a:rPr>
              <a:t>Common data structures initialized to </a:t>
            </a:r>
            <a:r>
              <a:rPr lang="en-IN" sz="2800" b="1" dirty="0" smtClean="0">
                <a:solidFill>
                  <a:srgbClr val="000099"/>
                </a:solidFill>
                <a:latin typeface="Courier New" pitchFamily="49" charset="0"/>
                <a:cs typeface="Courier New" pitchFamily="49" charset="0"/>
              </a:rPr>
              <a:t>false</a:t>
            </a:r>
          </a:p>
          <a:p>
            <a:pPr algn="just">
              <a:buNone/>
            </a:pPr>
            <a:r>
              <a:rPr lang="en-IN" sz="2800" dirty="0" smtClean="0">
                <a:latin typeface="Arial" pitchFamily="34" charset="0"/>
                <a:cs typeface="Arial" pitchFamily="34" charset="0"/>
              </a:rPr>
              <a:t>	</a:t>
            </a:r>
            <a:r>
              <a:rPr lang="en-IN" sz="2800" b="1" dirty="0" err="1" smtClean="0">
                <a:solidFill>
                  <a:srgbClr val="000099"/>
                </a:solidFill>
                <a:latin typeface="Courier New" pitchFamily="49" charset="0"/>
                <a:cs typeface="Courier New" pitchFamily="49" charset="0"/>
              </a:rPr>
              <a:t>boolean</a:t>
            </a:r>
            <a:r>
              <a:rPr lang="en-IN" sz="2800" b="1" dirty="0" smtClean="0">
                <a:solidFill>
                  <a:srgbClr val="000099"/>
                </a:solidFill>
                <a:latin typeface="Courier New" pitchFamily="49" charset="0"/>
                <a:cs typeface="Courier New" pitchFamily="49" charset="0"/>
              </a:rPr>
              <a:t> waiting[n];</a:t>
            </a:r>
          </a:p>
          <a:p>
            <a:pPr algn="just">
              <a:buNone/>
            </a:pPr>
            <a:r>
              <a:rPr lang="en-IN" sz="2800" b="1" dirty="0" smtClean="0">
                <a:solidFill>
                  <a:srgbClr val="000099"/>
                </a:solidFill>
                <a:latin typeface="Courier New" pitchFamily="49" charset="0"/>
                <a:cs typeface="Courier New" pitchFamily="49" charset="0"/>
              </a:rPr>
              <a:t>	</a:t>
            </a:r>
            <a:r>
              <a:rPr lang="en-IN" sz="2800" b="1" dirty="0" err="1" smtClean="0">
                <a:solidFill>
                  <a:srgbClr val="000099"/>
                </a:solidFill>
                <a:latin typeface="Courier New" pitchFamily="49" charset="0"/>
                <a:cs typeface="Courier New" pitchFamily="49" charset="0"/>
              </a:rPr>
              <a:t>boolean</a:t>
            </a:r>
            <a:r>
              <a:rPr lang="en-IN" sz="2800" b="1" dirty="0" smtClean="0">
                <a:solidFill>
                  <a:srgbClr val="000099"/>
                </a:solidFill>
                <a:latin typeface="Courier New" pitchFamily="49" charset="0"/>
                <a:cs typeface="Courier New" pitchFamily="49" charset="0"/>
              </a:rPr>
              <a:t> lock;</a:t>
            </a:r>
          </a:p>
          <a:p>
            <a:pPr marL="514350" indent="-514350" algn="just">
              <a:buFont typeface="+mj-lt"/>
              <a:buAutoNum type="arabicPeriod"/>
            </a:pPr>
            <a:r>
              <a:rPr lang="en-IN" sz="2400" dirty="0" smtClean="0">
                <a:latin typeface="Arial" pitchFamily="34" charset="0"/>
                <a:cs typeface="Arial" pitchFamily="34" charset="0"/>
              </a:rPr>
              <a:t>Process P</a:t>
            </a:r>
            <a:r>
              <a:rPr lang="en-IN" sz="2400" baseline="-25000" dirty="0" smtClean="0">
                <a:latin typeface="Arial" pitchFamily="34" charset="0"/>
                <a:cs typeface="Arial" pitchFamily="34" charset="0"/>
              </a:rPr>
              <a:t>i</a:t>
            </a:r>
            <a:r>
              <a:rPr lang="en-IN" sz="2400" dirty="0" smtClean="0">
                <a:latin typeface="Arial" pitchFamily="34" charset="0"/>
                <a:cs typeface="Arial" pitchFamily="34" charset="0"/>
              </a:rPr>
              <a:t> can enter its critical section only if either </a:t>
            </a:r>
            <a:r>
              <a:rPr lang="en-IN" sz="2400" dirty="0" smtClean="0">
                <a:latin typeface="Courier New" pitchFamily="49" charset="0"/>
                <a:cs typeface="Courier New" pitchFamily="49" charset="0"/>
              </a:rPr>
              <a:t>waiting[</a:t>
            </a:r>
            <a:r>
              <a:rPr lang="en-IN" sz="2400" dirty="0" err="1" smtClean="0">
                <a:latin typeface="Courier New" pitchFamily="49" charset="0"/>
                <a:cs typeface="Courier New" pitchFamily="49" charset="0"/>
              </a:rPr>
              <a:t>i</a:t>
            </a:r>
            <a:r>
              <a:rPr lang="en-IN" sz="2400" dirty="0" smtClean="0">
                <a:latin typeface="Courier New" pitchFamily="49" charset="0"/>
                <a:cs typeface="Courier New" pitchFamily="49" charset="0"/>
              </a:rPr>
              <a:t>] == false </a:t>
            </a:r>
            <a:r>
              <a:rPr lang="en-IN" sz="2400" dirty="0" smtClean="0">
                <a:latin typeface="Arial" pitchFamily="34" charset="0"/>
                <a:cs typeface="Arial" pitchFamily="34" charset="0"/>
              </a:rPr>
              <a:t>or </a:t>
            </a:r>
            <a:r>
              <a:rPr lang="en-IN" sz="2400" dirty="0" smtClean="0">
                <a:latin typeface="Courier New" pitchFamily="49" charset="0"/>
                <a:cs typeface="Courier New" pitchFamily="49" charset="0"/>
              </a:rPr>
              <a:t>key == false</a:t>
            </a:r>
          </a:p>
          <a:p>
            <a:pPr marL="514350" indent="-514350" algn="just">
              <a:buFont typeface="+mj-lt"/>
              <a:buAutoNum type="arabicPeriod"/>
            </a:pPr>
            <a:r>
              <a:rPr lang="en-IN" sz="2400" dirty="0" smtClean="0">
                <a:latin typeface="Arial" pitchFamily="34" charset="0"/>
                <a:cs typeface="Arial" pitchFamily="34" charset="0"/>
              </a:rPr>
              <a:t>The value of </a:t>
            </a:r>
            <a:r>
              <a:rPr lang="en-IN" sz="2400" dirty="0" smtClean="0">
                <a:latin typeface="Courier New" pitchFamily="49" charset="0"/>
                <a:cs typeface="Courier New" pitchFamily="49" charset="0"/>
              </a:rPr>
              <a:t>key</a:t>
            </a:r>
            <a:r>
              <a:rPr lang="en-IN" sz="2400" dirty="0" smtClean="0">
                <a:latin typeface="Arial" pitchFamily="34" charset="0"/>
                <a:cs typeface="Arial" pitchFamily="34" charset="0"/>
              </a:rPr>
              <a:t> can become </a:t>
            </a:r>
            <a:r>
              <a:rPr lang="en-IN" sz="2400" dirty="0" smtClean="0">
                <a:latin typeface="Courier New" pitchFamily="49" charset="0"/>
                <a:cs typeface="Courier New" pitchFamily="49" charset="0"/>
              </a:rPr>
              <a:t>false</a:t>
            </a:r>
            <a:r>
              <a:rPr lang="en-IN" sz="2400" dirty="0" smtClean="0">
                <a:latin typeface="Arial" pitchFamily="34" charset="0"/>
                <a:cs typeface="Arial" pitchFamily="34" charset="0"/>
              </a:rPr>
              <a:t> only if the </a:t>
            </a:r>
            <a:r>
              <a:rPr lang="en-IN" sz="2400" dirty="0" err="1" smtClean="0">
                <a:latin typeface="Arial" pitchFamily="34" charset="0"/>
                <a:cs typeface="Arial" pitchFamily="34" charset="0"/>
              </a:rPr>
              <a:t>test_and_set</a:t>
            </a:r>
            <a:r>
              <a:rPr lang="en-IN" sz="2400" dirty="0" smtClean="0">
                <a:latin typeface="Arial" pitchFamily="34" charset="0"/>
                <a:cs typeface="Arial" pitchFamily="34" charset="0"/>
              </a:rPr>
              <a:t> is executed </a:t>
            </a:r>
          </a:p>
          <a:p>
            <a:pPr marL="514350" indent="-514350" algn="just">
              <a:buFont typeface="+mj-lt"/>
              <a:buAutoNum type="arabicPeriod"/>
            </a:pPr>
            <a:endParaRPr lang="en-IN" sz="2400" dirty="0" smtClean="0">
              <a:latin typeface="Courier New" pitchFamily="49" charset="0"/>
              <a:cs typeface="Courier New" pitchFamily="49" charset="0"/>
            </a:endParaRPr>
          </a:p>
          <a:p>
            <a:pPr marL="514350" indent="-514350" algn="just">
              <a:buFont typeface="+mj-lt"/>
              <a:buAutoNum type="arabicPeriod"/>
            </a:pPr>
            <a:endParaRPr lang="en-IN" sz="2400" dirty="0" smtClean="0">
              <a:latin typeface="Courier New" pitchFamily="49" charset="0"/>
              <a:cs typeface="Courier New" pitchFamily="49" charset="0"/>
            </a:endParaRPr>
          </a:p>
          <a:p>
            <a:pPr algn="just">
              <a:buNone/>
            </a:pP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187624" y="3645024"/>
            <a:ext cx="4320480" cy="194421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 name="Rectangle 3"/>
          <p:cNvSpPr/>
          <p:nvPr/>
        </p:nvSpPr>
        <p:spPr bwMode="auto">
          <a:xfrm>
            <a:off x="1187624" y="1628800"/>
            <a:ext cx="4320480" cy="122413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4578" name="Title 1"/>
          <p:cNvSpPr>
            <a:spLocks noGrp="1"/>
          </p:cNvSpPr>
          <p:nvPr>
            <p:ph type="title"/>
          </p:nvPr>
        </p:nvSpPr>
        <p:spPr>
          <a:xfrm>
            <a:off x="323528" y="188640"/>
            <a:ext cx="8424936" cy="1296144"/>
          </a:xfrm>
        </p:spPr>
        <p:txBody>
          <a:bodyPr>
            <a:noAutofit/>
          </a:bodyPr>
          <a:lstStyle/>
          <a:p>
            <a:r>
              <a:rPr lang="en-US" sz="4000" dirty="0" smtClean="0">
                <a:solidFill>
                  <a:srgbClr val="C00000"/>
                </a:solidFill>
                <a:latin typeface="Arial" pitchFamily="34" charset="0"/>
                <a:cs typeface="Arial" pitchFamily="34" charset="0"/>
              </a:rPr>
              <a:t>Bounded-waiting Mutual Exclusion with </a:t>
            </a:r>
            <a:r>
              <a:rPr lang="en-US" sz="4000" dirty="0" err="1" smtClean="0">
                <a:solidFill>
                  <a:srgbClr val="C00000"/>
                </a:solidFill>
                <a:latin typeface="Arial" pitchFamily="34" charset="0"/>
                <a:cs typeface="Arial" pitchFamily="34" charset="0"/>
              </a:rPr>
              <a:t>test_and_set</a:t>
            </a:r>
            <a:endParaRPr lang="en-US" sz="4000" dirty="0" smtClean="0">
              <a:solidFill>
                <a:srgbClr val="C00000"/>
              </a:solidFill>
              <a:latin typeface="Arial" pitchFamily="34" charset="0"/>
              <a:cs typeface="Arial" pitchFamily="34" charset="0"/>
            </a:endParaRPr>
          </a:p>
        </p:txBody>
      </p:sp>
      <p:sp>
        <p:nvSpPr>
          <p:cNvPr id="24579" name="Content Placeholder 2"/>
          <p:cNvSpPr>
            <a:spLocks noGrp="1"/>
          </p:cNvSpPr>
          <p:nvPr>
            <p:ph idx="1"/>
          </p:nvPr>
        </p:nvSpPr>
        <p:spPr>
          <a:xfrm>
            <a:off x="251520" y="1346547"/>
            <a:ext cx="8496944" cy="5322813"/>
          </a:xfrm>
        </p:spPr>
        <p:txBody>
          <a:bodyPr>
            <a:normAutofit lnSpcReduction="10000"/>
          </a:bodyPr>
          <a:lstStyle/>
          <a:p>
            <a:pPr marL="0" indent="0">
              <a:buFont typeface="Monotype Sorts" pitchFamily="-84" charset="2"/>
              <a:buNone/>
            </a:pPr>
            <a:r>
              <a:rPr lang="en-US" sz="1600" b="1" dirty="0" smtClean="0">
                <a:latin typeface="Courier New" pitchFamily="49" charset="0"/>
                <a:cs typeface="Courier New" pitchFamily="49" charset="0"/>
              </a:rPr>
              <a:t>do {</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   	waiting[</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true;</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   	key = true;</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   	while (waiting[</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&amp;&amp; key) </a:t>
            </a:r>
          </a:p>
          <a:p>
            <a:pPr marL="0" indent="0">
              <a:buFont typeface="Monotype Sorts" pitchFamily="-84" charset="2"/>
              <a:buNone/>
            </a:pPr>
            <a:r>
              <a:rPr lang="en-US" sz="1600" b="1" dirty="0" smtClean="0">
                <a:latin typeface="Courier New" pitchFamily="49" charset="0"/>
                <a:cs typeface="Courier New" pitchFamily="49" charset="0"/>
              </a:rPr>
              <a:t>      		key = </a:t>
            </a:r>
            <a:r>
              <a:rPr lang="en-US" sz="1600" b="1" dirty="0" err="1" smtClean="0">
                <a:latin typeface="Courier New" pitchFamily="49" charset="0"/>
                <a:cs typeface="Courier New" pitchFamily="49" charset="0"/>
              </a:rPr>
              <a:t>test_and_set</a:t>
            </a:r>
            <a:r>
              <a:rPr lang="en-US" sz="1600" b="1" dirty="0" smtClean="0">
                <a:latin typeface="Courier New" pitchFamily="49" charset="0"/>
                <a:cs typeface="Courier New" pitchFamily="49" charset="0"/>
              </a:rPr>
              <a:t>(&amp;lock); </a:t>
            </a:r>
          </a:p>
          <a:p>
            <a:pPr marL="0" indent="0">
              <a:buFont typeface="Monotype Sorts" pitchFamily="-84" charset="2"/>
              <a:buNone/>
            </a:pPr>
            <a:r>
              <a:rPr lang="en-US" sz="1600" b="1" dirty="0" smtClean="0">
                <a:latin typeface="Courier New" pitchFamily="49" charset="0"/>
                <a:cs typeface="Courier New" pitchFamily="49" charset="0"/>
              </a:rPr>
              <a:t>   	waiting[</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false; </a:t>
            </a:r>
          </a:p>
          <a:p>
            <a:pPr marL="0" indent="0">
              <a:buFont typeface="Monotype Sorts" pitchFamily="-84" charset="2"/>
              <a:buNone/>
            </a:pPr>
            <a:r>
              <a:rPr lang="en-US" sz="1600" b="1" dirty="0" smtClean="0">
                <a:latin typeface="Courier New" pitchFamily="49" charset="0"/>
                <a:cs typeface="Courier New" pitchFamily="49" charset="0"/>
              </a:rPr>
              <a:t>	</a:t>
            </a:r>
          </a:p>
          <a:p>
            <a:pPr marL="0" indent="0">
              <a:buFont typeface="Monotype Sorts" pitchFamily="-84" charset="2"/>
              <a:buNone/>
            </a:pPr>
            <a:r>
              <a:rPr lang="en-US" sz="1600" b="1" dirty="0" smtClean="0">
                <a:latin typeface="Courier New" pitchFamily="49" charset="0"/>
                <a:cs typeface="Courier New" pitchFamily="49" charset="0"/>
              </a:rPr>
              <a:t>	critical section </a:t>
            </a:r>
          </a:p>
          <a:p>
            <a:pPr marL="0" indent="0">
              <a:buFont typeface="Monotype Sorts" pitchFamily="-84" charset="2"/>
              <a:buNone/>
            </a:pPr>
            <a:r>
              <a:rPr lang="en-US" sz="1600" b="1" dirty="0" smtClean="0">
                <a:latin typeface="Courier New" pitchFamily="49" charset="0"/>
                <a:cs typeface="Courier New" pitchFamily="49" charset="0"/>
              </a:rPr>
              <a:t>   </a:t>
            </a:r>
          </a:p>
          <a:p>
            <a:pPr marL="0" indent="0">
              <a:buFont typeface="Monotype Sorts" pitchFamily="-84" charset="2"/>
              <a:buNone/>
            </a:pPr>
            <a:r>
              <a:rPr lang="en-US" sz="1600" b="1" dirty="0" smtClean="0">
                <a:latin typeface="Courier New" pitchFamily="49" charset="0"/>
                <a:cs typeface="Courier New" pitchFamily="49" charset="0"/>
              </a:rPr>
              <a:t>	j =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+ 1) % n; </a:t>
            </a:r>
          </a:p>
          <a:p>
            <a:pPr marL="0" indent="0">
              <a:buFont typeface="Monotype Sorts" pitchFamily="-84" charset="2"/>
              <a:buNone/>
            </a:pPr>
            <a:r>
              <a:rPr lang="en-US" sz="1600" b="1" dirty="0" smtClean="0">
                <a:latin typeface="Courier New" pitchFamily="49" charset="0"/>
                <a:cs typeface="Courier New" pitchFamily="49" charset="0"/>
              </a:rPr>
              <a:t>   	while ((j !=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&amp;&amp; !waiting[j]) </a:t>
            </a:r>
          </a:p>
          <a:p>
            <a:pPr marL="0" indent="0">
              <a:buFont typeface="Monotype Sorts" pitchFamily="-84" charset="2"/>
              <a:buNone/>
            </a:pPr>
            <a:r>
              <a:rPr lang="en-US" sz="1600" b="1" dirty="0" smtClean="0">
                <a:latin typeface="Courier New" pitchFamily="49" charset="0"/>
                <a:cs typeface="Courier New" pitchFamily="49" charset="0"/>
              </a:rPr>
              <a:t>      		j = (j + 1) % n; </a:t>
            </a:r>
          </a:p>
          <a:p>
            <a:pPr marL="0" indent="0">
              <a:buFont typeface="Monotype Sorts" pitchFamily="-84" charset="2"/>
              <a:buNone/>
            </a:pPr>
            <a:r>
              <a:rPr lang="en-US" sz="1600" b="1" dirty="0" smtClean="0">
                <a:latin typeface="Courier New" pitchFamily="49" charset="0"/>
                <a:cs typeface="Courier New" pitchFamily="49" charset="0"/>
              </a:rPr>
              <a:t>  	if (j ==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a:t>
            </a:r>
          </a:p>
          <a:p>
            <a:pPr marL="0" indent="0">
              <a:buFont typeface="Monotype Sorts" pitchFamily="-84" charset="2"/>
              <a:buNone/>
            </a:pPr>
            <a:r>
              <a:rPr lang="en-US" sz="1600" b="1" dirty="0" smtClean="0">
                <a:latin typeface="Courier New" pitchFamily="49" charset="0"/>
                <a:cs typeface="Courier New" pitchFamily="49" charset="0"/>
              </a:rPr>
              <a:t>      		lock = false; </a:t>
            </a:r>
          </a:p>
          <a:p>
            <a:pPr marL="0" indent="0">
              <a:buFont typeface="Monotype Sorts" pitchFamily="-84" charset="2"/>
              <a:buNone/>
            </a:pPr>
            <a:r>
              <a:rPr lang="en-US" sz="1600" b="1" dirty="0" smtClean="0">
                <a:latin typeface="Courier New" pitchFamily="49" charset="0"/>
                <a:cs typeface="Courier New" pitchFamily="49" charset="0"/>
              </a:rPr>
              <a:t>   	else </a:t>
            </a:r>
          </a:p>
          <a:p>
            <a:pPr marL="0" indent="0">
              <a:buFont typeface="Monotype Sorts" pitchFamily="-84" charset="2"/>
              <a:buNone/>
            </a:pPr>
            <a:r>
              <a:rPr lang="en-US" sz="1600" b="1" dirty="0" smtClean="0">
                <a:latin typeface="Courier New" pitchFamily="49" charset="0"/>
                <a:cs typeface="Courier New" pitchFamily="49" charset="0"/>
              </a:rPr>
              <a:t>      		waiting[j] = false; </a:t>
            </a:r>
          </a:p>
          <a:p>
            <a:pPr marL="0" indent="0">
              <a:buFont typeface="Monotype Sorts" pitchFamily="-84" charset="2"/>
              <a:buNone/>
            </a:pPr>
            <a:r>
              <a:rPr lang="en-US" sz="1600" b="1" dirty="0" smtClean="0">
                <a:latin typeface="Courier New" pitchFamily="49" charset="0"/>
                <a:cs typeface="Courier New" pitchFamily="49" charset="0"/>
              </a:rPr>
              <a:t>	</a:t>
            </a:r>
          </a:p>
          <a:p>
            <a:pPr marL="0" indent="0">
              <a:buFont typeface="Monotype Sorts" pitchFamily="-84" charset="2"/>
              <a:buNone/>
            </a:pPr>
            <a:r>
              <a:rPr lang="en-US" sz="1600" b="1" dirty="0" smtClean="0">
                <a:latin typeface="Courier New" pitchFamily="49" charset="0"/>
                <a:cs typeface="Courier New" pitchFamily="49" charset="0"/>
              </a:rPr>
              <a:t>	remainder section </a:t>
            </a:r>
          </a:p>
          <a:p>
            <a:pPr marL="0" indent="0">
              <a:buFont typeface="Monotype Sorts" pitchFamily="-84" charset="2"/>
              <a:buNone/>
            </a:pPr>
            <a:r>
              <a:rPr lang="en-US" sz="1600" b="1" dirty="0" smtClean="0">
                <a:latin typeface="Courier New" pitchFamily="49" charset="0"/>
                <a:cs typeface="Courier New" pitchFamily="49" charset="0"/>
              </a:rPr>
              <a:t>} while (true);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23529" y="168275"/>
            <a:ext cx="8363272" cy="1316509"/>
          </a:xfrm>
        </p:spPr>
        <p:txBody>
          <a:bodyPr>
            <a:normAutofit fontScale="90000"/>
          </a:bodyPr>
          <a:lstStyle/>
          <a:p>
            <a:r>
              <a:rPr lang="en-US" altLang="en-US" dirty="0" err="1" smtClean="0">
                <a:solidFill>
                  <a:srgbClr val="C00000"/>
                </a:solidFill>
                <a:latin typeface="Arial" pitchFamily="34" charset="0"/>
                <a:cs typeface="Arial" pitchFamily="34" charset="0"/>
              </a:rPr>
              <a:t>Interprocess</a:t>
            </a:r>
            <a:r>
              <a:rPr lang="en-US" altLang="en-US" dirty="0" smtClean="0">
                <a:solidFill>
                  <a:srgbClr val="C00000"/>
                </a:solidFill>
                <a:latin typeface="Arial" pitchFamily="34" charset="0"/>
                <a:cs typeface="Arial" pitchFamily="34" charset="0"/>
              </a:rPr>
              <a:t> Communication (IPC) (Recap)</a:t>
            </a:r>
          </a:p>
        </p:txBody>
      </p:sp>
      <p:sp>
        <p:nvSpPr>
          <p:cNvPr id="31747" name="Content Placeholder 2"/>
          <p:cNvSpPr>
            <a:spLocks noGrp="1"/>
          </p:cNvSpPr>
          <p:nvPr>
            <p:ph idx="1"/>
          </p:nvPr>
        </p:nvSpPr>
        <p:spPr>
          <a:xfrm>
            <a:off x="251520" y="1556792"/>
            <a:ext cx="8712968" cy="5112568"/>
          </a:xfrm>
        </p:spPr>
        <p:txBody>
          <a:bodyPr>
            <a:noAutofit/>
          </a:bodyPr>
          <a:lstStyle/>
          <a:p>
            <a:pPr algn="just">
              <a:spcBef>
                <a:spcPts val="0"/>
              </a:spcBef>
            </a:pPr>
            <a:r>
              <a:rPr lang="en-US" altLang="en-US" dirty="0" smtClean="0">
                <a:latin typeface="Arial" pitchFamily="34" charset="0"/>
                <a:cs typeface="Arial" pitchFamily="34" charset="0"/>
              </a:rPr>
              <a:t>Processes within a system may be </a:t>
            </a:r>
            <a:r>
              <a:rPr lang="en-US" altLang="en-US" b="1" i="1" dirty="0" smtClean="0">
                <a:latin typeface="Arial" pitchFamily="34" charset="0"/>
                <a:cs typeface="Arial" pitchFamily="34" charset="0"/>
              </a:rPr>
              <a:t>independent</a:t>
            </a:r>
            <a:r>
              <a:rPr lang="en-US" altLang="en-US" b="1" dirty="0" smtClean="0">
                <a:latin typeface="Arial" pitchFamily="34" charset="0"/>
                <a:cs typeface="Arial" pitchFamily="34" charset="0"/>
              </a:rPr>
              <a:t> </a:t>
            </a:r>
            <a:r>
              <a:rPr lang="en-US" altLang="en-US" dirty="0" smtClean="0">
                <a:latin typeface="Arial" pitchFamily="34" charset="0"/>
                <a:cs typeface="Arial" pitchFamily="34" charset="0"/>
              </a:rPr>
              <a:t>or </a:t>
            </a:r>
            <a:r>
              <a:rPr lang="en-US" altLang="en-US" b="1" i="1" dirty="0" smtClean="0">
                <a:latin typeface="Arial" pitchFamily="34" charset="0"/>
                <a:cs typeface="Arial" pitchFamily="34" charset="0"/>
              </a:rPr>
              <a:t>cooperating</a:t>
            </a:r>
          </a:p>
          <a:p>
            <a:pPr lvl="1" algn="just">
              <a:spcBef>
                <a:spcPts val="0"/>
              </a:spcBef>
            </a:pPr>
            <a:r>
              <a:rPr lang="en-US" altLang="en-US" dirty="0" smtClean="0">
                <a:latin typeface="Arial" pitchFamily="34" charset="0"/>
                <a:cs typeface="Arial" pitchFamily="34" charset="0"/>
              </a:rPr>
              <a:t>Cooperating process can affect or be affected by other processes, including sharing data</a:t>
            </a:r>
          </a:p>
          <a:p>
            <a:pPr>
              <a:spcBef>
                <a:spcPts val="0"/>
              </a:spcBef>
            </a:pPr>
            <a:r>
              <a:rPr lang="en-US" altLang="en-US" dirty="0" smtClean="0">
                <a:latin typeface="Arial" pitchFamily="34" charset="0"/>
                <a:cs typeface="Arial" pitchFamily="34" charset="0"/>
              </a:rPr>
              <a:t>Two communication models of IPC</a:t>
            </a:r>
          </a:p>
          <a:p>
            <a:pPr lvl="1">
              <a:spcBef>
                <a:spcPts val="0"/>
              </a:spcBef>
            </a:pPr>
            <a:r>
              <a:rPr lang="en-US" altLang="en-US" b="1" dirty="0" smtClean="0">
                <a:solidFill>
                  <a:srgbClr val="0C16E2"/>
                </a:solidFill>
                <a:latin typeface="Arial" pitchFamily="34" charset="0"/>
                <a:cs typeface="Arial" pitchFamily="34" charset="0"/>
              </a:rPr>
              <a:t>Shared memory</a:t>
            </a:r>
          </a:p>
          <a:p>
            <a:pPr lvl="1">
              <a:spcBef>
                <a:spcPts val="0"/>
              </a:spcBef>
            </a:pPr>
            <a:r>
              <a:rPr lang="en-US" altLang="en-US" b="1" dirty="0" smtClean="0">
                <a:solidFill>
                  <a:srgbClr val="0C16E2"/>
                </a:solidFill>
                <a:latin typeface="Arial" pitchFamily="34" charset="0"/>
                <a:cs typeface="Arial" pitchFamily="34" charset="0"/>
              </a:rPr>
              <a:t>Message passing</a:t>
            </a:r>
            <a:endParaRPr lang="en-IN" sz="3200" dirty="0" smtClean="0">
              <a:latin typeface="Arial" pitchFamily="34" charset="0"/>
              <a:cs typeface="Arial" pitchFamily="34" charset="0"/>
            </a:endParaRPr>
          </a:p>
          <a:p>
            <a:pPr lvl="1" algn="just">
              <a:spcBef>
                <a:spcPts val="0"/>
              </a:spcBef>
            </a:pPr>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3600" dirty="0" smtClean="0">
                <a:solidFill>
                  <a:srgbClr val="C00000"/>
                </a:solidFill>
                <a:latin typeface="Arial" pitchFamily="34" charset="0"/>
                <a:cs typeface="Arial" pitchFamily="34" charset="0"/>
              </a:rPr>
              <a:t>Does it satisfy all requirements?</a:t>
            </a:r>
            <a:endParaRPr lang="en-IN" sz="36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052736"/>
            <a:ext cx="8496944" cy="5616624"/>
          </a:xfrm>
        </p:spPr>
        <p:txBody>
          <a:bodyPr>
            <a:normAutofit lnSpcReduction="10000"/>
          </a:bodyPr>
          <a:lstStyle/>
          <a:p>
            <a:pPr marL="514350" indent="-514350" algn="just">
              <a:buFont typeface="+mj-lt"/>
              <a:buAutoNum type="arabicPeriod"/>
            </a:pPr>
            <a:r>
              <a:rPr lang="en-IN" sz="2800" dirty="0" smtClean="0">
                <a:latin typeface="Arial" pitchFamily="34" charset="0"/>
                <a:cs typeface="Arial" pitchFamily="34" charset="0"/>
              </a:rPr>
              <a:t>Mutual Exclusion: </a:t>
            </a:r>
          </a:p>
          <a:p>
            <a:pPr marL="514350" indent="-514350" algn="just">
              <a:buNone/>
            </a:pPr>
            <a:r>
              <a:rPr lang="en-IN" sz="2800" dirty="0" smtClean="0">
                <a:latin typeface="Arial" pitchFamily="34" charset="0"/>
                <a:cs typeface="Arial" pitchFamily="34" charset="0"/>
              </a:rPr>
              <a:t>First process to find lock false will have key == false and so it will enter its critical section</a:t>
            </a:r>
          </a:p>
          <a:p>
            <a:pPr marL="514350" indent="-514350" algn="just">
              <a:buNone/>
            </a:pPr>
            <a:r>
              <a:rPr lang="en-IN" sz="2800" dirty="0" smtClean="0">
                <a:latin typeface="Arial" pitchFamily="34" charset="0"/>
                <a:cs typeface="Arial" pitchFamily="34" charset="0"/>
              </a:rPr>
              <a:t>At this moment only one waiting[</a:t>
            </a:r>
            <a:r>
              <a:rPr lang="en-IN" sz="2800" dirty="0" err="1" smtClean="0">
                <a:latin typeface="Arial" pitchFamily="34" charset="0"/>
                <a:cs typeface="Arial" pitchFamily="34" charset="0"/>
              </a:rPr>
              <a:t>i</a:t>
            </a:r>
            <a:r>
              <a:rPr lang="en-IN" sz="2800" dirty="0" smtClean="0">
                <a:latin typeface="Arial" pitchFamily="34" charset="0"/>
                <a:cs typeface="Arial" pitchFamily="34" charset="0"/>
              </a:rPr>
              <a:t>] is false</a:t>
            </a:r>
          </a:p>
          <a:p>
            <a:pPr marL="514350" indent="-514350" algn="just">
              <a:buFont typeface="+mj-lt"/>
              <a:buAutoNum type="arabicPeriod" startAt="2"/>
            </a:pPr>
            <a:r>
              <a:rPr lang="en-IN" sz="2800" dirty="0" smtClean="0">
                <a:latin typeface="Arial" pitchFamily="34" charset="0"/>
                <a:cs typeface="Arial" pitchFamily="34" charset="0"/>
              </a:rPr>
              <a:t>Progress: A process exiting the critical section will set either lock = false or waiting[j] to false, allowing some other process to enter critical section</a:t>
            </a:r>
          </a:p>
          <a:p>
            <a:pPr marL="514350" indent="-514350" algn="just">
              <a:buFont typeface="+mj-lt"/>
              <a:buAutoNum type="arabicPeriod" startAt="2"/>
            </a:pPr>
            <a:r>
              <a:rPr lang="en-IN" sz="2800" dirty="0" smtClean="0">
                <a:latin typeface="Arial" pitchFamily="34" charset="0"/>
                <a:cs typeface="Arial" pitchFamily="34" charset="0"/>
              </a:rPr>
              <a:t>Bounded-waiting: Due to cyclical scan, the exiting process will designate one of the other processes to enter into critical section (first one in scan e.g. i+1th).</a:t>
            </a:r>
          </a:p>
          <a:p>
            <a:pPr marL="514350" indent="-514350" algn="just">
              <a:buNone/>
            </a:pPr>
            <a:r>
              <a:rPr lang="en-IN" sz="2800" dirty="0" smtClean="0">
                <a:latin typeface="Arial" pitchFamily="34" charset="0"/>
                <a:cs typeface="Arial" pitchFamily="34" charset="0"/>
              </a:rPr>
              <a:t>And it is done in maximum of n-1 turns</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0500"/>
            <a:ext cx="8229600" cy="576263"/>
          </a:xfrm>
        </p:spPr>
        <p:txBody>
          <a:bodyPr>
            <a:normAutofit fontScale="90000"/>
          </a:bodyPr>
          <a:lstStyle/>
          <a:p>
            <a:pPr eaLnBrk="1" hangingPunct="1"/>
            <a:r>
              <a:rPr lang="en-US" dirty="0" err="1" smtClean="0">
                <a:solidFill>
                  <a:srgbClr val="C00000"/>
                </a:solidFill>
              </a:rPr>
              <a:t>Mutex</a:t>
            </a:r>
            <a:r>
              <a:rPr lang="en-US" dirty="0" smtClean="0">
                <a:solidFill>
                  <a:srgbClr val="C00000"/>
                </a:solidFill>
              </a:rPr>
              <a:t> Locks</a:t>
            </a:r>
          </a:p>
        </p:txBody>
      </p:sp>
      <p:sp>
        <p:nvSpPr>
          <p:cNvPr id="22531" name="Rectangle 3"/>
          <p:cNvSpPr>
            <a:spLocks noGrp="1" noChangeArrowheads="1"/>
          </p:cNvSpPr>
          <p:nvPr>
            <p:ph idx="1"/>
          </p:nvPr>
        </p:nvSpPr>
        <p:spPr>
          <a:xfrm>
            <a:off x="251520" y="836712"/>
            <a:ext cx="8568952" cy="5832647"/>
          </a:xfrm>
        </p:spPr>
        <p:txBody>
          <a:bodyPr>
            <a:normAutofit fontScale="92500" lnSpcReduction="10000"/>
          </a:bodyPr>
          <a:lstStyle/>
          <a:p>
            <a:pPr marL="342866" indent="-342866" algn="just">
              <a:lnSpc>
                <a:spcPct val="110000"/>
              </a:lnSpc>
              <a:spcBef>
                <a:spcPts val="0"/>
              </a:spcBef>
              <a:defRPr/>
            </a:pPr>
            <a:r>
              <a:rPr lang="en-US" dirty="0">
                <a:latin typeface="Arial" pitchFamily="34" charset="0"/>
                <a:ea typeface="ＭＳ Ｐゴシック" charset="0"/>
                <a:cs typeface="Arial" pitchFamily="34" charset="0"/>
              </a:rPr>
              <a:t>Previous solutions are complicated and generally inaccessible to application programmers</a:t>
            </a:r>
          </a:p>
          <a:p>
            <a:pPr marL="342866" indent="-342866" algn="just">
              <a:lnSpc>
                <a:spcPct val="110000"/>
              </a:lnSpc>
              <a:spcBef>
                <a:spcPts val="0"/>
              </a:spcBef>
              <a:defRPr/>
            </a:pPr>
            <a:r>
              <a:rPr lang="en-US" dirty="0">
                <a:latin typeface="Arial" pitchFamily="34" charset="0"/>
                <a:ea typeface="ＭＳ Ｐゴシック" charset="0"/>
                <a:cs typeface="Arial" pitchFamily="34" charset="0"/>
              </a:rPr>
              <a:t>OS designers build software tools to solve critical section problem</a:t>
            </a:r>
          </a:p>
          <a:p>
            <a:pPr marL="342866" indent="-342866" algn="just">
              <a:lnSpc>
                <a:spcPct val="110000"/>
              </a:lnSpc>
              <a:spcBef>
                <a:spcPts val="0"/>
              </a:spcBef>
              <a:defRPr/>
            </a:pPr>
            <a:r>
              <a:rPr lang="en-US" dirty="0">
                <a:latin typeface="Arial" pitchFamily="34" charset="0"/>
                <a:ea typeface="ＭＳ Ｐゴシック" charset="0"/>
                <a:cs typeface="Arial" pitchFamily="34" charset="0"/>
              </a:rPr>
              <a:t>Simplest </a:t>
            </a:r>
            <a:r>
              <a:rPr lang="en-US" dirty="0" smtClean="0">
                <a:latin typeface="Arial" pitchFamily="34" charset="0"/>
                <a:ea typeface="ＭＳ Ｐゴシック" charset="0"/>
                <a:cs typeface="Arial" pitchFamily="34" charset="0"/>
              </a:rPr>
              <a:t>tool is </a:t>
            </a:r>
            <a:r>
              <a:rPr lang="en-US" sz="2600" b="1" dirty="0" err="1">
                <a:latin typeface="Courier New" pitchFamily="49" charset="0"/>
                <a:ea typeface="ＭＳ Ｐゴシック" charset="0"/>
                <a:cs typeface="Courier New" pitchFamily="49" charset="0"/>
              </a:rPr>
              <a:t>mutex</a:t>
            </a:r>
            <a:r>
              <a:rPr lang="en-US" dirty="0">
                <a:latin typeface="Arial" pitchFamily="34" charset="0"/>
                <a:ea typeface="ＭＳ Ｐゴシック" charset="0"/>
                <a:cs typeface="Arial" pitchFamily="34" charset="0"/>
              </a:rPr>
              <a:t> lock</a:t>
            </a:r>
          </a:p>
          <a:p>
            <a:pPr marL="342866" indent="-342866" algn="just">
              <a:lnSpc>
                <a:spcPct val="110000"/>
              </a:lnSpc>
              <a:spcBef>
                <a:spcPts val="0"/>
              </a:spcBef>
              <a:defRPr/>
            </a:pPr>
            <a:r>
              <a:rPr lang="en-US" dirty="0" smtClean="0">
                <a:latin typeface="Arial" pitchFamily="34" charset="0"/>
                <a:ea typeface="ＭＳ Ｐゴシック" charset="0"/>
                <a:cs typeface="Arial" pitchFamily="34" charset="0"/>
              </a:rPr>
              <a:t>Protect a critical section by </a:t>
            </a:r>
            <a:r>
              <a:rPr lang="en-US" dirty="0">
                <a:latin typeface="Arial" pitchFamily="34" charset="0"/>
                <a:ea typeface="ＭＳ Ｐゴシック" charset="0"/>
                <a:cs typeface="Arial" pitchFamily="34" charset="0"/>
              </a:rPr>
              <a:t>first </a:t>
            </a:r>
            <a:r>
              <a:rPr lang="en-US" sz="2600" b="1" dirty="0">
                <a:latin typeface="Courier New" pitchFamily="49" charset="0"/>
                <a:ea typeface="ＭＳ Ｐゴシック" charset="0"/>
                <a:cs typeface="Courier New" pitchFamily="49" charset="0"/>
              </a:rPr>
              <a:t>acquire()</a:t>
            </a:r>
            <a:r>
              <a:rPr lang="en-US" sz="2000" dirty="0">
                <a:latin typeface="Arial" pitchFamily="34" charset="0"/>
                <a:ea typeface="ＭＳ Ｐゴシック" charset="0"/>
                <a:cs typeface="Arial" pitchFamily="34" charset="0"/>
              </a:rPr>
              <a:t> </a:t>
            </a:r>
            <a:r>
              <a:rPr lang="en-US" dirty="0">
                <a:latin typeface="Arial" pitchFamily="34" charset="0"/>
                <a:ea typeface="ＭＳ Ｐゴシック" charset="0"/>
                <a:cs typeface="Arial" pitchFamily="34" charset="0"/>
              </a:rPr>
              <a:t>a lock then </a:t>
            </a:r>
            <a:r>
              <a:rPr lang="en-US" sz="2600" b="1" dirty="0">
                <a:latin typeface="Courier New" pitchFamily="49" charset="0"/>
                <a:ea typeface="ＭＳ Ｐゴシック" charset="0"/>
                <a:cs typeface="Courier New" pitchFamily="49" charset="0"/>
              </a:rPr>
              <a:t>release()</a:t>
            </a:r>
            <a:r>
              <a:rPr lang="en-US" sz="2000" dirty="0">
                <a:latin typeface="Arial" pitchFamily="34" charset="0"/>
                <a:ea typeface="ＭＳ Ｐゴシック" charset="0"/>
                <a:cs typeface="Arial" pitchFamily="34" charset="0"/>
              </a:rPr>
              <a:t> </a:t>
            </a:r>
            <a:r>
              <a:rPr lang="en-US" dirty="0" smtClean="0">
                <a:latin typeface="Arial" pitchFamily="34" charset="0"/>
                <a:ea typeface="ＭＳ Ｐゴシック" charset="0"/>
                <a:cs typeface="Arial" pitchFamily="34" charset="0"/>
              </a:rPr>
              <a:t>the lock</a:t>
            </a:r>
            <a:endParaRPr lang="en-US" dirty="0">
              <a:latin typeface="Arial" pitchFamily="34" charset="0"/>
              <a:ea typeface="ＭＳ Ｐゴシック" charset="0"/>
              <a:cs typeface="Arial" pitchFamily="34" charset="0"/>
            </a:endParaRPr>
          </a:p>
          <a:p>
            <a:pPr marL="742876" lvl="1" indent="-285722" algn="just">
              <a:lnSpc>
                <a:spcPct val="110000"/>
              </a:lnSpc>
              <a:spcBef>
                <a:spcPts val="0"/>
              </a:spcBef>
              <a:buSzPct val="90000"/>
              <a:buFont typeface="Wingdings" pitchFamily="2" charset="2"/>
              <a:buChar char="§"/>
              <a:defRPr/>
            </a:pPr>
            <a:r>
              <a:rPr lang="en-IN" dirty="0" smtClean="0">
                <a:latin typeface="Arial" pitchFamily="34" charset="0"/>
                <a:ea typeface="ＭＳ Ｐゴシック" charset="0"/>
                <a:cs typeface="Arial" pitchFamily="34" charset="0"/>
              </a:rPr>
              <a:t>A </a:t>
            </a:r>
            <a:r>
              <a:rPr lang="en-IN" sz="2600" b="1" dirty="0" err="1" smtClean="0">
                <a:latin typeface="Courier New" pitchFamily="49" charset="0"/>
                <a:ea typeface="ＭＳ Ｐゴシック" charset="0"/>
                <a:cs typeface="Courier New" pitchFamily="49" charset="0"/>
              </a:rPr>
              <a:t>mutex</a:t>
            </a:r>
            <a:r>
              <a:rPr lang="en-IN" dirty="0" smtClean="0">
                <a:latin typeface="Arial" pitchFamily="34" charset="0"/>
                <a:ea typeface="ＭＳ Ｐゴシック" charset="0"/>
                <a:cs typeface="Arial" pitchFamily="34" charset="0"/>
              </a:rPr>
              <a:t> lock has a </a:t>
            </a:r>
            <a:r>
              <a:rPr lang="en-IN" dirty="0" err="1" smtClean="0">
                <a:latin typeface="Arial" pitchFamily="34" charset="0"/>
                <a:ea typeface="ＭＳ Ｐゴシック" charset="0"/>
                <a:cs typeface="Arial" pitchFamily="34" charset="0"/>
              </a:rPr>
              <a:t>boolean</a:t>
            </a:r>
            <a:r>
              <a:rPr lang="en-IN" dirty="0" smtClean="0">
                <a:latin typeface="Arial" pitchFamily="34" charset="0"/>
                <a:ea typeface="ＭＳ Ｐゴシック" charset="0"/>
                <a:cs typeface="Arial" pitchFamily="34" charset="0"/>
              </a:rPr>
              <a:t> variable </a:t>
            </a:r>
            <a:r>
              <a:rPr lang="en-IN" sz="2600" b="1" dirty="0" smtClean="0">
                <a:latin typeface="Courier New" pitchFamily="49" charset="0"/>
                <a:ea typeface="ＭＳ Ｐゴシック" charset="0"/>
                <a:cs typeface="Courier New" pitchFamily="49" charset="0"/>
              </a:rPr>
              <a:t>available</a:t>
            </a:r>
            <a:r>
              <a:rPr lang="en-IN" dirty="0" smtClean="0">
                <a:latin typeface="Arial" pitchFamily="34" charset="0"/>
                <a:ea typeface="ＭＳ Ｐゴシック" charset="0"/>
                <a:cs typeface="Arial" pitchFamily="34" charset="0"/>
              </a:rPr>
              <a:t> whose value indicates if the lock is available or not. </a:t>
            </a:r>
          </a:p>
          <a:p>
            <a:pPr marL="742876" lvl="1" indent="-285722" algn="just">
              <a:lnSpc>
                <a:spcPct val="110000"/>
              </a:lnSpc>
              <a:spcBef>
                <a:spcPts val="0"/>
              </a:spcBef>
              <a:buSzPct val="90000"/>
              <a:buFont typeface="Wingdings" pitchFamily="2" charset="2"/>
              <a:buChar char="§"/>
              <a:defRPr/>
            </a:pPr>
            <a:r>
              <a:rPr lang="en-IN" dirty="0" smtClean="0">
                <a:latin typeface="Arial" pitchFamily="34" charset="0"/>
                <a:ea typeface="ＭＳ Ｐゴシック" charset="0"/>
                <a:cs typeface="Arial" pitchFamily="34" charset="0"/>
              </a:rPr>
              <a:t>If the lock is available, a call to </a:t>
            </a:r>
            <a:r>
              <a:rPr lang="en-IN" sz="2600" b="1" dirty="0" smtClean="0">
                <a:latin typeface="Courier New" pitchFamily="49" charset="0"/>
                <a:ea typeface="ＭＳ Ｐゴシック" charset="0"/>
                <a:cs typeface="Courier New" pitchFamily="49" charset="0"/>
              </a:rPr>
              <a:t>acquire()</a:t>
            </a:r>
            <a:r>
              <a:rPr lang="en-IN" dirty="0" smtClean="0">
                <a:latin typeface="Arial" pitchFamily="34" charset="0"/>
                <a:ea typeface="ＭＳ Ｐゴシック" charset="0"/>
                <a:cs typeface="Arial" pitchFamily="34" charset="0"/>
              </a:rPr>
              <a:t> succeeds, and the lock is then considered unavailable.</a:t>
            </a:r>
            <a:endParaRPr lang="en-US" dirty="0">
              <a:latin typeface="Arial" pitchFamily="34" charset="0"/>
              <a:ea typeface="ＭＳ Ｐゴシック" charset="0"/>
              <a:cs typeface="Arial" pitchFamily="34" charset="0"/>
            </a:endParaRPr>
          </a:p>
          <a:p>
            <a:pPr marL="0" indent="0" algn="just">
              <a:lnSpc>
                <a:spcPct val="110000"/>
              </a:lnSpc>
              <a:spcBef>
                <a:spcPts val="0"/>
              </a:spcBef>
              <a:buFont typeface="Monotype Sorts" pitchFamily="-84" charset="2"/>
              <a:buNone/>
              <a:defRPr/>
            </a:pPr>
            <a:endParaRPr lang="en-US" sz="1600" dirty="0">
              <a:latin typeface="Arial" pitchFamily="34" charset="0"/>
              <a:ea typeface="ＭＳ Ｐゴシック"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03648" y="5229200"/>
            <a:ext cx="2304256"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03648" y="4509120"/>
            <a:ext cx="2304256"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26628" name="Title 1"/>
          <p:cNvSpPr>
            <a:spLocks noGrp="1"/>
          </p:cNvSpPr>
          <p:nvPr>
            <p:ph type="title"/>
          </p:nvPr>
        </p:nvSpPr>
        <p:spPr>
          <a:xfrm>
            <a:off x="457200" y="161925"/>
            <a:ext cx="8229600" cy="576263"/>
          </a:xfrm>
        </p:spPr>
        <p:txBody>
          <a:bodyPr>
            <a:normAutofit fontScale="90000"/>
          </a:bodyPr>
          <a:lstStyle/>
          <a:p>
            <a:r>
              <a:rPr lang="en-US" b="1" dirty="0" smtClean="0">
                <a:solidFill>
                  <a:srgbClr val="C00000"/>
                </a:solidFill>
                <a:latin typeface="Courier New" pitchFamily="49" charset="0"/>
                <a:cs typeface="Courier New" pitchFamily="49" charset="0"/>
              </a:rPr>
              <a:t>acquire()</a:t>
            </a:r>
            <a:r>
              <a:rPr lang="en-US" dirty="0" smtClean="0">
                <a:solidFill>
                  <a:srgbClr val="C00000"/>
                </a:solidFill>
              </a:rPr>
              <a:t> </a:t>
            </a:r>
            <a:r>
              <a:rPr lang="en-US" dirty="0" smtClean="0">
                <a:solidFill>
                  <a:srgbClr val="C00000"/>
                </a:solidFill>
                <a:latin typeface="Arial" pitchFamily="34" charset="0"/>
                <a:cs typeface="Arial" pitchFamily="34" charset="0"/>
              </a:rPr>
              <a:t>and</a:t>
            </a:r>
            <a:r>
              <a:rPr lang="en-US" dirty="0" smtClean="0">
                <a:solidFill>
                  <a:srgbClr val="C00000"/>
                </a:solidFill>
              </a:rPr>
              <a:t> </a:t>
            </a:r>
            <a:r>
              <a:rPr lang="en-US" b="1" dirty="0" smtClean="0">
                <a:solidFill>
                  <a:srgbClr val="C00000"/>
                </a:solidFill>
                <a:latin typeface="Courier New" pitchFamily="49" charset="0"/>
                <a:cs typeface="Courier New" pitchFamily="49" charset="0"/>
              </a:rPr>
              <a:t>release()</a:t>
            </a:r>
          </a:p>
        </p:txBody>
      </p:sp>
      <p:sp>
        <p:nvSpPr>
          <p:cNvPr id="26629" name="Content Placeholder 2"/>
          <p:cNvSpPr>
            <a:spLocks noGrp="1"/>
          </p:cNvSpPr>
          <p:nvPr>
            <p:ph idx="1"/>
          </p:nvPr>
        </p:nvSpPr>
        <p:spPr>
          <a:xfrm>
            <a:off x="755576" y="908720"/>
            <a:ext cx="7793360" cy="5760640"/>
          </a:xfrm>
        </p:spPr>
        <p:txBody>
          <a:bodyPr/>
          <a:lstStyle/>
          <a:p>
            <a:pPr marL="0" indent="0"/>
            <a:r>
              <a:rPr lang="en-US" sz="14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acquire() {</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while (!available) </a:t>
            </a:r>
          </a:p>
          <a:p>
            <a:pPr marL="0" indent="0">
              <a:buNone/>
            </a:pPr>
            <a:r>
              <a:rPr lang="en-US" sz="2000" b="1" dirty="0" smtClean="0">
                <a:latin typeface="Courier New" pitchFamily="49" charset="0"/>
                <a:cs typeface="Courier New" pitchFamily="49" charset="0"/>
              </a:rPr>
              <a:t>		; /* busy wait */ </a:t>
            </a:r>
          </a:p>
          <a:p>
            <a:pPr marL="0" indent="0">
              <a:buFont typeface="Monotype Sorts" pitchFamily="-84" charset="2"/>
              <a:buNone/>
            </a:pPr>
            <a:r>
              <a:rPr lang="en-US" sz="2000" b="1" dirty="0" smtClean="0">
                <a:latin typeface="Courier New" pitchFamily="49" charset="0"/>
                <a:cs typeface="Courier New" pitchFamily="49" charset="0"/>
              </a:rPr>
              <a:t>       available = false; </a:t>
            </a:r>
          </a:p>
          <a:p>
            <a:pPr marL="0" indent="0">
              <a:buFont typeface="Monotype Sorts" pitchFamily="-84" charset="2"/>
              <a:buNone/>
            </a:pPr>
            <a:r>
              <a:rPr lang="en-US" sz="2000" b="1" dirty="0" smtClean="0">
                <a:latin typeface="Courier New" pitchFamily="49" charset="0"/>
                <a:cs typeface="Courier New" pitchFamily="49" charset="0"/>
              </a:rPr>
              <a:t>    } </a:t>
            </a:r>
          </a:p>
          <a:p>
            <a:pPr marL="0" indent="0"/>
            <a:r>
              <a:rPr lang="en-US" sz="2000" b="1" dirty="0" smtClean="0">
                <a:latin typeface="Courier New" pitchFamily="49" charset="0"/>
                <a:cs typeface="Courier New" pitchFamily="49" charset="0"/>
              </a:rPr>
              <a:t>   release() { </a:t>
            </a:r>
          </a:p>
          <a:p>
            <a:pPr marL="0" indent="0">
              <a:buFont typeface="Monotype Sorts" pitchFamily="-84" charset="2"/>
              <a:buNone/>
            </a:pPr>
            <a:r>
              <a:rPr lang="en-US" sz="2000" b="1" dirty="0" smtClean="0">
                <a:latin typeface="Courier New" pitchFamily="49" charset="0"/>
                <a:cs typeface="Courier New" pitchFamily="49" charset="0"/>
              </a:rPr>
              <a:t>       available = true; </a:t>
            </a:r>
          </a:p>
          <a:p>
            <a:pPr marL="0" indent="0">
              <a:buFont typeface="Monotype Sorts" pitchFamily="-84" charset="2"/>
              <a:buNone/>
            </a:pPr>
            <a:r>
              <a:rPr lang="en-US" sz="2000" b="1" dirty="0" smtClean="0">
                <a:latin typeface="Courier New" pitchFamily="49" charset="0"/>
                <a:cs typeface="Courier New" pitchFamily="49" charset="0"/>
              </a:rPr>
              <a:t>    } </a:t>
            </a:r>
          </a:p>
          <a:p>
            <a:pPr marL="0" indent="0">
              <a:buFont typeface="Monotype Sorts" pitchFamily="-84" charset="2"/>
              <a:buNone/>
            </a:pPr>
            <a:endParaRPr lang="en-US" sz="2000" b="1" dirty="0" smtClean="0">
              <a:latin typeface="Courier New" pitchFamily="49" charset="0"/>
              <a:cs typeface="Courier New" pitchFamily="49" charset="0"/>
            </a:endParaRPr>
          </a:p>
          <a:p>
            <a:pPr marL="0" indent="0"/>
            <a:r>
              <a:rPr lang="en-US" sz="2000" b="1" dirty="0" smtClean="0">
                <a:latin typeface="Courier New" pitchFamily="49" charset="0"/>
                <a:cs typeface="Courier New" pitchFamily="49" charset="0"/>
              </a:rPr>
              <a:t>   do { </a:t>
            </a:r>
          </a:p>
          <a:p>
            <a:pPr marL="0" indent="0">
              <a:buFont typeface="Monotype Sorts" pitchFamily="-84" charset="2"/>
              <a:buNone/>
            </a:pPr>
            <a:r>
              <a:rPr lang="en-US" sz="2000" b="1" i="1" dirty="0" smtClean="0">
                <a:latin typeface="Courier New" pitchFamily="49" charset="0"/>
                <a:cs typeface="Courier New" pitchFamily="49" charset="0"/>
              </a:rPr>
              <a:t>    acquire lock</a:t>
            </a:r>
          </a:p>
          <a:p>
            <a:pPr marL="0" indent="0">
              <a:buFont typeface="Monotype Sorts" pitchFamily="-84" charset="2"/>
              <a:buNone/>
            </a:pPr>
            <a:r>
              <a:rPr lang="en-US" sz="2000" b="1" dirty="0" smtClean="0">
                <a:latin typeface="Courier New" pitchFamily="49" charset="0"/>
                <a:cs typeface="Courier New" pitchFamily="49" charset="0"/>
              </a:rPr>
              <a:t>       critical section</a:t>
            </a:r>
          </a:p>
          <a:p>
            <a:pPr marL="0" indent="0">
              <a:buFont typeface="Monotype Sorts" pitchFamily="-84" charset="2"/>
              <a:buNone/>
            </a:pPr>
            <a:r>
              <a:rPr lang="en-US" sz="2000" b="1" i="1" dirty="0" smtClean="0">
                <a:latin typeface="Courier New" pitchFamily="49" charset="0"/>
                <a:cs typeface="Courier New" pitchFamily="49" charset="0"/>
              </a:rPr>
              <a:t>    release lock </a:t>
            </a:r>
          </a:p>
          <a:p>
            <a:pPr marL="0" indent="0">
              <a:buFont typeface="Monotype Sorts" pitchFamily="-84" charset="2"/>
              <a:buNone/>
            </a:pPr>
            <a:r>
              <a:rPr lang="en-US" sz="2000" b="1" dirty="0" smtClean="0">
                <a:latin typeface="Courier New" pitchFamily="49" charset="0"/>
                <a:cs typeface="Courier New" pitchFamily="49" charset="0"/>
              </a:rPr>
              <a:t>      remainder section </a:t>
            </a:r>
          </a:p>
          <a:p>
            <a:pPr marL="0" indent="0">
              <a:buFont typeface="Monotype Sorts" pitchFamily="-84" charset="2"/>
              <a:buNone/>
            </a:pPr>
            <a:r>
              <a:rPr lang="en-US" sz="2000" b="1" dirty="0" smtClean="0">
                <a:latin typeface="Courier New" pitchFamily="49" charset="0"/>
                <a:cs typeface="Courier New" pitchFamily="49" charset="0"/>
              </a:rPr>
              <a:t> } while (true); </a:t>
            </a:r>
          </a:p>
          <a:p>
            <a:pPr marL="0" indent="0">
              <a:buFont typeface="Monotype Sorts" pitchFamily="-84" charset="2"/>
              <a:buNone/>
            </a:pPr>
            <a:endParaRPr lang="en-US" sz="1400" b="1" dirty="0" smtClean="0">
              <a:latin typeface="Courier New" pitchFamily="49" charset="0"/>
              <a:cs typeface="Courier New" pitchFamily="49" charset="0"/>
            </a:endParaRPr>
          </a:p>
          <a:p>
            <a:pPr marL="0" indent="0">
              <a:buFont typeface="Monotype Sorts" pitchFamily="-84" charset="2"/>
              <a:buNone/>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08112"/>
          </a:xfrm>
        </p:spPr>
        <p:txBody>
          <a:bodyPr>
            <a:normAutofit/>
          </a:bodyPr>
          <a:lstStyle/>
          <a:p>
            <a:r>
              <a:rPr lang="en-IN" sz="4000" dirty="0" smtClean="0">
                <a:solidFill>
                  <a:srgbClr val="C00000"/>
                </a:solidFill>
                <a:latin typeface="Arial" pitchFamily="34" charset="0"/>
                <a:cs typeface="Arial" pitchFamily="34" charset="0"/>
              </a:rPr>
              <a:t>Spinlocks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640960" cy="5400600"/>
          </a:xfrm>
        </p:spPr>
        <p:txBody>
          <a:bodyPr>
            <a:normAutofit/>
          </a:bodyPr>
          <a:lstStyle/>
          <a:p>
            <a:pPr algn="just"/>
            <a:r>
              <a:rPr lang="en-IN" sz="2800" dirty="0" smtClean="0">
                <a:latin typeface="Arial" pitchFamily="34" charset="0"/>
                <a:cs typeface="Arial" pitchFamily="34" charset="0"/>
              </a:rPr>
              <a:t>A process that attempts to acquire an unavailable lock is blocked until the lock is released</a:t>
            </a:r>
          </a:p>
          <a:p>
            <a:pPr algn="just"/>
            <a:r>
              <a:rPr lang="en-IN" sz="2800" dirty="0" smtClean="0">
                <a:latin typeface="Arial" pitchFamily="34" charset="0"/>
                <a:cs typeface="Arial" pitchFamily="34" charset="0"/>
              </a:rPr>
              <a:t>Calls to </a:t>
            </a:r>
            <a:r>
              <a:rPr lang="en-IN" sz="2800" b="1" dirty="0" smtClean="0">
                <a:latin typeface="Courier New" pitchFamily="49" charset="0"/>
                <a:cs typeface="Courier New" pitchFamily="49" charset="0"/>
              </a:rPr>
              <a:t>acquire()</a:t>
            </a:r>
            <a:r>
              <a:rPr lang="en-IN" sz="2800" dirty="0" smtClean="0">
                <a:latin typeface="Arial" pitchFamily="34" charset="0"/>
                <a:cs typeface="Arial" pitchFamily="34" charset="0"/>
              </a:rPr>
              <a:t> and </a:t>
            </a:r>
            <a:r>
              <a:rPr lang="en-IN" sz="2800" b="1" dirty="0" smtClean="0">
                <a:latin typeface="Courier New" pitchFamily="49" charset="0"/>
                <a:cs typeface="Courier New" pitchFamily="49" charset="0"/>
              </a:rPr>
              <a:t>release()</a:t>
            </a:r>
            <a:r>
              <a:rPr lang="en-IN" sz="2800" dirty="0" smtClean="0">
                <a:latin typeface="Arial" pitchFamily="34" charset="0"/>
                <a:cs typeface="Arial" pitchFamily="34" charset="0"/>
              </a:rPr>
              <a:t> must be atomic</a:t>
            </a:r>
          </a:p>
          <a:p>
            <a:pPr algn="just"/>
            <a:r>
              <a:rPr lang="en-IN" sz="2800" dirty="0" smtClean="0">
                <a:latin typeface="Arial" pitchFamily="34" charset="0"/>
                <a:cs typeface="Arial" pitchFamily="34" charset="0"/>
              </a:rPr>
              <a:t>Usually implemented via hardware atomic instructions or CAS</a:t>
            </a:r>
          </a:p>
          <a:p>
            <a:pPr algn="just"/>
            <a:r>
              <a:rPr lang="en-IN" sz="2800" dirty="0" smtClean="0">
                <a:latin typeface="Arial" pitchFamily="34" charset="0"/>
                <a:cs typeface="Arial" pitchFamily="34" charset="0"/>
              </a:rPr>
              <a:t>But the </a:t>
            </a:r>
            <a:r>
              <a:rPr lang="en-IN" sz="2800" dirty="0" err="1" smtClean="0">
                <a:latin typeface="Arial" pitchFamily="34" charset="0"/>
                <a:cs typeface="Arial" pitchFamily="34" charset="0"/>
              </a:rPr>
              <a:t>mutex</a:t>
            </a:r>
            <a:r>
              <a:rPr lang="en-IN" sz="2800" dirty="0" smtClean="0">
                <a:latin typeface="Arial" pitchFamily="34" charset="0"/>
                <a:cs typeface="Arial" pitchFamily="34" charset="0"/>
              </a:rPr>
              <a:t> solution requires busy waiting</a:t>
            </a:r>
          </a:p>
          <a:p>
            <a:pPr algn="just"/>
            <a:r>
              <a:rPr lang="en-IN" sz="2800" dirty="0" smtClean="0">
                <a:latin typeface="Arial" pitchFamily="34" charset="0"/>
                <a:cs typeface="Arial" pitchFamily="34" charset="0"/>
              </a:rPr>
              <a:t>This lock therefore called a spinlock</a:t>
            </a:r>
          </a:p>
          <a:p>
            <a:pPr algn="just"/>
            <a:r>
              <a:rPr lang="en-IN" sz="2800" dirty="0" smtClean="0">
                <a:latin typeface="Arial" pitchFamily="34" charset="0"/>
                <a:cs typeface="Arial" pitchFamily="34" charset="0"/>
              </a:rPr>
              <a:t>Spinlocks are often identified as the locking mechanism of choice on multiprocessor systems when the lock is to be held for a short duration.</a:t>
            </a:r>
            <a:endParaRPr lang="en-IN" sz="2800" dirty="0">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normAutofit/>
          </a:bodyPr>
          <a:lstStyle/>
          <a:p>
            <a:r>
              <a:rPr lang="en-IN" sz="4000" dirty="0" smtClean="0">
                <a:solidFill>
                  <a:srgbClr val="C00000"/>
                </a:solidFill>
                <a:latin typeface="Arial" pitchFamily="34" charset="0"/>
                <a:cs typeface="Arial" pitchFamily="34" charset="0"/>
              </a:rPr>
              <a:t>Lock Contention</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052736"/>
            <a:ext cx="8712968" cy="5472608"/>
          </a:xfrm>
        </p:spPr>
        <p:txBody>
          <a:bodyPr>
            <a:normAutofit lnSpcReduction="10000"/>
          </a:bodyPr>
          <a:lstStyle/>
          <a:p>
            <a:pPr algn="just">
              <a:lnSpc>
                <a:spcPct val="120000"/>
              </a:lnSpc>
              <a:spcBef>
                <a:spcPts val="0"/>
              </a:spcBef>
            </a:pPr>
            <a:r>
              <a:rPr lang="en-IN" dirty="0" smtClean="0">
                <a:latin typeface="Arial" pitchFamily="34" charset="0"/>
                <a:cs typeface="Arial" pitchFamily="34" charset="0"/>
              </a:rPr>
              <a:t>Locks are either contended or </a:t>
            </a:r>
            <a:r>
              <a:rPr lang="en-IN" dirty="0" err="1" smtClean="0">
                <a:latin typeface="Arial" pitchFamily="34" charset="0"/>
                <a:cs typeface="Arial" pitchFamily="34" charset="0"/>
              </a:rPr>
              <a:t>uncontended</a:t>
            </a:r>
            <a:r>
              <a:rPr lang="en-IN" dirty="0" smtClean="0">
                <a:latin typeface="Arial" pitchFamily="34" charset="0"/>
                <a:cs typeface="Arial" pitchFamily="34" charset="0"/>
              </a:rPr>
              <a:t>. </a:t>
            </a:r>
          </a:p>
          <a:p>
            <a:pPr algn="just">
              <a:lnSpc>
                <a:spcPct val="120000"/>
              </a:lnSpc>
              <a:spcBef>
                <a:spcPts val="0"/>
              </a:spcBef>
            </a:pPr>
            <a:r>
              <a:rPr lang="en-IN" dirty="0" smtClean="0">
                <a:latin typeface="Arial" pitchFamily="34" charset="0"/>
                <a:cs typeface="Arial" pitchFamily="34" charset="0"/>
              </a:rPr>
              <a:t>A lock is considered </a:t>
            </a:r>
            <a:r>
              <a:rPr lang="en-IN" b="1" dirty="0" smtClean="0">
                <a:latin typeface="Arial" pitchFamily="34" charset="0"/>
                <a:cs typeface="Arial" pitchFamily="34" charset="0"/>
              </a:rPr>
              <a:t>contended </a:t>
            </a:r>
            <a:r>
              <a:rPr lang="en-IN" dirty="0" smtClean="0">
                <a:latin typeface="Arial" pitchFamily="34" charset="0"/>
                <a:cs typeface="Arial" pitchFamily="34" charset="0"/>
              </a:rPr>
              <a:t>if a thread blocks while trying to acquire the lock. </a:t>
            </a:r>
          </a:p>
          <a:p>
            <a:pPr algn="just">
              <a:lnSpc>
                <a:spcPct val="120000"/>
              </a:lnSpc>
              <a:spcBef>
                <a:spcPts val="0"/>
              </a:spcBef>
            </a:pPr>
            <a:r>
              <a:rPr lang="en-IN" dirty="0" smtClean="0">
                <a:latin typeface="Arial" pitchFamily="34" charset="0"/>
                <a:cs typeface="Arial" pitchFamily="34" charset="0"/>
              </a:rPr>
              <a:t>If a lock is available when a thread attempts to acquire it, the lock is considered </a:t>
            </a:r>
            <a:r>
              <a:rPr lang="en-IN" b="1" dirty="0" err="1" smtClean="0">
                <a:latin typeface="Arial" pitchFamily="34" charset="0"/>
                <a:cs typeface="Arial" pitchFamily="34" charset="0"/>
              </a:rPr>
              <a:t>uncontended</a:t>
            </a:r>
            <a:r>
              <a:rPr lang="en-IN" b="1" dirty="0" smtClean="0">
                <a:latin typeface="Arial" pitchFamily="34" charset="0"/>
                <a:cs typeface="Arial" pitchFamily="34" charset="0"/>
              </a:rPr>
              <a:t>. </a:t>
            </a:r>
          </a:p>
          <a:p>
            <a:pPr algn="just">
              <a:lnSpc>
                <a:spcPct val="120000"/>
              </a:lnSpc>
              <a:spcBef>
                <a:spcPts val="0"/>
              </a:spcBef>
            </a:pPr>
            <a:r>
              <a:rPr lang="en-IN" b="1" dirty="0" smtClean="0">
                <a:latin typeface="Arial" pitchFamily="34" charset="0"/>
                <a:cs typeface="Arial" pitchFamily="34" charset="0"/>
              </a:rPr>
              <a:t>Contended </a:t>
            </a:r>
            <a:r>
              <a:rPr lang="en-IN" dirty="0" smtClean="0">
                <a:latin typeface="Arial" pitchFamily="34" charset="0"/>
                <a:cs typeface="Arial" pitchFamily="34" charset="0"/>
              </a:rPr>
              <a:t>locks can experience either </a:t>
            </a:r>
            <a:r>
              <a:rPr lang="en-IN" b="1" i="1" dirty="0" smtClean="0">
                <a:latin typeface="Arial" pitchFamily="34" charset="0"/>
                <a:cs typeface="Arial" pitchFamily="34" charset="0"/>
              </a:rPr>
              <a:t>high contention (a relatively large number </a:t>
            </a:r>
            <a:r>
              <a:rPr lang="en-IN" dirty="0" smtClean="0">
                <a:latin typeface="Arial" pitchFamily="34" charset="0"/>
                <a:cs typeface="Arial" pitchFamily="34" charset="0"/>
              </a:rPr>
              <a:t>of threads attempting to acquire the lock) or </a:t>
            </a:r>
            <a:r>
              <a:rPr lang="en-IN" b="1" i="1" dirty="0" smtClean="0">
                <a:latin typeface="Arial" pitchFamily="34" charset="0"/>
                <a:cs typeface="Arial" pitchFamily="34" charset="0"/>
              </a:rPr>
              <a:t>low contention.</a:t>
            </a:r>
            <a:endParaRPr lang="en-IN" dirty="0">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16632"/>
            <a:ext cx="8229600" cy="761082"/>
          </a:xfrm>
        </p:spPr>
        <p:txBody>
          <a:bodyPr>
            <a:normAutofit fontScale="90000"/>
          </a:bodyPr>
          <a:lstStyle/>
          <a:p>
            <a:pPr eaLnBrk="1" hangingPunct="1"/>
            <a:r>
              <a:rPr lang="en-US" dirty="0" smtClean="0">
                <a:solidFill>
                  <a:srgbClr val="C00000"/>
                </a:solidFill>
                <a:latin typeface="Arial" pitchFamily="34" charset="0"/>
                <a:cs typeface="Arial" pitchFamily="34" charset="0"/>
              </a:rPr>
              <a:t>Semaphore</a:t>
            </a:r>
          </a:p>
        </p:txBody>
      </p:sp>
      <p:sp>
        <p:nvSpPr>
          <p:cNvPr id="27651" name="Rectangle 3"/>
          <p:cNvSpPr>
            <a:spLocks noGrp="1" noChangeArrowheads="1"/>
          </p:cNvSpPr>
          <p:nvPr>
            <p:ph idx="1"/>
          </p:nvPr>
        </p:nvSpPr>
        <p:spPr>
          <a:xfrm>
            <a:off x="251520" y="836712"/>
            <a:ext cx="8640960" cy="5904656"/>
          </a:xfrm>
        </p:spPr>
        <p:txBody>
          <a:bodyPr>
            <a:normAutofit fontScale="92500" lnSpcReduction="10000"/>
          </a:bodyPr>
          <a:lstStyle/>
          <a:p>
            <a:pPr>
              <a:lnSpc>
                <a:spcPct val="110000"/>
              </a:lnSpc>
              <a:spcBef>
                <a:spcPts val="0"/>
              </a:spcBef>
            </a:pPr>
            <a:r>
              <a:rPr lang="en-US" sz="2400" dirty="0" smtClean="0">
                <a:latin typeface="Arial" pitchFamily="34" charset="0"/>
                <a:cs typeface="Arial" pitchFamily="34" charset="0"/>
              </a:rPr>
              <a:t>Synchronization tool that provides more sophisticated ways (than </a:t>
            </a:r>
            <a:r>
              <a:rPr lang="en-US" sz="2400" dirty="0" err="1" smtClean="0">
                <a:latin typeface="Arial" pitchFamily="34" charset="0"/>
                <a:cs typeface="Arial" pitchFamily="34" charset="0"/>
              </a:rPr>
              <a:t>Mutex</a:t>
            </a:r>
            <a:r>
              <a:rPr lang="en-US" sz="2400" dirty="0" smtClean="0">
                <a:latin typeface="Arial" pitchFamily="34" charset="0"/>
                <a:cs typeface="Arial" pitchFamily="34" charset="0"/>
              </a:rPr>
              <a:t> locks)  for process to synchronize their activities.</a:t>
            </a:r>
            <a:endParaRPr lang="en-US" sz="2400" i="1" dirty="0" smtClean="0">
              <a:solidFill>
                <a:schemeClr val="tx2"/>
              </a:solidFill>
              <a:latin typeface="Arial" pitchFamily="34" charset="0"/>
              <a:cs typeface="Arial" pitchFamily="34" charset="0"/>
            </a:endParaRPr>
          </a:p>
          <a:p>
            <a:pPr>
              <a:lnSpc>
                <a:spcPct val="110000"/>
              </a:lnSpc>
              <a:spcBef>
                <a:spcPts val="0"/>
              </a:spcBef>
            </a:pPr>
            <a:r>
              <a:rPr lang="en-US" sz="2400" dirty="0" smtClean="0">
                <a:latin typeface="Arial" pitchFamily="34" charset="0"/>
                <a:cs typeface="Arial" pitchFamily="34" charset="0"/>
              </a:rPr>
              <a:t>Semaphore </a:t>
            </a:r>
            <a:r>
              <a:rPr lang="en-US" sz="2400" b="1" dirty="0" smtClean="0">
                <a:latin typeface="Arial" pitchFamily="34" charset="0"/>
                <a:cs typeface="Arial" pitchFamily="34" charset="0"/>
              </a:rPr>
              <a:t>S</a:t>
            </a:r>
            <a:r>
              <a:rPr lang="en-US" sz="2400" dirty="0" smtClean="0">
                <a:latin typeface="Arial" pitchFamily="34" charset="0"/>
                <a:cs typeface="Arial" pitchFamily="34" charset="0"/>
              </a:rPr>
              <a:t> is an integer variable</a:t>
            </a:r>
          </a:p>
          <a:p>
            <a:pPr>
              <a:lnSpc>
                <a:spcPct val="110000"/>
              </a:lnSpc>
              <a:spcBef>
                <a:spcPts val="0"/>
              </a:spcBef>
            </a:pPr>
            <a:r>
              <a:rPr lang="en-US" sz="2400" dirty="0" smtClean="0">
                <a:latin typeface="Arial" pitchFamily="34" charset="0"/>
                <a:cs typeface="Arial" pitchFamily="34" charset="0"/>
              </a:rPr>
              <a:t>Can only be accessed via two </a:t>
            </a:r>
            <a:r>
              <a:rPr lang="en-US" sz="2400" i="1" dirty="0" smtClean="0">
                <a:solidFill>
                  <a:srgbClr val="C00000"/>
                </a:solidFill>
                <a:latin typeface="Arial" pitchFamily="34" charset="0"/>
                <a:cs typeface="Arial" pitchFamily="34" charset="0"/>
              </a:rPr>
              <a:t>indivisible (atomic) </a:t>
            </a:r>
            <a:r>
              <a:rPr lang="en-US" sz="2400" dirty="0" smtClean="0">
                <a:latin typeface="Arial" pitchFamily="34" charset="0"/>
                <a:cs typeface="Arial" pitchFamily="34" charset="0"/>
              </a:rPr>
              <a:t>operations</a:t>
            </a:r>
          </a:p>
          <a:p>
            <a:pPr lvl="1">
              <a:lnSpc>
                <a:spcPct val="110000"/>
              </a:lnSpc>
              <a:spcBef>
                <a:spcPts val="0"/>
              </a:spcBef>
            </a:pPr>
            <a:r>
              <a:rPr lang="en-US" sz="2000" b="1" dirty="0" smtClean="0">
                <a:solidFill>
                  <a:srgbClr val="000000"/>
                </a:solidFill>
                <a:latin typeface="Courier New" pitchFamily="49" charset="0"/>
                <a:cs typeface="Courier New" pitchFamily="49" charset="0"/>
              </a:rPr>
              <a:t>wait()</a:t>
            </a:r>
            <a:r>
              <a:rPr lang="en-US" sz="2000" dirty="0" smtClean="0">
                <a:solidFill>
                  <a:srgbClr val="000000"/>
                </a:solidFill>
                <a:latin typeface="Courier New" pitchFamily="49" charset="0"/>
                <a:cs typeface="Courier New" pitchFamily="49" charset="0"/>
              </a:rPr>
              <a:t> </a:t>
            </a:r>
            <a:r>
              <a:rPr lang="en-US" sz="2600" dirty="0" smtClean="0">
                <a:solidFill>
                  <a:srgbClr val="000000"/>
                </a:solidFill>
                <a:latin typeface="Arial" pitchFamily="34" charset="0"/>
                <a:cs typeface="Arial" pitchFamily="34" charset="0"/>
              </a:rPr>
              <a:t>and</a:t>
            </a:r>
            <a:r>
              <a:rPr lang="en-US" sz="2000" dirty="0" smtClean="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signal()</a:t>
            </a:r>
          </a:p>
          <a:p>
            <a:pPr lvl="2">
              <a:lnSpc>
                <a:spcPct val="110000"/>
              </a:lnSpc>
              <a:spcBef>
                <a:spcPts val="0"/>
              </a:spcBef>
            </a:pPr>
            <a:r>
              <a:rPr lang="en-US" sz="2200" b="1" dirty="0" smtClean="0">
                <a:solidFill>
                  <a:srgbClr val="FF0000"/>
                </a:solidFill>
                <a:latin typeface="Arial" pitchFamily="34" charset="0"/>
                <a:cs typeface="Arial" pitchFamily="34" charset="0"/>
              </a:rPr>
              <a:t>Originally called P() and V() (concept given by </a:t>
            </a:r>
            <a:r>
              <a:rPr lang="en-US" sz="2200" b="1" dirty="0" err="1" smtClean="0">
                <a:solidFill>
                  <a:srgbClr val="FF0000"/>
                </a:solidFill>
                <a:latin typeface="Arial" pitchFamily="34" charset="0"/>
                <a:cs typeface="Arial" pitchFamily="34" charset="0"/>
              </a:rPr>
              <a:t>Dijkstra</a:t>
            </a:r>
            <a:r>
              <a:rPr lang="en-US" sz="2200" b="1" dirty="0" smtClean="0">
                <a:solidFill>
                  <a:srgbClr val="FF0000"/>
                </a:solidFill>
                <a:latin typeface="Arial" pitchFamily="34" charset="0"/>
                <a:cs typeface="Arial" pitchFamily="34" charset="0"/>
              </a:rPr>
              <a:t>)</a:t>
            </a:r>
          </a:p>
          <a:p>
            <a:pPr>
              <a:lnSpc>
                <a:spcPct val="110000"/>
              </a:lnSpc>
              <a:spcBef>
                <a:spcPts val="0"/>
              </a:spcBef>
            </a:pPr>
            <a:r>
              <a:rPr lang="en-US" sz="2400" dirty="0" smtClean="0">
                <a:latin typeface="Arial" pitchFamily="34" charset="0"/>
                <a:cs typeface="Arial" pitchFamily="34" charset="0"/>
              </a:rPr>
              <a:t>Definition of  the </a:t>
            </a:r>
            <a:r>
              <a:rPr lang="en-US" sz="2000" b="1" dirty="0" smtClean="0">
                <a:solidFill>
                  <a:srgbClr val="000000"/>
                </a:solidFill>
                <a:latin typeface="Courier New" pitchFamily="49" charset="0"/>
                <a:cs typeface="Courier New" pitchFamily="49" charset="0"/>
              </a:rPr>
              <a:t>wait() operation</a:t>
            </a:r>
            <a:endParaRPr lang="en-US" b="1" dirty="0" smtClean="0">
              <a:solidFill>
                <a:srgbClr val="000000"/>
              </a:solidFill>
              <a:latin typeface="Courier New" pitchFamily="49" charset="0"/>
              <a:cs typeface="Courier New" pitchFamily="49" charset="0"/>
            </a:endParaRP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wait(S) { </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    while (S &lt;= 0)</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       ; // busy wait , no operation</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    S--;</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a:t>
            </a:r>
            <a:endParaRPr lang="en-US" sz="1900" b="1" dirty="0" smtClean="0">
              <a:latin typeface="Courier New" pitchFamily="49" charset="0"/>
              <a:sym typeface="Symbol" pitchFamily="18" charset="2"/>
            </a:endParaRPr>
          </a:p>
          <a:p>
            <a:pPr>
              <a:lnSpc>
                <a:spcPct val="110000"/>
              </a:lnSpc>
              <a:spcBef>
                <a:spcPts val="0"/>
              </a:spcBef>
            </a:pPr>
            <a:r>
              <a:rPr lang="en-US" sz="2200" dirty="0" smtClean="0">
                <a:latin typeface="Arial" pitchFamily="34" charset="0"/>
                <a:cs typeface="Arial" pitchFamily="34" charset="0"/>
              </a:rPr>
              <a:t>Definition of  the </a:t>
            </a:r>
            <a:r>
              <a:rPr lang="en-US" sz="2000" b="1" dirty="0" smtClean="0">
                <a:solidFill>
                  <a:srgbClr val="000000"/>
                </a:solidFill>
                <a:latin typeface="Courier New" pitchFamily="49" charset="0"/>
                <a:cs typeface="Courier New" pitchFamily="49" charset="0"/>
              </a:rPr>
              <a:t>signal() operation</a:t>
            </a:r>
            <a:endParaRPr lang="en-US" sz="2000" b="1" dirty="0" smtClean="0">
              <a:latin typeface="Courier New" pitchFamily="49" charset="0"/>
              <a:cs typeface="Courier New" pitchFamily="49" charset="0"/>
              <a:sym typeface="Symbol" pitchFamily="18" charset="2"/>
            </a:endParaRP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signal(S) { </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    S++;</a:t>
            </a:r>
          </a:p>
          <a:p>
            <a:pPr lvl="1">
              <a:lnSpc>
                <a:spcPct val="110000"/>
              </a:lnSpc>
              <a:spcBef>
                <a:spcPts val="0"/>
              </a:spcBef>
              <a:buFont typeface="Monotype Sorts" pitchFamily="-84" charset="2"/>
              <a:buNone/>
            </a:pPr>
            <a:r>
              <a:rPr lang="en-US" sz="2200" b="1" dirty="0" smtClean="0">
                <a:latin typeface="Courier New" pitchFamily="49" charset="0"/>
                <a:sym typeface="Symbol" pitchFamily="18" charset="2"/>
              </a:rPr>
              <a:t>}</a:t>
            </a:r>
          </a:p>
          <a:p>
            <a:pPr>
              <a:lnSpc>
                <a:spcPct val="110000"/>
              </a:lnSpc>
              <a:spcBef>
                <a:spcPts val="0"/>
              </a:spcBef>
            </a:pPr>
            <a:r>
              <a:rPr lang="en-US" sz="2600" b="1" dirty="0" smtClean="0">
                <a:solidFill>
                  <a:srgbClr val="000099"/>
                </a:solidFill>
                <a:latin typeface="Arial" pitchFamily="34" charset="0"/>
                <a:cs typeface="Arial" pitchFamily="34" charset="0"/>
                <a:sym typeface="Symbol" pitchFamily="18" charset="2"/>
              </a:rPr>
              <a:t>Test and modification executed without interruption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61975" y="116632"/>
            <a:ext cx="8534400" cy="720080"/>
          </a:xfrm>
        </p:spPr>
        <p:txBody>
          <a:bodyPr>
            <a:normAutofit fontScale="90000"/>
          </a:bodyPr>
          <a:lstStyle/>
          <a:p>
            <a:pPr eaLnBrk="1" hangingPunct="1"/>
            <a:r>
              <a:rPr lang="en-US" dirty="0" smtClean="0">
                <a:solidFill>
                  <a:srgbClr val="C00000"/>
                </a:solidFill>
                <a:latin typeface="Arial" pitchFamily="34" charset="0"/>
                <a:cs typeface="Arial" pitchFamily="34" charset="0"/>
              </a:rPr>
              <a:t>Semaphore Usage</a:t>
            </a:r>
          </a:p>
        </p:txBody>
      </p:sp>
      <p:sp>
        <p:nvSpPr>
          <p:cNvPr id="28675" name="Rectangle 3"/>
          <p:cNvSpPr>
            <a:spLocks noGrp="1" noChangeArrowheads="1"/>
          </p:cNvSpPr>
          <p:nvPr>
            <p:ph idx="1"/>
          </p:nvPr>
        </p:nvSpPr>
        <p:spPr>
          <a:xfrm>
            <a:off x="251520" y="836712"/>
            <a:ext cx="8712968" cy="5904656"/>
          </a:xfrm>
        </p:spPr>
        <p:txBody>
          <a:bodyPr>
            <a:noAutofit/>
          </a:bodyPr>
          <a:lstStyle/>
          <a:p>
            <a:pPr algn="just">
              <a:spcBef>
                <a:spcPts val="0"/>
              </a:spcBef>
              <a:tabLst>
                <a:tab pos="2001838" algn="ctr"/>
                <a:tab pos="4513263" algn="ctr"/>
              </a:tabLst>
            </a:pPr>
            <a:r>
              <a:rPr lang="en-US" sz="2400" b="1" dirty="0" smtClean="0">
                <a:solidFill>
                  <a:srgbClr val="000099"/>
                </a:solidFill>
                <a:latin typeface="Arial" pitchFamily="34" charset="0"/>
                <a:cs typeface="Arial" pitchFamily="34" charset="0"/>
              </a:rPr>
              <a:t>Counting semaphore </a:t>
            </a:r>
            <a:r>
              <a:rPr lang="en-US" sz="2400" dirty="0" smtClean="0">
                <a:latin typeface="Arial" pitchFamily="34" charset="0"/>
                <a:cs typeface="Arial" pitchFamily="34" charset="0"/>
              </a:rPr>
              <a:t>– integer value can range over an unrestricted domain</a:t>
            </a:r>
          </a:p>
          <a:p>
            <a:pPr algn="just">
              <a:spcBef>
                <a:spcPts val="0"/>
              </a:spcBef>
              <a:tabLst>
                <a:tab pos="2001838" algn="ctr"/>
                <a:tab pos="4513263" algn="ctr"/>
              </a:tabLst>
            </a:pPr>
            <a:r>
              <a:rPr lang="en-US" sz="2400" b="1" dirty="0" smtClean="0">
                <a:solidFill>
                  <a:srgbClr val="000099"/>
                </a:solidFill>
                <a:latin typeface="Arial" pitchFamily="34" charset="0"/>
                <a:cs typeface="Arial" pitchFamily="34" charset="0"/>
              </a:rPr>
              <a:t>Binary semaphore </a:t>
            </a:r>
            <a:r>
              <a:rPr lang="en-US" sz="2400" dirty="0" smtClean="0">
                <a:latin typeface="Arial" pitchFamily="34" charset="0"/>
                <a:cs typeface="Arial" pitchFamily="34" charset="0"/>
              </a:rPr>
              <a:t>– integer value can range only between 0 &amp; 1</a:t>
            </a:r>
          </a:p>
          <a:p>
            <a:pPr lvl="1" algn="just">
              <a:spcBef>
                <a:spcPts val="0"/>
              </a:spcBef>
              <a:tabLst>
                <a:tab pos="2001838" algn="ctr"/>
                <a:tab pos="4513263" algn="ctr"/>
              </a:tabLst>
            </a:pPr>
            <a:r>
              <a:rPr lang="en-US" sz="2400" dirty="0" smtClean="0">
                <a:latin typeface="Arial" pitchFamily="34" charset="0"/>
                <a:cs typeface="Arial" pitchFamily="34" charset="0"/>
                <a:sym typeface="MT Extra" pitchFamily="18" charset="2"/>
              </a:rPr>
              <a:t>Same as a </a:t>
            </a:r>
            <a:r>
              <a:rPr lang="en-US" sz="2400" b="1" dirty="0" err="1" smtClean="0">
                <a:solidFill>
                  <a:srgbClr val="000099"/>
                </a:solidFill>
                <a:latin typeface="Arial" pitchFamily="34" charset="0"/>
                <a:cs typeface="Arial" pitchFamily="34" charset="0"/>
                <a:sym typeface="MT Extra" pitchFamily="18" charset="2"/>
              </a:rPr>
              <a:t>mutex</a:t>
            </a:r>
            <a:r>
              <a:rPr lang="en-US" sz="2400" b="1" dirty="0" smtClean="0">
                <a:solidFill>
                  <a:srgbClr val="000099"/>
                </a:solidFill>
                <a:latin typeface="Arial" pitchFamily="34" charset="0"/>
                <a:cs typeface="Arial" pitchFamily="34" charset="0"/>
                <a:sym typeface="MT Extra" pitchFamily="18" charset="2"/>
              </a:rPr>
              <a:t> lock</a:t>
            </a:r>
            <a:endParaRPr lang="en-US" sz="2400" b="1" dirty="0" smtClean="0">
              <a:solidFill>
                <a:srgbClr val="000099"/>
              </a:solidFill>
              <a:latin typeface="Arial" pitchFamily="34" charset="0"/>
              <a:cs typeface="Arial" pitchFamily="34" charset="0"/>
            </a:endParaRPr>
          </a:p>
          <a:p>
            <a:pPr algn="just">
              <a:spcBef>
                <a:spcPts val="0"/>
              </a:spcBef>
              <a:tabLst>
                <a:tab pos="2001838" algn="ctr"/>
                <a:tab pos="4513263" algn="ctr"/>
              </a:tabLst>
            </a:pPr>
            <a:r>
              <a:rPr lang="en-US" sz="2400" dirty="0" smtClean="0">
                <a:latin typeface="Arial" pitchFamily="34" charset="0"/>
                <a:cs typeface="Arial" pitchFamily="34" charset="0"/>
                <a:sym typeface="MT Extra" pitchFamily="18" charset="2"/>
              </a:rPr>
              <a:t>Can solve various synchronization problems</a:t>
            </a:r>
          </a:p>
          <a:p>
            <a:pPr algn="just">
              <a:spcBef>
                <a:spcPts val="0"/>
              </a:spcBef>
              <a:tabLst>
                <a:tab pos="2001838" algn="ctr"/>
                <a:tab pos="4513263" algn="ctr"/>
              </a:tabLst>
            </a:pPr>
            <a:r>
              <a:rPr lang="en-IN" sz="2400" dirty="0" smtClean="0">
                <a:latin typeface="Arial" pitchFamily="34" charset="0"/>
                <a:cs typeface="Arial" pitchFamily="34" charset="0"/>
                <a:sym typeface="MT Extra" pitchFamily="18" charset="2"/>
              </a:rPr>
              <a:t>For both counting semaphores and binary semaphores, a queue is used to hold processes waiting on the semaphore. </a:t>
            </a:r>
          </a:p>
          <a:p>
            <a:pPr algn="just">
              <a:spcBef>
                <a:spcPts val="0"/>
              </a:spcBef>
              <a:tabLst>
                <a:tab pos="2001838" algn="ctr"/>
                <a:tab pos="4513263" algn="ctr"/>
              </a:tabLst>
            </a:pPr>
            <a:r>
              <a:rPr lang="en-US" sz="2400" dirty="0" smtClean="0">
                <a:latin typeface="Arial" pitchFamily="34" charset="0"/>
                <a:cs typeface="Arial" pitchFamily="34" charset="0"/>
                <a:sym typeface="MT Extra" pitchFamily="18" charset="2"/>
              </a:rPr>
              <a:t>Consider </a:t>
            </a:r>
            <a:r>
              <a:rPr lang="en-US" sz="2400" b="1" i="1" dirty="0" smtClean="0">
                <a:latin typeface="Arial" pitchFamily="34" charset="0"/>
                <a:cs typeface="Arial" pitchFamily="34" charset="0"/>
                <a:sym typeface="MT Extra" pitchFamily="18" charset="2"/>
              </a:rPr>
              <a:t>P</a:t>
            </a:r>
            <a:r>
              <a:rPr lang="en-US" sz="2400" b="1" i="1" baseline="-25000" dirty="0" smtClean="0">
                <a:latin typeface="Arial" pitchFamily="34" charset="0"/>
                <a:cs typeface="Arial" pitchFamily="34" charset="0"/>
                <a:sym typeface="MT Extra" pitchFamily="18" charset="2"/>
              </a:rPr>
              <a:t>1</a:t>
            </a:r>
            <a:r>
              <a:rPr lang="en-US" sz="2400" b="1" i="1" dirty="0" smtClean="0">
                <a:latin typeface="Arial" pitchFamily="34" charset="0"/>
                <a:cs typeface="Arial" pitchFamily="34" charset="0"/>
                <a:sym typeface="MT Extra" pitchFamily="18" charset="2"/>
              </a:rPr>
              <a:t> </a:t>
            </a:r>
            <a:r>
              <a:rPr lang="en-US" sz="2400" dirty="0" smtClean="0">
                <a:latin typeface="Arial" pitchFamily="34" charset="0"/>
                <a:cs typeface="Arial" pitchFamily="34" charset="0"/>
                <a:sym typeface="MT Extra" pitchFamily="18" charset="2"/>
              </a:rPr>
              <a:t> and </a:t>
            </a:r>
            <a:r>
              <a:rPr lang="en-US" sz="2400" b="1" i="1" dirty="0" smtClean="0">
                <a:latin typeface="Arial" pitchFamily="34" charset="0"/>
                <a:cs typeface="Arial" pitchFamily="34" charset="0"/>
                <a:sym typeface="MT Extra" pitchFamily="18" charset="2"/>
              </a:rPr>
              <a:t>P</a:t>
            </a:r>
            <a:r>
              <a:rPr lang="en-US" sz="2400" b="1" i="1" baseline="-25000" dirty="0" smtClean="0">
                <a:latin typeface="Arial" pitchFamily="34" charset="0"/>
                <a:cs typeface="Arial" pitchFamily="34" charset="0"/>
                <a:sym typeface="MT Extra" pitchFamily="18" charset="2"/>
              </a:rPr>
              <a:t>2</a:t>
            </a:r>
            <a:r>
              <a:rPr lang="en-US" sz="2400" dirty="0" smtClean="0">
                <a:latin typeface="Arial" pitchFamily="34" charset="0"/>
                <a:cs typeface="Arial" pitchFamily="34" charset="0"/>
                <a:sym typeface="MT Extra" pitchFamily="18" charset="2"/>
              </a:rPr>
              <a:t> that require</a:t>
            </a:r>
            <a:r>
              <a:rPr lang="en-US" sz="2400" b="1" i="1" dirty="0" smtClean="0">
                <a:latin typeface="Arial" pitchFamily="34" charset="0"/>
                <a:cs typeface="Arial" pitchFamily="34" charset="0"/>
                <a:sym typeface="MT Extra" pitchFamily="18" charset="2"/>
              </a:rPr>
              <a:t> </a:t>
            </a:r>
            <a:r>
              <a:rPr lang="en-US" sz="2400" b="1" dirty="0" smtClean="0">
                <a:latin typeface="Arial" pitchFamily="34" charset="0"/>
                <a:cs typeface="Arial" pitchFamily="34" charset="0"/>
                <a:sym typeface="MT Extra" pitchFamily="18" charset="2"/>
              </a:rPr>
              <a:t>S</a:t>
            </a:r>
            <a:r>
              <a:rPr lang="en-US" sz="2400" b="1" baseline="-25000" dirty="0" smtClean="0">
                <a:latin typeface="Arial" pitchFamily="34" charset="0"/>
                <a:cs typeface="Arial" pitchFamily="34" charset="0"/>
                <a:sym typeface="MT Extra" pitchFamily="18" charset="2"/>
              </a:rPr>
              <a:t>1</a:t>
            </a:r>
            <a:r>
              <a:rPr lang="en-US" sz="2400" b="1" i="1" dirty="0" smtClean="0">
                <a:latin typeface="Arial" pitchFamily="34" charset="0"/>
                <a:cs typeface="Arial" pitchFamily="34" charset="0"/>
                <a:sym typeface="MT Extra" pitchFamily="18" charset="2"/>
              </a:rPr>
              <a:t> </a:t>
            </a:r>
            <a:r>
              <a:rPr lang="en-US" sz="2400" dirty="0" smtClean="0">
                <a:latin typeface="Arial" pitchFamily="34" charset="0"/>
                <a:cs typeface="Arial" pitchFamily="34" charset="0"/>
                <a:sym typeface="MT Extra" pitchFamily="18" charset="2"/>
              </a:rPr>
              <a:t>to happen before </a:t>
            </a:r>
            <a:r>
              <a:rPr lang="en-US" sz="2400" b="1" dirty="0" smtClean="0">
                <a:latin typeface="Arial" pitchFamily="34" charset="0"/>
                <a:cs typeface="Arial" pitchFamily="34" charset="0"/>
                <a:sym typeface="MT Extra" pitchFamily="18" charset="2"/>
              </a:rPr>
              <a:t>S</a:t>
            </a:r>
            <a:r>
              <a:rPr lang="en-US" sz="2400" b="1" baseline="-25000" dirty="0" smtClean="0">
                <a:latin typeface="Arial" pitchFamily="34" charset="0"/>
                <a:cs typeface="Arial" pitchFamily="34" charset="0"/>
                <a:sym typeface="MT Extra" pitchFamily="18" charset="2"/>
              </a:rPr>
              <a:t>2</a:t>
            </a:r>
          </a:p>
          <a:p>
            <a:pPr algn="just">
              <a:spcBef>
                <a:spcPts val="0"/>
              </a:spcBef>
              <a:buFont typeface="Monotype Sorts" pitchFamily="-84" charset="2"/>
              <a:buNone/>
              <a:tabLst>
                <a:tab pos="2001838" algn="ctr"/>
                <a:tab pos="4513263" algn="ctr"/>
              </a:tabLst>
            </a:pPr>
            <a:r>
              <a:rPr lang="en-US" sz="2400" dirty="0" smtClean="0">
                <a:latin typeface="Arial" pitchFamily="34" charset="0"/>
                <a:cs typeface="Arial" pitchFamily="34" charset="0"/>
                <a:sym typeface="MT Extra" pitchFamily="18" charset="2"/>
              </a:rPr>
              <a:t>     Create a semaphore </a:t>
            </a:r>
            <a:r>
              <a:rPr lang="en-US" altLang="en-US" sz="2400" dirty="0" smtClean="0">
                <a:sym typeface="MT Extra" pitchFamily="18" charset="2"/>
              </a:rPr>
              <a:t>“</a:t>
            </a:r>
            <a:r>
              <a:rPr lang="en-US" altLang="ja-JP" sz="2400" b="1" dirty="0" smtClean="0">
                <a:solidFill>
                  <a:srgbClr val="000000"/>
                </a:solidFill>
                <a:latin typeface="Courier New" pitchFamily="49" charset="0"/>
                <a:cs typeface="Courier New" pitchFamily="49" charset="0"/>
                <a:sym typeface="MT Extra" pitchFamily="18" charset="2"/>
              </a:rPr>
              <a:t>synch</a:t>
            </a:r>
            <a:r>
              <a:rPr lang="en-US" altLang="en-US" sz="2400" dirty="0" smtClean="0">
                <a:sym typeface="MT Extra" pitchFamily="18" charset="2"/>
              </a:rPr>
              <a:t>”</a:t>
            </a:r>
            <a:r>
              <a:rPr lang="en-US" altLang="ja-JP" sz="2400" dirty="0" smtClean="0">
                <a:sym typeface="MT Extra" pitchFamily="18" charset="2"/>
              </a:rPr>
              <a:t> </a:t>
            </a:r>
            <a:r>
              <a:rPr lang="en-US" altLang="ja-JP" sz="2400" dirty="0" smtClean="0">
                <a:latin typeface="Arial" pitchFamily="34" charset="0"/>
                <a:cs typeface="Arial" pitchFamily="34" charset="0"/>
                <a:sym typeface="MT Extra" pitchFamily="18" charset="2"/>
              </a:rPr>
              <a:t>initialized to</a:t>
            </a:r>
            <a:r>
              <a:rPr lang="en-US" altLang="ja-JP" sz="2400" dirty="0" smtClean="0">
                <a:sym typeface="MT Extra" pitchFamily="18" charset="2"/>
              </a:rPr>
              <a:t> </a:t>
            </a:r>
            <a:r>
              <a:rPr lang="en-US" altLang="ja-JP" sz="2400" b="1" dirty="0" smtClean="0">
                <a:latin typeface="Courier New" pitchFamily="49" charset="0"/>
                <a:cs typeface="Courier New" pitchFamily="49" charset="0"/>
                <a:sym typeface="MT Extra" pitchFamily="18" charset="2"/>
              </a:rPr>
              <a:t>0</a:t>
            </a:r>
            <a:r>
              <a:rPr lang="en-US" altLang="ja-JP" sz="2400" dirty="0" smtClean="0">
                <a:sym typeface="MT Extra" pitchFamily="18" charset="2"/>
              </a:rPr>
              <a:t> </a:t>
            </a:r>
          </a:p>
          <a:p>
            <a:pPr lvl="1" algn="just">
              <a:spcBef>
                <a:spcPts val="0"/>
              </a:spcBef>
              <a:buFont typeface="Monotype Sorts" pitchFamily="-84" charset="2"/>
              <a:buNone/>
              <a:tabLst>
                <a:tab pos="2001838" algn="ctr"/>
                <a:tab pos="4513263" algn="ctr"/>
              </a:tabLst>
            </a:pPr>
            <a:r>
              <a:rPr lang="en-US" sz="2400" b="1" dirty="0" smtClean="0">
                <a:solidFill>
                  <a:srgbClr val="FF0000"/>
                </a:solidFill>
                <a:latin typeface="Courier New" pitchFamily="49" charset="0"/>
                <a:cs typeface="Courier New" pitchFamily="49" charset="0"/>
                <a:sym typeface="MT Extra" pitchFamily="18" charset="2"/>
              </a:rPr>
              <a:t>P1:</a:t>
            </a:r>
          </a:p>
          <a:p>
            <a:pPr lvl="1" algn="just">
              <a:spcBef>
                <a:spcPts val="0"/>
              </a:spcBef>
              <a:buFont typeface="Monotype Sorts" pitchFamily="-84" charset="2"/>
              <a:buNone/>
              <a:tabLst>
                <a:tab pos="2001838" algn="ctr"/>
                <a:tab pos="4513263" algn="ctr"/>
              </a:tabLst>
            </a:pPr>
            <a:r>
              <a:rPr lang="en-US" sz="2400" b="1" dirty="0" smtClean="0">
                <a:solidFill>
                  <a:srgbClr val="FF0000"/>
                </a:solidFill>
                <a:latin typeface="Courier New" pitchFamily="49" charset="0"/>
                <a:cs typeface="Courier New" pitchFamily="49" charset="0"/>
                <a:sym typeface="MT Extra" pitchFamily="18" charset="2"/>
              </a:rPr>
              <a:t>   S</a:t>
            </a:r>
            <a:r>
              <a:rPr lang="en-US" sz="2400" b="1" baseline="-25000" dirty="0" smtClean="0">
                <a:solidFill>
                  <a:srgbClr val="FF0000"/>
                </a:solidFill>
                <a:latin typeface="Courier New" pitchFamily="49" charset="0"/>
                <a:cs typeface="Courier New" pitchFamily="49" charset="0"/>
                <a:sym typeface="MT Extra" pitchFamily="18" charset="2"/>
              </a:rPr>
              <a:t>1</a:t>
            </a:r>
            <a:r>
              <a:rPr lang="en-US" sz="2400" b="1" dirty="0" smtClean="0">
                <a:solidFill>
                  <a:srgbClr val="FF0000"/>
                </a:solidFill>
                <a:latin typeface="Courier New" pitchFamily="49" charset="0"/>
                <a:cs typeface="Courier New" pitchFamily="49" charset="0"/>
                <a:sym typeface="MT Extra" pitchFamily="18" charset="2"/>
              </a:rPr>
              <a:t>;</a:t>
            </a:r>
          </a:p>
          <a:p>
            <a:pPr lvl="1" algn="just">
              <a:spcBef>
                <a:spcPts val="0"/>
              </a:spcBef>
              <a:buFont typeface="Monotype Sorts" pitchFamily="-84" charset="2"/>
              <a:buNone/>
              <a:tabLst>
                <a:tab pos="2001838" algn="ctr"/>
                <a:tab pos="4513263" algn="ctr"/>
              </a:tabLst>
            </a:pPr>
            <a:r>
              <a:rPr lang="en-US" sz="2400" b="1" dirty="0" smtClean="0">
                <a:solidFill>
                  <a:srgbClr val="FF0000"/>
                </a:solidFill>
                <a:latin typeface="Courier New" pitchFamily="49" charset="0"/>
                <a:cs typeface="Courier New" pitchFamily="49" charset="0"/>
                <a:sym typeface="MT Extra" pitchFamily="18" charset="2"/>
              </a:rPr>
              <a:t>   signal(synch);</a:t>
            </a:r>
          </a:p>
          <a:p>
            <a:pPr lvl="1" algn="just">
              <a:spcBef>
                <a:spcPts val="0"/>
              </a:spcBef>
              <a:buFont typeface="Monotype Sorts" pitchFamily="-84" charset="2"/>
              <a:buNone/>
              <a:tabLst>
                <a:tab pos="2001838" algn="ctr"/>
                <a:tab pos="4513263" algn="ctr"/>
              </a:tabLst>
            </a:pPr>
            <a:r>
              <a:rPr lang="en-US" sz="2400" b="1" dirty="0" smtClean="0">
                <a:solidFill>
                  <a:srgbClr val="000099"/>
                </a:solidFill>
                <a:latin typeface="Courier New" pitchFamily="49" charset="0"/>
                <a:cs typeface="Courier New" pitchFamily="49" charset="0"/>
                <a:sym typeface="MT Extra" pitchFamily="18" charset="2"/>
              </a:rPr>
              <a:t>P2:</a:t>
            </a:r>
          </a:p>
          <a:p>
            <a:pPr lvl="1" algn="just">
              <a:spcBef>
                <a:spcPts val="0"/>
              </a:spcBef>
              <a:buFont typeface="Monotype Sorts" pitchFamily="-84" charset="2"/>
              <a:buNone/>
              <a:tabLst>
                <a:tab pos="2001838" algn="ctr"/>
                <a:tab pos="4513263" algn="ctr"/>
              </a:tabLst>
            </a:pPr>
            <a:r>
              <a:rPr lang="en-US" sz="2400" b="1" dirty="0" smtClean="0">
                <a:solidFill>
                  <a:srgbClr val="000099"/>
                </a:solidFill>
                <a:latin typeface="Courier New" pitchFamily="49" charset="0"/>
                <a:cs typeface="Courier New" pitchFamily="49" charset="0"/>
                <a:sym typeface="MT Extra" pitchFamily="18" charset="2"/>
              </a:rPr>
              <a:t>   wait(synch)</a:t>
            </a:r>
            <a:r>
              <a:rPr lang="en-US" sz="2000" dirty="0" smtClean="0">
                <a:solidFill>
                  <a:srgbClr val="000099"/>
                </a:solidFill>
                <a:sym typeface="MT Extra" pitchFamily="18" charset="2"/>
              </a:rPr>
              <a:t>;</a:t>
            </a:r>
            <a:endParaRPr lang="en-US" sz="2400" b="1" dirty="0" smtClean="0">
              <a:solidFill>
                <a:srgbClr val="000099"/>
              </a:solidFill>
              <a:latin typeface="Courier New" pitchFamily="49" charset="0"/>
              <a:cs typeface="Courier New" pitchFamily="49" charset="0"/>
              <a:sym typeface="MT Extra" pitchFamily="18" charset="2"/>
            </a:endParaRPr>
          </a:p>
          <a:p>
            <a:pPr lvl="1" algn="just">
              <a:spcBef>
                <a:spcPts val="0"/>
              </a:spcBef>
              <a:buFont typeface="Monotype Sorts" pitchFamily="-84" charset="2"/>
              <a:buNone/>
              <a:tabLst>
                <a:tab pos="2001838" algn="ctr"/>
                <a:tab pos="4513263" algn="ctr"/>
              </a:tabLst>
            </a:pPr>
            <a:r>
              <a:rPr lang="en-US" sz="2400" b="1" dirty="0" smtClean="0">
                <a:solidFill>
                  <a:srgbClr val="000099"/>
                </a:solidFill>
                <a:latin typeface="Courier New" pitchFamily="49" charset="0"/>
                <a:cs typeface="Courier New" pitchFamily="49" charset="0"/>
                <a:sym typeface="MT Extra" pitchFamily="18" charset="2"/>
              </a:rPr>
              <a:t>   S</a:t>
            </a:r>
            <a:r>
              <a:rPr lang="en-US" sz="2400" b="1" baseline="-25000" dirty="0" smtClean="0">
                <a:solidFill>
                  <a:srgbClr val="000099"/>
                </a:solidFill>
                <a:latin typeface="Courier New" pitchFamily="49" charset="0"/>
                <a:cs typeface="Courier New" pitchFamily="49" charset="0"/>
                <a:sym typeface="MT Extra" pitchFamily="18" charset="2"/>
              </a:rPr>
              <a:t>2</a:t>
            </a:r>
            <a:r>
              <a:rPr lang="en-US" sz="2400" b="1" dirty="0" smtClean="0">
                <a:solidFill>
                  <a:srgbClr val="000099"/>
                </a:solidFill>
                <a:latin typeface="Courier New" pitchFamily="49" charset="0"/>
                <a:cs typeface="Courier New" pitchFamily="49" charset="0"/>
                <a:sym typeface="MT Extra" pitchFamily="18" charset="2"/>
              </a:rPr>
              <a:t>;</a:t>
            </a:r>
            <a:endParaRPr lang="en-US" sz="2400" dirty="0" smtClean="0">
              <a:solidFill>
                <a:srgbClr val="000099"/>
              </a:solidFill>
              <a:sym typeface="MT Extra" pitchFamily="18" charset="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90500"/>
            <a:ext cx="8229600" cy="718220"/>
          </a:xfrm>
        </p:spPr>
        <p:txBody>
          <a:bodyPr>
            <a:normAutofit fontScale="90000"/>
          </a:bodyPr>
          <a:lstStyle/>
          <a:p>
            <a:pPr eaLnBrk="1" hangingPunct="1"/>
            <a:r>
              <a:rPr lang="en-US" dirty="0" smtClean="0">
                <a:solidFill>
                  <a:srgbClr val="C00000"/>
                </a:solidFill>
                <a:latin typeface="Arial" pitchFamily="34" charset="0"/>
                <a:cs typeface="Arial" pitchFamily="34" charset="0"/>
              </a:rPr>
              <a:t>Semaphore Implementation</a:t>
            </a:r>
          </a:p>
        </p:txBody>
      </p:sp>
      <p:sp>
        <p:nvSpPr>
          <p:cNvPr id="29699" name="Rectangle 3"/>
          <p:cNvSpPr>
            <a:spLocks noGrp="1" noChangeArrowheads="1"/>
          </p:cNvSpPr>
          <p:nvPr>
            <p:ph idx="1"/>
          </p:nvPr>
        </p:nvSpPr>
        <p:spPr>
          <a:xfrm>
            <a:off x="251520" y="1052736"/>
            <a:ext cx="8640960" cy="5616624"/>
          </a:xfrm>
        </p:spPr>
        <p:txBody>
          <a:bodyPr>
            <a:normAutofit/>
          </a:bodyPr>
          <a:lstStyle/>
          <a:p>
            <a:pPr algn="just"/>
            <a:r>
              <a:rPr lang="en-US" sz="3000" dirty="0" smtClean="0">
                <a:latin typeface="Arial" pitchFamily="34" charset="0"/>
                <a:cs typeface="Arial" pitchFamily="34" charset="0"/>
              </a:rPr>
              <a:t>Must guarantee that no two processes can execute  the </a:t>
            </a:r>
            <a:r>
              <a:rPr lang="en-US" sz="2600" b="1" dirty="0" smtClean="0">
                <a:latin typeface="Courier New" pitchFamily="49" charset="0"/>
                <a:cs typeface="Courier New" pitchFamily="49" charset="0"/>
              </a:rPr>
              <a:t>wait()</a:t>
            </a:r>
            <a:r>
              <a:rPr lang="en-US" sz="2000" b="1" dirty="0" smtClean="0">
                <a:latin typeface="Arial" pitchFamily="34" charset="0"/>
                <a:cs typeface="Arial" pitchFamily="34" charset="0"/>
              </a:rPr>
              <a:t> </a:t>
            </a:r>
            <a:r>
              <a:rPr lang="en-US" dirty="0" smtClean="0">
                <a:latin typeface="Arial" pitchFamily="34" charset="0"/>
                <a:cs typeface="Arial" pitchFamily="34" charset="0"/>
              </a:rPr>
              <a:t>and </a:t>
            </a:r>
            <a:r>
              <a:rPr lang="en-US" sz="2600" b="1" dirty="0" smtClean="0">
                <a:latin typeface="Courier New" pitchFamily="49" charset="0"/>
                <a:cs typeface="Courier New" pitchFamily="49" charset="0"/>
              </a:rPr>
              <a:t>signal() </a:t>
            </a:r>
            <a:r>
              <a:rPr lang="en-US" sz="3000" dirty="0" smtClean="0">
                <a:latin typeface="Arial" pitchFamily="34" charset="0"/>
                <a:cs typeface="Arial" pitchFamily="34" charset="0"/>
              </a:rPr>
              <a:t>on the same semaphore at the same time</a:t>
            </a:r>
            <a:endParaRPr lang="en-US" dirty="0" smtClean="0">
              <a:latin typeface="Arial" pitchFamily="34" charset="0"/>
              <a:cs typeface="Arial" pitchFamily="34" charset="0"/>
            </a:endParaRPr>
          </a:p>
          <a:p>
            <a:pPr algn="just"/>
            <a:r>
              <a:rPr lang="en-US" sz="3000" dirty="0" smtClean="0">
                <a:latin typeface="Arial" pitchFamily="34" charset="0"/>
                <a:cs typeface="Arial" pitchFamily="34" charset="0"/>
              </a:rPr>
              <a:t>Thus, implementation becomes the critical section problem where the </a:t>
            </a:r>
            <a:r>
              <a:rPr lang="en-US" sz="3000" b="1" dirty="0" smtClean="0">
                <a:latin typeface="Courier New" pitchFamily="49" charset="0"/>
                <a:cs typeface="Courier New" pitchFamily="49" charset="0"/>
              </a:rPr>
              <a:t>wait</a:t>
            </a:r>
            <a:r>
              <a:rPr lang="en-US" sz="3000" dirty="0" smtClean="0">
                <a:latin typeface="Arial" pitchFamily="34" charset="0"/>
                <a:cs typeface="Arial" pitchFamily="34" charset="0"/>
              </a:rPr>
              <a:t> and </a:t>
            </a:r>
            <a:r>
              <a:rPr lang="en-US" sz="3000" b="1" dirty="0" smtClean="0">
                <a:latin typeface="Courier New" pitchFamily="49" charset="0"/>
                <a:cs typeface="Courier New" pitchFamily="49" charset="0"/>
              </a:rPr>
              <a:t>signal</a:t>
            </a:r>
            <a:r>
              <a:rPr lang="en-US" sz="3000" dirty="0" smtClean="0">
                <a:latin typeface="Arial" pitchFamily="34" charset="0"/>
                <a:cs typeface="Arial" pitchFamily="34" charset="0"/>
              </a:rPr>
              <a:t> code are placed in the critical section</a:t>
            </a:r>
          </a:p>
          <a:p>
            <a:pPr lvl="1" algn="just"/>
            <a:r>
              <a:rPr lang="en-US" sz="2600" dirty="0" smtClean="0">
                <a:latin typeface="Arial" pitchFamily="34" charset="0"/>
                <a:cs typeface="Arial" pitchFamily="34" charset="0"/>
              </a:rPr>
              <a:t>Could now have </a:t>
            </a:r>
            <a:r>
              <a:rPr lang="en-US" sz="2600" b="1" dirty="0" smtClean="0">
                <a:solidFill>
                  <a:srgbClr val="000099"/>
                </a:solidFill>
                <a:latin typeface="Arial" pitchFamily="34" charset="0"/>
                <a:cs typeface="Arial" pitchFamily="34" charset="0"/>
              </a:rPr>
              <a:t>busy waiting</a:t>
            </a:r>
            <a:r>
              <a:rPr lang="en-US" sz="2600" dirty="0" smtClean="0">
                <a:solidFill>
                  <a:srgbClr val="000099"/>
                </a:solidFill>
                <a:latin typeface="Arial" pitchFamily="34" charset="0"/>
                <a:cs typeface="Arial" pitchFamily="34" charset="0"/>
              </a:rPr>
              <a:t> </a:t>
            </a:r>
            <a:r>
              <a:rPr lang="en-US" sz="2600" dirty="0" smtClean="0">
                <a:latin typeface="Arial" pitchFamily="34" charset="0"/>
                <a:cs typeface="Arial" pitchFamily="34" charset="0"/>
              </a:rPr>
              <a:t>in critical section implementation</a:t>
            </a:r>
          </a:p>
          <a:p>
            <a:pPr lvl="2" algn="just"/>
            <a:r>
              <a:rPr lang="en-US" sz="2200" dirty="0" smtClean="0">
                <a:latin typeface="Arial" pitchFamily="34" charset="0"/>
                <a:cs typeface="Arial" pitchFamily="34" charset="0"/>
              </a:rPr>
              <a:t>But implementation code is short</a:t>
            </a:r>
          </a:p>
          <a:p>
            <a:pPr lvl="2" algn="just"/>
            <a:r>
              <a:rPr lang="en-US" sz="2200" dirty="0" smtClean="0">
                <a:latin typeface="Arial" pitchFamily="34" charset="0"/>
                <a:cs typeface="Arial" pitchFamily="34" charset="0"/>
              </a:rPr>
              <a:t>Little busy waiting if critical section rarely occupied</a:t>
            </a:r>
          </a:p>
          <a:p>
            <a:pPr lvl="1" algn="just"/>
            <a:r>
              <a:rPr lang="en-US" sz="2600" dirty="0" smtClean="0">
                <a:latin typeface="Arial" pitchFamily="34" charset="0"/>
                <a:cs typeface="Arial" pitchFamily="34" charset="0"/>
              </a:rPr>
              <a:t>Applications may spend lots of time in critical sections and therefore this is not a good solution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40966"/>
          </a:xfrm>
        </p:spPr>
        <p:txBody>
          <a:bodyPr>
            <a:normAutofit/>
          </a:bodyPr>
          <a:lstStyle/>
          <a:p>
            <a:r>
              <a:rPr lang="en-IN" sz="4000" dirty="0" smtClean="0">
                <a:solidFill>
                  <a:srgbClr val="C00000"/>
                </a:solidFill>
                <a:latin typeface="Arial" pitchFamily="34" charset="0"/>
                <a:cs typeface="Arial" pitchFamily="34" charset="0"/>
              </a:rPr>
              <a:t>Spinlock</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640960" cy="5544616"/>
          </a:xfrm>
        </p:spPr>
        <p:txBody>
          <a:bodyPr>
            <a:normAutofit/>
          </a:bodyPr>
          <a:lstStyle/>
          <a:p>
            <a:pPr algn="just"/>
            <a:r>
              <a:rPr lang="en-IN" sz="2800" dirty="0" smtClean="0">
                <a:latin typeface="Arial" pitchFamily="34" charset="0"/>
                <a:cs typeface="Arial" pitchFamily="34" charset="0"/>
              </a:rPr>
              <a:t>Processes loop while trying to enter critical section</a:t>
            </a:r>
          </a:p>
          <a:p>
            <a:pPr lvl="1" algn="just"/>
            <a:r>
              <a:rPr lang="en-IN" sz="2400" dirty="0" smtClean="0">
                <a:latin typeface="Arial" pitchFamily="34" charset="0"/>
                <a:cs typeface="Arial" pitchFamily="34" charset="0"/>
              </a:rPr>
              <a:t>Loop continuously </a:t>
            </a:r>
          </a:p>
          <a:p>
            <a:pPr lvl="1" algn="just"/>
            <a:r>
              <a:rPr lang="en-IN" sz="2400" dirty="0" smtClean="0">
                <a:latin typeface="Arial" pitchFamily="34" charset="0"/>
                <a:cs typeface="Arial" pitchFamily="34" charset="0"/>
              </a:rPr>
              <a:t>Waste CPU cycles</a:t>
            </a:r>
          </a:p>
          <a:p>
            <a:pPr algn="just"/>
            <a:r>
              <a:rPr lang="en-IN" sz="2800" dirty="0" smtClean="0">
                <a:latin typeface="Arial" pitchFamily="34" charset="0"/>
                <a:cs typeface="Arial" pitchFamily="34" charset="0"/>
              </a:rPr>
              <a:t>This type of locking is called </a:t>
            </a:r>
            <a:r>
              <a:rPr lang="en-IN" sz="2800" b="1" dirty="0" smtClean="0">
                <a:solidFill>
                  <a:srgbClr val="000099"/>
                </a:solidFill>
                <a:latin typeface="Arial" pitchFamily="34" charset="0"/>
                <a:cs typeface="Arial" pitchFamily="34" charset="0"/>
              </a:rPr>
              <a:t>spinlock</a:t>
            </a:r>
          </a:p>
          <a:p>
            <a:pPr algn="just"/>
            <a:r>
              <a:rPr lang="en-IN" sz="2800" dirty="0" smtClean="0">
                <a:solidFill>
                  <a:srgbClr val="000099"/>
                </a:solidFill>
                <a:latin typeface="Arial" pitchFamily="34" charset="0"/>
                <a:cs typeface="Arial" pitchFamily="34" charset="0"/>
              </a:rPr>
              <a:t>Useful in multiprocessor systems</a:t>
            </a:r>
          </a:p>
          <a:p>
            <a:pPr lvl="1" algn="just"/>
            <a:r>
              <a:rPr lang="en-IN" sz="2400" dirty="0" smtClean="0">
                <a:latin typeface="Arial" pitchFamily="34" charset="0"/>
                <a:cs typeface="Arial" pitchFamily="34" charset="0"/>
              </a:rPr>
              <a:t>No context switching is required</a:t>
            </a:r>
          </a:p>
          <a:p>
            <a:pPr lvl="1" algn="just"/>
            <a:r>
              <a:rPr lang="en-IN" sz="2400" dirty="0" smtClean="0">
                <a:latin typeface="Arial" pitchFamily="34" charset="0"/>
                <a:cs typeface="Arial" pitchFamily="34" charset="0"/>
              </a:rPr>
              <a:t>Useful when locks are required to be held for short times</a:t>
            </a:r>
          </a:p>
          <a:p>
            <a:pPr algn="just"/>
            <a:r>
              <a:rPr lang="en-IN" sz="2800" dirty="0" smtClean="0">
                <a:latin typeface="Arial" pitchFamily="34" charset="0"/>
                <a:cs typeface="Arial" pitchFamily="34" charset="0"/>
              </a:rPr>
              <a:t>Modify the definition of wait and signal</a:t>
            </a:r>
          </a:p>
          <a:p>
            <a:pPr lvl="1" algn="just"/>
            <a:r>
              <a:rPr lang="en-IN" sz="2400" dirty="0" smtClean="0">
                <a:latin typeface="Arial" pitchFamily="34" charset="0"/>
                <a:cs typeface="Arial" pitchFamily="34" charset="0"/>
              </a:rPr>
              <a:t>When a process executes the wait operation and finds that semaphore value </a:t>
            </a:r>
            <a:r>
              <a:rPr lang="en-IN" sz="2400" dirty="0" smtClean="0">
                <a:solidFill>
                  <a:srgbClr val="C00000"/>
                </a:solidFill>
                <a:latin typeface="Arial" pitchFamily="34" charset="0"/>
                <a:cs typeface="Arial" pitchFamily="34" charset="0"/>
              </a:rPr>
              <a:t>is not positive, it must wait</a:t>
            </a:r>
          </a:p>
          <a:p>
            <a:pPr lvl="1" algn="just"/>
            <a:r>
              <a:rPr lang="en-IN" sz="2200" b="1" dirty="0" smtClean="0">
                <a:solidFill>
                  <a:srgbClr val="291FF5"/>
                </a:solidFill>
                <a:latin typeface="Arial" pitchFamily="34" charset="0"/>
                <a:cs typeface="Arial" pitchFamily="34" charset="0"/>
              </a:rPr>
              <a:t>However, rather than busy waiting, process blocks itself</a:t>
            </a:r>
            <a:endParaRPr lang="en-IN" sz="2200" b="1" dirty="0">
              <a:solidFill>
                <a:srgbClr val="291FF5"/>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116632"/>
            <a:ext cx="8467725" cy="1296144"/>
          </a:xfrm>
        </p:spPr>
        <p:txBody>
          <a:bodyPr>
            <a:noAutofit/>
          </a:bodyPr>
          <a:lstStyle/>
          <a:p>
            <a:pPr eaLnBrk="1" hangingPunct="1"/>
            <a:r>
              <a:rPr lang="en-US" sz="4000" dirty="0" smtClean="0">
                <a:solidFill>
                  <a:srgbClr val="C00000"/>
                </a:solidFill>
                <a:latin typeface="Arial" pitchFamily="34" charset="0"/>
                <a:cs typeface="Arial" pitchFamily="34" charset="0"/>
              </a:rPr>
              <a:t>Semaphore Implementation with no Busy waiting </a:t>
            </a:r>
          </a:p>
        </p:txBody>
      </p:sp>
      <p:sp>
        <p:nvSpPr>
          <p:cNvPr id="30723" name="Rectangle 3"/>
          <p:cNvSpPr>
            <a:spLocks noGrp="1" noChangeArrowheads="1"/>
          </p:cNvSpPr>
          <p:nvPr>
            <p:ph idx="1"/>
          </p:nvPr>
        </p:nvSpPr>
        <p:spPr>
          <a:xfrm>
            <a:off x="179512" y="1772816"/>
            <a:ext cx="8784975" cy="4896544"/>
          </a:xfrm>
        </p:spPr>
        <p:txBody>
          <a:bodyPr>
            <a:normAutofit/>
          </a:bodyPr>
          <a:lstStyle/>
          <a:p>
            <a:pPr algn="just"/>
            <a:r>
              <a:rPr lang="en-US" sz="2800" dirty="0" smtClean="0">
                <a:latin typeface="Arial" pitchFamily="34" charset="0"/>
                <a:cs typeface="Arial" pitchFamily="34" charset="0"/>
              </a:rPr>
              <a:t>With each semaphore there is an associated waiting queue.</a:t>
            </a:r>
          </a:p>
          <a:p>
            <a:pPr algn="just"/>
            <a:r>
              <a:rPr lang="en-US" sz="2800" dirty="0" smtClean="0">
                <a:latin typeface="Arial" pitchFamily="34" charset="0"/>
                <a:cs typeface="Arial" pitchFamily="34" charset="0"/>
              </a:rPr>
              <a:t>Each entry in a waiting queue has two data items:</a:t>
            </a:r>
          </a:p>
          <a:p>
            <a:pPr lvl="1" algn="just"/>
            <a:r>
              <a:rPr lang="en-US" sz="2400" dirty="0" smtClean="0">
                <a:latin typeface="Arial" pitchFamily="34" charset="0"/>
                <a:cs typeface="Arial" pitchFamily="34" charset="0"/>
              </a:rPr>
              <a:t> value (of type integer)</a:t>
            </a:r>
          </a:p>
          <a:p>
            <a:pPr lvl="1" algn="just"/>
            <a:r>
              <a:rPr lang="en-US" sz="2400" dirty="0" smtClean="0">
                <a:latin typeface="Arial" pitchFamily="34" charset="0"/>
                <a:cs typeface="Arial" pitchFamily="34" charset="0"/>
              </a:rPr>
              <a:t> pointer to next record in the list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277812"/>
            <a:ext cx="8147248" cy="774923"/>
          </a:xfrm>
        </p:spPr>
        <p:txBody>
          <a:bodyPr>
            <a:normAutofit/>
          </a:bodyPr>
          <a:lstStyle/>
          <a:p>
            <a:pPr eaLnBrk="1" hangingPunct="1"/>
            <a:r>
              <a:rPr lang="en-US" sz="4000" dirty="0" smtClean="0">
                <a:solidFill>
                  <a:srgbClr val="C00000"/>
                </a:solidFill>
                <a:latin typeface="Arial" pitchFamily="34" charset="0"/>
                <a:cs typeface="Arial" pitchFamily="34" charset="0"/>
              </a:rPr>
              <a:t>Cooperating Processes (recap)</a:t>
            </a:r>
          </a:p>
        </p:txBody>
      </p:sp>
      <p:sp>
        <p:nvSpPr>
          <p:cNvPr id="33795" name="Rectangle 3"/>
          <p:cNvSpPr>
            <a:spLocks noGrp="1" noChangeArrowheads="1"/>
          </p:cNvSpPr>
          <p:nvPr>
            <p:ph type="body" idx="1"/>
          </p:nvPr>
        </p:nvSpPr>
        <p:spPr>
          <a:xfrm>
            <a:off x="323528" y="1233488"/>
            <a:ext cx="8568952" cy="5147840"/>
          </a:xfrm>
        </p:spPr>
        <p:txBody>
          <a:bodyPr>
            <a:normAutofit/>
          </a:bodyPr>
          <a:lstStyle/>
          <a:p>
            <a:pPr algn="just"/>
            <a:r>
              <a:rPr lang="en-US" b="1" i="1" dirty="0" smtClean="0">
                <a:latin typeface="Arial" pitchFamily="34" charset="0"/>
                <a:cs typeface="Arial" pitchFamily="34" charset="0"/>
              </a:rPr>
              <a:t>Independent</a:t>
            </a:r>
            <a:r>
              <a:rPr lang="en-US" dirty="0" smtClean="0">
                <a:latin typeface="Arial" pitchFamily="34" charset="0"/>
                <a:cs typeface="Arial" pitchFamily="34" charset="0"/>
              </a:rPr>
              <a:t> process cannot affect or be affected by the execution of another process</a:t>
            </a:r>
          </a:p>
          <a:p>
            <a:pPr algn="just"/>
            <a:r>
              <a:rPr lang="en-US" b="1" i="1" dirty="0" smtClean="0">
                <a:solidFill>
                  <a:srgbClr val="000000"/>
                </a:solidFill>
                <a:latin typeface="Arial" pitchFamily="34" charset="0"/>
                <a:cs typeface="Arial" pitchFamily="34" charset="0"/>
              </a:rPr>
              <a:t>Cooperating</a:t>
            </a:r>
            <a:r>
              <a:rPr lang="en-US" dirty="0" smtClean="0">
                <a:latin typeface="Arial" pitchFamily="34" charset="0"/>
                <a:cs typeface="Arial" pitchFamily="34" charset="0"/>
              </a:rPr>
              <a:t> process can affect or be affected by the execution of another process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NZ" sz="4000" dirty="0" smtClean="0">
                <a:solidFill>
                  <a:srgbClr val="C00000"/>
                </a:solidFill>
                <a:latin typeface="Arial" pitchFamily="34" charset="0"/>
                <a:cs typeface="Arial" pitchFamily="34" charset="0"/>
              </a:rPr>
              <a:t>Strong / Weak Semaphore</a:t>
            </a:r>
            <a:endParaRPr lang="en-NZ"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268760"/>
            <a:ext cx="8640960" cy="4857403"/>
          </a:xfrm>
        </p:spPr>
        <p:txBody>
          <a:bodyPr/>
          <a:lstStyle/>
          <a:p>
            <a:pPr algn="just"/>
            <a:r>
              <a:rPr lang="en-NZ" sz="2800" dirty="0" smtClean="0">
                <a:latin typeface="Arial" pitchFamily="34" charset="0"/>
                <a:cs typeface="Arial" pitchFamily="34" charset="0"/>
              </a:rPr>
              <a:t>A queue is used to hold processes waiting on the semaphore</a:t>
            </a:r>
          </a:p>
          <a:p>
            <a:pPr lvl="1" algn="just"/>
            <a:r>
              <a:rPr lang="en-NZ" sz="2400" dirty="0" smtClean="0">
                <a:latin typeface="Arial" pitchFamily="34" charset="0"/>
                <a:cs typeface="Arial" pitchFamily="34" charset="0"/>
              </a:rPr>
              <a:t>In what order are processes removed from the queue?</a:t>
            </a:r>
          </a:p>
          <a:p>
            <a:pPr algn="just"/>
            <a:r>
              <a:rPr lang="en-NZ" sz="2800" b="1" i="1" dirty="0" smtClean="0">
                <a:latin typeface="Arial" pitchFamily="34" charset="0"/>
                <a:cs typeface="Arial" pitchFamily="34" charset="0"/>
              </a:rPr>
              <a:t>Strong Semaphores</a:t>
            </a:r>
            <a:r>
              <a:rPr lang="en-NZ" sz="2800" dirty="0" smtClean="0">
                <a:latin typeface="Arial" pitchFamily="34" charset="0"/>
                <a:cs typeface="Arial" pitchFamily="34" charset="0"/>
              </a:rPr>
              <a:t> use FIFO</a:t>
            </a:r>
          </a:p>
          <a:p>
            <a:pPr algn="just"/>
            <a:r>
              <a:rPr lang="en-NZ" sz="2800" b="1" i="1" dirty="0" smtClean="0">
                <a:latin typeface="Arial" pitchFamily="34" charset="0"/>
                <a:cs typeface="Arial" pitchFamily="34" charset="0"/>
              </a:rPr>
              <a:t>Weak Semaphores </a:t>
            </a:r>
            <a:r>
              <a:rPr lang="en-NZ" sz="2800" dirty="0" smtClean="0">
                <a:latin typeface="Arial" pitchFamily="34" charset="0"/>
                <a:cs typeface="Arial" pitchFamily="34" charset="0"/>
              </a:rPr>
              <a:t>don’t specify the order of removal from the queue</a:t>
            </a:r>
          </a:p>
          <a:p>
            <a:endParaRPr lang="en-NZ"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Arial" pitchFamily="34" charset="0"/>
                <a:cs typeface="Arial" pitchFamily="34" charset="0"/>
              </a:rPr>
              <a:t>Semaphore Implementation with no Busy waiting </a:t>
            </a:r>
            <a:endParaRPr lang="en-IN" dirty="0"/>
          </a:p>
        </p:txBody>
      </p:sp>
      <p:sp>
        <p:nvSpPr>
          <p:cNvPr id="3" name="Content Placeholder 2"/>
          <p:cNvSpPr>
            <a:spLocks noGrp="1"/>
          </p:cNvSpPr>
          <p:nvPr>
            <p:ph idx="1"/>
          </p:nvPr>
        </p:nvSpPr>
        <p:spPr>
          <a:xfrm>
            <a:off x="323528" y="1600200"/>
            <a:ext cx="8640960" cy="5069160"/>
          </a:xfrm>
        </p:spPr>
        <p:txBody>
          <a:bodyPr>
            <a:normAutofit fontScale="92500"/>
          </a:bodyPr>
          <a:lstStyle/>
          <a:p>
            <a:pPr algn="just"/>
            <a:r>
              <a:rPr lang="en-US" dirty="0" smtClean="0">
                <a:latin typeface="Arial" pitchFamily="34" charset="0"/>
                <a:cs typeface="Arial" pitchFamily="34" charset="0"/>
              </a:rPr>
              <a:t>Block operation places a process into waiting queue associated with the semaphore and state of the process becomes </a:t>
            </a:r>
            <a:r>
              <a:rPr lang="en-US" sz="3000" b="1" dirty="0" smtClean="0">
                <a:solidFill>
                  <a:srgbClr val="FF0000"/>
                </a:solidFill>
                <a:latin typeface="Arial" pitchFamily="34" charset="0"/>
                <a:cs typeface="Arial" pitchFamily="34" charset="0"/>
              </a:rPr>
              <a:t>‘</a:t>
            </a:r>
            <a:r>
              <a:rPr lang="en-US" b="1" dirty="0" smtClean="0">
                <a:solidFill>
                  <a:srgbClr val="FF0000"/>
                </a:solidFill>
                <a:latin typeface="Arial" pitchFamily="34" charset="0"/>
                <a:cs typeface="Arial" pitchFamily="34" charset="0"/>
              </a:rPr>
              <a:t>waiting’</a:t>
            </a:r>
            <a:endParaRPr lang="en-US" dirty="0" smtClean="0">
              <a:solidFill>
                <a:srgbClr val="FF0000"/>
              </a:solidFill>
              <a:latin typeface="Arial" pitchFamily="34" charset="0"/>
              <a:cs typeface="Arial" pitchFamily="34" charset="0"/>
            </a:endParaRPr>
          </a:p>
          <a:p>
            <a:pPr algn="just"/>
            <a:r>
              <a:rPr lang="en-IN" dirty="0" smtClean="0">
                <a:latin typeface="Arial" pitchFamily="34" charset="0"/>
                <a:cs typeface="Arial" pitchFamily="34" charset="0"/>
              </a:rPr>
              <a:t>A process that is blocked, waiting on a semaphore S, should be restarted when some other process executes a </a:t>
            </a:r>
            <a:r>
              <a:rPr lang="en-IN" b="1" dirty="0" smtClean="0">
                <a:solidFill>
                  <a:srgbClr val="000099"/>
                </a:solidFill>
                <a:latin typeface="Arial" pitchFamily="34" charset="0"/>
                <a:cs typeface="Arial" pitchFamily="34" charset="0"/>
              </a:rPr>
              <a:t>signal()</a:t>
            </a:r>
            <a:r>
              <a:rPr lang="en-IN" dirty="0" smtClean="0">
                <a:latin typeface="Arial" pitchFamily="34" charset="0"/>
                <a:cs typeface="Arial" pitchFamily="34" charset="0"/>
              </a:rPr>
              <a:t> operation. </a:t>
            </a:r>
          </a:p>
          <a:p>
            <a:pPr algn="just"/>
            <a:r>
              <a:rPr lang="en-IN" dirty="0" smtClean="0">
                <a:latin typeface="Arial" pitchFamily="34" charset="0"/>
                <a:cs typeface="Arial" pitchFamily="34" charset="0"/>
              </a:rPr>
              <a:t>The process is restarted by a </a:t>
            </a:r>
            <a:r>
              <a:rPr lang="en-IN" b="1" dirty="0" smtClean="0">
                <a:solidFill>
                  <a:srgbClr val="000099"/>
                </a:solidFill>
                <a:latin typeface="Arial" pitchFamily="34" charset="0"/>
                <a:cs typeface="Arial" pitchFamily="34" charset="0"/>
              </a:rPr>
              <a:t>wakeup()</a:t>
            </a:r>
            <a:r>
              <a:rPr lang="en-IN" dirty="0" smtClean="0">
                <a:latin typeface="Arial" pitchFamily="34" charset="0"/>
                <a:cs typeface="Arial" pitchFamily="34" charset="0"/>
              </a:rPr>
              <a:t> operation, which changes the process from the waiting state to the ready state. </a:t>
            </a:r>
          </a:p>
          <a:p>
            <a:pPr algn="just"/>
            <a:r>
              <a:rPr lang="en-IN" dirty="0" smtClean="0">
                <a:latin typeface="Arial" pitchFamily="34" charset="0"/>
                <a:cs typeface="Arial" pitchFamily="34" charset="0"/>
              </a:rPr>
              <a:t>The process is then placed in the ready queue.</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352928" cy="1301006"/>
          </a:xfrm>
        </p:spPr>
        <p:txBody>
          <a:bodyPr>
            <a:normAutofit fontScale="90000"/>
          </a:bodyPr>
          <a:lstStyle/>
          <a:p>
            <a:r>
              <a:rPr lang="en-US" dirty="0" smtClean="0">
                <a:solidFill>
                  <a:srgbClr val="C00000"/>
                </a:solidFill>
                <a:latin typeface="Arial" pitchFamily="34" charset="0"/>
                <a:cs typeface="Arial" pitchFamily="34" charset="0"/>
              </a:rPr>
              <a:t>Semaphore Implementation with no Busy waiting (Cont.)</a:t>
            </a:r>
            <a:endParaRPr lang="en-IN" dirty="0"/>
          </a:p>
        </p:txBody>
      </p:sp>
      <p:sp>
        <p:nvSpPr>
          <p:cNvPr id="3" name="Content Placeholder 2"/>
          <p:cNvSpPr>
            <a:spLocks noGrp="1"/>
          </p:cNvSpPr>
          <p:nvPr>
            <p:ph idx="1"/>
          </p:nvPr>
        </p:nvSpPr>
        <p:spPr>
          <a:xfrm>
            <a:off x="179512" y="1340768"/>
            <a:ext cx="8784976" cy="5256584"/>
          </a:xfrm>
        </p:spPr>
        <p:txBody>
          <a:bodyPr>
            <a:normAutofit/>
          </a:bodyPr>
          <a:lstStyle/>
          <a:p>
            <a:pPr algn="just">
              <a:lnSpc>
                <a:spcPct val="110000"/>
              </a:lnSpc>
              <a:spcBef>
                <a:spcPts val="0"/>
              </a:spcBef>
            </a:pPr>
            <a:r>
              <a:rPr lang="en-US" sz="3300" dirty="0" smtClean="0">
                <a:latin typeface="Arial" pitchFamily="34" charset="0"/>
                <a:cs typeface="Arial" pitchFamily="34" charset="0"/>
              </a:rPr>
              <a:t>Two operations available as system calls:</a:t>
            </a:r>
          </a:p>
          <a:p>
            <a:pPr lvl="1" algn="just">
              <a:lnSpc>
                <a:spcPct val="110000"/>
              </a:lnSpc>
              <a:spcBef>
                <a:spcPts val="0"/>
              </a:spcBef>
            </a:pPr>
            <a:r>
              <a:rPr lang="en-US" b="1" dirty="0" smtClean="0">
                <a:solidFill>
                  <a:srgbClr val="000099"/>
                </a:solidFill>
                <a:latin typeface="Arial" pitchFamily="34" charset="0"/>
                <a:cs typeface="Arial" pitchFamily="34" charset="0"/>
              </a:rPr>
              <a:t>sleep</a:t>
            </a:r>
            <a:r>
              <a:rPr lang="en-US" dirty="0" smtClean="0">
                <a:solidFill>
                  <a:srgbClr val="3366FF"/>
                </a:solidFill>
                <a:latin typeface="Arial" pitchFamily="34" charset="0"/>
                <a:cs typeface="Arial" pitchFamily="34" charset="0"/>
              </a:rPr>
              <a:t> </a:t>
            </a:r>
            <a:r>
              <a:rPr lang="en-US" dirty="0" smtClean="0">
                <a:latin typeface="Arial" pitchFamily="34" charset="0"/>
                <a:cs typeface="Arial" pitchFamily="34" charset="0"/>
              </a:rPr>
              <a:t>operation blocks the process that invokes it. Places the process invoking the operation on the appropriate waiting queue</a:t>
            </a:r>
          </a:p>
          <a:p>
            <a:pPr lvl="1" algn="just">
              <a:lnSpc>
                <a:spcPct val="110000"/>
              </a:lnSpc>
              <a:spcBef>
                <a:spcPts val="0"/>
              </a:spcBef>
            </a:pPr>
            <a:r>
              <a:rPr lang="en-US" b="1" dirty="0" smtClean="0">
                <a:solidFill>
                  <a:srgbClr val="000099"/>
                </a:solidFill>
                <a:latin typeface="Arial" pitchFamily="34" charset="0"/>
                <a:cs typeface="Arial" pitchFamily="34" charset="0"/>
              </a:rPr>
              <a:t>wakeup</a:t>
            </a:r>
            <a:r>
              <a:rPr lang="en-US" dirty="0" smtClean="0">
                <a:solidFill>
                  <a:srgbClr val="3366FF"/>
                </a:solidFill>
                <a:latin typeface="Arial" pitchFamily="34" charset="0"/>
                <a:cs typeface="Arial" pitchFamily="34" charset="0"/>
              </a:rPr>
              <a:t> </a:t>
            </a:r>
            <a:r>
              <a:rPr lang="en-IN" dirty="0" smtClean="0">
                <a:latin typeface="Arial" pitchFamily="34" charset="0"/>
                <a:cs typeface="Arial" pitchFamily="34" charset="0"/>
              </a:rPr>
              <a:t>operation resumes the execution of a blocked process. Changes </a:t>
            </a:r>
            <a:r>
              <a:rPr lang="en-US" dirty="0" smtClean="0">
                <a:latin typeface="Arial" pitchFamily="34" charset="0"/>
                <a:cs typeface="Arial" pitchFamily="34" charset="0"/>
              </a:rPr>
              <a:t>the process from the waiting state to the ready state . </a:t>
            </a:r>
          </a:p>
          <a:p>
            <a:pPr lvl="1" algn="just">
              <a:lnSpc>
                <a:spcPct val="110000"/>
              </a:lnSpc>
              <a:spcBef>
                <a:spcPts val="0"/>
              </a:spcBef>
              <a:buNone/>
            </a:pPr>
            <a:r>
              <a:rPr lang="en-US" dirty="0" smtClean="0">
                <a:latin typeface="Arial" pitchFamily="34" charset="0"/>
                <a:cs typeface="Arial" pitchFamily="34" charset="0"/>
              </a:rPr>
              <a:t>	i.e. remove (awakens) one of processes in the waiting queue and place it in the ready queue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fontScale="90000"/>
          </a:bodyPr>
          <a:lstStyle/>
          <a:p>
            <a:r>
              <a:rPr lang="en-US" dirty="0" smtClean="0">
                <a:solidFill>
                  <a:srgbClr val="C00000"/>
                </a:solidFill>
                <a:latin typeface="Arial" pitchFamily="34" charset="0"/>
                <a:cs typeface="Arial" pitchFamily="34" charset="0"/>
              </a:rPr>
              <a:t>Semaphore Implementation with no Busy waiting (Cont.)</a:t>
            </a:r>
            <a:endParaRPr lang="en-IN" dirty="0"/>
          </a:p>
        </p:txBody>
      </p:sp>
      <p:sp>
        <p:nvSpPr>
          <p:cNvPr id="3" name="Content Placeholder 2"/>
          <p:cNvSpPr>
            <a:spLocks noGrp="1"/>
          </p:cNvSpPr>
          <p:nvPr>
            <p:ph idx="1"/>
          </p:nvPr>
        </p:nvSpPr>
        <p:spPr>
          <a:xfrm>
            <a:off x="323528" y="1600200"/>
            <a:ext cx="8363272" cy="4997152"/>
          </a:xfrm>
        </p:spPr>
        <p:txBody>
          <a:bodyPr/>
          <a:lstStyle/>
          <a:p>
            <a:pPr algn="just">
              <a:lnSpc>
                <a:spcPct val="110000"/>
              </a:lnSpc>
              <a:spcBef>
                <a:spcPts val="0"/>
              </a:spcBef>
            </a:pPr>
            <a:r>
              <a:rPr lang="en-US" dirty="0" smtClean="0">
                <a:latin typeface="Arial" pitchFamily="34" charset="0"/>
                <a:cs typeface="Arial" pitchFamily="34" charset="0"/>
              </a:rPr>
              <a:t>Each semaphore has an integer value and a list of processes</a:t>
            </a:r>
          </a:p>
          <a:p>
            <a:pPr lvl="1" algn="just">
              <a:lnSpc>
                <a:spcPct val="110000"/>
              </a:lnSpc>
              <a:spcBef>
                <a:spcPts val="0"/>
              </a:spcBef>
            </a:pPr>
            <a:r>
              <a:rPr lang="en-US" dirty="0" smtClean="0">
                <a:latin typeface="Arial" pitchFamily="34" charset="0"/>
                <a:cs typeface="Arial" pitchFamily="34" charset="0"/>
              </a:rPr>
              <a:t>Waiting process is added and later removed from this list</a:t>
            </a:r>
          </a:p>
          <a:p>
            <a:pPr algn="just">
              <a:lnSpc>
                <a:spcPct val="110000"/>
              </a:lnSpc>
              <a:spcBef>
                <a:spcPts val="0"/>
              </a:spcBef>
            </a:pPr>
            <a:r>
              <a:rPr lang="en-US" sz="2600" b="1" dirty="0" err="1" smtClean="0">
                <a:latin typeface="Courier New" pitchFamily="49" charset="0"/>
                <a:cs typeface="Courier New" pitchFamily="49" charset="0"/>
              </a:rPr>
              <a:t>typedef</a:t>
            </a: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struct</a:t>
            </a:r>
            <a:r>
              <a:rPr lang="en-US" sz="2600" b="1" dirty="0" smtClean="0">
                <a:latin typeface="Courier New" pitchFamily="49" charset="0"/>
                <a:cs typeface="Courier New" pitchFamily="49" charset="0"/>
              </a:rPr>
              <a:t>{ </a:t>
            </a:r>
          </a:p>
          <a:p>
            <a:pPr algn="just">
              <a:lnSpc>
                <a:spcPct val="110000"/>
              </a:lnSpc>
              <a:spcBef>
                <a:spcPts val="0"/>
              </a:spcBef>
              <a:buFont typeface="Monotype Sorts" pitchFamily="-84" charset="2"/>
              <a:buNone/>
            </a:pP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int</a:t>
            </a:r>
            <a:r>
              <a:rPr lang="en-US" sz="2600" b="1" dirty="0" smtClean="0">
                <a:latin typeface="Courier New" pitchFamily="49" charset="0"/>
                <a:cs typeface="Courier New" pitchFamily="49" charset="0"/>
              </a:rPr>
              <a:t> value; </a:t>
            </a:r>
          </a:p>
          <a:p>
            <a:pPr algn="just">
              <a:lnSpc>
                <a:spcPct val="110000"/>
              </a:lnSpc>
              <a:spcBef>
                <a:spcPts val="0"/>
              </a:spcBef>
              <a:buFont typeface="Monotype Sorts" pitchFamily="-84" charset="2"/>
              <a:buNone/>
            </a:pP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struct</a:t>
            </a:r>
            <a:r>
              <a:rPr lang="en-US" sz="2600" b="1" dirty="0" smtClean="0">
                <a:latin typeface="Courier New" pitchFamily="49" charset="0"/>
                <a:cs typeface="Courier New" pitchFamily="49" charset="0"/>
              </a:rPr>
              <a:t> process *list; // pointer to list of PCBs</a:t>
            </a:r>
          </a:p>
          <a:p>
            <a:pPr algn="just">
              <a:lnSpc>
                <a:spcPct val="110000"/>
              </a:lnSpc>
              <a:spcBef>
                <a:spcPts val="0"/>
              </a:spcBef>
              <a:buFont typeface="Monotype Sorts" pitchFamily="-84" charset="2"/>
              <a:buNone/>
            </a:pPr>
            <a:r>
              <a:rPr lang="en-US" sz="2600" b="1" dirty="0" smtClean="0">
                <a:latin typeface="Courier New" pitchFamily="49" charset="0"/>
                <a:cs typeface="Courier New" pitchFamily="49" charset="0"/>
              </a:rPr>
              <a:t>   } semaphore;</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116632"/>
            <a:ext cx="8356600" cy="1368152"/>
          </a:xfrm>
        </p:spPr>
        <p:txBody>
          <a:bodyPr>
            <a:noAutofit/>
          </a:bodyPr>
          <a:lstStyle/>
          <a:p>
            <a:pPr eaLnBrk="1" hangingPunct="1"/>
            <a:r>
              <a:rPr lang="en-US" sz="4000" dirty="0" smtClean="0">
                <a:solidFill>
                  <a:srgbClr val="C00000"/>
                </a:solidFill>
                <a:latin typeface="Arial" pitchFamily="34" charset="0"/>
                <a:cs typeface="Arial" pitchFamily="34" charset="0"/>
              </a:rPr>
              <a:t>Implementation with no Busy waiting (Cont.)</a:t>
            </a:r>
          </a:p>
        </p:txBody>
      </p:sp>
      <p:sp>
        <p:nvSpPr>
          <p:cNvPr id="31747" name="Rectangle 3"/>
          <p:cNvSpPr>
            <a:spLocks noGrp="1" noChangeArrowheads="1"/>
          </p:cNvSpPr>
          <p:nvPr>
            <p:ph idx="1"/>
          </p:nvPr>
        </p:nvSpPr>
        <p:spPr>
          <a:xfrm>
            <a:off x="179512" y="1412776"/>
            <a:ext cx="8784976" cy="5184576"/>
          </a:xfrm>
        </p:spPr>
        <p:txBody>
          <a:bodyPr>
            <a:normAutofit/>
          </a:bodyPr>
          <a:lstStyle/>
          <a:p>
            <a:pPr marL="0" indent="0" algn="just">
              <a:lnSpc>
                <a:spcPct val="110000"/>
              </a:lnSpc>
              <a:spcBef>
                <a:spcPts val="0"/>
              </a:spcBef>
              <a:buFont typeface="Monotype Sorts" pitchFamily="-84" charset="2"/>
              <a:buNone/>
            </a:pPr>
            <a:r>
              <a:rPr lang="en-US" sz="2800" b="1" dirty="0" smtClean="0">
                <a:solidFill>
                  <a:srgbClr val="000099"/>
                </a:solidFill>
                <a:latin typeface="Arial" pitchFamily="34" charset="0"/>
                <a:cs typeface="Arial" pitchFamily="34" charset="0"/>
              </a:rPr>
              <a:t>Atomic Operations</a:t>
            </a:r>
            <a:r>
              <a:rPr lang="en-US" sz="2800" dirty="0" smtClean="0">
                <a:latin typeface="Arial" pitchFamily="34" charset="0"/>
                <a:cs typeface="Arial" pitchFamily="34" charset="0"/>
              </a:rPr>
              <a:t>: </a:t>
            </a:r>
            <a:r>
              <a:rPr lang="en-IN" sz="2800" dirty="0" smtClean="0">
                <a:latin typeface="Arial" pitchFamily="34" charset="0"/>
                <a:cs typeface="Arial" pitchFamily="34" charset="0"/>
              </a:rPr>
              <a:t>Semaphore operations must be executed atomically.</a:t>
            </a:r>
          </a:p>
          <a:p>
            <a:pPr marL="361950" indent="-361950" algn="just">
              <a:lnSpc>
                <a:spcPct val="110000"/>
              </a:lnSpc>
              <a:spcBef>
                <a:spcPts val="0"/>
              </a:spcBef>
            </a:pPr>
            <a:r>
              <a:rPr lang="en-IN" sz="2800" dirty="0" smtClean="0">
                <a:latin typeface="Arial" pitchFamily="34" charset="0"/>
                <a:cs typeface="Arial" pitchFamily="34" charset="0"/>
              </a:rPr>
              <a:t>We must guarantee that no two processes can execute </a:t>
            </a:r>
            <a:r>
              <a:rPr lang="en-IN" sz="2800" dirty="0" smtClean="0">
                <a:latin typeface="Courier New" pitchFamily="49" charset="0"/>
                <a:cs typeface="Courier New" pitchFamily="49" charset="0"/>
              </a:rPr>
              <a:t>wait()</a:t>
            </a:r>
            <a:r>
              <a:rPr lang="en-IN" sz="2800" dirty="0" smtClean="0">
                <a:latin typeface="Arial" pitchFamily="34" charset="0"/>
                <a:cs typeface="Arial" pitchFamily="34" charset="0"/>
              </a:rPr>
              <a:t>and </a:t>
            </a:r>
            <a:r>
              <a:rPr lang="en-IN" sz="2800" dirty="0" smtClean="0">
                <a:latin typeface="Courier New" pitchFamily="49" charset="0"/>
                <a:cs typeface="Courier New" pitchFamily="49" charset="0"/>
              </a:rPr>
              <a:t>signal()</a:t>
            </a:r>
            <a:r>
              <a:rPr lang="en-IN" sz="2800" dirty="0" smtClean="0">
                <a:latin typeface="Arial" pitchFamily="34" charset="0"/>
                <a:cs typeface="Arial" pitchFamily="34" charset="0"/>
              </a:rPr>
              <a:t>operations on the same semaphore at the same time. </a:t>
            </a:r>
          </a:p>
          <a:p>
            <a:pPr marL="361950" indent="-361950" algn="just">
              <a:lnSpc>
                <a:spcPct val="110000"/>
              </a:lnSpc>
              <a:spcBef>
                <a:spcPts val="0"/>
              </a:spcBef>
            </a:pPr>
            <a:r>
              <a:rPr lang="en-IN" sz="2800" dirty="0" smtClean="0">
                <a:latin typeface="Arial" pitchFamily="34" charset="0"/>
                <a:cs typeface="Arial" pitchFamily="34" charset="0"/>
              </a:rPr>
              <a:t>This becomes a critical-section problem; </a:t>
            </a:r>
          </a:p>
          <a:p>
            <a:pPr marL="361950" indent="-361950" algn="just">
              <a:lnSpc>
                <a:spcPct val="110000"/>
              </a:lnSpc>
              <a:spcBef>
                <a:spcPts val="0"/>
              </a:spcBef>
            </a:pPr>
            <a:r>
              <a:rPr lang="en-IN" sz="2800" u="sng" dirty="0" smtClean="0">
                <a:latin typeface="Arial" pitchFamily="34" charset="0"/>
                <a:cs typeface="Arial" pitchFamily="34" charset="0"/>
              </a:rPr>
              <a:t>In a single-processor environment, solve it by inhibiting interrupts during the time the </a:t>
            </a:r>
            <a:r>
              <a:rPr lang="en-IN" sz="2800" u="sng" dirty="0" smtClean="0">
                <a:latin typeface="Courier New" pitchFamily="49" charset="0"/>
                <a:cs typeface="Courier New" pitchFamily="49" charset="0"/>
              </a:rPr>
              <a:t>wait()</a:t>
            </a:r>
            <a:r>
              <a:rPr lang="en-IN" sz="2800" u="sng" dirty="0" smtClean="0">
                <a:latin typeface="Arial" pitchFamily="34" charset="0"/>
                <a:cs typeface="Arial" pitchFamily="34" charset="0"/>
              </a:rPr>
              <a:t> and </a:t>
            </a:r>
            <a:r>
              <a:rPr lang="en-IN" sz="2800" u="sng" dirty="0" smtClean="0">
                <a:latin typeface="Courier New" pitchFamily="49" charset="0"/>
                <a:cs typeface="Courier New" pitchFamily="49" charset="0"/>
              </a:rPr>
              <a:t>signal()</a:t>
            </a:r>
            <a:r>
              <a:rPr lang="en-IN" sz="2800" u="sng" dirty="0" smtClean="0">
                <a:latin typeface="Arial" pitchFamily="34" charset="0"/>
                <a:cs typeface="Arial" pitchFamily="34" charset="0"/>
              </a:rPr>
              <a:t> operations are executing</a:t>
            </a:r>
            <a:r>
              <a:rPr lang="en-IN" sz="2800" dirty="0" smtClean="0">
                <a:latin typeface="Arial" pitchFamily="34" charset="0"/>
                <a:cs typeface="Arial" pitchFamily="34" charset="0"/>
              </a:rPr>
              <a:t>.</a:t>
            </a:r>
            <a:endParaRPr lang="en-US" sz="20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926976"/>
          </a:xfrm>
        </p:spPr>
        <p:txBody>
          <a:bodyPr>
            <a:normAutofit/>
          </a:bodyPr>
          <a:lstStyle/>
          <a:p>
            <a:r>
              <a:rPr lang="en-IN" sz="4000" dirty="0" smtClean="0">
                <a:solidFill>
                  <a:srgbClr val="C00000"/>
                </a:solidFill>
                <a:latin typeface="Arial" pitchFamily="34" charset="0"/>
                <a:cs typeface="Arial" pitchFamily="34" charset="0"/>
              </a:rPr>
              <a:t>Semaphore operations</a:t>
            </a:r>
            <a:endParaRPr lang="en-IN" sz="4000" dirty="0">
              <a:solidFill>
                <a:srgbClr val="C00000"/>
              </a:solidFill>
            </a:endParaRPr>
          </a:p>
        </p:txBody>
      </p:sp>
      <p:sp>
        <p:nvSpPr>
          <p:cNvPr id="3" name="Content Placeholder 2"/>
          <p:cNvSpPr>
            <a:spLocks noGrp="1"/>
          </p:cNvSpPr>
          <p:nvPr>
            <p:ph idx="1"/>
          </p:nvPr>
        </p:nvSpPr>
        <p:spPr>
          <a:xfrm>
            <a:off x="323528" y="1052736"/>
            <a:ext cx="8640960" cy="5616624"/>
          </a:xfrm>
        </p:spPr>
        <p:txBody>
          <a:bodyPr>
            <a:noAutofit/>
          </a:bodyPr>
          <a:lstStyle/>
          <a:p>
            <a:pPr marL="0" indent="0">
              <a:spcBef>
                <a:spcPts val="0"/>
              </a:spcBef>
              <a:buFont typeface="Monotype Sorts" pitchFamily="-84" charset="2"/>
              <a:buNone/>
            </a:pPr>
            <a:r>
              <a:rPr lang="en-US" sz="2400" b="1" dirty="0" smtClean="0">
                <a:latin typeface="Courier New" pitchFamily="49" charset="0"/>
                <a:cs typeface="Courier New" pitchFamily="49" charset="0"/>
              </a:rPr>
              <a:t>wait(semaphore *S) { </a:t>
            </a:r>
          </a:p>
          <a:p>
            <a:pPr marL="0" indent="0">
              <a:spcBef>
                <a:spcPts val="0"/>
              </a:spcBef>
              <a:buFont typeface="Monotype Sorts" pitchFamily="-84" charset="2"/>
              <a:buNone/>
            </a:pPr>
            <a:r>
              <a:rPr lang="en-US" sz="2400" b="1" dirty="0" smtClean="0">
                <a:latin typeface="Courier New" pitchFamily="49" charset="0"/>
                <a:cs typeface="Courier New" pitchFamily="49" charset="0"/>
              </a:rPr>
              <a:t>   S-&gt;value--;</a:t>
            </a:r>
          </a:p>
          <a:p>
            <a:pPr marL="0" indent="0">
              <a:spcBef>
                <a:spcPts val="0"/>
              </a:spcBef>
              <a:buFont typeface="Monotype Sorts" pitchFamily="-84" charset="2"/>
              <a:buNone/>
            </a:pPr>
            <a:r>
              <a:rPr lang="en-US" sz="2400" b="1" dirty="0" smtClean="0">
                <a:latin typeface="Courier New" pitchFamily="49" charset="0"/>
                <a:cs typeface="Courier New" pitchFamily="49" charset="0"/>
              </a:rPr>
              <a:t>   if (S-&gt;value &lt; 0)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add this process to S-&gt;list; </a:t>
            </a:r>
          </a:p>
          <a:p>
            <a:pPr marL="0" indent="0">
              <a:spcBef>
                <a:spcPts val="0"/>
              </a:spcBef>
              <a:buFont typeface="Monotype Sorts" pitchFamily="-84" charset="2"/>
              <a:buNone/>
            </a:pPr>
            <a:r>
              <a:rPr lang="en-US" sz="2400" b="1" dirty="0" smtClean="0">
                <a:latin typeface="Courier New" pitchFamily="49" charset="0"/>
                <a:cs typeface="Courier New" pitchFamily="49" charset="0"/>
              </a:rPr>
              <a:t>      sleep(); </a:t>
            </a:r>
          </a:p>
          <a:p>
            <a:pPr marL="0" indent="0">
              <a:spcBef>
                <a:spcPts val="0"/>
              </a:spcBef>
              <a:buFont typeface="Monotype Sorts" pitchFamily="-84" charset="2"/>
              <a:buNone/>
            </a:pPr>
            <a:r>
              <a:rPr lang="en-US" sz="2400" b="1" dirty="0" smtClean="0">
                <a:latin typeface="Courier New" pitchFamily="49" charset="0"/>
                <a:cs typeface="Courier New" pitchFamily="49" charset="0"/>
              </a:rPr>
              <a:t>   } </a:t>
            </a:r>
          </a:p>
          <a:p>
            <a:pPr marL="0" indent="0">
              <a:spcBef>
                <a:spcPts val="0"/>
              </a:spcBef>
              <a:buFont typeface="Monotype Sorts" pitchFamily="-84" charset="2"/>
              <a:buNone/>
            </a:pPr>
            <a:r>
              <a:rPr lang="en-US" sz="24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//no busy waiting here but process suspends it self</a:t>
            </a:r>
            <a:endParaRPr lang="en-US" sz="2400" b="1" dirty="0" smtClean="0">
              <a:solidFill>
                <a:srgbClr val="0000FF"/>
              </a:solidFill>
              <a:latin typeface="Courier New" pitchFamily="49" charset="0"/>
              <a:cs typeface="Courier New" pitchFamily="49" charset="0"/>
            </a:endParaRPr>
          </a:p>
          <a:p>
            <a:pPr marL="0" indent="0">
              <a:spcBef>
                <a:spcPts val="0"/>
              </a:spcBef>
              <a:buFont typeface="Monotype Sorts" pitchFamily="-84" charset="2"/>
              <a:buNone/>
            </a:pPr>
            <a:endParaRPr lang="en-US" sz="2400" b="1" dirty="0" smtClean="0">
              <a:latin typeface="Courier New" pitchFamily="49" charset="0"/>
              <a:cs typeface="Courier New" pitchFamily="49" charset="0"/>
            </a:endParaRPr>
          </a:p>
          <a:p>
            <a:pPr marL="0" indent="0">
              <a:spcBef>
                <a:spcPts val="0"/>
              </a:spcBef>
              <a:buFont typeface="Monotype Sorts" pitchFamily="-84" charset="2"/>
              <a:buNone/>
            </a:pPr>
            <a:r>
              <a:rPr lang="en-US" sz="2400" b="1" dirty="0" smtClean="0">
                <a:latin typeface="Courier New" pitchFamily="49" charset="0"/>
                <a:cs typeface="Courier New" pitchFamily="49" charset="0"/>
              </a:rPr>
              <a:t>signal(semaphore *S) { </a:t>
            </a:r>
          </a:p>
          <a:p>
            <a:pPr marL="0" indent="0">
              <a:spcBef>
                <a:spcPts val="0"/>
              </a:spcBef>
              <a:buFont typeface="Monotype Sorts" pitchFamily="-84" charset="2"/>
              <a:buNone/>
            </a:pPr>
            <a:r>
              <a:rPr lang="en-US" sz="2400" b="1" dirty="0" smtClean="0">
                <a:latin typeface="Courier New" pitchFamily="49" charset="0"/>
                <a:cs typeface="Courier New" pitchFamily="49" charset="0"/>
              </a:rPr>
              <a:t>   S-&gt;value++; </a:t>
            </a:r>
          </a:p>
          <a:p>
            <a:pPr marL="0" indent="0">
              <a:spcBef>
                <a:spcPts val="0"/>
              </a:spcBef>
              <a:buFont typeface="Monotype Sorts" pitchFamily="-84" charset="2"/>
              <a:buNone/>
            </a:pPr>
            <a:r>
              <a:rPr lang="en-US" sz="2400" b="1" dirty="0" smtClean="0">
                <a:latin typeface="Courier New" pitchFamily="49" charset="0"/>
                <a:cs typeface="Courier New" pitchFamily="49" charset="0"/>
              </a:rPr>
              <a:t>   if (S-&gt;value &lt;= 0)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remove a process P from S-&gt;list; </a:t>
            </a:r>
          </a:p>
          <a:p>
            <a:pPr marL="0" indent="0">
              <a:spcBef>
                <a:spcPts val="0"/>
              </a:spcBef>
              <a:buFont typeface="Monotype Sorts" pitchFamily="-84" charset="2"/>
              <a:buNone/>
            </a:pPr>
            <a:r>
              <a:rPr lang="en-US" sz="2400" b="1" dirty="0" smtClean="0">
                <a:latin typeface="Courier New" pitchFamily="49" charset="0"/>
                <a:cs typeface="Courier New" pitchFamily="49" charset="0"/>
              </a:rPr>
              <a:t>      wakeup(P); </a:t>
            </a:r>
          </a:p>
          <a:p>
            <a:pPr marL="0" indent="0">
              <a:spcBef>
                <a:spcPts val="0"/>
              </a:spcBef>
              <a:buFont typeface="Monotype Sorts" pitchFamily="-84" charset="2"/>
              <a:buNone/>
            </a:pPr>
            <a:r>
              <a:rPr lang="en-US" sz="2400" b="1" dirty="0" smtClean="0">
                <a:latin typeface="Courier New" pitchFamily="49" charset="0"/>
                <a:cs typeface="Courier New" pitchFamily="49" charset="0"/>
              </a:rPr>
              <a:t>   } </a:t>
            </a:r>
          </a:p>
          <a:p>
            <a:pPr marL="0" indent="0">
              <a:spcBef>
                <a:spcPts val="0"/>
              </a:spcBef>
              <a:buFont typeface="Monotype Sorts" pitchFamily="-84" charset="2"/>
              <a:buNone/>
            </a:pPr>
            <a:r>
              <a:rPr lang="en-US" sz="2400" b="1" dirty="0" smtClean="0">
                <a:latin typeface="Courier New" pitchFamily="49" charset="0"/>
                <a:cs typeface="Courier New" pitchFamily="49" charset="0"/>
              </a:rPr>
              <a:t>}</a:t>
            </a:r>
            <a:endParaRPr lang="en-IN"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US" sz="4000" dirty="0" smtClean="0">
                <a:solidFill>
                  <a:srgbClr val="C00000"/>
                </a:solidFill>
                <a:latin typeface="Arial" pitchFamily="34" charset="0"/>
                <a:cs typeface="Arial" pitchFamily="34" charset="0"/>
              </a:rPr>
              <a:t>Example of Semaphore Mechanism</a:t>
            </a:r>
            <a:endParaRPr lang="en-US" sz="4000" dirty="0">
              <a:solidFill>
                <a:srgbClr val="C00000"/>
              </a:solidFill>
              <a:latin typeface="Arial" pitchFamily="34" charset="0"/>
              <a:cs typeface="Arial" pitchFamily="34" charset="0"/>
            </a:endParaRPr>
          </a:p>
        </p:txBody>
      </p:sp>
      <p:pic>
        <p:nvPicPr>
          <p:cNvPr id="4" name="Content Placeholder 3" descr="Fig05_05a.gif"/>
          <p:cNvPicPr>
            <a:picLocks noGrp="1" noChangeAspect="1"/>
          </p:cNvPicPr>
          <p:nvPr>
            <p:ph idx="1"/>
          </p:nvPr>
        </p:nvPicPr>
        <p:blipFill>
          <a:blip r:embed="rId3" cstate="print"/>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cstate="print"/>
          <a:stretch>
            <a:fillRect/>
          </a:stretch>
        </p:blipFill>
        <p:spPr bwMode="auto">
          <a:xfrm>
            <a:off x="2195736" y="980728"/>
            <a:ext cx="6768752" cy="5760640"/>
          </a:xfrm>
          <a:prstGeom prst="rect">
            <a:avLst/>
          </a:prstGeom>
          <a:noFill/>
          <a:ln w="9525">
            <a:noFill/>
            <a:miter lim="800000"/>
            <a:headEnd/>
            <a:tailEnd/>
          </a:ln>
        </p:spPr>
      </p:pic>
      <p:sp>
        <p:nvSpPr>
          <p:cNvPr id="10" name="TextBox 9"/>
          <p:cNvSpPr txBox="1"/>
          <p:nvPr/>
        </p:nvSpPr>
        <p:spPr>
          <a:xfrm>
            <a:off x="107504" y="836712"/>
            <a:ext cx="2160240" cy="5324535"/>
          </a:xfrm>
          <a:prstGeom prst="rect">
            <a:avLst/>
          </a:prstGeom>
          <a:noFill/>
        </p:spPr>
        <p:txBody>
          <a:bodyPr wrap="square" rtlCol="0">
            <a:spAutoFit/>
          </a:bodyPr>
          <a:lstStyle/>
          <a:p>
            <a:r>
              <a:rPr lang="en-NZ" sz="2000" dirty="0" smtClean="0">
                <a:solidFill>
                  <a:srgbClr val="C00000"/>
                </a:solidFill>
              </a:rPr>
              <a:t>Processes A, B, and C depend on a result from process D.</a:t>
            </a:r>
          </a:p>
          <a:p>
            <a:endParaRPr lang="en-NZ" sz="2000" dirty="0" smtClean="0">
              <a:solidFill>
                <a:srgbClr val="C00000"/>
              </a:solidFill>
            </a:endParaRPr>
          </a:p>
          <a:p>
            <a:r>
              <a:rPr lang="en-NZ" sz="2000" dirty="0" smtClean="0">
                <a:solidFill>
                  <a:srgbClr val="C00000"/>
                </a:solidFill>
              </a:rPr>
              <a:t>Initially A is running and  the semaphore count is 1, indicating that one of D’s results is available.</a:t>
            </a:r>
          </a:p>
          <a:p>
            <a:endParaRPr lang="en-NZ" sz="2000" dirty="0" smtClean="0">
              <a:solidFill>
                <a:srgbClr val="C00000"/>
              </a:solidFill>
            </a:endParaRPr>
          </a:p>
          <a:p>
            <a:r>
              <a:rPr lang="en-NZ" sz="2000" dirty="0" smtClean="0">
                <a:solidFill>
                  <a:srgbClr val="C00000"/>
                </a:solidFill>
              </a:rPr>
              <a:t>When D completes a new result, it issues a </a:t>
            </a:r>
            <a:r>
              <a:rPr lang="en-NZ" sz="2000" u="sng" dirty="0" smtClean="0">
                <a:solidFill>
                  <a:srgbClr val="C00000"/>
                </a:solidFill>
              </a:rPr>
              <a:t>Signal</a:t>
            </a:r>
            <a:r>
              <a:rPr lang="en-NZ" sz="2000" dirty="0" smtClean="0">
                <a:solidFill>
                  <a:srgbClr val="C00000"/>
                </a:solidFill>
              </a:rPr>
              <a:t> instruction</a:t>
            </a:r>
            <a:endParaRPr lang="en-IN" sz="20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936104"/>
          </a:xfrm>
        </p:spPr>
        <p:txBody>
          <a:bodyPr>
            <a:normAutofit/>
          </a:bodyPr>
          <a:lstStyle/>
          <a:p>
            <a:r>
              <a:rPr lang="en-US" sz="4000" dirty="0" smtClean="0">
                <a:solidFill>
                  <a:srgbClr val="C00000"/>
                </a:solidFill>
                <a:latin typeface="Arial" pitchFamily="34" charset="0"/>
                <a:cs typeface="Arial" pitchFamily="34" charset="0"/>
              </a:rPr>
              <a:t>Example of Semaphore Mechanism</a:t>
            </a:r>
            <a:endParaRPr lang="en-US" sz="4000" dirty="0">
              <a:solidFill>
                <a:srgbClr val="C00000"/>
              </a:solidFill>
              <a:latin typeface="Arial" pitchFamily="34" charset="0"/>
              <a:cs typeface="Arial" pitchFamily="34" charset="0"/>
            </a:endParaRPr>
          </a:p>
        </p:txBody>
      </p:sp>
      <p:pic>
        <p:nvPicPr>
          <p:cNvPr id="4" name="Content Placeholder 3" descr="Fig05_05b.gif"/>
          <p:cNvPicPr>
            <a:picLocks noGrp="1" noChangeAspect="1"/>
          </p:cNvPicPr>
          <p:nvPr>
            <p:ph idx="1"/>
          </p:nvPr>
        </p:nvPicPr>
        <p:blipFill>
          <a:blip r:embed="rId3" cstate="print"/>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cstate="print"/>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69963" y="161925"/>
            <a:ext cx="7716837" cy="746795"/>
          </a:xfrm>
        </p:spPr>
        <p:txBody>
          <a:bodyPr>
            <a:normAutofit fontScale="90000"/>
          </a:bodyPr>
          <a:lstStyle/>
          <a:p>
            <a:pPr eaLnBrk="1" hangingPunct="1"/>
            <a:r>
              <a:rPr lang="en-US" dirty="0" smtClean="0">
                <a:solidFill>
                  <a:srgbClr val="C00000"/>
                </a:solidFill>
                <a:latin typeface="Arial" pitchFamily="34" charset="0"/>
                <a:cs typeface="Arial" pitchFamily="34" charset="0"/>
              </a:rPr>
              <a:t>Deadlock and Starvation</a:t>
            </a:r>
          </a:p>
        </p:txBody>
      </p:sp>
      <p:sp>
        <p:nvSpPr>
          <p:cNvPr id="32771" name="Rectangle 3"/>
          <p:cNvSpPr>
            <a:spLocks noGrp="1" noChangeArrowheads="1"/>
          </p:cNvSpPr>
          <p:nvPr>
            <p:ph idx="1"/>
          </p:nvPr>
        </p:nvSpPr>
        <p:spPr>
          <a:xfrm>
            <a:off x="179512" y="908720"/>
            <a:ext cx="8712968" cy="5760640"/>
          </a:xfrm>
        </p:spPr>
        <p:txBody>
          <a:bodyPr>
            <a:normAutofit fontScale="70000" lnSpcReduction="20000"/>
          </a:bodyPr>
          <a:lstStyle/>
          <a:p>
            <a:pPr algn="just">
              <a:lnSpc>
                <a:spcPct val="120000"/>
              </a:lnSpc>
              <a:spcBef>
                <a:spcPts val="0"/>
              </a:spcBef>
              <a:tabLst>
                <a:tab pos="1882775" algn="ctr"/>
                <a:tab pos="4568825" algn="ctr"/>
              </a:tabLst>
            </a:pPr>
            <a:r>
              <a:rPr lang="en-US" sz="4000" b="1" dirty="0" smtClean="0">
                <a:solidFill>
                  <a:srgbClr val="000099"/>
                </a:solidFill>
                <a:latin typeface="Arial" pitchFamily="34" charset="0"/>
                <a:cs typeface="Arial" pitchFamily="34" charset="0"/>
              </a:rPr>
              <a:t>Deadlock</a:t>
            </a:r>
            <a:r>
              <a:rPr lang="en-US" sz="3400" b="1" dirty="0" smtClean="0">
                <a:solidFill>
                  <a:srgbClr val="3366FF"/>
                </a:solidFill>
                <a:latin typeface="Arial" pitchFamily="34" charset="0"/>
                <a:cs typeface="Arial" pitchFamily="34" charset="0"/>
              </a:rPr>
              <a:t> </a:t>
            </a:r>
            <a:r>
              <a:rPr lang="en-US" sz="3400" dirty="0" smtClean="0">
                <a:latin typeface="Arial" pitchFamily="34" charset="0"/>
                <a:cs typeface="Arial" pitchFamily="34" charset="0"/>
              </a:rPr>
              <a:t>– two or more processes are waiting indefinitely for an event that can be caused by only one of the waiting processes</a:t>
            </a:r>
          </a:p>
          <a:p>
            <a:pPr algn="just">
              <a:lnSpc>
                <a:spcPct val="120000"/>
              </a:lnSpc>
              <a:spcBef>
                <a:spcPts val="0"/>
              </a:spcBef>
              <a:tabLst>
                <a:tab pos="1882775" algn="ctr"/>
                <a:tab pos="4568825" algn="ctr"/>
              </a:tabLst>
            </a:pPr>
            <a:r>
              <a:rPr lang="en-US" sz="3400" dirty="0" smtClean="0">
                <a:solidFill>
                  <a:srgbClr val="000000"/>
                </a:solidFill>
                <a:latin typeface="Arial" pitchFamily="34" charset="0"/>
                <a:cs typeface="Arial" pitchFamily="34" charset="0"/>
              </a:rPr>
              <a:t>Let </a:t>
            </a:r>
            <a:r>
              <a:rPr lang="en-US" sz="3400" b="1" i="1" dirty="0" smtClean="0">
                <a:solidFill>
                  <a:srgbClr val="000000"/>
                </a:solidFill>
                <a:latin typeface="Courier New" pitchFamily="49" charset="0"/>
                <a:cs typeface="Courier New" pitchFamily="49" charset="0"/>
              </a:rPr>
              <a:t>S</a:t>
            </a:r>
            <a:r>
              <a:rPr lang="en-US" sz="3400" dirty="0" smtClean="0">
                <a:solidFill>
                  <a:srgbClr val="000000"/>
                </a:solidFill>
                <a:latin typeface="Arial" pitchFamily="34" charset="0"/>
                <a:cs typeface="Arial" pitchFamily="34" charset="0"/>
              </a:rPr>
              <a:t> and</a:t>
            </a:r>
            <a:r>
              <a:rPr lang="en-US" sz="1700" b="1" dirty="0" smtClean="0">
                <a:solidFill>
                  <a:srgbClr val="000000"/>
                </a:solidFill>
                <a:latin typeface="Arial" pitchFamily="34" charset="0"/>
                <a:cs typeface="Arial" pitchFamily="34" charset="0"/>
              </a:rPr>
              <a:t> </a:t>
            </a:r>
            <a:r>
              <a:rPr lang="en-US" sz="3400" b="1" i="1" dirty="0" smtClean="0">
                <a:solidFill>
                  <a:srgbClr val="000000"/>
                </a:solidFill>
                <a:latin typeface="Courier New" pitchFamily="49" charset="0"/>
                <a:cs typeface="Courier New" pitchFamily="49" charset="0"/>
              </a:rPr>
              <a:t>Q</a:t>
            </a:r>
            <a:r>
              <a:rPr lang="en-US" sz="1700" b="1" dirty="0" smtClean="0">
                <a:solidFill>
                  <a:srgbClr val="000000"/>
                </a:solidFill>
                <a:latin typeface="Arial" pitchFamily="34" charset="0"/>
                <a:cs typeface="Arial" pitchFamily="34" charset="0"/>
              </a:rPr>
              <a:t>  </a:t>
            </a:r>
            <a:r>
              <a:rPr lang="en-US" sz="3400" dirty="0" smtClean="0">
                <a:solidFill>
                  <a:srgbClr val="000000"/>
                </a:solidFill>
                <a:latin typeface="Arial" pitchFamily="34" charset="0"/>
                <a:cs typeface="Arial" pitchFamily="34" charset="0"/>
              </a:rPr>
              <a:t>be </a:t>
            </a:r>
            <a:r>
              <a:rPr lang="en-US" sz="3400" dirty="0" smtClean="0">
                <a:latin typeface="Arial" pitchFamily="34" charset="0"/>
                <a:cs typeface="Arial" pitchFamily="34" charset="0"/>
              </a:rPr>
              <a:t>two semaphores initialized to 1</a:t>
            </a:r>
          </a:p>
          <a:p>
            <a:pPr algn="just">
              <a:lnSpc>
                <a:spcPct val="120000"/>
              </a:lnSpc>
              <a:spcBef>
                <a:spcPts val="0"/>
              </a:spcBef>
              <a:buFont typeface="Monotype Sorts" pitchFamily="-84" charset="2"/>
              <a:buNone/>
              <a:tabLst>
                <a:tab pos="1882775" algn="ctr"/>
                <a:tab pos="4568825" algn="ctr"/>
              </a:tabLst>
            </a:pPr>
            <a:r>
              <a:rPr lang="en-US" i="1" dirty="0" smtClean="0">
                <a:solidFill>
                  <a:srgbClr val="000000"/>
                </a:solidFill>
              </a:rPr>
              <a:t>		 </a:t>
            </a:r>
            <a:r>
              <a:rPr lang="en-US" sz="3400" i="1" dirty="0" smtClean="0">
                <a:solidFill>
                  <a:srgbClr val="000000"/>
                </a:solidFill>
              </a:rPr>
              <a:t>P</a:t>
            </a:r>
            <a:r>
              <a:rPr lang="en-US" sz="3400" baseline="-25000" dirty="0" smtClean="0">
                <a:solidFill>
                  <a:srgbClr val="000000"/>
                </a:solidFill>
              </a:rPr>
              <a:t>0</a:t>
            </a:r>
            <a:r>
              <a:rPr lang="en-US" sz="3400" dirty="0" smtClean="0">
                <a:solidFill>
                  <a:srgbClr val="000000"/>
                </a:solidFill>
              </a:rPr>
              <a:t>	           </a:t>
            </a:r>
            <a:r>
              <a:rPr lang="en-US" sz="3400" i="1" dirty="0" smtClean="0">
                <a:solidFill>
                  <a:srgbClr val="000000"/>
                </a:solidFill>
              </a:rPr>
              <a:t>P</a:t>
            </a:r>
            <a:r>
              <a:rPr lang="en-US" sz="3400" baseline="-25000" dirty="0" smtClean="0">
                <a:solidFill>
                  <a:srgbClr val="000000"/>
                </a:solidFill>
              </a:rPr>
              <a:t>1</a:t>
            </a:r>
            <a:endParaRPr lang="en-US" baseline="-25000" dirty="0" smtClean="0">
              <a:solidFill>
                <a:srgbClr val="000000"/>
              </a:solidFill>
            </a:endParaRPr>
          </a:p>
          <a:p>
            <a:pPr algn="just">
              <a:lnSpc>
                <a:spcPct val="120000"/>
              </a:lnSpc>
              <a:spcBef>
                <a:spcPts val="0"/>
              </a:spcBef>
              <a:buFont typeface="Monotype Sorts" pitchFamily="-84" charset="2"/>
              <a:buNone/>
              <a:tabLst>
                <a:tab pos="1882775" algn="ctr"/>
                <a:tab pos="4568825" algn="ctr"/>
              </a:tabLst>
            </a:pPr>
            <a:r>
              <a:rPr lang="en-US" sz="2000" b="1" dirty="0" smtClean="0">
                <a:solidFill>
                  <a:srgbClr val="000000"/>
                </a:solidFill>
                <a:latin typeface="Courier New" pitchFamily="49" charset="0"/>
                <a:cs typeface="Courier New" pitchFamily="49" charset="0"/>
              </a:rPr>
              <a:t>		</a:t>
            </a:r>
            <a:r>
              <a:rPr lang="en-US" sz="2600" b="1" dirty="0" smtClean="0">
                <a:solidFill>
                  <a:srgbClr val="000000"/>
                </a:solidFill>
                <a:latin typeface="Courier New" pitchFamily="49" charset="0"/>
                <a:cs typeface="Courier New" pitchFamily="49" charset="0"/>
              </a:rPr>
              <a:t>wait(S); 		wait(Q);</a:t>
            </a:r>
          </a:p>
          <a:p>
            <a:pPr algn="just">
              <a:lnSpc>
                <a:spcPct val="120000"/>
              </a:lnSpc>
              <a:spcBef>
                <a:spcPts val="0"/>
              </a:spcBef>
              <a:buFont typeface="Monotype Sorts" pitchFamily="-84" charset="2"/>
              <a:buNone/>
              <a:tabLst>
                <a:tab pos="1882775" algn="ctr"/>
                <a:tab pos="4568825" algn="ctr"/>
              </a:tabLst>
            </a:pPr>
            <a:r>
              <a:rPr lang="en-US" sz="2600" b="1" dirty="0" smtClean="0">
                <a:solidFill>
                  <a:srgbClr val="000000"/>
                </a:solidFill>
                <a:latin typeface="Courier New" pitchFamily="49" charset="0"/>
                <a:cs typeface="Courier New" pitchFamily="49" charset="0"/>
              </a:rPr>
              <a:t>		wait(Q); 		wait(S);</a:t>
            </a:r>
          </a:p>
          <a:p>
            <a:pPr algn="just">
              <a:lnSpc>
                <a:spcPct val="120000"/>
              </a:lnSpc>
              <a:spcBef>
                <a:spcPts val="0"/>
              </a:spcBef>
              <a:buFont typeface="Monotype Sorts" pitchFamily="-84" charset="2"/>
              <a:buNone/>
              <a:tabLst>
                <a:tab pos="1882775" algn="ctr"/>
                <a:tab pos="4568825" algn="ctr"/>
              </a:tabLst>
            </a:pPr>
            <a:r>
              <a:rPr lang="en-US" sz="2600" b="1" dirty="0" smtClean="0">
                <a:solidFill>
                  <a:srgbClr val="000000"/>
                </a:solidFill>
                <a:latin typeface="Courier New" pitchFamily="49" charset="0"/>
                <a:cs typeface="Courier New" pitchFamily="49" charset="0"/>
              </a:rPr>
              <a:t>		 ...		     ...</a:t>
            </a:r>
          </a:p>
          <a:p>
            <a:pPr algn="just">
              <a:lnSpc>
                <a:spcPct val="120000"/>
              </a:lnSpc>
              <a:spcBef>
                <a:spcPts val="0"/>
              </a:spcBef>
              <a:buFont typeface="Monotype Sorts" pitchFamily="-84" charset="2"/>
              <a:buNone/>
              <a:tabLst>
                <a:tab pos="1882775" algn="ctr"/>
                <a:tab pos="4568825" algn="ctr"/>
              </a:tabLst>
            </a:pPr>
            <a:r>
              <a:rPr lang="en-US" sz="2600" b="1" dirty="0" smtClean="0">
                <a:solidFill>
                  <a:srgbClr val="000000"/>
                </a:solidFill>
                <a:latin typeface="Courier New" pitchFamily="49" charset="0"/>
                <a:cs typeface="Courier New" pitchFamily="49" charset="0"/>
              </a:rPr>
              <a:t>		signal(S); 		signal(Q);</a:t>
            </a:r>
          </a:p>
          <a:p>
            <a:pPr algn="just">
              <a:lnSpc>
                <a:spcPct val="120000"/>
              </a:lnSpc>
              <a:spcBef>
                <a:spcPts val="0"/>
              </a:spcBef>
              <a:buFont typeface="Monotype Sorts" pitchFamily="-84" charset="2"/>
              <a:buNone/>
              <a:tabLst>
                <a:tab pos="1882775" algn="ctr"/>
                <a:tab pos="4568825" algn="ctr"/>
              </a:tabLst>
            </a:pPr>
            <a:r>
              <a:rPr lang="en-US" sz="2600" b="1" dirty="0" smtClean="0">
                <a:solidFill>
                  <a:srgbClr val="000000"/>
                </a:solidFill>
                <a:latin typeface="Courier New" pitchFamily="49" charset="0"/>
                <a:cs typeface="Courier New" pitchFamily="49" charset="0"/>
              </a:rPr>
              <a:t>		signal(Q); 		signal(S);</a:t>
            </a:r>
          </a:p>
          <a:p>
            <a:pPr algn="just">
              <a:lnSpc>
                <a:spcPct val="120000"/>
              </a:lnSpc>
              <a:spcBef>
                <a:spcPts val="0"/>
              </a:spcBef>
              <a:buFont typeface="Monotype Sorts" pitchFamily="-84" charset="2"/>
              <a:buNone/>
              <a:tabLst>
                <a:tab pos="1882775" algn="ctr"/>
                <a:tab pos="4568825" algn="ctr"/>
              </a:tabLst>
            </a:pPr>
            <a:endParaRPr lang="en-US" sz="1600" b="1" dirty="0" smtClean="0">
              <a:solidFill>
                <a:srgbClr val="000000"/>
              </a:solidFill>
              <a:latin typeface="Courier New" pitchFamily="49" charset="0"/>
              <a:cs typeface="Courier New" pitchFamily="49" charset="0"/>
            </a:endParaRPr>
          </a:p>
          <a:p>
            <a:pPr algn="just">
              <a:lnSpc>
                <a:spcPct val="120000"/>
              </a:lnSpc>
              <a:spcBef>
                <a:spcPts val="0"/>
              </a:spcBef>
              <a:tabLst>
                <a:tab pos="1882775" algn="ctr"/>
                <a:tab pos="4568825" algn="ctr"/>
              </a:tabLst>
            </a:pPr>
            <a:r>
              <a:rPr lang="en-US" sz="4000" b="1" dirty="0" smtClean="0">
                <a:solidFill>
                  <a:srgbClr val="000099"/>
                </a:solidFill>
                <a:latin typeface="Arial" pitchFamily="34" charset="0"/>
                <a:cs typeface="Arial" pitchFamily="34" charset="0"/>
                <a:sym typeface="MT Extra" pitchFamily="18" charset="2"/>
              </a:rPr>
              <a:t>Starvation</a:t>
            </a:r>
            <a:r>
              <a:rPr lang="en-US" sz="3400" dirty="0" smtClean="0">
                <a:solidFill>
                  <a:srgbClr val="3366FF"/>
                </a:solidFill>
                <a:latin typeface="Arial" pitchFamily="34" charset="0"/>
                <a:cs typeface="Arial" pitchFamily="34" charset="0"/>
                <a:sym typeface="MT Extra" pitchFamily="18" charset="2"/>
              </a:rPr>
              <a:t> </a:t>
            </a:r>
            <a:r>
              <a:rPr lang="en-US" sz="3400" dirty="0" smtClean="0">
                <a:latin typeface="Arial" pitchFamily="34" charset="0"/>
                <a:cs typeface="Arial" pitchFamily="34" charset="0"/>
              </a:rPr>
              <a:t>– </a:t>
            </a:r>
            <a:r>
              <a:rPr lang="en-US" sz="4000" b="1" dirty="0" smtClean="0">
                <a:solidFill>
                  <a:srgbClr val="FF0000"/>
                </a:solidFill>
                <a:latin typeface="Arial" pitchFamily="34" charset="0"/>
                <a:cs typeface="Arial" pitchFamily="34" charset="0"/>
              </a:rPr>
              <a:t>Indefinite blocking  </a:t>
            </a:r>
            <a:endParaRPr lang="en-US" sz="3400" b="1" dirty="0" smtClean="0">
              <a:solidFill>
                <a:srgbClr val="FF0000"/>
              </a:solidFill>
              <a:latin typeface="Arial" pitchFamily="34" charset="0"/>
              <a:cs typeface="Arial" pitchFamily="34" charset="0"/>
            </a:endParaRPr>
          </a:p>
          <a:p>
            <a:pPr lvl="1" algn="just">
              <a:lnSpc>
                <a:spcPct val="120000"/>
              </a:lnSpc>
              <a:spcBef>
                <a:spcPts val="0"/>
              </a:spcBef>
              <a:tabLst>
                <a:tab pos="1882775" algn="ctr"/>
                <a:tab pos="4568825" algn="ctr"/>
              </a:tabLst>
            </a:pPr>
            <a:r>
              <a:rPr lang="en-US" sz="2900" dirty="0" smtClean="0">
                <a:latin typeface="Arial" pitchFamily="34" charset="0"/>
                <a:cs typeface="Arial" pitchFamily="34" charset="0"/>
              </a:rPr>
              <a:t>A process may never be removed from the semaphore queue in which it is suspended</a:t>
            </a:r>
          </a:p>
          <a:p>
            <a:pPr lvl="1" algn="just">
              <a:lnSpc>
                <a:spcPct val="120000"/>
              </a:lnSpc>
              <a:spcBef>
                <a:spcPts val="0"/>
              </a:spcBef>
              <a:tabLst>
                <a:tab pos="1882775" algn="ctr"/>
                <a:tab pos="4568825" algn="ctr"/>
              </a:tabLst>
            </a:pPr>
            <a:r>
              <a:rPr lang="en-IN" sz="2900" dirty="0" smtClean="0">
                <a:latin typeface="Arial" pitchFamily="34" charset="0"/>
                <a:cs typeface="Arial" pitchFamily="34" charset="0"/>
              </a:rPr>
              <a:t>A situation in which processes wait indefinitely within the semaphore. </a:t>
            </a:r>
          </a:p>
          <a:p>
            <a:pPr lvl="1" algn="just">
              <a:lnSpc>
                <a:spcPct val="120000"/>
              </a:lnSpc>
              <a:spcBef>
                <a:spcPts val="0"/>
              </a:spcBef>
              <a:tabLst>
                <a:tab pos="1882775" algn="ctr"/>
                <a:tab pos="4568825" algn="ctr"/>
              </a:tabLst>
            </a:pPr>
            <a:r>
              <a:rPr lang="en-IN" sz="2900" dirty="0" smtClean="0">
                <a:latin typeface="Arial" pitchFamily="34" charset="0"/>
                <a:cs typeface="Arial" pitchFamily="34" charset="0"/>
              </a:rPr>
              <a:t>Indefinite blocking may occur if we remove processes from the list associated with a semaphore in LIFO (last-in, first-out) order.</a:t>
            </a:r>
            <a:endParaRPr lang="en-US" sz="29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US" sz="4000" b="1" dirty="0" smtClean="0">
                <a:solidFill>
                  <a:srgbClr val="C00000"/>
                </a:solidFill>
                <a:latin typeface="Arial" pitchFamily="34" charset="0"/>
                <a:cs typeface="Arial" pitchFamily="34" charset="0"/>
              </a:rPr>
              <a:t>Priority Inversion</a:t>
            </a:r>
            <a:endParaRPr lang="en-IN" sz="4000" dirty="0">
              <a:solidFill>
                <a:srgbClr val="C00000"/>
              </a:solidFill>
            </a:endParaRPr>
          </a:p>
        </p:txBody>
      </p:sp>
      <p:sp>
        <p:nvSpPr>
          <p:cNvPr id="3" name="Content Placeholder 2"/>
          <p:cNvSpPr>
            <a:spLocks noGrp="1"/>
          </p:cNvSpPr>
          <p:nvPr>
            <p:ph idx="1"/>
          </p:nvPr>
        </p:nvSpPr>
        <p:spPr>
          <a:xfrm>
            <a:off x="179512" y="1124744"/>
            <a:ext cx="8712968" cy="5616624"/>
          </a:xfrm>
        </p:spPr>
        <p:txBody>
          <a:bodyPr>
            <a:normAutofit lnSpcReduction="10000"/>
          </a:bodyPr>
          <a:lstStyle/>
          <a:p>
            <a:pPr algn="just">
              <a:lnSpc>
                <a:spcPct val="120000"/>
              </a:lnSpc>
              <a:spcBef>
                <a:spcPts val="0"/>
              </a:spcBef>
              <a:tabLst>
                <a:tab pos="1882775" algn="ctr"/>
                <a:tab pos="4568825" algn="ctr"/>
              </a:tabLst>
            </a:pPr>
            <a:r>
              <a:rPr lang="en-IN" sz="2800" dirty="0" smtClean="0">
                <a:latin typeface="Arial" pitchFamily="34" charset="0"/>
                <a:cs typeface="Arial" pitchFamily="34" charset="0"/>
              </a:rPr>
              <a:t>A scheduling challenge arises when a higher-priority process needs to read or modify kernel data that are currently being accessed by a lower-priority process—or a chain of lower-priority processes. </a:t>
            </a:r>
          </a:p>
          <a:p>
            <a:pPr algn="just">
              <a:lnSpc>
                <a:spcPct val="120000"/>
              </a:lnSpc>
              <a:spcBef>
                <a:spcPts val="0"/>
              </a:spcBef>
              <a:tabLst>
                <a:tab pos="1882775" algn="ctr"/>
                <a:tab pos="4568825" algn="ctr"/>
              </a:tabLst>
            </a:pPr>
            <a:r>
              <a:rPr lang="en-IN" sz="2800" dirty="0" smtClean="0">
                <a:latin typeface="Arial" pitchFamily="34" charset="0"/>
                <a:cs typeface="Arial" pitchFamily="34" charset="0"/>
              </a:rPr>
              <a:t>Kernel data are protected with a lock and therefore, the higher-priority process will have to wait for a lower-priority one to finish with the resource. </a:t>
            </a:r>
          </a:p>
          <a:p>
            <a:pPr algn="just">
              <a:lnSpc>
                <a:spcPct val="120000"/>
              </a:lnSpc>
              <a:spcBef>
                <a:spcPts val="0"/>
              </a:spcBef>
              <a:tabLst>
                <a:tab pos="1882775" algn="ctr"/>
                <a:tab pos="4568825" algn="ctr"/>
              </a:tabLst>
            </a:pPr>
            <a:r>
              <a:rPr lang="en-IN" sz="2800" dirty="0" smtClean="0">
                <a:latin typeface="Arial" pitchFamily="34" charset="0"/>
                <a:cs typeface="Arial" pitchFamily="34" charset="0"/>
              </a:rPr>
              <a:t>The situation becomes more complicated if the lower-priority process is </a:t>
            </a:r>
            <a:r>
              <a:rPr lang="en-IN" sz="2800" dirty="0" err="1" smtClean="0">
                <a:latin typeface="Arial" pitchFamily="34" charset="0"/>
                <a:cs typeface="Arial" pitchFamily="34" charset="0"/>
              </a:rPr>
              <a:t>preempted</a:t>
            </a:r>
            <a:r>
              <a:rPr lang="en-IN" sz="2800" dirty="0" smtClean="0">
                <a:latin typeface="Arial" pitchFamily="34" charset="0"/>
                <a:cs typeface="Arial" pitchFamily="34" charset="0"/>
              </a:rPr>
              <a:t> in </a:t>
            </a:r>
            <a:r>
              <a:rPr lang="en-IN" sz="2800" dirty="0" err="1" smtClean="0">
                <a:latin typeface="Arial" pitchFamily="34" charset="0"/>
                <a:cs typeface="Arial" pitchFamily="34" charset="0"/>
              </a:rPr>
              <a:t>favor</a:t>
            </a:r>
            <a:r>
              <a:rPr lang="en-IN" sz="2800" dirty="0" smtClean="0">
                <a:latin typeface="Arial" pitchFamily="34" charset="0"/>
                <a:cs typeface="Arial" pitchFamily="34" charset="0"/>
              </a:rPr>
              <a:t> of another process with a higher priority.</a:t>
            </a:r>
            <a:endParaRPr lang="en-US" sz="2800" dirty="0" smtClean="0">
              <a:latin typeface="Arial" pitchFamily="34" charset="0"/>
              <a:cs typeface="Arial" pitchFamily="34" charset="0"/>
            </a:endParaRPr>
          </a:p>
          <a:p>
            <a:pPr lvl="1" algn="just">
              <a:lnSpc>
                <a:spcPct val="120000"/>
              </a:lnSpc>
              <a:spcBef>
                <a:spcPts val="0"/>
              </a:spcBef>
              <a:tabLst>
                <a:tab pos="1882775" algn="ctr"/>
                <a:tab pos="4568825" algn="ctr"/>
              </a:tabLst>
            </a:pPr>
            <a:r>
              <a:rPr lang="en-US" sz="2400" dirty="0" smtClean="0">
                <a:latin typeface="Arial" pitchFamily="34" charset="0"/>
                <a:cs typeface="Arial" pitchFamily="34" charset="0"/>
              </a:rPr>
              <a:t>Solved via </a:t>
            </a:r>
            <a:r>
              <a:rPr lang="en-US" sz="2400" b="1" dirty="0" smtClean="0">
                <a:solidFill>
                  <a:srgbClr val="000099"/>
                </a:solidFill>
                <a:latin typeface="Arial" pitchFamily="34" charset="0"/>
                <a:cs typeface="Arial" pitchFamily="34" charset="0"/>
              </a:rPr>
              <a:t>priority-inheritance protocol</a:t>
            </a:r>
            <a:endParaRPr lang="en-IN" sz="2800" dirty="0">
              <a:solidFill>
                <a:srgbClr val="00009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91264" cy="1008112"/>
          </a:xfrm>
        </p:spPr>
        <p:txBody>
          <a:bodyPr>
            <a:normAutofit/>
          </a:bodyPr>
          <a:lstStyle/>
          <a:p>
            <a:r>
              <a:rPr lang="en-US" altLang="en-US" sz="4000" dirty="0" smtClean="0">
                <a:solidFill>
                  <a:srgbClr val="C00000"/>
                </a:solidFill>
                <a:latin typeface="Arial" pitchFamily="34" charset="0"/>
                <a:cs typeface="Arial" pitchFamily="34" charset="0"/>
              </a:rPr>
              <a:t>Communications Models </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179512" y="1124744"/>
            <a:ext cx="8712968" cy="5544616"/>
          </a:xfrm>
        </p:spPr>
        <p:txBody>
          <a:bodyPr>
            <a:normAutofit/>
          </a:bodyPr>
          <a:lstStyle/>
          <a:p>
            <a:pPr algn="just">
              <a:spcBef>
                <a:spcPts val="0"/>
              </a:spcBef>
            </a:pPr>
            <a:r>
              <a:rPr lang="en-IN" dirty="0" smtClean="0">
                <a:latin typeface="Arial" pitchFamily="34" charset="0"/>
                <a:cs typeface="Arial" pitchFamily="34" charset="0"/>
              </a:rPr>
              <a:t>Message passing is easier to implement in a distributed system than shared memory.</a:t>
            </a:r>
          </a:p>
          <a:p>
            <a:pPr algn="just">
              <a:spcBef>
                <a:spcPts val="0"/>
              </a:spcBef>
            </a:pPr>
            <a:r>
              <a:rPr lang="en-IN" dirty="0" smtClean="0">
                <a:latin typeface="Arial" pitchFamily="34" charset="0"/>
                <a:cs typeface="Arial" pitchFamily="34" charset="0"/>
              </a:rPr>
              <a:t>Shared memory can be faster than message passing, since message-passing systems are typically implemented using system calls (therefore slower)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784976" cy="5688632"/>
          </a:xfrm>
        </p:spPr>
        <p:txBody>
          <a:bodyPr>
            <a:normAutofit/>
          </a:bodyPr>
          <a:lstStyle/>
          <a:p>
            <a:pPr algn="just"/>
            <a:r>
              <a:rPr lang="en-IN" sz="2800" dirty="0" smtClean="0">
                <a:latin typeface="Arial" pitchFamily="34" charset="0"/>
                <a:cs typeface="Arial" pitchFamily="34" charset="0"/>
              </a:rPr>
              <a:t>Three processes - L, M, and H whose priorities follow the order L &lt; M &lt; H</a:t>
            </a:r>
          </a:p>
          <a:p>
            <a:pPr algn="just"/>
            <a:r>
              <a:rPr lang="en-IN" sz="2800" dirty="0" smtClean="0">
                <a:latin typeface="Arial" pitchFamily="34" charset="0"/>
                <a:cs typeface="Arial" pitchFamily="34" charset="0"/>
              </a:rPr>
              <a:t>Process H requires resource R, which is currently being accessed by process L. </a:t>
            </a:r>
          </a:p>
          <a:p>
            <a:pPr algn="just"/>
            <a:r>
              <a:rPr lang="en-IN" sz="2800" dirty="0" smtClean="0">
                <a:latin typeface="Arial" pitchFamily="34" charset="0"/>
                <a:cs typeface="Arial" pitchFamily="34" charset="0"/>
              </a:rPr>
              <a:t>Ordinarily, process H would wait for L to finish using resource R. </a:t>
            </a:r>
          </a:p>
          <a:p>
            <a:pPr algn="just"/>
            <a:r>
              <a:rPr lang="en-IN" sz="2800" dirty="0" smtClean="0">
                <a:latin typeface="Arial" pitchFamily="34" charset="0"/>
                <a:cs typeface="Arial" pitchFamily="34" charset="0"/>
              </a:rPr>
              <a:t>However, now suppose that process M becomes </a:t>
            </a:r>
            <a:r>
              <a:rPr lang="en-IN" sz="2800" dirty="0" err="1" smtClean="0">
                <a:latin typeface="Arial" pitchFamily="34" charset="0"/>
                <a:cs typeface="Arial" pitchFamily="34" charset="0"/>
              </a:rPr>
              <a:t>runnable</a:t>
            </a:r>
            <a:r>
              <a:rPr lang="en-IN" sz="2800" dirty="0" smtClean="0">
                <a:latin typeface="Arial" pitchFamily="34" charset="0"/>
                <a:cs typeface="Arial" pitchFamily="34" charset="0"/>
              </a:rPr>
              <a:t>, thereby </a:t>
            </a:r>
            <a:r>
              <a:rPr lang="en-IN" sz="2800" dirty="0" err="1" smtClean="0">
                <a:latin typeface="Arial" pitchFamily="34" charset="0"/>
                <a:cs typeface="Arial" pitchFamily="34" charset="0"/>
              </a:rPr>
              <a:t>preempting</a:t>
            </a:r>
            <a:r>
              <a:rPr lang="en-IN" sz="2800" dirty="0" smtClean="0">
                <a:latin typeface="Arial" pitchFamily="34" charset="0"/>
                <a:cs typeface="Arial" pitchFamily="34" charset="0"/>
              </a:rPr>
              <a:t> process L. </a:t>
            </a:r>
          </a:p>
          <a:p>
            <a:pPr algn="just"/>
            <a:r>
              <a:rPr lang="en-IN" sz="2800" dirty="0" smtClean="0">
                <a:latin typeface="Arial" pitchFamily="34" charset="0"/>
                <a:cs typeface="Arial" pitchFamily="34" charset="0"/>
              </a:rPr>
              <a:t>Indirectly, a process with a lower priority—process M—has affected how long process </a:t>
            </a:r>
            <a:r>
              <a:rPr lang="en-IN" sz="2800" b="1" dirty="0" smtClean="0">
                <a:solidFill>
                  <a:srgbClr val="000099"/>
                </a:solidFill>
                <a:latin typeface="Arial" pitchFamily="34" charset="0"/>
                <a:cs typeface="Arial" pitchFamily="34" charset="0"/>
              </a:rPr>
              <a:t>H</a:t>
            </a:r>
            <a:r>
              <a:rPr lang="en-IN" sz="2800" dirty="0" smtClean="0">
                <a:latin typeface="Arial" pitchFamily="34" charset="0"/>
                <a:cs typeface="Arial" pitchFamily="34" charset="0"/>
              </a:rPr>
              <a:t> must wait for L to relinquish resource R.</a:t>
            </a:r>
            <a:endParaRPr lang="en-IN" sz="2800" dirty="0">
              <a:latin typeface="Arial" pitchFamily="34" charset="0"/>
              <a:cs typeface="Arial" pitchFamily="34" charset="0"/>
            </a:endParaRPr>
          </a:p>
        </p:txBody>
      </p:sp>
      <p:sp>
        <p:nvSpPr>
          <p:cNvPr id="4" name="Title 1"/>
          <p:cNvSpPr>
            <a:spLocks noGrp="1"/>
          </p:cNvSpPr>
          <p:nvPr>
            <p:ph type="title"/>
          </p:nvPr>
        </p:nvSpPr>
        <p:spPr>
          <a:xfrm>
            <a:off x="457200" y="274638"/>
            <a:ext cx="8229600" cy="850106"/>
          </a:xfrm>
        </p:spPr>
        <p:txBody>
          <a:bodyPr>
            <a:normAutofit/>
          </a:bodyPr>
          <a:lstStyle/>
          <a:p>
            <a:r>
              <a:rPr lang="en-US" sz="4000" b="1" dirty="0" smtClean="0">
                <a:solidFill>
                  <a:srgbClr val="C00000"/>
                </a:solidFill>
                <a:latin typeface="Arial" pitchFamily="34" charset="0"/>
                <a:cs typeface="Arial" pitchFamily="34" charset="0"/>
              </a:rPr>
              <a:t>Priority Inversion</a:t>
            </a:r>
            <a:endParaRPr lang="en-IN" sz="4000" dirty="0">
              <a:solidFill>
                <a:srgbClr val="C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856984" cy="1301006"/>
          </a:xfrm>
        </p:spPr>
        <p:txBody>
          <a:bodyPr>
            <a:normAutofit fontScale="90000"/>
          </a:bodyPr>
          <a:lstStyle/>
          <a:p>
            <a:r>
              <a:rPr lang="en-IN" b="1" dirty="0" smtClean="0">
                <a:solidFill>
                  <a:srgbClr val="C00000"/>
                </a:solidFill>
                <a:latin typeface="Arial" pitchFamily="34" charset="0"/>
                <a:cs typeface="Arial" pitchFamily="34" charset="0"/>
              </a:rPr>
              <a:t>Priority-inheritance</a:t>
            </a:r>
            <a:br>
              <a:rPr lang="en-IN" b="1" dirty="0" smtClean="0">
                <a:solidFill>
                  <a:srgbClr val="C00000"/>
                </a:solidFill>
                <a:latin typeface="Arial" pitchFamily="34" charset="0"/>
                <a:cs typeface="Arial" pitchFamily="34" charset="0"/>
              </a:rPr>
            </a:br>
            <a:r>
              <a:rPr lang="en-IN" b="1" dirty="0" smtClean="0">
                <a:solidFill>
                  <a:srgbClr val="C00000"/>
                </a:solidFill>
                <a:latin typeface="Arial" pitchFamily="34" charset="0"/>
                <a:cs typeface="Arial" pitchFamily="34" charset="0"/>
              </a:rPr>
              <a:t>Protocol</a:t>
            </a: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07504" y="1340768"/>
            <a:ext cx="8856984" cy="5328592"/>
          </a:xfrm>
        </p:spPr>
        <p:txBody>
          <a:bodyPr>
            <a:noAutofit/>
          </a:bodyPr>
          <a:lstStyle/>
          <a:p>
            <a:pPr algn="just">
              <a:spcBef>
                <a:spcPts val="0"/>
              </a:spcBef>
            </a:pPr>
            <a:r>
              <a:rPr lang="en-IN" sz="2400" dirty="0" smtClean="0">
                <a:latin typeface="Arial" pitchFamily="34" charset="0"/>
                <a:cs typeface="Arial" pitchFamily="34" charset="0"/>
              </a:rPr>
              <a:t>All processes that are accessing resources needed by a higher-priority process inherit the higher priority until they are finished with the resources in question. </a:t>
            </a:r>
          </a:p>
          <a:p>
            <a:pPr algn="just">
              <a:spcBef>
                <a:spcPts val="0"/>
              </a:spcBef>
            </a:pPr>
            <a:r>
              <a:rPr lang="en-IN" sz="2400" dirty="0" smtClean="0">
                <a:latin typeface="Arial" pitchFamily="34" charset="0"/>
                <a:cs typeface="Arial" pitchFamily="34" charset="0"/>
              </a:rPr>
              <a:t>When they are finished, their priorities revert to their original values. </a:t>
            </a:r>
          </a:p>
          <a:p>
            <a:pPr algn="just">
              <a:spcBef>
                <a:spcPts val="0"/>
              </a:spcBef>
            </a:pPr>
            <a:r>
              <a:rPr lang="en-IN" sz="2400" dirty="0" smtClean="0">
                <a:latin typeface="Arial" pitchFamily="34" charset="0"/>
                <a:cs typeface="Arial" pitchFamily="34" charset="0"/>
              </a:rPr>
              <a:t>Therefore, a priority-inheritance protocol would allow process L to temporarily inherit the priority of process H, thereby preventing process M from </a:t>
            </a:r>
            <a:r>
              <a:rPr lang="en-IN" sz="2400" dirty="0" err="1" smtClean="0">
                <a:latin typeface="Arial" pitchFamily="34" charset="0"/>
                <a:cs typeface="Arial" pitchFamily="34" charset="0"/>
              </a:rPr>
              <a:t>preempting</a:t>
            </a:r>
            <a:r>
              <a:rPr lang="en-IN" sz="2400" dirty="0" smtClean="0">
                <a:latin typeface="Arial" pitchFamily="34" charset="0"/>
                <a:cs typeface="Arial" pitchFamily="34" charset="0"/>
              </a:rPr>
              <a:t> its execution.</a:t>
            </a:r>
          </a:p>
          <a:p>
            <a:pPr algn="just">
              <a:spcBef>
                <a:spcPts val="0"/>
              </a:spcBef>
            </a:pPr>
            <a:r>
              <a:rPr lang="en-IN" sz="2400" dirty="0" smtClean="0">
                <a:latin typeface="Arial" pitchFamily="34" charset="0"/>
                <a:cs typeface="Arial" pitchFamily="34" charset="0"/>
              </a:rPr>
              <a:t>When process L had finished using resource R, it would relinquish its inherited priority from H and assume its original priority. </a:t>
            </a:r>
          </a:p>
          <a:p>
            <a:pPr algn="just">
              <a:spcBef>
                <a:spcPts val="0"/>
              </a:spcBef>
            </a:pPr>
            <a:r>
              <a:rPr lang="en-IN" sz="2400" dirty="0" smtClean="0">
                <a:latin typeface="Arial" pitchFamily="34" charset="0"/>
                <a:cs typeface="Arial" pitchFamily="34" charset="0"/>
              </a:rPr>
              <a:t>Because resource R would now be available, process H—not M—would run next.</a:t>
            </a:r>
            <a:endParaRPr lang="en-IN" sz="2400" dirty="0">
              <a:latin typeface="Arial" pitchFamily="34" charset="0"/>
              <a:cs typeface="Arial"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116632"/>
            <a:ext cx="8077200" cy="1296144"/>
          </a:xfrm>
        </p:spPr>
        <p:txBody>
          <a:bodyPr>
            <a:normAutofit fontScale="90000"/>
          </a:bodyPr>
          <a:lstStyle/>
          <a:p>
            <a:pPr eaLnBrk="1" hangingPunct="1"/>
            <a:r>
              <a:rPr lang="en-US" dirty="0" smtClean="0">
                <a:solidFill>
                  <a:srgbClr val="C00000"/>
                </a:solidFill>
                <a:latin typeface="Arial" pitchFamily="34" charset="0"/>
                <a:cs typeface="Arial" pitchFamily="34" charset="0"/>
              </a:rPr>
              <a:t>Classical Problems of Synchronization</a:t>
            </a:r>
          </a:p>
        </p:txBody>
      </p:sp>
      <p:sp>
        <p:nvSpPr>
          <p:cNvPr id="33795" name="Rectangle 3"/>
          <p:cNvSpPr>
            <a:spLocks noGrp="1" noChangeArrowheads="1"/>
          </p:cNvSpPr>
          <p:nvPr>
            <p:ph idx="1"/>
          </p:nvPr>
        </p:nvSpPr>
        <p:spPr>
          <a:xfrm>
            <a:off x="323528" y="1346547"/>
            <a:ext cx="8568952" cy="4530725"/>
          </a:xfrm>
        </p:spPr>
        <p:txBody>
          <a:bodyPr/>
          <a:lstStyle/>
          <a:p>
            <a:pPr algn="just"/>
            <a:r>
              <a:rPr lang="en-US" dirty="0" smtClean="0">
                <a:latin typeface="Arial" pitchFamily="34" charset="0"/>
                <a:cs typeface="Arial" pitchFamily="34" charset="0"/>
              </a:rPr>
              <a:t>Classical problems used to test newly-proposed synchronization schemes</a:t>
            </a:r>
          </a:p>
          <a:p>
            <a:pPr lvl="1" algn="just"/>
            <a:r>
              <a:rPr lang="en-US" dirty="0" smtClean="0">
                <a:latin typeface="Arial" pitchFamily="34" charset="0"/>
                <a:cs typeface="Arial" pitchFamily="34" charset="0"/>
              </a:rPr>
              <a:t>Bounded-Buffer Problem</a:t>
            </a:r>
          </a:p>
          <a:p>
            <a:pPr lvl="1" algn="just"/>
            <a:r>
              <a:rPr lang="en-US" dirty="0" smtClean="0">
                <a:latin typeface="Arial" pitchFamily="34" charset="0"/>
                <a:cs typeface="Arial" pitchFamily="34" charset="0"/>
              </a:rPr>
              <a:t>Readers and Writers Problem</a:t>
            </a:r>
          </a:p>
          <a:p>
            <a:pPr lvl="1" algn="just"/>
            <a:r>
              <a:rPr lang="en-US" dirty="0" smtClean="0">
                <a:latin typeface="Arial" pitchFamily="34" charset="0"/>
                <a:cs typeface="Arial" pitchFamily="34" charset="0"/>
              </a:rPr>
              <a:t>Dining-Philosophers Problem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99592" y="116632"/>
            <a:ext cx="7407275" cy="936104"/>
          </a:xfrm>
        </p:spPr>
        <p:txBody>
          <a:bodyPr>
            <a:normAutofit/>
          </a:bodyPr>
          <a:lstStyle/>
          <a:p>
            <a:pPr eaLnBrk="1" hangingPunct="1"/>
            <a:r>
              <a:rPr lang="en-US" sz="4000" dirty="0" smtClean="0">
                <a:solidFill>
                  <a:srgbClr val="C00000"/>
                </a:solidFill>
                <a:latin typeface="Arial" pitchFamily="34" charset="0"/>
                <a:cs typeface="Arial" pitchFamily="34" charset="0"/>
              </a:rPr>
              <a:t>Bounded-Buffer Problem</a:t>
            </a:r>
          </a:p>
        </p:txBody>
      </p:sp>
      <p:sp>
        <p:nvSpPr>
          <p:cNvPr id="34819" name="Rectangle 3"/>
          <p:cNvSpPr>
            <a:spLocks noGrp="1" noChangeArrowheads="1"/>
          </p:cNvSpPr>
          <p:nvPr>
            <p:ph idx="1"/>
          </p:nvPr>
        </p:nvSpPr>
        <p:spPr>
          <a:xfrm>
            <a:off x="107504" y="1052736"/>
            <a:ext cx="8856984" cy="5472608"/>
          </a:xfrm>
        </p:spPr>
        <p:txBody>
          <a:bodyPr>
            <a:normAutofit/>
          </a:bodyPr>
          <a:lstStyle/>
          <a:p>
            <a:pPr algn="just">
              <a:spcBef>
                <a:spcPts val="0"/>
              </a:spcBef>
            </a:pPr>
            <a:r>
              <a:rPr lang="en-IN" sz="2800" dirty="0" smtClean="0">
                <a:latin typeface="Arial" pitchFamily="34" charset="0"/>
                <a:cs typeface="Arial" pitchFamily="34" charset="0"/>
              </a:rPr>
              <a:t>The producer and consumer processes share the following data structures:</a:t>
            </a:r>
            <a:endParaRPr lang="en-US" sz="2800" dirty="0" smtClean="0">
              <a:latin typeface="Arial" pitchFamily="34" charset="0"/>
              <a:cs typeface="Arial" pitchFamily="34" charset="0"/>
            </a:endParaRPr>
          </a:p>
          <a:p>
            <a:pPr marL="895350" indent="-533400" algn="just">
              <a:spcBef>
                <a:spcPts val="0"/>
              </a:spcBef>
              <a:buFont typeface="+mj-lt"/>
              <a:buAutoNum type="arabicPeriod"/>
            </a:pPr>
            <a:r>
              <a:rPr lang="en-IN" sz="2800" dirty="0" smtClean="0">
                <a:latin typeface="Courier New" pitchFamily="49" charset="0"/>
                <a:cs typeface="Courier New" pitchFamily="49" charset="0"/>
              </a:rPr>
              <a:t>n</a:t>
            </a:r>
            <a:r>
              <a:rPr lang="en-IN" sz="2800" dirty="0" smtClean="0">
                <a:latin typeface="Arial" pitchFamily="34" charset="0"/>
                <a:cs typeface="Arial" pitchFamily="34" charset="0"/>
              </a:rPr>
              <a:t> buffers, each capable of holding one item.</a:t>
            </a:r>
          </a:p>
          <a:p>
            <a:pPr marL="895350" indent="-533400" algn="just">
              <a:spcBef>
                <a:spcPts val="0"/>
              </a:spcBef>
              <a:buFont typeface="+mj-lt"/>
              <a:buAutoNum type="arabicPeriod"/>
            </a:pPr>
            <a:r>
              <a:rPr lang="en-IN" sz="2800" dirty="0" smtClean="0">
                <a:latin typeface="Arial" pitchFamily="34" charset="0"/>
                <a:cs typeface="Arial" pitchFamily="34" charset="0"/>
              </a:rPr>
              <a:t>Semaphore </a:t>
            </a:r>
            <a:r>
              <a:rPr lang="en-IN" sz="2800" dirty="0" err="1" smtClean="0">
                <a:latin typeface="Courier New" pitchFamily="49" charset="0"/>
                <a:cs typeface="Courier New" pitchFamily="49" charset="0"/>
              </a:rPr>
              <a:t>mutex</a:t>
            </a:r>
            <a:r>
              <a:rPr lang="en-IN" sz="2800" dirty="0" smtClean="0">
                <a:latin typeface="Arial" pitchFamily="34" charset="0"/>
                <a:cs typeface="Arial" pitchFamily="34" charset="0"/>
              </a:rPr>
              <a:t> semaphore provides mutual exclusion for accesses to the buffer pool and is initialized to the value 1. </a:t>
            </a:r>
          </a:p>
          <a:p>
            <a:pPr marL="895350" indent="-533400" algn="just">
              <a:spcBef>
                <a:spcPts val="0"/>
              </a:spcBef>
              <a:buFont typeface="+mj-lt"/>
              <a:buAutoNum type="arabicPeriod"/>
            </a:pPr>
            <a:r>
              <a:rPr lang="en-IN" sz="2800" dirty="0" smtClean="0">
                <a:latin typeface="Arial" pitchFamily="34" charset="0"/>
                <a:cs typeface="Arial" pitchFamily="34" charset="0"/>
              </a:rPr>
              <a:t>Semaphores </a:t>
            </a:r>
            <a:r>
              <a:rPr lang="en-IN" sz="2800" dirty="0" smtClean="0">
                <a:latin typeface="Courier New" pitchFamily="49" charset="0"/>
                <a:cs typeface="Courier New" pitchFamily="49" charset="0"/>
              </a:rPr>
              <a:t>empty</a:t>
            </a:r>
            <a:r>
              <a:rPr lang="en-IN" sz="2800" dirty="0" smtClean="0">
                <a:latin typeface="Arial" pitchFamily="34" charset="0"/>
                <a:cs typeface="Arial" pitchFamily="34" charset="0"/>
              </a:rPr>
              <a:t> and </a:t>
            </a:r>
            <a:r>
              <a:rPr lang="en-IN" sz="2800" dirty="0" smtClean="0">
                <a:latin typeface="Courier New" pitchFamily="49" charset="0"/>
                <a:cs typeface="Courier New" pitchFamily="49" charset="0"/>
              </a:rPr>
              <a:t>full</a:t>
            </a:r>
            <a:r>
              <a:rPr lang="en-IN" sz="2800" dirty="0" smtClean="0">
                <a:latin typeface="Arial" pitchFamily="34" charset="0"/>
                <a:cs typeface="Arial" pitchFamily="34" charset="0"/>
              </a:rPr>
              <a:t> count the  number of empty and full buffers. </a:t>
            </a:r>
          </a:p>
          <a:p>
            <a:pPr marL="895350" indent="-533400" algn="just">
              <a:spcBef>
                <a:spcPts val="0"/>
              </a:spcBef>
              <a:buFont typeface="+mj-lt"/>
              <a:buAutoNum type="arabicPeriod"/>
            </a:pPr>
            <a:r>
              <a:rPr lang="en-IN" sz="2800" dirty="0" smtClean="0">
                <a:latin typeface="Arial" pitchFamily="34" charset="0"/>
                <a:cs typeface="Arial" pitchFamily="34" charset="0"/>
              </a:rPr>
              <a:t>Semaphore </a:t>
            </a:r>
            <a:r>
              <a:rPr lang="en-IN" sz="2800" dirty="0" smtClean="0">
                <a:latin typeface="Courier New" pitchFamily="49" charset="0"/>
                <a:cs typeface="Courier New" pitchFamily="49" charset="0"/>
              </a:rPr>
              <a:t>empty</a:t>
            </a:r>
            <a:r>
              <a:rPr lang="en-IN" sz="2800" dirty="0" smtClean="0">
                <a:latin typeface="Arial" pitchFamily="34" charset="0"/>
                <a:cs typeface="Arial" pitchFamily="34" charset="0"/>
              </a:rPr>
              <a:t> is initialized to the value n; </a:t>
            </a:r>
          </a:p>
          <a:p>
            <a:pPr marL="895350" indent="-533400" algn="just">
              <a:spcBef>
                <a:spcPts val="0"/>
              </a:spcBef>
              <a:buFont typeface="+mj-lt"/>
              <a:buAutoNum type="arabicPeriod"/>
            </a:pPr>
            <a:r>
              <a:rPr lang="en-IN" sz="2800" dirty="0" smtClean="0">
                <a:latin typeface="Arial" pitchFamily="34" charset="0"/>
                <a:cs typeface="Arial" pitchFamily="34" charset="0"/>
              </a:rPr>
              <a:t>Semaphore </a:t>
            </a:r>
            <a:r>
              <a:rPr lang="en-IN" sz="2800" dirty="0" smtClean="0">
                <a:latin typeface="Courier New" pitchFamily="49" charset="0"/>
                <a:cs typeface="Courier New" pitchFamily="49" charset="0"/>
              </a:rPr>
              <a:t>full </a:t>
            </a:r>
            <a:r>
              <a:rPr lang="en-IN" sz="2800" dirty="0" smtClean="0">
                <a:latin typeface="Arial" pitchFamily="34" charset="0"/>
                <a:cs typeface="Arial" pitchFamily="34" charset="0"/>
              </a:rPr>
              <a:t>is initialized to the value 0.</a:t>
            </a:r>
            <a:endParaRPr lang="en-US" sz="2800" dirty="0" smtClean="0">
              <a:latin typeface="Arial" pitchFamily="34" charset="0"/>
              <a:cs typeface="Arial" pitchFamily="34" charset="0"/>
            </a:endParaRPr>
          </a:p>
        </p:txBody>
      </p:sp>
      <p:sp>
        <p:nvSpPr>
          <p:cNvPr id="34820" name="Rectangle 5"/>
          <p:cNvSpPr>
            <a:spLocks noChangeArrowheads="1"/>
          </p:cNvSpPr>
          <p:nvPr/>
        </p:nvSpPr>
        <p:spPr bwMode="auto">
          <a:xfrm>
            <a:off x="2492375" y="3246438"/>
            <a:ext cx="184150" cy="369887"/>
          </a:xfrm>
          <a:prstGeom prst="rect">
            <a:avLst/>
          </a:prstGeom>
          <a:noFill/>
          <a:ln w="9525">
            <a:noFill/>
            <a:miter lim="800000"/>
            <a:headEnd/>
            <a:tailEnd/>
          </a:ln>
        </p:spPr>
        <p:txBody>
          <a:bodyPr wrap="none" lIns="91426" tIns="45714" rIns="91426" bIns="45714">
            <a:spAutoFit/>
          </a:bodyPr>
          <a:lstStyle/>
          <a:p>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176212"/>
            <a:ext cx="8147248" cy="732507"/>
          </a:xfrm>
        </p:spPr>
        <p:txBody>
          <a:bodyPr>
            <a:normAutofit fontScale="90000"/>
          </a:bodyPr>
          <a:lstStyle/>
          <a:p>
            <a:pPr eaLnBrk="1" hangingPunct="1"/>
            <a:r>
              <a:rPr lang="en-US" dirty="0" smtClean="0">
                <a:solidFill>
                  <a:srgbClr val="C00000"/>
                </a:solidFill>
                <a:latin typeface="Arial" pitchFamily="34" charset="0"/>
                <a:cs typeface="Arial" pitchFamily="34" charset="0"/>
              </a:rPr>
              <a:t>Bounded Buffer Problem (Cont.)</a:t>
            </a:r>
          </a:p>
        </p:txBody>
      </p:sp>
      <p:sp>
        <p:nvSpPr>
          <p:cNvPr id="35843" name="Rectangle 3"/>
          <p:cNvSpPr>
            <a:spLocks noGrp="1" noChangeArrowheads="1"/>
          </p:cNvSpPr>
          <p:nvPr>
            <p:ph idx="1"/>
          </p:nvPr>
        </p:nvSpPr>
        <p:spPr>
          <a:xfrm>
            <a:off x="179512" y="980728"/>
            <a:ext cx="8583488" cy="5688632"/>
          </a:xfrm>
        </p:spPr>
        <p:txBody>
          <a:bodyPr>
            <a:normAutofit/>
          </a:bodyPr>
          <a:lstStyle/>
          <a:p>
            <a:r>
              <a:rPr lang="en-US" sz="2800" dirty="0" smtClean="0">
                <a:latin typeface="Arial" pitchFamily="34" charset="0"/>
                <a:cs typeface="Arial" pitchFamily="34" charset="0"/>
              </a:rPr>
              <a:t>The structure of the producer process</a:t>
            </a:r>
          </a:p>
          <a:p>
            <a:pPr>
              <a:buFont typeface="Monotype Sorts" pitchFamily="-84" charset="2"/>
              <a:buNone/>
            </a:pPr>
            <a:endParaRPr lang="en-US" sz="1400" b="1" dirty="0" smtClean="0">
              <a:latin typeface="Courier New" pitchFamily="49" charset="0"/>
              <a:cs typeface="Courier New" pitchFamily="49" charset="0"/>
            </a:endParaRPr>
          </a:p>
          <a:p>
            <a:pPr>
              <a:buFont typeface="Monotype Sorts" pitchFamily="-84" charset="2"/>
              <a:buNone/>
            </a:pPr>
            <a:r>
              <a:rPr lang="en-US" sz="14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do { </a:t>
            </a:r>
          </a:p>
          <a:p>
            <a:pPr>
              <a:buFont typeface="Monotype Sorts" pitchFamily="-84" charset="2"/>
              <a:buNone/>
            </a:pP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 produce an item in </a:t>
            </a:r>
            <a:r>
              <a:rPr lang="en-US" sz="2000" b="1" dirty="0" err="1" smtClean="0">
                <a:latin typeface="Courier New" pitchFamily="49" charset="0"/>
                <a:cs typeface="Courier New" pitchFamily="49" charset="0"/>
              </a:rPr>
              <a:t>next_produced</a:t>
            </a:r>
            <a:r>
              <a:rPr lang="en-US" sz="2000" b="1" dirty="0" smtClean="0">
                <a:latin typeface="Courier New" pitchFamily="49" charset="0"/>
                <a:cs typeface="Courier New" pitchFamily="49" charset="0"/>
              </a:rPr>
              <a:t> */ </a:t>
            </a:r>
          </a:p>
          <a:p>
            <a:pPr>
              <a:buFont typeface="Monotype Sorts" pitchFamily="-84" charset="2"/>
              <a:buNone/>
            </a:pPr>
            <a:r>
              <a:rPr lang="en-US" sz="2000" b="1" dirty="0" smtClean="0">
                <a:latin typeface="Courier New" pitchFamily="49" charset="0"/>
                <a:cs typeface="Courier New" pitchFamily="49" charset="0"/>
              </a:rPr>
              <a:t>          ... </a:t>
            </a:r>
          </a:p>
          <a:p>
            <a:pPr>
              <a:buFont typeface="Monotype Sorts" pitchFamily="-84" charset="2"/>
              <a:buNone/>
            </a:pPr>
            <a:r>
              <a:rPr lang="en-US" sz="2000" b="1" dirty="0" smtClean="0">
                <a:latin typeface="Courier New" pitchFamily="49" charset="0"/>
                <a:cs typeface="Courier New" pitchFamily="49" charset="0"/>
              </a:rPr>
              <a:t>        wait(empty); </a:t>
            </a:r>
          </a:p>
          <a:p>
            <a:pPr>
              <a:buFont typeface="Monotype Sorts" pitchFamily="-84" charset="2"/>
              <a:buNone/>
            </a:pPr>
            <a:r>
              <a:rPr lang="en-US" sz="2000" b="1" dirty="0" smtClean="0">
                <a:latin typeface="Courier New" pitchFamily="49" charset="0"/>
                <a:cs typeface="Courier New" pitchFamily="49" charset="0"/>
              </a:rPr>
              <a:t>        wait(</a:t>
            </a:r>
            <a:r>
              <a:rPr lang="en-US" sz="2000" b="1" dirty="0" err="1" smtClean="0">
                <a:latin typeface="Courier New" pitchFamily="49" charset="0"/>
                <a:cs typeface="Courier New" pitchFamily="49" charset="0"/>
              </a:rPr>
              <a:t>mutex</a:t>
            </a:r>
            <a:r>
              <a:rPr lang="en-US" sz="2000" b="1" dirty="0" smtClean="0">
                <a:latin typeface="Courier New" pitchFamily="49" charset="0"/>
                <a:cs typeface="Courier New" pitchFamily="49" charset="0"/>
              </a:rPr>
              <a:t>); </a:t>
            </a:r>
          </a:p>
          <a:p>
            <a:pPr>
              <a:buFont typeface="Monotype Sorts" pitchFamily="-84" charset="2"/>
              <a:buNone/>
            </a:pP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 add </a:t>
            </a:r>
            <a:r>
              <a:rPr lang="en-US" sz="2000" b="1" dirty="0" err="1" smtClean="0">
                <a:latin typeface="Courier New" pitchFamily="49" charset="0"/>
                <a:cs typeface="Courier New" pitchFamily="49" charset="0"/>
              </a:rPr>
              <a:t>next_produced</a:t>
            </a:r>
            <a:r>
              <a:rPr lang="en-US" sz="2000" b="1" dirty="0" smtClean="0">
                <a:latin typeface="Courier New" pitchFamily="49" charset="0"/>
                <a:cs typeface="Courier New" pitchFamily="49" charset="0"/>
              </a:rPr>
              <a:t> to the buffer */ </a:t>
            </a:r>
          </a:p>
          <a:p>
            <a:pPr>
              <a:buFont typeface="Monotype Sorts" pitchFamily="-84" charset="2"/>
              <a:buNone/>
            </a:pPr>
            <a:r>
              <a:rPr lang="en-US" sz="2000" b="1" dirty="0" smtClean="0">
                <a:latin typeface="Courier New" pitchFamily="49" charset="0"/>
                <a:cs typeface="Courier New" pitchFamily="49" charset="0"/>
              </a:rPr>
              <a:t>           ... </a:t>
            </a:r>
          </a:p>
          <a:p>
            <a:pPr>
              <a:buFont typeface="Monotype Sorts" pitchFamily="-84" charset="2"/>
              <a:buNone/>
            </a:pPr>
            <a:r>
              <a:rPr lang="en-US" sz="2000" b="1" dirty="0" smtClean="0">
                <a:latin typeface="Courier New" pitchFamily="49" charset="0"/>
                <a:cs typeface="Courier New" pitchFamily="49" charset="0"/>
              </a:rPr>
              <a:t>        signal(</a:t>
            </a:r>
            <a:r>
              <a:rPr lang="en-US" sz="2000" b="1" dirty="0" err="1" smtClean="0">
                <a:latin typeface="Courier New" pitchFamily="49" charset="0"/>
                <a:cs typeface="Courier New" pitchFamily="49" charset="0"/>
              </a:rPr>
              <a:t>mutex</a:t>
            </a:r>
            <a:r>
              <a:rPr lang="en-US" sz="2000" b="1" dirty="0" smtClean="0">
                <a:latin typeface="Courier New" pitchFamily="49" charset="0"/>
                <a:cs typeface="Courier New" pitchFamily="49" charset="0"/>
              </a:rPr>
              <a:t>); </a:t>
            </a:r>
          </a:p>
          <a:p>
            <a:pPr>
              <a:buFont typeface="Monotype Sorts" pitchFamily="-84" charset="2"/>
              <a:buNone/>
            </a:pPr>
            <a:r>
              <a:rPr lang="en-US" sz="2000" b="1" dirty="0" smtClean="0">
                <a:latin typeface="Courier New" pitchFamily="49" charset="0"/>
                <a:cs typeface="Courier New" pitchFamily="49" charset="0"/>
              </a:rPr>
              <a:t>        signal(full); </a:t>
            </a:r>
          </a:p>
          <a:p>
            <a:pPr>
              <a:buFont typeface="Monotype Sorts" pitchFamily="-84" charset="2"/>
              <a:buNone/>
            </a:pPr>
            <a:r>
              <a:rPr lang="en-US" sz="2000" b="1" dirty="0" smtClean="0">
                <a:latin typeface="Courier New" pitchFamily="49" charset="0"/>
                <a:cs typeface="Courier New" pitchFamily="49" charset="0"/>
              </a:rPr>
              <a:t>     } while (true);</a:t>
            </a:r>
            <a:r>
              <a:rPr lang="en-US" sz="1600" b="1" dirty="0" smtClean="0">
                <a:latin typeface="Courier New" pitchFamily="49" charset="0"/>
                <a:cs typeface="Courier New" pitchFamily="49" charset="0"/>
              </a:rPr>
              <a:t/>
            </a:r>
            <a:br>
              <a:rPr lang="en-US" sz="1600" b="1" dirty="0" smtClean="0">
                <a:latin typeface="Courier New" pitchFamily="49" charset="0"/>
                <a:cs typeface="Courier New" pitchFamily="49" charset="0"/>
              </a:rPr>
            </a:br>
            <a:endParaRPr lang="en-US" sz="16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528" y="116632"/>
            <a:ext cx="8424936" cy="792087"/>
          </a:xfrm>
        </p:spPr>
        <p:txBody>
          <a:bodyPr>
            <a:normAutofit/>
          </a:bodyPr>
          <a:lstStyle/>
          <a:p>
            <a:pPr eaLnBrk="1" hangingPunct="1"/>
            <a:r>
              <a:rPr lang="en-US" sz="4000" dirty="0" smtClean="0">
                <a:solidFill>
                  <a:srgbClr val="C00000"/>
                </a:solidFill>
                <a:latin typeface="Arial" pitchFamily="34" charset="0"/>
                <a:cs typeface="Arial" pitchFamily="34" charset="0"/>
              </a:rPr>
              <a:t>Bounded Buffer Problem (Cont.)</a:t>
            </a:r>
          </a:p>
        </p:txBody>
      </p:sp>
      <p:sp>
        <p:nvSpPr>
          <p:cNvPr id="31747" name="Rectangle 3"/>
          <p:cNvSpPr>
            <a:spLocks noGrp="1" noChangeArrowheads="1"/>
          </p:cNvSpPr>
          <p:nvPr>
            <p:ph idx="1"/>
          </p:nvPr>
        </p:nvSpPr>
        <p:spPr>
          <a:xfrm>
            <a:off x="179512" y="980728"/>
            <a:ext cx="8784976" cy="5616624"/>
          </a:xfrm>
        </p:spPr>
        <p:txBody>
          <a:bodyPr>
            <a:normAutofit/>
          </a:bodyPr>
          <a:lstStyle/>
          <a:p>
            <a:pPr marL="342866" indent="-342866">
              <a:defRPr/>
            </a:pPr>
            <a:r>
              <a:rPr lang="en-US" sz="2800" dirty="0">
                <a:latin typeface="Arial" pitchFamily="34" charset="0"/>
                <a:ea typeface="ＭＳ Ｐゴシック" charset="0"/>
                <a:cs typeface="Arial" pitchFamily="34" charset="0"/>
              </a:rPr>
              <a:t>The structure of the consumer process</a:t>
            </a:r>
          </a:p>
          <a:p>
            <a:pPr marL="342866" indent="-342866">
              <a:buFont typeface="Monotype Sorts" charset="0"/>
              <a:buChar char="n"/>
              <a:defRPr/>
            </a:pPr>
            <a:endParaRPr lang="en-US" sz="1600" dirty="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do </a:t>
            </a:r>
            <a:r>
              <a:rPr lang="en-US" sz="2000" b="1" dirty="0">
                <a:latin typeface="Courier New"/>
                <a:ea typeface="ＭＳ Ｐゴシック" pitchFamily="-84" charset="-128"/>
                <a:cs typeface="Courier New"/>
              </a:rPr>
              <a:t>{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wait(full);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wait(</a:t>
            </a:r>
            <a:r>
              <a:rPr lang="en-US" sz="2000" b="1" dirty="0" err="1" smtClean="0">
                <a:latin typeface="Courier New"/>
                <a:ea typeface="ＭＳ Ｐゴシック" pitchFamily="-84" charset="-128"/>
                <a:cs typeface="Courier New"/>
              </a:rPr>
              <a:t>mutex</a:t>
            </a:r>
            <a:r>
              <a:rPr lang="en-US" sz="2000" b="1" dirty="0">
                <a:latin typeface="Courier New"/>
                <a:ea typeface="ＭＳ Ｐゴシック" pitchFamily="-84" charset="-128"/>
                <a:cs typeface="Courier New"/>
              </a:rPr>
              <a:t>);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
            </a:r>
            <a:br>
              <a:rPr lang="en-US" sz="2000" b="1" dirty="0">
                <a:latin typeface="Courier New"/>
                <a:ea typeface="ＭＳ Ｐゴシック" pitchFamily="-84" charset="-128"/>
                <a:cs typeface="Courier New"/>
              </a:rPr>
            </a:b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 </a:t>
            </a:r>
            <a:r>
              <a:rPr lang="en-US" sz="2000" b="1" dirty="0">
                <a:latin typeface="Courier New"/>
                <a:ea typeface="ＭＳ Ｐゴシック" pitchFamily="-84" charset="-128"/>
                <a:cs typeface="Courier New"/>
              </a:rPr>
              <a:t>remove an item from buffer to </a:t>
            </a:r>
            <a:r>
              <a:rPr lang="en-US" sz="2000" b="1" dirty="0" err="1">
                <a:latin typeface="Courier New"/>
                <a:ea typeface="ＭＳ Ｐゴシック" pitchFamily="-84" charset="-128"/>
                <a:cs typeface="Courier New"/>
              </a:rPr>
              <a:t>next_consumed</a:t>
            </a:r>
            <a:r>
              <a:rPr lang="en-US" sz="2000" b="1" dirty="0">
                <a:latin typeface="Courier New"/>
                <a:ea typeface="ＭＳ Ｐゴシック" pitchFamily="-84" charset="-128"/>
                <a:cs typeface="Courier New"/>
              </a:rPr>
              <a:t> */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signal(</a:t>
            </a:r>
            <a:r>
              <a:rPr lang="en-US" sz="2000" b="1" dirty="0" err="1" smtClean="0">
                <a:latin typeface="Courier New"/>
                <a:ea typeface="ＭＳ Ｐゴシック" pitchFamily="-84" charset="-128"/>
                <a:cs typeface="Courier New"/>
              </a:rPr>
              <a:t>mutex</a:t>
            </a:r>
            <a:r>
              <a:rPr lang="en-US" sz="2000" b="1" dirty="0">
                <a:latin typeface="Courier New"/>
                <a:ea typeface="ＭＳ Ｐゴシック" pitchFamily="-84" charset="-128"/>
                <a:cs typeface="Courier New"/>
              </a:rPr>
              <a:t>);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signal(empty);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a:t>
            </a:r>
            <a:br>
              <a:rPr lang="en-US" sz="2000" b="1" dirty="0">
                <a:latin typeface="Courier New"/>
                <a:ea typeface="ＭＳ Ｐゴシック" pitchFamily="-84" charset="-128"/>
                <a:cs typeface="Courier New"/>
              </a:rPr>
            </a:b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 </a:t>
            </a:r>
            <a:r>
              <a:rPr lang="en-US" sz="2000" b="1" dirty="0">
                <a:latin typeface="Courier New"/>
                <a:ea typeface="ＭＳ Ｐゴシック" pitchFamily="-84" charset="-128"/>
                <a:cs typeface="Courier New"/>
              </a:rPr>
              <a:t>consume the item in </a:t>
            </a:r>
            <a:r>
              <a:rPr lang="en-US" sz="2000" b="1" dirty="0" err="1" smtClean="0">
                <a:latin typeface="Courier New"/>
                <a:ea typeface="ＭＳ Ｐゴシック" pitchFamily="-84" charset="-128"/>
                <a:cs typeface="Courier New"/>
              </a:rPr>
              <a:t>next_consumed</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 </a:t>
            </a:r>
          </a:p>
          <a:p>
            <a:pPr marL="0" indent="0">
              <a:buFont typeface="Monotype Sorts" pitchFamily="-84" charset="2"/>
              <a:buNone/>
              <a:defRPr/>
            </a:pPr>
            <a:r>
              <a:rPr lang="en-US" sz="2000" b="1" dirty="0">
                <a:latin typeface="Courier New"/>
                <a:ea typeface="ＭＳ Ｐゴシック" pitchFamily="-84" charset="-128"/>
                <a:cs typeface="Courier New"/>
              </a:rPr>
              <a:t>     </a:t>
            </a:r>
            <a:r>
              <a:rPr lang="en-US" sz="2000" b="1" dirty="0" smtClean="0">
                <a:latin typeface="Courier New"/>
                <a:ea typeface="ＭＳ Ｐゴシック" pitchFamily="-84" charset="-128"/>
                <a:cs typeface="Courier New"/>
              </a:rPr>
              <a:t>      </a:t>
            </a:r>
            <a:r>
              <a:rPr lang="en-US" sz="2000" b="1" dirty="0">
                <a:latin typeface="Courier New"/>
                <a:ea typeface="ＭＳ Ｐゴシック" pitchFamily="-84" charset="-128"/>
                <a:cs typeface="Courier New"/>
              </a:rPr>
              <a:t>...</a:t>
            </a:r>
            <a:br>
              <a:rPr lang="en-US" sz="2000" b="1" dirty="0">
                <a:latin typeface="Courier New"/>
                <a:ea typeface="ＭＳ Ｐゴシック" pitchFamily="-84" charset="-128"/>
                <a:cs typeface="Courier New"/>
              </a:rPr>
            </a:br>
            <a:r>
              <a:rPr lang="en-US" sz="2000" b="1" dirty="0" smtClean="0">
                <a:latin typeface="Courier New"/>
                <a:ea typeface="ＭＳ Ｐゴシック" pitchFamily="-84" charset="-128"/>
                <a:cs typeface="Courier New"/>
              </a:rPr>
              <a:t>     } </a:t>
            </a:r>
            <a:r>
              <a:rPr lang="en-US" sz="2000" b="1" dirty="0">
                <a:latin typeface="Courier New"/>
                <a:ea typeface="ＭＳ Ｐゴシック" pitchFamily="-84" charset="-128"/>
                <a:cs typeface="Courier New"/>
              </a:rPr>
              <a:t>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71600" y="188640"/>
            <a:ext cx="7566025" cy="936104"/>
          </a:xfrm>
        </p:spPr>
        <p:txBody>
          <a:bodyPr>
            <a:normAutofit/>
          </a:bodyPr>
          <a:lstStyle/>
          <a:p>
            <a:pPr eaLnBrk="1" hangingPunct="1"/>
            <a:r>
              <a:rPr lang="en-US" sz="4000" dirty="0" smtClean="0">
                <a:solidFill>
                  <a:srgbClr val="C00000"/>
                </a:solidFill>
                <a:latin typeface="Arial" pitchFamily="34" charset="0"/>
                <a:cs typeface="Arial" pitchFamily="34" charset="0"/>
              </a:rPr>
              <a:t>Readers-Writers Problem</a:t>
            </a:r>
          </a:p>
        </p:txBody>
      </p:sp>
      <p:sp>
        <p:nvSpPr>
          <p:cNvPr id="37891" name="Rectangle 3"/>
          <p:cNvSpPr>
            <a:spLocks noGrp="1" noChangeArrowheads="1"/>
          </p:cNvSpPr>
          <p:nvPr>
            <p:ph idx="1"/>
          </p:nvPr>
        </p:nvSpPr>
        <p:spPr>
          <a:xfrm>
            <a:off x="251520" y="1052736"/>
            <a:ext cx="8640960" cy="5616624"/>
          </a:xfrm>
        </p:spPr>
        <p:txBody>
          <a:bodyPr>
            <a:noAutofit/>
          </a:bodyPr>
          <a:lstStyle/>
          <a:p>
            <a:pPr algn="just">
              <a:spcBef>
                <a:spcPts val="0"/>
              </a:spcBef>
            </a:pPr>
            <a:r>
              <a:rPr lang="en-US" sz="2800" dirty="0" smtClean="0">
                <a:latin typeface="Arial" pitchFamily="34" charset="0"/>
                <a:cs typeface="Arial" pitchFamily="34" charset="0"/>
              </a:rPr>
              <a:t>A data set is shared among a number of concurrent processes</a:t>
            </a:r>
          </a:p>
          <a:p>
            <a:pPr lvl="1" algn="just">
              <a:spcBef>
                <a:spcPts val="0"/>
              </a:spcBef>
            </a:pPr>
            <a:r>
              <a:rPr lang="en-US" sz="2400" dirty="0" smtClean="0">
                <a:latin typeface="Arial" pitchFamily="34" charset="0"/>
                <a:cs typeface="Arial" pitchFamily="34" charset="0"/>
              </a:rPr>
              <a:t>Reader processes – only read the data set; they do </a:t>
            </a:r>
            <a:r>
              <a:rPr lang="en-US" sz="2400" b="1" i="1" dirty="0" smtClean="0">
                <a:latin typeface="Arial" pitchFamily="34" charset="0"/>
                <a:cs typeface="Arial" pitchFamily="34" charset="0"/>
              </a:rPr>
              <a:t>not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perform any updates</a:t>
            </a:r>
          </a:p>
          <a:p>
            <a:pPr lvl="1" algn="just">
              <a:spcBef>
                <a:spcPts val="0"/>
              </a:spcBef>
            </a:pPr>
            <a:r>
              <a:rPr lang="en-US" sz="2400" dirty="0" smtClean="0">
                <a:latin typeface="Arial" pitchFamily="34" charset="0"/>
                <a:cs typeface="Arial" pitchFamily="34" charset="0"/>
              </a:rPr>
              <a:t>Writer processes   – can both read and write</a:t>
            </a:r>
          </a:p>
          <a:p>
            <a:pPr algn="just">
              <a:spcBef>
                <a:spcPts val="0"/>
              </a:spcBef>
            </a:pPr>
            <a:r>
              <a:rPr lang="en-US" sz="2800" dirty="0" smtClean="0">
                <a:latin typeface="Arial" pitchFamily="34" charset="0"/>
                <a:cs typeface="Arial" pitchFamily="34" charset="0"/>
              </a:rPr>
              <a:t>The data area could be a file, a block of main memory, or even a bank of processor registers.</a:t>
            </a:r>
          </a:p>
          <a:p>
            <a:pPr algn="just">
              <a:spcBef>
                <a:spcPts val="0"/>
              </a:spcBef>
            </a:pPr>
            <a:r>
              <a:rPr lang="en-US" sz="2800" dirty="0" smtClean="0">
                <a:latin typeface="Arial" pitchFamily="34" charset="0"/>
                <a:cs typeface="Arial" pitchFamily="34" charset="0"/>
              </a:rPr>
              <a:t>Problem </a:t>
            </a:r>
          </a:p>
          <a:p>
            <a:pPr lvl="1" algn="just">
              <a:spcBef>
                <a:spcPts val="0"/>
              </a:spcBef>
            </a:pPr>
            <a:r>
              <a:rPr lang="en-US" sz="2400" dirty="0" smtClean="0">
                <a:latin typeface="Arial" pitchFamily="34" charset="0"/>
                <a:cs typeface="Arial" pitchFamily="34" charset="0"/>
              </a:rPr>
              <a:t>Allow multiple readers to read at the same time</a:t>
            </a:r>
          </a:p>
          <a:p>
            <a:pPr lvl="1" algn="just">
              <a:spcBef>
                <a:spcPts val="0"/>
              </a:spcBef>
            </a:pPr>
            <a:r>
              <a:rPr lang="en-US" sz="2400" dirty="0" smtClean="0">
                <a:latin typeface="Arial" pitchFamily="34" charset="0"/>
                <a:cs typeface="Arial" pitchFamily="34" charset="0"/>
              </a:rPr>
              <a:t>Only one single writer can access the shared data at the same time</a:t>
            </a:r>
          </a:p>
          <a:p>
            <a:pPr lvl="1" algn="just">
              <a:spcBef>
                <a:spcPts val="0"/>
              </a:spcBef>
            </a:pPr>
            <a:r>
              <a:rPr lang="en-IN" sz="2400" dirty="0" smtClean="0">
                <a:latin typeface="Arial" pitchFamily="34" charset="0"/>
                <a:cs typeface="Arial" pitchFamily="34" charset="0"/>
              </a:rPr>
              <a:t>We require that the writers have exclusive access to the shared database while writing to the database.</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US" sz="4000" dirty="0" smtClean="0">
                <a:solidFill>
                  <a:srgbClr val="C00000"/>
                </a:solidFill>
                <a:latin typeface="Arial" pitchFamily="34" charset="0"/>
                <a:cs typeface="Arial" pitchFamily="34" charset="0"/>
              </a:rPr>
              <a:t>Readers-Writers Problem</a:t>
            </a:r>
            <a:endParaRPr lang="en-IN" sz="4000" dirty="0"/>
          </a:p>
        </p:txBody>
      </p:sp>
      <p:sp>
        <p:nvSpPr>
          <p:cNvPr id="3" name="Content Placeholder 2"/>
          <p:cNvSpPr>
            <a:spLocks noGrp="1"/>
          </p:cNvSpPr>
          <p:nvPr>
            <p:ph idx="1"/>
          </p:nvPr>
        </p:nvSpPr>
        <p:spPr>
          <a:xfrm>
            <a:off x="251520" y="980728"/>
            <a:ext cx="8640960" cy="5760640"/>
          </a:xfrm>
        </p:spPr>
        <p:txBody>
          <a:bodyPr>
            <a:normAutofit/>
          </a:bodyPr>
          <a:lstStyle/>
          <a:p>
            <a:pPr algn="just">
              <a:spcBef>
                <a:spcPts val="0"/>
              </a:spcBef>
            </a:pPr>
            <a:r>
              <a:rPr lang="en-US" sz="2800" dirty="0" smtClean="0">
                <a:latin typeface="Arial" pitchFamily="34" charset="0"/>
                <a:cs typeface="Arial" pitchFamily="34" charset="0"/>
              </a:rPr>
              <a:t>Several variations of how readers and writers are considered  </a:t>
            </a:r>
          </a:p>
          <a:p>
            <a:pPr algn="just">
              <a:spcBef>
                <a:spcPts val="0"/>
              </a:spcBef>
            </a:pPr>
            <a:r>
              <a:rPr lang="en-IN" sz="2800" dirty="0" smtClean="0">
                <a:latin typeface="Arial" pitchFamily="34" charset="0"/>
                <a:cs typeface="Arial" pitchFamily="34" charset="0"/>
              </a:rPr>
              <a:t>First, the readers–writers problem requires that no reader be kept waiting unless a writer has already obtained permission to use the shared object. </a:t>
            </a:r>
          </a:p>
          <a:p>
            <a:pPr lvl="1" algn="just">
              <a:spcBef>
                <a:spcPts val="0"/>
              </a:spcBef>
            </a:pPr>
            <a:r>
              <a:rPr lang="en-IN" sz="2400" dirty="0" smtClean="0">
                <a:latin typeface="Arial" pitchFamily="34" charset="0"/>
                <a:cs typeface="Arial" pitchFamily="34" charset="0"/>
              </a:rPr>
              <a:t>In other words, no reader should wait for other readers to finish simply because a writer is waiting.</a:t>
            </a:r>
          </a:p>
          <a:p>
            <a:pPr algn="just">
              <a:spcBef>
                <a:spcPts val="0"/>
              </a:spcBef>
            </a:pPr>
            <a:r>
              <a:rPr lang="en-US" sz="2800" dirty="0" smtClean="0">
                <a:solidFill>
                  <a:srgbClr val="0B40B5"/>
                </a:solidFill>
                <a:latin typeface="Arial" pitchFamily="34" charset="0"/>
                <a:cs typeface="Arial" pitchFamily="34" charset="0"/>
              </a:rPr>
              <a:t>For example, suppose that the shared area is a library catalog</a:t>
            </a:r>
          </a:p>
          <a:p>
            <a:pPr lvl="1" algn="just">
              <a:spcBef>
                <a:spcPts val="0"/>
              </a:spcBef>
            </a:pPr>
            <a:r>
              <a:rPr lang="en-US" sz="2400" dirty="0" smtClean="0">
                <a:latin typeface="Arial" pitchFamily="34" charset="0"/>
                <a:cs typeface="Arial" pitchFamily="34" charset="0"/>
              </a:rPr>
              <a:t>Ordinary users of the library read the catalog to locate a book</a:t>
            </a:r>
          </a:p>
          <a:p>
            <a:pPr lvl="1" algn="just">
              <a:spcBef>
                <a:spcPts val="0"/>
              </a:spcBef>
            </a:pPr>
            <a:r>
              <a:rPr lang="en-US" sz="2400" dirty="0" smtClean="0">
                <a:latin typeface="Arial" pitchFamily="34" charset="0"/>
                <a:cs typeface="Arial" pitchFamily="34" charset="0"/>
              </a:rPr>
              <a:t>One or more librarians are able to update the catalog</a:t>
            </a:r>
            <a:endParaRPr lang="en-IN"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850106"/>
          </a:xfrm>
        </p:spPr>
        <p:txBody>
          <a:bodyPr>
            <a:normAutofit/>
          </a:bodyPr>
          <a:lstStyle/>
          <a:p>
            <a:r>
              <a:rPr lang="en-US" sz="4000" dirty="0" smtClean="0">
                <a:solidFill>
                  <a:srgbClr val="C00000"/>
                </a:solidFill>
                <a:latin typeface="Arial" pitchFamily="34" charset="0"/>
                <a:cs typeface="Arial" pitchFamily="34" charset="0"/>
              </a:rPr>
              <a:t>Readers-Writers Problem …</a:t>
            </a:r>
            <a:endParaRPr lang="en-IN" sz="4000" dirty="0"/>
          </a:p>
        </p:txBody>
      </p:sp>
      <p:sp>
        <p:nvSpPr>
          <p:cNvPr id="3" name="Content Placeholder 2"/>
          <p:cNvSpPr>
            <a:spLocks noGrp="1"/>
          </p:cNvSpPr>
          <p:nvPr>
            <p:ph idx="1"/>
          </p:nvPr>
        </p:nvSpPr>
        <p:spPr>
          <a:xfrm>
            <a:off x="179512" y="1052736"/>
            <a:ext cx="8640960" cy="5616624"/>
          </a:xfrm>
        </p:spPr>
        <p:txBody>
          <a:bodyPr>
            <a:normAutofit/>
          </a:bodyPr>
          <a:lstStyle/>
          <a:p>
            <a:pPr algn="just"/>
            <a:r>
              <a:rPr lang="en-IN" sz="2800" dirty="0" smtClean="0">
                <a:latin typeface="Arial" pitchFamily="34" charset="0"/>
                <a:cs typeface="Arial" pitchFamily="34" charset="0"/>
              </a:rPr>
              <a:t>The </a:t>
            </a:r>
            <a:r>
              <a:rPr lang="en-IN" sz="2800" b="1" i="1" dirty="0" smtClean="0">
                <a:latin typeface="Arial" pitchFamily="34" charset="0"/>
                <a:cs typeface="Arial" pitchFamily="34" charset="0"/>
              </a:rPr>
              <a:t>second readers–writers </a:t>
            </a:r>
            <a:r>
              <a:rPr lang="en-IN" sz="2800" dirty="0" smtClean="0">
                <a:latin typeface="Arial" pitchFamily="34" charset="0"/>
                <a:cs typeface="Arial" pitchFamily="34" charset="0"/>
              </a:rPr>
              <a:t>(variation) problem requires that, once a writer is ready, that writer perform its write as soon as possible. </a:t>
            </a:r>
          </a:p>
          <a:p>
            <a:pPr algn="just"/>
            <a:r>
              <a:rPr lang="en-IN" sz="2800" dirty="0" smtClean="0">
                <a:latin typeface="Arial" pitchFamily="34" charset="0"/>
                <a:cs typeface="Arial" pitchFamily="34" charset="0"/>
              </a:rPr>
              <a:t>In other words, if a writer is waiting to access the object, no new readers may start reading.</a:t>
            </a:r>
          </a:p>
          <a:p>
            <a:pPr algn="just"/>
            <a:r>
              <a:rPr lang="en-IN" sz="2800" dirty="0" smtClean="0">
                <a:latin typeface="Arial" pitchFamily="34" charset="0"/>
                <a:cs typeface="Arial" pitchFamily="34" charset="0"/>
              </a:rPr>
              <a:t>A solution to either problem may result in starvation. </a:t>
            </a:r>
          </a:p>
          <a:p>
            <a:pPr algn="just"/>
            <a:r>
              <a:rPr lang="en-IN" sz="2800" dirty="0" smtClean="0">
                <a:latin typeface="Arial" pitchFamily="34" charset="0"/>
                <a:cs typeface="Arial" pitchFamily="34" charset="0"/>
              </a:rPr>
              <a:t>In the first case, writers may starve; in the second case, readers may starve.</a:t>
            </a:r>
            <a:endParaRPr lang="en-IN" sz="2800" dirty="0">
              <a:latin typeface="Arial"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584" y="188640"/>
            <a:ext cx="7661275" cy="790228"/>
          </a:xfrm>
        </p:spPr>
        <p:txBody>
          <a:bodyPr>
            <a:normAutofit/>
          </a:bodyPr>
          <a:lstStyle/>
          <a:p>
            <a:pPr eaLnBrk="1" hangingPunct="1"/>
            <a:r>
              <a:rPr lang="en-US" sz="4000" dirty="0" smtClean="0">
                <a:solidFill>
                  <a:srgbClr val="C00000"/>
                </a:solidFill>
                <a:latin typeface="Arial" pitchFamily="34" charset="0"/>
                <a:cs typeface="Arial" pitchFamily="34" charset="0"/>
              </a:rPr>
              <a:t>Readers-Writers Problem (Cont.)</a:t>
            </a:r>
          </a:p>
        </p:txBody>
      </p:sp>
      <p:sp>
        <p:nvSpPr>
          <p:cNvPr id="38915" name="Rectangle 3"/>
          <p:cNvSpPr>
            <a:spLocks noGrp="1" noChangeArrowheads="1"/>
          </p:cNvSpPr>
          <p:nvPr>
            <p:ph idx="1"/>
          </p:nvPr>
        </p:nvSpPr>
        <p:spPr>
          <a:xfrm>
            <a:off x="251520" y="980728"/>
            <a:ext cx="8712968" cy="5688631"/>
          </a:xfrm>
        </p:spPr>
        <p:txBody>
          <a:bodyPr>
            <a:normAutofit/>
          </a:bodyPr>
          <a:lstStyle/>
          <a:p>
            <a:pPr algn="just">
              <a:lnSpc>
                <a:spcPct val="120000"/>
              </a:lnSpc>
              <a:spcBef>
                <a:spcPts val="0"/>
              </a:spcBef>
            </a:pPr>
            <a:r>
              <a:rPr lang="en-US" sz="2800" dirty="0" smtClean="0">
                <a:latin typeface="Arial" pitchFamily="34" charset="0"/>
                <a:cs typeface="Arial" pitchFamily="34" charset="0"/>
              </a:rPr>
              <a:t>Shared Data</a:t>
            </a:r>
            <a:endParaRPr lang="en-US" sz="3300" dirty="0" smtClean="0">
              <a:latin typeface="Arial" pitchFamily="34" charset="0"/>
              <a:cs typeface="Arial" pitchFamily="34" charset="0"/>
            </a:endParaRPr>
          </a:p>
          <a:p>
            <a:pPr lvl="1" algn="just">
              <a:lnSpc>
                <a:spcPct val="120000"/>
              </a:lnSpc>
              <a:spcBef>
                <a:spcPts val="0"/>
              </a:spcBef>
            </a:pPr>
            <a:r>
              <a:rPr lang="en-US" dirty="0" smtClean="0">
                <a:latin typeface="Arial" pitchFamily="34" charset="0"/>
                <a:cs typeface="Arial" pitchFamily="34" charset="0"/>
              </a:rPr>
              <a:t>Data set</a:t>
            </a:r>
          </a:p>
          <a:p>
            <a:pPr lvl="1" algn="just">
              <a:lnSpc>
                <a:spcPct val="120000"/>
              </a:lnSpc>
              <a:spcBef>
                <a:spcPts val="0"/>
              </a:spcBef>
            </a:pPr>
            <a:r>
              <a:rPr lang="en-US" b="1" dirty="0" smtClean="0">
                <a:solidFill>
                  <a:srgbClr val="0B33B5"/>
                </a:solidFill>
                <a:latin typeface="Arial" pitchFamily="34" charset="0"/>
                <a:cs typeface="Arial" pitchFamily="34" charset="0"/>
              </a:rPr>
              <a:t>Common</a:t>
            </a:r>
            <a:r>
              <a:rPr lang="en-US" dirty="0" smtClean="0">
                <a:latin typeface="Arial" pitchFamily="34" charset="0"/>
                <a:cs typeface="Arial" pitchFamily="34" charset="0"/>
              </a:rPr>
              <a:t> Semaphore</a:t>
            </a:r>
            <a:r>
              <a:rPr lang="en-US" b="1" dirty="0" smtClean="0">
                <a:solidFill>
                  <a:srgbClr val="000000"/>
                </a:solidFill>
                <a:latin typeface="Arial" pitchFamily="34" charset="0"/>
                <a:cs typeface="Arial" pitchFamily="34" charset="0"/>
              </a:rPr>
              <a:t> </a:t>
            </a:r>
            <a:r>
              <a:rPr lang="en-US" b="1" dirty="0" err="1" smtClean="0">
                <a:solidFill>
                  <a:srgbClr val="000000"/>
                </a:solidFill>
                <a:latin typeface="Courier New" pitchFamily="49" charset="0"/>
                <a:cs typeface="Courier New" pitchFamily="49" charset="0"/>
              </a:rPr>
              <a:t>rw_mutex</a:t>
            </a:r>
            <a:r>
              <a:rPr lang="en-US" b="1" dirty="0" smtClean="0">
                <a:solidFill>
                  <a:srgbClr val="000000"/>
                </a:solidFill>
                <a:latin typeface="Arial" pitchFamily="34" charset="0"/>
                <a:cs typeface="Arial" pitchFamily="34" charset="0"/>
              </a:rPr>
              <a:t> </a:t>
            </a:r>
            <a:r>
              <a:rPr lang="en-US" dirty="0" smtClean="0">
                <a:latin typeface="Arial" pitchFamily="34" charset="0"/>
                <a:cs typeface="Arial" pitchFamily="34" charset="0"/>
              </a:rPr>
              <a:t>initialized to 1</a:t>
            </a:r>
          </a:p>
          <a:p>
            <a:pPr lvl="1" algn="just">
              <a:lnSpc>
                <a:spcPct val="120000"/>
              </a:lnSpc>
              <a:spcBef>
                <a:spcPts val="0"/>
              </a:spcBef>
            </a:pPr>
            <a:r>
              <a:rPr lang="en-US" dirty="0" smtClean="0">
                <a:latin typeface="Arial" pitchFamily="34" charset="0"/>
                <a:cs typeface="Arial" pitchFamily="34" charset="0"/>
              </a:rPr>
              <a:t>Semaphore </a:t>
            </a:r>
            <a:r>
              <a:rPr lang="en-US" b="1" dirty="0" err="1" smtClean="0">
                <a:solidFill>
                  <a:srgbClr val="000000"/>
                </a:solidFill>
                <a:latin typeface="Courier New" pitchFamily="49" charset="0"/>
                <a:cs typeface="Courier New" pitchFamily="49" charset="0"/>
              </a:rPr>
              <a:t>mutex</a:t>
            </a:r>
            <a:r>
              <a:rPr lang="en-US" b="1" dirty="0" smtClean="0">
                <a:solidFill>
                  <a:srgbClr val="000000"/>
                </a:solidFill>
                <a:latin typeface="Arial" pitchFamily="34" charset="0"/>
                <a:cs typeface="Arial" pitchFamily="34" charset="0"/>
              </a:rPr>
              <a:t> </a:t>
            </a:r>
            <a:r>
              <a:rPr lang="en-US" dirty="0" smtClean="0">
                <a:latin typeface="Arial" pitchFamily="34" charset="0"/>
                <a:cs typeface="Arial" pitchFamily="34" charset="0"/>
              </a:rPr>
              <a:t>initialized to 1</a:t>
            </a:r>
          </a:p>
          <a:p>
            <a:pPr lvl="1" algn="just">
              <a:lnSpc>
                <a:spcPct val="120000"/>
              </a:lnSpc>
              <a:spcBef>
                <a:spcPts val="0"/>
              </a:spcBef>
            </a:pPr>
            <a:r>
              <a:rPr lang="en-US" dirty="0" smtClean="0">
                <a:latin typeface="Arial" pitchFamily="34" charset="0"/>
                <a:cs typeface="Arial" pitchFamily="34" charset="0"/>
              </a:rPr>
              <a:t>Integer </a:t>
            </a:r>
            <a:r>
              <a:rPr lang="en-US" b="1" dirty="0" err="1" smtClean="0">
                <a:solidFill>
                  <a:srgbClr val="000000"/>
                </a:solidFill>
                <a:latin typeface="Courier New" pitchFamily="49" charset="0"/>
                <a:cs typeface="Courier New" pitchFamily="49" charset="0"/>
              </a:rPr>
              <a:t>read_count</a:t>
            </a:r>
            <a:r>
              <a:rPr lang="en-US" dirty="0" smtClean="0">
                <a:latin typeface="Arial" pitchFamily="34" charset="0"/>
                <a:cs typeface="Arial" pitchFamily="34" charset="0"/>
              </a:rPr>
              <a:t> (counting semaphore) initialized to 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6633"/>
            <a:ext cx="8229600" cy="792088"/>
          </a:xfrm>
        </p:spPr>
        <p:txBody>
          <a:bodyPr>
            <a:normAutofit/>
          </a:bodyPr>
          <a:lstStyle/>
          <a:p>
            <a:pPr eaLnBrk="1" hangingPunct="1"/>
            <a:r>
              <a:rPr lang="en-US" altLang="en-US" sz="4000" dirty="0" smtClean="0">
                <a:solidFill>
                  <a:srgbClr val="C00000"/>
                </a:solidFill>
                <a:latin typeface="Arial" pitchFamily="34" charset="0"/>
                <a:cs typeface="Arial" pitchFamily="34" charset="0"/>
              </a:rPr>
              <a:t>Synchronization (recap)</a:t>
            </a:r>
          </a:p>
        </p:txBody>
      </p:sp>
      <p:sp>
        <p:nvSpPr>
          <p:cNvPr id="44035" name="Rectangle 3"/>
          <p:cNvSpPr>
            <a:spLocks noGrp="1" noChangeArrowheads="1"/>
          </p:cNvSpPr>
          <p:nvPr>
            <p:ph type="body" idx="1"/>
          </p:nvPr>
        </p:nvSpPr>
        <p:spPr>
          <a:xfrm>
            <a:off x="179512" y="908720"/>
            <a:ext cx="8784976" cy="5832648"/>
          </a:xfrm>
        </p:spPr>
        <p:txBody>
          <a:bodyPr>
            <a:noAutofit/>
          </a:bodyPr>
          <a:lstStyle/>
          <a:p>
            <a:pPr marL="379413" indent="-379413" algn="just">
              <a:spcBef>
                <a:spcPts val="0"/>
              </a:spcBef>
              <a:defRPr/>
            </a:pPr>
            <a:r>
              <a:rPr lang="en-US" sz="2400" b="1" dirty="0" smtClean="0">
                <a:latin typeface="Arial" pitchFamily="34" charset="0"/>
                <a:cs typeface="Arial" pitchFamily="34" charset="0"/>
              </a:rPr>
              <a:t>Message passing may be either blocking or non-blocking</a:t>
            </a:r>
          </a:p>
          <a:p>
            <a:pPr marL="379413" indent="-379413" algn="just">
              <a:spcBef>
                <a:spcPts val="0"/>
              </a:spcBef>
              <a:defRPr/>
            </a:pPr>
            <a:r>
              <a:rPr lang="en-US" sz="2400" b="1" dirty="0" smtClean="0">
                <a:solidFill>
                  <a:srgbClr val="000099"/>
                </a:solidFill>
                <a:latin typeface="Arial" pitchFamily="34" charset="0"/>
                <a:cs typeface="Arial" pitchFamily="34" charset="0"/>
              </a:rPr>
              <a:t>Blocking</a:t>
            </a:r>
            <a:r>
              <a:rPr lang="en-US" sz="2400" dirty="0" smtClean="0">
                <a:latin typeface="Arial" pitchFamily="34" charset="0"/>
                <a:cs typeface="Arial" pitchFamily="34" charset="0"/>
              </a:rPr>
              <a:t> is considered </a:t>
            </a:r>
            <a:r>
              <a:rPr lang="en-US" sz="2400" b="1" dirty="0" smtClean="0">
                <a:solidFill>
                  <a:srgbClr val="000099"/>
                </a:solidFill>
                <a:latin typeface="Arial" pitchFamily="34" charset="0"/>
                <a:cs typeface="Arial" pitchFamily="34" charset="0"/>
              </a:rPr>
              <a:t>synchronous</a:t>
            </a:r>
          </a:p>
          <a:p>
            <a:pPr marL="798513" lvl="1" indent="-341313" algn="just">
              <a:spcBef>
                <a:spcPts val="0"/>
              </a:spcBef>
              <a:defRPr/>
            </a:pPr>
            <a:r>
              <a:rPr lang="en-US" sz="2400" b="1" dirty="0" smtClean="0">
                <a:latin typeface="Arial" pitchFamily="34" charset="0"/>
                <a:cs typeface="Arial" pitchFamily="34" charset="0"/>
              </a:rPr>
              <a:t>Blocking send </a:t>
            </a:r>
            <a:r>
              <a:rPr lang="en-US" sz="2400" dirty="0" smtClean="0">
                <a:latin typeface="Arial" pitchFamily="34" charset="0"/>
                <a:cs typeface="Arial" pitchFamily="34" charset="0"/>
              </a:rPr>
              <a: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the sender is blocked until the message is received</a:t>
            </a:r>
          </a:p>
          <a:p>
            <a:pPr marL="798513" lvl="1" indent="-341313" algn="just">
              <a:spcBef>
                <a:spcPts val="0"/>
              </a:spcBef>
              <a:defRPr/>
            </a:pPr>
            <a:r>
              <a:rPr lang="en-US" sz="2400" b="1" dirty="0" smtClean="0">
                <a:latin typeface="Arial" pitchFamily="34" charset="0"/>
                <a:cs typeface="Arial" pitchFamily="34" charset="0"/>
              </a:rPr>
              <a:t>Blocking receive </a:t>
            </a:r>
            <a:r>
              <a:rPr lang="en-US" sz="2400" dirty="0" smtClean="0">
                <a:latin typeface="Arial" pitchFamily="34" charset="0"/>
                <a:cs typeface="Arial" pitchFamily="34" charset="0"/>
              </a:rPr>
              <a: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the receiver is  blocked until a message is available</a:t>
            </a:r>
          </a:p>
          <a:p>
            <a:pPr marL="379413" indent="-379413" algn="just">
              <a:spcBef>
                <a:spcPts val="0"/>
              </a:spcBef>
              <a:defRPr/>
            </a:pPr>
            <a:r>
              <a:rPr lang="en-US" sz="2400" b="1" dirty="0" smtClean="0">
                <a:solidFill>
                  <a:srgbClr val="000099"/>
                </a:solidFill>
                <a:latin typeface="Arial" pitchFamily="34" charset="0"/>
                <a:cs typeface="Arial" pitchFamily="34" charset="0"/>
              </a:rPr>
              <a:t>Non-blocking</a:t>
            </a:r>
            <a:r>
              <a:rPr lang="en-US" sz="2400" dirty="0" smtClean="0">
                <a:latin typeface="Arial" pitchFamily="34" charset="0"/>
                <a:cs typeface="Arial" pitchFamily="34" charset="0"/>
              </a:rPr>
              <a:t> is considered </a:t>
            </a:r>
            <a:r>
              <a:rPr lang="en-US" sz="2400" b="1" dirty="0" smtClean="0">
                <a:solidFill>
                  <a:srgbClr val="000099"/>
                </a:solidFill>
                <a:latin typeface="Arial" pitchFamily="34" charset="0"/>
                <a:cs typeface="Arial" pitchFamily="34" charset="0"/>
              </a:rPr>
              <a:t>asynchronous</a:t>
            </a:r>
          </a:p>
          <a:p>
            <a:pPr marL="798513" lvl="1" indent="-341313" algn="just">
              <a:spcBef>
                <a:spcPts val="0"/>
              </a:spcBef>
              <a:defRPr/>
            </a:pPr>
            <a:r>
              <a:rPr lang="en-US" sz="2400" b="1" dirty="0" smtClean="0">
                <a:latin typeface="Arial" pitchFamily="34" charset="0"/>
                <a:cs typeface="Arial" pitchFamily="34" charset="0"/>
              </a:rPr>
              <a:t>Non-blocking send</a:t>
            </a:r>
            <a:r>
              <a:rPr lang="en-US" sz="2400" dirty="0" smtClean="0">
                <a:latin typeface="Arial" pitchFamily="34" charset="0"/>
                <a:cs typeface="Arial" pitchFamily="34" charset="0"/>
              </a:rPr>
              <a:t> -- the sender sends the message and continues</a:t>
            </a:r>
          </a:p>
          <a:p>
            <a:pPr marL="798513" lvl="1" indent="-341313" algn="just">
              <a:spcBef>
                <a:spcPts val="0"/>
              </a:spcBef>
              <a:defRPr/>
            </a:pPr>
            <a:r>
              <a:rPr lang="en-US" sz="2400" b="1" dirty="0" smtClean="0">
                <a:latin typeface="Arial" pitchFamily="34" charset="0"/>
                <a:cs typeface="Arial" pitchFamily="34" charset="0"/>
              </a:rPr>
              <a:t>Non-blocking receive</a:t>
            </a:r>
            <a:r>
              <a:rPr lang="en-US" sz="2400" dirty="0" smtClean="0">
                <a:latin typeface="Arial" pitchFamily="34" charset="0"/>
                <a:cs typeface="Arial" pitchFamily="34" charset="0"/>
              </a:rPr>
              <a:t> -- the receiver receives:</a:t>
            </a:r>
          </a:p>
          <a:p>
            <a:pPr marL="1141413" lvl="2" indent="-341313" algn="just">
              <a:spcBef>
                <a:spcPts val="0"/>
              </a:spcBef>
              <a:buFont typeface="Wingdings" pitchFamily="2" charset="2"/>
              <a:buChar char="§"/>
              <a:defRPr/>
            </a:pPr>
            <a:r>
              <a:rPr lang="en-US" dirty="0" smtClean="0">
                <a:latin typeface="Arial" pitchFamily="34" charset="0"/>
                <a:cs typeface="Arial" pitchFamily="34" charset="0"/>
              </a:rPr>
              <a:t> A valid message,  or </a:t>
            </a:r>
          </a:p>
          <a:p>
            <a:pPr marL="1141413" lvl="2" indent="-341313" algn="just">
              <a:spcBef>
                <a:spcPts val="0"/>
              </a:spcBef>
              <a:buFont typeface="Wingdings" pitchFamily="2" charset="2"/>
              <a:buChar char="§"/>
              <a:defRPr/>
            </a:pPr>
            <a:r>
              <a:rPr lang="en-US" dirty="0" smtClean="0">
                <a:latin typeface="Arial" pitchFamily="34" charset="0"/>
                <a:cs typeface="Arial" pitchFamily="34" charset="0"/>
              </a:rPr>
              <a:t> Null message</a:t>
            </a:r>
          </a:p>
          <a:p>
            <a:pPr marL="398939" algn="just">
              <a:spcBef>
                <a:spcPts val="0"/>
              </a:spcBef>
              <a:defRPr/>
            </a:pPr>
            <a:r>
              <a:rPr lang="en-US" sz="2400" dirty="0" smtClean="0">
                <a:latin typeface="Arial" pitchFamily="34" charset="0"/>
                <a:ea typeface="ＭＳ Ｐゴシック" charset="0"/>
                <a:cs typeface="Arial" pitchFamily="34" charset="0"/>
              </a:rPr>
              <a:t>Different combinations possible</a:t>
            </a:r>
          </a:p>
          <a:p>
            <a:pPr marL="798989" lvl="1" algn="just">
              <a:spcBef>
                <a:spcPts val="0"/>
              </a:spcBef>
              <a:buFont typeface="Wingdings" pitchFamily="2" charset="2"/>
              <a:buChar char="§"/>
              <a:defRPr/>
            </a:pPr>
            <a:r>
              <a:rPr lang="en-US" sz="2400" dirty="0" smtClean="0">
                <a:latin typeface="Arial" pitchFamily="34" charset="0"/>
                <a:ea typeface="ＭＳ Ｐゴシック" charset="0"/>
                <a:cs typeface="Arial" pitchFamily="34" charset="0"/>
              </a:rPr>
              <a:t>If both send and receive are blocking, we have a </a:t>
            </a:r>
            <a:r>
              <a:rPr lang="en-US" sz="2400" b="1" dirty="0" smtClean="0">
                <a:solidFill>
                  <a:srgbClr val="000099"/>
                </a:solidFill>
                <a:latin typeface="Arial" pitchFamily="34" charset="0"/>
                <a:ea typeface="ＭＳ Ｐゴシック" charset="0"/>
                <a:cs typeface="Arial" pitchFamily="34" charset="0"/>
              </a:rPr>
              <a:t>rendezvous</a:t>
            </a:r>
            <a:endParaRPr lang="en-US" sz="2400" dirty="0" smtClean="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24936" cy="5472608"/>
          </a:xfrm>
        </p:spPr>
        <p:txBody>
          <a:bodyPr>
            <a:normAutofit/>
          </a:bodyPr>
          <a:lstStyle/>
          <a:p>
            <a:pPr algn="just">
              <a:lnSpc>
                <a:spcPct val="120000"/>
              </a:lnSpc>
              <a:spcBef>
                <a:spcPts val="0"/>
              </a:spcBef>
            </a:pPr>
            <a:r>
              <a:rPr lang="en-IN" sz="2800" dirty="0" smtClean="0">
                <a:latin typeface="Arial" pitchFamily="34" charset="0"/>
                <a:cs typeface="Arial" pitchFamily="34" charset="0"/>
              </a:rPr>
              <a:t>The </a:t>
            </a:r>
            <a:r>
              <a:rPr lang="en-IN" sz="2800" dirty="0" err="1" smtClean="0">
                <a:latin typeface="Courier New" pitchFamily="49" charset="0"/>
                <a:cs typeface="Courier New" pitchFamily="49" charset="0"/>
              </a:rPr>
              <a:t>mutex</a:t>
            </a:r>
            <a:r>
              <a:rPr lang="en-IN" sz="2800" dirty="0" smtClean="0">
                <a:latin typeface="Arial" pitchFamily="34" charset="0"/>
                <a:cs typeface="Arial" pitchFamily="34" charset="0"/>
              </a:rPr>
              <a:t> semaphore is used to ensure mutual exclusion when the variable </a:t>
            </a:r>
            <a:r>
              <a:rPr lang="en-IN" sz="2800" dirty="0" err="1" smtClean="0">
                <a:latin typeface="Courier New" pitchFamily="49" charset="0"/>
                <a:cs typeface="Courier New" pitchFamily="49" charset="0"/>
              </a:rPr>
              <a:t>read_count</a:t>
            </a:r>
            <a:r>
              <a:rPr lang="en-IN" sz="2800" dirty="0" smtClean="0">
                <a:latin typeface="Arial" pitchFamily="34" charset="0"/>
                <a:cs typeface="Arial" pitchFamily="34" charset="0"/>
              </a:rPr>
              <a:t> is updated. </a:t>
            </a:r>
          </a:p>
          <a:p>
            <a:pPr algn="just">
              <a:lnSpc>
                <a:spcPct val="120000"/>
              </a:lnSpc>
              <a:spcBef>
                <a:spcPts val="0"/>
              </a:spcBef>
            </a:pPr>
            <a:r>
              <a:rPr lang="en-IN" sz="2800" dirty="0" smtClean="0">
                <a:latin typeface="Arial" pitchFamily="34" charset="0"/>
                <a:cs typeface="Arial" pitchFamily="34" charset="0"/>
              </a:rPr>
              <a:t>The </a:t>
            </a:r>
            <a:r>
              <a:rPr lang="en-IN" sz="2800" dirty="0" err="1" smtClean="0">
                <a:latin typeface="Courier New" pitchFamily="49" charset="0"/>
                <a:cs typeface="Courier New" pitchFamily="49" charset="0"/>
              </a:rPr>
              <a:t>read_count</a:t>
            </a:r>
            <a:r>
              <a:rPr lang="en-IN" sz="2800" dirty="0" smtClean="0">
                <a:latin typeface="Arial" pitchFamily="34" charset="0"/>
                <a:cs typeface="Arial" pitchFamily="34" charset="0"/>
              </a:rPr>
              <a:t> variable keeps track of how many processes are currently reading the object. </a:t>
            </a:r>
          </a:p>
          <a:p>
            <a:pPr algn="just">
              <a:lnSpc>
                <a:spcPct val="120000"/>
              </a:lnSpc>
              <a:spcBef>
                <a:spcPts val="0"/>
              </a:spcBef>
            </a:pPr>
            <a:r>
              <a:rPr lang="en-IN" sz="2800" dirty="0" smtClean="0">
                <a:latin typeface="Arial" pitchFamily="34" charset="0"/>
                <a:cs typeface="Arial" pitchFamily="34" charset="0"/>
              </a:rPr>
              <a:t>The semaphore </a:t>
            </a:r>
            <a:r>
              <a:rPr lang="en-IN" sz="2800" dirty="0" err="1" smtClean="0">
                <a:latin typeface="Courier New" pitchFamily="49" charset="0"/>
                <a:cs typeface="Courier New" pitchFamily="49" charset="0"/>
              </a:rPr>
              <a:t>rw_mutex</a:t>
            </a:r>
            <a:r>
              <a:rPr lang="en-IN" sz="2800" dirty="0" smtClean="0">
                <a:latin typeface="Arial" pitchFamily="34" charset="0"/>
                <a:cs typeface="Arial" pitchFamily="34" charset="0"/>
              </a:rPr>
              <a:t> functions as a mutual exclusion semaphore for the writers. </a:t>
            </a:r>
          </a:p>
          <a:p>
            <a:pPr lvl="1" algn="just">
              <a:lnSpc>
                <a:spcPct val="120000"/>
              </a:lnSpc>
              <a:spcBef>
                <a:spcPts val="0"/>
              </a:spcBef>
            </a:pPr>
            <a:r>
              <a:rPr lang="en-IN" sz="2400" dirty="0" smtClean="0">
                <a:latin typeface="Arial" pitchFamily="34" charset="0"/>
                <a:cs typeface="Arial" pitchFamily="34" charset="0"/>
              </a:rPr>
              <a:t>It is also used by the first or last reader that enters or exits the critical section. </a:t>
            </a:r>
          </a:p>
          <a:p>
            <a:pPr lvl="1" algn="just">
              <a:lnSpc>
                <a:spcPct val="120000"/>
              </a:lnSpc>
              <a:spcBef>
                <a:spcPts val="0"/>
              </a:spcBef>
            </a:pPr>
            <a:r>
              <a:rPr lang="en-IN" sz="2400" dirty="0" smtClean="0">
                <a:solidFill>
                  <a:srgbClr val="FF0000"/>
                </a:solidFill>
                <a:latin typeface="Arial" pitchFamily="34" charset="0"/>
                <a:cs typeface="Arial" pitchFamily="34" charset="0"/>
              </a:rPr>
              <a:t>It is not used by readers who enter or exit while other readers are in their critical sections.</a:t>
            </a:r>
            <a:endParaRPr lang="en-IN" sz="2400" dirty="0"/>
          </a:p>
        </p:txBody>
      </p:sp>
      <p:sp>
        <p:nvSpPr>
          <p:cNvPr id="4" name="Rectangle 2"/>
          <p:cNvSpPr>
            <a:spLocks noGrp="1" noChangeArrowheads="1"/>
          </p:cNvSpPr>
          <p:nvPr>
            <p:ph type="title"/>
          </p:nvPr>
        </p:nvSpPr>
        <p:spPr>
          <a:xfrm>
            <a:off x="457200" y="116632"/>
            <a:ext cx="8229600" cy="936104"/>
          </a:xfrm>
        </p:spPr>
        <p:txBody>
          <a:bodyPr>
            <a:normAutofit/>
          </a:bodyPr>
          <a:lstStyle/>
          <a:p>
            <a:pPr eaLnBrk="1" hangingPunct="1"/>
            <a:r>
              <a:rPr lang="en-US" sz="4000" dirty="0" smtClean="0">
                <a:solidFill>
                  <a:srgbClr val="C00000"/>
                </a:solidFill>
                <a:latin typeface="Arial" pitchFamily="34" charset="0"/>
                <a:cs typeface="Arial" pitchFamily="34" charset="0"/>
              </a:rPr>
              <a:t>Readers-Writers Problem (Cont.)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92500"/>
          </a:bodyPr>
          <a:lstStyle/>
          <a:p>
            <a:pPr>
              <a:lnSpc>
                <a:spcPct val="120000"/>
              </a:lnSpc>
              <a:spcBef>
                <a:spcPts val="0"/>
              </a:spcBef>
            </a:pPr>
            <a:r>
              <a:rPr lang="en-US" sz="3300" dirty="0" smtClean="0">
                <a:latin typeface="Arial" pitchFamily="34" charset="0"/>
                <a:cs typeface="Arial" pitchFamily="34" charset="0"/>
              </a:rPr>
              <a:t>The structure of a writer process</a:t>
            </a:r>
          </a:p>
          <a:p>
            <a:pPr>
              <a:lnSpc>
                <a:spcPct val="120000"/>
              </a:lnSpc>
              <a:spcBef>
                <a:spcPts val="0"/>
              </a:spcBef>
              <a:buFont typeface="Monotype Sorts" pitchFamily="-84" charset="2"/>
              <a:buNone/>
            </a:pPr>
            <a:r>
              <a:rPr lang="en-US" dirty="0" smtClean="0">
                <a:solidFill>
                  <a:srgbClr val="0000FF"/>
                </a:solidFill>
              </a:rPr>
              <a:t>        </a:t>
            </a:r>
          </a:p>
          <a:p>
            <a:pPr>
              <a:lnSpc>
                <a:spcPct val="120000"/>
              </a:lnSpc>
              <a:spcBef>
                <a:spcPts val="0"/>
              </a:spcBef>
              <a:buFont typeface="Monotype Sorts" pitchFamily="-84" charset="2"/>
              <a:buNone/>
            </a:pPr>
            <a:r>
              <a:rPr lang="en-US" b="1" dirty="0" smtClean="0">
                <a:latin typeface="Courier New" pitchFamily="49" charset="0"/>
                <a:cs typeface="Courier New" pitchFamily="49" charset="0"/>
              </a:rPr>
              <a:t>       </a:t>
            </a:r>
            <a:r>
              <a:rPr lang="en-US" sz="3000" b="1" dirty="0" smtClean="0">
                <a:latin typeface="Courier New" pitchFamily="49" charset="0"/>
                <a:cs typeface="Courier New" pitchFamily="49" charset="0"/>
              </a:rPr>
              <a:t>do {</a:t>
            </a:r>
            <a:br>
              <a:rPr lang="en-US" sz="3000" b="1" dirty="0" smtClean="0">
                <a:latin typeface="Courier New" pitchFamily="49" charset="0"/>
                <a:cs typeface="Courier New" pitchFamily="49" charset="0"/>
              </a:rPr>
            </a:br>
            <a:r>
              <a:rPr lang="en-US" sz="3000" b="1" dirty="0" smtClean="0">
                <a:latin typeface="Courier New" pitchFamily="49" charset="0"/>
                <a:cs typeface="Courier New" pitchFamily="49" charset="0"/>
              </a:rPr>
              <a:t>          wait(</a:t>
            </a:r>
            <a:r>
              <a:rPr lang="en-US" sz="3000" b="1" dirty="0" err="1" smtClean="0">
                <a:latin typeface="Courier New" pitchFamily="49" charset="0"/>
                <a:cs typeface="Courier New" pitchFamily="49" charset="0"/>
              </a:rPr>
              <a:t>rw_mutex</a:t>
            </a:r>
            <a:r>
              <a:rPr lang="en-US" sz="30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3000" b="1" dirty="0" smtClean="0">
                <a:latin typeface="Courier New" pitchFamily="49" charset="0"/>
                <a:cs typeface="Courier New" pitchFamily="49" charset="0"/>
              </a:rPr>
              <a:t>               ...</a:t>
            </a:r>
            <a:br>
              <a:rPr lang="en-US" sz="3000" b="1" dirty="0" smtClean="0">
                <a:latin typeface="Courier New" pitchFamily="49" charset="0"/>
                <a:cs typeface="Courier New" pitchFamily="49" charset="0"/>
              </a:rPr>
            </a:br>
            <a:r>
              <a:rPr lang="en-US" sz="3000" b="1" dirty="0" smtClean="0">
                <a:latin typeface="Courier New" pitchFamily="49" charset="0"/>
                <a:cs typeface="Courier New" pitchFamily="49" charset="0"/>
              </a:rPr>
              <a:t>          /* writing is performed */ </a:t>
            </a:r>
          </a:p>
          <a:p>
            <a:pPr>
              <a:lnSpc>
                <a:spcPct val="120000"/>
              </a:lnSpc>
              <a:spcBef>
                <a:spcPts val="0"/>
              </a:spcBef>
              <a:buFont typeface="Monotype Sorts" pitchFamily="-84" charset="2"/>
              <a:buNone/>
            </a:pPr>
            <a:r>
              <a:rPr lang="en-US" sz="3000" b="1" dirty="0" smtClean="0">
                <a:latin typeface="Courier New" pitchFamily="49" charset="0"/>
                <a:cs typeface="Courier New" pitchFamily="49" charset="0"/>
              </a:rPr>
              <a:t>               ... </a:t>
            </a:r>
          </a:p>
          <a:p>
            <a:pPr>
              <a:lnSpc>
                <a:spcPct val="120000"/>
              </a:lnSpc>
              <a:spcBef>
                <a:spcPts val="0"/>
              </a:spcBef>
              <a:buFont typeface="Monotype Sorts" pitchFamily="-84" charset="2"/>
              <a:buNone/>
            </a:pPr>
            <a:r>
              <a:rPr lang="en-US" sz="3000" b="1" dirty="0" smtClean="0">
                <a:latin typeface="Courier New" pitchFamily="49" charset="0"/>
                <a:cs typeface="Courier New" pitchFamily="49" charset="0"/>
              </a:rPr>
              <a:t>          signal(</a:t>
            </a:r>
            <a:r>
              <a:rPr lang="en-US" sz="3000" b="1" dirty="0" err="1" smtClean="0">
                <a:latin typeface="Courier New" pitchFamily="49" charset="0"/>
                <a:cs typeface="Courier New" pitchFamily="49" charset="0"/>
              </a:rPr>
              <a:t>rw_mutex</a:t>
            </a:r>
            <a:r>
              <a:rPr lang="en-US" sz="30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3000" b="1" dirty="0" smtClean="0">
                <a:latin typeface="Courier New" pitchFamily="49" charset="0"/>
                <a:cs typeface="Courier New" pitchFamily="49" charset="0"/>
              </a:rPr>
              <a:t>     } while (true);</a:t>
            </a:r>
            <a:endParaRPr lang="en-IN" dirty="0"/>
          </a:p>
        </p:txBody>
      </p:sp>
      <p:sp>
        <p:nvSpPr>
          <p:cNvPr id="4" name="Rectangle 2"/>
          <p:cNvSpPr>
            <a:spLocks noGrp="1" noChangeArrowheads="1"/>
          </p:cNvSpPr>
          <p:nvPr>
            <p:ph type="title"/>
          </p:nvPr>
        </p:nvSpPr>
        <p:spPr>
          <a:xfrm>
            <a:off x="395536" y="116632"/>
            <a:ext cx="8229600" cy="940966"/>
          </a:xfrm>
        </p:spPr>
        <p:txBody>
          <a:bodyPr>
            <a:normAutofit/>
          </a:bodyPr>
          <a:lstStyle/>
          <a:p>
            <a:pPr eaLnBrk="1" hangingPunct="1"/>
            <a:r>
              <a:rPr lang="en-US" sz="4000" dirty="0" smtClean="0">
                <a:solidFill>
                  <a:srgbClr val="C00000"/>
                </a:solidFill>
                <a:latin typeface="Arial" pitchFamily="34" charset="0"/>
                <a:cs typeface="Arial" pitchFamily="34" charset="0"/>
              </a:rPr>
              <a:t>Readers-Writers Problem (Cont.)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536" y="116632"/>
            <a:ext cx="8299822" cy="864096"/>
          </a:xfrm>
        </p:spPr>
        <p:txBody>
          <a:bodyPr>
            <a:normAutofit/>
          </a:bodyPr>
          <a:lstStyle/>
          <a:p>
            <a:r>
              <a:rPr lang="en-US" sz="4000" dirty="0" smtClean="0">
                <a:solidFill>
                  <a:srgbClr val="C00000"/>
                </a:solidFill>
                <a:latin typeface="Arial" pitchFamily="34" charset="0"/>
                <a:cs typeface="Arial" pitchFamily="34" charset="0"/>
              </a:rPr>
              <a:t>Structure of a Reader Process</a:t>
            </a:r>
          </a:p>
        </p:txBody>
      </p:sp>
      <p:sp>
        <p:nvSpPr>
          <p:cNvPr id="39939" name="Rectangle 3"/>
          <p:cNvSpPr>
            <a:spLocks noGrp="1" noChangeArrowheads="1"/>
          </p:cNvSpPr>
          <p:nvPr>
            <p:ph idx="1"/>
          </p:nvPr>
        </p:nvSpPr>
        <p:spPr>
          <a:xfrm>
            <a:off x="395536" y="836712"/>
            <a:ext cx="8424936" cy="5904657"/>
          </a:xfrm>
        </p:spPr>
        <p:txBody>
          <a:bodyPr>
            <a:normAutofit fontScale="77500" lnSpcReduction="20000"/>
          </a:bodyPr>
          <a:lstStyle/>
          <a:p>
            <a:pPr>
              <a:lnSpc>
                <a:spcPct val="120000"/>
              </a:lnSpc>
              <a:spcBef>
                <a:spcPts val="0"/>
              </a:spcBef>
              <a:buNone/>
            </a:pPr>
            <a:r>
              <a:rPr lang="en-US" sz="24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do {</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wait(</a:t>
            </a:r>
            <a:r>
              <a:rPr lang="en-US" sz="2600" b="1" dirty="0" err="1" smtClean="0">
                <a:latin typeface="Courier New" pitchFamily="49" charset="0"/>
                <a:cs typeface="Courier New" pitchFamily="49" charset="0"/>
              </a:rPr>
              <a:t>mutex</a:t>
            </a:r>
            <a:r>
              <a:rPr lang="en-US" sz="2600" b="1" dirty="0" smtClean="0">
                <a:latin typeface="Courier New" pitchFamily="49" charset="0"/>
                <a:cs typeface="Courier New" pitchFamily="49" charset="0"/>
              </a:rPr>
              <a:t>);</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read_count</a:t>
            </a:r>
            <a:r>
              <a:rPr lang="en-US" sz="2600" b="1" dirty="0" smtClean="0">
                <a:latin typeface="Courier New" pitchFamily="49" charset="0"/>
                <a:cs typeface="Courier New" pitchFamily="49" charset="0"/>
              </a:rPr>
              <a:t>++;</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if (</a:t>
            </a:r>
            <a:r>
              <a:rPr lang="en-US" sz="2600" b="1" dirty="0" err="1" smtClean="0">
                <a:latin typeface="Courier New" pitchFamily="49" charset="0"/>
                <a:cs typeface="Courier New" pitchFamily="49" charset="0"/>
              </a:rPr>
              <a:t>read_count</a:t>
            </a:r>
            <a:r>
              <a:rPr lang="en-US" sz="2600" b="1" dirty="0" smtClean="0">
                <a:latin typeface="Courier New" pitchFamily="49" charset="0"/>
                <a:cs typeface="Courier New" pitchFamily="49" charset="0"/>
              </a:rPr>
              <a:t> == 1)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wait(</a:t>
            </a:r>
            <a:r>
              <a:rPr lang="en-US" sz="2600" b="1" dirty="0" err="1" smtClean="0">
                <a:latin typeface="Courier New" pitchFamily="49" charset="0"/>
                <a:cs typeface="Courier New" pitchFamily="49" charset="0"/>
              </a:rPr>
              <a:t>rw_mutex</a:t>
            </a:r>
            <a:r>
              <a:rPr lang="en-US" sz="26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signal(</a:t>
            </a:r>
            <a:r>
              <a:rPr lang="en-US" sz="2600" b="1" dirty="0" err="1" smtClean="0">
                <a:latin typeface="Courier New" pitchFamily="49" charset="0"/>
                <a:cs typeface="Courier New" pitchFamily="49" charset="0"/>
              </a:rPr>
              <a:t>mutex</a:t>
            </a:r>
            <a:r>
              <a:rPr lang="en-US" sz="26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 reading is performed */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wait(</a:t>
            </a:r>
            <a:r>
              <a:rPr lang="en-US" sz="2600" b="1" dirty="0" err="1" smtClean="0">
                <a:latin typeface="Courier New" pitchFamily="49" charset="0"/>
                <a:cs typeface="Courier New" pitchFamily="49" charset="0"/>
              </a:rPr>
              <a:t>mutex</a:t>
            </a:r>
            <a:r>
              <a:rPr lang="en-US" sz="2600" b="1" dirty="0" smtClean="0">
                <a:latin typeface="Courier New" pitchFamily="49" charset="0"/>
                <a:cs typeface="Courier New" pitchFamily="49" charset="0"/>
              </a:rPr>
              <a:t>);</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read count--;</a:t>
            </a:r>
            <a:br>
              <a:rPr lang="en-US" sz="2600" b="1" dirty="0" smtClean="0">
                <a:latin typeface="Courier New" pitchFamily="49" charset="0"/>
                <a:cs typeface="Courier New" pitchFamily="49" charset="0"/>
              </a:rPr>
            </a:br>
            <a:r>
              <a:rPr lang="en-US" sz="2600" b="1" dirty="0" smtClean="0">
                <a:latin typeface="Courier New" pitchFamily="49" charset="0"/>
                <a:cs typeface="Courier New" pitchFamily="49" charset="0"/>
              </a:rPr>
              <a:t>           if (</a:t>
            </a:r>
            <a:r>
              <a:rPr lang="en-US" sz="2600" b="1" dirty="0" err="1" smtClean="0">
                <a:latin typeface="Courier New" pitchFamily="49" charset="0"/>
                <a:cs typeface="Courier New" pitchFamily="49" charset="0"/>
              </a:rPr>
              <a:t>read_count</a:t>
            </a:r>
            <a:r>
              <a:rPr lang="en-US" sz="2600" b="1" dirty="0" smtClean="0">
                <a:latin typeface="Courier New" pitchFamily="49" charset="0"/>
                <a:cs typeface="Courier New" pitchFamily="49" charset="0"/>
              </a:rPr>
              <a:t> == 0)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signal(</a:t>
            </a:r>
            <a:r>
              <a:rPr lang="en-US" sz="2600" b="1" dirty="0" err="1" smtClean="0">
                <a:latin typeface="Courier New" pitchFamily="49" charset="0"/>
                <a:cs typeface="Courier New" pitchFamily="49" charset="0"/>
              </a:rPr>
              <a:t>rw_mutex</a:t>
            </a:r>
            <a:r>
              <a:rPr lang="en-US" sz="26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signal(</a:t>
            </a:r>
            <a:r>
              <a:rPr lang="en-US" sz="2600" b="1" dirty="0" err="1" smtClean="0">
                <a:latin typeface="Courier New" pitchFamily="49" charset="0"/>
                <a:cs typeface="Courier New" pitchFamily="49" charset="0"/>
              </a:rPr>
              <a:t>mutex</a:t>
            </a:r>
            <a:r>
              <a:rPr lang="en-US" sz="2600" b="1" dirty="0" smtClean="0">
                <a:latin typeface="Courier New" pitchFamily="49" charset="0"/>
                <a:cs typeface="Courier New" pitchFamily="49" charset="0"/>
              </a:rPr>
              <a:t>); </a:t>
            </a:r>
          </a:p>
          <a:p>
            <a:pPr>
              <a:lnSpc>
                <a:spcPct val="120000"/>
              </a:lnSpc>
              <a:spcBef>
                <a:spcPts val="0"/>
              </a:spcBef>
              <a:buFont typeface="Monotype Sorts" pitchFamily="-84" charset="2"/>
              <a:buNone/>
            </a:pPr>
            <a:r>
              <a:rPr lang="en-US" sz="2600" b="1" dirty="0" smtClean="0">
                <a:latin typeface="Courier New" pitchFamily="49" charset="0"/>
                <a:cs typeface="Courier New" pitchFamily="49" charset="0"/>
              </a:rPr>
              <a:t>       } while (true);</a:t>
            </a:r>
            <a:r>
              <a:rPr lang="en-US" sz="1800" b="1" dirty="0" smtClean="0">
                <a:latin typeface="Courier New" pitchFamily="49" charset="0"/>
                <a:cs typeface="Courier New" pitchFamily="49" charset="0"/>
              </a:rPr>
              <a:t/>
            </a:r>
            <a:br>
              <a:rPr lang="en-US" sz="1800" b="1" dirty="0" smtClean="0">
                <a:latin typeface="Courier New" pitchFamily="49" charset="0"/>
                <a:cs typeface="Courier New" pitchFamily="49" charset="0"/>
              </a:rPr>
            </a:br>
            <a:endParaRPr lang="en-US" sz="1800" b="1" dirty="0" smtClean="0">
              <a:latin typeface="Courier New" pitchFamily="49" charset="0"/>
              <a:cs typeface="Courier New" pitchFamily="49" charset="0"/>
            </a:endParaRPr>
          </a:p>
          <a:p>
            <a:pPr>
              <a:lnSpc>
                <a:spcPct val="110000"/>
              </a:lnSpc>
              <a:spcBef>
                <a:spcPts val="0"/>
              </a:spcBef>
              <a:buFont typeface="Monotype Sorts" pitchFamily="-84" charset="2"/>
              <a:buNone/>
            </a:pPr>
            <a:endParaRPr lang="en-US" sz="1600" dirty="0" smtClean="0">
              <a:solidFill>
                <a:srgbClr val="0000FF"/>
              </a:solidFill>
            </a:endParaRPr>
          </a:p>
          <a:p>
            <a:pPr>
              <a:lnSpc>
                <a:spcPct val="110000"/>
              </a:lnSpc>
              <a:spcBef>
                <a:spcPts val="0"/>
              </a:spcBef>
              <a:buFont typeface="Monotype Sorts" pitchFamily="-84" charset="2"/>
              <a:buNone/>
            </a:pPr>
            <a:endParaRPr lang="en-US" sz="1600" dirty="0" smtClean="0">
              <a:solidFill>
                <a:srgbClr val="0000FF"/>
              </a:solidFill>
            </a:endParaRPr>
          </a:p>
          <a:p>
            <a:pPr>
              <a:lnSpc>
                <a:spcPct val="110000"/>
              </a:lnSpc>
              <a:spcBef>
                <a:spcPts val="0"/>
              </a:spcBef>
              <a:buFont typeface="Monotype Sorts" pitchFamily="-84" charset="2"/>
              <a:buNone/>
            </a:pPr>
            <a:r>
              <a:rPr lang="en-US" sz="1600" dirty="0" smtClean="0">
                <a:solidFill>
                  <a:srgbClr val="0000FF"/>
                </a:solidFill>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95536" y="116632"/>
            <a:ext cx="8352928" cy="1080120"/>
          </a:xfrm>
        </p:spPr>
        <p:txBody>
          <a:bodyPr>
            <a:normAutofit fontScale="90000"/>
          </a:bodyPr>
          <a:lstStyle/>
          <a:p>
            <a:r>
              <a:rPr lang="en-US" dirty="0" smtClean="0">
                <a:solidFill>
                  <a:srgbClr val="C00000"/>
                </a:solidFill>
                <a:latin typeface="Arial" pitchFamily="34" charset="0"/>
                <a:cs typeface="Arial" pitchFamily="34" charset="0"/>
              </a:rPr>
              <a:t>Readers-Writers Problem Variations</a:t>
            </a:r>
          </a:p>
        </p:txBody>
      </p:sp>
      <p:sp>
        <p:nvSpPr>
          <p:cNvPr id="40963" name="Content Placeholder 2"/>
          <p:cNvSpPr>
            <a:spLocks noGrp="1"/>
          </p:cNvSpPr>
          <p:nvPr>
            <p:ph idx="1"/>
          </p:nvPr>
        </p:nvSpPr>
        <p:spPr>
          <a:xfrm>
            <a:off x="251520" y="1196753"/>
            <a:ext cx="8640959" cy="5328592"/>
          </a:xfrm>
        </p:spPr>
        <p:txBody>
          <a:bodyPr>
            <a:normAutofit/>
          </a:bodyPr>
          <a:lstStyle/>
          <a:p>
            <a:pPr algn="just"/>
            <a:r>
              <a:rPr lang="en-US" sz="2800" b="1" i="1" dirty="0" smtClean="0">
                <a:latin typeface="Arial" pitchFamily="34" charset="0"/>
                <a:cs typeface="Arial" pitchFamily="34" charset="0"/>
              </a:rPr>
              <a:t>First</a:t>
            </a:r>
            <a:r>
              <a:rPr lang="en-US" sz="2800" i="1" dirty="0" smtClean="0">
                <a:latin typeface="Arial" pitchFamily="34" charset="0"/>
                <a:cs typeface="Arial" pitchFamily="34" charset="0"/>
              </a:rPr>
              <a:t>  </a:t>
            </a:r>
            <a:r>
              <a:rPr lang="en-US" sz="2800" dirty="0" smtClean="0">
                <a:latin typeface="Arial" pitchFamily="34" charset="0"/>
                <a:cs typeface="Arial" pitchFamily="34" charset="0"/>
              </a:rPr>
              <a:t>variation – no reader kept waiting unless writer has permission to use shared object</a:t>
            </a:r>
          </a:p>
          <a:p>
            <a:pPr algn="just"/>
            <a:r>
              <a:rPr lang="en-US" sz="2800" b="1" i="1" dirty="0" smtClean="0">
                <a:latin typeface="Arial" pitchFamily="34" charset="0"/>
                <a:cs typeface="Arial" pitchFamily="34" charset="0"/>
              </a:rPr>
              <a:t>Second</a:t>
            </a:r>
            <a:r>
              <a:rPr lang="en-US" sz="2800" i="1" dirty="0" smtClean="0">
                <a:latin typeface="Arial" pitchFamily="34" charset="0"/>
                <a:cs typeface="Arial" pitchFamily="34" charset="0"/>
              </a:rPr>
              <a:t> </a:t>
            </a:r>
            <a:r>
              <a:rPr lang="en-US" sz="2800" dirty="0" smtClean="0">
                <a:latin typeface="Arial" pitchFamily="34" charset="0"/>
                <a:cs typeface="Arial" pitchFamily="34" charset="0"/>
              </a:rPr>
              <a:t>variation – once writer is ready, it performs the write ASAP</a:t>
            </a:r>
          </a:p>
          <a:p>
            <a:pPr algn="just"/>
            <a:r>
              <a:rPr lang="en-US" sz="2800" dirty="0" smtClean="0">
                <a:latin typeface="Arial" pitchFamily="34" charset="0"/>
                <a:cs typeface="Arial" pitchFamily="34" charset="0"/>
              </a:rPr>
              <a:t>Both may have starvation leading to even more variations</a:t>
            </a:r>
          </a:p>
          <a:p>
            <a:pPr algn="just"/>
            <a:r>
              <a:rPr lang="en-US" sz="2800" dirty="0" smtClean="0">
                <a:latin typeface="Arial" pitchFamily="34" charset="0"/>
                <a:cs typeface="Arial" pitchFamily="34" charset="0"/>
              </a:rPr>
              <a:t>Problem is solved on some systems by kernel providing reader-writer locks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16000" y="147638"/>
            <a:ext cx="7670800" cy="766762"/>
          </a:xfrm>
        </p:spPr>
        <p:txBody>
          <a:bodyPr>
            <a:normAutofit/>
          </a:bodyPr>
          <a:lstStyle/>
          <a:p>
            <a:pPr eaLnBrk="1" hangingPunct="1"/>
            <a:r>
              <a:rPr lang="en-US" sz="4000" dirty="0" smtClean="0">
                <a:solidFill>
                  <a:srgbClr val="C00000"/>
                </a:solidFill>
                <a:latin typeface="Arial" pitchFamily="34" charset="0"/>
                <a:cs typeface="Arial" pitchFamily="34" charset="0"/>
              </a:rPr>
              <a:t>Dining-Philosophers Problem</a:t>
            </a:r>
          </a:p>
        </p:txBody>
      </p:sp>
      <p:sp>
        <p:nvSpPr>
          <p:cNvPr id="41987" name="Rectangle 3"/>
          <p:cNvSpPr>
            <a:spLocks noGrp="1" noChangeArrowheads="1"/>
          </p:cNvSpPr>
          <p:nvPr>
            <p:ph idx="1"/>
          </p:nvPr>
        </p:nvSpPr>
        <p:spPr>
          <a:xfrm>
            <a:off x="381000" y="3403600"/>
            <a:ext cx="8534400" cy="3302000"/>
          </a:xfrm>
        </p:spPr>
        <p:txBody>
          <a:bodyPr>
            <a:noAutofit/>
          </a:bodyPr>
          <a:lstStyle/>
          <a:p>
            <a:pPr algn="just">
              <a:spcBef>
                <a:spcPts val="0"/>
              </a:spcBef>
              <a:tabLst>
                <a:tab pos="1365250" algn="l"/>
                <a:tab pos="1538288" algn="l"/>
              </a:tabLst>
            </a:pPr>
            <a:r>
              <a:rPr lang="en-US" sz="2400" dirty="0" smtClean="0">
                <a:latin typeface="Arial" pitchFamily="34" charset="0"/>
                <a:cs typeface="Arial" pitchFamily="34" charset="0"/>
              </a:rPr>
              <a:t>Philosophers spend their lives alternating thinking and eating</a:t>
            </a:r>
          </a:p>
          <a:p>
            <a:pPr algn="just">
              <a:spcBef>
                <a:spcPts val="0"/>
              </a:spcBef>
              <a:tabLst>
                <a:tab pos="1365250" algn="l"/>
                <a:tab pos="1538288" algn="l"/>
              </a:tabLst>
            </a:pPr>
            <a:r>
              <a:rPr lang="en-US" sz="2400" dirty="0" smtClean="0">
                <a:latin typeface="Arial" pitchFamily="34" charset="0"/>
                <a:cs typeface="Arial" pitchFamily="34" charset="0"/>
              </a:rPr>
              <a:t>Do not</a:t>
            </a:r>
            <a:r>
              <a:rPr lang="en-US" altLang="ja-JP" sz="2400" dirty="0" smtClean="0">
                <a:latin typeface="Arial" pitchFamily="34" charset="0"/>
                <a:cs typeface="Arial" pitchFamily="34" charset="0"/>
              </a:rPr>
              <a:t> interact with their neighbors but, occasionally try to pick up 2 chopsticks (one at a time) to eat from bowl</a:t>
            </a:r>
          </a:p>
          <a:p>
            <a:pPr lvl="1" algn="just">
              <a:spcBef>
                <a:spcPts val="0"/>
              </a:spcBef>
              <a:tabLst>
                <a:tab pos="1365250" algn="l"/>
                <a:tab pos="1538288" algn="l"/>
              </a:tabLst>
            </a:pPr>
            <a:r>
              <a:rPr lang="en-US" sz="2400" dirty="0" smtClean="0">
                <a:latin typeface="Arial" pitchFamily="34" charset="0"/>
                <a:cs typeface="Arial" pitchFamily="34" charset="0"/>
              </a:rPr>
              <a:t>Need </a:t>
            </a:r>
            <a:r>
              <a:rPr lang="en-US" sz="2400" u="sng" dirty="0" smtClean="0">
                <a:latin typeface="Arial" pitchFamily="34" charset="0"/>
                <a:cs typeface="Arial" pitchFamily="34" charset="0"/>
              </a:rPr>
              <a:t>both</a:t>
            </a:r>
            <a:r>
              <a:rPr lang="en-US" sz="2400" dirty="0" smtClean="0">
                <a:latin typeface="Arial" pitchFamily="34" charset="0"/>
                <a:cs typeface="Arial" pitchFamily="34" charset="0"/>
              </a:rPr>
              <a:t> to eat, then release both when done</a:t>
            </a:r>
          </a:p>
          <a:p>
            <a:pPr algn="just">
              <a:spcBef>
                <a:spcPts val="0"/>
              </a:spcBef>
              <a:tabLst>
                <a:tab pos="1365250" algn="l"/>
                <a:tab pos="1538288" algn="l"/>
              </a:tabLst>
            </a:pPr>
            <a:r>
              <a:rPr lang="en-US" sz="2400" dirty="0" smtClean="0">
                <a:latin typeface="Arial" pitchFamily="34" charset="0"/>
                <a:cs typeface="Arial" pitchFamily="34" charset="0"/>
              </a:rPr>
              <a:t>In the case of 5 philosophers</a:t>
            </a:r>
          </a:p>
          <a:p>
            <a:pPr lvl="1" algn="just">
              <a:spcBef>
                <a:spcPts val="0"/>
              </a:spcBef>
              <a:tabLst>
                <a:tab pos="1365250" algn="l"/>
                <a:tab pos="1538288" algn="l"/>
              </a:tabLst>
            </a:pPr>
            <a:r>
              <a:rPr lang="en-US" sz="2400" dirty="0" smtClean="0">
                <a:latin typeface="Arial" pitchFamily="34" charset="0"/>
                <a:cs typeface="Arial" pitchFamily="34" charset="0"/>
              </a:rPr>
              <a:t>Shared data </a:t>
            </a:r>
          </a:p>
          <a:p>
            <a:pPr lvl="2" algn="just">
              <a:spcBef>
                <a:spcPts val="0"/>
              </a:spcBef>
              <a:tabLst>
                <a:tab pos="1365250" algn="l"/>
                <a:tab pos="1538288" algn="l"/>
              </a:tabLst>
            </a:pPr>
            <a:r>
              <a:rPr lang="en-US" dirty="0" smtClean="0">
                <a:latin typeface="Arial" pitchFamily="34" charset="0"/>
                <a:cs typeface="Arial" pitchFamily="34" charset="0"/>
              </a:rPr>
              <a:t>Bowl of rice (data set)</a:t>
            </a:r>
          </a:p>
          <a:p>
            <a:pPr lvl="2" algn="just">
              <a:spcBef>
                <a:spcPts val="0"/>
              </a:spcBef>
              <a:tabLst>
                <a:tab pos="1365250" algn="l"/>
                <a:tab pos="1538288" algn="l"/>
              </a:tabLst>
            </a:pPr>
            <a:r>
              <a:rPr lang="en-US" dirty="0" smtClean="0">
                <a:latin typeface="Arial" pitchFamily="34" charset="0"/>
                <a:cs typeface="Arial" pitchFamily="34" charset="0"/>
              </a:rPr>
              <a:t>Semaphore </a:t>
            </a:r>
            <a:r>
              <a:rPr lang="en-US" dirty="0" smtClean="0">
                <a:solidFill>
                  <a:srgbClr val="FF0000"/>
                </a:solidFill>
                <a:latin typeface="Arial" pitchFamily="34" charset="0"/>
                <a:cs typeface="Arial" pitchFamily="34" charset="0"/>
              </a:rPr>
              <a:t>chopstick [5]</a:t>
            </a:r>
            <a:r>
              <a:rPr lang="en-US" dirty="0" smtClean="0">
                <a:latin typeface="Arial" pitchFamily="34" charset="0"/>
                <a:cs typeface="Arial" pitchFamily="34" charset="0"/>
              </a:rPr>
              <a:t> initialized to 1</a:t>
            </a:r>
          </a:p>
        </p:txBody>
      </p:sp>
      <p:pic>
        <p:nvPicPr>
          <p:cNvPr id="41988" name="Picture 5" descr="6"/>
          <p:cNvPicPr>
            <a:picLocks noChangeAspect="1" noChangeArrowheads="1"/>
          </p:cNvPicPr>
          <p:nvPr/>
        </p:nvPicPr>
        <p:blipFill>
          <a:blip r:embed="rId3" cstate="print"/>
          <a:srcRect/>
          <a:stretch>
            <a:fillRect/>
          </a:stretch>
        </p:blipFill>
        <p:spPr bwMode="auto">
          <a:xfrm>
            <a:off x="3395663" y="1079500"/>
            <a:ext cx="2208212" cy="212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normAutofit/>
          </a:bodyPr>
          <a:lstStyle/>
          <a:p>
            <a:r>
              <a:rPr lang="en-IN" sz="4000" dirty="0" smtClean="0">
                <a:solidFill>
                  <a:srgbClr val="C00000"/>
                </a:solidFill>
                <a:latin typeface="Arial" pitchFamily="34" charset="0"/>
                <a:cs typeface="Arial" pitchFamily="34" charset="0"/>
              </a:rPr>
              <a:t>Semaphore Solution</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712968" cy="5544616"/>
          </a:xfrm>
        </p:spPr>
        <p:txBody>
          <a:bodyPr>
            <a:normAutofit lnSpcReduction="10000"/>
          </a:bodyPr>
          <a:lstStyle/>
          <a:p>
            <a:pPr algn="just"/>
            <a:r>
              <a:rPr lang="en-IN" sz="2800" dirty="0" smtClean="0">
                <a:latin typeface="Arial" pitchFamily="34" charset="0"/>
                <a:cs typeface="Arial" pitchFamily="34" charset="0"/>
              </a:rPr>
              <a:t>Dining-philosophers problem </a:t>
            </a:r>
            <a:r>
              <a:rPr lang="en-IN" sz="2800" b="1" dirty="0" smtClean="0">
                <a:latin typeface="Arial" pitchFamily="34" charset="0"/>
                <a:cs typeface="Arial" pitchFamily="34" charset="0"/>
              </a:rPr>
              <a:t>is considered a classic synchronization </a:t>
            </a:r>
            <a:r>
              <a:rPr lang="en-IN" sz="2800" dirty="0" smtClean="0">
                <a:latin typeface="Arial" pitchFamily="34" charset="0"/>
                <a:cs typeface="Arial" pitchFamily="34" charset="0"/>
              </a:rPr>
              <a:t>problem because it is an example of a large class of concurrency-control problems.</a:t>
            </a:r>
          </a:p>
          <a:p>
            <a:pPr algn="just"/>
            <a:r>
              <a:rPr lang="en-IN" sz="2800" dirty="0" smtClean="0">
                <a:latin typeface="Arial" pitchFamily="34" charset="0"/>
                <a:cs typeface="Arial" pitchFamily="34" charset="0"/>
              </a:rPr>
              <a:t>One simple solution is to represent each chopstick with a semaphore. </a:t>
            </a:r>
          </a:p>
          <a:p>
            <a:pPr algn="just"/>
            <a:r>
              <a:rPr lang="en-IN" sz="2800" dirty="0" smtClean="0">
                <a:latin typeface="Arial" pitchFamily="34" charset="0"/>
                <a:cs typeface="Arial" pitchFamily="34" charset="0"/>
              </a:rPr>
              <a:t>A philosopher tries to grab a chopstick by executing a </a:t>
            </a:r>
            <a:r>
              <a:rPr lang="en-IN" sz="2800" dirty="0" smtClean="0">
                <a:latin typeface="Courier New" pitchFamily="49" charset="0"/>
                <a:cs typeface="Courier New" pitchFamily="49" charset="0"/>
              </a:rPr>
              <a:t>wait()</a:t>
            </a:r>
            <a:r>
              <a:rPr lang="en-IN" sz="2800" dirty="0" smtClean="0">
                <a:latin typeface="Arial" pitchFamily="34" charset="0"/>
                <a:cs typeface="Arial" pitchFamily="34" charset="0"/>
              </a:rPr>
              <a:t> operation on that semaphore. </a:t>
            </a:r>
          </a:p>
          <a:p>
            <a:pPr algn="just"/>
            <a:r>
              <a:rPr lang="en-IN" sz="2800" dirty="0" smtClean="0">
                <a:latin typeface="Arial" pitchFamily="34" charset="0"/>
                <a:cs typeface="Arial" pitchFamily="34" charset="0"/>
              </a:rPr>
              <a:t>She releases her chopsticks by executing the </a:t>
            </a:r>
            <a:r>
              <a:rPr lang="en-IN" sz="2800" dirty="0" smtClean="0">
                <a:latin typeface="Courier New" pitchFamily="49" charset="0"/>
                <a:cs typeface="Courier New" pitchFamily="49" charset="0"/>
              </a:rPr>
              <a:t>signal()</a:t>
            </a:r>
            <a:r>
              <a:rPr lang="en-IN" sz="2800" dirty="0" smtClean="0">
                <a:latin typeface="Arial" pitchFamily="34" charset="0"/>
                <a:cs typeface="Arial" pitchFamily="34" charset="0"/>
              </a:rPr>
              <a:t> operation on the appropriate semaphores. </a:t>
            </a:r>
          </a:p>
          <a:p>
            <a:pPr lvl="1" algn="just"/>
            <a:r>
              <a:rPr lang="en-IN" sz="2400" dirty="0" smtClean="0">
                <a:latin typeface="Arial" pitchFamily="34" charset="0"/>
                <a:cs typeface="Arial" pitchFamily="34" charset="0"/>
              </a:rPr>
              <a:t>Thus, the shared data are semaphore chopstick[5]; where all the elements of chopstick are initialized to 1.</a:t>
            </a:r>
            <a:endParaRPr lang="en-IN" sz="2400" dirty="0">
              <a:latin typeface="Arial" pitchFamily="34" charset="0"/>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228600" y="1196752"/>
            <a:ext cx="8610600" cy="5472608"/>
          </a:xfrm>
        </p:spPr>
        <p:txBody>
          <a:bodyPr>
            <a:normAutofit lnSpcReduction="10000"/>
          </a:bodyPr>
          <a:lstStyle/>
          <a:p>
            <a:pPr marL="376238" indent="-376238">
              <a:lnSpc>
                <a:spcPct val="110000"/>
              </a:lnSpc>
              <a:spcBef>
                <a:spcPts val="0"/>
              </a:spcBef>
              <a:tabLst>
                <a:tab pos="1709738" algn="l"/>
                <a:tab pos="2001838" algn="l"/>
                <a:tab pos="2227263" algn="l"/>
                <a:tab pos="2454275" algn="l"/>
              </a:tabLst>
            </a:pPr>
            <a:r>
              <a:rPr lang="en-US" sz="2800" dirty="0" smtClean="0">
                <a:latin typeface="Arial" pitchFamily="34" charset="0"/>
                <a:cs typeface="Arial" pitchFamily="34" charset="0"/>
              </a:rPr>
              <a:t>The structure of Philosopher</a:t>
            </a:r>
            <a:r>
              <a:rPr lang="en-US" sz="2800" i="1" dirty="0" smtClean="0">
                <a:solidFill>
                  <a:srgbClr val="0000FF"/>
                </a:solidFill>
                <a:latin typeface="Arial" pitchFamily="34" charset="0"/>
                <a:cs typeface="Arial" pitchFamily="34" charset="0"/>
              </a:rPr>
              <a:t> </a:t>
            </a:r>
            <a:r>
              <a:rPr lang="en-US" sz="2800" b="1" i="1" u="sng" dirty="0" err="1" smtClean="0">
                <a:solidFill>
                  <a:srgbClr val="0000FF"/>
                </a:solidFill>
                <a:latin typeface="Courier New" pitchFamily="49" charset="0"/>
                <a:cs typeface="Courier New" pitchFamily="49" charset="0"/>
              </a:rPr>
              <a:t>i</a:t>
            </a:r>
            <a:r>
              <a:rPr lang="en-US" sz="2800" dirty="0" smtClean="0">
                <a:latin typeface="Arial" pitchFamily="34" charset="0"/>
                <a:cs typeface="Arial" pitchFamily="34" charset="0"/>
              </a:rPr>
              <a:t>:</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cs typeface="Courier New" pitchFamily="49" charset="0"/>
              </a:rPr>
              <a:t>do {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wait (chopstick[</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wait (</a:t>
            </a:r>
            <a:r>
              <a:rPr lang="en-US" b="1" dirty="0" err="1" smtClean="0">
                <a:solidFill>
                  <a:srgbClr val="000000"/>
                </a:solidFill>
                <a:latin typeface="Courier New" pitchFamily="49" charset="0"/>
              </a:rPr>
              <a:t>chopStick</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+ 1) % 5]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  eat</a:t>
            </a:r>
          </a:p>
          <a:p>
            <a:pPr marL="1195388" lvl="2" indent="-338138">
              <a:lnSpc>
                <a:spcPct val="110000"/>
              </a:lnSpc>
              <a:spcBef>
                <a:spcPts val="0"/>
              </a:spcBef>
              <a:buFont typeface="Webdings" pitchFamily="18" charset="2"/>
              <a:buNone/>
              <a:tabLst>
                <a:tab pos="1709738" algn="l"/>
                <a:tab pos="2001838" algn="l"/>
                <a:tab pos="2227263" algn="l"/>
                <a:tab pos="2454275" algn="l"/>
              </a:tabLst>
            </a:pPr>
            <a:endParaRPr lang="en-US" b="1" dirty="0" smtClean="0">
              <a:solidFill>
                <a:srgbClr val="000000"/>
              </a:solidFill>
              <a:latin typeface="Courier New" pitchFamily="49" charset="0"/>
            </a:endParaRP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signal (chopstick[</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signal (chopstick[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+ 1) % 5]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a:t>
            </a: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  think</a:t>
            </a:r>
          </a:p>
          <a:p>
            <a:pPr marL="1195388" lvl="2" indent="-338138">
              <a:lnSpc>
                <a:spcPct val="110000"/>
              </a:lnSpc>
              <a:spcBef>
                <a:spcPts val="0"/>
              </a:spcBef>
              <a:buFont typeface="Webdings" pitchFamily="18" charset="2"/>
              <a:buNone/>
              <a:tabLst>
                <a:tab pos="1709738" algn="l"/>
                <a:tab pos="2001838" algn="l"/>
                <a:tab pos="2227263" algn="l"/>
                <a:tab pos="2454275" algn="l"/>
              </a:tabLst>
            </a:pPr>
            <a:endParaRPr lang="en-US" b="1" dirty="0" smtClean="0">
              <a:solidFill>
                <a:srgbClr val="000000"/>
              </a:solidFill>
              <a:latin typeface="Courier New" pitchFamily="49" charset="0"/>
            </a:endParaRPr>
          </a:p>
          <a:p>
            <a:pPr marL="1195388" lvl="2" indent="-338138">
              <a:lnSpc>
                <a:spcPct val="110000"/>
              </a:lnSpc>
              <a:spcBef>
                <a:spcPts val="0"/>
              </a:spcBef>
              <a:buFont typeface="Webdings" pitchFamily="18" charset="2"/>
              <a:buNone/>
              <a:tabLst>
                <a:tab pos="1709738" algn="l"/>
                <a:tab pos="2001838" algn="l"/>
                <a:tab pos="2227263" algn="l"/>
                <a:tab pos="2454275" algn="l"/>
              </a:tabLst>
            </a:pPr>
            <a:r>
              <a:rPr lang="en-US" b="1" dirty="0" smtClean="0">
                <a:solidFill>
                  <a:srgbClr val="000000"/>
                </a:solidFill>
                <a:latin typeface="Courier New" pitchFamily="49" charset="0"/>
              </a:rPr>
              <a:t>} while (TRUE);</a:t>
            </a:r>
            <a:endParaRPr lang="en-US" sz="2000" dirty="0" smtClean="0">
              <a:solidFill>
                <a:srgbClr val="0000FF"/>
              </a:solidFill>
            </a:endParaRPr>
          </a:p>
          <a:p>
            <a:pPr marL="376238" indent="-376238">
              <a:lnSpc>
                <a:spcPct val="110000"/>
              </a:lnSpc>
              <a:spcBef>
                <a:spcPts val="0"/>
              </a:spcBef>
              <a:tabLst>
                <a:tab pos="1709738" algn="l"/>
                <a:tab pos="2001838" algn="l"/>
                <a:tab pos="2227263" algn="l"/>
                <a:tab pos="2454275" algn="l"/>
              </a:tabLst>
            </a:pPr>
            <a:r>
              <a:rPr lang="en-US" dirty="0" smtClean="0"/>
              <a:t>  </a:t>
            </a:r>
            <a:r>
              <a:rPr lang="en-US" sz="2800" dirty="0" smtClean="0">
                <a:latin typeface="Arial" pitchFamily="34" charset="0"/>
                <a:cs typeface="Arial" pitchFamily="34" charset="0"/>
              </a:rPr>
              <a:t>What is the problem with this algorithm?</a:t>
            </a:r>
            <a:endParaRPr lang="en-US" sz="2800" dirty="0" smtClean="0">
              <a:solidFill>
                <a:srgbClr val="0000FF"/>
              </a:solidFill>
              <a:latin typeface="Arial" pitchFamily="34" charset="0"/>
              <a:cs typeface="Arial" pitchFamily="34" charset="0"/>
            </a:endParaRPr>
          </a:p>
        </p:txBody>
      </p:sp>
      <p:sp>
        <p:nvSpPr>
          <p:cNvPr id="7" name="Rectangle 2"/>
          <p:cNvSpPr>
            <a:spLocks noGrp="1" noChangeArrowheads="1"/>
          </p:cNvSpPr>
          <p:nvPr>
            <p:ph type="title"/>
          </p:nvPr>
        </p:nvSpPr>
        <p:spPr>
          <a:xfrm>
            <a:off x="323528" y="152400"/>
            <a:ext cx="8568952" cy="972344"/>
          </a:xfrm>
        </p:spPr>
        <p:txBody>
          <a:bodyPr>
            <a:noAutofit/>
          </a:bodyPr>
          <a:lstStyle/>
          <a:p>
            <a:pPr eaLnBrk="1" hangingPunct="1"/>
            <a:r>
              <a:rPr lang="en-US" sz="3600" dirty="0" smtClean="0">
                <a:latin typeface="Arial" pitchFamily="34" charset="0"/>
                <a:cs typeface="Arial" pitchFamily="34" charset="0"/>
              </a:rPr>
              <a:t>  </a:t>
            </a:r>
            <a:r>
              <a:rPr lang="en-US" sz="3600" dirty="0" smtClean="0">
                <a:solidFill>
                  <a:srgbClr val="C00000"/>
                </a:solidFill>
                <a:latin typeface="Arial" pitchFamily="34" charset="0"/>
                <a:cs typeface="Arial" pitchFamily="34" charset="0"/>
              </a:rPr>
              <a:t>Dining-Philosophers Problem Algorithm</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228600" y="1295400"/>
            <a:ext cx="8686800" cy="5410200"/>
          </a:xfrm>
        </p:spPr>
        <p:txBody>
          <a:bodyPr>
            <a:normAutofit/>
          </a:bodyPr>
          <a:lstStyle/>
          <a:p>
            <a:pPr algn="just"/>
            <a:r>
              <a:rPr lang="en-US" dirty="0" smtClean="0">
                <a:latin typeface="Arial" pitchFamily="34" charset="0"/>
                <a:cs typeface="Arial" pitchFamily="34" charset="0"/>
              </a:rPr>
              <a:t>Deadlock handling</a:t>
            </a:r>
          </a:p>
          <a:p>
            <a:pPr marL="627063" lvl="1" indent="-263525" algn="just"/>
            <a:r>
              <a:rPr lang="en-US" dirty="0" smtClean="0">
                <a:latin typeface="Arial" pitchFamily="34" charset="0"/>
                <a:cs typeface="Arial" pitchFamily="34" charset="0"/>
              </a:rPr>
              <a:t> </a:t>
            </a:r>
            <a:r>
              <a:rPr lang="en-US" b="1" dirty="0" smtClean="0">
                <a:solidFill>
                  <a:srgbClr val="0B33B5"/>
                </a:solidFill>
                <a:latin typeface="Arial" pitchFamily="34" charset="0"/>
                <a:cs typeface="Arial" pitchFamily="34" charset="0"/>
              </a:rPr>
              <a:t>Allow at most 4 philosophers to be sitting simultaneously at  the table.</a:t>
            </a:r>
          </a:p>
          <a:p>
            <a:pPr marL="627063" lvl="1" indent="-263525" algn="just"/>
            <a:r>
              <a:rPr lang="en-US" dirty="0" smtClean="0">
                <a:latin typeface="Arial" pitchFamily="34" charset="0"/>
                <a:cs typeface="Arial" pitchFamily="34" charset="0"/>
              </a:rPr>
              <a:t> Allow a philosopher to pick up  the forks only if both are available (picking must be done in a critical section).</a:t>
            </a:r>
          </a:p>
          <a:p>
            <a:pPr marL="627063" lvl="1" indent="-263525" algn="just"/>
            <a:r>
              <a:rPr lang="en-US" dirty="0" smtClean="0">
                <a:latin typeface="Arial" pitchFamily="34" charset="0"/>
                <a:cs typeface="Arial" pitchFamily="34" charset="0"/>
              </a:rPr>
              <a:t> Use an asymmetric solution -- an odd-numbered  philosopher picks  up first the left chopstick and then the right chopstick. </a:t>
            </a:r>
          </a:p>
          <a:p>
            <a:pPr lvl="2" algn="just"/>
            <a:r>
              <a:rPr lang="en-US" dirty="0" smtClean="0">
                <a:latin typeface="Arial" pitchFamily="34" charset="0"/>
                <a:cs typeface="Arial" pitchFamily="34" charset="0"/>
              </a:rPr>
              <a:t>Even-numbered  philosopher picks  up first the right chopstick and then the left chopstick.</a:t>
            </a:r>
            <a:endParaRPr lang="en-US" dirty="0" smtClean="0"/>
          </a:p>
        </p:txBody>
      </p:sp>
      <p:sp>
        <p:nvSpPr>
          <p:cNvPr id="7" name="Rectangle 2"/>
          <p:cNvSpPr>
            <a:spLocks noGrp="1" noChangeArrowheads="1"/>
          </p:cNvSpPr>
          <p:nvPr>
            <p:ph type="title"/>
          </p:nvPr>
        </p:nvSpPr>
        <p:spPr>
          <a:xfrm>
            <a:off x="609600" y="152400"/>
            <a:ext cx="8077200" cy="1143000"/>
          </a:xfrm>
        </p:spPr>
        <p:txBody>
          <a:bodyPr>
            <a:noAutofit/>
          </a:bodyPr>
          <a:lstStyle/>
          <a:p>
            <a:r>
              <a:rPr lang="en-IN" sz="3600" dirty="0" smtClean="0">
                <a:solidFill>
                  <a:srgbClr val="C00000"/>
                </a:solidFill>
                <a:latin typeface="Arial" pitchFamily="34" charset="0"/>
                <a:cs typeface="Arial" pitchFamily="34" charset="0"/>
              </a:rPr>
              <a:t>Possible Remedies to the Deadlock Problem</a:t>
            </a:r>
            <a:endParaRPr lang="en-US" sz="3600" dirty="0" smtClean="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304800" y="1143000"/>
            <a:ext cx="8610600" cy="5486400"/>
          </a:xfrm>
        </p:spPr>
        <p:txBody>
          <a:bodyPr>
            <a:normAutofit fontScale="92500" lnSpcReduction="20000"/>
          </a:bodyPr>
          <a:lstStyle/>
          <a:p>
            <a:pPr>
              <a:lnSpc>
                <a:spcPct val="120000"/>
              </a:lnSpc>
              <a:spcBef>
                <a:spcPts val="0"/>
              </a:spcBef>
            </a:pPr>
            <a:r>
              <a:rPr lang="en-US" dirty="0" smtClean="0">
                <a:latin typeface="Arial" pitchFamily="34" charset="0"/>
                <a:cs typeface="Arial" pitchFamily="34" charset="0"/>
              </a:rPr>
              <a:t> Incorrect use of semaphore operations:</a:t>
            </a:r>
            <a:br>
              <a:rPr lang="en-US" dirty="0" smtClean="0">
                <a:latin typeface="Arial" pitchFamily="34" charset="0"/>
                <a:cs typeface="Arial" pitchFamily="34" charset="0"/>
              </a:rPr>
            </a:br>
            <a:endParaRPr lang="en-US" dirty="0" smtClean="0">
              <a:latin typeface="Arial" pitchFamily="34" charset="0"/>
              <a:cs typeface="Arial" pitchFamily="34" charset="0"/>
            </a:endParaRPr>
          </a:p>
          <a:p>
            <a:pPr>
              <a:lnSpc>
                <a:spcPct val="120000"/>
              </a:lnSpc>
              <a:spcBef>
                <a:spcPts val="0"/>
              </a:spcBef>
              <a:buNone/>
            </a:pPr>
            <a:r>
              <a:rPr lang="en-US" dirty="0" smtClean="0">
                <a:latin typeface="Arial" pitchFamily="34" charset="0"/>
                <a:cs typeface="Arial" pitchFamily="34" charset="0"/>
              </a:rPr>
              <a:t>	</a:t>
            </a:r>
            <a:r>
              <a:rPr lang="en-US" dirty="0" smtClean="0">
                <a:latin typeface="Courier New" pitchFamily="49" charset="0"/>
                <a:cs typeface="Courier New" pitchFamily="49" charset="0"/>
              </a:rPr>
              <a:t>signal (</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  </a:t>
            </a:r>
          </a:p>
          <a:p>
            <a:pPr lvl="1">
              <a:lnSpc>
                <a:spcPct val="120000"/>
              </a:lnSpc>
              <a:spcBef>
                <a:spcPts val="0"/>
              </a:spcBef>
              <a:buNone/>
            </a:pPr>
            <a:r>
              <a:rPr lang="en-US" dirty="0" smtClean="0">
                <a:latin typeface="Courier New" pitchFamily="49" charset="0"/>
                <a:cs typeface="Courier New" pitchFamily="49" charset="0"/>
              </a:rPr>
              <a:t>….  </a:t>
            </a:r>
          </a:p>
          <a:p>
            <a:pPr lvl="1">
              <a:lnSpc>
                <a:spcPct val="120000"/>
              </a:lnSpc>
              <a:spcBef>
                <a:spcPts val="0"/>
              </a:spcBef>
              <a:buNone/>
            </a:pPr>
            <a:r>
              <a:rPr lang="en-US" dirty="0" smtClean="0">
                <a:latin typeface="Courier New" pitchFamily="49" charset="0"/>
                <a:cs typeface="Courier New" pitchFamily="49" charset="0"/>
              </a:rPr>
              <a:t>wait (</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endParaRPr lang="en-US" dirty="0" smtClean="0">
              <a:latin typeface="Courier New" pitchFamily="49" charset="0"/>
              <a:cs typeface="Courier New" pitchFamily="49" charset="0"/>
            </a:endParaRPr>
          </a:p>
          <a:p>
            <a:pPr lvl="1">
              <a:lnSpc>
                <a:spcPct val="120000"/>
              </a:lnSpc>
              <a:spcBef>
                <a:spcPts val="0"/>
              </a:spcBef>
              <a:buNone/>
            </a:pPr>
            <a:endParaRPr lang="en-US" dirty="0" smtClean="0">
              <a:latin typeface="Courier New" pitchFamily="49" charset="0"/>
              <a:cs typeface="Courier New" pitchFamily="49" charset="0"/>
            </a:endParaRPr>
          </a:p>
          <a:p>
            <a:pPr lvl="1">
              <a:lnSpc>
                <a:spcPct val="120000"/>
              </a:lnSpc>
              <a:spcBef>
                <a:spcPts val="0"/>
              </a:spcBef>
              <a:buNone/>
            </a:pPr>
            <a:r>
              <a:rPr lang="en-US" dirty="0" smtClean="0">
                <a:latin typeface="Courier New" pitchFamily="49" charset="0"/>
                <a:cs typeface="Courier New" pitchFamily="49" charset="0"/>
              </a:rPr>
              <a:t>wait (</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  </a:t>
            </a:r>
          </a:p>
          <a:p>
            <a:pPr lvl="1">
              <a:lnSpc>
                <a:spcPct val="120000"/>
              </a:lnSpc>
              <a:spcBef>
                <a:spcPts val="0"/>
              </a:spcBef>
              <a:buNone/>
            </a:pPr>
            <a:r>
              <a:rPr lang="en-US" dirty="0" smtClean="0">
                <a:latin typeface="Courier New" pitchFamily="49" charset="0"/>
                <a:cs typeface="Courier New" pitchFamily="49" charset="0"/>
              </a:rPr>
              <a:t>…  </a:t>
            </a:r>
          </a:p>
          <a:p>
            <a:pPr lvl="1">
              <a:lnSpc>
                <a:spcPct val="120000"/>
              </a:lnSpc>
              <a:spcBef>
                <a:spcPts val="0"/>
              </a:spcBef>
              <a:buNone/>
            </a:pPr>
            <a:r>
              <a:rPr lang="en-US" dirty="0" smtClean="0">
                <a:latin typeface="Courier New" pitchFamily="49" charset="0"/>
                <a:cs typeface="Courier New" pitchFamily="49" charset="0"/>
              </a:rPr>
              <a:t>wait (</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a:t>
            </a:r>
          </a:p>
          <a:p>
            <a:pPr lvl="1">
              <a:lnSpc>
                <a:spcPct val="120000"/>
              </a:lnSpc>
              <a:spcBef>
                <a:spcPts val="0"/>
              </a:spcBef>
            </a:pPr>
            <a:endParaRPr lang="en-US" dirty="0" smtClean="0">
              <a:latin typeface="Arial" pitchFamily="34" charset="0"/>
              <a:cs typeface="Arial" pitchFamily="34" charset="0"/>
            </a:endParaRPr>
          </a:p>
          <a:p>
            <a:pPr lvl="1">
              <a:lnSpc>
                <a:spcPct val="120000"/>
              </a:lnSpc>
              <a:spcBef>
                <a:spcPts val="0"/>
              </a:spcBef>
            </a:pPr>
            <a:r>
              <a:rPr lang="en-US" dirty="0" smtClean="0">
                <a:latin typeface="Arial" pitchFamily="34" charset="0"/>
                <a:cs typeface="Arial" pitchFamily="34" charset="0"/>
              </a:rPr>
              <a:t> Omitting  of wait (</a:t>
            </a:r>
            <a:r>
              <a:rPr lang="en-US" dirty="0" err="1" smtClean="0">
                <a:latin typeface="Arial" pitchFamily="34" charset="0"/>
                <a:cs typeface="Arial" pitchFamily="34" charset="0"/>
              </a:rPr>
              <a:t>mutex</a:t>
            </a:r>
            <a:r>
              <a:rPr lang="en-US" dirty="0" smtClean="0">
                <a:latin typeface="Arial" pitchFamily="34" charset="0"/>
                <a:cs typeface="Arial" pitchFamily="34" charset="0"/>
              </a:rPr>
              <a:t>) or signal (</a:t>
            </a:r>
            <a:r>
              <a:rPr lang="en-US" dirty="0" err="1" smtClean="0">
                <a:latin typeface="Arial" pitchFamily="34" charset="0"/>
                <a:cs typeface="Arial" pitchFamily="34" charset="0"/>
              </a:rPr>
              <a:t>mutex</a:t>
            </a:r>
            <a:r>
              <a:rPr lang="en-US" dirty="0" smtClean="0">
                <a:latin typeface="Arial" pitchFamily="34" charset="0"/>
                <a:cs typeface="Arial" pitchFamily="34" charset="0"/>
              </a:rPr>
              <a:t>) (or both)</a:t>
            </a:r>
          </a:p>
          <a:p>
            <a:pPr>
              <a:lnSpc>
                <a:spcPct val="120000"/>
              </a:lnSpc>
              <a:spcBef>
                <a:spcPts val="0"/>
              </a:spcBef>
            </a:pPr>
            <a:r>
              <a:rPr lang="en-US" dirty="0" smtClean="0">
                <a:latin typeface="Arial" pitchFamily="34" charset="0"/>
                <a:cs typeface="Arial" pitchFamily="34" charset="0"/>
              </a:rPr>
              <a:t>Deadlock and starvation are possible.</a:t>
            </a:r>
          </a:p>
        </p:txBody>
      </p:sp>
      <p:sp>
        <p:nvSpPr>
          <p:cNvPr id="7" name="Rectangle 2"/>
          <p:cNvSpPr>
            <a:spLocks noGrp="1" noChangeArrowheads="1"/>
          </p:cNvSpPr>
          <p:nvPr>
            <p:ph type="title"/>
          </p:nvPr>
        </p:nvSpPr>
        <p:spPr>
          <a:xfrm>
            <a:off x="685800" y="152400"/>
            <a:ext cx="8077200" cy="952500"/>
          </a:xfrm>
        </p:spPr>
        <p:txBody>
          <a:bodyPr>
            <a:normAutofit/>
          </a:bodyPr>
          <a:lstStyle/>
          <a:p>
            <a:pPr eaLnBrk="1" hangingPunct="1"/>
            <a:r>
              <a:rPr lang="en-US" sz="3600" dirty="0" smtClean="0">
                <a:solidFill>
                  <a:srgbClr val="C00000"/>
                </a:solidFill>
                <a:latin typeface="Arial" pitchFamily="34" charset="0"/>
                <a:cs typeface="Arial" pitchFamily="34" charset="0"/>
              </a:rPr>
              <a:t>Problems with Semaphores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sz="4000"/>
              <a:t>The Dining Philosophers Problem (3)</a:t>
            </a:r>
          </a:p>
        </p:txBody>
      </p:sp>
      <p:pic>
        <p:nvPicPr>
          <p:cNvPr id="73732" name="Picture 4"/>
          <p:cNvPicPr>
            <a:picLocks noChangeAspect="1" noChangeArrowheads="1"/>
          </p:cNvPicPr>
          <p:nvPr/>
        </p:nvPicPr>
        <p:blipFill>
          <a:blip r:embed="rId3" cstate="print"/>
          <a:srcRect b="46489"/>
          <a:stretch>
            <a:fillRect/>
          </a:stretch>
        </p:blipFill>
        <p:spPr bwMode="auto">
          <a:xfrm>
            <a:off x="336550" y="1447800"/>
            <a:ext cx="8578850" cy="3352799"/>
          </a:xfrm>
          <a:prstGeom prst="rect">
            <a:avLst/>
          </a:prstGeom>
          <a:noFill/>
          <a:ln w="9525">
            <a:noFill/>
            <a:miter lim="800000"/>
            <a:headEnd/>
            <a:tailEnd/>
          </a:ln>
          <a:effectLst/>
        </p:spPr>
      </p:pic>
      <p:sp>
        <p:nvSpPr>
          <p:cNvPr id="73733" name="Text Box 5"/>
          <p:cNvSpPr txBox="1">
            <a:spLocks noChangeArrowheads="1"/>
          </p:cNvSpPr>
          <p:nvPr/>
        </p:nvSpPr>
        <p:spPr bwMode="auto">
          <a:xfrm>
            <a:off x="706438" y="4843463"/>
            <a:ext cx="1803400" cy="457200"/>
          </a:xfrm>
          <a:prstGeom prst="rect">
            <a:avLst/>
          </a:prstGeom>
          <a:noFill/>
          <a:ln w="9525">
            <a:noFill/>
            <a:miter lim="800000"/>
            <a:headEnd/>
            <a:tailEnd/>
          </a:ln>
          <a:effectLst/>
        </p:spPr>
        <p:txBody>
          <a:bodyPr>
            <a:spAutoFit/>
          </a:bodyPr>
          <a:lstStyle/>
          <a:p>
            <a:pPr algn="l">
              <a:spcBef>
                <a:spcPct val="50000"/>
              </a:spcBef>
            </a:pPr>
            <a:r>
              <a:rPr lang="en-US"/>
              <a:t> .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03200"/>
            <a:ext cx="8229600" cy="576263"/>
          </a:xfrm>
        </p:spPr>
        <p:txBody>
          <a:bodyPr>
            <a:normAutofit fontScale="90000"/>
          </a:bodyPr>
          <a:lstStyle/>
          <a:p>
            <a:pPr eaLnBrk="1" hangingPunct="1"/>
            <a:r>
              <a:rPr lang="en-US" dirty="0" smtClean="0">
                <a:solidFill>
                  <a:srgbClr val="C00000"/>
                </a:solidFill>
                <a:latin typeface="Arial" pitchFamily="34" charset="0"/>
                <a:cs typeface="Arial" pitchFamily="34" charset="0"/>
              </a:rPr>
              <a:t>Synchronization (Cont.)</a:t>
            </a:r>
          </a:p>
        </p:txBody>
      </p:sp>
      <p:sp>
        <p:nvSpPr>
          <p:cNvPr id="41987" name="Rectangle 3"/>
          <p:cNvSpPr>
            <a:spLocks noGrp="1" noChangeArrowheads="1"/>
          </p:cNvSpPr>
          <p:nvPr>
            <p:ph type="body" idx="1"/>
          </p:nvPr>
        </p:nvSpPr>
        <p:spPr>
          <a:xfrm>
            <a:off x="683569" y="1203324"/>
            <a:ext cx="6796732" cy="2945756"/>
          </a:xfrm>
        </p:spPr>
        <p:txBody>
          <a:bodyPr>
            <a:noAutofit/>
          </a:bodyPr>
          <a:lstStyle/>
          <a:p>
            <a:pPr>
              <a:buFont typeface="Monotype Sorts" charset="0"/>
              <a:buChar char="n"/>
              <a:defRPr/>
            </a:pPr>
            <a:r>
              <a:rPr lang="en-US" dirty="0" smtClean="0">
                <a:solidFill>
                  <a:srgbClr val="C00000"/>
                </a:solidFill>
                <a:latin typeface="Arial" pitchFamily="34" charset="0"/>
                <a:ea typeface="ＭＳ Ｐゴシック" charset="0"/>
                <a:cs typeface="Arial" pitchFamily="34" charset="0"/>
              </a:rPr>
              <a:t>Producer-consumer scenario</a:t>
            </a:r>
            <a:r>
              <a:rPr lang="en-US" dirty="0" smtClean="0">
                <a:ea typeface="ＭＳ Ｐゴシック" charset="0"/>
              </a:rPr>
              <a:t/>
            </a:r>
            <a:br>
              <a:rPr lang="en-US" dirty="0" smtClean="0">
                <a:ea typeface="ＭＳ Ｐゴシック" charset="0"/>
              </a:rPr>
            </a:br>
            <a:endParaRPr lang="en-US" dirty="0" smtClean="0">
              <a:ea typeface="ＭＳ Ｐゴシック" charset="0"/>
            </a:endParaRPr>
          </a:p>
          <a:p>
            <a:pPr marL="0" indent="0">
              <a:buFont typeface="Monotype Sorts" pitchFamily="-84" charset="2"/>
              <a:buNone/>
              <a:defRPr/>
            </a:pPr>
            <a:r>
              <a:rPr lang="en-US" sz="1600" dirty="0" smtClean="0">
                <a:latin typeface="Courier New"/>
                <a:ea typeface="ＭＳ Ｐゴシック" charset="-128"/>
                <a:cs typeface="Courier New"/>
              </a:rPr>
              <a:t>       </a:t>
            </a:r>
            <a:r>
              <a:rPr lang="en-US" sz="1800" dirty="0" smtClean="0">
                <a:latin typeface="Courier New"/>
                <a:ea typeface="ＭＳ Ｐゴシック" charset="-128"/>
                <a:cs typeface="Courier New"/>
              </a:rPr>
              <a:t>message </a:t>
            </a:r>
            <a:r>
              <a:rPr lang="en-US" sz="1800" dirty="0" err="1" smtClean="0">
                <a:latin typeface="Courier New"/>
                <a:ea typeface="ＭＳ Ｐゴシック" charset="-128"/>
                <a:cs typeface="Courier New"/>
              </a:rPr>
              <a:t>next_produced</a:t>
            </a:r>
            <a:r>
              <a:rPr lang="en-US" sz="1800" dirty="0">
                <a:latin typeface="Courier New"/>
                <a:ea typeface="ＭＳ Ｐゴシック" charset="-128"/>
                <a:cs typeface="Courier New"/>
              </a:rPr>
              <a:t>; </a:t>
            </a:r>
            <a:endParaRPr lang="en-US" sz="1800" dirty="0" smtClean="0">
              <a:latin typeface="Courier New"/>
              <a:ea typeface="ＭＳ Ｐゴシック" charset="-128"/>
              <a:cs typeface="Courier New"/>
            </a:endParaRPr>
          </a:p>
          <a:p>
            <a:pPr marL="0" indent="0">
              <a:buFont typeface="Monotype Sorts" pitchFamily="-84" charset="2"/>
              <a:buNone/>
              <a:defRPr/>
            </a:pPr>
            <a:r>
              <a:rPr lang="en-US" sz="1800" dirty="0" smtClean="0">
                <a:latin typeface="Courier New"/>
                <a:ea typeface="ＭＳ Ｐゴシック" charset="-128"/>
                <a:cs typeface="Courier New"/>
              </a:rPr>
              <a:t>       while </a:t>
            </a:r>
            <a:r>
              <a:rPr lang="en-US" sz="1800" dirty="0">
                <a:latin typeface="Courier New"/>
                <a:ea typeface="ＭＳ Ｐゴシック" charset="-128"/>
                <a:cs typeface="Courier New"/>
              </a:rPr>
              <a:t>(true) {</a:t>
            </a:r>
            <a:br>
              <a:rPr lang="en-US" sz="1800" dirty="0">
                <a:latin typeface="Courier New"/>
                <a:ea typeface="ＭＳ Ｐゴシック" charset="-128"/>
                <a:cs typeface="Courier New"/>
              </a:rPr>
            </a:br>
            <a:r>
              <a:rPr lang="en-US" sz="1800" dirty="0">
                <a:latin typeface="Courier New"/>
                <a:ea typeface="ＭＳ Ｐゴシック" charset="-128"/>
                <a:cs typeface="Courier New"/>
              </a:rPr>
              <a:t> </a:t>
            </a:r>
            <a:r>
              <a:rPr lang="en-US" sz="1800" dirty="0" smtClean="0">
                <a:latin typeface="Courier New"/>
                <a:ea typeface="ＭＳ Ｐゴシック" charset="-128"/>
                <a:cs typeface="Courier New"/>
              </a:rPr>
              <a:t>         /* </a:t>
            </a:r>
            <a:r>
              <a:rPr lang="en-US" sz="1800" dirty="0">
                <a:latin typeface="Courier New"/>
                <a:ea typeface="ＭＳ Ｐゴシック" charset="-128"/>
                <a:cs typeface="Courier New"/>
              </a:rPr>
              <a:t>produce an item in next produced */ </a:t>
            </a:r>
            <a:endParaRPr lang="en-US" sz="1800" dirty="0" smtClean="0">
              <a:latin typeface="Courier New"/>
              <a:ea typeface="ＭＳ Ｐゴシック" charset="-128"/>
              <a:cs typeface="Courier New"/>
            </a:endParaRPr>
          </a:p>
          <a:p>
            <a:pPr marL="0" indent="0">
              <a:buFont typeface="Monotype Sorts" pitchFamily="-84" charset="2"/>
              <a:buNone/>
              <a:defRPr/>
            </a:pPr>
            <a:r>
              <a:rPr lang="en-US" sz="1800" dirty="0">
                <a:latin typeface="Courier New"/>
                <a:ea typeface="ＭＳ Ｐゴシック" charset="-128"/>
                <a:cs typeface="Courier New"/>
              </a:rPr>
              <a:t> </a:t>
            </a:r>
            <a:r>
              <a:rPr lang="en-US" sz="1800" dirty="0" smtClean="0">
                <a:latin typeface="Courier New"/>
                <a:ea typeface="ＭＳ Ｐゴシック" charset="-128"/>
                <a:cs typeface="Courier New"/>
              </a:rPr>
              <a:t>      send(</a:t>
            </a:r>
            <a:r>
              <a:rPr lang="en-US" sz="1800" dirty="0" err="1" smtClean="0">
                <a:latin typeface="Courier New"/>
                <a:ea typeface="ＭＳ Ｐゴシック" charset="-128"/>
                <a:cs typeface="Courier New"/>
              </a:rPr>
              <a:t>next_produced</a:t>
            </a:r>
            <a:r>
              <a:rPr lang="en-US" sz="1800" dirty="0">
                <a:latin typeface="Courier New"/>
                <a:ea typeface="ＭＳ Ｐゴシック" charset="-128"/>
                <a:cs typeface="Courier New"/>
              </a:rPr>
              <a:t>); </a:t>
            </a:r>
            <a:endParaRPr lang="en-US" sz="1800" dirty="0" smtClean="0">
              <a:latin typeface="Courier New"/>
              <a:ea typeface="ＭＳ Ｐゴシック" charset="-128"/>
              <a:cs typeface="Courier New"/>
            </a:endParaRPr>
          </a:p>
          <a:p>
            <a:pPr marL="0" indent="0">
              <a:buFont typeface="Monotype Sorts" pitchFamily="-84" charset="2"/>
              <a:buNone/>
              <a:defRPr/>
            </a:pPr>
            <a:r>
              <a:rPr lang="en-US" sz="1800" dirty="0" smtClean="0">
                <a:latin typeface="Courier New"/>
                <a:ea typeface="ＭＳ Ｐゴシック" charset="-128"/>
                <a:cs typeface="Courier New"/>
              </a:rPr>
              <a:t>       } </a:t>
            </a:r>
          </a:p>
        </p:txBody>
      </p:sp>
      <p:sp>
        <p:nvSpPr>
          <p:cNvPr id="48132" name="TextBox 1"/>
          <p:cNvSpPr txBox="1">
            <a:spLocks noChangeArrowheads="1"/>
          </p:cNvSpPr>
          <p:nvPr/>
        </p:nvSpPr>
        <p:spPr bwMode="auto">
          <a:xfrm>
            <a:off x="1547664" y="4149080"/>
            <a:ext cx="6370638" cy="1711238"/>
          </a:xfrm>
          <a:prstGeom prst="rect">
            <a:avLst/>
          </a:prstGeom>
          <a:noFill/>
          <a:ln w="9525">
            <a:noFill/>
            <a:miter lim="800000"/>
            <a:headEnd/>
            <a:tailEnd/>
          </a:ln>
        </p:spPr>
        <p:txBody>
          <a:bodyPr lIns="64008" tIns="32004" rIns="64008" bIns="32004">
            <a:spAutoFit/>
          </a:bodyPr>
          <a:lstStyle/>
          <a:p>
            <a:r>
              <a:rPr kumimoji="1" lang="en-US" dirty="0">
                <a:latin typeface="Courier New" pitchFamily="49" charset="0"/>
                <a:cs typeface="Courier New" pitchFamily="49" charset="0"/>
              </a:rPr>
              <a:t>message </a:t>
            </a:r>
            <a:r>
              <a:rPr kumimoji="1" lang="en-US" dirty="0" err="1">
                <a:latin typeface="Courier New" pitchFamily="49" charset="0"/>
                <a:cs typeface="Courier New" pitchFamily="49" charset="0"/>
              </a:rPr>
              <a:t>next_consumed</a:t>
            </a:r>
            <a:r>
              <a:rPr kumimoji="1" lang="en-US" dirty="0">
                <a:latin typeface="Courier New" pitchFamily="49" charset="0"/>
                <a:cs typeface="Courier New" pitchFamily="49" charset="0"/>
              </a:rPr>
              <a:t>;</a:t>
            </a:r>
          </a:p>
          <a:p>
            <a:r>
              <a:rPr kumimoji="1" lang="en-US" dirty="0">
                <a:latin typeface="Courier New" pitchFamily="49" charset="0"/>
                <a:cs typeface="Courier New" pitchFamily="49" charset="0"/>
              </a:rPr>
              <a:t>while (true) {</a:t>
            </a:r>
          </a:p>
          <a:p>
            <a:r>
              <a:rPr kumimoji="1" lang="en-US" dirty="0">
                <a:latin typeface="Courier New" pitchFamily="49" charset="0"/>
                <a:cs typeface="Courier New" pitchFamily="49" charset="0"/>
              </a:rPr>
              <a:t>   receive(</a:t>
            </a:r>
            <a:r>
              <a:rPr kumimoji="1" lang="en-US" dirty="0" err="1">
                <a:latin typeface="Courier New" pitchFamily="49" charset="0"/>
                <a:cs typeface="Courier New" pitchFamily="49" charset="0"/>
              </a:rPr>
              <a:t>next_consumed</a:t>
            </a:r>
            <a:r>
              <a:rPr kumimoji="1" lang="en-US" dirty="0">
                <a:latin typeface="Courier New" pitchFamily="49" charset="0"/>
                <a:cs typeface="Courier New" pitchFamily="49" charset="0"/>
              </a:rPr>
              <a:t>);</a:t>
            </a:r>
          </a:p>
          <a:p>
            <a:r>
              <a:rPr kumimoji="1" lang="en-US" dirty="0">
                <a:latin typeface="Courier New" pitchFamily="49" charset="0"/>
                <a:cs typeface="Courier New" pitchFamily="49" charset="0"/>
              </a:rPr>
              <a:t>   </a:t>
            </a:r>
          </a:p>
          <a:p>
            <a:r>
              <a:rPr kumimoji="1" lang="en-US" dirty="0">
                <a:latin typeface="Courier New" pitchFamily="49" charset="0"/>
                <a:cs typeface="Courier New" pitchFamily="49" charset="0"/>
              </a:rPr>
              <a:t>   /* consume the item in next consumed */</a:t>
            </a:r>
          </a:p>
          <a:p>
            <a:r>
              <a:rPr kumimoji="1" lang="en-US"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sz="4000"/>
              <a:t>The Dining Philosophers Problem (4)</a:t>
            </a:r>
          </a:p>
        </p:txBody>
      </p:sp>
      <p:sp>
        <p:nvSpPr>
          <p:cNvPr id="74757" name="Text Box 5"/>
          <p:cNvSpPr txBox="1">
            <a:spLocks noChangeArrowheads="1"/>
          </p:cNvSpPr>
          <p:nvPr/>
        </p:nvSpPr>
        <p:spPr bwMode="auto">
          <a:xfrm>
            <a:off x="301625" y="1006475"/>
            <a:ext cx="1803400" cy="457200"/>
          </a:xfrm>
          <a:prstGeom prst="rect">
            <a:avLst/>
          </a:prstGeom>
          <a:noFill/>
          <a:ln w="9525">
            <a:noFill/>
            <a:miter lim="800000"/>
            <a:headEnd/>
            <a:tailEnd/>
          </a:ln>
          <a:effectLst/>
        </p:spPr>
        <p:txBody>
          <a:bodyPr>
            <a:spAutoFit/>
          </a:bodyPr>
          <a:lstStyle/>
          <a:p>
            <a:pPr algn="l">
              <a:spcBef>
                <a:spcPct val="50000"/>
              </a:spcBef>
            </a:pPr>
            <a:r>
              <a:rPr lang="en-US"/>
              <a:t> . . .</a:t>
            </a:r>
          </a:p>
        </p:txBody>
      </p:sp>
      <p:pic>
        <p:nvPicPr>
          <p:cNvPr id="74758" name="Picture 6"/>
          <p:cNvPicPr>
            <a:picLocks noChangeAspect="1" noChangeArrowheads="1"/>
          </p:cNvPicPr>
          <p:nvPr/>
        </p:nvPicPr>
        <p:blipFill>
          <a:blip r:embed="rId3" cstate="print"/>
          <a:srcRect/>
          <a:stretch>
            <a:fillRect/>
          </a:stretch>
        </p:blipFill>
        <p:spPr bwMode="auto">
          <a:xfrm>
            <a:off x="381000" y="1447800"/>
            <a:ext cx="8458199" cy="4800600"/>
          </a:xfrm>
          <a:prstGeom prst="rect">
            <a:avLst/>
          </a:prstGeom>
          <a:noFill/>
          <a:ln w="9525">
            <a:noFill/>
            <a:miter lim="800000"/>
            <a:headEnd/>
            <a:tailEnd/>
          </a:ln>
          <a:effectLst/>
        </p:spPr>
      </p:pic>
      <p:sp>
        <p:nvSpPr>
          <p:cNvPr id="74759" name="Text Box 7"/>
          <p:cNvSpPr txBox="1">
            <a:spLocks noChangeArrowheads="1"/>
          </p:cNvSpPr>
          <p:nvPr/>
        </p:nvSpPr>
        <p:spPr bwMode="auto">
          <a:xfrm>
            <a:off x="873125" y="5610225"/>
            <a:ext cx="1803400" cy="457200"/>
          </a:xfrm>
          <a:prstGeom prst="rect">
            <a:avLst/>
          </a:prstGeom>
          <a:noFill/>
          <a:ln w="9525">
            <a:noFill/>
            <a:miter lim="800000"/>
            <a:headEnd/>
            <a:tailEnd/>
          </a:ln>
          <a:effectLst/>
        </p:spPr>
        <p:txBody>
          <a:bodyPr>
            <a:spAutoFit/>
          </a:bodyPr>
          <a:lstStyle/>
          <a:p>
            <a:pPr algn="l">
              <a:spcBef>
                <a:spcPct val="50000"/>
              </a:spcBef>
            </a:pPr>
            <a:r>
              <a:rPr lang="en-US"/>
              <a:t> . .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sz="4000"/>
              <a:t>The Dining Philosophers Problem (5)</a:t>
            </a:r>
          </a:p>
        </p:txBody>
      </p:sp>
      <p:sp>
        <p:nvSpPr>
          <p:cNvPr id="75780" name="Text Box 4"/>
          <p:cNvSpPr txBox="1">
            <a:spLocks noChangeArrowheads="1"/>
          </p:cNvSpPr>
          <p:nvPr/>
        </p:nvSpPr>
        <p:spPr bwMode="auto">
          <a:xfrm>
            <a:off x="315913" y="1111250"/>
            <a:ext cx="1803400" cy="457200"/>
          </a:xfrm>
          <a:prstGeom prst="rect">
            <a:avLst/>
          </a:prstGeom>
          <a:noFill/>
          <a:ln w="9525">
            <a:noFill/>
            <a:miter lim="800000"/>
            <a:headEnd/>
            <a:tailEnd/>
          </a:ln>
          <a:effectLst/>
        </p:spPr>
        <p:txBody>
          <a:bodyPr>
            <a:spAutoFit/>
          </a:bodyPr>
          <a:lstStyle/>
          <a:p>
            <a:pPr algn="l">
              <a:spcBef>
                <a:spcPct val="50000"/>
              </a:spcBef>
            </a:pPr>
            <a:r>
              <a:rPr lang="en-US"/>
              <a:t> . . .</a:t>
            </a:r>
          </a:p>
        </p:txBody>
      </p:sp>
      <p:pic>
        <p:nvPicPr>
          <p:cNvPr id="75782" name="Picture 6"/>
          <p:cNvPicPr>
            <a:picLocks noChangeAspect="1" noChangeArrowheads="1"/>
          </p:cNvPicPr>
          <p:nvPr/>
        </p:nvPicPr>
        <p:blipFill>
          <a:blip r:embed="rId3" cstate="print"/>
          <a:srcRect/>
          <a:stretch>
            <a:fillRect/>
          </a:stretch>
        </p:blipFill>
        <p:spPr bwMode="auto">
          <a:xfrm>
            <a:off x="228601" y="1649413"/>
            <a:ext cx="8650288" cy="4294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960438"/>
          </a:xfrm>
        </p:spPr>
        <p:txBody>
          <a:bodyPr>
            <a:normAutofit/>
          </a:bodyPr>
          <a:lstStyle/>
          <a:p>
            <a:r>
              <a:rPr lang="en-US" sz="4000" dirty="0" smtClean="0">
                <a:solidFill>
                  <a:srgbClr val="C00000"/>
                </a:solidFill>
                <a:latin typeface="Arial" charset="0"/>
              </a:rPr>
              <a:t>Monitors</a:t>
            </a:r>
            <a:endParaRPr lang="en-US" sz="4000" dirty="0">
              <a:solidFill>
                <a:srgbClr val="C00000"/>
              </a:solidFill>
            </a:endParaRPr>
          </a:p>
        </p:txBody>
      </p:sp>
      <p:sp>
        <p:nvSpPr>
          <p:cNvPr id="3" name="Content Placeholder 2"/>
          <p:cNvSpPr>
            <a:spLocks noGrp="1"/>
          </p:cNvSpPr>
          <p:nvPr>
            <p:ph idx="1"/>
          </p:nvPr>
        </p:nvSpPr>
        <p:spPr>
          <a:xfrm>
            <a:off x="228600" y="1066800"/>
            <a:ext cx="8686800" cy="5638800"/>
          </a:xfrm>
        </p:spPr>
        <p:txBody>
          <a:bodyPr>
            <a:normAutofit/>
          </a:bodyPr>
          <a:lstStyle/>
          <a:p>
            <a:pPr algn="just">
              <a:spcBef>
                <a:spcPts val="0"/>
              </a:spcBef>
            </a:pPr>
            <a:r>
              <a:rPr lang="en-US" sz="2800" dirty="0" smtClean="0">
                <a:latin typeface="Arial" charset="0"/>
              </a:rPr>
              <a:t>Semaphores is a powerful tool but its wait and signal operations may be scattered throughout a program</a:t>
            </a:r>
          </a:p>
          <a:p>
            <a:pPr algn="just">
              <a:spcBef>
                <a:spcPts val="0"/>
              </a:spcBef>
            </a:pPr>
            <a:r>
              <a:rPr lang="en-US" sz="2800" dirty="0" smtClean="0">
                <a:latin typeface="Arial" charset="0"/>
              </a:rPr>
              <a:t>Monitor is a </a:t>
            </a:r>
            <a:r>
              <a:rPr lang="en-US" sz="2800" b="1" dirty="0" smtClean="0">
                <a:solidFill>
                  <a:srgbClr val="000099"/>
                </a:solidFill>
                <a:latin typeface="Arial" charset="0"/>
              </a:rPr>
              <a:t>programming language construct </a:t>
            </a:r>
            <a:r>
              <a:rPr lang="en-US" sz="2800" dirty="0" smtClean="0">
                <a:latin typeface="Arial" charset="0"/>
              </a:rPr>
              <a:t>which enforces mutual exclusion and blocking mechanism</a:t>
            </a:r>
          </a:p>
          <a:p>
            <a:pPr algn="just">
              <a:spcBef>
                <a:spcPts val="0"/>
              </a:spcBef>
            </a:pPr>
            <a:r>
              <a:rPr lang="en-IN" sz="2800" dirty="0" smtClean="0">
                <a:latin typeface="Arial" charset="0"/>
              </a:rPr>
              <a:t>Provides equivalent functionality to that of semaphores and that is easier to control.</a:t>
            </a:r>
          </a:p>
          <a:p>
            <a:pPr algn="just">
              <a:spcBef>
                <a:spcPts val="0"/>
              </a:spcBef>
            </a:pPr>
            <a:r>
              <a:rPr lang="en-IN" sz="2800" dirty="0" smtClean="0">
                <a:latin typeface="Arial" charset="0"/>
              </a:rPr>
              <a:t>Implemented in a number of programming languages, including </a:t>
            </a:r>
          </a:p>
          <a:p>
            <a:pPr lvl="1" algn="just">
              <a:spcBef>
                <a:spcPts val="0"/>
              </a:spcBef>
            </a:pPr>
            <a:r>
              <a:rPr lang="en-IN" sz="2400" dirty="0" smtClean="0">
                <a:solidFill>
                  <a:srgbClr val="C00000"/>
                </a:solidFill>
                <a:latin typeface="Arial" charset="0"/>
              </a:rPr>
              <a:t>Concurrent Pascal, Pascal-Plus,</a:t>
            </a:r>
          </a:p>
          <a:p>
            <a:pPr lvl="1" algn="just">
              <a:spcBef>
                <a:spcPts val="0"/>
              </a:spcBef>
            </a:pPr>
            <a:r>
              <a:rPr lang="en-IN" sz="2400" dirty="0" smtClean="0">
                <a:solidFill>
                  <a:srgbClr val="C00000"/>
                </a:solidFill>
                <a:latin typeface="Arial" charset="0"/>
              </a:rPr>
              <a:t>Modula-2, Modula-3, and Java.</a:t>
            </a:r>
          </a:p>
          <a:p>
            <a:pPr algn="just">
              <a:spcBef>
                <a:spcPts val="0"/>
              </a:spcBef>
            </a:pPr>
            <a:endParaRPr lang="en-US" sz="2800" dirty="0" smtClean="0">
              <a:latin typeface="Arial"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640960" cy="5328592"/>
          </a:xfrm>
        </p:spPr>
        <p:txBody>
          <a:bodyPr>
            <a:normAutofit/>
          </a:bodyPr>
          <a:lstStyle/>
          <a:p>
            <a:pPr algn="just">
              <a:lnSpc>
                <a:spcPct val="150000"/>
              </a:lnSpc>
              <a:spcBef>
                <a:spcPts val="0"/>
              </a:spcBef>
            </a:pPr>
            <a:r>
              <a:rPr lang="en-US" dirty="0" smtClean="0">
                <a:latin typeface="Arial" charset="0"/>
              </a:rPr>
              <a:t>Monitor consists of {one or more procedures, an initialization sequence, and local data} grouped together in a “module”.</a:t>
            </a:r>
          </a:p>
          <a:p>
            <a:pPr algn="just">
              <a:lnSpc>
                <a:spcPct val="150000"/>
              </a:lnSpc>
              <a:spcBef>
                <a:spcPts val="0"/>
              </a:spcBef>
            </a:pPr>
            <a:r>
              <a:rPr lang="en-US" dirty="0" smtClean="0">
                <a:latin typeface="Arial" charset="0"/>
              </a:rPr>
              <a:t>A process can call procedures inside the monitor, but cannot directly access the </a:t>
            </a:r>
            <a:r>
              <a:rPr lang="en-US" b="1" dirty="0" smtClean="0">
                <a:solidFill>
                  <a:srgbClr val="C00000"/>
                </a:solidFill>
                <a:latin typeface="Arial" charset="0"/>
              </a:rPr>
              <a:t>code/variables</a:t>
            </a:r>
            <a:r>
              <a:rPr lang="en-US" dirty="0" smtClean="0">
                <a:latin typeface="Arial" charset="0"/>
              </a:rPr>
              <a:t> inside the monitor.</a:t>
            </a:r>
            <a:endParaRPr lang="en-IN" dirty="0"/>
          </a:p>
        </p:txBody>
      </p:sp>
      <p:sp>
        <p:nvSpPr>
          <p:cNvPr id="4" name="Title 1"/>
          <p:cNvSpPr>
            <a:spLocks noGrp="1"/>
          </p:cNvSpPr>
          <p:nvPr>
            <p:ph type="title"/>
          </p:nvPr>
        </p:nvSpPr>
        <p:spPr>
          <a:xfrm>
            <a:off x="457200" y="274638"/>
            <a:ext cx="8229600" cy="868362"/>
          </a:xfrm>
        </p:spPr>
        <p:txBody>
          <a:bodyPr>
            <a:normAutofit/>
          </a:bodyPr>
          <a:lstStyle/>
          <a:p>
            <a:r>
              <a:rPr lang="en-US" sz="4000" dirty="0" smtClean="0">
                <a:solidFill>
                  <a:srgbClr val="C00000"/>
                </a:solidFill>
                <a:latin typeface="Arial" charset="0"/>
              </a:rPr>
              <a:t>Monitors</a:t>
            </a:r>
            <a:endParaRPr lang="en-US" sz="4000" dirty="0">
              <a:solidFill>
                <a:srgbClr val="C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sz="4000" dirty="0" smtClean="0">
                <a:solidFill>
                  <a:srgbClr val="C00000"/>
                </a:solidFill>
                <a:latin typeface="Arial" charset="0"/>
              </a:rPr>
              <a:t>Monitors</a:t>
            </a:r>
            <a:endParaRPr lang="en-IN" sz="40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838200" y="908720"/>
            <a:ext cx="7118176" cy="576064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715000"/>
          </a:xfrm>
        </p:spPr>
        <p:txBody>
          <a:bodyPr>
            <a:normAutofit/>
          </a:bodyPr>
          <a:lstStyle/>
          <a:p>
            <a:pPr algn="just">
              <a:spcBef>
                <a:spcPts val="0"/>
              </a:spcBef>
            </a:pPr>
            <a:r>
              <a:rPr lang="en-US" sz="2800" dirty="0">
                <a:latin typeface="Arial" pitchFamily="34" charset="0"/>
                <a:cs typeface="Arial" pitchFamily="34" charset="0"/>
              </a:rPr>
              <a:t>A </a:t>
            </a:r>
            <a:r>
              <a:rPr lang="en-US" sz="2800" b="1" i="1" u="sng" dirty="0">
                <a:latin typeface="Arial" pitchFamily="34" charset="0"/>
                <a:cs typeface="Arial" pitchFamily="34" charset="0"/>
              </a:rPr>
              <a:t>monitor </a:t>
            </a:r>
            <a:r>
              <a:rPr lang="en-US" sz="2800" b="1" i="1" dirty="0" smtClean="0">
                <a:latin typeface="Arial" pitchFamily="34" charset="0"/>
                <a:cs typeface="Arial" pitchFamily="34" charset="0"/>
              </a:rPr>
              <a:t>is </a:t>
            </a:r>
            <a:r>
              <a:rPr lang="en-US" sz="2800" b="1" i="1" dirty="0">
                <a:latin typeface="Arial" pitchFamily="34" charset="0"/>
                <a:cs typeface="Arial" pitchFamily="34" charset="0"/>
              </a:rPr>
              <a:t>an ADT that includes a set of </a:t>
            </a:r>
            <a:r>
              <a:rPr lang="en-US" sz="2800" b="1" i="1" dirty="0" smtClean="0">
                <a:latin typeface="Arial" pitchFamily="34" charset="0"/>
                <a:cs typeface="Arial" pitchFamily="34" charset="0"/>
              </a:rPr>
              <a:t>programmer defined </a:t>
            </a:r>
            <a:r>
              <a:rPr lang="en-US" sz="2800" dirty="0" smtClean="0">
                <a:latin typeface="Arial" pitchFamily="34" charset="0"/>
                <a:cs typeface="Arial" pitchFamily="34" charset="0"/>
              </a:rPr>
              <a:t>operations </a:t>
            </a:r>
            <a:r>
              <a:rPr lang="en-US" sz="2800" dirty="0">
                <a:latin typeface="Arial" pitchFamily="34" charset="0"/>
                <a:cs typeface="Arial" pitchFamily="34" charset="0"/>
              </a:rPr>
              <a:t>that are provided with mutual exclusion within the monitor</a:t>
            </a:r>
            <a:r>
              <a:rPr lang="en-US" sz="2800" dirty="0" smtClean="0">
                <a:latin typeface="Arial" pitchFamily="34" charset="0"/>
                <a:cs typeface="Arial" pitchFamily="34" charset="0"/>
              </a:rPr>
              <a:t>.</a:t>
            </a:r>
          </a:p>
          <a:p>
            <a:pPr algn="just">
              <a:spcBef>
                <a:spcPts val="0"/>
              </a:spcBef>
            </a:pPr>
            <a:r>
              <a:rPr lang="en-US" sz="2800" dirty="0" smtClean="0">
                <a:latin typeface="Arial" pitchFamily="34" charset="0"/>
                <a:cs typeface="Arial" pitchFamily="34" charset="0"/>
              </a:rPr>
              <a:t>A process enters the monitor by invoking one of its functions.</a:t>
            </a:r>
          </a:p>
          <a:p>
            <a:pPr algn="just">
              <a:spcBef>
                <a:spcPts val="0"/>
              </a:spcBef>
            </a:pPr>
            <a:r>
              <a:rPr lang="en-US" sz="2800" dirty="0" smtClean="0">
                <a:latin typeface="Arial" pitchFamily="34" charset="0"/>
                <a:cs typeface="Arial" pitchFamily="34" charset="0"/>
              </a:rPr>
              <a:t>A function defined within a monitor can access only those variables declared locally within the monitor and its formal parameters.</a:t>
            </a:r>
          </a:p>
        </p:txBody>
      </p:sp>
      <p:sp>
        <p:nvSpPr>
          <p:cNvPr id="4" name="Title 1"/>
          <p:cNvSpPr>
            <a:spLocks noGrp="1"/>
          </p:cNvSpPr>
          <p:nvPr>
            <p:ph type="title"/>
          </p:nvPr>
        </p:nvSpPr>
        <p:spPr>
          <a:xfrm>
            <a:off x="457200" y="152400"/>
            <a:ext cx="8229600" cy="838200"/>
          </a:xfrm>
        </p:spPr>
        <p:txBody>
          <a:bodyPr>
            <a:normAutofit/>
          </a:bodyPr>
          <a:lstStyle/>
          <a:p>
            <a:r>
              <a:rPr lang="en-US" sz="4000" dirty="0" smtClean="0">
                <a:solidFill>
                  <a:srgbClr val="C00000"/>
                </a:solidFill>
                <a:latin typeface="Arial" charset="0"/>
              </a:rPr>
              <a:t>Monitors</a:t>
            </a:r>
            <a:endParaRPr lang="en-US" sz="4000" dirty="0">
              <a:solidFill>
                <a:srgbClr val="C0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152400"/>
            <a:ext cx="7464425" cy="576262"/>
          </a:xfrm>
        </p:spPr>
        <p:txBody>
          <a:bodyPr>
            <a:normAutofit fontScale="90000"/>
          </a:bodyPr>
          <a:lstStyle/>
          <a:p>
            <a:pPr eaLnBrk="1" hangingPunct="1"/>
            <a:r>
              <a:rPr lang="en-US" dirty="0" smtClean="0">
                <a:solidFill>
                  <a:srgbClr val="C00000"/>
                </a:solidFill>
                <a:latin typeface="Arial" pitchFamily="34" charset="0"/>
                <a:cs typeface="Arial" pitchFamily="34" charset="0"/>
              </a:rPr>
              <a:t>Schematic view of a Monitor</a:t>
            </a:r>
          </a:p>
        </p:txBody>
      </p:sp>
      <p:pic>
        <p:nvPicPr>
          <p:cNvPr id="47107" name="Picture 4" descr="6"/>
          <p:cNvPicPr>
            <a:picLocks noChangeAspect="1" noChangeArrowheads="1"/>
          </p:cNvPicPr>
          <p:nvPr/>
        </p:nvPicPr>
        <p:blipFill>
          <a:blip r:embed="rId3" cstate="print"/>
          <a:srcRect/>
          <a:stretch>
            <a:fillRect/>
          </a:stretch>
        </p:blipFill>
        <p:spPr bwMode="auto">
          <a:xfrm>
            <a:off x="3750443" y="1185863"/>
            <a:ext cx="4926013" cy="4683125"/>
          </a:xfrm>
          <a:prstGeom prst="rect">
            <a:avLst/>
          </a:prstGeom>
          <a:noFill/>
          <a:ln w="9525">
            <a:noFill/>
            <a:miter lim="800000"/>
            <a:headEnd/>
            <a:tailEnd/>
          </a:ln>
        </p:spPr>
      </p:pic>
      <p:sp>
        <p:nvSpPr>
          <p:cNvPr id="4" name="TextBox 3"/>
          <p:cNvSpPr txBox="1"/>
          <p:nvPr/>
        </p:nvSpPr>
        <p:spPr>
          <a:xfrm>
            <a:off x="179512" y="1118349"/>
            <a:ext cx="3505200" cy="5262979"/>
          </a:xfrm>
          <a:prstGeom prst="rect">
            <a:avLst/>
          </a:prstGeom>
          <a:noFill/>
        </p:spPr>
        <p:txBody>
          <a:bodyPr wrap="square" rtlCol="0">
            <a:spAutoFit/>
          </a:bodyPr>
          <a:lstStyle/>
          <a:p>
            <a:pPr marL="180975" indent="-180975" algn="just">
              <a:spcBef>
                <a:spcPts val="0"/>
              </a:spcBef>
              <a:buFont typeface="Arial" pitchFamily="34" charset="0"/>
              <a:buChar char="•"/>
            </a:pPr>
            <a:r>
              <a:rPr lang="en-US" sz="2800" dirty="0" smtClean="0">
                <a:latin typeface="Arial" pitchFamily="34" charset="0"/>
                <a:cs typeface="Arial" pitchFamily="34" charset="0"/>
              </a:rPr>
              <a:t>The monitor construct ensures that only one process at a time is active within the monitor.</a:t>
            </a:r>
          </a:p>
          <a:p>
            <a:pPr marL="180975" lvl="1" indent="-180975" algn="just">
              <a:spcBef>
                <a:spcPts val="0"/>
              </a:spcBef>
              <a:buFont typeface="Arial" pitchFamily="34" charset="0"/>
              <a:buChar char="•"/>
            </a:pPr>
            <a:r>
              <a:rPr lang="en-US" sz="2800" dirty="0" smtClean="0">
                <a:latin typeface="Arial" pitchFamily="34" charset="0"/>
                <a:cs typeface="Arial" pitchFamily="34" charset="0"/>
              </a:rPr>
              <a:t>Any other process that has invoked the monitor is blocked, waiting for the monitor to become available</a:t>
            </a:r>
            <a:endParaRPr lang="en-IN"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077200" cy="1219200"/>
          </a:xfrm>
        </p:spPr>
        <p:txBody>
          <a:bodyPr/>
          <a:lstStyle/>
          <a:p>
            <a:r>
              <a:rPr lang="en-US" b="1" dirty="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 xmlns:p14="http://schemas.microsoft.com/office/powerpoint/2010/main" val="766079017"/>
              </p:ext>
            </p:extLst>
          </p:nvPr>
        </p:nvGraphicFramePr>
        <p:xfrm>
          <a:off x="457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pPr>
              <a:defRPr/>
            </a:pPr>
            <a:r>
              <a:rPr lang="en-US" dirty="0"/>
              <a:t>Copyright © 2018 Pearson Education, Ltd. All Rights Reserved. </a:t>
            </a:r>
          </a:p>
        </p:txBody>
      </p:sp>
      <p:sp>
        <p:nvSpPr>
          <p:cNvPr id="6" name="Rectangle 5"/>
          <p:cNvSpPr/>
          <p:nvPr/>
        </p:nvSpPr>
        <p:spPr>
          <a:xfrm>
            <a:off x="0" y="6553200"/>
            <a:ext cx="8839200" cy="304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7" name="Footer Placeholder 8"/>
          <p:cNvSpPr txBox="1">
            <a:spLocks/>
          </p:cNvSpPr>
          <p:nvPr/>
        </p:nvSpPr>
        <p:spPr>
          <a:xfrm>
            <a:off x="318246" y="6492875"/>
            <a:ext cx="5472954"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50" b="0" i="0" u="none" strike="noStrike" kern="0" cap="none" spc="0" normalizeH="0" baseline="0" noProof="0" dirty="0">
                <a:ln>
                  <a:noFill/>
                </a:ln>
                <a:solidFill>
                  <a:schemeClr val="tx1"/>
                </a:solidFill>
                <a:effectLst/>
                <a:uLnTx/>
                <a:uFillTx/>
                <a:latin typeface="Verdana" pitchFamily="34" charset="0"/>
                <a:ea typeface="+mn-ea"/>
                <a:cs typeface="+mn-cs"/>
              </a:rPr>
              <a:t>                 Copyright © 2018 Pearson India Education Services Pvt. Ltd</a:t>
            </a:r>
            <a:endParaRPr kumimoji="0" lang="en-US" sz="95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8" name="Picture 2" descr="D:\Vipin's-projects\PBK077-Operating Systems by Stallings\Online-Supplements\Book\PPTs\PearsonLogo.eps"/>
          <p:cNvPicPr>
            <a:picLocks noChangeAspect="1" noChangeArrowheads="1"/>
          </p:cNvPicPr>
          <p:nvPr/>
        </p:nvPicPr>
        <p:blipFill>
          <a:blip r:embed="rId7" cstate="print"/>
          <a:srcRect/>
          <a:stretch>
            <a:fillRect/>
          </a:stretch>
        </p:blipFill>
        <p:spPr bwMode="auto">
          <a:xfrm>
            <a:off x="304800" y="6553200"/>
            <a:ext cx="762000" cy="238125"/>
          </a:xfrm>
          <a:prstGeom prst="rect">
            <a:avLst/>
          </a:prstGeom>
          <a:noFill/>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8640"/>
            <a:ext cx="8229600" cy="1143000"/>
          </a:xfrm>
        </p:spPr>
        <p:txBody>
          <a:bodyPr>
            <a:normAutofit/>
          </a:bodyPr>
          <a:lstStyle/>
          <a:p>
            <a:r>
              <a:rPr lang="en-US" sz="4000" dirty="0" smtClean="0">
                <a:solidFill>
                  <a:srgbClr val="C00000"/>
                </a:solidFill>
                <a:latin typeface="Arial" charset="0"/>
              </a:rPr>
              <a:t>Monitors…</a:t>
            </a:r>
            <a:endParaRPr lang="en-IN" sz="4000" dirty="0"/>
          </a:p>
        </p:txBody>
      </p:sp>
      <p:sp>
        <p:nvSpPr>
          <p:cNvPr id="4" name="Content Placeholder 3"/>
          <p:cNvSpPr>
            <a:spLocks noGrp="1"/>
          </p:cNvSpPr>
          <p:nvPr>
            <p:ph idx="1"/>
          </p:nvPr>
        </p:nvSpPr>
        <p:spPr>
          <a:xfrm>
            <a:off x="304800" y="1196752"/>
            <a:ext cx="8610600" cy="5005611"/>
          </a:xfrm>
        </p:spPr>
        <p:txBody>
          <a:bodyPr>
            <a:normAutofit/>
          </a:bodyPr>
          <a:lstStyle/>
          <a:p>
            <a:pPr marL="514350" indent="-514350" algn="just">
              <a:buFont typeface="+mj-lt"/>
              <a:buAutoNum type="arabicPeriod"/>
            </a:pPr>
            <a:r>
              <a:rPr lang="en-IN" sz="2800" dirty="0" smtClean="0">
                <a:latin typeface="Arial" pitchFamily="34" charset="0"/>
                <a:cs typeface="Arial" pitchFamily="34" charset="0"/>
              </a:rPr>
              <a:t>A shared data structure can be protected by placing it in a monitor</a:t>
            </a:r>
          </a:p>
          <a:p>
            <a:pPr marL="514350" indent="-514350" algn="just">
              <a:buFont typeface="+mj-lt"/>
              <a:buAutoNum type="arabicPeriod"/>
            </a:pPr>
            <a:r>
              <a:rPr lang="en-IN" sz="2800" dirty="0" smtClean="0">
                <a:latin typeface="Arial" pitchFamily="34" charset="0"/>
                <a:cs typeface="Arial" pitchFamily="34" charset="0"/>
              </a:rPr>
              <a:t>Data variables in a monitor can be accessed by only one process at a time</a:t>
            </a:r>
          </a:p>
          <a:p>
            <a:pPr algn="just"/>
            <a:r>
              <a:rPr lang="en-IN" sz="2800" dirty="0" smtClean="0">
                <a:latin typeface="Arial" pitchFamily="34" charset="0"/>
                <a:cs typeface="Arial" pitchFamily="34" charset="0"/>
              </a:rPr>
              <a:t>To be useful for concurrent processing, the monitor must include synchronization tools</a:t>
            </a:r>
          </a:p>
          <a:p>
            <a:pPr algn="just"/>
            <a:r>
              <a:rPr lang="en-IN" sz="2800" dirty="0" smtClean="0">
                <a:latin typeface="Arial" pitchFamily="34" charset="0"/>
                <a:cs typeface="Arial" pitchFamily="34" charset="0"/>
              </a:rPr>
              <a:t>A monitor supports synchronization by the use of </a:t>
            </a:r>
            <a:r>
              <a:rPr lang="en-IN" sz="2800" u="sng" dirty="0" smtClean="0">
                <a:solidFill>
                  <a:srgbClr val="C00000"/>
                </a:solidFill>
                <a:latin typeface="Arial" pitchFamily="34" charset="0"/>
                <a:cs typeface="Arial" pitchFamily="34" charset="0"/>
              </a:rPr>
              <a:t>condition variables</a:t>
            </a:r>
            <a:r>
              <a:rPr lang="en-IN" sz="2800" dirty="0" smtClean="0">
                <a:latin typeface="Arial" pitchFamily="34" charset="0"/>
                <a:cs typeface="Arial" pitchFamily="34" charset="0"/>
              </a:rPr>
              <a:t> that are contained within the monitor and accessible only within the monitor</a:t>
            </a:r>
            <a:endParaRPr lang="en-IN" sz="2800" dirty="0">
              <a:latin typeface="Arial" pitchFamily="34" charset="0"/>
              <a:cs typeface="Arial"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638800"/>
          </a:xfrm>
        </p:spPr>
        <p:txBody>
          <a:bodyPr>
            <a:normAutofit lnSpcReduction="10000"/>
          </a:bodyPr>
          <a:lstStyle/>
          <a:p>
            <a:pPr algn="just"/>
            <a:r>
              <a:rPr lang="en-IN" sz="2800" dirty="0" smtClean="0">
                <a:latin typeface="Arial" pitchFamily="34" charset="0"/>
                <a:cs typeface="Arial" pitchFamily="34" charset="0"/>
              </a:rPr>
              <a:t>Condition variables are the special data type in monitors, which are operated on by two functions:</a:t>
            </a:r>
          </a:p>
          <a:p>
            <a:pPr algn="just"/>
            <a:r>
              <a:rPr lang="en-IN" sz="2800" b="1" dirty="0" smtClean="0">
                <a:latin typeface="Courier New" pitchFamily="49" charset="0"/>
                <a:cs typeface="Courier New" pitchFamily="49" charset="0"/>
              </a:rPr>
              <a:t>wait(c)</a:t>
            </a:r>
            <a:r>
              <a:rPr lang="en-IN" sz="2800" dirty="0" smtClean="0">
                <a:latin typeface="Arial" pitchFamily="34" charset="0"/>
                <a:cs typeface="Arial" pitchFamily="34" charset="0"/>
              </a:rPr>
              <a:t> and </a:t>
            </a:r>
            <a:r>
              <a:rPr lang="en-IN" sz="2800" b="1" dirty="0" smtClean="0">
                <a:latin typeface="Courier New" pitchFamily="49" charset="0"/>
                <a:cs typeface="Courier New" pitchFamily="49" charset="0"/>
              </a:rPr>
              <a:t>signal(c)</a:t>
            </a:r>
            <a:r>
              <a:rPr lang="en-IN" sz="2800" dirty="0" smtClean="0">
                <a:latin typeface="Arial" pitchFamily="34" charset="0"/>
                <a:cs typeface="Arial" pitchFamily="34" charset="0"/>
              </a:rPr>
              <a:t> where c is the condition</a:t>
            </a:r>
          </a:p>
          <a:p>
            <a:pPr lvl="1" algn="just"/>
            <a:r>
              <a:rPr lang="en-US" sz="2400" dirty="0" smtClean="0">
                <a:latin typeface="Arial" pitchFamily="34" charset="0"/>
                <a:cs typeface="Arial" pitchFamily="34" charset="0"/>
              </a:rPr>
              <a:t>The only operations that can be invoked on a condition variable are </a:t>
            </a:r>
            <a:r>
              <a:rPr lang="en-US" sz="2400" b="1" dirty="0" smtClean="0">
                <a:latin typeface="Courier New" pitchFamily="49" charset="0"/>
                <a:cs typeface="Courier New" pitchFamily="49" charset="0"/>
              </a:rPr>
              <a:t>wait()</a:t>
            </a:r>
            <a:r>
              <a:rPr lang="en-US" sz="2400" dirty="0" smtClean="0">
                <a:latin typeface="Arial" pitchFamily="34" charset="0"/>
                <a:cs typeface="Arial" pitchFamily="34" charset="0"/>
              </a:rPr>
              <a:t>and </a:t>
            </a:r>
            <a:r>
              <a:rPr lang="en-US" sz="2400" b="1" dirty="0" smtClean="0">
                <a:latin typeface="Courier New" pitchFamily="49" charset="0"/>
                <a:cs typeface="Courier New" pitchFamily="49" charset="0"/>
              </a:rPr>
              <a:t>signal()</a:t>
            </a:r>
          </a:p>
          <a:p>
            <a:pPr algn="just"/>
            <a:r>
              <a:rPr lang="en-IN" sz="2800" b="1" dirty="0" smtClean="0">
                <a:latin typeface="Courier New" pitchFamily="49" charset="0"/>
                <a:cs typeface="Courier New" pitchFamily="49" charset="0"/>
              </a:rPr>
              <a:t>wait</a:t>
            </a:r>
            <a:r>
              <a:rPr lang="en-IN" sz="2800" dirty="0" smtClean="0">
                <a:latin typeface="Arial" pitchFamily="34" charset="0"/>
                <a:cs typeface="Arial" pitchFamily="34" charset="0"/>
              </a:rPr>
              <a:t> suspends execution of the calling process on condition </a:t>
            </a:r>
          </a:p>
          <a:p>
            <a:pPr algn="just"/>
            <a:r>
              <a:rPr lang="en-IN" sz="2800" b="1" dirty="0" smtClean="0">
                <a:latin typeface="Courier New" pitchFamily="49" charset="0"/>
                <a:cs typeface="Courier New" pitchFamily="49" charset="0"/>
              </a:rPr>
              <a:t>signal</a:t>
            </a:r>
            <a:r>
              <a:rPr lang="en-IN" sz="2800" dirty="0" smtClean="0">
                <a:latin typeface="Arial" pitchFamily="34" charset="0"/>
                <a:cs typeface="Arial" pitchFamily="34" charset="0"/>
              </a:rPr>
              <a:t> resumes execution of some process blocked after a wait on the same condition</a:t>
            </a:r>
          </a:p>
          <a:p>
            <a:pPr algn="just"/>
            <a:r>
              <a:rPr lang="en-IN" sz="2800" dirty="0" smtClean="0">
                <a:latin typeface="Arial" pitchFamily="34" charset="0"/>
                <a:cs typeface="Arial" pitchFamily="34" charset="0"/>
              </a:rPr>
              <a:t>These operations are different from those for the semaphore</a:t>
            </a:r>
          </a:p>
          <a:p>
            <a:pPr lvl="1" algn="just"/>
            <a:r>
              <a:rPr lang="en-IN" sz="2400" dirty="0" smtClean="0">
                <a:latin typeface="Arial" pitchFamily="34" charset="0"/>
                <a:cs typeface="Arial" pitchFamily="34" charset="0"/>
              </a:rPr>
              <a:t>If a process in a monitor signals and no task is waiting on the condition variable, the signal is lost</a:t>
            </a:r>
            <a:endParaRPr lang="en-IN" sz="2400" dirty="0">
              <a:latin typeface="Arial" pitchFamily="34" charset="0"/>
              <a:cs typeface="Arial" pitchFamily="34" charset="0"/>
            </a:endParaRPr>
          </a:p>
        </p:txBody>
      </p:sp>
      <p:sp>
        <p:nvSpPr>
          <p:cNvPr id="4" name="Rectangle 2"/>
          <p:cNvSpPr>
            <a:spLocks noGrp="1" noChangeArrowheads="1"/>
          </p:cNvSpPr>
          <p:nvPr>
            <p:ph type="title"/>
          </p:nvPr>
        </p:nvSpPr>
        <p:spPr>
          <a:xfrm>
            <a:off x="457200" y="228600"/>
            <a:ext cx="8229600" cy="914400"/>
          </a:xfrm>
        </p:spPr>
        <p:txBody>
          <a:bodyPr>
            <a:normAutofit fontScale="90000"/>
          </a:bodyPr>
          <a:lstStyle/>
          <a:p>
            <a:pPr eaLnBrk="1" hangingPunct="1"/>
            <a:r>
              <a:rPr lang="en-US" dirty="0" smtClean="0">
                <a:solidFill>
                  <a:srgbClr val="C00000"/>
                </a:solidFill>
                <a:latin typeface="Arial" pitchFamily="34" charset="0"/>
                <a:cs typeface="Arial" pitchFamily="34" charset="0"/>
              </a:rPr>
              <a:t> Monitor with Condition Variables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5890</Words>
  <Application>Microsoft Office PowerPoint</Application>
  <PresentationFormat>On-screen Show (4:3)</PresentationFormat>
  <Paragraphs>928</Paragraphs>
  <Slides>110</Slides>
  <Notes>58</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Synchronization</vt:lpstr>
      <vt:lpstr>Concurrency</vt:lpstr>
      <vt:lpstr>Concurrency</vt:lpstr>
      <vt:lpstr>Concurrency Contexts</vt:lpstr>
      <vt:lpstr>Interprocess Communication (IPC) (Recap)</vt:lpstr>
      <vt:lpstr>Cooperating Processes (recap)</vt:lpstr>
      <vt:lpstr>Communications Models </vt:lpstr>
      <vt:lpstr>Synchronization (recap)</vt:lpstr>
      <vt:lpstr>Synchronization (Cont.)</vt:lpstr>
      <vt:lpstr>Operating System Concerns</vt:lpstr>
      <vt:lpstr>Operating System Concerns …</vt:lpstr>
      <vt:lpstr>Process Interaction</vt:lpstr>
      <vt:lpstr>Background</vt:lpstr>
      <vt:lpstr>Bounded-Buffer – Shared-Memory Solution</vt:lpstr>
      <vt:lpstr>Bounded-Buffer – Producer</vt:lpstr>
      <vt:lpstr>Bounded Buffer – Consumer</vt:lpstr>
      <vt:lpstr>Illustration of the problem  (Bounded Buffer)</vt:lpstr>
      <vt:lpstr>Producer</vt:lpstr>
      <vt:lpstr>Consumer</vt:lpstr>
      <vt:lpstr>Race Condition</vt:lpstr>
      <vt:lpstr>Interleaving in Arbitrary Order</vt:lpstr>
      <vt:lpstr>Incorrect State?</vt:lpstr>
      <vt:lpstr>Critical section </vt:lpstr>
      <vt:lpstr>Slide 24</vt:lpstr>
      <vt:lpstr>Critical Section Problem</vt:lpstr>
      <vt:lpstr>Critical Section Problem …</vt:lpstr>
      <vt:lpstr>Critical Section</vt:lpstr>
      <vt:lpstr>Solution to Critical-Section Problem</vt:lpstr>
      <vt:lpstr>Race Condition – Affects?</vt:lpstr>
      <vt:lpstr>Critical-Section Handling in OS </vt:lpstr>
      <vt:lpstr>Critical  Sections Properties of a good solution: Summary</vt:lpstr>
      <vt:lpstr>Slide 32</vt:lpstr>
      <vt:lpstr>Two-Process Solutions: Algorithm 1</vt:lpstr>
      <vt:lpstr>Problem of Algorithm 1</vt:lpstr>
      <vt:lpstr>Algorithm 2</vt:lpstr>
      <vt:lpstr>Algorithm 2: Structure of Process Pi</vt:lpstr>
      <vt:lpstr>Problem in Algorithm 2</vt:lpstr>
      <vt:lpstr>Algorithm 3: Peterson’s Solution Meets all three requirements</vt:lpstr>
      <vt:lpstr>Algorithm 3 for Process Pi</vt:lpstr>
      <vt:lpstr>Multiple Process Solution: Bakery Algorithm</vt:lpstr>
      <vt:lpstr>Bakery Algorithm: Structure of Process Pi </vt:lpstr>
      <vt:lpstr>Synchronization Hardware</vt:lpstr>
      <vt:lpstr>test_and_set  Instruction </vt:lpstr>
      <vt:lpstr>Solution using test_and_set()</vt:lpstr>
      <vt:lpstr>Mutual Exclusion Implementation with Swap</vt:lpstr>
      <vt:lpstr>compare_and_swap Instruction</vt:lpstr>
      <vt:lpstr>Solution using compare_and_swap</vt:lpstr>
      <vt:lpstr>Solution using test_and_set()</vt:lpstr>
      <vt:lpstr>Bounded-waiting Mutual Exclusion with test_and_set</vt:lpstr>
      <vt:lpstr>Does it satisfy all requirements?</vt:lpstr>
      <vt:lpstr>Mutex Locks</vt:lpstr>
      <vt:lpstr>acquire() and release()</vt:lpstr>
      <vt:lpstr>Spinlocks</vt:lpstr>
      <vt:lpstr>Lock Contention</vt:lpstr>
      <vt:lpstr>Semaphore</vt:lpstr>
      <vt:lpstr>Semaphore Usage</vt:lpstr>
      <vt:lpstr>Semaphore Implementation</vt:lpstr>
      <vt:lpstr>Spinlock</vt:lpstr>
      <vt:lpstr>Semaphore Implementation with no Busy waiting </vt:lpstr>
      <vt:lpstr>Strong / Weak Semaphore</vt:lpstr>
      <vt:lpstr>Semaphore Implementation with no Busy waiting </vt:lpstr>
      <vt:lpstr>Semaphore Implementation with no Busy waiting (Cont.)</vt:lpstr>
      <vt:lpstr>Semaphore Implementation with no Busy waiting (Cont.)</vt:lpstr>
      <vt:lpstr>Implementation with no Busy waiting (Cont.)</vt:lpstr>
      <vt:lpstr>Semaphore operations</vt:lpstr>
      <vt:lpstr>Example of Semaphore Mechanism</vt:lpstr>
      <vt:lpstr>Example of Semaphore Mechanism</vt:lpstr>
      <vt:lpstr>Deadlock and Starvation</vt:lpstr>
      <vt:lpstr>Priority Inversion</vt:lpstr>
      <vt:lpstr>Priority Inversion</vt:lpstr>
      <vt:lpstr>Priority-inheritance Protocol</vt:lpstr>
      <vt:lpstr>Classical Problems of Synchronization</vt:lpstr>
      <vt:lpstr>Bounded-Buffer Problem</vt:lpstr>
      <vt:lpstr>Bounded Buffer Problem (Cont.)</vt:lpstr>
      <vt:lpstr>Bounded Buffer Problem (Cont.)</vt:lpstr>
      <vt:lpstr>Readers-Writers Problem</vt:lpstr>
      <vt:lpstr>Readers-Writers Problem</vt:lpstr>
      <vt:lpstr>Readers-Writers Problem …</vt:lpstr>
      <vt:lpstr>Readers-Writers Problem (Cont.)</vt:lpstr>
      <vt:lpstr>Readers-Writers Problem (Cont.)</vt:lpstr>
      <vt:lpstr>Readers-Writers Problem (Cont.)</vt:lpstr>
      <vt:lpstr>Structure of a Reader Process</vt:lpstr>
      <vt:lpstr>Readers-Writers Problem Variations</vt:lpstr>
      <vt:lpstr>Dining-Philosophers Problem</vt:lpstr>
      <vt:lpstr>Semaphore Solution</vt:lpstr>
      <vt:lpstr>  Dining-Philosophers Problem Algorithm</vt:lpstr>
      <vt:lpstr>Possible Remedies to the Deadlock Problem</vt:lpstr>
      <vt:lpstr>Problems with Semaphores</vt:lpstr>
      <vt:lpstr>The Dining Philosophers Problem (3)</vt:lpstr>
      <vt:lpstr>The Dining Philosophers Problem (4)</vt:lpstr>
      <vt:lpstr>The Dining Philosophers Problem (5)</vt:lpstr>
      <vt:lpstr>Monitors</vt:lpstr>
      <vt:lpstr>Monitors</vt:lpstr>
      <vt:lpstr>Monitors</vt:lpstr>
      <vt:lpstr>Monitors</vt:lpstr>
      <vt:lpstr>Schematic view of a Monitor</vt:lpstr>
      <vt:lpstr>Monitor Characteristics</vt:lpstr>
      <vt:lpstr>Monitors…</vt:lpstr>
      <vt:lpstr> Monitor with Condition Variables</vt:lpstr>
      <vt:lpstr>Structure of a Monitor</vt:lpstr>
      <vt:lpstr> Monitor with Condition Variables</vt:lpstr>
      <vt:lpstr> Monitor with Condition Variables</vt:lpstr>
      <vt:lpstr>Condition Variables Choices</vt:lpstr>
      <vt:lpstr>Dining-Philosophers Solution Using Monitors</vt:lpstr>
      <vt:lpstr>Dining-Philosophers Solution Using Monitors</vt:lpstr>
      <vt:lpstr>Monitor Solution to Dining Philosophers</vt:lpstr>
      <vt:lpstr>Solution to Dining Philosophers (Cont.)</vt:lpstr>
      <vt:lpstr>Monitor Implementation Using Semaphores</vt:lpstr>
      <vt:lpstr>Monitor Implementation – Condition Variables</vt:lpstr>
      <vt:lpstr>Monitor Implementation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MAYANK</dc:creator>
  <cp:lastModifiedBy>Administrator</cp:lastModifiedBy>
  <cp:revision>7</cp:revision>
  <dcterms:created xsi:type="dcterms:W3CDTF">2020-02-17T02:06:23Z</dcterms:created>
  <dcterms:modified xsi:type="dcterms:W3CDTF">2021-03-09T04:51:21Z</dcterms:modified>
</cp:coreProperties>
</file>