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313" r:id="rId2"/>
    <p:sldId id="316" r:id="rId3"/>
    <p:sldId id="324" r:id="rId4"/>
    <p:sldId id="325" r:id="rId5"/>
    <p:sldId id="326" r:id="rId6"/>
    <p:sldId id="258" r:id="rId7"/>
    <p:sldId id="312" r:id="rId8"/>
    <p:sldId id="259" r:id="rId9"/>
    <p:sldId id="260" r:id="rId10"/>
    <p:sldId id="261" r:id="rId11"/>
    <p:sldId id="262" r:id="rId12"/>
    <p:sldId id="327" r:id="rId13"/>
    <p:sldId id="263" r:id="rId14"/>
    <p:sldId id="264" r:id="rId15"/>
    <p:sldId id="265" r:id="rId16"/>
    <p:sldId id="266" r:id="rId17"/>
    <p:sldId id="267" r:id="rId18"/>
    <p:sldId id="268" r:id="rId19"/>
    <p:sldId id="323" r:id="rId20"/>
    <p:sldId id="322" r:id="rId21"/>
    <p:sldId id="269" r:id="rId22"/>
    <p:sldId id="270" r:id="rId23"/>
    <p:sldId id="271" r:id="rId24"/>
    <p:sldId id="272" r:id="rId25"/>
    <p:sldId id="317" r:id="rId26"/>
    <p:sldId id="273" r:id="rId27"/>
    <p:sldId id="314" r:id="rId28"/>
    <p:sldId id="274" r:id="rId29"/>
    <p:sldId id="275" r:id="rId30"/>
    <p:sldId id="318" r:id="rId31"/>
    <p:sldId id="319" r:id="rId32"/>
    <p:sldId id="276" r:id="rId33"/>
    <p:sldId id="277" r:id="rId34"/>
    <p:sldId id="320" r:id="rId35"/>
    <p:sldId id="321" r:id="rId36"/>
    <p:sldId id="278" r:id="rId37"/>
    <p:sldId id="310" r:id="rId38"/>
    <p:sldId id="279" r:id="rId39"/>
    <p:sldId id="306" r:id="rId40"/>
    <p:sldId id="280" r:id="rId41"/>
    <p:sldId id="281" r:id="rId42"/>
    <p:sldId id="315" r:id="rId43"/>
    <p:sldId id="282" r:id="rId44"/>
    <p:sldId id="283" r:id="rId45"/>
    <p:sldId id="284" r:id="rId46"/>
    <p:sldId id="285" r:id="rId47"/>
    <p:sldId id="286" r:id="rId48"/>
    <p:sldId id="287" r:id="rId49"/>
    <p:sldId id="308" r:id="rId50"/>
    <p:sldId id="307" r:id="rId51"/>
    <p:sldId id="288" r:id="rId52"/>
    <p:sldId id="289" r:id="rId53"/>
    <p:sldId id="309" r:id="rId54"/>
    <p:sldId id="290" r:id="rId55"/>
    <p:sldId id="291" r:id="rId56"/>
    <p:sldId id="292" r:id="rId57"/>
    <p:sldId id="293" r:id="rId58"/>
    <p:sldId id="294" r:id="rId59"/>
    <p:sldId id="295" r:id="rId60"/>
    <p:sldId id="296" r:id="rId61"/>
    <p:sldId id="297" r:id="rId62"/>
    <p:sldId id="298" r:id="rId63"/>
    <p:sldId id="300" r:id="rId64"/>
    <p:sldId id="301" r:id="rId65"/>
    <p:sldId id="302" r:id="rId66"/>
    <p:sldId id="303" r:id="rId67"/>
    <p:sldId id="30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B1CC1"/>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01" autoAdjust="0"/>
  </p:normalViewPr>
  <p:slideViewPr>
    <p:cSldViewPr>
      <p:cViewPr>
        <p:scale>
          <a:sx n="80" d="100"/>
          <a:sy n="80" d="100"/>
        </p:scale>
        <p:origin x="-1435" y="-12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69595-C8F8-C542-AA06-04537D63260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6383733-9C83-2F4E-AA73-9102FEACE73A}">
      <dgm:prSet phldrT="[Text]" custT="1"/>
      <dgm:spPr>
        <a:solidFill>
          <a:schemeClr val="accent1">
            <a:lumMod val="75000"/>
          </a:schemeClr>
        </a:solidFill>
      </dgm:spPr>
      <dgm:t>
        <a:bodyPr/>
        <a:lstStyle/>
        <a:p>
          <a:pPr algn="just"/>
          <a:r>
            <a:rPr lang="en-NZ" sz="2400" b="1" dirty="0"/>
            <a:t>Reusable</a:t>
          </a:r>
          <a:endParaRPr lang="en-US" sz="2400" b="1" dirty="0"/>
        </a:p>
      </dgm:t>
    </dgm:pt>
    <dgm:pt modelId="{B8E0DD79-8102-5B47-8E3C-C29A96295326}" type="parTrans" cxnId="{1F8CBAE7-5E4D-B746-A15B-28BCC9F64965}">
      <dgm:prSet/>
      <dgm:spPr/>
      <dgm:t>
        <a:bodyPr/>
        <a:lstStyle/>
        <a:p>
          <a:pPr algn="just"/>
          <a:endParaRPr lang="en-US" sz="2000"/>
        </a:p>
      </dgm:t>
    </dgm:pt>
    <dgm:pt modelId="{606FA574-F26B-524F-8E65-05056BD13BBA}" type="sibTrans" cxnId="{1F8CBAE7-5E4D-B746-A15B-28BCC9F64965}">
      <dgm:prSet custT="1"/>
      <dgm:spPr>
        <a:solidFill>
          <a:schemeClr val="bg1"/>
        </a:solidFill>
        <a:ln>
          <a:solidFill>
            <a:schemeClr val="accent1">
              <a:lumMod val="60000"/>
              <a:lumOff val="40000"/>
            </a:schemeClr>
          </a:solidFill>
        </a:ln>
      </dgm:spPr>
      <dgm:t>
        <a:bodyPr/>
        <a:lstStyle/>
        <a:p>
          <a:pPr algn="just"/>
          <a:endParaRPr lang="en-US" sz="4000"/>
        </a:p>
      </dgm:t>
    </dgm:pt>
    <dgm:pt modelId="{F794A6D0-159F-1648-B732-77E25AB56B54}">
      <dgm:prSet custT="1"/>
      <dgm:spPr>
        <a:solidFill>
          <a:schemeClr val="accent1">
            <a:lumMod val="75000"/>
          </a:schemeClr>
        </a:solidFill>
      </dgm:spPr>
      <dgm:t>
        <a:bodyPr/>
        <a:lstStyle/>
        <a:p>
          <a:pPr algn="just"/>
          <a:r>
            <a:rPr lang="en-NZ" sz="1800" dirty="0"/>
            <a:t>Can be safely used by only one process at a time and is not depleted by that use</a:t>
          </a:r>
        </a:p>
      </dgm:t>
    </dgm:pt>
    <dgm:pt modelId="{632F1CE8-9F3F-FB47-A51E-39E4B4D3E3A2}" type="parTrans" cxnId="{0D811623-65F9-C049-9216-9DC1EE4A95DB}">
      <dgm:prSet/>
      <dgm:spPr/>
      <dgm:t>
        <a:bodyPr/>
        <a:lstStyle/>
        <a:p>
          <a:pPr algn="just"/>
          <a:endParaRPr lang="en-US" sz="2000"/>
        </a:p>
      </dgm:t>
    </dgm:pt>
    <dgm:pt modelId="{F12C7981-B93A-D34C-8B5B-6776E7049310}" type="sibTrans" cxnId="{0D811623-65F9-C049-9216-9DC1EE4A95DB}">
      <dgm:prSet/>
      <dgm:spPr/>
      <dgm:t>
        <a:bodyPr/>
        <a:lstStyle/>
        <a:p>
          <a:pPr algn="just"/>
          <a:endParaRPr lang="en-US" sz="2000"/>
        </a:p>
      </dgm:t>
    </dgm:pt>
    <dgm:pt modelId="{9A7E617A-4BED-144C-BA37-F797C39B70C8}">
      <dgm:prSet custT="1"/>
      <dgm:spPr>
        <a:solidFill>
          <a:schemeClr val="accent1">
            <a:lumMod val="75000"/>
          </a:schemeClr>
        </a:solidFill>
      </dgm:spPr>
      <dgm:t>
        <a:bodyPr/>
        <a:lstStyle/>
        <a:p>
          <a:pPr algn="just"/>
          <a:r>
            <a:rPr lang="en-US" sz="1800" dirty="0"/>
            <a:t>Processors, I/O channels, main and secondary memory, devices, and data structures such as files, databases, and semaphores</a:t>
          </a:r>
        </a:p>
      </dgm:t>
    </dgm:pt>
    <dgm:pt modelId="{6D12ECF2-14C3-6F42-8F5E-3F542083975C}" type="parTrans" cxnId="{F363C5CC-A31A-9748-8E8E-7542E9A8084E}">
      <dgm:prSet/>
      <dgm:spPr/>
      <dgm:t>
        <a:bodyPr/>
        <a:lstStyle/>
        <a:p>
          <a:pPr algn="just"/>
          <a:endParaRPr lang="en-US" sz="2000"/>
        </a:p>
      </dgm:t>
    </dgm:pt>
    <dgm:pt modelId="{F87F6F7F-14F0-EA4D-A74B-2CC1D24459A3}" type="sibTrans" cxnId="{F363C5CC-A31A-9748-8E8E-7542E9A8084E}">
      <dgm:prSet/>
      <dgm:spPr/>
      <dgm:t>
        <a:bodyPr/>
        <a:lstStyle/>
        <a:p>
          <a:pPr algn="just"/>
          <a:endParaRPr lang="en-US" sz="2000"/>
        </a:p>
      </dgm:t>
    </dgm:pt>
    <dgm:pt modelId="{191AB62D-7613-ED44-BF21-05A480174B7A}">
      <dgm:prSet custT="1"/>
      <dgm:spPr>
        <a:solidFill>
          <a:schemeClr val="accent1">
            <a:lumMod val="75000"/>
          </a:schemeClr>
        </a:solidFill>
      </dgm:spPr>
      <dgm:t>
        <a:bodyPr/>
        <a:lstStyle/>
        <a:p>
          <a:pPr algn="just"/>
          <a:r>
            <a:rPr lang="en-NZ" sz="2400" b="1" dirty="0"/>
            <a:t>Consumable</a:t>
          </a:r>
        </a:p>
      </dgm:t>
    </dgm:pt>
    <dgm:pt modelId="{2C2ADAE6-8AD9-3743-9FB8-ED574BAF6CAD}" type="parTrans" cxnId="{18773EE1-44B8-574F-B98C-3015C0727EFC}">
      <dgm:prSet/>
      <dgm:spPr/>
      <dgm:t>
        <a:bodyPr/>
        <a:lstStyle/>
        <a:p>
          <a:pPr algn="just"/>
          <a:endParaRPr lang="en-US" sz="2000"/>
        </a:p>
      </dgm:t>
    </dgm:pt>
    <dgm:pt modelId="{7C98AAE8-A720-8640-80AC-8219FBEE20FB}" type="sibTrans" cxnId="{18773EE1-44B8-574F-B98C-3015C0727EFC}">
      <dgm:prSet/>
      <dgm:spPr/>
      <dgm:t>
        <a:bodyPr/>
        <a:lstStyle/>
        <a:p>
          <a:pPr algn="just"/>
          <a:endParaRPr lang="en-US" sz="2000"/>
        </a:p>
      </dgm:t>
    </dgm:pt>
    <dgm:pt modelId="{EA30BBB8-30F3-504E-8E0A-4089A7235F4B}">
      <dgm:prSet custT="1"/>
      <dgm:spPr>
        <a:solidFill>
          <a:schemeClr val="accent1">
            <a:lumMod val="75000"/>
          </a:schemeClr>
        </a:solidFill>
      </dgm:spPr>
      <dgm:t>
        <a:bodyPr/>
        <a:lstStyle/>
        <a:p>
          <a:pPr algn="just"/>
          <a:r>
            <a:rPr lang="en-NZ" sz="1800" dirty="0"/>
            <a:t>One that can be created (produced) and destroyed (consumed)</a:t>
          </a:r>
        </a:p>
      </dgm:t>
    </dgm:pt>
    <dgm:pt modelId="{5E434350-189C-B54F-A946-E8F5E0AD6E11}" type="parTrans" cxnId="{9A42656D-52CD-2F4F-9627-AC09C70BC8E1}">
      <dgm:prSet/>
      <dgm:spPr/>
      <dgm:t>
        <a:bodyPr/>
        <a:lstStyle/>
        <a:p>
          <a:pPr algn="just"/>
          <a:endParaRPr lang="en-US" sz="2000"/>
        </a:p>
      </dgm:t>
    </dgm:pt>
    <dgm:pt modelId="{C1FF72E8-3B30-964C-91A9-95CD5181E4FA}" type="sibTrans" cxnId="{9A42656D-52CD-2F4F-9627-AC09C70BC8E1}">
      <dgm:prSet/>
      <dgm:spPr/>
      <dgm:t>
        <a:bodyPr/>
        <a:lstStyle/>
        <a:p>
          <a:pPr algn="just"/>
          <a:endParaRPr lang="en-US" sz="2000"/>
        </a:p>
      </dgm:t>
    </dgm:pt>
    <dgm:pt modelId="{80314524-DF9D-D142-BDDF-43D86B545F73}">
      <dgm:prSet custT="1"/>
      <dgm:spPr>
        <a:solidFill>
          <a:schemeClr val="accent1">
            <a:lumMod val="75000"/>
          </a:schemeClr>
        </a:solidFill>
      </dgm:spPr>
      <dgm:t>
        <a:bodyPr/>
        <a:lstStyle/>
        <a:p>
          <a:pPr algn="just"/>
          <a:r>
            <a:rPr lang="en-US" sz="1800" dirty="0"/>
            <a:t>Interrupts, signals, messages, and information</a:t>
          </a:r>
        </a:p>
      </dgm:t>
    </dgm:pt>
    <dgm:pt modelId="{5127AD05-47D3-F542-824B-EAD759E83F28}" type="parTrans" cxnId="{C111ED75-0A8E-2644-A617-C5075307D75F}">
      <dgm:prSet/>
      <dgm:spPr/>
      <dgm:t>
        <a:bodyPr/>
        <a:lstStyle/>
        <a:p>
          <a:pPr algn="just"/>
          <a:endParaRPr lang="en-US" sz="2000"/>
        </a:p>
      </dgm:t>
    </dgm:pt>
    <dgm:pt modelId="{0A349A34-73D3-4A4D-8FC2-0EAF13B7C801}" type="sibTrans" cxnId="{C111ED75-0A8E-2644-A617-C5075307D75F}">
      <dgm:prSet/>
      <dgm:spPr/>
      <dgm:t>
        <a:bodyPr/>
        <a:lstStyle/>
        <a:p>
          <a:pPr algn="just"/>
          <a:endParaRPr lang="en-US" sz="2000"/>
        </a:p>
      </dgm:t>
    </dgm:pt>
    <dgm:pt modelId="{F47FF2D5-1397-ED4B-9E14-2EDE603F5B0A}">
      <dgm:prSet custT="1"/>
      <dgm:spPr>
        <a:solidFill>
          <a:schemeClr val="accent1">
            <a:lumMod val="75000"/>
          </a:schemeClr>
        </a:solidFill>
      </dgm:spPr>
      <dgm:t>
        <a:bodyPr/>
        <a:lstStyle/>
        <a:p>
          <a:pPr algn="just"/>
          <a:r>
            <a:rPr lang="en-US" sz="1800" dirty="0"/>
            <a:t>In I/O buffers</a:t>
          </a:r>
          <a:endParaRPr lang="en-NZ" sz="1800" dirty="0"/>
        </a:p>
      </dgm:t>
    </dgm:pt>
    <dgm:pt modelId="{6383B989-E7CD-F649-90C7-862B43FBE5DE}" type="parTrans" cxnId="{FE09AAAF-D065-CD49-A885-078B72DEE0D8}">
      <dgm:prSet/>
      <dgm:spPr/>
      <dgm:t>
        <a:bodyPr/>
        <a:lstStyle/>
        <a:p>
          <a:pPr algn="just"/>
          <a:endParaRPr lang="en-US" sz="2000"/>
        </a:p>
      </dgm:t>
    </dgm:pt>
    <dgm:pt modelId="{34F57EC8-58D5-F349-A172-317749435838}" type="sibTrans" cxnId="{FE09AAAF-D065-CD49-A885-078B72DEE0D8}">
      <dgm:prSet/>
      <dgm:spPr/>
      <dgm:t>
        <a:bodyPr/>
        <a:lstStyle/>
        <a:p>
          <a:pPr algn="just"/>
          <a:endParaRPr lang="en-US" sz="2000"/>
        </a:p>
      </dgm:t>
    </dgm:pt>
    <dgm:pt modelId="{4EC26E6F-C52F-CE42-A8F6-CF14E3CA6C52}" type="pres">
      <dgm:prSet presAssocID="{4B069595-C8F8-C542-AA06-04537D63260B}" presName="outerComposite" presStyleCnt="0">
        <dgm:presLayoutVars>
          <dgm:chMax val="5"/>
          <dgm:dir/>
          <dgm:resizeHandles val="exact"/>
        </dgm:presLayoutVars>
      </dgm:prSet>
      <dgm:spPr/>
      <dgm:t>
        <a:bodyPr/>
        <a:lstStyle/>
        <a:p>
          <a:endParaRPr lang="en-IN"/>
        </a:p>
      </dgm:t>
    </dgm:pt>
    <dgm:pt modelId="{D4B683C6-9581-CC48-B17B-FE198341F943}" type="pres">
      <dgm:prSet presAssocID="{4B069595-C8F8-C542-AA06-04537D63260B}" presName="dummyMaxCanvas" presStyleCnt="0">
        <dgm:presLayoutVars/>
      </dgm:prSet>
      <dgm:spPr/>
    </dgm:pt>
    <dgm:pt modelId="{C7F5FE58-0E4F-1448-8B6D-1E52F620776C}" type="pres">
      <dgm:prSet presAssocID="{4B069595-C8F8-C542-AA06-04537D63260B}" presName="TwoNodes_1" presStyleLbl="node1" presStyleIdx="0" presStyleCnt="2" custScaleX="99716">
        <dgm:presLayoutVars>
          <dgm:bulletEnabled val="1"/>
        </dgm:presLayoutVars>
      </dgm:prSet>
      <dgm:spPr/>
      <dgm:t>
        <a:bodyPr/>
        <a:lstStyle/>
        <a:p>
          <a:endParaRPr lang="en-IN"/>
        </a:p>
      </dgm:t>
    </dgm:pt>
    <dgm:pt modelId="{FBCB8F57-C548-1C43-A637-8BC0E0917159}" type="pres">
      <dgm:prSet presAssocID="{4B069595-C8F8-C542-AA06-04537D63260B}" presName="TwoNodes_2" presStyleLbl="node1" presStyleIdx="1" presStyleCnt="2" custScaleX="104050" custLinFactNeighborY="3831">
        <dgm:presLayoutVars>
          <dgm:bulletEnabled val="1"/>
        </dgm:presLayoutVars>
      </dgm:prSet>
      <dgm:spPr/>
      <dgm:t>
        <a:bodyPr/>
        <a:lstStyle/>
        <a:p>
          <a:endParaRPr lang="en-IN"/>
        </a:p>
      </dgm:t>
    </dgm:pt>
    <dgm:pt modelId="{22B4735D-FDE9-0F4D-8517-6404F300167D}" type="pres">
      <dgm:prSet presAssocID="{4B069595-C8F8-C542-AA06-04537D63260B}" presName="TwoConn_1-2" presStyleLbl="fgAccFollowNode1" presStyleIdx="0" presStyleCnt="1" custScaleX="98854" custScaleY="89767">
        <dgm:presLayoutVars>
          <dgm:bulletEnabled val="1"/>
        </dgm:presLayoutVars>
      </dgm:prSet>
      <dgm:spPr/>
      <dgm:t>
        <a:bodyPr/>
        <a:lstStyle/>
        <a:p>
          <a:endParaRPr lang="en-IN"/>
        </a:p>
      </dgm:t>
    </dgm:pt>
    <dgm:pt modelId="{A26B9EBC-74D7-2A48-BA22-9588CC88354C}" type="pres">
      <dgm:prSet presAssocID="{4B069595-C8F8-C542-AA06-04537D63260B}" presName="TwoNodes_1_text" presStyleLbl="node1" presStyleIdx="1" presStyleCnt="2">
        <dgm:presLayoutVars>
          <dgm:bulletEnabled val="1"/>
        </dgm:presLayoutVars>
      </dgm:prSet>
      <dgm:spPr/>
      <dgm:t>
        <a:bodyPr/>
        <a:lstStyle/>
        <a:p>
          <a:endParaRPr lang="en-IN"/>
        </a:p>
      </dgm:t>
    </dgm:pt>
    <dgm:pt modelId="{D6DE09C8-9119-B147-8885-52885619EE92}" type="pres">
      <dgm:prSet presAssocID="{4B069595-C8F8-C542-AA06-04537D63260B}" presName="TwoNodes_2_text" presStyleLbl="node1" presStyleIdx="1" presStyleCnt="2">
        <dgm:presLayoutVars>
          <dgm:bulletEnabled val="1"/>
        </dgm:presLayoutVars>
      </dgm:prSet>
      <dgm:spPr/>
      <dgm:t>
        <a:bodyPr/>
        <a:lstStyle/>
        <a:p>
          <a:endParaRPr lang="en-IN"/>
        </a:p>
      </dgm:t>
    </dgm:pt>
  </dgm:ptLst>
  <dgm:cxnLst>
    <dgm:cxn modelId="{8F1C48E2-8468-40C2-A19E-A1821F40ADCA}" type="presOf" srcId="{F794A6D0-159F-1648-B732-77E25AB56B54}" destId="{C7F5FE58-0E4F-1448-8B6D-1E52F620776C}" srcOrd="0" destOrd="1" presId="urn:microsoft.com/office/officeart/2005/8/layout/vProcess5"/>
    <dgm:cxn modelId="{0D811623-65F9-C049-9216-9DC1EE4A95DB}" srcId="{26383733-9C83-2F4E-AA73-9102FEACE73A}" destId="{F794A6D0-159F-1648-B732-77E25AB56B54}" srcOrd="0" destOrd="0" parTransId="{632F1CE8-9F3F-FB47-A51E-39E4B4D3E3A2}" sibTransId="{F12C7981-B93A-D34C-8B5B-6776E7049310}"/>
    <dgm:cxn modelId="{7A28454B-1697-42D8-B9E0-DD37B9D6C200}" type="presOf" srcId="{4B069595-C8F8-C542-AA06-04537D63260B}" destId="{4EC26E6F-C52F-CE42-A8F6-CF14E3CA6C52}" srcOrd="0" destOrd="0" presId="urn:microsoft.com/office/officeart/2005/8/layout/vProcess5"/>
    <dgm:cxn modelId="{AE44E2B3-4B93-4E23-8D36-02EF16451178}" type="presOf" srcId="{26383733-9C83-2F4E-AA73-9102FEACE73A}" destId="{A26B9EBC-74D7-2A48-BA22-9588CC88354C}" srcOrd="1" destOrd="0" presId="urn:microsoft.com/office/officeart/2005/8/layout/vProcess5"/>
    <dgm:cxn modelId="{37FC2BC1-F13E-4B2E-94F9-BD10BD52C901}" type="presOf" srcId="{F47FF2D5-1397-ED4B-9E14-2EDE603F5B0A}" destId="{D6DE09C8-9119-B147-8885-52885619EE92}" srcOrd="1" destOrd="3" presId="urn:microsoft.com/office/officeart/2005/8/layout/vProcess5"/>
    <dgm:cxn modelId="{C111ED75-0A8E-2644-A617-C5075307D75F}" srcId="{EA30BBB8-30F3-504E-8E0A-4089A7235F4B}" destId="{80314524-DF9D-D142-BDDF-43D86B545F73}" srcOrd="0" destOrd="0" parTransId="{5127AD05-47D3-F542-824B-EAD759E83F28}" sibTransId="{0A349A34-73D3-4A4D-8FC2-0EAF13B7C801}"/>
    <dgm:cxn modelId="{B2D8AB51-6089-4487-BA2C-189116D01C31}" type="presOf" srcId="{9A7E617A-4BED-144C-BA37-F797C39B70C8}" destId="{C7F5FE58-0E4F-1448-8B6D-1E52F620776C}" srcOrd="0" destOrd="2" presId="urn:microsoft.com/office/officeart/2005/8/layout/vProcess5"/>
    <dgm:cxn modelId="{499E2825-14F9-4229-9DF4-1A8BB19820BF}" type="presOf" srcId="{80314524-DF9D-D142-BDDF-43D86B545F73}" destId="{D6DE09C8-9119-B147-8885-52885619EE92}" srcOrd="1" destOrd="2" presId="urn:microsoft.com/office/officeart/2005/8/layout/vProcess5"/>
    <dgm:cxn modelId="{1C26F511-5B28-4B4D-B452-1032973CC30D}" type="presOf" srcId="{26383733-9C83-2F4E-AA73-9102FEACE73A}" destId="{C7F5FE58-0E4F-1448-8B6D-1E52F620776C}" srcOrd="0" destOrd="0" presId="urn:microsoft.com/office/officeart/2005/8/layout/vProcess5"/>
    <dgm:cxn modelId="{FE09AAAF-D065-CD49-A885-078B72DEE0D8}" srcId="{EA30BBB8-30F3-504E-8E0A-4089A7235F4B}" destId="{F47FF2D5-1397-ED4B-9E14-2EDE603F5B0A}" srcOrd="1" destOrd="0" parTransId="{6383B989-E7CD-F649-90C7-862B43FBE5DE}" sibTransId="{34F57EC8-58D5-F349-A172-317749435838}"/>
    <dgm:cxn modelId="{F21C8C8E-DBFD-43B3-B17C-6E9661B2F632}" type="presOf" srcId="{80314524-DF9D-D142-BDDF-43D86B545F73}" destId="{FBCB8F57-C548-1C43-A637-8BC0E0917159}" srcOrd="0" destOrd="2" presId="urn:microsoft.com/office/officeart/2005/8/layout/vProcess5"/>
    <dgm:cxn modelId="{FFFB7765-347D-4653-9A90-6FE89885AA46}" type="presOf" srcId="{EA30BBB8-30F3-504E-8E0A-4089A7235F4B}" destId="{FBCB8F57-C548-1C43-A637-8BC0E0917159}" srcOrd="0" destOrd="1" presId="urn:microsoft.com/office/officeart/2005/8/layout/vProcess5"/>
    <dgm:cxn modelId="{1F8CBAE7-5E4D-B746-A15B-28BCC9F64965}" srcId="{4B069595-C8F8-C542-AA06-04537D63260B}" destId="{26383733-9C83-2F4E-AA73-9102FEACE73A}" srcOrd="0" destOrd="0" parTransId="{B8E0DD79-8102-5B47-8E3C-C29A96295326}" sibTransId="{606FA574-F26B-524F-8E65-05056BD13BBA}"/>
    <dgm:cxn modelId="{9A42656D-52CD-2F4F-9627-AC09C70BC8E1}" srcId="{191AB62D-7613-ED44-BF21-05A480174B7A}" destId="{EA30BBB8-30F3-504E-8E0A-4089A7235F4B}" srcOrd="0" destOrd="0" parTransId="{5E434350-189C-B54F-A946-E8F5E0AD6E11}" sibTransId="{C1FF72E8-3B30-964C-91A9-95CD5181E4FA}"/>
    <dgm:cxn modelId="{F363C5CC-A31A-9748-8E8E-7542E9A8084E}" srcId="{F794A6D0-159F-1648-B732-77E25AB56B54}" destId="{9A7E617A-4BED-144C-BA37-F797C39B70C8}" srcOrd="0" destOrd="0" parTransId="{6D12ECF2-14C3-6F42-8F5E-3F542083975C}" sibTransId="{F87F6F7F-14F0-EA4D-A74B-2CC1D24459A3}"/>
    <dgm:cxn modelId="{613AA636-9E03-492B-A308-03FCFB76A6F9}" type="presOf" srcId="{EA30BBB8-30F3-504E-8E0A-4089A7235F4B}" destId="{D6DE09C8-9119-B147-8885-52885619EE92}" srcOrd="1" destOrd="1" presId="urn:microsoft.com/office/officeart/2005/8/layout/vProcess5"/>
    <dgm:cxn modelId="{2E4626BD-FE6D-46ED-A1C0-E518BB0BDBAE}" type="presOf" srcId="{9A7E617A-4BED-144C-BA37-F797C39B70C8}" destId="{A26B9EBC-74D7-2A48-BA22-9588CC88354C}" srcOrd="1" destOrd="2" presId="urn:microsoft.com/office/officeart/2005/8/layout/vProcess5"/>
    <dgm:cxn modelId="{18773EE1-44B8-574F-B98C-3015C0727EFC}" srcId="{4B069595-C8F8-C542-AA06-04537D63260B}" destId="{191AB62D-7613-ED44-BF21-05A480174B7A}" srcOrd="1" destOrd="0" parTransId="{2C2ADAE6-8AD9-3743-9FB8-ED574BAF6CAD}" sibTransId="{7C98AAE8-A720-8640-80AC-8219FBEE20FB}"/>
    <dgm:cxn modelId="{ECF31AE8-A32E-4BEB-BCAA-92BF463DA9A3}" type="presOf" srcId="{191AB62D-7613-ED44-BF21-05A480174B7A}" destId="{FBCB8F57-C548-1C43-A637-8BC0E0917159}" srcOrd="0" destOrd="0" presId="urn:microsoft.com/office/officeart/2005/8/layout/vProcess5"/>
    <dgm:cxn modelId="{62451333-E83C-41E3-BA78-7E5EFD84C6D6}" type="presOf" srcId="{F794A6D0-159F-1648-B732-77E25AB56B54}" destId="{A26B9EBC-74D7-2A48-BA22-9588CC88354C}" srcOrd="1" destOrd="1" presId="urn:microsoft.com/office/officeart/2005/8/layout/vProcess5"/>
    <dgm:cxn modelId="{BE56251E-0548-446C-BFC5-89C34C71CDA4}" type="presOf" srcId="{606FA574-F26B-524F-8E65-05056BD13BBA}" destId="{22B4735D-FDE9-0F4D-8517-6404F300167D}" srcOrd="0" destOrd="0" presId="urn:microsoft.com/office/officeart/2005/8/layout/vProcess5"/>
    <dgm:cxn modelId="{E9FE7C58-F000-4C10-9A4D-17A93881FB70}" type="presOf" srcId="{191AB62D-7613-ED44-BF21-05A480174B7A}" destId="{D6DE09C8-9119-B147-8885-52885619EE92}" srcOrd="1" destOrd="0" presId="urn:microsoft.com/office/officeart/2005/8/layout/vProcess5"/>
    <dgm:cxn modelId="{4383928A-094B-4EB4-B04E-77E8E9DB0D42}" type="presOf" srcId="{F47FF2D5-1397-ED4B-9E14-2EDE603F5B0A}" destId="{FBCB8F57-C548-1C43-A637-8BC0E0917159}" srcOrd="0" destOrd="3" presId="urn:microsoft.com/office/officeart/2005/8/layout/vProcess5"/>
    <dgm:cxn modelId="{A76A70BB-B06C-4D3F-92F4-C1E283F09FD7}" type="presParOf" srcId="{4EC26E6F-C52F-CE42-A8F6-CF14E3CA6C52}" destId="{D4B683C6-9581-CC48-B17B-FE198341F943}" srcOrd="0" destOrd="0" presId="urn:microsoft.com/office/officeart/2005/8/layout/vProcess5"/>
    <dgm:cxn modelId="{E3FF0713-F981-42B3-A179-5CC239ED70D1}" type="presParOf" srcId="{4EC26E6F-C52F-CE42-A8F6-CF14E3CA6C52}" destId="{C7F5FE58-0E4F-1448-8B6D-1E52F620776C}" srcOrd="1" destOrd="0" presId="urn:microsoft.com/office/officeart/2005/8/layout/vProcess5"/>
    <dgm:cxn modelId="{494DA04E-3B43-4FDF-A315-B5762C1A6343}" type="presParOf" srcId="{4EC26E6F-C52F-CE42-A8F6-CF14E3CA6C52}" destId="{FBCB8F57-C548-1C43-A637-8BC0E0917159}" srcOrd="2" destOrd="0" presId="urn:microsoft.com/office/officeart/2005/8/layout/vProcess5"/>
    <dgm:cxn modelId="{CDE1B259-1BA7-4464-BA45-605644BAA234}" type="presParOf" srcId="{4EC26E6F-C52F-CE42-A8F6-CF14E3CA6C52}" destId="{22B4735D-FDE9-0F4D-8517-6404F300167D}" srcOrd="3" destOrd="0" presId="urn:microsoft.com/office/officeart/2005/8/layout/vProcess5"/>
    <dgm:cxn modelId="{D8E9638F-9711-42B7-9E34-62F323862B2F}" type="presParOf" srcId="{4EC26E6F-C52F-CE42-A8F6-CF14E3CA6C52}" destId="{A26B9EBC-74D7-2A48-BA22-9588CC88354C}" srcOrd="4" destOrd="0" presId="urn:microsoft.com/office/officeart/2005/8/layout/vProcess5"/>
    <dgm:cxn modelId="{5B26F8DB-6137-4CB0-8B14-CB51C0EE7284}" type="presParOf" srcId="{4EC26E6F-C52F-CE42-A8F6-CF14E3CA6C52}" destId="{D6DE09C8-9119-B147-8885-52885619EE92}" srcOrd="5"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7F5FE58-0E4F-1448-8B6D-1E52F620776C}">
      <dsp:nvSpPr>
        <dsp:cNvPr id="0" name=""/>
        <dsp:cNvSpPr/>
      </dsp:nvSpPr>
      <dsp:spPr>
        <a:xfrm>
          <a:off x="-60329" y="0"/>
          <a:ext cx="6910707" cy="2160270"/>
        </a:xfrm>
        <a:prstGeom prst="roundRect">
          <a:avLst>
            <a:gd name="adj" fmla="val 10000"/>
          </a:avLst>
        </a:prstGeom>
        <a:solidFill>
          <a:schemeClr val="accent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en-NZ" sz="2400" b="1" kern="1200" dirty="0"/>
            <a:t>Reusable</a:t>
          </a:r>
          <a:endParaRPr lang="en-US" sz="2400" b="1" kern="1200" dirty="0"/>
        </a:p>
        <a:p>
          <a:pPr marL="171450" lvl="1" indent="-171450" algn="just" defTabSz="800100">
            <a:lnSpc>
              <a:spcPct val="90000"/>
            </a:lnSpc>
            <a:spcBef>
              <a:spcPct val="0"/>
            </a:spcBef>
            <a:spcAft>
              <a:spcPct val="15000"/>
            </a:spcAft>
            <a:buChar char="••"/>
          </a:pPr>
          <a:r>
            <a:rPr lang="en-NZ" sz="1800" kern="1200" dirty="0"/>
            <a:t>Can be safely used by only one process at a time and is not depleted by that use</a:t>
          </a:r>
        </a:p>
        <a:p>
          <a:pPr marL="342900" lvl="2" indent="-171450" algn="just" defTabSz="800100">
            <a:lnSpc>
              <a:spcPct val="90000"/>
            </a:lnSpc>
            <a:spcBef>
              <a:spcPct val="0"/>
            </a:spcBef>
            <a:spcAft>
              <a:spcPct val="15000"/>
            </a:spcAft>
            <a:buChar char="••"/>
          </a:pPr>
          <a:r>
            <a:rPr lang="en-US" sz="1800" kern="1200" dirty="0"/>
            <a:t>Processors, I/O channels, main and secondary memory, devices, and data structures such as files, databases, and semaphores</a:t>
          </a:r>
        </a:p>
      </dsp:txBody>
      <dsp:txXfrm>
        <a:off x="-60329" y="0"/>
        <a:ext cx="4810426" cy="2160270"/>
      </dsp:txXfrm>
    </dsp:sp>
    <dsp:sp modelId="{FBCB8F57-C548-1C43-A637-8BC0E0917159}">
      <dsp:nvSpPr>
        <dsp:cNvPr id="0" name=""/>
        <dsp:cNvSpPr/>
      </dsp:nvSpPr>
      <dsp:spPr>
        <a:xfrm>
          <a:off x="1012499" y="2640330"/>
          <a:ext cx="7211070" cy="2160270"/>
        </a:xfrm>
        <a:prstGeom prst="roundRect">
          <a:avLst>
            <a:gd name="adj" fmla="val 10000"/>
          </a:avLst>
        </a:prstGeom>
        <a:solidFill>
          <a:schemeClr val="accent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en-NZ" sz="2400" b="1" kern="1200" dirty="0"/>
            <a:t>Consumable</a:t>
          </a:r>
        </a:p>
        <a:p>
          <a:pPr marL="171450" lvl="1" indent="-171450" algn="just" defTabSz="800100">
            <a:lnSpc>
              <a:spcPct val="90000"/>
            </a:lnSpc>
            <a:spcBef>
              <a:spcPct val="0"/>
            </a:spcBef>
            <a:spcAft>
              <a:spcPct val="15000"/>
            </a:spcAft>
            <a:buChar char="••"/>
          </a:pPr>
          <a:r>
            <a:rPr lang="en-NZ" sz="1800" kern="1200" dirty="0"/>
            <a:t>One that can be created (produced) and destroyed (consumed)</a:t>
          </a:r>
        </a:p>
        <a:p>
          <a:pPr marL="342900" lvl="2" indent="-171450" algn="just" defTabSz="800100">
            <a:lnSpc>
              <a:spcPct val="90000"/>
            </a:lnSpc>
            <a:spcBef>
              <a:spcPct val="0"/>
            </a:spcBef>
            <a:spcAft>
              <a:spcPct val="15000"/>
            </a:spcAft>
            <a:buChar char="••"/>
          </a:pPr>
          <a:r>
            <a:rPr lang="en-US" sz="1800" kern="1200" dirty="0"/>
            <a:t>Interrupts, signals, messages, and information</a:t>
          </a:r>
        </a:p>
        <a:p>
          <a:pPr marL="342900" lvl="2" indent="-171450" algn="just" defTabSz="800100">
            <a:lnSpc>
              <a:spcPct val="90000"/>
            </a:lnSpc>
            <a:spcBef>
              <a:spcPct val="0"/>
            </a:spcBef>
            <a:spcAft>
              <a:spcPct val="15000"/>
            </a:spcAft>
            <a:buChar char="••"/>
          </a:pPr>
          <a:r>
            <a:rPr lang="en-US" sz="1800" kern="1200" dirty="0"/>
            <a:t>In I/O buffers</a:t>
          </a:r>
          <a:endParaRPr lang="en-NZ" sz="1800" kern="1200" dirty="0"/>
        </a:p>
      </dsp:txBody>
      <dsp:txXfrm>
        <a:off x="1012499" y="2640330"/>
        <a:ext cx="4477484" cy="2160269"/>
      </dsp:txXfrm>
    </dsp:sp>
    <dsp:sp modelId="{22B4735D-FDE9-0F4D-8517-6404F300167D}">
      <dsp:nvSpPr>
        <dsp:cNvPr id="0" name=""/>
        <dsp:cNvSpPr/>
      </dsp:nvSpPr>
      <dsp:spPr>
        <a:xfrm>
          <a:off x="5464090" y="1770056"/>
          <a:ext cx="1388083" cy="1260486"/>
        </a:xfrm>
        <a:prstGeom prst="downArrow">
          <a:avLst>
            <a:gd name="adj1" fmla="val 55000"/>
            <a:gd name="adj2" fmla="val 45000"/>
          </a:avLst>
        </a:prstGeom>
        <a:solidFill>
          <a:schemeClr val="bg1"/>
        </a:solidFill>
        <a:ln w="9525" cap="flat" cmpd="sng" algn="ctr">
          <a:solidFill>
            <a:schemeClr val="accent1">
              <a:lumMod val="60000"/>
              <a:lum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just" defTabSz="1778000">
            <a:lnSpc>
              <a:spcPct val="90000"/>
            </a:lnSpc>
            <a:spcBef>
              <a:spcPct val="0"/>
            </a:spcBef>
            <a:spcAft>
              <a:spcPct val="35000"/>
            </a:spcAft>
          </a:pPr>
          <a:endParaRPr lang="en-US" sz="4000" kern="1200"/>
        </a:p>
      </dsp:txBody>
      <dsp:txXfrm>
        <a:off x="5464090" y="1770056"/>
        <a:ext cx="1388083" cy="126048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EDD10-762A-443A-82F1-D72476895AE9}" type="datetimeFigureOut">
              <a:rPr lang="en-US" smtClean="0"/>
              <a:pPr/>
              <a:t>3/23/2021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68157F-FF0E-462C-BDA7-22821E08CB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Two general categories of resources can be distinguished: reusable and consumable. A reusable resource is one that can be safely used by only one process at a time and is not depleted by that use. Processes obtain resource units that they later release for reuse by other processes. Examples of reusable resources include processors; I/O channels; main and secondary memory; devices; and data structures such as files, databases, and semaphores.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consumable resource is one that can be created (produced) and destroyed (consumed). Examples of consumable resources are interrupts, signals, messages, and information in I/O buffers.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xmlns="" val="1590344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pPr defTabSz="913674"/>
            <a:fld id="{0043F8FA-4570-4B45-AEC5-EB957ED3EEA5}" type="slidenum">
              <a:rPr lang="en-US" altLang="en-US" smtClean="0"/>
              <a:pPr defTabSz="913674"/>
              <a:t>16</a:t>
            </a:fld>
            <a:endParaRPr lang="en-US" altLang="en-US" dirty="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pPr defTabSz="913674"/>
            <a:fld id="{D793C268-88A9-44A6-BDCE-63E355B91D16}" type="slidenum">
              <a:rPr lang="en-US" altLang="en-US" smtClean="0"/>
              <a:pPr defTabSz="913674"/>
              <a:t>17</a:t>
            </a:fld>
            <a:endParaRPr lang="en-US" altLang="en-US" dirty="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pPr defTabSz="913674"/>
            <a:fld id="{6ABA2389-0448-4D17-A38F-220C8FFC4E6A}" type="slidenum">
              <a:rPr lang="en-US" altLang="en-US" smtClean="0"/>
              <a:pPr defTabSz="913674"/>
              <a:t>21</a:t>
            </a:fld>
            <a:endParaRPr lang="en-US" altLang="en-US" dirty="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defTabSz="913674"/>
            <a:fld id="{E76B3298-7313-4482-9261-73C6746B5EBC}" type="slidenum">
              <a:rPr lang="en-US" altLang="en-US" smtClean="0"/>
              <a:pPr defTabSz="913674"/>
              <a:t>22</a:t>
            </a:fld>
            <a:endParaRPr lang="en-US" altLang="en-US" dirty="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A8832D1-A462-4B40-9B26-84C10B0346A0}" type="slidenum">
              <a:rPr lang="en-US"/>
              <a:pPr/>
              <a:t>23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9D2345B-1169-4339-A3C4-A5700DAD94DE}" type="slidenum">
              <a:rPr lang="en-US"/>
              <a:pPr/>
              <a:t>26</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54CA5F3-17BD-4642-96EC-CC267EEED095}" type="slidenum">
              <a:rPr lang="en-US"/>
              <a:pPr/>
              <a:t>28</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pPr defTabSz="913674"/>
            <a:fld id="{646924B2-0EDD-4D19-B84C-9032B2C110EC}" type="slidenum">
              <a:rPr lang="en-US" altLang="en-US" smtClean="0"/>
              <a:pPr defTabSz="913674"/>
              <a:t>32</a:t>
            </a:fld>
            <a:endParaRPr lang="en-US" altLang="en-US" dirty="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pPr defTabSz="913674"/>
            <a:fld id="{4DC9470E-B22B-4A9F-B8BF-1F3F80B733DE}" type="slidenum">
              <a:rPr lang="en-US" altLang="en-US" smtClean="0"/>
              <a:pPr defTabSz="913674"/>
              <a:t>33</a:t>
            </a:fld>
            <a:endParaRPr lang="en-US" altLang="en-US" dirty="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pPr defTabSz="913674"/>
            <a:fld id="{8B308FCB-2A1C-4521-8241-1F55861B4242}" type="slidenum">
              <a:rPr lang="en-US" altLang="en-US" smtClean="0"/>
              <a:pPr defTabSz="913674"/>
              <a:t>36</a:t>
            </a:fld>
            <a:endParaRPr lang="en-US" altLang="en-US" dirty="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Another example of deadlock with a reusable resource has to do with requests for main memory. Suppose the space available for allocation is 200 Kbytes, and the following sequence of requests occurs:  (see diagram)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Deadlock occurs if both processes progress to their second request. If the amount of memory to be requested is not known ahead of time, it is difficult to deal with this type of deadlock by means of system design constraints. The best way to deal with this particular problem is, in effect, to eliminate the possibility by using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xmlns="" val="875970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pPr defTabSz="913674"/>
            <a:fld id="{B5FC1F10-3288-4AA6-9555-54C33E0543E1}" type="slidenum">
              <a:rPr lang="en-US" altLang="en-US" smtClean="0"/>
              <a:pPr defTabSz="913674"/>
              <a:t>38</a:t>
            </a:fld>
            <a:endParaRPr lang="en-US" altLang="en-US" dirty="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pPr defTabSz="913674"/>
            <a:fld id="{20C1C924-9AD8-4F0D-BA2C-20080FBDA9FA}" type="slidenum">
              <a:rPr lang="en-US" altLang="en-US" smtClean="0"/>
              <a:pPr defTabSz="913674"/>
              <a:t>40</a:t>
            </a:fld>
            <a:endParaRPr lang="en-US" altLang="en-US" dirty="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pPr defTabSz="913674"/>
            <a:fld id="{4E75A635-C92E-4663-B3FB-5D9B503B1206}" type="slidenum">
              <a:rPr lang="en-US" altLang="en-US" smtClean="0"/>
              <a:pPr defTabSz="913674"/>
              <a:t>41</a:t>
            </a:fld>
            <a:endParaRPr lang="en-US" altLang="en-US" dirty="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pPr defTabSz="913674"/>
            <a:fld id="{C753F29C-8152-4558-BE60-3A67D51ED1AE}" type="slidenum">
              <a:rPr lang="en-US" altLang="en-US" smtClean="0"/>
              <a:pPr defTabSz="913674"/>
              <a:t>43</a:t>
            </a:fld>
            <a:endParaRPr lang="en-US" altLang="en-US" dirty="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13674"/>
            <a:fld id="{0993D67A-4EBE-4F9F-BEEB-6D3F6AE14690}" type="slidenum">
              <a:rPr lang="en-US" altLang="en-US" smtClean="0"/>
              <a:pPr defTabSz="913674"/>
              <a:t>44</a:t>
            </a:fld>
            <a:endParaRPr lang="en-US" altLang="en-US" dirty="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13674"/>
            <a:fld id="{68345793-3CD2-4942-86B7-AE0485C8EA52}" type="slidenum">
              <a:rPr lang="en-US" altLang="en-US" smtClean="0"/>
              <a:pPr defTabSz="913674"/>
              <a:t>45</a:t>
            </a:fld>
            <a:endParaRPr lang="en-US" alt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913674"/>
            <a:fld id="{3D7B0410-66BA-460E-89A1-276979D70D23}" type="slidenum">
              <a:rPr lang="en-US" altLang="en-US" smtClean="0"/>
              <a:pPr defTabSz="913674"/>
              <a:t>46</a:t>
            </a:fld>
            <a:endParaRPr lang="en-US" altLang="en-US" dirty="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pPr defTabSz="913674"/>
            <a:fld id="{7B395D28-0E02-443F-A35B-4418B0078E5F}" type="slidenum">
              <a:rPr lang="en-US" altLang="en-US" smtClean="0"/>
              <a:pPr defTabSz="913674"/>
              <a:t>47</a:t>
            </a:fld>
            <a:endParaRPr lang="en-US" altLang="en-US"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13674"/>
            <a:fld id="{5A3F3F03-EACF-4EB3-B756-0DD8E1D7E6BD}" type="slidenum">
              <a:rPr lang="en-US" altLang="en-US" smtClean="0"/>
              <a:pPr defTabSz="913674"/>
              <a:t>48</a:t>
            </a:fld>
            <a:endParaRPr lang="en-US" alt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pPr defTabSz="913674"/>
            <a:fld id="{6ECA264D-3ABA-4FB0-92C8-96C6A9A0F760}" type="slidenum">
              <a:rPr lang="en-US" altLang="en-US" smtClean="0"/>
              <a:pPr defTabSz="913674"/>
              <a:t>51</a:t>
            </a:fld>
            <a:endParaRPr lang="en-US" altLang="en-US" dirty="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an example of deadlock involving consumable resources, consider the following pair of processes, in which each process attempts to receive a message</a:t>
            </a:r>
          </a:p>
          <a:p>
            <a:r>
              <a:rPr lang="en-US" sz="1200" kern="1200" baseline="0" dirty="0">
                <a:solidFill>
                  <a:schemeClr val="tx1"/>
                </a:solidFill>
                <a:latin typeface="+mn-lt"/>
                <a:ea typeface="+mn-ea"/>
                <a:cs typeface="+mn-cs"/>
              </a:rPr>
              <a:t>from the other process and then send a message to the other process: (see diagram)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Deadlock occurs if the Receive is blocking (i.e., the receiving process is blocked until the message is received). Once again, a design error is the cause of the deadlock. Such errors may be quite subtle and difficult to detect. Furthermore, it may take a rare combination of events to cause the deadlock; thus a program could be in use for a considerable period of time, even years, before the deadlock actually occurs.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xmlns="" val="3704936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defTabSz="913674"/>
            <a:fld id="{F3C23589-3610-4299-9FF7-E64ECCC3CB9C}" type="slidenum">
              <a:rPr lang="en-US" altLang="en-US" smtClean="0"/>
              <a:pPr defTabSz="913674"/>
              <a:t>52</a:t>
            </a:fld>
            <a:endParaRPr lang="en-US" altLang="en-US" dirty="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defTabSz="913674"/>
            <a:fld id="{36506D5A-3A26-4A4C-B147-3476E8C83DF7}" type="slidenum">
              <a:rPr lang="en-US" altLang="en-US" smtClean="0"/>
              <a:pPr defTabSz="913674"/>
              <a:t>54</a:t>
            </a:fld>
            <a:endParaRPr lang="en-US" altLang="en-US" dirty="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defTabSz="913674"/>
            <a:fld id="{16971A4B-A510-4FEA-BA49-4A99D43C59E8}" type="slidenum">
              <a:rPr lang="en-US" altLang="en-US" smtClean="0"/>
              <a:pPr defTabSz="913674"/>
              <a:t>55</a:t>
            </a:fld>
            <a:endParaRPr lang="en-US" altLang="en-US" dirty="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pPr defTabSz="913674"/>
            <a:fld id="{ED8DF94E-463E-4434-9A49-07082E2A65DF}" type="slidenum">
              <a:rPr lang="en-US" altLang="en-US" smtClean="0"/>
              <a:pPr defTabSz="913674"/>
              <a:t>56</a:t>
            </a:fld>
            <a:endParaRPr lang="en-US" altLang="en-US"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pPr defTabSz="913674"/>
            <a:fld id="{0DFEA749-6E54-4CE1-BAB6-29097FEEB69C}" type="slidenum">
              <a:rPr lang="en-US" altLang="en-US" smtClean="0"/>
              <a:pPr defTabSz="913674"/>
              <a:t>57</a:t>
            </a:fld>
            <a:endParaRPr lang="en-US" altLang="en-US"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pPr defTabSz="913674"/>
            <a:fld id="{C7461330-C398-408C-B970-30F664650087}" type="slidenum">
              <a:rPr lang="en-US" altLang="en-US" smtClean="0"/>
              <a:pPr defTabSz="913674"/>
              <a:t>58</a:t>
            </a:fld>
            <a:endParaRPr lang="en-US" alt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pPr defTabSz="913674"/>
            <a:fld id="{B679D450-55DE-448E-A6B9-0C73340016FC}" type="slidenum">
              <a:rPr lang="en-US" altLang="en-US" smtClean="0"/>
              <a:pPr defTabSz="913674"/>
              <a:t>59</a:t>
            </a:fld>
            <a:endParaRPr lang="en-US" altLang="en-US" dirty="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pPr defTabSz="913674"/>
            <a:fld id="{9F78EBD1-F67E-40F2-980C-9D8D43E08600}" type="slidenum">
              <a:rPr lang="en-US" altLang="en-US" smtClean="0"/>
              <a:pPr defTabSz="913674"/>
              <a:t>60</a:t>
            </a:fld>
            <a:endParaRPr lang="en-US" altLang="en-US" dirty="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defTabSz="913674"/>
            <a:fld id="{9B78C83E-5A47-4A9D-9213-9F7AC4514F84}" type="slidenum">
              <a:rPr lang="en-US" altLang="en-US" smtClean="0"/>
              <a:pPr defTabSz="913674"/>
              <a:t>61</a:t>
            </a:fld>
            <a:endParaRPr lang="en-US" alt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pPr defTabSz="913674"/>
            <a:fld id="{738FD9D1-E7BA-47A8-9128-752CC7BBF053}" type="slidenum">
              <a:rPr lang="en-US" altLang="en-US" smtClean="0"/>
              <a:pPr defTabSz="913674"/>
              <a:t>62</a:t>
            </a:fld>
            <a:endParaRPr lang="en-US" altLang="en-US" dirty="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13674"/>
            <a:fld id="{ADC4C8E5-DA18-4B60-A165-2D5EA1F286A5}" type="slidenum">
              <a:rPr lang="en-US" altLang="en-US" smtClean="0"/>
              <a:pPr defTabSz="913674"/>
              <a:t>6</a:t>
            </a:fld>
            <a:endParaRPr lang="en-US" altLang="en-US" dirty="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altLang="en-US" dirty="0"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defTabSz="913674"/>
            <a:fld id="{4BA734F9-A46F-444B-AACC-897CD8D9C580}" type="slidenum">
              <a:rPr lang="en-US" altLang="en-US" smtClean="0"/>
              <a:pPr defTabSz="913674"/>
              <a:t>63</a:t>
            </a:fld>
            <a:endParaRPr lang="en-US" altLang="en-US" dirty="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defTabSz="913674"/>
            <a:fld id="{BA1DBAC7-04F0-426E-939C-369EB112BDC1}" type="slidenum">
              <a:rPr lang="en-US" altLang="en-US" smtClean="0"/>
              <a:pPr defTabSz="913674"/>
              <a:t>64</a:t>
            </a:fld>
            <a:endParaRPr lang="en-US" altLang="en-US" dirty="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13674"/>
            <a:fld id="{FA5E05E5-F797-4798-93C0-F541A9C4F28A}" type="slidenum">
              <a:rPr lang="en-US" altLang="en-US" smtClean="0"/>
              <a:pPr defTabSz="913674"/>
              <a:t>65</a:t>
            </a:fld>
            <a:endParaRPr lang="en-US" alt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pPr defTabSz="913674"/>
            <a:fld id="{F33A5F05-E4CB-48D6-A62A-DF4AA1819A2B}" type="slidenum">
              <a:rPr lang="en-US" altLang="en-US" smtClean="0"/>
              <a:pPr defTabSz="913674"/>
              <a:t>66</a:t>
            </a:fld>
            <a:endParaRPr lang="en-US" altLang="en-US" dirty="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defTabSz="913674"/>
            <a:fld id="{6775CFC5-9F5E-46D8-9A37-8A42077FB6B3}" type="slidenum">
              <a:rPr lang="en-US" altLang="en-US" smtClean="0"/>
              <a:pPr defTabSz="913674"/>
              <a:t>67</a:t>
            </a:fld>
            <a:endParaRPr lang="en-US" altLang="en-US" dirty="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pPr defTabSz="913674"/>
            <a:fld id="{646924B2-0EDD-4D19-B84C-9032B2C110EC}" type="slidenum">
              <a:rPr lang="en-US" altLang="en-US" smtClean="0"/>
              <a:pPr defTabSz="913674"/>
              <a:t>11</a:t>
            </a:fld>
            <a:endParaRPr lang="en-US" altLang="en-US" dirty="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There is no single effective strategy that can deal with all types of deadlock.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Three approaches are common: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Deadlock prevention:  Disallow one of the three necessary conditions for deadlock</a:t>
            </a:r>
          </a:p>
          <a:p>
            <a:r>
              <a:rPr lang="en-US" sz="1200" kern="1200" baseline="0" dirty="0">
                <a:solidFill>
                  <a:schemeClr val="tx1"/>
                </a:solidFill>
                <a:latin typeface="+mn-lt"/>
                <a:ea typeface="+mn-ea"/>
                <a:cs typeface="+mn-cs"/>
              </a:rPr>
              <a:t>occurrence, or prevent circular wait condition from happening.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Deadlock avoidance:  Do not grant a resource request if this allocation might</a:t>
            </a:r>
          </a:p>
          <a:p>
            <a:r>
              <a:rPr lang="en-US" sz="1200" kern="1200" baseline="0" dirty="0">
                <a:solidFill>
                  <a:schemeClr val="tx1"/>
                </a:solidFill>
                <a:latin typeface="+mn-lt"/>
                <a:ea typeface="+mn-ea"/>
                <a:cs typeface="+mn-cs"/>
              </a:rPr>
              <a:t>lead to deadlock.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Deadlock detection:  Grant resource requests when possible, but periodically</a:t>
            </a:r>
          </a:p>
          <a:p>
            <a:r>
              <a:rPr lang="en-US" sz="1200" kern="1200" baseline="0" dirty="0">
                <a:solidFill>
                  <a:schemeClr val="tx1"/>
                </a:solidFill>
                <a:latin typeface="+mn-lt"/>
                <a:ea typeface="+mn-ea"/>
                <a:cs typeface="+mn-cs"/>
              </a:rPr>
              <a:t>check for the presence of deadlock and take action to recover.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examine each of these in turn, after first introducing resource allocation graphs and then discussing the conditions for deadlock.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xmlns="" val="124304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pPr defTabSz="913674"/>
            <a:fld id="{DC4AFBBB-7DF2-4435-A395-3819EF83D777}" type="slidenum">
              <a:rPr lang="en-US" altLang="en-US" smtClean="0"/>
              <a:pPr defTabSz="913674"/>
              <a:t>13</a:t>
            </a:fld>
            <a:endParaRPr lang="en-US" altLang="en-US"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pPr defTabSz="913674"/>
            <a:fld id="{72387AE6-DB30-4295-9C24-0364E8A58CB3}" type="slidenum">
              <a:rPr lang="en-US" altLang="en-US" smtClean="0"/>
              <a:pPr defTabSz="913674"/>
              <a:t>14</a:t>
            </a:fld>
            <a:endParaRPr lang="en-US" altLang="en-US" dirty="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pPr defTabSz="913674"/>
            <a:fld id="{D243FC81-D652-4487-A42D-D4270A01EB52}" type="slidenum">
              <a:rPr lang="en-US" altLang="en-US" smtClean="0"/>
              <a:pPr defTabSz="913674"/>
              <a:t>15</a:t>
            </a:fld>
            <a:endParaRPr lang="en-US" alt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477C49-67F0-4D40-8ACC-F5DE235518BA}"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B1698-1735-4105-BA37-8F899A4135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477C49-67F0-4D40-8ACC-F5DE235518BA}"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B1698-1735-4105-BA37-8F899A4135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477C49-67F0-4D40-8ACC-F5DE235518BA}"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B1698-1735-4105-BA37-8F899A41351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0A2CD43B-1240-9C4C-945E-8BA2EED13F44}" type="datetime1">
              <a:rPr lang="en-US" smtClean="0"/>
              <a:pPr>
                <a:defRPr/>
              </a:pPr>
              <a:t>3/23/2021</a:t>
            </a:fld>
            <a:endParaRPr lang="en-US" dirty="0"/>
          </a:p>
        </p:txBody>
      </p:sp>
      <p:sp>
        <p:nvSpPr>
          <p:cNvPr id="6" name="Footer Placeholder 5"/>
          <p:cNvSpPr>
            <a:spLocks noGrp="1"/>
          </p:cNvSpPr>
          <p:nvPr>
            <p:ph type="ftr" sz="quarter" idx="11"/>
          </p:nvPr>
        </p:nvSpPr>
        <p:spPr/>
        <p:txBody>
          <a:bodyPr/>
          <a:lstStyle/>
          <a:p>
            <a:pPr>
              <a:defRPr/>
            </a:pPr>
            <a:r>
              <a:rPr lang="en-US" dirty="0"/>
              <a:t>Copyright © 2018 Pearson Education, Ltd. All Rights Reserved. </a:t>
            </a:r>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477C49-67F0-4D40-8ACC-F5DE235518BA}"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B1698-1735-4105-BA37-8F899A4135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477C49-67F0-4D40-8ACC-F5DE235518BA}"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B1698-1735-4105-BA37-8F899A4135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477C49-67F0-4D40-8ACC-F5DE235518BA}"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B1698-1735-4105-BA37-8F899A4135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477C49-67F0-4D40-8ACC-F5DE235518BA}" type="datetimeFigureOut">
              <a:rPr lang="en-US" smtClean="0"/>
              <a:pPr/>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9B1698-1735-4105-BA37-8F899A4135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477C49-67F0-4D40-8ACC-F5DE235518BA}" type="datetimeFigureOut">
              <a:rPr lang="en-US" smtClean="0"/>
              <a:pPr/>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9B1698-1735-4105-BA37-8F899A4135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77C49-67F0-4D40-8ACC-F5DE235518BA}" type="datetimeFigureOut">
              <a:rPr lang="en-US" smtClean="0"/>
              <a:pPr/>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9B1698-1735-4105-BA37-8F899A4135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77C49-67F0-4D40-8ACC-F5DE235518BA}"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B1698-1735-4105-BA37-8F899A4135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77C49-67F0-4D40-8ACC-F5DE235518BA}"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B1698-1735-4105-BA37-8F899A4135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77C49-67F0-4D40-8ACC-F5DE235518BA}" type="datetimeFigureOut">
              <a:rPr lang="en-US" smtClean="0"/>
              <a:pPr/>
              <a:t>3/23/2021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B1698-1735-4105-BA37-8F899A4135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8229600" cy="1143000"/>
          </a:xfrm>
        </p:spPr>
        <p:txBody>
          <a:bodyPr/>
          <a:lstStyle/>
          <a:p>
            <a:r>
              <a:rPr lang="en-IN" b="1" dirty="0" smtClean="0">
                <a:solidFill>
                  <a:srgbClr val="C00000"/>
                </a:solidFill>
                <a:latin typeface="Arial" pitchFamily="34" charset="0"/>
                <a:cs typeface="Arial" pitchFamily="34" charset="0"/>
              </a:rPr>
              <a:t>Deadlocks</a:t>
            </a:r>
            <a:endParaRPr lang="en-IN" b="1" dirty="0">
              <a:solidFill>
                <a:srgbClr val="C00000"/>
              </a:solidFill>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807450" cy="5791200"/>
          </a:xfrm>
        </p:spPr>
        <p:txBody>
          <a:bodyPr/>
          <a:lstStyle/>
          <a:p>
            <a:pPr algn="just"/>
            <a:r>
              <a:rPr lang="en-IN" sz="2000" dirty="0" smtClean="0">
                <a:latin typeface="Arial" pitchFamily="34" charset="0"/>
                <a:cs typeface="Arial" pitchFamily="34" charset="0"/>
              </a:rPr>
              <a:t>The</a:t>
            </a:r>
            <a:r>
              <a:rPr lang="en-IN" sz="2000" dirty="0" smtClean="0"/>
              <a:t> </a:t>
            </a:r>
            <a:r>
              <a:rPr lang="en-IN" sz="2000" b="1" dirty="0" err="1" smtClean="0">
                <a:solidFill>
                  <a:srgbClr val="0B1CC1"/>
                </a:solidFill>
                <a:latin typeface="Courier New" pitchFamily="49" charset="0"/>
                <a:cs typeface="Courier New" pitchFamily="49" charset="0"/>
              </a:rPr>
              <a:t>pthread_mutex_init</a:t>
            </a:r>
            <a:r>
              <a:rPr lang="en-IN" sz="2000" b="1" dirty="0" smtClean="0">
                <a:solidFill>
                  <a:srgbClr val="0B1CC1"/>
                </a:solidFill>
                <a:latin typeface="Courier New" pitchFamily="49" charset="0"/>
                <a:cs typeface="Courier New" pitchFamily="49" charset="0"/>
              </a:rPr>
              <a:t>()</a:t>
            </a:r>
            <a:r>
              <a:rPr lang="en-IN" sz="2000" dirty="0" smtClean="0"/>
              <a:t> </a:t>
            </a:r>
            <a:r>
              <a:rPr lang="en-IN" sz="2000" dirty="0" smtClean="0">
                <a:latin typeface="Arial" pitchFamily="34" charset="0"/>
                <a:cs typeface="Arial" pitchFamily="34" charset="0"/>
              </a:rPr>
              <a:t>function initializes an unlocked </a:t>
            </a:r>
            <a:r>
              <a:rPr lang="en-IN" sz="2000" dirty="0" err="1" smtClean="0">
                <a:latin typeface="Arial" pitchFamily="34" charset="0"/>
                <a:cs typeface="Arial" pitchFamily="34" charset="0"/>
              </a:rPr>
              <a:t>mutex</a:t>
            </a:r>
            <a:r>
              <a:rPr lang="en-IN" sz="2000" dirty="0" smtClean="0">
                <a:latin typeface="Arial" pitchFamily="34" charset="0"/>
                <a:cs typeface="Arial" pitchFamily="34" charset="0"/>
              </a:rPr>
              <a:t>. </a:t>
            </a:r>
          </a:p>
          <a:p>
            <a:pPr algn="just"/>
            <a:r>
              <a:rPr lang="en-IN" sz="2000" dirty="0" err="1" smtClean="0">
                <a:latin typeface="Arial" pitchFamily="34" charset="0"/>
                <a:cs typeface="Arial" pitchFamily="34" charset="0"/>
              </a:rPr>
              <a:t>Mutex</a:t>
            </a:r>
            <a:r>
              <a:rPr lang="en-IN" sz="2000" dirty="0" smtClean="0">
                <a:latin typeface="Arial" pitchFamily="34" charset="0"/>
                <a:cs typeface="Arial" pitchFamily="34" charset="0"/>
              </a:rPr>
              <a:t> locks are acquired and released using </a:t>
            </a:r>
            <a:r>
              <a:rPr lang="en-IN" sz="2000" b="1" dirty="0" err="1" smtClean="0">
                <a:solidFill>
                  <a:srgbClr val="0B1CC1"/>
                </a:solidFill>
                <a:latin typeface="Courier New" pitchFamily="49" charset="0"/>
                <a:cs typeface="Courier New" pitchFamily="49" charset="0"/>
              </a:rPr>
              <a:t>pthread_mutex_lock</a:t>
            </a:r>
            <a:r>
              <a:rPr lang="en-IN" sz="2000" b="1" dirty="0" smtClean="0">
                <a:solidFill>
                  <a:srgbClr val="0B1CC1"/>
                </a:solidFill>
                <a:latin typeface="Courier New" pitchFamily="49" charset="0"/>
                <a:cs typeface="Courier New" pitchFamily="49" charset="0"/>
              </a:rPr>
              <a:t>()</a:t>
            </a:r>
            <a:r>
              <a:rPr lang="en-IN" sz="2000" dirty="0" smtClean="0">
                <a:latin typeface="Courier New" pitchFamily="49" charset="0"/>
                <a:cs typeface="Courier New" pitchFamily="49" charset="0"/>
              </a:rPr>
              <a:t> </a:t>
            </a:r>
            <a:r>
              <a:rPr lang="en-IN" sz="2000" dirty="0" smtClean="0"/>
              <a:t>and </a:t>
            </a:r>
            <a:r>
              <a:rPr lang="en-IN" sz="2000" b="1" dirty="0" err="1" smtClean="0">
                <a:solidFill>
                  <a:srgbClr val="0B1CC1"/>
                </a:solidFill>
                <a:latin typeface="Courier New" pitchFamily="49" charset="0"/>
                <a:cs typeface="Courier New" pitchFamily="49" charset="0"/>
              </a:rPr>
              <a:t>pthread_mutex_unlock</a:t>
            </a:r>
            <a:r>
              <a:rPr lang="en-IN" sz="2000" b="1" dirty="0" smtClean="0">
                <a:solidFill>
                  <a:srgbClr val="0B1CC1"/>
                </a:solidFill>
                <a:latin typeface="Courier New" pitchFamily="49" charset="0"/>
                <a:cs typeface="Courier New" pitchFamily="49" charset="0"/>
              </a:rPr>
              <a:t>()</a:t>
            </a:r>
            <a:r>
              <a:rPr lang="en-IN" sz="2000" dirty="0" smtClean="0">
                <a:latin typeface="Arial" pitchFamily="34" charset="0"/>
                <a:cs typeface="Arial" pitchFamily="34" charset="0"/>
              </a:rPr>
              <a:t>, respectively.</a:t>
            </a:r>
          </a:p>
          <a:p>
            <a:pPr algn="just"/>
            <a:r>
              <a:rPr lang="en-IN" sz="2000" dirty="0" smtClean="0">
                <a:latin typeface="Arial" pitchFamily="34" charset="0"/>
                <a:cs typeface="Arial" pitchFamily="34" charset="0"/>
              </a:rPr>
              <a:t>If a thread attempts to acquire a locked </a:t>
            </a:r>
            <a:r>
              <a:rPr lang="en-IN" sz="2000" dirty="0" err="1" smtClean="0">
                <a:latin typeface="Arial" pitchFamily="34" charset="0"/>
                <a:cs typeface="Arial" pitchFamily="34" charset="0"/>
              </a:rPr>
              <a:t>mutex</a:t>
            </a:r>
            <a:r>
              <a:rPr lang="en-IN" sz="2000" dirty="0" smtClean="0">
                <a:latin typeface="Arial" pitchFamily="34" charset="0"/>
                <a:cs typeface="Arial" pitchFamily="34" charset="0"/>
              </a:rPr>
              <a:t>, the call to </a:t>
            </a:r>
            <a:r>
              <a:rPr lang="en-IN" sz="2000" b="1" dirty="0" err="1" smtClean="0">
                <a:solidFill>
                  <a:srgbClr val="0B1CC1"/>
                </a:solidFill>
                <a:latin typeface="Courier New" pitchFamily="49" charset="0"/>
                <a:cs typeface="Courier New" pitchFamily="49" charset="0"/>
              </a:rPr>
              <a:t>pthread_mutex_lock</a:t>
            </a:r>
            <a:r>
              <a:rPr lang="en-IN" sz="2000" b="1" dirty="0" smtClean="0">
                <a:solidFill>
                  <a:srgbClr val="0B1CC1"/>
                </a:solidFill>
                <a:latin typeface="Courier New" pitchFamily="49" charset="0"/>
                <a:cs typeface="Courier New" pitchFamily="49" charset="0"/>
              </a:rPr>
              <a:t>()</a:t>
            </a:r>
            <a:r>
              <a:rPr lang="en-IN" sz="2000" dirty="0" smtClean="0">
                <a:latin typeface="Courier New" pitchFamily="49" charset="0"/>
                <a:cs typeface="Courier New" pitchFamily="49" charset="0"/>
              </a:rPr>
              <a:t> </a:t>
            </a:r>
            <a:r>
              <a:rPr lang="en-IN" sz="2000" dirty="0" smtClean="0">
                <a:latin typeface="Arial" pitchFamily="34" charset="0"/>
                <a:cs typeface="Arial" pitchFamily="34" charset="0"/>
              </a:rPr>
              <a:t>blocks the thread until the owner of the </a:t>
            </a:r>
            <a:r>
              <a:rPr lang="en-IN" sz="2000" dirty="0" err="1" smtClean="0">
                <a:latin typeface="Arial" pitchFamily="34" charset="0"/>
                <a:cs typeface="Arial" pitchFamily="34" charset="0"/>
              </a:rPr>
              <a:t>mutex</a:t>
            </a:r>
            <a:r>
              <a:rPr lang="en-IN" sz="2000" dirty="0" smtClean="0">
                <a:latin typeface="Arial" pitchFamily="34" charset="0"/>
                <a:cs typeface="Arial" pitchFamily="34" charset="0"/>
              </a:rPr>
              <a:t> </a:t>
            </a:r>
            <a:r>
              <a:rPr lang="en-IN" sz="2000" dirty="0" smtClean="0"/>
              <a:t>lock invokes </a:t>
            </a:r>
            <a:r>
              <a:rPr lang="en-IN" sz="2000" b="1" dirty="0" err="1" smtClean="0">
                <a:solidFill>
                  <a:srgbClr val="0B1CC1"/>
                </a:solidFill>
                <a:latin typeface="Courier New" pitchFamily="49" charset="0"/>
                <a:cs typeface="Courier New" pitchFamily="49" charset="0"/>
              </a:rPr>
              <a:t>pthread_mutex_unlock</a:t>
            </a:r>
            <a:r>
              <a:rPr lang="en-IN" sz="2000" b="1" dirty="0" smtClean="0">
                <a:solidFill>
                  <a:srgbClr val="0B1CC1"/>
                </a:solidFill>
                <a:latin typeface="Courier New" pitchFamily="49" charset="0"/>
                <a:cs typeface="Courier New" pitchFamily="49" charset="0"/>
              </a:rPr>
              <a:t>()</a:t>
            </a:r>
            <a:r>
              <a:rPr lang="en-IN" sz="2000" dirty="0" smtClean="0"/>
              <a:t>. </a:t>
            </a:r>
          </a:p>
          <a:p>
            <a:pPr algn="just"/>
            <a:r>
              <a:rPr lang="en-IN" sz="2000" dirty="0" smtClean="0">
                <a:latin typeface="Arial" pitchFamily="34" charset="0"/>
                <a:cs typeface="Arial" pitchFamily="34" charset="0"/>
              </a:rPr>
              <a:t>Two </a:t>
            </a:r>
            <a:r>
              <a:rPr lang="en-IN" sz="2000" dirty="0" err="1" smtClean="0">
                <a:latin typeface="Arial" pitchFamily="34" charset="0"/>
                <a:cs typeface="Arial" pitchFamily="34" charset="0"/>
              </a:rPr>
              <a:t>mutex</a:t>
            </a:r>
            <a:r>
              <a:rPr lang="en-IN" sz="2000" dirty="0" smtClean="0">
                <a:latin typeface="Arial" pitchFamily="34" charset="0"/>
                <a:cs typeface="Arial" pitchFamily="34" charset="0"/>
              </a:rPr>
              <a:t> locks created below:</a:t>
            </a:r>
          </a:p>
          <a:p>
            <a:pPr marL="723900" algn="just">
              <a:buNone/>
            </a:pPr>
            <a:r>
              <a:rPr lang="en-IN" sz="2000" b="1" dirty="0" smtClean="0">
                <a:solidFill>
                  <a:srgbClr val="0B1CC1"/>
                </a:solidFill>
                <a:latin typeface="Courier New" pitchFamily="49" charset="0"/>
                <a:cs typeface="Courier New" pitchFamily="49" charset="0"/>
              </a:rPr>
              <a:t>/* Create and initialize the </a:t>
            </a:r>
            <a:r>
              <a:rPr lang="en-IN" sz="2000" b="1" dirty="0" err="1" smtClean="0">
                <a:solidFill>
                  <a:srgbClr val="0B1CC1"/>
                </a:solidFill>
                <a:latin typeface="Courier New" pitchFamily="49" charset="0"/>
                <a:cs typeface="Courier New" pitchFamily="49" charset="0"/>
              </a:rPr>
              <a:t>mutex</a:t>
            </a:r>
            <a:r>
              <a:rPr lang="en-IN" sz="2000" b="1" dirty="0" smtClean="0">
                <a:solidFill>
                  <a:srgbClr val="0B1CC1"/>
                </a:solidFill>
                <a:latin typeface="Courier New" pitchFamily="49" charset="0"/>
                <a:cs typeface="Courier New" pitchFamily="49" charset="0"/>
              </a:rPr>
              <a:t> locks */</a:t>
            </a:r>
          </a:p>
          <a:p>
            <a:pPr marL="723900" algn="just">
              <a:buNone/>
            </a:pPr>
            <a:r>
              <a:rPr lang="en-IN" sz="2000" b="1" dirty="0" err="1" smtClean="0">
                <a:solidFill>
                  <a:srgbClr val="0B1CC1"/>
                </a:solidFill>
                <a:latin typeface="Courier New" pitchFamily="49" charset="0"/>
                <a:cs typeface="Courier New" pitchFamily="49" charset="0"/>
              </a:rPr>
              <a:t>pthread</a:t>
            </a:r>
            <a:r>
              <a:rPr lang="en-IN" sz="2000" b="1" dirty="0" smtClean="0">
                <a:solidFill>
                  <a:srgbClr val="0B1CC1"/>
                </a:solidFill>
                <a:latin typeface="Courier New" pitchFamily="49" charset="0"/>
                <a:cs typeface="Courier New" pitchFamily="49" charset="0"/>
              </a:rPr>
              <a:t> </a:t>
            </a:r>
            <a:r>
              <a:rPr lang="en-IN" sz="2000" b="1" dirty="0" err="1" smtClean="0">
                <a:solidFill>
                  <a:srgbClr val="0B1CC1"/>
                </a:solidFill>
                <a:latin typeface="Courier New" pitchFamily="49" charset="0"/>
                <a:cs typeface="Courier New" pitchFamily="49" charset="0"/>
              </a:rPr>
              <a:t>mutex_t</a:t>
            </a:r>
            <a:r>
              <a:rPr lang="en-IN" sz="2000" b="1" dirty="0" smtClean="0">
                <a:solidFill>
                  <a:srgbClr val="0B1CC1"/>
                </a:solidFill>
                <a:latin typeface="Courier New" pitchFamily="49" charset="0"/>
                <a:cs typeface="Courier New" pitchFamily="49" charset="0"/>
              </a:rPr>
              <a:t> </a:t>
            </a:r>
            <a:r>
              <a:rPr lang="en-IN" sz="2000" b="1" dirty="0" err="1" smtClean="0">
                <a:solidFill>
                  <a:srgbClr val="0B1CC1"/>
                </a:solidFill>
                <a:latin typeface="Courier New" pitchFamily="49" charset="0"/>
                <a:cs typeface="Courier New" pitchFamily="49" charset="0"/>
              </a:rPr>
              <a:t>first_mutex</a:t>
            </a:r>
            <a:r>
              <a:rPr lang="en-IN" sz="2000" b="1" dirty="0" smtClean="0">
                <a:solidFill>
                  <a:srgbClr val="0B1CC1"/>
                </a:solidFill>
                <a:latin typeface="Courier New" pitchFamily="49" charset="0"/>
                <a:cs typeface="Courier New" pitchFamily="49" charset="0"/>
              </a:rPr>
              <a:t>;</a:t>
            </a:r>
          </a:p>
          <a:p>
            <a:pPr marL="723900" algn="just">
              <a:buNone/>
            </a:pPr>
            <a:r>
              <a:rPr lang="en-IN" sz="2000" b="1" dirty="0" err="1" smtClean="0">
                <a:solidFill>
                  <a:srgbClr val="0B1CC1"/>
                </a:solidFill>
                <a:latin typeface="Courier New" pitchFamily="49" charset="0"/>
                <a:cs typeface="Courier New" pitchFamily="49" charset="0"/>
              </a:rPr>
              <a:t>pthread</a:t>
            </a:r>
            <a:r>
              <a:rPr lang="en-IN" sz="2000" b="1" dirty="0" smtClean="0">
                <a:solidFill>
                  <a:srgbClr val="0B1CC1"/>
                </a:solidFill>
                <a:latin typeface="Courier New" pitchFamily="49" charset="0"/>
                <a:cs typeface="Courier New" pitchFamily="49" charset="0"/>
              </a:rPr>
              <a:t> </a:t>
            </a:r>
            <a:r>
              <a:rPr lang="en-IN" sz="2000" b="1" dirty="0" err="1" smtClean="0">
                <a:solidFill>
                  <a:srgbClr val="0B1CC1"/>
                </a:solidFill>
                <a:latin typeface="Courier New" pitchFamily="49" charset="0"/>
                <a:cs typeface="Courier New" pitchFamily="49" charset="0"/>
              </a:rPr>
              <a:t>mutex_t</a:t>
            </a:r>
            <a:r>
              <a:rPr lang="en-IN" sz="2000" b="1" dirty="0" smtClean="0">
                <a:solidFill>
                  <a:srgbClr val="0B1CC1"/>
                </a:solidFill>
                <a:latin typeface="Courier New" pitchFamily="49" charset="0"/>
                <a:cs typeface="Courier New" pitchFamily="49" charset="0"/>
              </a:rPr>
              <a:t> </a:t>
            </a:r>
            <a:r>
              <a:rPr lang="en-IN" sz="2000" b="1" dirty="0" err="1" smtClean="0">
                <a:solidFill>
                  <a:srgbClr val="0B1CC1"/>
                </a:solidFill>
                <a:latin typeface="Courier New" pitchFamily="49" charset="0"/>
                <a:cs typeface="Courier New" pitchFamily="49" charset="0"/>
              </a:rPr>
              <a:t>second_mutex</a:t>
            </a:r>
            <a:r>
              <a:rPr lang="en-IN" sz="2000" b="1" dirty="0" smtClean="0">
                <a:solidFill>
                  <a:srgbClr val="0B1CC1"/>
                </a:solidFill>
                <a:latin typeface="Courier New" pitchFamily="49" charset="0"/>
                <a:cs typeface="Courier New" pitchFamily="49" charset="0"/>
              </a:rPr>
              <a:t>;</a:t>
            </a:r>
          </a:p>
          <a:p>
            <a:pPr marL="723900" algn="just">
              <a:buNone/>
            </a:pPr>
            <a:r>
              <a:rPr lang="en-IN" sz="2000" b="1" dirty="0" err="1" smtClean="0">
                <a:solidFill>
                  <a:srgbClr val="0B1CC1"/>
                </a:solidFill>
                <a:latin typeface="Courier New" pitchFamily="49" charset="0"/>
                <a:cs typeface="Courier New" pitchFamily="49" charset="0"/>
              </a:rPr>
              <a:t>pthread</a:t>
            </a:r>
            <a:r>
              <a:rPr lang="en-IN" sz="2000" b="1" dirty="0" smtClean="0">
                <a:solidFill>
                  <a:srgbClr val="0B1CC1"/>
                </a:solidFill>
                <a:latin typeface="Courier New" pitchFamily="49" charset="0"/>
                <a:cs typeface="Courier New" pitchFamily="49" charset="0"/>
              </a:rPr>
              <a:t> </a:t>
            </a:r>
            <a:r>
              <a:rPr lang="en-IN" sz="2000" b="1" dirty="0" err="1" smtClean="0">
                <a:solidFill>
                  <a:srgbClr val="0B1CC1"/>
                </a:solidFill>
                <a:latin typeface="Courier New" pitchFamily="49" charset="0"/>
                <a:cs typeface="Courier New" pitchFamily="49" charset="0"/>
              </a:rPr>
              <a:t>mutex_init</a:t>
            </a:r>
            <a:r>
              <a:rPr lang="en-IN" sz="2000" b="1" dirty="0" smtClean="0">
                <a:solidFill>
                  <a:srgbClr val="0B1CC1"/>
                </a:solidFill>
                <a:latin typeface="Courier New" pitchFamily="49" charset="0"/>
                <a:cs typeface="Courier New" pitchFamily="49" charset="0"/>
              </a:rPr>
              <a:t>(&amp;</a:t>
            </a:r>
            <a:r>
              <a:rPr lang="en-IN" sz="2000" b="1" dirty="0" err="1" smtClean="0">
                <a:solidFill>
                  <a:srgbClr val="0B1CC1"/>
                </a:solidFill>
                <a:latin typeface="Courier New" pitchFamily="49" charset="0"/>
                <a:cs typeface="Courier New" pitchFamily="49" charset="0"/>
              </a:rPr>
              <a:t>first_mutex,NULL</a:t>
            </a:r>
            <a:r>
              <a:rPr lang="en-IN" sz="2000" b="1" dirty="0" smtClean="0">
                <a:solidFill>
                  <a:srgbClr val="0B1CC1"/>
                </a:solidFill>
                <a:latin typeface="Courier New" pitchFamily="49" charset="0"/>
                <a:cs typeface="Courier New" pitchFamily="49" charset="0"/>
              </a:rPr>
              <a:t>);</a:t>
            </a:r>
          </a:p>
          <a:p>
            <a:pPr marL="723900" algn="just">
              <a:buNone/>
            </a:pPr>
            <a:r>
              <a:rPr lang="en-IN" sz="2000" b="1" dirty="0" err="1" smtClean="0">
                <a:solidFill>
                  <a:srgbClr val="0B1CC1"/>
                </a:solidFill>
                <a:latin typeface="Courier New" pitchFamily="49" charset="0"/>
                <a:cs typeface="Courier New" pitchFamily="49" charset="0"/>
              </a:rPr>
              <a:t>pthread</a:t>
            </a:r>
            <a:r>
              <a:rPr lang="en-IN" sz="2000" b="1" dirty="0" smtClean="0">
                <a:solidFill>
                  <a:srgbClr val="0B1CC1"/>
                </a:solidFill>
                <a:latin typeface="Courier New" pitchFamily="49" charset="0"/>
                <a:cs typeface="Courier New" pitchFamily="49" charset="0"/>
              </a:rPr>
              <a:t> </a:t>
            </a:r>
            <a:r>
              <a:rPr lang="en-IN" sz="2000" b="1" dirty="0" err="1" smtClean="0">
                <a:solidFill>
                  <a:srgbClr val="0B1CC1"/>
                </a:solidFill>
                <a:latin typeface="Courier New" pitchFamily="49" charset="0"/>
                <a:cs typeface="Courier New" pitchFamily="49" charset="0"/>
              </a:rPr>
              <a:t>mutex_init</a:t>
            </a:r>
            <a:r>
              <a:rPr lang="en-IN" sz="2000" b="1" dirty="0" smtClean="0">
                <a:solidFill>
                  <a:srgbClr val="0B1CC1"/>
                </a:solidFill>
                <a:latin typeface="Courier New" pitchFamily="49" charset="0"/>
                <a:cs typeface="Courier New" pitchFamily="49" charset="0"/>
              </a:rPr>
              <a:t>(&amp;</a:t>
            </a:r>
            <a:r>
              <a:rPr lang="en-IN" sz="2000" b="1" dirty="0" err="1" smtClean="0">
                <a:solidFill>
                  <a:srgbClr val="0B1CC1"/>
                </a:solidFill>
                <a:latin typeface="Courier New" pitchFamily="49" charset="0"/>
                <a:cs typeface="Courier New" pitchFamily="49" charset="0"/>
              </a:rPr>
              <a:t>second_mutex,NULL</a:t>
            </a:r>
            <a:r>
              <a:rPr lang="en-IN" sz="2000" b="1" dirty="0" smtClean="0">
                <a:solidFill>
                  <a:srgbClr val="0B1CC1"/>
                </a:solidFill>
                <a:latin typeface="Courier New" pitchFamily="49" charset="0"/>
                <a:cs typeface="Courier New" pitchFamily="49" charset="0"/>
              </a:rPr>
              <a:t>);</a:t>
            </a:r>
          </a:p>
          <a:p>
            <a:pPr algn="just"/>
            <a:r>
              <a:rPr lang="en-IN" sz="2000" dirty="0" smtClean="0">
                <a:latin typeface="Arial" pitchFamily="34" charset="0"/>
                <a:cs typeface="Arial" pitchFamily="34" charset="0"/>
              </a:rPr>
              <a:t>Next, two threads</a:t>
            </a:r>
            <a:r>
              <a:rPr lang="en-IN" sz="2000" dirty="0" smtClean="0"/>
              <a:t>—</a:t>
            </a:r>
            <a:r>
              <a:rPr lang="en-IN" sz="2000" b="1" dirty="0" err="1" smtClean="0">
                <a:solidFill>
                  <a:srgbClr val="0B1CC1"/>
                </a:solidFill>
                <a:latin typeface="Courier New" pitchFamily="49" charset="0"/>
                <a:cs typeface="Courier New" pitchFamily="49" charset="0"/>
              </a:rPr>
              <a:t>thread_one</a:t>
            </a:r>
            <a:r>
              <a:rPr lang="en-IN" sz="2000" dirty="0" smtClean="0"/>
              <a:t> and </a:t>
            </a:r>
            <a:r>
              <a:rPr lang="en-IN" sz="2000" b="1" dirty="0" err="1" smtClean="0">
                <a:solidFill>
                  <a:srgbClr val="0B1CC1"/>
                </a:solidFill>
                <a:latin typeface="Courier New" pitchFamily="49" charset="0"/>
                <a:cs typeface="Courier New" pitchFamily="49" charset="0"/>
              </a:rPr>
              <a:t>thread_two</a:t>
            </a:r>
            <a:r>
              <a:rPr lang="en-IN" sz="2000" dirty="0" smtClean="0"/>
              <a:t>—</a:t>
            </a:r>
            <a:r>
              <a:rPr lang="en-IN" sz="2000" dirty="0" smtClean="0">
                <a:latin typeface="Arial" pitchFamily="34" charset="0"/>
                <a:cs typeface="Arial" pitchFamily="34" charset="0"/>
              </a:rPr>
              <a:t>are created, and both these threads have access to both </a:t>
            </a:r>
            <a:r>
              <a:rPr lang="en-IN" sz="2000" dirty="0" err="1" smtClean="0">
                <a:latin typeface="Arial" pitchFamily="34" charset="0"/>
                <a:cs typeface="Arial" pitchFamily="34" charset="0"/>
              </a:rPr>
              <a:t>mutex</a:t>
            </a:r>
            <a:r>
              <a:rPr lang="en-IN" sz="2000" dirty="0" smtClean="0">
                <a:latin typeface="Arial" pitchFamily="34" charset="0"/>
                <a:cs typeface="Arial" pitchFamily="34" charset="0"/>
              </a:rPr>
              <a:t> locks.</a:t>
            </a:r>
            <a:endParaRPr lang="en-IN" sz="2000" dirty="0">
              <a:latin typeface="Arial" pitchFamily="34" charset="0"/>
              <a:cs typeface="Arial" pitchFamily="34" charset="0"/>
            </a:endParaRPr>
          </a:p>
        </p:txBody>
      </p:sp>
      <p:sp>
        <p:nvSpPr>
          <p:cNvPr id="4" name="Rectangle 1026"/>
          <p:cNvSpPr>
            <a:spLocks noGrp="1" noChangeArrowheads="1"/>
          </p:cNvSpPr>
          <p:nvPr>
            <p:ph type="title"/>
          </p:nvPr>
        </p:nvSpPr>
        <p:spPr>
          <a:xfrm>
            <a:off x="1003300" y="103188"/>
            <a:ext cx="7683500" cy="735012"/>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Deadlock Example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1003300" y="103188"/>
            <a:ext cx="7683500" cy="811212"/>
          </a:xfrm>
        </p:spPr>
        <p:txBody>
          <a:bodyPr>
            <a:normAutofit/>
          </a:bodyPr>
          <a:lstStyle/>
          <a:p>
            <a:pPr eaLnBrk="1" hangingPunct="1"/>
            <a:r>
              <a:rPr lang="en-US" altLang="en-US" sz="4000" dirty="0" smtClean="0">
                <a:solidFill>
                  <a:srgbClr val="C00000"/>
                </a:solidFill>
                <a:latin typeface="Arial" pitchFamily="34" charset="0"/>
                <a:cs typeface="Arial" pitchFamily="34" charset="0"/>
              </a:rPr>
              <a:t>Deadlock Example</a:t>
            </a:r>
          </a:p>
        </p:txBody>
      </p:sp>
      <p:sp>
        <p:nvSpPr>
          <p:cNvPr id="18435" name="Rectangle 1027"/>
          <p:cNvSpPr>
            <a:spLocks noGrp="1" noChangeArrowheads="1"/>
          </p:cNvSpPr>
          <p:nvPr>
            <p:ph type="body" idx="1"/>
          </p:nvPr>
        </p:nvSpPr>
        <p:spPr>
          <a:xfrm>
            <a:off x="304800" y="965200"/>
            <a:ext cx="7797801" cy="5740399"/>
          </a:xfrm>
        </p:spPr>
        <p:txBody>
          <a:bodyPr>
            <a:noAutofit/>
          </a:bodyPr>
          <a:lstStyle/>
          <a:p>
            <a:pPr marL="0" indent="0">
              <a:spcBef>
                <a:spcPts val="0"/>
              </a:spcBef>
              <a:buFont typeface="Monotype Sorts" pitchFamily="-84" charset="2"/>
              <a:buNone/>
            </a:pPr>
            <a:r>
              <a:rPr lang="en-US" altLang="en-US" sz="2000" b="1" dirty="0" smtClean="0">
                <a:solidFill>
                  <a:srgbClr val="000099"/>
                </a:solidFill>
                <a:latin typeface="Courier New" pitchFamily="49" charset="0"/>
                <a:cs typeface="Courier New" pitchFamily="49" charset="0"/>
              </a:rPr>
              <a:t>/* thread one runs in this function */ </a:t>
            </a:r>
          </a:p>
          <a:p>
            <a:pPr marL="0" indent="0">
              <a:spcBef>
                <a:spcPts val="0"/>
              </a:spcBef>
              <a:buFont typeface="Monotype Sorts" pitchFamily="-84" charset="2"/>
              <a:buNone/>
            </a:pPr>
            <a:r>
              <a:rPr lang="en-US" altLang="en-US" sz="2000" b="1" dirty="0" smtClean="0">
                <a:solidFill>
                  <a:srgbClr val="000099"/>
                </a:solidFill>
                <a:latin typeface="Courier New" pitchFamily="49" charset="0"/>
                <a:cs typeface="Courier New" pitchFamily="49" charset="0"/>
              </a:rPr>
              <a:t>void *</a:t>
            </a:r>
            <a:r>
              <a:rPr lang="en-US" altLang="en-US" sz="2000" b="1" dirty="0" err="1" smtClean="0">
                <a:solidFill>
                  <a:srgbClr val="000099"/>
                </a:solidFill>
                <a:latin typeface="Courier New" pitchFamily="49" charset="0"/>
                <a:cs typeface="Courier New" pitchFamily="49" charset="0"/>
              </a:rPr>
              <a:t>do_work_one</a:t>
            </a:r>
            <a:r>
              <a:rPr lang="en-US" altLang="en-US" sz="2000" b="1" dirty="0" smtClean="0">
                <a:solidFill>
                  <a:srgbClr val="000099"/>
                </a:solidFill>
                <a:latin typeface="Courier New" pitchFamily="49" charset="0"/>
                <a:cs typeface="Courier New" pitchFamily="49" charset="0"/>
              </a:rPr>
              <a:t>(void *</a:t>
            </a:r>
            <a:r>
              <a:rPr lang="en-US" altLang="en-US" sz="2000" b="1" dirty="0" err="1" smtClean="0">
                <a:solidFill>
                  <a:srgbClr val="000099"/>
                </a:solidFill>
                <a:latin typeface="Courier New" pitchFamily="49" charset="0"/>
                <a:cs typeface="Courier New" pitchFamily="49" charset="0"/>
              </a:rPr>
              <a:t>param</a:t>
            </a:r>
            <a:r>
              <a:rPr lang="en-US" altLang="en-US" sz="2000" b="1" dirty="0" smtClean="0">
                <a:solidFill>
                  <a:srgbClr val="000099"/>
                </a:solidFill>
                <a:latin typeface="Courier New" pitchFamily="49" charset="0"/>
                <a:cs typeface="Courier New" pitchFamily="49" charset="0"/>
              </a:rPr>
              <a:t>)</a:t>
            </a:r>
            <a:br>
              <a:rPr lang="en-US" altLang="en-US" sz="2000" b="1" dirty="0" smtClean="0">
                <a:solidFill>
                  <a:srgbClr val="000099"/>
                </a:solidFill>
                <a:latin typeface="Courier New" pitchFamily="49" charset="0"/>
                <a:cs typeface="Courier New" pitchFamily="49" charset="0"/>
              </a:rPr>
            </a:br>
            <a:r>
              <a:rPr lang="en-US" altLang="en-US" sz="900" b="1" dirty="0" smtClean="0">
                <a:solidFill>
                  <a:srgbClr val="000099"/>
                </a:solidFill>
                <a:latin typeface="Courier New" pitchFamily="49" charset="0"/>
                <a:cs typeface="Courier New" pitchFamily="49" charset="0"/>
              </a:rPr>
              <a:t>{ </a:t>
            </a:r>
            <a:endParaRPr lang="en-US" altLang="en-US" sz="2000" b="1" dirty="0" smtClean="0">
              <a:solidFill>
                <a:srgbClr val="000099"/>
              </a:solidFill>
              <a:latin typeface="Courier New" pitchFamily="49" charset="0"/>
              <a:cs typeface="Courier New" pitchFamily="49" charset="0"/>
            </a:endParaRPr>
          </a:p>
          <a:p>
            <a:pPr marL="0" indent="0">
              <a:spcBef>
                <a:spcPts val="0"/>
              </a:spcBef>
              <a:buFont typeface="Monotype Sorts" pitchFamily="-84" charset="2"/>
              <a:buNone/>
            </a:pPr>
            <a:r>
              <a:rPr lang="en-US" altLang="en-US" sz="2000" b="1" dirty="0" smtClean="0">
                <a:solidFill>
                  <a:srgbClr val="000099"/>
                </a:solidFill>
                <a:latin typeface="Courier New" pitchFamily="49" charset="0"/>
                <a:cs typeface="Courier New" pitchFamily="49" charset="0"/>
              </a:rPr>
              <a:t>   </a:t>
            </a:r>
            <a:r>
              <a:rPr lang="en-US" altLang="en-US" sz="2000" b="1" dirty="0" err="1" smtClean="0">
                <a:solidFill>
                  <a:srgbClr val="000099"/>
                </a:solidFill>
                <a:latin typeface="Courier New" pitchFamily="49" charset="0"/>
                <a:cs typeface="Courier New" pitchFamily="49" charset="0"/>
              </a:rPr>
              <a:t>pthread_mutex_lock</a:t>
            </a:r>
            <a:r>
              <a:rPr lang="en-US" altLang="en-US" sz="2000" b="1" dirty="0" smtClean="0">
                <a:solidFill>
                  <a:srgbClr val="000099"/>
                </a:solidFill>
                <a:latin typeface="Courier New" pitchFamily="49" charset="0"/>
                <a:cs typeface="Courier New" pitchFamily="49" charset="0"/>
              </a:rPr>
              <a:t>(&amp;</a:t>
            </a:r>
            <a:r>
              <a:rPr lang="en-US" altLang="en-US" sz="2000" b="1" dirty="0" err="1" smtClean="0">
                <a:solidFill>
                  <a:srgbClr val="000099"/>
                </a:solidFill>
                <a:latin typeface="Courier New" pitchFamily="49" charset="0"/>
                <a:cs typeface="Courier New" pitchFamily="49" charset="0"/>
              </a:rPr>
              <a:t>first_mutex</a:t>
            </a:r>
            <a:r>
              <a:rPr lang="en-US" altLang="en-US" sz="2000" b="1" dirty="0" smtClean="0">
                <a:solidFill>
                  <a:srgbClr val="000099"/>
                </a:solidFill>
                <a:latin typeface="Courier New" pitchFamily="49" charset="0"/>
                <a:cs typeface="Courier New" pitchFamily="49" charset="0"/>
              </a:rPr>
              <a:t>); </a:t>
            </a:r>
          </a:p>
          <a:p>
            <a:pPr marL="0" indent="0">
              <a:spcBef>
                <a:spcPts val="0"/>
              </a:spcBef>
              <a:buFont typeface="Monotype Sorts" pitchFamily="-84" charset="2"/>
              <a:buNone/>
            </a:pPr>
            <a:r>
              <a:rPr lang="en-US" altLang="en-US" sz="2000" b="1" dirty="0" smtClean="0">
                <a:solidFill>
                  <a:srgbClr val="000099"/>
                </a:solidFill>
                <a:latin typeface="Courier New" pitchFamily="49" charset="0"/>
                <a:cs typeface="Courier New" pitchFamily="49" charset="0"/>
              </a:rPr>
              <a:t>   </a:t>
            </a:r>
            <a:r>
              <a:rPr lang="en-US" altLang="en-US" sz="2000" b="1" dirty="0" err="1" smtClean="0">
                <a:solidFill>
                  <a:srgbClr val="000099"/>
                </a:solidFill>
                <a:latin typeface="Courier New" pitchFamily="49" charset="0"/>
                <a:cs typeface="Courier New" pitchFamily="49" charset="0"/>
              </a:rPr>
              <a:t>pthread_mutex_lock</a:t>
            </a:r>
            <a:r>
              <a:rPr lang="en-US" altLang="en-US" sz="2000" b="1" dirty="0" smtClean="0">
                <a:solidFill>
                  <a:srgbClr val="000099"/>
                </a:solidFill>
                <a:latin typeface="Courier New" pitchFamily="49" charset="0"/>
                <a:cs typeface="Courier New" pitchFamily="49" charset="0"/>
              </a:rPr>
              <a:t>(&amp;</a:t>
            </a:r>
            <a:r>
              <a:rPr lang="en-US" altLang="en-US" sz="2000" b="1" dirty="0" err="1" smtClean="0">
                <a:solidFill>
                  <a:srgbClr val="000099"/>
                </a:solidFill>
                <a:latin typeface="Courier New" pitchFamily="49" charset="0"/>
                <a:cs typeface="Courier New" pitchFamily="49" charset="0"/>
              </a:rPr>
              <a:t>second_mutex</a:t>
            </a:r>
            <a:r>
              <a:rPr lang="en-US" altLang="en-US" sz="2000" b="1" dirty="0" smtClean="0">
                <a:solidFill>
                  <a:srgbClr val="000099"/>
                </a:solidFill>
                <a:latin typeface="Courier New" pitchFamily="49" charset="0"/>
                <a:cs typeface="Courier New" pitchFamily="49" charset="0"/>
              </a:rPr>
              <a:t>); </a:t>
            </a:r>
          </a:p>
          <a:p>
            <a:pPr marL="0" indent="0">
              <a:spcBef>
                <a:spcPts val="0"/>
              </a:spcBef>
              <a:buFont typeface="Monotype Sorts" pitchFamily="-84" charset="2"/>
              <a:buNone/>
            </a:pPr>
            <a:r>
              <a:rPr lang="en-US" altLang="en-US" sz="2000" b="1" dirty="0" smtClean="0">
                <a:solidFill>
                  <a:srgbClr val="000099"/>
                </a:solidFill>
                <a:latin typeface="Courier New" pitchFamily="49" charset="0"/>
                <a:cs typeface="Courier New" pitchFamily="49" charset="0"/>
              </a:rPr>
              <a:t>   /** * Do some work */</a:t>
            </a:r>
            <a:br>
              <a:rPr lang="en-US" altLang="en-US" sz="2000" b="1" dirty="0" smtClean="0">
                <a:solidFill>
                  <a:srgbClr val="000099"/>
                </a:solidFill>
                <a:latin typeface="Courier New" pitchFamily="49" charset="0"/>
                <a:cs typeface="Courier New" pitchFamily="49" charset="0"/>
              </a:rPr>
            </a:br>
            <a:r>
              <a:rPr lang="en-US" altLang="en-US" sz="2000" b="1" dirty="0" smtClean="0">
                <a:solidFill>
                  <a:srgbClr val="000099"/>
                </a:solidFill>
                <a:latin typeface="Courier New" pitchFamily="49" charset="0"/>
                <a:cs typeface="Courier New" pitchFamily="49" charset="0"/>
              </a:rPr>
              <a:t>   </a:t>
            </a:r>
            <a:r>
              <a:rPr lang="en-US" altLang="en-US" sz="2000" b="1" dirty="0" err="1" smtClean="0">
                <a:solidFill>
                  <a:srgbClr val="000099"/>
                </a:solidFill>
                <a:latin typeface="Courier New" pitchFamily="49" charset="0"/>
                <a:cs typeface="Courier New" pitchFamily="49" charset="0"/>
              </a:rPr>
              <a:t>pthread_mutex_unlock</a:t>
            </a:r>
            <a:r>
              <a:rPr lang="en-US" altLang="en-US" sz="2000" b="1" dirty="0" smtClean="0">
                <a:solidFill>
                  <a:srgbClr val="000099"/>
                </a:solidFill>
                <a:latin typeface="Courier New" pitchFamily="49" charset="0"/>
                <a:cs typeface="Courier New" pitchFamily="49" charset="0"/>
              </a:rPr>
              <a:t>(&amp;</a:t>
            </a:r>
            <a:r>
              <a:rPr lang="en-US" altLang="en-US" sz="2000" b="1" dirty="0" err="1" smtClean="0">
                <a:solidFill>
                  <a:srgbClr val="000099"/>
                </a:solidFill>
                <a:latin typeface="Courier New" pitchFamily="49" charset="0"/>
                <a:cs typeface="Courier New" pitchFamily="49" charset="0"/>
              </a:rPr>
              <a:t>second_mutex</a:t>
            </a:r>
            <a:r>
              <a:rPr lang="en-US" altLang="en-US" sz="2000" b="1" dirty="0" smtClean="0">
                <a:solidFill>
                  <a:srgbClr val="000099"/>
                </a:solidFill>
                <a:latin typeface="Courier New" pitchFamily="49" charset="0"/>
                <a:cs typeface="Courier New" pitchFamily="49" charset="0"/>
              </a:rPr>
              <a:t>); </a:t>
            </a:r>
          </a:p>
          <a:p>
            <a:pPr marL="0" indent="0">
              <a:spcBef>
                <a:spcPts val="0"/>
              </a:spcBef>
              <a:buFont typeface="Monotype Sorts" pitchFamily="-84" charset="2"/>
              <a:buNone/>
            </a:pPr>
            <a:r>
              <a:rPr lang="en-US" altLang="en-US" sz="2000" b="1" dirty="0" smtClean="0">
                <a:solidFill>
                  <a:srgbClr val="000099"/>
                </a:solidFill>
                <a:latin typeface="Courier New" pitchFamily="49" charset="0"/>
                <a:cs typeface="Courier New" pitchFamily="49" charset="0"/>
              </a:rPr>
              <a:t>   </a:t>
            </a:r>
            <a:r>
              <a:rPr lang="en-US" altLang="en-US" sz="2000" b="1" dirty="0" err="1" smtClean="0">
                <a:solidFill>
                  <a:srgbClr val="000099"/>
                </a:solidFill>
                <a:latin typeface="Courier New" pitchFamily="49" charset="0"/>
                <a:cs typeface="Courier New" pitchFamily="49" charset="0"/>
              </a:rPr>
              <a:t>pthread_mutex_unlock</a:t>
            </a:r>
            <a:r>
              <a:rPr lang="en-US" altLang="en-US" sz="2000" b="1" dirty="0" smtClean="0">
                <a:solidFill>
                  <a:srgbClr val="000099"/>
                </a:solidFill>
                <a:latin typeface="Courier New" pitchFamily="49" charset="0"/>
                <a:cs typeface="Courier New" pitchFamily="49" charset="0"/>
              </a:rPr>
              <a:t>(&amp;</a:t>
            </a:r>
            <a:r>
              <a:rPr lang="en-US" altLang="en-US" sz="2000" b="1" dirty="0" err="1" smtClean="0">
                <a:solidFill>
                  <a:srgbClr val="000099"/>
                </a:solidFill>
                <a:latin typeface="Courier New" pitchFamily="49" charset="0"/>
                <a:cs typeface="Courier New" pitchFamily="49" charset="0"/>
              </a:rPr>
              <a:t>first_mutex</a:t>
            </a:r>
            <a:r>
              <a:rPr lang="en-US" altLang="en-US" sz="2000" b="1" dirty="0" smtClean="0">
                <a:solidFill>
                  <a:srgbClr val="000099"/>
                </a:solidFill>
                <a:latin typeface="Courier New" pitchFamily="49" charset="0"/>
                <a:cs typeface="Courier New" pitchFamily="49" charset="0"/>
              </a:rPr>
              <a:t>); </a:t>
            </a:r>
          </a:p>
          <a:p>
            <a:pPr marL="0" indent="0">
              <a:spcBef>
                <a:spcPts val="0"/>
              </a:spcBef>
              <a:buFont typeface="Monotype Sorts" pitchFamily="-84" charset="2"/>
              <a:buNone/>
            </a:pPr>
            <a:r>
              <a:rPr lang="en-US" altLang="en-US" sz="2000" b="1" dirty="0" smtClean="0">
                <a:solidFill>
                  <a:srgbClr val="000099"/>
                </a:solidFill>
                <a:latin typeface="Courier New" pitchFamily="49" charset="0"/>
                <a:cs typeface="Courier New" pitchFamily="49" charset="0"/>
              </a:rPr>
              <a:t>   </a:t>
            </a:r>
            <a:r>
              <a:rPr lang="en-US" altLang="en-US" sz="2000" b="1" dirty="0" err="1" smtClean="0">
                <a:solidFill>
                  <a:srgbClr val="000099"/>
                </a:solidFill>
                <a:latin typeface="Courier New" pitchFamily="49" charset="0"/>
                <a:cs typeface="Courier New" pitchFamily="49" charset="0"/>
              </a:rPr>
              <a:t>pthread_exit</a:t>
            </a:r>
            <a:r>
              <a:rPr lang="en-US" altLang="en-US" sz="2000" b="1" dirty="0" smtClean="0">
                <a:solidFill>
                  <a:srgbClr val="000099"/>
                </a:solidFill>
                <a:latin typeface="Courier New" pitchFamily="49" charset="0"/>
                <a:cs typeface="Courier New" pitchFamily="49" charset="0"/>
              </a:rPr>
              <a:t>(0); </a:t>
            </a:r>
          </a:p>
          <a:p>
            <a:pPr marL="0" indent="0">
              <a:spcBef>
                <a:spcPts val="0"/>
              </a:spcBef>
              <a:buFont typeface="Monotype Sorts" pitchFamily="-84" charset="2"/>
              <a:buNone/>
            </a:pPr>
            <a:r>
              <a:rPr lang="en-US" altLang="en-US" sz="2000" b="1" dirty="0" smtClean="0">
                <a:solidFill>
                  <a:srgbClr val="000099"/>
                </a:solidFill>
                <a:latin typeface="Courier New" pitchFamily="49" charset="0"/>
                <a:cs typeface="Courier New" pitchFamily="49" charset="0"/>
              </a:rPr>
              <a:t>} </a:t>
            </a:r>
          </a:p>
          <a:p>
            <a:pPr marL="0" indent="0">
              <a:spcBef>
                <a:spcPts val="0"/>
              </a:spcBef>
              <a:buFont typeface="Monotype Sorts" pitchFamily="-84" charset="2"/>
              <a:buNone/>
            </a:pPr>
            <a:r>
              <a:rPr lang="en-US" altLang="en-US" sz="2000" b="1" dirty="0" smtClean="0">
                <a:solidFill>
                  <a:srgbClr val="C00000"/>
                </a:solidFill>
                <a:latin typeface="Courier New" pitchFamily="49" charset="0"/>
                <a:cs typeface="Courier New" pitchFamily="49" charset="0"/>
              </a:rPr>
              <a:t>/* thread two runs in this function */ </a:t>
            </a:r>
          </a:p>
          <a:p>
            <a:pPr marL="0" indent="0">
              <a:spcBef>
                <a:spcPts val="0"/>
              </a:spcBef>
              <a:buFont typeface="Monotype Sorts" pitchFamily="-84" charset="2"/>
              <a:buNone/>
            </a:pPr>
            <a:r>
              <a:rPr lang="en-US" altLang="en-US" sz="2000" b="1" dirty="0" smtClean="0">
                <a:solidFill>
                  <a:srgbClr val="C00000"/>
                </a:solidFill>
                <a:latin typeface="Courier New" pitchFamily="49" charset="0"/>
                <a:cs typeface="Courier New" pitchFamily="49" charset="0"/>
              </a:rPr>
              <a:t>void *</a:t>
            </a:r>
            <a:r>
              <a:rPr lang="en-US" altLang="en-US" sz="2000" b="1" dirty="0" err="1" smtClean="0">
                <a:solidFill>
                  <a:srgbClr val="C00000"/>
                </a:solidFill>
                <a:latin typeface="Courier New" pitchFamily="49" charset="0"/>
                <a:cs typeface="Courier New" pitchFamily="49" charset="0"/>
              </a:rPr>
              <a:t>do_work_two</a:t>
            </a:r>
            <a:r>
              <a:rPr lang="en-US" altLang="en-US" sz="2000" b="1" dirty="0" smtClean="0">
                <a:solidFill>
                  <a:srgbClr val="C00000"/>
                </a:solidFill>
                <a:latin typeface="Courier New" pitchFamily="49" charset="0"/>
                <a:cs typeface="Courier New" pitchFamily="49" charset="0"/>
              </a:rPr>
              <a:t>(void *</a:t>
            </a:r>
            <a:r>
              <a:rPr lang="en-US" altLang="en-US" sz="2000" b="1" dirty="0" err="1" smtClean="0">
                <a:solidFill>
                  <a:srgbClr val="C00000"/>
                </a:solidFill>
                <a:latin typeface="Courier New" pitchFamily="49" charset="0"/>
                <a:cs typeface="Courier New" pitchFamily="49" charset="0"/>
              </a:rPr>
              <a:t>param</a:t>
            </a:r>
            <a:r>
              <a:rPr lang="en-US" altLang="en-US" sz="2000" b="1" dirty="0" smtClean="0">
                <a:solidFill>
                  <a:srgbClr val="C00000"/>
                </a:solidFill>
                <a:latin typeface="Courier New" pitchFamily="49" charset="0"/>
                <a:cs typeface="Courier New" pitchFamily="49" charset="0"/>
              </a:rPr>
              <a:t>)</a:t>
            </a:r>
            <a:br>
              <a:rPr lang="en-US" altLang="en-US" sz="2000" b="1" dirty="0" smtClean="0">
                <a:solidFill>
                  <a:srgbClr val="C00000"/>
                </a:solidFill>
                <a:latin typeface="Courier New" pitchFamily="49" charset="0"/>
                <a:cs typeface="Courier New" pitchFamily="49" charset="0"/>
              </a:rPr>
            </a:br>
            <a:r>
              <a:rPr lang="en-US" altLang="en-US" sz="900" b="1" dirty="0" smtClean="0">
                <a:solidFill>
                  <a:srgbClr val="C00000"/>
                </a:solidFill>
                <a:latin typeface="Courier New" pitchFamily="49" charset="0"/>
                <a:cs typeface="Courier New" pitchFamily="49" charset="0"/>
              </a:rPr>
              <a:t>{ </a:t>
            </a:r>
            <a:endParaRPr lang="en-US" altLang="en-US" sz="2000" b="1" dirty="0" smtClean="0">
              <a:solidFill>
                <a:srgbClr val="C00000"/>
              </a:solidFill>
              <a:latin typeface="Courier New" pitchFamily="49" charset="0"/>
              <a:cs typeface="Courier New" pitchFamily="49" charset="0"/>
            </a:endParaRPr>
          </a:p>
          <a:p>
            <a:pPr marL="0" indent="0">
              <a:spcBef>
                <a:spcPts val="0"/>
              </a:spcBef>
              <a:buFont typeface="Monotype Sorts" pitchFamily="-84" charset="2"/>
              <a:buNone/>
            </a:pPr>
            <a:r>
              <a:rPr lang="en-US" altLang="en-US" sz="2000" b="1" dirty="0" smtClean="0">
                <a:solidFill>
                  <a:srgbClr val="C00000"/>
                </a:solidFill>
                <a:latin typeface="Courier New" pitchFamily="49" charset="0"/>
                <a:cs typeface="Courier New" pitchFamily="49" charset="0"/>
              </a:rPr>
              <a:t>   </a:t>
            </a:r>
            <a:r>
              <a:rPr lang="en-US" altLang="en-US" sz="2000" b="1" dirty="0" err="1" smtClean="0">
                <a:solidFill>
                  <a:srgbClr val="C00000"/>
                </a:solidFill>
                <a:latin typeface="Courier New" pitchFamily="49" charset="0"/>
                <a:cs typeface="Courier New" pitchFamily="49" charset="0"/>
              </a:rPr>
              <a:t>pthread_mutex_lock</a:t>
            </a:r>
            <a:r>
              <a:rPr lang="en-US" altLang="en-US" sz="2000" b="1" dirty="0" smtClean="0">
                <a:solidFill>
                  <a:srgbClr val="C00000"/>
                </a:solidFill>
                <a:latin typeface="Courier New" pitchFamily="49" charset="0"/>
                <a:cs typeface="Courier New" pitchFamily="49" charset="0"/>
              </a:rPr>
              <a:t>(&amp;</a:t>
            </a:r>
            <a:r>
              <a:rPr lang="en-US" altLang="en-US" sz="2000" b="1" dirty="0" err="1" smtClean="0">
                <a:solidFill>
                  <a:srgbClr val="C00000"/>
                </a:solidFill>
                <a:latin typeface="Courier New" pitchFamily="49" charset="0"/>
                <a:cs typeface="Courier New" pitchFamily="49" charset="0"/>
              </a:rPr>
              <a:t>second_mutex</a:t>
            </a:r>
            <a:r>
              <a:rPr lang="en-US" altLang="en-US" sz="2000" b="1" dirty="0" smtClean="0">
                <a:solidFill>
                  <a:srgbClr val="C00000"/>
                </a:solidFill>
                <a:latin typeface="Courier New" pitchFamily="49" charset="0"/>
                <a:cs typeface="Courier New" pitchFamily="49" charset="0"/>
              </a:rPr>
              <a:t>); </a:t>
            </a:r>
          </a:p>
          <a:p>
            <a:pPr marL="0" indent="0">
              <a:spcBef>
                <a:spcPts val="0"/>
              </a:spcBef>
              <a:buFont typeface="Monotype Sorts" pitchFamily="-84" charset="2"/>
              <a:buNone/>
            </a:pPr>
            <a:r>
              <a:rPr lang="en-US" altLang="en-US" sz="2000" b="1" dirty="0" smtClean="0">
                <a:solidFill>
                  <a:srgbClr val="C00000"/>
                </a:solidFill>
                <a:latin typeface="Courier New" pitchFamily="49" charset="0"/>
                <a:cs typeface="Courier New" pitchFamily="49" charset="0"/>
              </a:rPr>
              <a:t>   </a:t>
            </a:r>
            <a:r>
              <a:rPr lang="en-US" altLang="en-US" sz="2000" b="1" dirty="0" err="1" smtClean="0">
                <a:solidFill>
                  <a:srgbClr val="C00000"/>
                </a:solidFill>
                <a:latin typeface="Courier New" pitchFamily="49" charset="0"/>
                <a:cs typeface="Courier New" pitchFamily="49" charset="0"/>
              </a:rPr>
              <a:t>pthread_mutex_lock</a:t>
            </a:r>
            <a:r>
              <a:rPr lang="en-US" altLang="en-US" sz="2000" b="1" dirty="0" smtClean="0">
                <a:solidFill>
                  <a:srgbClr val="C00000"/>
                </a:solidFill>
                <a:latin typeface="Courier New" pitchFamily="49" charset="0"/>
                <a:cs typeface="Courier New" pitchFamily="49" charset="0"/>
              </a:rPr>
              <a:t>(&amp;</a:t>
            </a:r>
            <a:r>
              <a:rPr lang="en-US" altLang="en-US" sz="2000" b="1" dirty="0" err="1" smtClean="0">
                <a:solidFill>
                  <a:srgbClr val="C00000"/>
                </a:solidFill>
                <a:latin typeface="Courier New" pitchFamily="49" charset="0"/>
                <a:cs typeface="Courier New" pitchFamily="49" charset="0"/>
              </a:rPr>
              <a:t>first_mutex</a:t>
            </a:r>
            <a:r>
              <a:rPr lang="en-US" altLang="en-US" sz="2000" b="1" dirty="0" smtClean="0">
                <a:solidFill>
                  <a:srgbClr val="C00000"/>
                </a:solidFill>
                <a:latin typeface="Courier New" pitchFamily="49" charset="0"/>
                <a:cs typeface="Courier New" pitchFamily="49" charset="0"/>
              </a:rPr>
              <a:t>); </a:t>
            </a:r>
          </a:p>
          <a:p>
            <a:pPr marL="0" indent="0">
              <a:spcBef>
                <a:spcPts val="0"/>
              </a:spcBef>
              <a:buFont typeface="Monotype Sorts" pitchFamily="-84" charset="2"/>
              <a:buNone/>
            </a:pPr>
            <a:r>
              <a:rPr lang="en-US" altLang="en-US" sz="2000" b="1" dirty="0" smtClean="0">
                <a:solidFill>
                  <a:srgbClr val="C00000"/>
                </a:solidFill>
                <a:latin typeface="Courier New" pitchFamily="49" charset="0"/>
                <a:cs typeface="Courier New" pitchFamily="49" charset="0"/>
              </a:rPr>
              <a:t>   /** * Do some work */</a:t>
            </a:r>
            <a:br>
              <a:rPr lang="en-US" altLang="en-US" sz="2000" b="1" dirty="0" smtClean="0">
                <a:solidFill>
                  <a:srgbClr val="C00000"/>
                </a:solidFill>
                <a:latin typeface="Courier New" pitchFamily="49" charset="0"/>
                <a:cs typeface="Courier New" pitchFamily="49" charset="0"/>
              </a:rPr>
            </a:br>
            <a:r>
              <a:rPr lang="en-US" altLang="en-US" sz="2000" b="1" dirty="0" smtClean="0">
                <a:solidFill>
                  <a:srgbClr val="C00000"/>
                </a:solidFill>
                <a:latin typeface="Courier New" pitchFamily="49" charset="0"/>
                <a:cs typeface="Courier New" pitchFamily="49" charset="0"/>
              </a:rPr>
              <a:t>   </a:t>
            </a:r>
            <a:r>
              <a:rPr lang="en-US" altLang="en-US" sz="2000" b="1" dirty="0" err="1" smtClean="0">
                <a:solidFill>
                  <a:srgbClr val="C00000"/>
                </a:solidFill>
                <a:latin typeface="Courier New" pitchFamily="49" charset="0"/>
                <a:cs typeface="Courier New" pitchFamily="49" charset="0"/>
              </a:rPr>
              <a:t>pthread_mutex_unlock</a:t>
            </a:r>
            <a:r>
              <a:rPr lang="en-US" altLang="en-US" sz="2000" b="1" dirty="0" smtClean="0">
                <a:solidFill>
                  <a:srgbClr val="C00000"/>
                </a:solidFill>
                <a:latin typeface="Courier New" pitchFamily="49" charset="0"/>
                <a:cs typeface="Courier New" pitchFamily="49" charset="0"/>
              </a:rPr>
              <a:t>(&amp;</a:t>
            </a:r>
            <a:r>
              <a:rPr lang="en-US" altLang="en-US" sz="2000" b="1" dirty="0" err="1" smtClean="0">
                <a:solidFill>
                  <a:srgbClr val="C00000"/>
                </a:solidFill>
                <a:latin typeface="Courier New" pitchFamily="49" charset="0"/>
                <a:cs typeface="Courier New" pitchFamily="49" charset="0"/>
              </a:rPr>
              <a:t>first_mutex</a:t>
            </a:r>
            <a:r>
              <a:rPr lang="en-US" altLang="en-US" sz="2000" b="1" dirty="0" smtClean="0">
                <a:solidFill>
                  <a:srgbClr val="C00000"/>
                </a:solidFill>
                <a:latin typeface="Courier New" pitchFamily="49" charset="0"/>
                <a:cs typeface="Courier New" pitchFamily="49" charset="0"/>
              </a:rPr>
              <a:t>); </a:t>
            </a:r>
          </a:p>
          <a:p>
            <a:pPr marL="0" indent="0">
              <a:spcBef>
                <a:spcPts val="0"/>
              </a:spcBef>
              <a:buFont typeface="Monotype Sorts" pitchFamily="-84" charset="2"/>
              <a:buNone/>
            </a:pPr>
            <a:r>
              <a:rPr lang="en-US" altLang="en-US" sz="2000" b="1" dirty="0" smtClean="0">
                <a:solidFill>
                  <a:srgbClr val="C00000"/>
                </a:solidFill>
                <a:latin typeface="Courier New" pitchFamily="49" charset="0"/>
                <a:cs typeface="Courier New" pitchFamily="49" charset="0"/>
              </a:rPr>
              <a:t>   </a:t>
            </a:r>
            <a:r>
              <a:rPr lang="en-US" altLang="en-US" sz="2000" b="1" dirty="0" err="1" smtClean="0">
                <a:solidFill>
                  <a:srgbClr val="C00000"/>
                </a:solidFill>
                <a:latin typeface="Courier New" pitchFamily="49" charset="0"/>
                <a:cs typeface="Courier New" pitchFamily="49" charset="0"/>
              </a:rPr>
              <a:t>pthread_mutex_unlock</a:t>
            </a:r>
            <a:r>
              <a:rPr lang="en-US" altLang="en-US" sz="2000" b="1" dirty="0" smtClean="0">
                <a:solidFill>
                  <a:srgbClr val="C00000"/>
                </a:solidFill>
                <a:latin typeface="Courier New" pitchFamily="49" charset="0"/>
                <a:cs typeface="Courier New" pitchFamily="49" charset="0"/>
              </a:rPr>
              <a:t>(&amp;</a:t>
            </a:r>
            <a:r>
              <a:rPr lang="en-US" altLang="en-US" sz="2000" b="1" dirty="0" err="1" smtClean="0">
                <a:solidFill>
                  <a:srgbClr val="C00000"/>
                </a:solidFill>
                <a:latin typeface="Courier New" pitchFamily="49" charset="0"/>
                <a:cs typeface="Courier New" pitchFamily="49" charset="0"/>
              </a:rPr>
              <a:t>second_mutex</a:t>
            </a:r>
            <a:r>
              <a:rPr lang="en-US" altLang="en-US" sz="2000" b="1" dirty="0" smtClean="0">
                <a:solidFill>
                  <a:srgbClr val="C00000"/>
                </a:solidFill>
                <a:latin typeface="Courier New" pitchFamily="49" charset="0"/>
                <a:cs typeface="Courier New" pitchFamily="49" charset="0"/>
              </a:rPr>
              <a:t>); </a:t>
            </a:r>
          </a:p>
          <a:p>
            <a:pPr marL="0" indent="0">
              <a:spcBef>
                <a:spcPts val="0"/>
              </a:spcBef>
              <a:buFont typeface="Monotype Sorts" pitchFamily="-84" charset="2"/>
              <a:buNone/>
            </a:pPr>
            <a:r>
              <a:rPr lang="en-US" altLang="en-US" sz="2000" b="1" dirty="0" smtClean="0">
                <a:solidFill>
                  <a:srgbClr val="C00000"/>
                </a:solidFill>
                <a:latin typeface="Courier New" pitchFamily="49" charset="0"/>
                <a:cs typeface="Courier New" pitchFamily="49" charset="0"/>
              </a:rPr>
              <a:t>   </a:t>
            </a:r>
            <a:r>
              <a:rPr lang="en-US" altLang="en-US" sz="2000" b="1" dirty="0" err="1" smtClean="0">
                <a:solidFill>
                  <a:srgbClr val="C00000"/>
                </a:solidFill>
                <a:latin typeface="Courier New" pitchFamily="49" charset="0"/>
                <a:cs typeface="Courier New" pitchFamily="49" charset="0"/>
              </a:rPr>
              <a:t>pthread_exit</a:t>
            </a:r>
            <a:r>
              <a:rPr lang="en-US" altLang="en-US" sz="2000" b="1" dirty="0" smtClean="0">
                <a:solidFill>
                  <a:srgbClr val="C00000"/>
                </a:solidFill>
                <a:latin typeface="Courier New" pitchFamily="49" charset="0"/>
                <a:cs typeface="Courier New" pitchFamily="49" charset="0"/>
              </a:rPr>
              <a:t>(0); </a:t>
            </a:r>
          </a:p>
          <a:p>
            <a:pPr marL="0" indent="0">
              <a:spcBef>
                <a:spcPts val="0"/>
              </a:spcBef>
              <a:buFont typeface="Monotype Sorts" pitchFamily="-84" charset="2"/>
              <a:buNone/>
            </a:pPr>
            <a:r>
              <a:rPr lang="en-US" altLang="en-US" sz="2000" b="1" dirty="0" smtClean="0">
                <a:solidFill>
                  <a:srgbClr val="C00000"/>
                </a:solidFill>
                <a:latin typeface="Courier New" pitchFamily="49" charset="0"/>
                <a:cs typeface="Courier New" pitchFamily="49"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609600" y="152400"/>
            <a:ext cx="7824788" cy="1067747"/>
          </a:xfrm>
        </p:spPr>
        <p:txBody>
          <a:bodyPr/>
          <a:lstStyle/>
          <a:p>
            <a:pPr algn="ctr"/>
            <a:r>
              <a:rPr lang="en-US" dirty="0">
                <a:solidFill>
                  <a:srgbClr val="C00000"/>
                </a:solidFill>
              </a:rPr>
              <a:t>Deadlock Approaches</a:t>
            </a:r>
          </a:p>
        </p:txBody>
      </p:sp>
      <p:sp>
        <p:nvSpPr>
          <p:cNvPr id="22" name="Content Placeholder 21"/>
          <p:cNvSpPr>
            <a:spLocks noGrp="1"/>
          </p:cNvSpPr>
          <p:nvPr>
            <p:ph sz="half" idx="1"/>
          </p:nvPr>
        </p:nvSpPr>
        <p:spPr>
          <a:xfrm>
            <a:off x="4800600" y="1295400"/>
            <a:ext cx="4114800" cy="1905000"/>
          </a:xfrm>
        </p:spPr>
        <p:txBody>
          <a:bodyPr>
            <a:normAutofit/>
          </a:bodyPr>
          <a:lstStyle/>
          <a:p>
            <a:pPr algn="just"/>
            <a:r>
              <a:rPr lang="en-US" sz="2000" b="1" dirty="0">
                <a:solidFill>
                  <a:srgbClr val="000099"/>
                </a:solidFill>
              </a:rPr>
              <a:t>Deadlock avoidance</a:t>
            </a:r>
          </a:p>
          <a:p>
            <a:pPr lvl="2" algn="just"/>
            <a:r>
              <a:rPr lang="en-US" sz="2000" dirty="0"/>
              <a:t>Do not grant a resource request if this allocation might lead to deadlock</a:t>
            </a:r>
          </a:p>
        </p:txBody>
      </p:sp>
      <p:sp>
        <p:nvSpPr>
          <p:cNvPr id="9" name="Footer Placeholder 8"/>
          <p:cNvSpPr>
            <a:spLocks noGrp="1"/>
          </p:cNvSpPr>
          <p:nvPr>
            <p:ph type="ftr" sz="quarter" idx="11"/>
          </p:nvPr>
        </p:nvSpPr>
        <p:spPr>
          <a:xfrm>
            <a:off x="318246" y="6492875"/>
            <a:ext cx="5549153" cy="365125"/>
          </a:xfrm>
        </p:spPr>
        <p:txBody>
          <a:bodyPr/>
          <a:lstStyle/>
          <a:p>
            <a:pPr>
              <a:defRPr/>
            </a:pPr>
            <a:r>
              <a:rPr lang="en-US" dirty="0"/>
              <a:t>Copyright © 2018 Pearson Education, Ltd. All Rights Reserved. </a:t>
            </a:r>
          </a:p>
        </p:txBody>
      </p:sp>
      <p:sp>
        <p:nvSpPr>
          <p:cNvPr id="23" name="Content Placeholder 22"/>
          <p:cNvSpPr>
            <a:spLocks noGrp="1"/>
          </p:cNvSpPr>
          <p:nvPr>
            <p:ph sz="half" idx="13"/>
          </p:nvPr>
        </p:nvSpPr>
        <p:spPr>
          <a:xfrm>
            <a:off x="4800600" y="3276600"/>
            <a:ext cx="4191000" cy="2514600"/>
          </a:xfrm>
        </p:spPr>
        <p:txBody>
          <a:bodyPr>
            <a:noAutofit/>
          </a:bodyPr>
          <a:lstStyle/>
          <a:p>
            <a:pPr algn="just"/>
            <a:r>
              <a:rPr lang="en-US" sz="2000" b="1" dirty="0">
                <a:solidFill>
                  <a:srgbClr val="000099"/>
                </a:solidFill>
              </a:rPr>
              <a:t>Deadlock detection</a:t>
            </a:r>
          </a:p>
          <a:p>
            <a:pPr lvl="2" algn="just"/>
            <a:r>
              <a:rPr lang="en-US" sz="2000" dirty="0"/>
              <a:t>Grant resource requests when possible, but periodically check for the presence of deadlock and take action to recover</a:t>
            </a:r>
          </a:p>
        </p:txBody>
      </p:sp>
      <p:sp>
        <p:nvSpPr>
          <p:cNvPr id="24" name="Content Placeholder 23"/>
          <p:cNvSpPr>
            <a:spLocks noGrp="1"/>
          </p:cNvSpPr>
          <p:nvPr>
            <p:ph sz="half" idx="14"/>
          </p:nvPr>
        </p:nvSpPr>
        <p:spPr>
          <a:xfrm>
            <a:off x="381000" y="1143000"/>
            <a:ext cx="3962400" cy="2057400"/>
          </a:xfrm>
        </p:spPr>
        <p:txBody>
          <a:bodyPr>
            <a:normAutofit/>
          </a:bodyPr>
          <a:lstStyle/>
          <a:p>
            <a:r>
              <a:rPr lang="en-US" sz="2000" dirty="0">
                <a:latin typeface="Arial" pitchFamily="34" charset="0"/>
                <a:cs typeface="Arial" pitchFamily="34" charset="0"/>
              </a:rPr>
              <a:t>There is no single effective strategy that can deal with all types of deadlock</a:t>
            </a:r>
          </a:p>
          <a:p>
            <a:r>
              <a:rPr lang="en-US" sz="2000" dirty="0">
                <a:latin typeface="Arial" pitchFamily="34" charset="0"/>
                <a:cs typeface="Arial" pitchFamily="34" charset="0"/>
              </a:rPr>
              <a:t>Three approaches are common:</a:t>
            </a:r>
          </a:p>
        </p:txBody>
      </p:sp>
      <p:sp>
        <p:nvSpPr>
          <p:cNvPr id="25" name="Content Placeholder 24"/>
          <p:cNvSpPr>
            <a:spLocks noGrp="1"/>
          </p:cNvSpPr>
          <p:nvPr>
            <p:ph sz="half" idx="15"/>
          </p:nvPr>
        </p:nvSpPr>
        <p:spPr>
          <a:xfrm>
            <a:off x="304800" y="3429000"/>
            <a:ext cx="4343400" cy="2097834"/>
          </a:xfrm>
        </p:spPr>
        <p:txBody>
          <a:bodyPr>
            <a:normAutofit/>
          </a:bodyPr>
          <a:lstStyle/>
          <a:p>
            <a:pPr algn="just"/>
            <a:r>
              <a:rPr lang="en-US" b="1" dirty="0">
                <a:solidFill>
                  <a:srgbClr val="000099"/>
                </a:solidFill>
                <a:latin typeface="Arial" pitchFamily="34" charset="0"/>
                <a:cs typeface="Arial" pitchFamily="34" charset="0"/>
              </a:rPr>
              <a:t>Deadlock prevention</a:t>
            </a:r>
          </a:p>
          <a:p>
            <a:pPr lvl="2" algn="just"/>
            <a:r>
              <a:rPr lang="en-US" dirty="0">
                <a:latin typeface="Arial" pitchFamily="34" charset="0"/>
                <a:cs typeface="Arial" pitchFamily="34" charset="0"/>
              </a:rPr>
              <a:t>Disallow one of the three necessary conditions for deadlock occurrence, or prevent circular wait condition from happening</a:t>
            </a:r>
          </a:p>
        </p:txBody>
      </p:sp>
      <p:sp>
        <p:nvSpPr>
          <p:cNvPr id="8" name="Rectangle 7"/>
          <p:cNvSpPr/>
          <p:nvPr/>
        </p:nvSpPr>
        <p:spPr>
          <a:xfrm>
            <a:off x="0" y="6553200"/>
            <a:ext cx="8839200" cy="304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10" name="Footer Placeholder 8"/>
          <p:cNvSpPr txBox="1">
            <a:spLocks/>
          </p:cNvSpPr>
          <p:nvPr/>
        </p:nvSpPr>
        <p:spPr>
          <a:xfrm>
            <a:off x="228600" y="6248400"/>
            <a:ext cx="5472954"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50" b="0" i="0" u="none" strike="noStrike" kern="0" cap="none" spc="0" normalizeH="0" baseline="0" noProof="0" dirty="0">
                <a:ln>
                  <a:noFill/>
                </a:ln>
                <a:solidFill>
                  <a:schemeClr val="tx1"/>
                </a:solidFill>
                <a:effectLst/>
                <a:uLnTx/>
                <a:uFillTx/>
                <a:latin typeface="Verdana" pitchFamily="34" charset="0"/>
                <a:ea typeface="+mn-ea"/>
                <a:cs typeface="+mn-cs"/>
              </a:rPr>
              <a:t>                 Copyright © 2018 Pearson India Education Services Pvt. Ltd</a:t>
            </a:r>
            <a:endParaRPr kumimoji="0" lang="en-US" sz="95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11" name="Picture 2" descr="D:\Vipin's-projects\PBK077-Operating Systems by Stallings\Online-Supplements\Book\PPTs\PearsonLogo.eps"/>
          <p:cNvPicPr>
            <a:picLocks noChangeAspect="1" noChangeArrowheads="1"/>
          </p:cNvPicPr>
          <p:nvPr/>
        </p:nvPicPr>
        <p:blipFill>
          <a:blip r:embed="rId3" cstate="print"/>
          <a:srcRect/>
          <a:stretch>
            <a:fillRect/>
          </a:stretch>
        </p:blipFill>
        <p:spPr bwMode="auto">
          <a:xfrm>
            <a:off x="304800" y="6553200"/>
            <a:ext cx="762000" cy="238125"/>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49300" y="182563"/>
            <a:ext cx="7937500" cy="576262"/>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Deadlock Characterization</a:t>
            </a:r>
          </a:p>
        </p:txBody>
      </p:sp>
      <p:sp>
        <p:nvSpPr>
          <p:cNvPr id="7171" name="Rectangle 3"/>
          <p:cNvSpPr>
            <a:spLocks noGrp="1" noChangeArrowheads="1"/>
          </p:cNvSpPr>
          <p:nvPr>
            <p:ph type="body" idx="1"/>
          </p:nvPr>
        </p:nvSpPr>
        <p:spPr>
          <a:xfrm>
            <a:off x="152400" y="1731963"/>
            <a:ext cx="8775700" cy="4897437"/>
          </a:xfrm>
        </p:spPr>
        <p:txBody>
          <a:bodyPr>
            <a:noAutofit/>
          </a:bodyPr>
          <a:lstStyle/>
          <a:p>
            <a:pPr algn="just">
              <a:spcBef>
                <a:spcPts val="0"/>
              </a:spcBef>
            </a:pPr>
            <a:r>
              <a:rPr lang="en-US" altLang="en-US" sz="2400" b="1" dirty="0" smtClean="0">
                <a:solidFill>
                  <a:srgbClr val="0000FF"/>
                </a:solidFill>
                <a:latin typeface="Arial" pitchFamily="34" charset="0"/>
                <a:cs typeface="Arial" pitchFamily="34" charset="0"/>
              </a:rPr>
              <a:t>Mutual exclusion</a:t>
            </a:r>
            <a:r>
              <a:rPr lang="en-US" altLang="en-US" sz="2400" b="1" dirty="0" smtClean="0">
                <a:latin typeface="Arial" pitchFamily="34" charset="0"/>
                <a:cs typeface="Arial" pitchFamily="34" charset="0"/>
              </a:rPr>
              <a:t>:</a:t>
            </a:r>
            <a:r>
              <a:rPr lang="en-US" altLang="en-US" sz="2400" dirty="0" smtClean="0">
                <a:latin typeface="Arial" pitchFamily="34" charset="0"/>
                <a:cs typeface="Arial" pitchFamily="34" charset="0"/>
              </a:rPr>
              <a:t> Only one process at a time can use a resource.</a:t>
            </a:r>
          </a:p>
          <a:p>
            <a:pPr algn="just">
              <a:spcBef>
                <a:spcPts val="0"/>
              </a:spcBef>
            </a:pPr>
            <a:r>
              <a:rPr lang="en-US" altLang="en-US" sz="2400" b="1" dirty="0" smtClean="0">
                <a:solidFill>
                  <a:srgbClr val="0000FF"/>
                </a:solidFill>
                <a:latin typeface="Arial" pitchFamily="34" charset="0"/>
                <a:cs typeface="Arial" pitchFamily="34" charset="0"/>
              </a:rPr>
              <a:t>Hold and wait</a:t>
            </a:r>
            <a:r>
              <a:rPr lang="en-US" altLang="en-US" sz="2400" b="1" dirty="0" smtClean="0">
                <a:latin typeface="Arial" pitchFamily="34" charset="0"/>
                <a:cs typeface="Arial" pitchFamily="34" charset="0"/>
              </a:rPr>
              <a:t>:</a:t>
            </a:r>
            <a:r>
              <a:rPr lang="en-US" altLang="en-US" sz="2400" dirty="0" smtClean="0">
                <a:latin typeface="Arial" pitchFamily="34" charset="0"/>
                <a:cs typeface="Arial" pitchFamily="34" charset="0"/>
              </a:rPr>
              <a:t>  A process holding at least one resource is waiting to acquire additional resources held by other processes.</a:t>
            </a:r>
          </a:p>
          <a:p>
            <a:pPr algn="just">
              <a:spcBef>
                <a:spcPts val="0"/>
              </a:spcBef>
            </a:pPr>
            <a:r>
              <a:rPr lang="en-US" altLang="en-US" sz="2400" b="1" dirty="0" smtClean="0">
                <a:solidFill>
                  <a:srgbClr val="0000FF"/>
                </a:solidFill>
                <a:latin typeface="Arial" pitchFamily="34" charset="0"/>
                <a:cs typeface="Arial" pitchFamily="34" charset="0"/>
              </a:rPr>
              <a:t>No preemption</a:t>
            </a:r>
            <a:r>
              <a:rPr lang="en-US" altLang="en-US" sz="2400" b="1" dirty="0" smtClean="0">
                <a:latin typeface="Arial" pitchFamily="34" charset="0"/>
                <a:cs typeface="Arial" pitchFamily="34" charset="0"/>
              </a:rPr>
              <a:t>:</a:t>
            </a:r>
            <a:r>
              <a:rPr lang="en-US" altLang="en-US" sz="2400" dirty="0" smtClean="0">
                <a:latin typeface="Arial" pitchFamily="34" charset="0"/>
                <a:cs typeface="Arial" pitchFamily="34" charset="0"/>
              </a:rPr>
              <a:t> A resource can be released only voluntarily by the process holding it, after that process has completed its task.</a:t>
            </a:r>
          </a:p>
          <a:p>
            <a:pPr algn="just">
              <a:spcBef>
                <a:spcPts val="0"/>
              </a:spcBef>
            </a:pPr>
            <a:r>
              <a:rPr lang="en-US" altLang="en-US" sz="2400" b="1" dirty="0" smtClean="0">
                <a:solidFill>
                  <a:srgbClr val="0000FF"/>
                </a:solidFill>
                <a:latin typeface="Arial" pitchFamily="34" charset="0"/>
                <a:cs typeface="Arial" pitchFamily="34" charset="0"/>
              </a:rPr>
              <a:t>Circular wait</a:t>
            </a:r>
            <a:r>
              <a:rPr lang="en-US" altLang="en-US" sz="2400" b="1" dirty="0" smtClean="0">
                <a:latin typeface="Arial" pitchFamily="34" charset="0"/>
                <a:cs typeface="Arial" pitchFamily="34" charset="0"/>
              </a:rPr>
              <a:t>:</a:t>
            </a:r>
            <a:r>
              <a:rPr lang="en-US" altLang="en-US" sz="2400" dirty="0" smtClean="0">
                <a:latin typeface="Arial" pitchFamily="34" charset="0"/>
                <a:cs typeface="Arial" pitchFamily="34" charset="0"/>
              </a:rPr>
              <a:t>  </a:t>
            </a:r>
            <a:r>
              <a:rPr lang="en-US" altLang="en-US" sz="2800" dirty="0" smtClean="0">
                <a:latin typeface="Arial" pitchFamily="34" charset="0"/>
                <a:cs typeface="Arial" pitchFamily="34" charset="0"/>
              </a:rPr>
              <a:t>ⱻ</a:t>
            </a:r>
            <a:r>
              <a:rPr lang="en-US" altLang="en-US" sz="2400" dirty="0" smtClean="0">
                <a:latin typeface="Arial" pitchFamily="34" charset="0"/>
                <a:cs typeface="Arial" pitchFamily="34" charset="0"/>
              </a:rPr>
              <a:t> a set {</a:t>
            </a:r>
            <a:r>
              <a:rPr lang="en-US" altLang="en-US" sz="2400" i="1" dirty="0" smtClean="0">
                <a:latin typeface="Arial" pitchFamily="34" charset="0"/>
                <a:cs typeface="Arial" pitchFamily="34" charset="0"/>
              </a:rPr>
              <a:t>P</a:t>
            </a:r>
            <a:r>
              <a:rPr lang="en-US" altLang="en-US" sz="2400" baseline="-25000" dirty="0" smtClean="0">
                <a:latin typeface="Arial" pitchFamily="34" charset="0"/>
                <a:cs typeface="Arial" pitchFamily="34" charset="0"/>
              </a:rPr>
              <a:t>0</a:t>
            </a:r>
            <a:r>
              <a:rPr lang="en-US" altLang="en-US" sz="2400" dirty="0" smtClean="0">
                <a:latin typeface="Arial" pitchFamily="34" charset="0"/>
                <a:cs typeface="Arial" pitchFamily="34" charset="0"/>
              </a:rPr>
              <a:t>, </a:t>
            </a:r>
            <a:r>
              <a:rPr lang="en-US" altLang="en-US" sz="2400" i="1" dirty="0" smtClean="0">
                <a:latin typeface="Arial" pitchFamily="34" charset="0"/>
                <a:cs typeface="Arial" pitchFamily="34" charset="0"/>
              </a:rPr>
              <a:t>P</a:t>
            </a:r>
            <a:r>
              <a:rPr lang="en-US" altLang="en-US" sz="2400" baseline="-25000" dirty="0" smtClean="0">
                <a:latin typeface="Arial" pitchFamily="34" charset="0"/>
                <a:cs typeface="Arial" pitchFamily="34" charset="0"/>
              </a:rPr>
              <a:t>1</a:t>
            </a:r>
            <a:r>
              <a:rPr lang="en-US" altLang="en-US" sz="2400" dirty="0" smtClean="0">
                <a:latin typeface="Arial" pitchFamily="34" charset="0"/>
                <a:cs typeface="Arial" pitchFamily="34" charset="0"/>
              </a:rPr>
              <a:t>, …, </a:t>
            </a:r>
            <a:r>
              <a:rPr lang="en-US" altLang="en-US" sz="2400" i="1" dirty="0" err="1" smtClean="0">
                <a:latin typeface="Arial" pitchFamily="34" charset="0"/>
                <a:cs typeface="Arial" pitchFamily="34" charset="0"/>
              </a:rPr>
              <a:t>P</a:t>
            </a:r>
            <a:r>
              <a:rPr lang="en-US" altLang="en-US" sz="2400" baseline="-25000" dirty="0" err="1" smtClean="0">
                <a:latin typeface="Arial" pitchFamily="34" charset="0"/>
                <a:cs typeface="Arial" pitchFamily="34" charset="0"/>
              </a:rPr>
              <a:t>n</a:t>
            </a:r>
            <a:r>
              <a:rPr lang="en-US" altLang="en-US" sz="2400" dirty="0" smtClean="0">
                <a:latin typeface="Arial" pitchFamily="34" charset="0"/>
                <a:cs typeface="Arial" pitchFamily="34" charset="0"/>
              </a:rPr>
              <a:t>} of waiting processes such that </a:t>
            </a:r>
            <a:r>
              <a:rPr lang="en-US" altLang="en-US" sz="2400" i="1" dirty="0" smtClean="0">
                <a:latin typeface="Arial" pitchFamily="34" charset="0"/>
                <a:cs typeface="Arial" pitchFamily="34" charset="0"/>
              </a:rPr>
              <a:t>P</a:t>
            </a:r>
            <a:r>
              <a:rPr lang="en-US" altLang="en-US" sz="2400" baseline="-25000" dirty="0" smtClean="0">
                <a:latin typeface="Arial" pitchFamily="34" charset="0"/>
                <a:cs typeface="Arial" pitchFamily="34" charset="0"/>
              </a:rPr>
              <a:t>0 </a:t>
            </a:r>
            <a:r>
              <a:rPr lang="en-US" altLang="en-US" sz="2400" dirty="0" smtClean="0">
                <a:latin typeface="Arial" pitchFamily="34" charset="0"/>
                <a:cs typeface="Arial" pitchFamily="34" charset="0"/>
              </a:rPr>
              <a:t>is waiting for a resource that is held by </a:t>
            </a:r>
            <a:r>
              <a:rPr lang="en-US" altLang="en-US" sz="2400" i="1" dirty="0" smtClean="0">
                <a:latin typeface="Arial" pitchFamily="34" charset="0"/>
                <a:cs typeface="Arial" pitchFamily="34" charset="0"/>
              </a:rPr>
              <a:t>P</a:t>
            </a:r>
            <a:r>
              <a:rPr lang="en-US" altLang="en-US" sz="2400" baseline="-25000" dirty="0" smtClean="0">
                <a:latin typeface="Arial" pitchFamily="34" charset="0"/>
                <a:cs typeface="Arial" pitchFamily="34" charset="0"/>
              </a:rPr>
              <a:t>1</a:t>
            </a:r>
            <a:r>
              <a:rPr lang="en-US" altLang="en-US" sz="2400" dirty="0" smtClean="0">
                <a:latin typeface="Arial" pitchFamily="34" charset="0"/>
                <a:cs typeface="Arial" pitchFamily="34" charset="0"/>
              </a:rPr>
              <a:t>, </a:t>
            </a:r>
            <a:r>
              <a:rPr lang="en-US" altLang="en-US" sz="2400" i="1" dirty="0" smtClean="0">
                <a:latin typeface="Arial" pitchFamily="34" charset="0"/>
                <a:cs typeface="Arial" pitchFamily="34" charset="0"/>
              </a:rPr>
              <a:t>P</a:t>
            </a:r>
            <a:r>
              <a:rPr lang="en-US" altLang="en-US" sz="2400" baseline="-25000" dirty="0" smtClean="0">
                <a:latin typeface="Arial" pitchFamily="34" charset="0"/>
                <a:cs typeface="Arial" pitchFamily="34" charset="0"/>
              </a:rPr>
              <a:t>1</a:t>
            </a:r>
            <a:r>
              <a:rPr lang="en-US" altLang="en-US" sz="2400" dirty="0" smtClean="0">
                <a:latin typeface="Arial" pitchFamily="34" charset="0"/>
                <a:cs typeface="Arial" pitchFamily="34" charset="0"/>
              </a:rPr>
              <a:t> is waiting for a resource that is held by </a:t>
            </a:r>
            <a:r>
              <a:rPr lang="en-US" altLang="en-US" sz="2400" i="1" dirty="0" smtClean="0">
                <a:latin typeface="Arial" pitchFamily="34" charset="0"/>
                <a:cs typeface="Arial" pitchFamily="34" charset="0"/>
              </a:rPr>
              <a:t>P</a:t>
            </a:r>
            <a:r>
              <a:rPr lang="en-US" altLang="en-US" sz="2400" baseline="-25000" dirty="0" smtClean="0">
                <a:latin typeface="Arial" pitchFamily="34" charset="0"/>
                <a:cs typeface="Arial" pitchFamily="34" charset="0"/>
              </a:rPr>
              <a:t>2</a:t>
            </a:r>
            <a:r>
              <a:rPr lang="en-US" altLang="en-US" sz="2400" dirty="0" smtClean="0">
                <a:latin typeface="Arial" pitchFamily="34" charset="0"/>
                <a:cs typeface="Arial" pitchFamily="34" charset="0"/>
              </a:rPr>
              <a:t>, …, </a:t>
            </a:r>
            <a:r>
              <a:rPr lang="en-US" altLang="en-US" sz="2400" i="1" dirty="0" smtClean="0">
                <a:latin typeface="Arial" pitchFamily="34" charset="0"/>
                <a:cs typeface="Arial" pitchFamily="34" charset="0"/>
              </a:rPr>
              <a:t>P</a:t>
            </a:r>
            <a:r>
              <a:rPr lang="en-US" altLang="en-US" sz="2400" i="1" baseline="-25000" dirty="0" smtClean="0">
                <a:latin typeface="Arial" pitchFamily="34" charset="0"/>
                <a:cs typeface="Arial" pitchFamily="34" charset="0"/>
              </a:rPr>
              <a:t>n</a:t>
            </a:r>
            <a:r>
              <a:rPr lang="en-US" altLang="en-US" sz="2400" baseline="-25000" dirty="0" smtClean="0">
                <a:latin typeface="Arial" pitchFamily="34" charset="0"/>
                <a:cs typeface="Arial" pitchFamily="34" charset="0"/>
              </a:rPr>
              <a:t>–1</a:t>
            </a:r>
            <a:r>
              <a:rPr lang="en-US" altLang="en-US" sz="2400" dirty="0" smtClean="0">
                <a:latin typeface="Arial" pitchFamily="34" charset="0"/>
                <a:cs typeface="Arial" pitchFamily="34" charset="0"/>
              </a:rPr>
              <a:t> is waiting for a resource that is held by </a:t>
            </a:r>
            <a:r>
              <a:rPr lang="en-US" altLang="en-US" sz="2400" i="1" dirty="0" err="1" smtClean="0">
                <a:latin typeface="Arial" pitchFamily="34" charset="0"/>
                <a:cs typeface="Arial" pitchFamily="34" charset="0"/>
              </a:rPr>
              <a:t>P</a:t>
            </a:r>
            <a:r>
              <a:rPr lang="en-US" altLang="en-US" sz="2400" baseline="-25000" dirty="0" err="1" smtClean="0">
                <a:latin typeface="Arial" pitchFamily="34" charset="0"/>
                <a:cs typeface="Arial" pitchFamily="34" charset="0"/>
              </a:rPr>
              <a:t>n</a:t>
            </a:r>
            <a:r>
              <a:rPr lang="en-US" altLang="en-US" sz="2400" dirty="0" smtClean="0">
                <a:latin typeface="Arial" pitchFamily="34" charset="0"/>
                <a:cs typeface="Arial" pitchFamily="34" charset="0"/>
              </a:rPr>
              <a:t>, and </a:t>
            </a:r>
            <a:r>
              <a:rPr lang="en-US" altLang="en-US" sz="2400" i="1" dirty="0" err="1" smtClean="0">
                <a:latin typeface="Arial" pitchFamily="34" charset="0"/>
                <a:cs typeface="Arial" pitchFamily="34" charset="0"/>
              </a:rPr>
              <a:t>P</a:t>
            </a:r>
            <a:r>
              <a:rPr lang="en-US" altLang="en-US" sz="2400" baseline="-25000" dirty="0" err="1" smtClean="0">
                <a:latin typeface="Arial" pitchFamily="34" charset="0"/>
                <a:cs typeface="Arial" pitchFamily="34" charset="0"/>
              </a:rPr>
              <a:t>n</a:t>
            </a:r>
            <a:r>
              <a:rPr lang="en-US" altLang="en-US" sz="2400" dirty="0" smtClean="0">
                <a:latin typeface="Arial" pitchFamily="34" charset="0"/>
                <a:cs typeface="Arial" pitchFamily="34" charset="0"/>
              </a:rPr>
              <a:t> is waiting for a resource that is held by </a:t>
            </a:r>
            <a:r>
              <a:rPr lang="en-US" altLang="en-US" sz="2400" i="1" dirty="0" smtClean="0">
                <a:latin typeface="Arial" pitchFamily="34" charset="0"/>
                <a:cs typeface="Arial" pitchFamily="34" charset="0"/>
              </a:rPr>
              <a:t>P</a:t>
            </a:r>
            <a:r>
              <a:rPr lang="en-US" altLang="en-US" sz="2400" baseline="-25000" dirty="0" smtClean="0">
                <a:latin typeface="Arial" pitchFamily="34" charset="0"/>
                <a:cs typeface="Arial" pitchFamily="34" charset="0"/>
              </a:rPr>
              <a:t>0</a:t>
            </a:r>
            <a:r>
              <a:rPr lang="en-US" altLang="en-US" sz="2400" dirty="0" smtClean="0">
                <a:latin typeface="Arial" pitchFamily="34" charset="0"/>
                <a:cs typeface="Arial" pitchFamily="34" charset="0"/>
              </a:rPr>
              <a:t>.</a:t>
            </a:r>
          </a:p>
        </p:txBody>
      </p:sp>
      <p:sp>
        <p:nvSpPr>
          <p:cNvPr id="7172" name="Text Box 5"/>
          <p:cNvSpPr txBox="1">
            <a:spLocks noChangeArrowheads="1"/>
          </p:cNvSpPr>
          <p:nvPr/>
        </p:nvSpPr>
        <p:spPr bwMode="auto">
          <a:xfrm>
            <a:off x="381000" y="786419"/>
            <a:ext cx="8483600" cy="892552"/>
          </a:xfrm>
          <a:prstGeom prst="rect">
            <a:avLst/>
          </a:prstGeom>
          <a:noFill/>
          <a:ln w="9525">
            <a:noFill/>
            <a:miter lim="800000"/>
            <a:headEnd/>
            <a:tailEnd/>
          </a:ln>
        </p:spPr>
        <p:txBody>
          <a:bodyPr wrap="square" anchor="ctr">
            <a:spAutoFit/>
          </a:bodyPr>
          <a:lstStyle/>
          <a:p>
            <a:pPr algn="just">
              <a:spcBef>
                <a:spcPct val="50000"/>
              </a:spcBef>
            </a:pPr>
            <a:r>
              <a:rPr lang="en-US" altLang="en-US" sz="2400" b="1" dirty="0">
                <a:latin typeface="Arial" pitchFamily="34" charset="0"/>
                <a:cs typeface="Arial" pitchFamily="34" charset="0"/>
              </a:rPr>
              <a:t>Deadlock can arise if four conditions hold </a:t>
            </a:r>
            <a:r>
              <a:rPr lang="en-US" altLang="en-US" sz="2800" b="1" u="sng" dirty="0" smtClean="0">
                <a:latin typeface="Arial" pitchFamily="34" charset="0"/>
                <a:cs typeface="Arial" pitchFamily="34" charset="0"/>
              </a:rPr>
              <a:t>simultaneously</a:t>
            </a:r>
            <a:r>
              <a:rPr lang="en-US" altLang="en-US" sz="2400" b="1" dirty="0" smtClean="0">
                <a:latin typeface="Arial" pitchFamily="34" charset="0"/>
                <a:cs typeface="Arial" pitchFamily="34" charset="0"/>
              </a:rPr>
              <a:t>:</a:t>
            </a:r>
            <a:endParaRPr lang="en-US" alt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6200"/>
            <a:ext cx="8229600" cy="1143000"/>
          </a:xfrm>
        </p:spPr>
        <p:txBody>
          <a:bodyPr>
            <a:normAutofit/>
          </a:bodyPr>
          <a:lstStyle/>
          <a:p>
            <a:pPr eaLnBrk="1" hangingPunct="1"/>
            <a:r>
              <a:rPr lang="en-US" altLang="en-US" sz="4000" dirty="0" smtClean="0">
                <a:solidFill>
                  <a:srgbClr val="C00000"/>
                </a:solidFill>
                <a:latin typeface="Arial" pitchFamily="34" charset="0"/>
                <a:cs typeface="Arial" pitchFamily="34" charset="0"/>
              </a:rPr>
              <a:t>Resource-Allocation Graph</a:t>
            </a:r>
          </a:p>
        </p:txBody>
      </p:sp>
      <p:sp>
        <p:nvSpPr>
          <p:cNvPr id="9219" name="Rectangle 3"/>
          <p:cNvSpPr>
            <a:spLocks noGrp="1" noChangeArrowheads="1"/>
          </p:cNvSpPr>
          <p:nvPr>
            <p:ph idx="1"/>
          </p:nvPr>
        </p:nvSpPr>
        <p:spPr>
          <a:xfrm>
            <a:off x="304800" y="1143000"/>
            <a:ext cx="8382000" cy="4983163"/>
          </a:xfrm>
        </p:spPr>
        <p:txBody>
          <a:bodyPr/>
          <a:lstStyle/>
          <a:p>
            <a:pPr algn="just">
              <a:spcBef>
                <a:spcPts val="0"/>
              </a:spcBef>
            </a:pPr>
            <a:r>
              <a:rPr lang="en-US" altLang="en-US" sz="2400" dirty="0" smtClean="0">
                <a:latin typeface="Helvetica" pitchFamily="-84" charset="0"/>
              </a:rPr>
              <a:t>A set of vertices </a:t>
            </a:r>
            <a:r>
              <a:rPr lang="en-US" altLang="en-US" sz="2400" i="1" dirty="0" smtClean="0">
                <a:latin typeface="Helvetica" pitchFamily="-84" charset="0"/>
              </a:rPr>
              <a:t>V</a:t>
            </a:r>
            <a:r>
              <a:rPr lang="en-US" altLang="en-US" sz="2400" dirty="0" smtClean="0">
                <a:latin typeface="Helvetica" pitchFamily="-84" charset="0"/>
              </a:rPr>
              <a:t> and a set of edges </a:t>
            </a:r>
            <a:r>
              <a:rPr lang="en-US" altLang="en-US" sz="2400" i="1" dirty="0" smtClean="0">
                <a:latin typeface="Helvetica" pitchFamily="-84" charset="0"/>
              </a:rPr>
              <a:t>E</a:t>
            </a:r>
            <a:r>
              <a:rPr lang="en-US" altLang="en-US" sz="2400" dirty="0" smtClean="0">
                <a:latin typeface="Helvetica" pitchFamily="-84" charset="0"/>
              </a:rPr>
              <a:t>.</a:t>
            </a:r>
          </a:p>
          <a:p>
            <a:pPr algn="just">
              <a:spcBef>
                <a:spcPts val="0"/>
              </a:spcBef>
            </a:pPr>
            <a:r>
              <a:rPr lang="en-US" altLang="en-US" sz="2400" dirty="0" smtClean="0">
                <a:latin typeface="Arial" pitchFamily="34" charset="0"/>
                <a:cs typeface="Arial" pitchFamily="34" charset="0"/>
              </a:rPr>
              <a:t>V is partitioned into two types:</a:t>
            </a:r>
          </a:p>
          <a:p>
            <a:pPr lvl="1" algn="just">
              <a:spcBef>
                <a:spcPts val="0"/>
              </a:spcBef>
              <a:buNone/>
            </a:pPr>
            <a:r>
              <a:rPr lang="en-US" altLang="en-US" sz="2400" i="1" dirty="0" smtClean="0">
                <a:latin typeface="Arial" pitchFamily="34" charset="0"/>
                <a:cs typeface="Arial" pitchFamily="34" charset="0"/>
              </a:rPr>
              <a:t>P</a:t>
            </a:r>
            <a:r>
              <a:rPr lang="en-US" altLang="en-US" sz="2400" dirty="0" smtClean="0">
                <a:latin typeface="Arial" pitchFamily="34" charset="0"/>
                <a:cs typeface="Arial" pitchFamily="34" charset="0"/>
              </a:rPr>
              <a:t> = {</a:t>
            </a:r>
            <a:r>
              <a:rPr lang="en-US" altLang="en-US" sz="2400" i="1" dirty="0" smtClean="0">
                <a:latin typeface="Arial" pitchFamily="34" charset="0"/>
                <a:cs typeface="Arial" pitchFamily="34" charset="0"/>
              </a:rPr>
              <a:t>P</a:t>
            </a:r>
            <a:r>
              <a:rPr lang="en-US" altLang="en-US" sz="2400" baseline="-25000" dirty="0" smtClean="0">
                <a:latin typeface="Arial" pitchFamily="34" charset="0"/>
                <a:cs typeface="Arial" pitchFamily="34" charset="0"/>
              </a:rPr>
              <a:t>1</a:t>
            </a:r>
            <a:r>
              <a:rPr lang="en-US" altLang="en-US" sz="2400" dirty="0" smtClean="0">
                <a:latin typeface="Arial" pitchFamily="34" charset="0"/>
                <a:cs typeface="Arial" pitchFamily="34" charset="0"/>
              </a:rPr>
              <a:t>, </a:t>
            </a:r>
            <a:r>
              <a:rPr lang="en-US" altLang="en-US" sz="2400" i="1" dirty="0" smtClean="0">
                <a:latin typeface="Arial" pitchFamily="34" charset="0"/>
                <a:cs typeface="Arial" pitchFamily="34" charset="0"/>
              </a:rPr>
              <a:t>P</a:t>
            </a:r>
            <a:r>
              <a:rPr lang="en-US" altLang="en-US" sz="2400" baseline="-25000" dirty="0" smtClean="0">
                <a:latin typeface="Arial" pitchFamily="34" charset="0"/>
                <a:cs typeface="Arial" pitchFamily="34" charset="0"/>
              </a:rPr>
              <a:t>2</a:t>
            </a:r>
            <a:r>
              <a:rPr lang="en-US" altLang="en-US" sz="2400" dirty="0" smtClean="0">
                <a:latin typeface="Arial" pitchFamily="34" charset="0"/>
                <a:cs typeface="Arial" pitchFamily="34" charset="0"/>
              </a:rPr>
              <a:t>, …, </a:t>
            </a:r>
            <a:r>
              <a:rPr lang="en-US" altLang="en-US" sz="2400" i="1" dirty="0" err="1" smtClean="0">
                <a:latin typeface="Arial" pitchFamily="34" charset="0"/>
                <a:cs typeface="Arial" pitchFamily="34" charset="0"/>
              </a:rPr>
              <a:t>P</a:t>
            </a:r>
            <a:r>
              <a:rPr lang="en-US" altLang="en-US" sz="2400" i="1" baseline="-25000" dirty="0" err="1" smtClean="0">
                <a:latin typeface="Arial" pitchFamily="34" charset="0"/>
                <a:cs typeface="Arial" pitchFamily="34" charset="0"/>
              </a:rPr>
              <a:t>n</a:t>
            </a:r>
            <a:r>
              <a:rPr lang="en-US" altLang="en-US" sz="2400" dirty="0" smtClean="0">
                <a:latin typeface="Arial" pitchFamily="34" charset="0"/>
                <a:cs typeface="Arial" pitchFamily="34" charset="0"/>
              </a:rPr>
              <a:t>}, the set consisting of all the processes in the system</a:t>
            </a:r>
          </a:p>
          <a:p>
            <a:pPr lvl="1" algn="just">
              <a:spcBef>
                <a:spcPts val="0"/>
              </a:spcBef>
              <a:buNone/>
            </a:pPr>
            <a:endParaRPr lang="en-US" altLang="en-US" sz="2400" dirty="0">
              <a:latin typeface="Arial" pitchFamily="34" charset="0"/>
              <a:cs typeface="Arial" pitchFamily="34" charset="0"/>
            </a:endParaRPr>
          </a:p>
          <a:p>
            <a:pPr lvl="1" algn="just">
              <a:spcBef>
                <a:spcPts val="0"/>
              </a:spcBef>
              <a:buNone/>
            </a:pPr>
            <a:r>
              <a:rPr lang="en-US" altLang="en-US" sz="2400" i="1" dirty="0" smtClean="0">
                <a:latin typeface="Arial" pitchFamily="34" charset="0"/>
                <a:cs typeface="Arial" pitchFamily="34" charset="0"/>
              </a:rPr>
              <a:t>R</a:t>
            </a:r>
            <a:r>
              <a:rPr lang="en-US" altLang="en-US" sz="2400" dirty="0" smtClean="0">
                <a:latin typeface="Arial" pitchFamily="34" charset="0"/>
                <a:cs typeface="Arial" pitchFamily="34" charset="0"/>
              </a:rPr>
              <a:t> = {</a:t>
            </a:r>
            <a:r>
              <a:rPr lang="en-US" altLang="en-US" sz="2400" i="1" dirty="0" smtClean="0">
                <a:latin typeface="Arial" pitchFamily="34" charset="0"/>
                <a:cs typeface="Arial" pitchFamily="34" charset="0"/>
              </a:rPr>
              <a:t>R</a:t>
            </a:r>
            <a:r>
              <a:rPr lang="en-US" altLang="en-US" sz="2400" baseline="-25000" dirty="0" smtClean="0">
                <a:latin typeface="Arial" pitchFamily="34" charset="0"/>
                <a:cs typeface="Arial" pitchFamily="34" charset="0"/>
              </a:rPr>
              <a:t>1</a:t>
            </a:r>
            <a:r>
              <a:rPr lang="en-US" altLang="en-US" sz="2400" dirty="0" smtClean="0">
                <a:latin typeface="Arial" pitchFamily="34" charset="0"/>
                <a:cs typeface="Arial" pitchFamily="34" charset="0"/>
              </a:rPr>
              <a:t>, </a:t>
            </a:r>
            <a:r>
              <a:rPr lang="en-US" altLang="en-US" sz="2400" i="1" dirty="0" smtClean="0">
                <a:latin typeface="Arial" pitchFamily="34" charset="0"/>
                <a:cs typeface="Arial" pitchFamily="34" charset="0"/>
              </a:rPr>
              <a:t>R</a:t>
            </a:r>
            <a:r>
              <a:rPr lang="en-US" altLang="en-US" sz="2400" baseline="-25000" dirty="0" smtClean="0">
                <a:latin typeface="Arial" pitchFamily="34" charset="0"/>
                <a:cs typeface="Arial" pitchFamily="34" charset="0"/>
              </a:rPr>
              <a:t>2</a:t>
            </a:r>
            <a:r>
              <a:rPr lang="en-US" altLang="en-US" sz="2400" dirty="0" smtClean="0">
                <a:latin typeface="Arial" pitchFamily="34" charset="0"/>
                <a:cs typeface="Arial" pitchFamily="34" charset="0"/>
              </a:rPr>
              <a:t>, …, </a:t>
            </a:r>
            <a:r>
              <a:rPr lang="en-US" altLang="en-US" sz="2400" i="1" dirty="0" err="1" smtClean="0">
                <a:latin typeface="Arial" pitchFamily="34" charset="0"/>
                <a:cs typeface="Arial" pitchFamily="34" charset="0"/>
              </a:rPr>
              <a:t>R</a:t>
            </a:r>
            <a:r>
              <a:rPr lang="en-US" altLang="en-US" sz="2400" i="1" baseline="-25000" dirty="0" err="1" smtClean="0">
                <a:latin typeface="Arial" pitchFamily="34" charset="0"/>
                <a:cs typeface="Arial" pitchFamily="34" charset="0"/>
              </a:rPr>
              <a:t>m</a:t>
            </a:r>
            <a:r>
              <a:rPr lang="en-US" altLang="en-US" sz="2400" dirty="0" smtClean="0">
                <a:latin typeface="Arial" pitchFamily="34" charset="0"/>
                <a:cs typeface="Arial" pitchFamily="34" charset="0"/>
              </a:rPr>
              <a:t>}, the set consisting of all resource types in the system</a:t>
            </a:r>
          </a:p>
          <a:p>
            <a:pPr lvl="1" algn="just">
              <a:spcBef>
                <a:spcPts val="0"/>
              </a:spcBef>
            </a:pPr>
            <a:endParaRPr lang="en-US" altLang="en-US" sz="1050" dirty="0" smtClean="0">
              <a:latin typeface="Arial" pitchFamily="34" charset="0"/>
              <a:cs typeface="Arial" pitchFamily="34" charset="0"/>
            </a:endParaRPr>
          </a:p>
          <a:p>
            <a:pPr algn="just">
              <a:spcBef>
                <a:spcPts val="0"/>
              </a:spcBef>
            </a:pPr>
            <a:r>
              <a:rPr lang="en-US" altLang="en-US" sz="2400" b="1" dirty="0" smtClean="0">
                <a:solidFill>
                  <a:srgbClr val="000099"/>
                </a:solidFill>
                <a:latin typeface="Arial" pitchFamily="34" charset="0"/>
                <a:cs typeface="Arial" pitchFamily="34" charset="0"/>
              </a:rPr>
              <a:t>Request edge</a:t>
            </a:r>
            <a:r>
              <a:rPr lang="en-US" altLang="en-US" sz="2400" dirty="0" smtClean="0">
                <a:solidFill>
                  <a:srgbClr val="000099"/>
                </a:solidFill>
                <a:latin typeface="Arial" pitchFamily="34" charset="0"/>
                <a:cs typeface="Arial" pitchFamily="34" charset="0"/>
              </a:rPr>
              <a:t> </a:t>
            </a:r>
            <a:r>
              <a:rPr lang="en-US" altLang="en-US" sz="2400" dirty="0" smtClean="0">
                <a:latin typeface="Arial" pitchFamily="34" charset="0"/>
                <a:cs typeface="Arial" pitchFamily="34" charset="0"/>
              </a:rPr>
              <a:t>– directed edge </a:t>
            </a:r>
            <a:r>
              <a:rPr lang="en-US" altLang="en-US" sz="2400" i="1" dirty="0" smtClean="0">
                <a:latin typeface="Arial" pitchFamily="34" charset="0"/>
                <a:cs typeface="Arial" pitchFamily="34" charset="0"/>
              </a:rPr>
              <a:t>P</a:t>
            </a:r>
            <a:r>
              <a:rPr lang="en-US" altLang="en-US" sz="2400" i="1" baseline="-25000" dirty="0" smtClean="0">
                <a:latin typeface="Arial" pitchFamily="34" charset="0"/>
                <a:cs typeface="Arial" pitchFamily="34" charset="0"/>
              </a:rPr>
              <a:t>i </a:t>
            </a:r>
            <a:r>
              <a:rPr lang="en-US" altLang="en-US" sz="2400" dirty="0" smtClean="0">
                <a:latin typeface="Arial" pitchFamily="34" charset="0"/>
                <a:cs typeface="Arial" pitchFamily="34" charset="0"/>
                <a:sym typeface="Symbol" pitchFamily="18" charset="2"/>
              </a:rPr>
              <a:t> </a:t>
            </a:r>
            <a:r>
              <a:rPr lang="en-US" altLang="en-US" sz="2400" i="1" dirty="0" err="1" smtClean="0">
                <a:latin typeface="Arial" pitchFamily="34" charset="0"/>
                <a:cs typeface="Arial" pitchFamily="34" charset="0"/>
                <a:sym typeface="Symbol" pitchFamily="18" charset="2"/>
              </a:rPr>
              <a:t>R</a:t>
            </a:r>
            <a:r>
              <a:rPr lang="en-US" altLang="en-US" sz="2400" i="1" baseline="-25000" dirty="0" err="1" smtClean="0">
                <a:latin typeface="Arial" pitchFamily="34" charset="0"/>
                <a:cs typeface="Arial" pitchFamily="34" charset="0"/>
                <a:sym typeface="Symbol" pitchFamily="18" charset="2"/>
              </a:rPr>
              <a:t>j</a:t>
            </a:r>
            <a:endParaRPr lang="en-US" altLang="en-US" sz="2400" i="1" baseline="-25000" dirty="0" smtClean="0">
              <a:latin typeface="Arial" pitchFamily="34" charset="0"/>
              <a:cs typeface="Arial" pitchFamily="34" charset="0"/>
              <a:sym typeface="Symbol" pitchFamily="18" charset="2"/>
            </a:endParaRPr>
          </a:p>
          <a:p>
            <a:pPr algn="just">
              <a:spcBef>
                <a:spcPts val="0"/>
              </a:spcBef>
            </a:pPr>
            <a:endParaRPr lang="en-US" altLang="en-US" sz="1000" i="1" baseline="-25000" dirty="0" smtClean="0">
              <a:latin typeface="Arial" pitchFamily="34" charset="0"/>
              <a:cs typeface="Arial" pitchFamily="34" charset="0"/>
              <a:sym typeface="Symbol" pitchFamily="18" charset="2"/>
            </a:endParaRPr>
          </a:p>
          <a:p>
            <a:pPr algn="just">
              <a:spcBef>
                <a:spcPts val="0"/>
              </a:spcBef>
            </a:pPr>
            <a:r>
              <a:rPr lang="en-US" altLang="en-US" sz="2400" b="1" dirty="0" smtClean="0">
                <a:solidFill>
                  <a:srgbClr val="000099"/>
                </a:solidFill>
                <a:latin typeface="Arial" pitchFamily="34" charset="0"/>
                <a:cs typeface="Arial" pitchFamily="34" charset="0"/>
                <a:sym typeface="Symbol" pitchFamily="18" charset="2"/>
              </a:rPr>
              <a:t>Assignment edge</a:t>
            </a:r>
            <a:r>
              <a:rPr lang="en-US" altLang="en-US" sz="2400" dirty="0" smtClean="0">
                <a:solidFill>
                  <a:srgbClr val="000099"/>
                </a:solidFill>
                <a:latin typeface="Arial" pitchFamily="34" charset="0"/>
                <a:cs typeface="Arial" pitchFamily="34" charset="0"/>
                <a:sym typeface="Symbol" pitchFamily="18" charset="2"/>
              </a:rPr>
              <a:t> </a:t>
            </a:r>
            <a:r>
              <a:rPr lang="en-US" altLang="en-US" sz="2400" dirty="0" smtClean="0">
                <a:latin typeface="Arial" pitchFamily="34" charset="0"/>
                <a:cs typeface="Arial" pitchFamily="34" charset="0"/>
              </a:rPr>
              <a:t>– directed edge </a:t>
            </a:r>
            <a:r>
              <a:rPr lang="en-US" altLang="en-US" sz="2400" i="1" dirty="0" err="1" smtClean="0">
                <a:latin typeface="Arial" pitchFamily="34" charset="0"/>
                <a:cs typeface="Arial" pitchFamily="34" charset="0"/>
              </a:rPr>
              <a:t>R</a:t>
            </a:r>
            <a:r>
              <a:rPr lang="en-US" altLang="en-US" sz="2400" i="1" baseline="-25000" dirty="0" err="1" smtClean="0">
                <a:latin typeface="Arial" pitchFamily="34" charset="0"/>
                <a:cs typeface="Arial" pitchFamily="34" charset="0"/>
              </a:rPr>
              <a:t>j</a:t>
            </a:r>
            <a:r>
              <a:rPr lang="en-US" altLang="en-US" sz="2400" i="1" dirty="0" smtClean="0">
                <a:latin typeface="Arial" pitchFamily="34" charset="0"/>
                <a:cs typeface="Arial" pitchFamily="34" charset="0"/>
              </a:rPr>
              <a:t> </a:t>
            </a:r>
            <a:r>
              <a:rPr lang="en-US" altLang="en-US" sz="2400" dirty="0" smtClean="0">
                <a:latin typeface="Arial" pitchFamily="34" charset="0"/>
                <a:cs typeface="Arial" pitchFamily="34" charset="0"/>
                <a:sym typeface="Symbol" pitchFamily="18" charset="2"/>
              </a:rPr>
              <a:t> </a:t>
            </a:r>
            <a:r>
              <a:rPr lang="en-US" altLang="en-US" sz="2400" i="1" dirty="0" smtClean="0">
                <a:latin typeface="Arial" pitchFamily="34" charset="0"/>
                <a:cs typeface="Arial" pitchFamily="34" charset="0"/>
                <a:sym typeface="Symbol" pitchFamily="18" charset="2"/>
              </a:rPr>
              <a:t>P</a:t>
            </a:r>
            <a:r>
              <a:rPr lang="en-US" altLang="en-US" sz="2400" i="1" baseline="-25000" dirty="0" smtClean="0">
                <a:latin typeface="Arial" pitchFamily="34" charset="0"/>
                <a:cs typeface="Arial" pitchFamily="34" charset="0"/>
                <a:sym typeface="Symbol" pitchFamily="18" charset="2"/>
              </a:rPr>
              <a:t>i</a:t>
            </a:r>
            <a:endParaRPr lang="en-US" altLang="en-US" sz="2400" dirty="0" smtClean="0">
              <a:latin typeface="Arial" pitchFamily="34" charset="0"/>
              <a:cs typeface="Arial" pitchFamily="34" charset="0"/>
              <a:sym typeface="Symbol" pitchFamily="18"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152400"/>
            <a:ext cx="8610600" cy="1219200"/>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Resource-Allocation Graph (Cont.)</a:t>
            </a:r>
          </a:p>
        </p:txBody>
      </p:sp>
      <p:sp>
        <p:nvSpPr>
          <p:cNvPr id="10243" name="Rectangle 3"/>
          <p:cNvSpPr>
            <a:spLocks noGrp="1" noChangeArrowheads="1"/>
          </p:cNvSpPr>
          <p:nvPr>
            <p:ph type="body" idx="1"/>
          </p:nvPr>
        </p:nvSpPr>
        <p:spPr>
          <a:xfrm>
            <a:off x="228600" y="1138238"/>
            <a:ext cx="8610599" cy="5262562"/>
          </a:xfrm>
        </p:spPr>
        <p:txBody>
          <a:bodyPr>
            <a:normAutofit/>
          </a:bodyPr>
          <a:lstStyle/>
          <a:p>
            <a:r>
              <a:rPr lang="en-US" altLang="en-US" dirty="0" smtClean="0">
                <a:latin typeface="Arial" pitchFamily="34" charset="0"/>
                <a:cs typeface="Arial" pitchFamily="34" charset="0"/>
              </a:rPr>
              <a:t>Process</a:t>
            </a:r>
            <a:r>
              <a:rPr lang="en-US" altLang="en-US" dirty="0" smtClean="0"/>
              <a:t/>
            </a:r>
            <a:br>
              <a:rPr lang="en-US" altLang="en-US" dirty="0" smtClean="0"/>
            </a:br>
            <a:endParaRPr lang="en-US" altLang="en-US" dirty="0" smtClean="0"/>
          </a:p>
          <a:p>
            <a:r>
              <a:rPr lang="en-US" altLang="en-US" dirty="0" smtClean="0">
                <a:latin typeface="Arial" pitchFamily="34" charset="0"/>
                <a:cs typeface="Arial" pitchFamily="34" charset="0"/>
              </a:rPr>
              <a:t>Resource Type with 4 instances</a:t>
            </a:r>
          </a:p>
          <a:p>
            <a:pPr>
              <a:buFont typeface="Monotype Sorts" pitchFamily="-84" charset="2"/>
              <a:buNone/>
            </a:pPr>
            <a:endParaRPr lang="en-US" altLang="en-US" dirty="0" smtClean="0"/>
          </a:p>
          <a:p>
            <a:r>
              <a:rPr lang="en-US" altLang="en-US" i="1" dirty="0" smtClean="0">
                <a:latin typeface="Arial" pitchFamily="34" charset="0"/>
                <a:cs typeface="Arial" pitchFamily="34" charset="0"/>
              </a:rPr>
              <a:t>P</a:t>
            </a:r>
            <a:r>
              <a:rPr lang="en-US" altLang="en-US" i="1" baseline="-25000" dirty="0" smtClean="0">
                <a:latin typeface="Arial" pitchFamily="34" charset="0"/>
                <a:cs typeface="Arial" pitchFamily="34" charset="0"/>
              </a:rPr>
              <a:t>i</a:t>
            </a:r>
            <a:r>
              <a:rPr lang="en-US" altLang="en-US" i="1" dirty="0" smtClean="0">
                <a:latin typeface="Arial" pitchFamily="34" charset="0"/>
                <a:cs typeface="Arial" pitchFamily="34" charset="0"/>
              </a:rPr>
              <a:t> </a:t>
            </a:r>
            <a:r>
              <a:rPr lang="en-US" altLang="en-US" dirty="0" smtClean="0">
                <a:latin typeface="Arial" pitchFamily="34" charset="0"/>
                <a:cs typeface="Arial" pitchFamily="34" charset="0"/>
              </a:rPr>
              <a:t>requests instance of </a:t>
            </a:r>
            <a:r>
              <a:rPr lang="en-US" altLang="en-US" i="1" dirty="0" err="1" smtClean="0">
                <a:latin typeface="Arial" pitchFamily="34" charset="0"/>
                <a:cs typeface="Arial" pitchFamily="34" charset="0"/>
              </a:rPr>
              <a:t>R</a:t>
            </a:r>
            <a:r>
              <a:rPr lang="en-US" altLang="en-US" i="1" baseline="-25000" dirty="0" err="1" smtClean="0">
                <a:latin typeface="Arial" pitchFamily="34" charset="0"/>
                <a:cs typeface="Arial" pitchFamily="34" charset="0"/>
              </a:rPr>
              <a:t>j</a:t>
            </a:r>
            <a:endParaRPr lang="en-US" altLang="en-US" dirty="0" smtClean="0">
              <a:latin typeface="Arial" pitchFamily="34" charset="0"/>
              <a:cs typeface="Arial" pitchFamily="34" charset="0"/>
            </a:endParaRPr>
          </a:p>
          <a:p>
            <a:endParaRPr lang="en-US" altLang="en-US" dirty="0" smtClean="0"/>
          </a:p>
          <a:p>
            <a:r>
              <a:rPr lang="en-US" altLang="en-US" i="1" dirty="0" smtClean="0">
                <a:latin typeface="Arial" pitchFamily="34" charset="0"/>
                <a:cs typeface="Arial" pitchFamily="34" charset="0"/>
              </a:rPr>
              <a:t>P</a:t>
            </a:r>
            <a:r>
              <a:rPr lang="en-US" altLang="en-US" i="1" baseline="-25000" dirty="0" smtClean="0">
                <a:latin typeface="Arial" pitchFamily="34" charset="0"/>
                <a:cs typeface="Arial" pitchFamily="34" charset="0"/>
              </a:rPr>
              <a:t>i</a:t>
            </a:r>
            <a:r>
              <a:rPr lang="en-US" altLang="en-US" dirty="0" smtClean="0">
                <a:latin typeface="Arial" pitchFamily="34" charset="0"/>
                <a:cs typeface="Arial" pitchFamily="34" charset="0"/>
              </a:rPr>
              <a:t> is holding an instance of </a:t>
            </a:r>
            <a:r>
              <a:rPr lang="en-US" altLang="en-US" i="1" dirty="0" err="1" smtClean="0">
                <a:latin typeface="Arial" pitchFamily="34" charset="0"/>
                <a:cs typeface="Arial" pitchFamily="34" charset="0"/>
              </a:rPr>
              <a:t>R</a:t>
            </a:r>
            <a:r>
              <a:rPr lang="en-US" altLang="en-US" i="1" baseline="-25000" dirty="0" err="1" smtClean="0">
                <a:latin typeface="Arial" pitchFamily="34" charset="0"/>
                <a:cs typeface="Arial" pitchFamily="34" charset="0"/>
              </a:rPr>
              <a:t>j</a:t>
            </a:r>
            <a:endParaRPr lang="en-US" altLang="en-US" i="1" dirty="0" smtClean="0">
              <a:latin typeface="Arial" pitchFamily="34" charset="0"/>
              <a:cs typeface="Arial" pitchFamily="34" charset="0"/>
            </a:endParaRPr>
          </a:p>
        </p:txBody>
      </p:sp>
      <p:sp>
        <p:nvSpPr>
          <p:cNvPr id="10244" name="Oval 4"/>
          <p:cNvSpPr>
            <a:spLocks noChangeArrowheads="1"/>
          </p:cNvSpPr>
          <p:nvPr/>
        </p:nvSpPr>
        <p:spPr bwMode="auto">
          <a:xfrm>
            <a:off x="2743200" y="1219200"/>
            <a:ext cx="495300" cy="495300"/>
          </a:xfrm>
          <a:prstGeom prst="ellipse">
            <a:avLst/>
          </a:prstGeom>
          <a:solidFill>
            <a:srgbClr val="CCECFF"/>
          </a:solidFill>
          <a:ln w="9525">
            <a:solidFill>
              <a:schemeClr val="tx1"/>
            </a:solidFill>
            <a:round/>
            <a:headEnd/>
            <a:tailEnd/>
          </a:ln>
        </p:spPr>
        <p:txBody>
          <a:bodyPr wrap="none" anchor="ctr"/>
          <a:lstStyle/>
          <a:p>
            <a:endParaRPr lang="en-US" altLang="en-US"/>
          </a:p>
        </p:txBody>
      </p:sp>
      <p:grpSp>
        <p:nvGrpSpPr>
          <p:cNvPr id="2" name="Group 12"/>
          <p:cNvGrpSpPr>
            <a:grpSpLocks/>
          </p:cNvGrpSpPr>
          <p:nvPr/>
        </p:nvGrpSpPr>
        <p:grpSpPr bwMode="auto">
          <a:xfrm>
            <a:off x="6629400" y="2362200"/>
            <a:ext cx="438150" cy="419100"/>
            <a:chOff x="2666" y="1966"/>
            <a:chExt cx="276" cy="264"/>
          </a:xfrm>
          <a:solidFill>
            <a:srgbClr val="CCECFF"/>
          </a:solidFill>
        </p:grpSpPr>
        <p:sp>
          <p:nvSpPr>
            <p:cNvPr id="10264" name="Rectangle 7"/>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65" name="Rectangle 8"/>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66" name="Rectangle 9"/>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67" name="Rectangle 10"/>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68" name="Rectangle 11"/>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grpSp>
        <p:nvGrpSpPr>
          <p:cNvPr id="30" name="Group 29"/>
          <p:cNvGrpSpPr/>
          <p:nvPr/>
        </p:nvGrpSpPr>
        <p:grpSpPr>
          <a:xfrm>
            <a:off x="6248400" y="3505200"/>
            <a:ext cx="1270000" cy="785813"/>
            <a:chOff x="3860800" y="3914775"/>
            <a:chExt cx="1270000" cy="785813"/>
          </a:xfrm>
        </p:grpSpPr>
        <p:sp>
          <p:nvSpPr>
            <p:cNvPr id="10246" name="Oval 6"/>
            <p:cNvSpPr>
              <a:spLocks noChangeArrowheads="1"/>
            </p:cNvSpPr>
            <p:nvPr/>
          </p:nvSpPr>
          <p:spPr bwMode="auto">
            <a:xfrm>
              <a:off x="3860800" y="3914775"/>
              <a:ext cx="495300" cy="495300"/>
            </a:xfrm>
            <a:prstGeom prst="ellipse">
              <a:avLst/>
            </a:prstGeom>
            <a:solidFill>
              <a:srgbClr val="CCECFF"/>
            </a:solidFill>
            <a:ln w="9525">
              <a:solidFill>
                <a:schemeClr val="tx1"/>
              </a:solidFill>
              <a:round/>
              <a:headEnd/>
              <a:tailEnd/>
            </a:ln>
          </p:spPr>
          <p:txBody>
            <a:bodyPr wrap="none" anchor="ctr"/>
            <a:lstStyle/>
            <a:p>
              <a:pPr algn="ctr"/>
              <a:r>
                <a:rPr lang="en-US" altLang="en-US" i="1" dirty="0">
                  <a:latin typeface="Helvetica" pitchFamily="-84" charset="0"/>
                </a:rPr>
                <a:t>P</a:t>
              </a:r>
              <a:r>
                <a:rPr lang="en-US" altLang="en-US" i="1" baseline="-25000" dirty="0">
                  <a:latin typeface="Helvetica" pitchFamily="-84" charset="0"/>
                </a:rPr>
                <a:t>i</a:t>
              </a:r>
              <a:endParaRPr lang="en-US" altLang="en-US" i="1" dirty="0">
                <a:latin typeface="Helvetica" pitchFamily="-84" charset="0"/>
              </a:endParaRPr>
            </a:p>
          </p:txBody>
        </p:sp>
        <p:grpSp>
          <p:nvGrpSpPr>
            <p:cNvPr id="3" name="Group 13"/>
            <p:cNvGrpSpPr>
              <a:grpSpLocks/>
            </p:cNvGrpSpPr>
            <p:nvPr/>
          </p:nvGrpSpPr>
          <p:grpSpPr bwMode="auto">
            <a:xfrm>
              <a:off x="4692650" y="3978275"/>
              <a:ext cx="438150" cy="419100"/>
              <a:chOff x="2666" y="1966"/>
              <a:chExt cx="276" cy="264"/>
            </a:xfrm>
            <a:solidFill>
              <a:srgbClr val="CCECFF"/>
            </a:solidFill>
          </p:grpSpPr>
          <p:sp>
            <p:nvSpPr>
              <p:cNvPr id="10259" name="Rectangle 14"/>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60" name="Rectangle 15"/>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61" name="Rectangle 16"/>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62" name="Rectangle 17"/>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63" name="Rectangle 18"/>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10249" name="Line 19"/>
            <p:cNvSpPr>
              <a:spLocks noChangeShapeType="1"/>
            </p:cNvSpPr>
            <p:nvPr/>
          </p:nvSpPr>
          <p:spPr bwMode="auto">
            <a:xfrm>
              <a:off x="4365625" y="4181475"/>
              <a:ext cx="304800" cy="0"/>
            </a:xfrm>
            <a:prstGeom prst="line">
              <a:avLst/>
            </a:prstGeom>
            <a:noFill/>
            <a:ln w="9525">
              <a:solidFill>
                <a:schemeClr val="tx1"/>
              </a:solidFill>
              <a:round/>
              <a:headEnd/>
              <a:tailEnd type="triangle" w="med" len="med"/>
            </a:ln>
          </p:spPr>
          <p:txBody>
            <a:bodyPr wrap="none" anchor="ctr"/>
            <a:lstStyle/>
            <a:p>
              <a:endParaRPr lang="en-IN"/>
            </a:p>
          </p:txBody>
        </p:sp>
        <p:sp>
          <p:nvSpPr>
            <p:cNvPr id="10250" name="Text Box 20"/>
            <p:cNvSpPr txBox="1">
              <a:spLocks noChangeArrowheads="1"/>
            </p:cNvSpPr>
            <p:nvPr/>
          </p:nvSpPr>
          <p:spPr bwMode="auto">
            <a:xfrm>
              <a:off x="4752975" y="4395788"/>
              <a:ext cx="338138" cy="304800"/>
            </a:xfrm>
            <a:prstGeom prst="rect">
              <a:avLst/>
            </a:prstGeom>
            <a:noFill/>
            <a:ln w="9525">
              <a:noFill/>
              <a:miter lim="800000"/>
              <a:headEnd/>
              <a:tailEnd/>
            </a:ln>
          </p:spPr>
          <p:txBody>
            <a:bodyPr wrap="none" anchor="ctr">
              <a:spAutoFit/>
            </a:bodyPr>
            <a:lstStyle/>
            <a:p>
              <a:pPr algn="ctr">
                <a:spcBef>
                  <a:spcPct val="50000"/>
                </a:spcBef>
              </a:pPr>
              <a:r>
                <a:rPr lang="en-US" altLang="en-US" sz="1400" i="1">
                  <a:latin typeface="Helvetica" pitchFamily="-84" charset="0"/>
                </a:rPr>
                <a:t>R</a:t>
              </a:r>
              <a:r>
                <a:rPr lang="en-US" altLang="en-US" sz="1400" i="1" baseline="-25000">
                  <a:latin typeface="Helvetica" pitchFamily="-84" charset="0"/>
                </a:rPr>
                <a:t>j</a:t>
              </a:r>
              <a:endParaRPr lang="en-US" altLang="en-US" sz="1400" i="1">
                <a:latin typeface="Helvetica" pitchFamily="-84" charset="0"/>
              </a:endParaRPr>
            </a:p>
          </p:txBody>
        </p:sp>
      </p:grpSp>
      <p:grpSp>
        <p:nvGrpSpPr>
          <p:cNvPr id="29" name="Group 28"/>
          <p:cNvGrpSpPr/>
          <p:nvPr/>
        </p:nvGrpSpPr>
        <p:grpSpPr>
          <a:xfrm>
            <a:off x="6858000" y="4876800"/>
            <a:ext cx="1231900" cy="757237"/>
            <a:chOff x="3876675" y="5316538"/>
            <a:chExt cx="1231900" cy="757237"/>
          </a:xfrm>
        </p:grpSpPr>
        <p:sp>
          <p:nvSpPr>
            <p:cNvPr id="10245" name="Oval 5"/>
            <p:cNvSpPr>
              <a:spLocks noChangeArrowheads="1"/>
            </p:cNvSpPr>
            <p:nvPr/>
          </p:nvSpPr>
          <p:spPr bwMode="auto">
            <a:xfrm>
              <a:off x="3876675" y="5316538"/>
              <a:ext cx="495300" cy="495300"/>
            </a:xfrm>
            <a:prstGeom prst="ellipse">
              <a:avLst/>
            </a:prstGeom>
            <a:solidFill>
              <a:srgbClr val="CCECFF"/>
            </a:solidFill>
            <a:ln w="9525">
              <a:solidFill>
                <a:schemeClr val="tx1"/>
              </a:solidFill>
              <a:round/>
              <a:headEnd/>
              <a:tailEnd/>
            </a:ln>
          </p:spPr>
          <p:txBody>
            <a:bodyPr wrap="none" anchor="ctr"/>
            <a:lstStyle/>
            <a:p>
              <a:pPr algn="ctr"/>
              <a:r>
                <a:rPr lang="en-US" altLang="en-US" i="1">
                  <a:latin typeface="Helvetica" pitchFamily="-84" charset="0"/>
                </a:rPr>
                <a:t>P</a:t>
              </a:r>
              <a:r>
                <a:rPr lang="en-US" altLang="en-US" i="1" baseline="-25000">
                  <a:latin typeface="Helvetica" pitchFamily="-84" charset="0"/>
                </a:rPr>
                <a:t>i</a:t>
              </a:r>
              <a:endParaRPr lang="en-US" altLang="en-US">
                <a:latin typeface="Helvetica" pitchFamily="-84" charset="0"/>
              </a:endParaRPr>
            </a:p>
          </p:txBody>
        </p:sp>
        <p:grpSp>
          <p:nvGrpSpPr>
            <p:cNvPr id="4" name="Group 21"/>
            <p:cNvGrpSpPr>
              <a:grpSpLocks/>
            </p:cNvGrpSpPr>
            <p:nvPr/>
          </p:nvGrpSpPr>
          <p:grpSpPr bwMode="auto">
            <a:xfrm>
              <a:off x="4670425" y="5380038"/>
              <a:ext cx="438150" cy="419100"/>
              <a:chOff x="2666" y="1966"/>
              <a:chExt cx="276" cy="264"/>
            </a:xfrm>
            <a:solidFill>
              <a:srgbClr val="CCECFF"/>
            </a:solidFill>
          </p:grpSpPr>
          <p:sp>
            <p:nvSpPr>
              <p:cNvPr id="10254" name="Rectangle 22"/>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55" name="Rectangle 23"/>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56" name="Rectangle 24"/>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57" name="Rectangle 25"/>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58" name="Rectangle 26"/>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10252" name="Line 27"/>
            <p:cNvSpPr>
              <a:spLocks noChangeShapeType="1"/>
            </p:cNvSpPr>
            <p:nvPr/>
          </p:nvSpPr>
          <p:spPr bwMode="auto">
            <a:xfrm flipH="1">
              <a:off x="4343400" y="5526088"/>
              <a:ext cx="476250" cy="104775"/>
            </a:xfrm>
            <a:prstGeom prst="line">
              <a:avLst/>
            </a:prstGeom>
            <a:noFill/>
            <a:ln w="9525">
              <a:solidFill>
                <a:schemeClr val="tx1"/>
              </a:solidFill>
              <a:round/>
              <a:headEnd/>
              <a:tailEnd type="triangle" w="med" len="med"/>
            </a:ln>
          </p:spPr>
          <p:txBody>
            <a:bodyPr wrap="none" anchor="ctr"/>
            <a:lstStyle/>
            <a:p>
              <a:endParaRPr lang="en-IN"/>
            </a:p>
          </p:txBody>
        </p:sp>
        <p:sp>
          <p:nvSpPr>
            <p:cNvPr id="10253" name="Text Box 28"/>
            <p:cNvSpPr txBox="1">
              <a:spLocks noChangeArrowheads="1"/>
            </p:cNvSpPr>
            <p:nvPr/>
          </p:nvSpPr>
          <p:spPr bwMode="auto">
            <a:xfrm>
              <a:off x="4721225" y="5768975"/>
              <a:ext cx="338138" cy="304800"/>
            </a:xfrm>
            <a:prstGeom prst="rect">
              <a:avLst/>
            </a:prstGeom>
            <a:noFill/>
            <a:ln w="9525">
              <a:noFill/>
              <a:miter lim="800000"/>
              <a:headEnd/>
              <a:tailEnd/>
            </a:ln>
          </p:spPr>
          <p:txBody>
            <a:bodyPr wrap="none" anchor="ctr">
              <a:spAutoFit/>
            </a:bodyPr>
            <a:lstStyle/>
            <a:p>
              <a:pPr algn="ctr">
                <a:spcBef>
                  <a:spcPct val="50000"/>
                </a:spcBef>
              </a:pPr>
              <a:r>
                <a:rPr lang="en-US" altLang="en-US" sz="1400" i="1">
                  <a:latin typeface="Helvetica" pitchFamily="-84" charset="0"/>
                </a:rPr>
                <a:t>R</a:t>
              </a:r>
              <a:r>
                <a:rPr lang="en-US" altLang="en-US" sz="1400" i="1" baseline="-25000">
                  <a:latin typeface="Helvetica" pitchFamily="-84" charset="0"/>
                </a:rPr>
                <a:t>j</a:t>
              </a:r>
              <a:endParaRPr lang="en-US" altLang="en-US" sz="1400" i="1">
                <a:latin typeface="Helvetica" pitchFamily="-8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152400" y="152400"/>
            <a:ext cx="8607425" cy="1295400"/>
          </a:xfrm>
        </p:spPr>
        <p:txBody>
          <a:bodyPr>
            <a:noAutofit/>
          </a:bodyPr>
          <a:lstStyle/>
          <a:p>
            <a:pPr eaLnBrk="1" hangingPunct="1"/>
            <a:r>
              <a:rPr lang="en-US" altLang="en-US" sz="4000" dirty="0" smtClean="0">
                <a:solidFill>
                  <a:srgbClr val="C00000"/>
                </a:solidFill>
                <a:latin typeface="Arial" pitchFamily="34" charset="0"/>
                <a:cs typeface="Arial" pitchFamily="34" charset="0"/>
              </a:rPr>
              <a:t>Example of a Resource Allocation Graph</a:t>
            </a:r>
          </a:p>
        </p:txBody>
      </p:sp>
      <p:pic>
        <p:nvPicPr>
          <p:cNvPr id="11267" name="Picture 1032"/>
          <p:cNvPicPr>
            <a:picLocks noChangeAspect="1" noChangeArrowheads="1"/>
          </p:cNvPicPr>
          <p:nvPr/>
        </p:nvPicPr>
        <p:blipFill>
          <a:blip r:embed="rId3" cstate="print"/>
          <a:srcRect l="25287" t="926" r="25287" b="1532"/>
          <a:stretch>
            <a:fillRect/>
          </a:stretch>
        </p:blipFill>
        <p:spPr bwMode="auto">
          <a:xfrm>
            <a:off x="2941638" y="1350963"/>
            <a:ext cx="2741612" cy="4059237"/>
          </a:xfrm>
          <a:prstGeom prst="rect">
            <a:avLst/>
          </a:prstGeom>
          <a:noFill/>
          <a:ln w="38100" cmpd="dbl">
            <a:noFill/>
            <a:miter lim="800000"/>
            <a:headEnd/>
            <a:tailEnd/>
          </a:ln>
        </p:spPr>
      </p:pic>
      <p:sp>
        <p:nvSpPr>
          <p:cNvPr id="4" name="TextBox 3"/>
          <p:cNvSpPr txBox="1"/>
          <p:nvPr/>
        </p:nvSpPr>
        <p:spPr>
          <a:xfrm>
            <a:off x="609601" y="5352871"/>
            <a:ext cx="8000999" cy="1200329"/>
          </a:xfrm>
          <a:prstGeom prst="rect">
            <a:avLst/>
          </a:prstGeom>
          <a:noFill/>
        </p:spPr>
        <p:txBody>
          <a:bodyPr wrap="square" rtlCol="0">
            <a:spAutoFit/>
          </a:bodyPr>
          <a:lstStyle/>
          <a:p>
            <a:r>
              <a:rPr lang="pt-BR" sz="2400" dirty="0" smtClean="0">
                <a:latin typeface="Arial" pitchFamily="34" charset="0"/>
                <a:cs typeface="Arial" pitchFamily="34" charset="0"/>
              </a:rPr>
              <a:t>R = {R1, R2, R3, R4}</a:t>
            </a:r>
          </a:p>
          <a:p>
            <a:r>
              <a:rPr lang="pt-BR" sz="2400" dirty="0" smtClean="0">
                <a:latin typeface="Arial" pitchFamily="34" charset="0"/>
                <a:cs typeface="Arial" pitchFamily="34" charset="0"/>
              </a:rPr>
              <a:t>E = {P1 → R1, P2 → R3, R1 → P2, R2 → P2, R2 → P1, R3 → P3}</a:t>
            </a:r>
            <a:endParaRPr lang="en-IN" sz="2400"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152400"/>
            <a:ext cx="8607425" cy="1295400"/>
          </a:xfrm>
        </p:spPr>
        <p:txBody>
          <a:bodyPr>
            <a:noAutofit/>
          </a:bodyPr>
          <a:lstStyle/>
          <a:p>
            <a:pPr eaLnBrk="1" hangingPunct="1"/>
            <a:r>
              <a:rPr lang="en-US" altLang="en-US" sz="4000" dirty="0" smtClean="0">
                <a:solidFill>
                  <a:srgbClr val="C00000"/>
                </a:solidFill>
                <a:latin typeface="Arial" pitchFamily="34" charset="0"/>
                <a:cs typeface="Arial" pitchFamily="34" charset="0"/>
              </a:rPr>
              <a:t>Resource Allocation Graph With A Deadlock</a:t>
            </a:r>
          </a:p>
        </p:txBody>
      </p:sp>
      <p:pic>
        <p:nvPicPr>
          <p:cNvPr id="12291" name="Picture 7"/>
          <p:cNvPicPr>
            <a:picLocks noChangeAspect="1" noChangeArrowheads="1"/>
          </p:cNvPicPr>
          <p:nvPr/>
        </p:nvPicPr>
        <p:blipFill>
          <a:blip r:embed="rId3" cstate="print"/>
          <a:srcRect/>
          <a:stretch>
            <a:fillRect/>
          </a:stretch>
        </p:blipFill>
        <p:spPr bwMode="auto">
          <a:xfrm>
            <a:off x="3013075" y="1295400"/>
            <a:ext cx="2781300" cy="4098925"/>
          </a:xfrm>
          <a:prstGeom prst="rect">
            <a:avLst/>
          </a:prstGeom>
          <a:noFill/>
          <a:ln w="9525">
            <a:noFill/>
            <a:miter lim="800000"/>
            <a:headEnd/>
            <a:tailEnd/>
          </a:ln>
        </p:spPr>
      </p:pic>
      <p:sp>
        <p:nvSpPr>
          <p:cNvPr id="4" name="TextBox 3"/>
          <p:cNvSpPr txBox="1"/>
          <p:nvPr/>
        </p:nvSpPr>
        <p:spPr>
          <a:xfrm>
            <a:off x="381000" y="5461337"/>
            <a:ext cx="8382000" cy="1015663"/>
          </a:xfrm>
          <a:prstGeom prst="rect">
            <a:avLst/>
          </a:prstGeom>
          <a:noFill/>
        </p:spPr>
        <p:txBody>
          <a:bodyPr wrap="square" rtlCol="0">
            <a:spAutoFit/>
          </a:bodyPr>
          <a:lstStyle/>
          <a:p>
            <a:pPr algn="just"/>
            <a:r>
              <a:rPr lang="en-IN" sz="2000" dirty="0" smtClean="0">
                <a:latin typeface="Arial" pitchFamily="34" charset="0"/>
                <a:cs typeface="Arial" pitchFamily="34" charset="0"/>
              </a:rPr>
              <a:t>Given the definition of a resource-allocation graph, if the graph contains no cycles, then no process in the system is deadlocked. </a:t>
            </a:r>
          </a:p>
          <a:p>
            <a:pPr algn="just"/>
            <a:r>
              <a:rPr lang="en-IN" sz="2000" dirty="0" smtClean="0">
                <a:latin typeface="Arial" pitchFamily="34" charset="0"/>
                <a:cs typeface="Arial" pitchFamily="34" charset="0"/>
              </a:rPr>
              <a:t>If the graph does contain a cycle, then a deadlock may exist.</a:t>
            </a:r>
            <a:endParaRPr lang="en-IN" sz="2000"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
          <p:cNvPicPr>
            <a:picLocks noChangeAspect="1" noChangeArrowheads="1"/>
          </p:cNvPicPr>
          <p:nvPr/>
        </p:nvPicPr>
        <p:blipFill>
          <a:blip r:embed="rId2" cstate="print"/>
          <a:srcRect/>
          <a:stretch>
            <a:fillRect/>
          </a:stretch>
        </p:blipFill>
        <p:spPr bwMode="auto">
          <a:xfrm>
            <a:off x="4991100" y="1143000"/>
            <a:ext cx="2781300" cy="4098925"/>
          </a:xfrm>
          <a:prstGeom prst="rect">
            <a:avLst/>
          </a:prstGeom>
          <a:noFill/>
          <a:ln w="9525">
            <a:noFill/>
            <a:miter lim="800000"/>
            <a:headEnd/>
            <a:tailEnd/>
          </a:ln>
        </p:spPr>
      </p:pic>
      <p:sp>
        <p:nvSpPr>
          <p:cNvPr id="4" name="Rectangle 2"/>
          <p:cNvSpPr txBox="1">
            <a:spLocks noChangeArrowheads="1"/>
          </p:cNvSpPr>
          <p:nvPr/>
        </p:nvSpPr>
        <p:spPr bwMode="auto">
          <a:xfrm>
            <a:off x="152400" y="76200"/>
            <a:ext cx="8759825"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dirty="0" smtClean="0">
                <a:ln>
                  <a:noFill/>
                </a:ln>
                <a:solidFill>
                  <a:srgbClr val="C00000"/>
                </a:solidFill>
                <a:effectLst/>
                <a:uLnTx/>
                <a:uFillTx/>
                <a:latin typeface="Arial" pitchFamily="34" charset="0"/>
                <a:ea typeface="MS PGothic" pitchFamily="34" charset="-128"/>
                <a:cs typeface="Arial" pitchFamily="34" charset="0"/>
              </a:rPr>
              <a:t>Resource Allocation Graph With A Deadlock</a:t>
            </a:r>
          </a:p>
        </p:txBody>
      </p:sp>
      <p:sp>
        <p:nvSpPr>
          <p:cNvPr id="5" name="TextBox 4"/>
          <p:cNvSpPr txBox="1"/>
          <p:nvPr/>
        </p:nvSpPr>
        <p:spPr>
          <a:xfrm>
            <a:off x="457200" y="5059740"/>
            <a:ext cx="8382000" cy="1569660"/>
          </a:xfrm>
          <a:prstGeom prst="rect">
            <a:avLst/>
          </a:prstGeom>
          <a:noFill/>
        </p:spPr>
        <p:txBody>
          <a:bodyPr wrap="square" rtlCol="0">
            <a:spAutoFit/>
          </a:bodyPr>
          <a:lstStyle/>
          <a:p>
            <a:r>
              <a:rPr lang="en-IN" sz="2400" dirty="0" smtClean="0">
                <a:latin typeface="Arial" pitchFamily="34" charset="0"/>
                <a:cs typeface="Arial" pitchFamily="34" charset="0"/>
              </a:rPr>
              <a:t>At this point, two minimal cycles exist in the system:</a:t>
            </a:r>
          </a:p>
          <a:p>
            <a:r>
              <a:rPr lang="en-IN" sz="2400" dirty="0" smtClean="0">
                <a:latin typeface="Arial" pitchFamily="34" charset="0"/>
                <a:cs typeface="Arial" pitchFamily="34" charset="0"/>
              </a:rPr>
              <a:t>P1 → R1 → P2 → R3 → P3 → R2 → P1</a:t>
            </a:r>
          </a:p>
          <a:p>
            <a:r>
              <a:rPr lang="en-IN" sz="2400" dirty="0" smtClean="0">
                <a:latin typeface="Arial" pitchFamily="34" charset="0"/>
                <a:cs typeface="Arial" pitchFamily="34" charset="0"/>
              </a:rPr>
              <a:t>P2 → R3 → P3 → R2 → P2</a:t>
            </a:r>
          </a:p>
          <a:p>
            <a:r>
              <a:rPr lang="en-IN" sz="2400" dirty="0" smtClean="0">
                <a:latin typeface="Arial" pitchFamily="34" charset="0"/>
                <a:cs typeface="Arial" pitchFamily="34" charset="0"/>
              </a:rPr>
              <a:t>Processes P1, P2, and P3 are deadlocked. Why?</a:t>
            </a:r>
            <a:endParaRPr lang="en-IN" sz="2400"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Traffic Deadlock Example</a:t>
            </a:r>
            <a:endParaRPr lang="en-IN" sz="4000" dirty="0">
              <a:solidFill>
                <a:srgbClr val="C00000"/>
              </a:solidFill>
              <a:latin typeface="Arial" pitchFamily="34" charset="0"/>
              <a:cs typeface="Arial" pitchFamily="34" charset="0"/>
            </a:endParaRPr>
          </a:p>
        </p:txBody>
      </p:sp>
      <p:pic>
        <p:nvPicPr>
          <p:cNvPr id="3" name="Picture 2" descr="http://www.personal.kent.edu/~rmuhamma/OpSystems/Myos/trafficDeadlock1.gif"/>
          <p:cNvPicPr/>
          <p:nvPr/>
        </p:nvPicPr>
        <p:blipFill>
          <a:blip r:embed="rId2" cstate="print"/>
          <a:srcRect/>
          <a:stretch>
            <a:fillRect/>
          </a:stretch>
        </p:blipFill>
        <p:spPr bwMode="auto">
          <a:xfrm>
            <a:off x="1828800" y="1752600"/>
            <a:ext cx="5486400" cy="458343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IN" sz="4000" dirty="0" smtClean="0">
                <a:solidFill>
                  <a:srgbClr val="C00000"/>
                </a:solidFill>
                <a:latin typeface="Arial" pitchFamily="34" charset="0"/>
                <a:cs typeface="Arial" pitchFamily="34" charset="0"/>
              </a:rPr>
              <a:t>Definition</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04800" y="990600"/>
            <a:ext cx="8610600" cy="5715000"/>
          </a:xfrm>
        </p:spPr>
        <p:txBody>
          <a:bodyPr>
            <a:normAutofit lnSpcReduction="10000"/>
          </a:bodyPr>
          <a:lstStyle/>
          <a:p>
            <a:pPr algn="just">
              <a:spcBef>
                <a:spcPts val="0"/>
              </a:spcBef>
            </a:pPr>
            <a:r>
              <a:rPr lang="en-IN" dirty="0" smtClean="0">
                <a:latin typeface="Arial" pitchFamily="34" charset="0"/>
                <a:cs typeface="Arial" pitchFamily="34" charset="0"/>
              </a:rPr>
              <a:t>In a multiprogramming environment, several processes may compete for a finite number of resources. </a:t>
            </a:r>
          </a:p>
          <a:p>
            <a:pPr algn="just">
              <a:spcBef>
                <a:spcPts val="0"/>
              </a:spcBef>
            </a:pPr>
            <a:r>
              <a:rPr lang="en-IN" dirty="0" smtClean="0">
                <a:solidFill>
                  <a:srgbClr val="C00000"/>
                </a:solidFill>
                <a:latin typeface="Arial" pitchFamily="34" charset="0"/>
                <a:cs typeface="Arial" pitchFamily="34" charset="0"/>
              </a:rPr>
              <a:t>A process requests resources; if the resources are not available at that time, the process enters a waiting state. </a:t>
            </a:r>
          </a:p>
          <a:p>
            <a:pPr algn="just">
              <a:spcBef>
                <a:spcPts val="0"/>
              </a:spcBef>
            </a:pPr>
            <a:r>
              <a:rPr lang="en-IN" dirty="0" smtClean="0">
                <a:latin typeface="Arial" pitchFamily="34" charset="0"/>
                <a:cs typeface="Arial" pitchFamily="34" charset="0"/>
              </a:rPr>
              <a:t>Sometimes, a waiting process is never again able to change state, because the resources it has requested are held by other waiting processes. </a:t>
            </a:r>
          </a:p>
          <a:p>
            <a:pPr algn="just">
              <a:spcBef>
                <a:spcPts val="0"/>
              </a:spcBef>
            </a:pPr>
            <a:r>
              <a:rPr lang="en-IN" dirty="0" smtClean="0">
                <a:latin typeface="Arial" pitchFamily="34" charset="0"/>
                <a:cs typeface="Arial" pitchFamily="34" charset="0"/>
              </a:rPr>
              <a:t>This permanent situation is called a deadlock.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r>
              <a:rPr lang="en-IN" sz="4000" dirty="0" smtClean="0">
                <a:solidFill>
                  <a:srgbClr val="C00000"/>
                </a:solidFill>
                <a:latin typeface="Arial" pitchFamily="34" charset="0"/>
                <a:cs typeface="Arial" pitchFamily="34" charset="0"/>
              </a:rPr>
              <a:t>Why it results in Deadlock</a:t>
            </a:r>
            <a:endParaRPr lang="en-IN" sz="4000" dirty="0">
              <a:solidFill>
                <a:srgbClr val="C00000"/>
              </a:solidFill>
              <a:latin typeface="Arial" pitchFamily="34" charset="0"/>
              <a:cs typeface="Arial" pitchFamily="34" charset="0"/>
            </a:endParaRPr>
          </a:p>
        </p:txBody>
      </p:sp>
      <p:sp>
        <p:nvSpPr>
          <p:cNvPr id="4" name="Content Placeholder 3"/>
          <p:cNvSpPr>
            <a:spLocks noGrp="1"/>
          </p:cNvSpPr>
          <p:nvPr>
            <p:ph idx="1"/>
          </p:nvPr>
        </p:nvSpPr>
        <p:spPr>
          <a:xfrm>
            <a:off x="228600" y="990600"/>
            <a:ext cx="8686800" cy="5715000"/>
          </a:xfrm>
        </p:spPr>
        <p:txBody>
          <a:bodyPr>
            <a:normAutofit fontScale="70000" lnSpcReduction="20000"/>
          </a:bodyPr>
          <a:lstStyle/>
          <a:p>
            <a:pPr algn="just"/>
            <a:r>
              <a:rPr lang="en-IN" dirty="0" smtClean="0">
                <a:latin typeface="Arial" pitchFamily="34" charset="0"/>
                <a:cs typeface="Arial" pitchFamily="34" charset="0"/>
              </a:rPr>
              <a:t>Consider each section of the street as a resource.</a:t>
            </a:r>
          </a:p>
          <a:p>
            <a:pPr marL="514350" indent="-514350" algn="just">
              <a:buFont typeface="+mj-lt"/>
              <a:buAutoNum type="arabicPeriod"/>
            </a:pPr>
            <a:r>
              <a:rPr lang="en-IN" sz="3400" dirty="0" smtClean="0">
                <a:latin typeface="Arial" pitchFamily="34" charset="0"/>
                <a:cs typeface="Arial" pitchFamily="34" charset="0"/>
              </a:rPr>
              <a:t>Mutual exclusion condition applies, since only one vehicle can be on a section of the street at a time.</a:t>
            </a:r>
          </a:p>
          <a:p>
            <a:pPr marL="514350" indent="-514350" algn="just">
              <a:buFont typeface="+mj-lt"/>
              <a:buAutoNum type="arabicPeriod"/>
            </a:pPr>
            <a:r>
              <a:rPr lang="en-IN" sz="3400" dirty="0" smtClean="0">
                <a:latin typeface="Arial" pitchFamily="34" charset="0"/>
                <a:cs typeface="Arial" pitchFamily="34" charset="0"/>
              </a:rPr>
              <a:t>Hold-and-wait condition applies, since each vehicle is occupying a section of the street, and waiting to move on to the next section of the street.</a:t>
            </a:r>
          </a:p>
          <a:p>
            <a:pPr marL="514350" indent="-514350" algn="just">
              <a:buFont typeface="+mj-lt"/>
              <a:buAutoNum type="arabicPeriod"/>
            </a:pPr>
            <a:r>
              <a:rPr lang="en-IN" sz="3400" dirty="0" smtClean="0">
                <a:latin typeface="Arial" pitchFamily="34" charset="0"/>
                <a:cs typeface="Arial" pitchFamily="34" charset="0"/>
              </a:rPr>
              <a:t>No-</a:t>
            </a:r>
            <a:r>
              <a:rPr lang="en-IN" sz="3400" dirty="0" err="1" smtClean="0">
                <a:latin typeface="Arial" pitchFamily="34" charset="0"/>
                <a:cs typeface="Arial" pitchFamily="34" charset="0"/>
              </a:rPr>
              <a:t>preemptive</a:t>
            </a:r>
            <a:r>
              <a:rPr lang="en-IN" sz="3400" dirty="0" smtClean="0">
                <a:latin typeface="Arial" pitchFamily="34" charset="0"/>
                <a:cs typeface="Arial" pitchFamily="34" charset="0"/>
              </a:rPr>
              <a:t> condition applies, since a section of the street that is a section of the street that is occupied by a vehicle cannot be taken away from it.</a:t>
            </a:r>
          </a:p>
          <a:p>
            <a:pPr marL="514350" indent="-514350" algn="just">
              <a:buFont typeface="+mj-lt"/>
              <a:buAutoNum type="arabicPeriod"/>
            </a:pPr>
            <a:r>
              <a:rPr lang="en-IN" sz="3400" dirty="0" smtClean="0">
                <a:latin typeface="Arial" pitchFamily="34" charset="0"/>
                <a:cs typeface="Arial" pitchFamily="34" charset="0"/>
              </a:rPr>
              <a:t>Circular wait condition applies, since each vehicle is waiting on the next vehicle to move. That is, each vehicle in the traffic is waiting for a section of street held by the next vehicle in the traffic.</a:t>
            </a:r>
          </a:p>
          <a:p>
            <a:pPr algn="just">
              <a:buNone/>
            </a:pPr>
            <a:endParaRPr lang="en-IN" dirty="0" smtClean="0">
              <a:latin typeface="Arial" pitchFamily="34" charset="0"/>
              <a:cs typeface="Arial" pitchFamily="34" charset="0"/>
            </a:endParaRPr>
          </a:p>
          <a:p>
            <a:pPr algn="just">
              <a:buNone/>
            </a:pPr>
            <a:r>
              <a:rPr lang="en-IN" dirty="0" smtClean="0">
                <a:latin typeface="Arial" pitchFamily="34" charset="0"/>
                <a:cs typeface="Arial" pitchFamily="34" charset="0"/>
              </a:rPr>
              <a:t>The simple rule to avoid traffic deadlock is that a vehicle should enter if it is sure that it will not have to stop at the intersection.</a:t>
            </a:r>
          </a:p>
          <a:p>
            <a:pPr algn="just"/>
            <a:endParaRPr lang="en-IN" dirty="0">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4" descr="7"/>
          <p:cNvPicPr>
            <a:picLocks noChangeAspect="1" noChangeArrowheads="1"/>
          </p:cNvPicPr>
          <p:nvPr/>
        </p:nvPicPr>
        <p:blipFill>
          <a:blip r:embed="rId3" cstate="print"/>
          <a:srcRect/>
          <a:stretch>
            <a:fillRect/>
          </a:stretch>
        </p:blipFill>
        <p:spPr bwMode="auto">
          <a:xfrm>
            <a:off x="3124200" y="838200"/>
            <a:ext cx="2952750" cy="3603625"/>
          </a:xfrm>
          <a:prstGeom prst="rect">
            <a:avLst/>
          </a:prstGeom>
          <a:noFill/>
          <a:ln w="9525">
            <a:noFill/>
            <a:miter lim="800000"/>
            <a:headEnd/>
            <a:tailEnd/>
          </a:ln>
        </p:spPr>
      </p:pic>
      <p:sp>
        <p:nvSpPr>
          <p:cNvPr id="13314" name="Rectangle 2"/>
          <p:cNvSpPr>
            <a:spLocks noGrp="1" noChangeArrowheads="1"/>
          </p:cNvSpPr>
          <p:nvPr>
            <p:ph type="title"/>
          </p:nvPr>
        </p:nvSpPr>
        <p:spPr>
          <a:xfrm>
            <a:off x="152400" y="152400"/>
            <a:ext cx="8610600" cy="838200"/>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Graph With A Cycle But No Deadlock</a:t>
            </a:r>
          </a:p>
        </p:txBody>
      </p:sp>
      <p:sp>
        <p:nvSpPr>
          <p:cNvPr id="4" name="TextBox 3"/>
          <p:cNvSpPr txBox="1"/>
          <p:nvPr/>
        </p:nvSpPr>
        <p:spPr>
          <a:xfrm>
            <a:off x="228600" y="4495800"/>
            <a:ext cx="8610600" cy="1569660"/>
          </a:xfrm>
          <a:prstGeom prst="rect">
            <a:avLst/>
          </a:prstGeom>
          <a:noFill/>
        </p:spPr>
        <p:txBody>
          <a:bodyPr wrap="square" rtlCol="0">
            <a:spAutoFit/>
          </a:bodyPr>
          <a:lstStyle/>
          <a:p>
            <a:pPr algn="just"/>
            <a:r>
              <a:rPr lang="en-IN" sz="2400" dirty="0" smtClean="0">
                <a:latin typeface="Arial" pitchFamily="34" charset="0"/>
                <a:cs typeface="Arial" pitchFamily="34" charset="0"/>
              </a:rPr>
              <a:t>We have a cycle: P1 → R1 → P3 → R2 → P1</a:t>
            </a:r>
          </a:p>
          <a:p>
            <a:pPr algn="just"/>
            <a:r>
              <a:rPr lang="en-IN" sz="2400" dirty="0" smtClean="0">
                <a:latin typeface="Arial" pitchFamily="34" charset="0"/>
                <a:cs typeface="Arial" pitchFamily="34" charset="0"/>
              </a:rPr>
              <a:t>However, there is no deadlock. </a:t>
            </a:r>
          </a:p>
          <a:p>
            <a:pPr algn="just"/>
            <a:r>
              <a:rPr lang="en-IN" sz="2400" dirty="0" smtClean="0">
                <a:latin typeface="Arial" pitchFamily="34" charset="0"/>
                <a:cs typeface="Arial" pitchFamily="34" charset="0"/>
              </a:rPr>
              <a:t>Process P4 may release its instance of resource type R2. </a:t>
            </a:r>
          </a:p>
          <a:p>
            <a:pPr algn="just"/>
            <a:r>
              <a:rPr lang="en-IN" sz="2400" dirty="0" smtClean="0">
                <a:latin typeface="Arial" pitchFamily="34" charset="0"/>
                <a:cs typeface="Arial" pitchFamily="34" charset="0"/>
              </a:rPr>
              <a:t>That resource can then be allocated to P3, breaking the cycle.</a:t>
            </a:r>
            <a:endParaRPr lang="en-IN" sz="2400" dirty="0">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52400"/>
            <a:ext cx="8229600" cy="838200"/>
          </a:xfrm>
        </p:spPr>
        <p:txBody>
          <a:bodyPr>
            <a:normAutofit/>
          </a:bodyPr>
          <a:lstStyle/>
          <a:p>
            <a:pPr eaLnBrk="1" hangingPunct="1"/>
            <a:r>
              <a:rPr lang="en-US" altLang="en-US" sz="4000" dirty="0" smtClean="0">
                <a:solidFill>
                  <a:srgbClr val="C00000"/>
                </a:solidFill>
                <a:latin typeface="Arial" pitchFamily="34" charset="0"/>
                <a:cs typeface="Arial" pitchFamily="34" charset="0"/>
              </a:rPr>
              <a:t>Basic Facts</a:t>
            </a:r>
          </a:p>
        </p:txBody>
      </p:sp>
      <p:sp>
        <p:nvSpPr>
          <p:cNvPr id="14339" name="Rectangle 3"/>
          <p:cNvSpPr>
            <a:spLocks noGrp="1" noChangeArrowheads="1"/>
          </p:cNvSpPr>
          <p:nvPr>
            <p:ph type="body" idx="1"/>
          </p:nvPr>
        </p:nvSpPr>
        <p:spPr>
          <a:xfrm>
            <a:off x="304800" y="1217613"/>
            <a:ext cx="8534400" cy="4400550"/>
          </a:xfrm>
        </p:spPr>
        <p:txBody>
          <a:bodyPr>
            <a:normAutofit/>
          </a:bodyPr>
          <a:lstStyle/>
          <a:p>
            <a:pPr algn="just"/>
            <a:r>
              <a:rPr lang="en-US" altLang="en-US" sz="2800" dirty="0" smtClean="0">
                <a:latin typeface="Arial" pitchFamily="34" charset="0"/>
                <a:cs typeface="Arial" pitchFamily="34" charset="0"/>
              </a:rPr>
              <a:t>If graph contains no cycles </a:t>
            </a:r>
            <a:r>
              <a:rPr lang="en-US" altLang="en-US" sz="2800" dirty="0" smtClean="0">
                <a:latin typeface="Arial" pitchFamily="34" charset="0"/>
                <a:cs typeface="Arial" pitchFamily="34" charset="0"/>
                <a:sym typeface="Symbol" pitchFamily="18" charset="2"/>
              </a:rPr>
              <a:t> no deadlock</a:t>
            </a:r>
          </a:p>
          <a:p>
            <a:pPr algn="just"/>
            <a:r>
              <a:rPr lang="en-US" altLang="en-US" sz="2800" dirty="0" smtClean="0">
                <a:latin typeface="Arial" pitchFamily="34" charset="0"/>
                <a:cs typeface="Arial" pitchFamily="34" charset="0"/>
                <a:sym typeface="Symbol" pitchFamily="18" charset="2"/>
              </a:rPr>
              <a:t>If graph contains a cycle </a:t>
            </a:r>
          </a:p>
          <a:p>
            <a:pPr lvl="1" algn="just"/>
            <a:r>
              <a:rPr lang="en-US" altLang="en-US" dirty="0" smtClean="0">
                <a:latin typeface="Arial" pitchFamily="34" charset="0"/>
                <a:cs typeface="Arial" pitchFamily="34" charset="0"/>
                <a:sym typeface="Symbol" pitchFamily="18" charset="2"/>
              </a:rPr>
              <a:t>if only one instance per resource type, then deadlock</a:t>
            </a:r>
          </a:p>
          <a:p>
            <a:pPr lvl="1" algn="just"/>
            <a:r>
              <a:rPr lang="en-US" altLang="en-US" dirty="0" smtClean="0">
                <a:latin typeface="Arial" pitchFamily="34" charset="0"/>
                <a:cs typeface="Arial" pitchFamily="34" charset="0"/>
                <a:sym typeface="Symbol" pitchFamily="18" charset="2"/>
              </a:rPr>
              <a:t>if several instances per resource type, possibility of deadlock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09663" y="152400"/>
            <a:ext cx="7577137" cy="762000"/>
          </a:xfrm>
        </p:spPr>
        <p:txBody>
          <a:bodyPr>
            <a:normAutofit fontScale="90000"/>
          </a:bodyPr>
          <a:lstStyle/>
          <a:p>
            <a:pPr eaLnBrk="1" hangingPunct="1"/>
            <a:r>
              <a:rPr lang="en-US" dirty="0" smtClean="0">
                <a:solidFill>
                  <a:srgbClr val="C00000"/>
                </a:solidFill>
                <a:latin typeface="Arial" pitchFamily="34" charset="0"/>
                <a:cs typeface="Arial" pitchFamily="34" charset="0"/>
              </a:rPr>
              <a:t>Methods for Handling Deadlocks</a:t>
            </a:r>
          </a:p>
        </p:txBody>
      </p:sp>
      <p:sp>
        <p:nvSpPr>
          <p:cNvPr id="15363" name="Rectangle 3"/>
          <p:cNvSpPr>
            <a:spLocks noGrp="1" noChangeArrowheads="1"/>
          </p:cNvSpPr>
          <p:nvPr>
            <p:ph type="body" idx="1"/>
          </p:nvPr>
        </p:nvSpPr>
        <p:spPr>
          <a:xfrm>
            <a:off x="228600" y="1003300"/>
            <a:ext cx="8737600" cy="5511800"/>
          </a:xfrm>
        </p:spPr>
        <p:txBody>
          <a:bodyPr>
            <a:normAutofit/>
          </a:bodyPr>
          <a:lstStyle/>
          <a:p>
            <a:pPr marL="514350" indent="-514350" algn="just">
              <a:spcBef>
                <a:spcPts val="0"/>
              </a:spcBef>
              <a:buFont typeface="+mj-lt"/>
              <a:buAutoNum type="arabicPeriod"/>
            </a:pPr>
            <a:r>
              <a:rPr lang="en-US" sz="2800" dirty="0" smtClean="0">
                <a:latin typeface="Arial" pitchFamily="34" charset="0"/>
                <a:cs typeface="Arial" pitchFamily="34" charset="0"/>
              </a:rPr>
              <a:t>Ensure that the system will </a:t>
            </a:r>
            <a:r>
              <a:rPr lang="en-US" sz="2800" b="1" i="1" u="sng" dirty="0" smtClean="0">
                <a:latin typeface="Arial" pitchFamily="34" charset="0"/>
                <a:cs typeface="Arial" pitchFamily="34" charset="0"/>
              </a:rPr>
              <a:t>never</a:t>
            </a:r>
            <a:r>
              <a:rPr lang="en-US" sz="2800" dirty="0" smtClean="0">
                <a:latin typeface="Arial" pitchFamily="34" charset="0"/>
                <a:cs typeface="Arial" pitchFamily="34" charset="0"/>
              </a:rPr>
              <a:t> enter a deadlock state</a:t>
            </a:r>
          </a:p>
          <a:p>
            <a:pPr marL="514350" indent="-514350" algn="just">
              <a:spcBef>
                <a:spcPts val="0"/>
              </a:spcBef>
              <a:buFont typeface="+mj-lt"/>
              <a:buAutoNum type="arabicPeriod"/>
            </a:pPr>
            <a:r>
              <a:rPr lang="en-US" sz="2800" dirty="0" smtClean="0">
                <a:latin typeface="Arial" pitchFamily="34" charset="0"/>
                <a:cs typeface="Arial" pitchFamily="34" charset="0"/>
              </a:rPr>
              <a:t>Allow the system to enter a deadlock state and then recover</a:t>
            </a:r>
          </a:p>
          <a:p>
            <a:pPr marL="514350" indent="-514350" algn="just">
              <a:spcBef>
                <a:spcPts val="0"/>
              </a:spcBef>
              <a:buFont typeface="+mj-lt"/>
              <a:buAutoNum type="arabicPeriod"/>
            </a:pPr>
            <a:r>
              <a:rPr lang="en-US" sz="2800" dirty="0" smtClean="0">
                <a:latin typeface="Arial" pitchFamily="34" charset="0"/>
                <a:cs typeface="Arial" pitchFamily="34" charset="0"/>
              </a:rPr>
              <a:t>Ignore the problem and pretend that deadlocks never occur in the system; used by most operating systems, including UNIX</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IN" sz="4000" b="0" dirty="0" smtClean="0">
                <a:solidFill>
                  <a:srgbClr val="C00000"/>
                </a:solidFill>
                <a:latin typeface="Arial" pitchFamily="34" charset="0"/>
                <a:cs typeface="Arial" pitchFamily="34" charset="0"/>
              </a:rPr>
              <a:t>Methods for Handling Deadlocks</a:t>
            </a:r>
            <a:endParaRPr lang="en-IN" sz="4000" b="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52400" y="1066800"/>
            <a:ext cx="8763000" cy="4724400"/>
          </a:xfrm>
        </p:spPr>
        <p:txBody>
          <a:bodyPr>
            <a:normAutofit/>
          </a:bodyPr>
          <a:lstStyle/>
          <a:p>
            <a:pPr algn="just">
              <a:spcBef>
                <a:spcPts val="0"/>
              </a:spcBef>
            </a:pPr>
            <a:r>
              <a:rPr lang="en-IN" sz="2800" dirty="0" smtClean="0">
                <a:latin typeface="Arial" pitchFamily="34" charset="0"/>
                <a:cs typeface="Arial" pitchFamily="34" charset="0"/>
              </a:rPr>
              <a:t>Deadlock prevention provides a set of methods to </a:t>
            </a:r>
            <a:r>
              <a:rPr lang="en-IN" sz="2800" u="sng" dirty="0" smtClean="0">
                <a:latin typeface="Arial" pitchFamily="34" charset="0"/>
                <a:cs typeface="Arial" pitchFamily="34" charset="0"/>
              </a:rPr>
              <a:t>ensure that at least one of the necessary conditions cannot hold</a:t>
            </a:r>
            <a:r>
              <a:rPr lang="en-IN" sz="2800" dirty="0" smtClean="0">
                <a:latin typeface="Arial" pitchFamily="34" charset="0"/>
                <a:cs typeface="Arial" pitchFamily="34" charset="0"/>
              </a:rPr>
              <a:t>. </a:t>
            </a:r>
          </a:p>
          <a:p>
            <a:pPr lvl="1" algn="just">
              <a:spcBef>
                <a:spcPts val="0"/>
              </a:spcBef>
            </a:pPr>
            <a:r>
              <a:rPr lang="en-IN" sz="2400" dirty="0" smtClean="0">
                <a:latin typeface="Arial" pitchFamily="34" charset="0"/>
                <a:cs typeface="Arial" pitchFamily="34" charset="0"/>
              </a:rPr>
              <a:t>These methods prevent deadlocks by constraining how requests for resources can be made.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562600"/>
          </a:xfrm>
        </p:spPr>
        <p:txBody>
          <a:bodyPr>
            <a:normAutofit/>
          </a:bodyPr>
          <a:lstStyle/>
          <a:p>
            <a:pPr algn="just">
              <a:spcBef>
                <a:spcPts val="0"/>
              </a:spcBef>
            </a:pPr>
            <a:r>
              <a:rPr lang="en-IN" sz="2800" dirty="0" smtClean="0">
                <a:latin typeface="Arial" pitchFamily="34" charset="0"/>
                <a:cs typeface="Arial" pitchFamily="34" charset="0"/>
              </a:rPr>
              <a:t>Deadlock avoidance requires that the </a:t>
            </a:r>
            <a:r>
              <a:rPr lang="en-IN" sz="2800" u="sng" dirty="0" smtClean="0">
                <a:latin typeface="Arial" pitchFamily="34" charset="0"/>
                <a:cs typeface="Arial" pitchFamily="34" charset="0"/>
              </a:rPr>
              <a:t>operating system be given additional information in advance concerning which resources a process will request and use during its lifetime</a:t>
            </a:r>
            <a:r>
              <a:rPr lang="en-IN" sz="2800" dirty="0" smtClean="0">
                <a:latin typeface="Arial" pitchFamily="34" charset="0"/>
                <a:cs typeface="Arial" pitchFamily="34" charset="0"/>
              </a:rPr>
              <a:t>. </a:t>
            </a:r>
          </a:p>
          <a:p>
            <a:pPr lvl="1" algn="just">
              <a:spcBef>
                <a:spcPts val="0"/>
              </a:spcBef>
            </a:pPr>
            <a:r>
              <a:rPr lang="en-IN" sz="2400" dirty="0" smtClean="0">
                <a:latin typeface="Arial" pitchFamily="34" charset="0"/>
                <a:cs typeface="Arial" pitchFamily="34" charset="0"/>
              </a:rPr>
              <a:t>With this additional knowledge, the operating system can decide for each request whether or not the process should wait. </a:t>
            </a:r>
          </a:p>
          <a:p>
            <a:pPr lvl="1" algn="just">
              <a:spcBef>
                <a:spcPts val="0"/>
              </a:spcBef>
            </a:pPr>
            <a:r>
              <a:rPr lang="en-IN" sz="2400" dirty="0" smtClean="0">
                <a:latin typeface="Arial" pitchFamily="34" charset="0"/>
                <a:cs typeface="Arial" pitchFamily="34" charset="0"/>
              </a:rPr>
              <a:t>To decide whether the current request can be satisfied or must be delayed, the system must consider </a:t>
            </a:r>
            <a:endParaRPr lang="en-IN" sz="2400" dirty="0" smtClean="0">
              <a:latin typeface="Arial" pitchFamily="34" charset="0"/>
              <a:cs typeface="Arial" pitchFamily="34" charset="0"/>
            </a:endParaRPr>
          </a:p>
          <a:p>
            <a:pPr lvl="2" algn="just">
              <a:spcBef>
                <a:spcPts val="0"/>
              </a:spcBef>
            </a:pPr>
            <a:r>
              <a:rPr lang="en-IN" dirty="0" smtClean="0">
                <a:latin typeface="Arial" pitchFamily="34" charset="0"/>
                <a:cs typeface="Arial" pitchFamily="34" charset="0"/>
              </a:rPr>
              <a:t>the </a:t>
            </a:r>
            <a:r>
              <a:rPr lang="en-IN" dirty="0" smtClean="0">
                <a:latin typeface="Arial" pitchFamily="34" charset="0"/>
                <a:cs typeface="Arial" pitchFamily="34" charset="0"/>
              </a:rPr>
              <a:t>resources currently available, </a:t>
            </a:r>
            <a:endParaRPr lang="en-IN" dirty="0" smtClean="0">
              <a:latin typeface="Arial" pitchFamily="34" charset="0"/>
              <a:cs typeface="Arial" pitchFamily="34" charset="0"/>
            </a:endParaRPr>
          </a:p>
          <a:p>
            <a:pPr lvl="2" algn="just">
              <a:spcBef>
                <a:spcPts val="0"/>
              </a:spcBef>
            </a:pPr>
            <a:r>
              <a:rPr lang="en-IN" dirty="0" smtClean="0">
                <a:latin typeface="Arial" pitchFamily="34" charset="0"/>
                <a:cs typeface="Arial" pitchFamily="34" charset="0"/>
              </a:rPr>
              <a:t>the </a:t>
            </a:r>
            <a:r>
              <a:rPr lang="en-IN" dirty="0" smtClean="0">
                <a:latin typeface="Arial" pitchFamily="34" charset="0"/>
                <a:cs typeface="Arial" pitchFamily="34" charset="0"/>
              </a:rPr>
              <a:t>resources currently allocated to each process, and </a:t>
            </a:r>
            <a:endParaRPr lang="en-IN" dirty="0" smtClean="0">
              <a:latin typeface="Arial" pitchFamily="34" charset="0"/>
              <a:cs typeface="Arial" pitchFamily="34" charset="0"/>
            </a:endParaRPr>
          </a:p>
          <a:p>
            <a:pPr lvl="2" algn="just">
              <a:spcBef>
                <a:spcPts val="0"/>
              </a:spcBef>
            </a:pPr>
            <a:r>
              <a:rPr lang="en-IN" dirty="0" smtClean="0">
                <a:latin typeface="Arial" pitchFamily="34" charset="0"/>
                <a:cs typeface="Arial" pitchFamily="34" charset="0"/>
              </a:rPr>
              <a:t>the </a:t>
            </a:r>
            <a:r>
              <a:rPr lang="en-IN" dirty="0" smtClean="0">
                <a:latin typeface="Arial" pitchFamily="34" charset="0"/>
                <a:cs typeface="Arial" pitchFamily="34" charset="0"/>
              </a:rPr>
              <a:t>future requests and releases of each process.</a:t>
            </a:r>
            <a:endParaRPr lang="en-IN" sz="2800" dirty="0"/>
          </a:p>
        </p:txBody>
      </p:sp>
      <p:sp>
        <p:nvSpPr>
          <p:cNvPr id="4" name="Title 1"/>
          <p:cNvSpPr>
            <a:spLocks noGrp="1"/>
          </p:cNvSpPr>
          <p:nvPr>
            <p:ph type="title"/>
          </p:nvPr>
        </p:nvSpPr>
        <p:spPr>
          <a:xfrm>
            <a:off x="457200" y="76200"/>
            <a:ext cx="8229600" cy="990600"/>
          </a:xfrm>
        </p:spPr>
        <p:txBody>
          <a:bodyPr>
            <a:normAutofit/>
          </a:bodyPr>
          <a:lstStyle/>
          <a:p>
            <a:r>
              <a:rPr lang="en-IN" sz="4000" b="0" dirty="0" smtClean="0">
                <a:solidFill>
                  <a:srgbClr val="C00000"/>
                </a:solidFill>
                <a:latin typeface="Arial" pitchFamily="34" charset="0"/>
                <a:cs typeface="Arial" pitchFamily="34" charset="0"/>
              </a:rPr>
              <a:t>Methods for Handling Deadlocks</a:t>
            </a:r>
            <a:endParaRPr lang="en-IN" sz="4000" b="0" dirty="0">
              <a:solidFill>
                <a:srgbClr val="C00000"/>
              </a:solidFill>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685800" y="152400"/>
            <a:ext cx="7800975" cy="838200"/>
          </a:xfrm>
        </p:spPr>
        <p:txBody>
          <a:bodyPr>
            <a:normAutofit/>
          </a:bodyPr>
          <a:lstStyle/>
          <a:p>
            <a:pPr eaLnBrk="1" hangingPunct="1"/>
            <a:r>
              <a:rPr lang="en-US" sz="4000" dirty="0" smtClean="0">
                <a:solidFill>
                  <a:srgbClr val="C00000"/>
                </a:solidFill>
                <a:latin typeface="Arial" pitchFamily="34" charset="0"/>
                <a:cs typeface="Arial" pitchFamily="34" charset="0"/>
              </a:rPr>
              <a:t>Deadlock Prevention</a:t>
            </a:r>
          </a:p>
        </p:txBody>
      </p:sp>
      <p:sp>
        <p:nvSpPr>
          <p:cNvPr id="16387" name="Rectangle 1027"/>
          <p:cNvSpPr>
            <a:spLocks noGrp="1" noChangeArrowheads="1"/>
          </p:cNvSpPr>
          <p:nvPr>
            <p:ph type="body" idx="1"/>
          </p:nvPr>
        </p:nvSpPr>
        <p:spPr>
          <a:xfrm>
            <a:off x="228600" y="1143000"/>
            <a:ext cx="8712200" cy="5334000"/>
          </a:xfrm>
        </p:spPr>
        <p:txBody>
          <a:bodyPr>
            <a:normAutofit/>
          </a:bodyPr>
          <a:lstStyle/>
          <a:p>
            <a:pPr algn="just">
              <a:spcBef>
                <a:spcPts val="0"/>
              </a:spcBef>
            </a:pPr>
            <a:r>
              <a:rPr lang="en-US" sz="2800" b="1" dirty="0" smtClean="0">
                <a:solidFill>
                  <a:srgbClr val="000099"/>
                </a:solidFill>
                <a:latin typeface="Arial" pitchFamily="34" charset="0"/>
                <a:cs typeface="Arial" pitchFamily="34" charset="0"/>
              </a:rPr>
              <a:t>Restrain the ways request can be made</a:t>
            </a:r>
          </a:p>
          <a:p>
            <a:pPr algn="just">
              <a:spcBef>
                <a:spcPts val="0"/>
              </a:spcBef>
            </a:pPr>
            <a:endParaRPr lang="en-US" sz="2800" b="1" dirty="0" smtClean="0">
              <a:latin typeface="Arial" pitchFamily="34" charset="0"/>
              <a:cs typeface="Arial" pitchFamily="34" charset="0"/>
            </a:endParaRPr>
          </a:p>
          <a:p>
            <a:pPr algn="just">
              <a:spcBef>
                <a:spcPts val="0"/>
              </a:spcBef>
            </a:pPr>
            <a:r>
              <a:rPr lang="en-US" sz="2800" b="1" dirty="0" smtClean="0">
                <a:latin typeface="Arial" pitchFamily="34" charset="0"/>
                <a:cs typeface="Arial" pitchFamily="34" charset="0"/>
              </a:rPr>
              <a:t>Mutual Exclusion</a:t>
            </a:r>
            <a:r>
              <a:rPr lang="en-US" sz="2800" dirty="0" smtClean="0">
                <a:latin typeface="Arial" pitchFamily="34" charset="0"/>
                <a:cs typeface="Arial" pitchFamily="34" charset="0"/>
              </a:rPr>
              <a:t> – Not required for sharable resources; must hold for </a:t>
            </a:r>
            <a:r>
              <a:rPr lang="en-US" sz="2800" dirty="0" smtClean="0">
                <a:latin typeface="Arial" pitchFamily="34" charset="0"/>
                <a:cs typeface="Arial" pitchFamily="34" charset="0"/>
              </a:rPr>
              <a:t>non-sharable </a:t>
            </a:r>
            <a:r>
              <a:rPr lang="en-US" sz="2800" dirty="0" smtClean="0">
                <a:latin typeface="Arial" pitchFamily="34" charset="0"/>
                <a:cs typeface="Arial" pitchFamily="34" charset="0"/>
              </a:rPr>
              <a:t>resources</a:t>
            </a:r>
          </a:p>
          <a:p>
            <a:pPr algn="just">
              <a:spcBef>
                <a:spcPts val="0"/>
              </a:spcBef>
            </a:pPr>
            <a:r>
              <a:rPr lang="en-IN" sz="2800" dirty="0" smtClean="0">
                <a:latin typeface="Arial" pitchFamily="34" charset="0"/>
                <a:cs typeface="Arial" pitchFamily="34" charset="0"/>
              </a:rPr>
              <a:t>In general, however, we cannot prevent deadlocks by denying the mutual-exclusion condition, because some resources are intrinsically </a:t>
            </a:r>
            <a:r>
              <a:rPr lang="en-IN" sz="2800" dirty="0" smtClean="0">
                <a:latin typeface="Arial" pitchFamily="34" charset="0"/>
                <a:cs typeface="Arial" pitchFamily="34" charset="0"/>
              </a:rPr>
              <a:t>non-sharable</a:t>
            </a:r>
            <a:r>
              <a:rPr lang="en-IN" sz="2800" dirty="0" smtClean="0">
                <a:latin typeface="Arial" pitchFamily="34" charset="0"/>
                <a:cs typeface="Arial" pitchFamily="34" charset="0"/>
              </a:rPr>
              <a:t>. </a:t>
            </a:r>
          </a:p>
          <a:p>
            <a:pPr algn="just">
              <a:spcBef>
                <a:spcPts val="0"/>
              </a:spcBef>
            </a:pPr>
            <a:r>
              <a:rPr lang="en-IN" sz="2800" dirty="0" smtClean="0">
                <a:latin typeface="Arial" pitchFamily="34" charset="0"/>
                <a:cs typeface="Arial" pitchFamily="34" charset="0"/>
              </a:rPr>
              <a:t>For example, a </a:t>
            </a:r>
            <a:r>
              <a:rPr lang="en-IN" sz="2800" dirty="0" err="1" smtClean="0">
                <a:latin typeface="Arial" pitchFamily="34" charset="0"/>
                <a:cs typeface="Arial" pitchFamily="34" charset="0"/>
              </a:rPr>
              <a:t>mutex</a:t>
            </a:r>
            <a:r>
              <a:rPr lang="en-IN" sz="2800" dirty="0" smtClean="0">
                <a:latin typeface="Arial" pitchFamily="34" charset="0"/>
                <a:cs typeface="Arial" pitchFamily="34" charset="0"/>
              </a:rPr>
              <a:t> lock cannot be simultaneously shared by several processes.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smtClean="0">
                <a:solidFill>
                  <a:srgbClr val="C00000"/>
                </a:solidFill>
                <a:latin typeface="Arial" pitchFamily="34" charset="0"/>
                <a:cs typeface="Arial" pitchFamily="34" charset="0"/>
              </a:rPr>
              <a:t>Deadlock Prevention</a:t>
            </a:r>
            <a:endParaRPr lang="en-IN" dirty="0">
              <a:latin typeface="Arial" pitchFamily="34" charset="0"/>
              <a:cs typeface="Arial" pitchFamily="34" charset="0"/>
            </a:endParaRPr>
          </a:p>
        </p:txBody>
      </p:sp>
      <p:sp>
        <p:nvSpPr>
          <p:cNvPr id="3" name="Content Placeholder 2"/>
          <p:cNvSpPr>
            <a:spLocks noGrp="1"/>
          </p:cNvSpPr>
          <p:nvPr>
            <p:ph idx="1"/>
          </p:nvPr>
        </p:nvSpPr>
        <p:spPr>
          <a:xfrm>
            <a:off x="228600" y="1143001"/>
            <a:ext cx="8534400" cy="4724400"/>
          </a:xfrm>
        </p:spPr>
        <p:txBody>
          <a:bodyPr/>
          <a:lstStyle/>
          <a:p>
            <a:pPr algn="just">
              <a:spcBef>
                <a:spcPts val="0"/>
              </a:spcBef>
            </a:pPr>
            <a:r>
              <a:rPr lang="en-US" sz="2800" b="1" dirty="0" smtClean="0">
                <a:latin typeface="Arial" pitchFamily="34" charset="0"/>
                <a:cs typeface="Arial" pitchFamily="34" charset="0"/>
              </a:rPr>
              <a:t>Hold and Wait</a:t>
            </a:r>
            <a:r>
              <a:rPr lang="en-US" sz="2800" dirty="0" smtClean="0">
                <a:latin typeface="Arial" pitchFamily="34" charset="0"/>
                <a:cs typeface="Arial" pitchFamily="34" charset="0"/>
              </a:rPr>
              <a:t> – must guarantee that whenever a process requests a resource, it does not hold any other resources</a:t>
            </a:r>
          </a:p>
          <a:p>
            <a:pPr lvl="1" algn="just">
              <a:spcBef>
                <a:spcPts val="0"/>
              </a:spcBef>
            </a:pPr>
            <a:r>
              <a:rPr lang="en-US" dirty="0" smtClean="0">
                <a:latin typeface="Arial" pitchFamily="34" charset="0"/>
                <a:cs typeface="Arial" pitchFamily="34" charset="0"/>
              </a:rPr>
              <a:t>Require process to request and be allocated all its resources before it begins execution,</a:t>
            </a:r>
          </a:p>
          <a:p>
            <a:pPr lvl="1" algn="just">
              <a:spcBef>
                <a:spcPts val="0"/>
              </a:spcBef>
            </a:pPr>
            <a:r>
              <a:rPr lang="en-US" b="1" dirty="0" smtClean="0">
                <a:solidFill>
                  <a:srgbClr val="000099"/>
                </a:solidFill>
                <a:latin typeface="Arial" pitchFamily="34" charset="0"/>
                <a:cs typeface="Arial" pitchFamily="34" charset="0"/>
              </a:rPr>
              <a:t>Or allow process to request resources only when the process has </a:t>
            </a:r>
            <a:r>
              <a:rPr lang="en-US" b="1" u="sng" dirty="0" smtClean="0">
                <a:solidFill>
                  <a:srgbClr val="000099"/>
                </a:solidFill>
                <a:latin typeface="Arial" pitchFamily="34" charset="0"/>
                <a:cs typeface="Arial" pitchFamily="34" charset="0"/>
              </a:rPr>
              <a:t>none</a:t>
            </a:r>
          </a:p>
          <a:p>
            <a:pPr lvl="1" algn="just">
              <a:spcBef>
                <a:spcPts val="0"/>
              </a:spcBef>
            </a:pPr>
            <a:r>
              <a:rPr lang="en-US" dirty="0" smtClean="0">
                <a:latin typeface="Arial" pitchFamily="34" charset="0"/>
                <a:cs typeface="Arial" pitchFamily="34" charset="0"/>
              </a:rPr>
              <a:t>Low resource utilization; starvation possible</a:t>
            </a:r>
          </a:p>
          <a:p>
            <a:endParaRPr lang="en-IN" dirty="0">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457200" y="152400"/>
            <a:ext cx="8229600" cy="838200"/>
          </a:xfrm>
        </p:spPr>
        <p:txBody>
          <a:bodyPr>
            <a:normAutofit/>
          </a:bodyPr>
          <a:lstStyle/>
          <a:p>
            <a:pPr eaLnBrk="1" hangingPunct="1"/>
            <a:r>
              <a:rPr lang="en-US" sz="4000" dirty="0" smtClean="0">
                <a:solidFill>
                  <a:srgbClr val="C00000"/>
                </a:solidFill>
                <a:latin typeface="Arial" pitchFamily="34" charset="0"/>
                <a:cs typeface="Arial" pitchFamily="34" charset="0"/>
              </a:rPr>
              <a:t>Deadlock Prevention (Cont.)</a:t>
            </a:r>
          </a:p>
        </p:txBody>
      </p:sp>
      <p:sp>
        <p:nvSpPr>
          <p:cNvPr id="17411" name="Rectangle 1027"/>
          <p:cNvSpPr>
            <a:spLocks noGrp="1" noChangeArrowheads="1"/>
          </p:cNvSpPr>
          <p:nvPr>
            <p:ph idx="1"/>
          </p:nvPr>
        </p:nvSpPr>
        <p:spPr>
          <a:xfrm>
            <a:off x="304800" y="838200"/>
            <a:ext cx="8610600" cy="5867400"/>
          </a:xfrm>
        </p:spPr>
        <p:txBody>
          <a:bodyPr>
            <a:normAutofit fontScale="77500" lnSpcReduction="20000"/>
          </a:bodyPr>
          <a:lstStyle/>
          <a:p>
            <a:pPr marL="273050" indent="-273050" algn="just">
              <a:lnSpc>
                <a:spcPct val="120000"/>
              </a:lnSpc>
              <a:spcBef>
                <a:spcPts val="0"/>
              </a:spcBef>
            </a:pPr>
            <a:r>
              <a:rPr lang="en-US" sz="2800" b="1" dirty="0" smtClean="0">
                <a:latin typeface="Arial" pitchFamily="34" charset="0"/>
                <a:cs typeface="Arial" pitchFamily="34" charset="0"/>
              </a:rPr>
              <a:t>No Preemption</a:t>
            </a:r>
            <a:r>
              <a:rPr lang="en-US" sz="2800" dirty="0" smtClean="0">
                <a:latin typeface="Arial" pitchFamily="34" charset="0"/>
                <a:cs typeface="Arial" pitchFamily="34" charset="0"/>
              </a:rPr>
              <a:t> – How </a:t>
            </a:r>
            <a:r>
              <a:rPr lang="en-IN" sz="2800" dirty="0" smtClean="0">
                <a:latin typeface="Arial" pitchFamily="34" charset="0"/>
                <a:cs typeface="Arial" pitchFamily="34" charset="0"/>
              </a:rPr>
              <a:t>to ensure that this condition never holds</a:t>
            </a:r>
            <a:endParaRPr lang="en-US" sz="2800" dirty="0" smtClean="0">
              <a:latin typeface="Arial" pitchFamily="34" charset="0"/>
              <a:cs typeface="Arial" pitchFamily="34" charset="0"/>
            </a:endParaRPr>
          </a:p>
          <a:p>
            <a:pPr marL="534988" lvl="1" indent="-261938" algn="just">
              <a:lnSpc>
                <a:spcPct val="120000"/>
              </a:lnSpc>
              <a:spcBef>
                <a:spcPts val="0"/>
              </a:spcBef>
            </a:pPr>
            <a:r>
              <a:rPr lang="en-US" dirty="0" smtClean="0">
                <a:latin typeface="Arial" pitchFamily="34" charset="0"/>
                <a:cs typeface="Arial" pitchFamily="34" charset="0"/>
              </a:rPr>
              <a:t>If a process that is holding some resources requests another resource that cannot be immediately allocated to it, then </a:t>
            </a:r>
            <a:r>
              <a:rPr lang="en-US" u="sng" dirty="0" smtClean="0">
                <a:latin typeface="Arial" pitchFamily="34" charset="0"/>
                <a:cs typeface="Arial" pitchFamily="34" charset="0"/>
              </a:rPr>
              <a:t>all</a:t>
            </a:r>
            <a:r>
              <a:rPr lang="en-US" dirty="0" smtClean="0">
                <a:latin typeface="Arial" pitchFamily="34" charset="0"/>
                <a:cs typeface="Arial" pitchFamily="34" charset="0"/>
              </a:rPr>
              <a:t> </a:t>
            </a:r>
            <a:r>
              <a:rPr lang="en-US" u="sng" dirty="0" smtClean="0">
                <a:latin typeface="Arial" pitchFamily="34" charset="0"/>
                <a:cs typeface="Arial" pitchFamily="34" charset="0"/>
              </a:rPr>
              <a:t>resources currently being held are released</a:t>
            </a:r>
            <a:r>
              <a:rPr lang="en-US" dirty="0" smtClean="0">
                <a:latin typeface="Arial" pitchFamily="34" charset="0"/>
                <a:cs typeface="Arial" pitchFamily="34" charset="0"/>
              </a:rPr>
              <a:t>.</a:t>
            </a:r>
          </a:p>
          <a:p>
            <a:pPr marL="534988" lvl="1" indent="-261938" algn="just">
              <a:lnSpc>
                <a:spcPct val="120000"/>
              </a:lnSpc>
              <a:spcBef>
                <a:spcPts val="0"/>
              </a:spcBef>
            </a:pPr>
            <a:r>
              <a:rPr lang="en-US" sz="2600" dirty="0" smtClean="0">
                <a:latin typeface="Arial" pitchFamily="34" charset="0"/>
                <a:cs typeface="Arial" pitchFamily="34" charset="0"/>
              </a:rPr>
              <a:t>Preempted resources are added to the list of resources for which the process is waiting.</a:t>
            </a:r>
          </a:p>
          <a:p>
            <a:pPr marL="534988" lvl="1" indent="-261938" algn="just">
              <a:lnSpc>
                <a:spcPct val="120000"/>
              </a:lnSpc>
              <a:spcBef>
                <a:spcPts val="0"/>
              </a:spcBef>
            </a:pPr>
            <a:r>
              <a:rPr lang="en-US" sz="2600" dirty="0" smtClean="0">
                <a:latin typeface="Arial" pitchFamily="34" charset="0"/>
                <a:cs typeface="Arial" pitchFamily="34" charset="0"/>
              </a:rPr>
              <a:t>Process will be restarted only when it can regain its old resources, as well as the new ones that it is requesting.</a:t>
            </a:r>
          </a:p>
          <a:p>
            <a:pPr marL="534988" lvl="1" indent="-261938" algn="just">
              <a:lnSpc>
                <a:spcPct val="120000"/>
              </a:lnSpc>
              <a:spcBef>
                <a:spcPts val="0"/>
              </a:spcBef>
            </a:pPr>
            <a:r>
              <a:rPr lang="en-IN" sz="2600" u="sng" dirty="0" smtClean="0">
                <a:solidFill>
                  <a:srgbClr val="000099"/>
                </a:solidFill>
                <a:latin typeface="Arial" pitchFamily="34" charset="0"/>
                <a:cs typeface="Arial" pitchFamily="34" charset="0"/>
              </a:rPr>
              <a:t>Alternatively</a:t>
            </a:r>
            <a:r>
              <a:rPr lang="en-IN" sz="2600" dirty="0" smtClean="0">
                <a:solidFill>
                  <a:srgbClr val="000099"/>
                </a:solidFill>
                <a:latin typeface="Arial" pitchFamily="34" charset="0"/>
                <a:cs typeface="Arial" pitchFamily="34" charset="0"/>
              </a:rPr>
              <a:t>, if a process requests some resources, we first check whether they are available. </a:t>
            </a:r>
          </a:p>
          <a:p>
            <a:pPr marL="534988" lvl="1" indent="-261938" algn="just">
              <a:lnSpc>
                <a:spcPct val="120000"/>
              </a:lnSpc>
              <a:spcBef>
                <a:spcPts val="0"/>
              </a:spcBef>
            </a:pPr>
            <a:r>
              <a:rPr lang="en-IN" sz="2600" dirty="0" smtClean="0">
                <a:solidFill>
                  <a:srgbClr val="000099"/>
                </a:solidFill>
                <a:latin typeface="Arial" pitchFamily="34" charset="0"/>
                <a:cs typeface="Arial" pitchFamily="34" charset="0"/>
              </a:rPr>
              <a:t>If they are, we allocate them. </a:t>
            </a:r>
          </a:p>
          <a:p>
            <a:pPr marL="534988" lvl="1" indent="-261938" algn="just">
              <a:lnSpc>
                <a:spcPct val="120000"/>
              </a:lnSpc>
              <a:spcBef>
                <a:spcPts val="0"/>
              </a:spcBef>
            </a:pPr>
            <a:r>
              <a:rPr lang="en-IN" sz="2600" dirty="0" smtClean="0">
                <a:solidFill>
                  <a:srgbClr val="000099"/>
                </a:solidFill>
                <a:latin typeface="Arial" pitchFamily="34" charset="0"/>
                <a:cs typeface="Arial" pitchFamily="34" charset="0"/>
              </a:rPr>
              <a:t>If they are not, we check </a:t>
            </a:r>
          </a:p>
          <a:p>
            <a:pPr marL="811213" lvl="1" indent="-261938" algn="just">
              <a:lnSpc>
                <a:spcPct val="120000"/>
              </a:lnSpc>
              <a:spcBef>
                <a:spcPts val="0"/>
              </a:spcBef>
            </a:pPr>
            <a:r>
              <a:rPr lang="en-IN" sz="2600" dirty="0" smtClean="0">
                <a:solidFill>
                  <a:srgbClr val="000099"/>
                </a:solidFill>
                <a:latin typeface="Arial" pitchFamily="34" charset="0"/>
                <a:cs typeface="Arial" pitchFamily="34" charset="0"/>
              </a:rPr>
              <a:t>whether they are allocated to some other process that is waiting for additional resources. </a:t>
            </a:r>
          </a:p>
          <a:p>
            <a:pPr marL="935038" lvl="2" indent="-261938" algn="just">
              <a:lnSpc>
                <a:spcPct val="120000"/>
              </a:lnSpc>
              <a:spcBef>
                <a:spcPts val="0"/>
              </a:spcBef>
            </a:pPr>
            <a:r>
              <a:rPr lang="en-IN" sz="2200" dirty="0" smtClean="0">
                <a:solidFill>
                  <a:srgbClr val="000099"/>
                </a:solidFill>
                <a:latin typeface="Arial" pitchFamily="34" charset="0"/>
                <a:cs typeface="Arial" pitchFamily="34" charset="0"/>
              </a:rPr>
              <a:t>If so, we </a:t>
            </a:r>
            <a:r>
              <a:rPr lang="en-IN" sz="2200" dirty="0" err="1" smtClean="0">
                <a:solidFill>
                  <a:srgbClr val="000099"/>
                </a:solidFill>
                <a:latin typeface="Arial" pitchFamily="34" charset="0"/>
                <a:cs typeface="Arial" pitchFamily="34" charset="0"/>
              </a:rPr>
              <a:t>preempt</a:t>
            </a:r>
            <a:r>
              <a:rPr lang="en-IN" sz="2200" dirty="0" smtClean="0">
                <a:solidFill>
                  <a:srgbClr val="000099"/>
                </a:solidFill>
                <a:latin typeface="Arial" pitchFamily="34" charset="0"/>
                <a:cs typeface="Arial" pitchFamily="34" charset="0"/>
              </a:rPr>
              <a:t> the desired resources from the waiting process and allocate them to the requesting process.</a:t>
            </a:r>
          </a:p>
          <a:p>
            <a:pPr marL="935038" lvl="2" indent="-261938" algn="just">
              <a:lnSpc>
                <a:spcPct val="120000"/>
              </a:lnSpc>
              <a:spcBef>
                <a:spcPts val="0"/>
              </a:spcBef>
            </a:pPr>
            <a:r>
              <a:rPr lang="en-IN" sz="2200" dirty="0" smtClean="0">
                <a:solidFill>
                  <a:srgbClr val="000099"/>
                </a:solidFill>
                <a:latin typeface="Arial" pitchFamily="34" charset="0"/>
                <a:cs typeface="Arial" pitchFamily="34" charset="0"/>
              </a:rPr>
              <a:t>Otherwise wait</a:t>
            </a:r>
          </a:p>
          <a:p>
            <a:pPr marL="534988" lvl="1" indent="-261938" algn="just">
              <a:lnSpc>
                <a:spcPct val="120000"/>
              </a:lnSpc>
              <a:spcBef>
                <a:spcPts val="0"/>
              </a:spcBef>
              <a:buNone/>
            </a:pPr>
            <a:r>
              <a:rPr lang="en-US" sz="2000" dirty="0" smtClean="0">
                <a:latin typeface="Arial" pitchFamily="34" charset="0"/>
                <a:cs typeface="Arial" pitchFamily="34" charset="0"/>
              </a:rPr>
              <a:t/>
            </a:r>
            <a:br>
              <a:rPr lang="en-US" sz="2000" dirty="0" smtClean="0">
                <a:latin typeface="Arial" pitchFamily="34" charset="0"/>
                <a:cs typeface="Arial" pitchFamily="34" charset="0"/>
              </a:rPr>
            </a:br>
            <a:endParaRPr lang="en-US" sz="2000" dirty="0" smtClean="0">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801100" cy="5334000"/>
          </a:xfrm>
        </p:spPr>
        <p:txBody>
          <a:bodyPr/>
          <a:lstStyle/>
          <a:p>
            <a:pPr algn="just">
              <a:spcBef>
                <a:spcPts val="0"/>
              </a:spcBef>
            </a:pPr>
            <a:r>
              <a:rPr lang="en-US" sz="2800" b="1" dirty="0" smtClean="0">
                <a:latin typeface="Arial" pitchFamily="34" charset="0"/>
                <a:cs typeface="Arial" pitchFamily="34" charset="0"/>
              </a:rPr>
              <a:t>Circular Wait</a:t>
            </a:r>
            <a:r>
              <a:rPr lang="en-US" sz="2800" dirty="0" smtClean="0">
                <a:latin typeface="Arial" pitchFamily="34" charset="0"/>
                <a:cs typeface="Arial" pitchFamily="34" charset="0"/>
              </a:rPr>
              <a:t> – How </a:t>
            </a:r>
            <a:r>
              <a:rPr lang="en-IN" sz="2800" dirty="0" smtClean="0">
                <a:latin typeface="Arial" pitchFamily="34" charset="0"/>
                <a:cs typeface="Arial" pitchFamily="34" charset="0"/>
              </a:rPr>
              <a:t>to ensure that this condition never holds</a:t>
            </a:r>
            <a:endParaRPr lang="en-US" sz="2800" dirty="0" smtClean="0">
              <a:latin typeface="Arial" pitchFamily="34" charset="0"/>
              <a:cs typeface="Arial" pitchFamily="34" charset="0"/>
            </a:endParaRPr>
          </a:p>
          <a:p>
            <a:pPr marL="622300" lvl="1" indent="-266700" algn="just">
              <a:spcBef>
                <a:spcPts val="0"/>
              </a:spcBef>
            </a:pPr>
            <a:r>
              <a:rPr lang="en-US" sz="2400" dirty="0" smtClean="0">
                <a:latin typeface="Arial" pitchFamily="34" charset="0"/>
                <a:cs typeface="Arial" pitchFamily="34" charset="0"/>
              </a:rPr>
              <a:t>Impose a total ordering of all resource types, and require that each process requests resources in an increasing order of enumeration</a:t>
            </a:r>
          </a:p>
          <a:p>
            <a:pPr marL="622300" lvl="1" indent="-266700" algn="just">
              <a:spcBef>
                <a:spcPts val="0"/>
              </a:spcBef>
            </a:pPr>
            <a:r>
              <a:rPr lang="en-IN" sz="2400" dirty="0" smtClean="0">
                <a:latin typeface="Arial" pitchFamily="34" charset="0"/>
                <a:cs typeface="Arial" pitchFamily="34" charset="0"/>
              </a:rPr>
              <a:t>Each process can request resources only in an increasing order of enumeration. </a:t>
            </a:r>
          </a:p>
          <a:p>
            <a:pPr algn="just">
              <a:spcBef>
                <a:spcPts val="0"/>
              </a:spcBef>
              <a:buNone/>
            </a:pPr>
            <a:endParaRPr lang="en-IN" sz="2000" dirty="0">
              <a:latin typeface="Arial" pitchFamily="34" charset="0"/>
              <a:cs typeface="Arial" pitchFamily="34" charset="0"/>
            </a:endParaRPr>
          </a:p>
        </p:txBody>
      </p:sp>
      <p:sp>
        <p:nvSpPr>
          <p:cNvPr id="4" name="Rectangle 1026"/>
          <p:cNvSpPr>
            <a:spLocks noGrp="1" noChangeArrowheads="1"/>
          </p:cNvSpPr>
          <p:nvPr>
            <p:ph type="title"/>
          </p:nvPr>
        </p:nvSpPr>
        <p:spPr>
          <a:xfrm>
            <a:off x="444500" y="203200"/>
            <a:ext cx="8280400" cy="863600"/>
          </a:xfrm>
        </p:spPr>
        <p:txBody>
          <a:bodyPr>
            <a:normAutofit/>
          </a:bodyPr>
          <a:lstStyle/>
          <a:p>
            <a:pPr eaLnBrk="1" hangingPunct="1"/>
            <a:r>
              <a:rPr lang="en-US" sz="4000" dirty="0" smtClean="0">
                <a:solidFill>
                  <a:srgbClr val="C00000"/>
                </a:solidFill>
                <a:latin typeface="Arial" pitchFamily="34" charset="0"/>
                <a:cs typeface="Arial" pitchFamily="34" charset="0"/>
              </a:rPr>
              <a:t>Deadlock Prevention (Cont.)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824788" cy="1143948"/>
          </a:xfrm>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Categories</a:t>
            </a:r>
          </a:p>
        </p:txBody>
      </p:sp>
      <p:graphicFrame>
        <p:nvGraphicFramePr>
          <p:cNvPr id="6" name="Diagram 5"/>
          <p:cNvGraphicFramePr/>
          <p:nvPr>
            <p:extLst>
              <p:ext uri="{D42A27DB-BD31-4B8C-83A1-F6EECF244321}">
                <p14:modId xmlns:p14="http://schemas.microsoft.com/office/powerpoint/2010/main" xmlns="" val="1167861760"/>
              </p:ext>
            </p:extLst>
          </p:nvPr>
        </p:nvGraphicFramePr>
        <p:xfrm>
          <a:off x="457200" y="1219200"/>
          <a:ext cx="8153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4558553" cy="365125"/>
          </a:xfrm>
        </p:spPr>
        <p:txBody>
          <a:bodyPr/>
          <a:lstStyle/>
          <a:p>
            <a:pPr>
              <a:defRPr/>
            </a:pPr>
            <a:r>
              <a:rPr lang="en-US" dirty="0"/>
              <a:t>Copyright © 2018 Pearson Education, Ltd. All Rights Reserved. </a:t>
            </a:r>
          </a:p>
        </p:txBody>
      </p:sp>
      <p:sp>
        <p:nvSpPr>
          <p:cNvPr id="5" name="Rectangle 4"/>
          <p:cNvSpPr/>
          <p:nvPr/>
        </p:nvSpPr>
        <p:spPr>
          <a:xfrm>
            <a:off x="0" y="6553200"/>
            <a:ext cx="8839200" cy="304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7" name="Footer Placeholder 8"/>
          <p:cNvSpPr txBox="1">
            <a:spLocks/>
          </p:cNvSpPr>
          <p:nvPr/>
        </p:nvSpPr>
        <p:spPr>
          <a:xfrm>
            <a:off x="318246" y="6492875"/>
            <a:ext cx="5472954"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50" b="0" i="0" u="none" strike="noStrike" kern="0" cap="none" spc="0" normalizeH="0" baseline="0" noProof="0" dirty="0">
                <a:ln>
                  <a:noFill/>
                </a:ln>
                <a:solidFill>
                  <a:schemeClr val="tx1"/>
                </a:solidFill>
                <a:effectLst/>
                <a:uLnTx/>
                <a:uFillTx/>
                <a:latin typeface="Verdana" pitchFamily="34" charset="0"/>
                <a:ea typeface="+mn-ea"/>
                <a:cs typeface="+mn-cs"/>
              </a:rPr>
              <a:t>                 Copyright © 2018 Pearson India Education Services Pvt. Ltd</a:t>
            </a:r>
            <a:endParaRPr kumimoji="0" lang="en-US" sz="95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9" name="Picture 2" descr="D:\Vipin's-projects\PBK077-Operating Systems by Stallings\Online-Supplements\Book\PPTs\PearsonLogo.eps"/>
          <p:cNvPicPr>
            <a:picLocks noChangeAspect="1" noChangeArrowheads="1"/>
          </p:cNvPicPr>
          <p:nvPr/>
        </p:nvPicPr>
        <p:blipFill>
          <a:blip r:embed="rId8" cstate="print"/>
          <a:srcRect/>
          <a:stretch>
            <a:fillRect/>
          </a:stretch>
        </p:blipFill>
        <p:spPr bwMode="auto">
          <a:xfrm>
            <a:off x="304800" y="6553200"/>
            <a:ext cx="762000" cy="238125"/>
          </a:xfrm>
          <a:prstGeom prst="rect">
            <a:avLst/>
          </a:prstGeom>
          <a:noFill/>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IN" sz="4000" dirty="0" smtClean="0">
                <a:solidFill>
                  <a:srgbClr val="C00000"/>
                </a:solidFill>
                <a:latin typeface="Arial" pitchFamily="34" charset="0"/>
                <a:cs typeface="Arial" pitchFamily="34" charset="0"/>
              </a:rPr>
              <a:t>Circular Wait</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28600" y="1066800"/>
            <a:ext cx="8763000" cy="5638800"/>
          </a:xfrm>
        </p:spPr>
        <p:txBody>
          <a:bodyPr>
            <a:normAutofit fontScale="85000" lnSpcReduction="10000"/>
          </a:bodyPr>
          <a:lstStyle/>
          <a:p>
            <a:pPr algn="just"/>
            <a:r>
              <a:rPr lang="en-IN" dirty="0" smtClean="0">
                <a:latin typeface="Arial" pitchFamily="34" charset="0"/>
                <a:cs typeface="Arial" pitchFamily="34" charset="0"/>
              </a:rPr>
              <a:t>Let </a:t>
            </a:r>
            <a:r>
              <a:rPr lang="en-IN" i="1" dirty="0" smtClean="0">
                <a:latin typeface="Arial" pitchFamily="34" charset="0"/>
                <a:cs typeface="Arial" pitchFamily="34" charset="0"/>
              </a:rPr>
              <a:t>R = {R</a:t>
            </a:r>
            <a:r>
              <a:rPr lang="en-IN" i="1" baseline="-25000" dirty="0" smtClean="0">
                <a:latin typeface="Arial" pitchFamily="34" charset="0"/>
                <a:cs typeface="Arial" pitchFamily="34" charset="0"/>
              </a:rPr>
              <a:t>1</a:t>
            </a:r>
            <a:r>
              <a:rPr lang="en-IN" i="1" dirty="0" smtClean="0">
                <a:latin typeface="Arial" pitchFamily="34" charset="0"/>
                <a:cs typeface="Arial" pitchFamily="34" charset="0"/>
              </a:rPr>
              <a:t>, R</a:t>
            </a:r>
            <a:r>
              <a:rPr lang="en-IN" i="1" baseline="-25000" dirty="0" smtClean="0">
                <a:latin typeface="Arial" pitchFamily="34" charset="0"/>
                <a:cs typeface="Arial" pitchFamily="34" charset="0"/>
              </a:rPr>
              <a:t>2</a:t>
            </a:r>
            <a:r>
              <a:rPr lang="en-IN" i="1" dirty="0" smtClean="0">
                <a:latin typeface="Arial" pitchFamily="34" charset="0"/>
                <a:cs typeface="Arial" pitchFamily="34" charset="0"/>
              </a:rPr>
              <a:t>, ..., </a:t>
            </a:r>
            <a:r>
              <a:rPr lang="en-IN" i="1" dirty="0" err="1" smtClean="0">
                <a:latin typeface="Arial" pitchFamily="34" charset="0"/>
                <a:cs typeface="Arial" pitchFamily="34" charset="0"/>
              </a:rPr>
              <a:t>R</a:t>
            </a:r>
            <a:r>
              <a:rPr lang="en-IN" i="1" baseline="-25000" dirty="0" err="1" smtClean="0">
                <a:latin typeface="Arial" pitchFamily="34" charset="0"/>
                <a:cs typeface="Arial" pitchFamily="34" charset="0"/>
              </a:rPr>
              <a:t>m</a:t>
            </a:r>
            <a:r>
              <a:rPr lang="en-IN" i="1" dirty="0" smtClean="0">
                <a:latin typeface="Arial" pitchFamily="34" charset="0"/>
                <a:cs typeface="Arial" pitchFamily="34" charset="0"/>
              </a:rPr>
              <a:t>} be the set of resource types. </a:t>
            </a:r>
          </a:p>
          <a:p>
            <a:pPr algn="just"/>
            <a:r>
              <a:rPr lang="en-IN" i="1" dirty="0" smtClean="0">
                <a:latin typeface="Arial" pitchFamily="34" charset="0"/>
                <a:cs typeface="Arial" pitchFamily="34" charset="0"/>
              </a:rPr>
              <a:t>We </a:t>
            </a:r>
            <a:r>
              <a:rPr lang="en-IN" dirty="0" smtClean="0">
                <a:latin typeface="Arial" pitchFamily="34" charset="0"/>
                <a:cs typeface="Arial" pitchFamily="34" charset="0"/>
              </a:rPr>
              <a:t>assign to each resource type a unique integer number, which allows us to compare two resources and to determine whether one precedes another in our ordering. </a:t>
            </a:r>
          </a:p>
          <a:p>
            <a:pPr algn="just"/>
            <a:r>
              <a:rPr lang="en-IN" dirty="0" smtClean="0">
                <a:latin typeface="Arial" pitchFamily="34" charset="0"/>
                <a:cs typeface="Arial" pitchFamily="34" charset="0"/>
              </a:rPr>
              <a:t>Formally, we define a one-to-one function </a:t>
            </a:r>
            <a:r>
              <a:rPr lang="en-IN" i="1" dirty="0" smtClean="0">
                <a:latin typeface="Arial" pitchFamily="34" charset="0"/>
                <a:cs typeface="Arial" pitchFamily="34" charset="0"/>
              </a:rPr>
              <a:t>F: R→N, where N is the </a:t>
            </a:r>
            <a:r>
              <a:rPr lang="en-IN" dirty="0" smtClean="0">
                <a:latin typeface="Arial" pitchFamily="34" charset="0"/>
                <a:cs typeface="Arial" pitchFamily="34" charset="0"/>
              </a:rPr>
              <a:t>set of natural numbers. </a:t>
            </a:r>
          </a:p>
          <a:p>
            <a:pPr algn="just"/>
            <a:r>
              <a:rPr lang="en-IN" dirty="0" smtClean="0">
                <a:latin typeface="Arial" pitchFamily="34" charset="0"/>
                <a:cs typeface="Arial" pitchFamily="34" charset="0"/>
              </a:rPr>
              <a:t>For example, if the set of resource types </a:t>
            </a:r>
            <a:r>
              <a:rPr lang="en-IN" i="1" dirty="0" smtClean="0">
                <a:latin typeface="Arial" pitchFamily="34" charset="0"/>
                <a:cs typeface="Arial" pitchFamily="34" charset="0"/>
              </a:rPr>
              <a:t>R includes </a:t>
            </a:r>
            <a:r>
              <a:rPr lang="en-IN" dirty="0" smtClean="0">
                <a:latin typeface="Arial" pitchFamily="34" charset="0"/>
                <a:cs typeface="Arial" pitchFamily="34" charset="0"/>
              </a:rPr>
              <a:t>tape drives, disk drives, and printers, then the function </a:t>
            </a:r>
            <a:r>
              <a:rPr lang="en-IN" i="1" dirty="0" smtClean="0">
                <a:latin typeface="Arial" pitchFamily="34" charset="0"/>
                <a:cs typeface="Arial" pitchFamily="34" charset="0"/>
              </a:rPr>
              <a:t>F might be defined as </a:t>
            </a:r>
            <a:r>
              <a:rPr lang="en-IN" dirty="0" smtClean="0">
                <a:latin typeface="Arial" pitchFamily="34" charset="0"/>
                <a:cs typeface="Arial" pitchFamily="34" charset="0"/>
              </a:rPr>
              <a:t>follows:</a:t>
            </a:r>
          </a:p>
          <a:p>
            <a:pPr algn="just">
              <a:buNone/>
            </a:pPr>
            <a:r>
              <a:rPr lang="en-IN" i="1" dirty="0" smtClean="0">
                <a:latin typeface="Arial" pitchFamily="34" charset="0"/>
                <a:cs typeface="Arial" pitchFamily="34" charset="0"/>
              </a:rPr>
              <a:t>	F(tape drive) = 1</a:t>
            </a:r>
          </a:p>
          <a:p>
            <a:pPr algn="just">
              <a:buNone/>
            </a:pPr>
            <a:r>
              <a:rPr lang="en-IN" i="1" dirty="0" smtClean="0">
                <a:latin typeface="Arial" pitchFamily="34" charset="0"/>
                <a:cs typeface="Arial" pitchFamily="34" charset="0"/>
              </a:rPr>
              <a:t>	F(disk drive) = 5</a:t>
            </a:r>
          </a:p>
          <a:p>
            <a:pPr algn="just">
              <a:buNone/>
            </a:pPr>
            <a:r>
              <a:rPr lang="en-IN" i="1" dirty="0" smtClean="0">
                <a:latin typeface="Arial" pitchFamily="34" charset="0"/>
                <a:cs typeface="Arial" pitchFamily="34" charset="0"/>
              </a:rPr>
              <a:t>	F(printer) = 12</a:t>
            </a:r>
            <a:endParaRPr lang="en-IN" dirty="0">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638800"/>
          </a:xfrm>
        </p:spPr>
        <p:txBody>
          <a:bodyPr>
            <a:normAutofit/>
          </a:bodyPr>
          <a:lstStyle/>
          <a:p>
            <a:pPr marL="273050" lvl="1" indent="-273050" algn="just">
              <a:spcBef>
                <a:spcPts val="0"/>
              </a:spcBef>
              <a:buFont typeface="Arial" pitchFamily="34" charset="0"/>
              <a:buChar char="•"/>
            </a:pPr>
            <a:r>
              <a:rPr lang="en-IN" sz="2400" dirty="0" smtClean="0">
                <a:latin typeface="Arial" pitchFamily="34" charset="0"/>
                <a:cs typeface="Arial" pitchFamily="34" charset="0"/>
              </a:rPr>
              <a:t>A process can initially request any number of instances of a resource type —say, </a:t>
            </a:r>
            <a:r>
              <a:rPr lang="en-IN" sz="2400" dirty="0" err="1" smtClean="0">
                <a:latin typeface="Arial" pitchFamily="34" charset="0"/>
                <a:cs typeface="Arial" pitchFamily="34" charset="0"/>
              </a:rPr>
              <a:t>R</a:t>
            </a:r>
            <a:r>
              <a:rPr lang="en-IN" sz="2400" baseline="-25000" dirty="0" err="1" smtClean="0">
                <a:latin typeface="Arial" pitchFamily="34" charset="0"/>
                <a:cs typeface="Arial" pitchFamily="34" charset="0"/>
              </a:rPr>
              <a:t>i</a:t>
            </a:r>
            <a:r>
              <a:rPr lang="en-IN" sz="2400" dirty="0" smtClean="0">
                <a:latin typeface="Arial" pitchFamily="34" charset="0"/>
                <a:cs typeface="Arial" pitchFamily="34" charset="0"/>
              </a:rPr>
              <a:t> . </a:t>
            </a:r>
          </a:p>
          <a:p>
            <a:pPr marL="273050" lvl="1" indent="-273050" algn="just">
              <a:spcBef>
                <a:spcPts val="0"/>
              </a:spcBef>
              <a:buFont typeface="Arial" pitchFamily="34" charset="0"/>
              <a:buChar char="•"/>
            </a:pPr>
            <a:r>
              <a:rPr lang="en-IN" sz="2400" dirty="0" smtClean="0">
                <a:latin typeface="Arial" pitchFamily="34" charset="0"/>
                <a:cs typeface="Arial" pitchFamily="34" charset="0"/>
              </a:rPr>
              <a:t>After that, the process can request instances of resource type </a:t>
            </a:r>
            <a:r>
              <a:rPr lang="en-IN" sz="2400" dirty="0" err="1" smtClean="0">
                <a:latin typeface="Arial" pitchFamily="34" charset="0"/>
                <a:cs typeface="Arial" pitchFamily="34" charset="0"/>
              </a:rPr>
              <a:t>R</a:t>
            </a:r>
            <a:r>
              <a:rPr lang="en-IN" sz="2400" baseline="-25000" dirty="0" err="1" smtClean="0">
                <a:latin typeface="Arial" pitchFamily="34" charset="0"/>
                <a:cs typeface="Arial" pitchFamily="34" charset="0"/>
              </a:rPr>
              <a:t>j</a:t>
            </a:r>
            <a:r>
              <a:rPr lang="en-IN" sz="2400" dirty="0" smtClean="0">
                <a:latin typeface="Arial" pitchFamily="34" charset="0"/>
                <a:cs typeface="Arial" pitchFamily="34" charset="0"/>
              </a:rPr>
              <a:t> if and only if F(</a:t>
            </a:r>
            <a:r>
              <a:rPr lang="en-IN" sz="2400" dirty="0" err="1" smtClean="0">
                <a:latin typeface="Arial" pitchFamily="34" charset="0"/>
                <a:cs typeface="Arial" pitchFamily="34" charset="0"/>
              </a:rPr>
              <a:t>R</a:t>
            </a:r>
            <a:r>
              <a:rPr lang="en-IN" sz="2400" baseline="-25000" dirty="0" err="1" smtClean="0">
                <a:latin typeface="Arial" pitchFamily="34" charset="0"/>
                <a:cs typeface="Arial" pitchFamily="34" charset="0"/>
              </a:rPr>
              <a:t>j</a:t>
            </a:r>
            <a:r>
              <a:rPr lang="en-IN" sz="2400" dirty="0" smtClean="0">
                <a:latin typeface="Arial" pitchFamily="34" charset="0"/>
                <a:cs typeface="Arial" pitchFamily="34" charset="0"/>
              </a:rPr>
              <a:t> ) &gt; F(</a:t>
            </a:r>
            <a:r>
              <a:rPr lang="en-IN" sz="2400" dirty="0" err="1" smtClean="0">
                <a:latin typeface="Arial" pitchFamily="34" charset="0"/>
                <a:cs typeface="Arial" pitchFamily="34" charset="0"/>
              </a:rPr>
              <a:t>R</a:t>
            </a:r>
            <a:r>
              <a:rPr lang="en-IN" sz="2400" baseline="-25000" dirty="0" err="1" smtClean="0">
                <a:latin typeface="Arial" pitchFamily="34" charset="0"/>
                <a:cs typeface="Arial" pitchFamily="34" charset="0"/>
              </a:rPr>
              <a:t>i</a:t>
            </a:r>
            <a:r>
              <a:rPr lang="en-IN" sz="2400" dirty="0" smtClean="0">
                <a:latin typeface="Arial" pitchFamily="34" charset="0"/>
                <a:cs typeface="Arial" pitchFamily="34" charset="0"/>
              </a:rPr>
              <a:t> ). </a:t>
            </a:r>
          </a:p>
          <a:p>
            <a:pPr marL="273050" lvl="1" indent="-273050" algn="just">
              <a:spcBef>
                <a:spcPts val="0"/>
              </a:spcBef>
              <a:buFont typeface="Arial" pitchFamily="34" charset="0"/>
              <a:buChar char="•"/>
            </a:pPr>
            <a:r>
              <a:rPr lang="en-IN" sz="2400" dirty="0" smtClean="0">
                <a:latin typeface="Arial" pitchFamily="34" charset="0"/>
                <a:cs typeface="Arial" pitchFamily="34" charset="0"/>
              </a:rPr>
              <a:t>A process that wants to use the tape drive(1) and printer(12) at the same time must first request the tape drive and then request the printer. </a:t>
            </a:r>
          </a:p>
          <a:p>
            <a:pPr marL="273050" lvl="1" indent="-273050" algn="just">
              <a:spcBef>
                <a:spcPts val="0"/>
              </a:spcBef>
              <a:buFont typeface="Arial" pitchFamily="34" charset="0"/>
              <a:buChar char="•"/>
            </a:pPr>
            <a:r>
              <a:rPr lang="en-IN" sz="2400" u="sng" dirty="0" smtClean="0">
                <a:latin typeface="Arial" pitchFamily="34" charset="0"/>
                <a:cs typeface="Arial" pitchFamily="34" charset="0"/>
              </a:rPr>
              <a:t>Or we can require that a process requesting an instance of resource type</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R</a:t>
            </a:r>
            <a:r>
              <a:rPr lang="en-IN" sz="2400" baseline="-25000" dirty="0" err="1" smtClean="0">
                <a:latin typeface="Arial" pitchFamily="34" charset="0"/>
                <a:cs typeface="Arial" pitchFamily="34" charset="0"/>
              </a:rPr>
              <a:t>j</a:t>
            </a:r>
            <a:r>
              <a:rPr lang="en-IN" sz="2400" dirty="0" smtClean="0">
                <a:latin typeface="Arial" pitchFamily="34" charset="0"/>
                <a:cs typeface="Arial" pitchFamily="34" charset="0"/>
              </a:rPr>
              <a:t> </a:t>
            </a:r>
            <a:r>
              <a:rPr lang="en-IN" sz="2400" u="sng" dirty="0" smtClean="0">
                <a:latin typeface="Arial" pitchFamily="34" charset="0"/>
                <a:cs typeface="Arial" pitchFamily="34" charset="0"/>
              </a:rPr>
              <a:t>must have released </a:t>
            </a:r>
            <a:r>
              <a:rPr lang="en-IN" sz="2400" dirty="0" smtClean="0">
                <a:latin typeface="Arial" pitchFamily="34" charset="0"/>
                <a:cs typeface="Arial" pitchFamily="34" charset="0"/>
              </a:rPr>
              <a:t>any resources </a:t>
            </a:r>
            <a:r>
              <a:rPr lang="en-IN" sz="2400" dirty="0" err="1" smtClean="0">
                <a:latin typeface="Arial" pitchFamily="34" charset="0"/>
                <a:cs typeface="Arial" pitchFamily="34" charset="0"/>
              </a:rPr>
              <a:t>R</a:t>
            </a:r>
            <a:r>
              <a:rPr lang="en-IN" sz="2400" baseline="-25000" dirty="0" err="1" smtClean="0">
                <a:latin typeface="Arial" pitchFamily="34" charset="0"/>
                <a:cs typeface="Arial" pitchFamily="34" charset="0"/>
              </a:rPr>
              <a:t>i</a:t>
            </a:r>
            <a:r>
              <a:rPr lang="en-IN" sz="2400" dirty="0" smtClean="0">
                <a:latin typeface="Arial" pitchFamily="34" charset="0"/>
                <a:cs typeface="Arial" pitchFamily="34" charset="0"/>
              </a:rPr>
              <a:t> such that F(</a:t>
            </a:r>
            <a:r>
              <a:rPr lang="en-IN" sz="2400" dirty="0" err="1" smtClean="0">
                <a:latin typeface="Arial" pitchFamily="34" charset="0"/>
                <a:cs typeface="Arial" pitchFamily="34" charset="0"/>
              </a:rPr>
              <a:t>R</a:t>
            </a:r>
            <a:r>
              <a:rPr lang="en-IN" sz="2400" baseline="-25000" dirty="0" err="1" smtClean="0">
                <a:latin typeface="Arial" pitchFamily="34" charset="0"/>
                <a:cs typeface="Arial" pitchFamily="34" charset="0"/>
              </a:rPr>
              <a:t>i</a:t>
            </a:r>
            <a:r>
              <a:rPr lang="en-IN" sz="2400" dirty="0" smtClean="0">
                <a:latin typeface="Arial" pitchFamily="34" charset="0"/>
                <a:cs typeface="Arial" pitchFamily="34" charset="0"/>
              </a:rPr>
              <a:t> ) ≥ F(</a:t>
            </a:r>
            <a:r>
              <a:rPr lang="en-IN" sz="2400" dirty="0" err="1" smtClean="0">
                <a:latin typeface="Arial" pitchFamily="34" charset="0"/>
                <a:cs typeface="Arial" pitchFamily="34" charset="0"/>
              </a:rPr>
              <a:t>R</a:t>
            </a:r>
            <a:r>
              <a:rPr lang="en-IN" sz="2400" baseline="-25000" dirty="0" err="1" smtClean="0">
                <a:latin typeface="Arial" pitchFamily="34" charset="0"/>
                <a:cs typeface="Arial" pitchFamily="34" charset="0"/>
              </a:rPr>
              <a:t>j</a:t>
            </a:r>
            <a:r>
              <a:rPr lang="en-IN" sz="2400" dirty="0" smtClean="0">
                <a:latin typeface="Arial" pitchFamily="34" charset="0"/>
                <a:cs typeface="Arial" pitchFamily="34" charset="0"/>
              </a:rPr>
              <a:t> ). </a:t>
            </a:r>
          </a:p>
          <a:p>
            <a:pPr marL="273050" lvl="1" indent="-273050" algn="just">
              <a:spcBef>
                <a:spcPts val="0"/>
              </a:spcBef>
              <a:buFont typeface="Arial" pitchFamily="34" charset="0"/>
              <a:buChar char="•"/>
            </a:pPr>
            <a:r>
              <a:rPr lang="en-IN" sz="2400" dirty="0" smtClean="0">
                <a:latin typeface="Arial" pitchFamily="34" charset="0"/>
                <a:cs typeface="Arial" pitchFamily="34" charset="0"/>
              </a:rPr>
              <a:t>If several instances of the same resource type are needed, a single request for all of them must be issued.</a:t>
            </a:r>
            <a:endParaRPr lang="en-US" sz="2400" dirty="0" smtClean="0">
              <a:latin typeface="Arial" pitchFamily="34" charset="0"/>
              <a:cs typeface="Arial" pitchFamily="34" charset="0"/>
            </a:endParaRPr>
          </a:p>
          <a:p>
            <a:endParaRPr lang="en-IN" sz="3600" dirty="0"/>
          </a:p>
        </p:txBody>
      </p:sp>
      <p:sp>
        <p:nvSpPr>
          <p:cNvPr id="4" name="Title 1"/>
          <p:cNvSpPr>
            <a:spLocks noGrp="1"/>
          </p:cNvSpPr>
          <p:nvPr>
            <p:ph type="title"/>
          </p:nvPr>
        </p:nvSpPr>
        <p:spPr>
          <a:xfrm>
            <a:off x="457200" y="76200"/>
            <a:ext cx="8229600" cy="914400"/>
          </a:xfrm>
        </p:spPr>
        <p:txBody>
          <a:bodyPr>
            <a:normAutofit/>
          </a:bodyPr>
          <a:lstStyle/>
          <a:p>
            <a:r>
              <a:rPr lang="en-IN" sz="4000" dirty="0" smtClean="0">
                <a:solidFill>
                  <a:srgbClr val="C00000"/>
                </a:solidFill>
                <a:latin typeface="Arial" pitchFamily="34" charset="0"/>
                <a:cs typeface="Arial" pitchFamily="34" charset="0"/>
              </a:rPr>
              <a:t>Circular Wait …</a:t>
            </a:r>
            <a:endParaRPr lang="en-IN" sz="4000"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1003300" y="103188"/>
            <a:ext cx="7683500" cy="811212"/>
          </a:xfrm>
        </p:spPr>
        <p:txBody>
          <a:bodyPr>
            <a:normAutofit/>
          </a:bodyPr>
          <a:lstStyle/>
          <a:p>
            <a:pPr eaLnBrk="1" hangingPunct="1"/>
            <a:r>
              <a:rPr lang="en-US" altLang="en-US" sz="4000" dirty="0" smtClean="0">
                <a:solidFill>
                  <a:srgbClr val="C00000"/>
                </a:solidFill>
                <a:latin typeface="Arial" pitchFamily="34" charset="0"/>
                <a:cs typeface="Arial" pitchFamily="34" charset="0"/>
              </a:rPr>
              <a:t>Deadlock Example</a:t>
            </a:r>
          </a:p>
        </p:txBody>
      </p:sp>
      <p:sp>
        <p:nvSpPr>
          <p:cNvPr id="18435" name="Rectangle 1027"/>
          <p:cNvSpPr>
            <a:spLocks noGrp="1" noChangeArrowheads="1"/>
          </p:cNvSpPr>
          <p:nvPr>
            <p:ph type="body" idx="1"/>
          </p:nvPr>
        </p:nvSpPr>
        <p:spPr>
          <a:xfrm>
            <a:off x="457201" y="914401"/>
            <a:ext cx="8305800" cy="5791200"/>
          </a:xfrm>
        </p:spPr>
        <p:txBody>
          <a:bodyPr>
            <a:normAutofit fontScale="70000" lnSpcReduction="20000"/>
          </a:bodyPr>
          <a:lstStyle/>
          <a:p>
            <a:pPr marL="0" indent="0">
              <a:spcBef>
                <a:spcPts val="0"/>
              </a:spcBef>
              <a:buFont typeface="Monotype Sorts" pitchFamily="-84" charset="2"/>
              <a:buNone/>
            </a:pPr>
            <a:r>
              <a:rPr lang="en-US" altLang="en-US" b="1" dirty="0" smtClean="0">
                <a:solidFill>
                  <a:srgbClr val="000000"/>
                </a:solidFill>
                <a:latin typeface="Courier New" pitchFamily="49" charset="0"/>
                <a:cs typeface="Courier New" pitchFamily="49" charset="0"/>
              </a:rPr>
              <a:t>/* thread one runs in this function */ </a:t>
            </a:r>
          </a:p>
          <a:p>
            <a:pPr marL="0" indent="0">
              <a:spcBef>
                <a:spcPts val="0"/>
              </a:spcBef>
              <a:buFont typeface="Monotype Sorts" pitchFamily="-84" charset="2"/>
              <a:buNone/>
            </a:pPr>
            <a:r>
              <a:rPr lang="en-US" altLang="en-US" b="1" dirty="0" smtClean="0">
                <a:solidFill>
                  <a:srgbClr val="000000"/>
                </a:solidFill>
                <a:latin typeface="Courier New" pitchFamily="49" charset="0"/>
                <a:cs typeface="Courier New" pitchFamily="49" charset="0"/>
              </a:rPr>
              <a:t>void *</a:t>
            </a:r>
            <a:r>
              <a:rPr lang="en-US" altLang="en-US" b="1" dirty="0" err="1" smtClean="0">
                <a:solidFill>
                  <a:srgbClr val="000000"/>
                </a:solidFill>
                <a:latin typeface="Courier New" pitchFamily="49" charset="0"/>
                <a:cs typeface="Courier New" pitchFamily="49" charset="0"/>
              </a:rPr>
              <a:t>do_work_one</a:t>
            </a:r>
            <a:r>
              <a:rPr lang="en-US" altLang="en-US" b="1" dirty="0" smtClean="0">
                <a:solidFill>
                  <a:srgbClr val="000000"/>
                </a:solidFill>
                <a:latin typeface="Courier New" pitchFamily="49" charset="0"/>
                <a:cs typeface="Courier New" pitchFamily="49" charset="0"/>
              </a:rPr>
              <a:t>(void *</a:t>
            </a:r>
            <a:r>
              <a:rPr lang="en-US" altLang="en-US" b="1" dirty="0" err="1" smtClean="0">
                <a:solidFill>
                  <a:srgbClr val="000000"/>
                </a:solidFill>
                <a:latin typeface="Courier New" pitchFamily="49" charset="0"/>
                <a:cs typeface="Courier New" pitchFamily="49" charset="0"/>
              </a:rPr>
              <a:t>param</a:t>
            </a:r>
            <a:r>
              <a:rPr lang="en-US" altLang="en-US" b="1" dirty="0" smtClean="0">
                <a:solidFill>
                  <a:srgbClr val="000000"/>
                </a:solidFill>
                <a:latin typeface="Courier New" pitchFamily="49" charset="0"/>
                <a:cs typeface="Courier New" pitchFamily="49" charset="0"/>
              </a:rPr>
              <a:t>)</a:t>
            </a:r>
            <a:br>
              <a:rPr lang="en-US" altLang="en-US" b="1" dirty="0" smtClean="0">
                <a:solidFill>
                  <a:srgbClr val="000000"/>
                </a:solidFill>
                <a:latin typeface="Courier New" pitchFamily="49" charset="0"/>
                <a:cs typeface="Courier New" pitchFamily="49" charset="0"/>
              </a:rPr>
            </a:br>
            <a:r>
              <a:rPr lang="en-US" altLang="en-US" sz="1400" b="1" dirty="0" smtClean="0">
                <a:solidFill>
                  <a:srgbClr val="000000"/>
                </a:solidFill>
                <a:latin typeface="Courier New" pitchFamily="49" charset="0"/>
                <a:cs typeface="Courier New" pitchFamily="49" charset="0"/>
              </a:rPr>
              <a:t>{ </a:t>
            </a:r>
            <a:endParaRPr lang="en-US" altLang="en-US" b="1" dirty="0" smtClean="0">
              <a:solidFill>
                <a:srgbClr val="000000"/>
              </a:solidFill>
              <a:latin typeface="Courier New" pitchFamily="49" charset="0"/>
              <a:cs typeface="Courier New" pitchFamily="49" charset="0"/>
            </a:endParaRPr>
          </a:p>
          <a:p>
            <a:pPr marL="0" indent="0">
              <a:spcBef>
                <a:spcPts val="0"/>
              </a:spcBef>
              <a:buFont typeface="Monotype Sorts" pitchFamily="-84" charset="2"/>
              <a:buNone/>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pthread_mutex_lock</a:t>
            </a:r>
            <a:r>
              <a:rPr lang="en-US" altLang="en-US" b="1" dirty="0" smtClean="0">
                <a:solidFill>
                  <a:srgbClr val="000000"/>
                </a:solidFill>
                <a:latin typeface="Courier New" pitchFamily="49" charset="0"/>
                <a:cs typeface="Courier New" pitchFamily="49" charset="0"/>
              </a:rPr>
              <a:t>(&amp;</a:t>
            </a:r>
            <a:r>
              <a:rPr lang="en-US" altLang="en-US" b="1" dirty="0" err="1" smtClean="0">
                <a:solidFill>
                  <a:srgbClr val="000000"/>
                </a:solidFill>
                <a:latin typeface="Courier New" pitchFamily="49" charset="0"/>
                <a:cs typeface="Courier New" pitchFamily="49" charset="0"/>
              </a:rPr>
              <a:t>first_mutex</a:t>
            </a:r>
            <a:r>
              <a:rPr lang="en-US" altLang="en-US" b="1" dirty="0" smtClean="0">
                <a:solidFill>
                  <a:srgbClr val="000000"/>
                </a:solidFill>
                <a:latin typeface="Courier New" pitchFamily="49" charset="0"/>
                <a:cs typeface="Courier New" pitchFamily="49" charset="0"/>
              </a:rPr>
              <a:t>); </a:t>
            </a:r>
          </a:p>
          <a:p>
            <a:pPr marL="0" indent="0">
              <a:spcBef>
                <a:spcPts val="0"/>
              </a:spcBef>
              <a:buFont typeface="Monotype Sorts" pitchFamily="-84" charset="2"/>
              <a:buNone/>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pthread_mutex_lock</a:t>
            </a:r>
            <a:r>
              <a:rPr lang="en-US" altLang="en-US" b="1" dirty="0" smtClean="0">
                <a:solidFill>
                  <a:srgbClr val="000000"/>
                </a:solidFill>
                <a:latin typeface="Courier New" pitchFamily="49" charset="0"/>
                <a:cs typeface="Courier New" pitchFamily="49" charset="0"/>
              </a:rPr>
              <a:t>(&amp;</a:t>
            </a:r>
            <a:r>
              <a:rPr lang="en-US" altLang="en-US" b="1" dirty="0" err="1" smtClean="0">
                <a:solidFill>
                  <a:srgbClr val="000000"/>
                </a:solidFill>
                <a:latin typeface="Courier New" pitchFamily="49" charset="0"/>
                <a:cs typeface="Courier New" pitchFamily="49" charset="0"/>
              </a:rPr>
              <a:t>second_mutex</a:t>
            </a:r>
            <a:r>
              <a:rPr lang="en-US" altLang="en-US" b="1" dirty="0" smtClean="0">
                <a:solidFill>
                  <a:srgbClr val="000000"/>
                </a:solidFill>
                <a:latin typeface="Courier New" pitchFamily="49" charset="0"/>
                <a:cs typeface="Courier New" pitchFamily="49" charset="0"/>
              </a:rPr>
              <a:t>); </a:t>
            </a:r>
          </a:p>
          <a:p>
            <a:pPr marL="0" indent="0">
              <a:spcBef>
                <a:spcPts val="0"/>
              </a:spcBef>
              <a:buFont typeface="Monotype Sorts" pitchFamily="-84" charset="2"/>
              <a:buNone/>
            </a:pPr>
            <a:r>
              <a:rPr lang="en-US" altLang="en-US" b="1" dirty="0" smtClean="0">
                <a:solidFill>
                  <a:srgbClr val="000000"/>
                </a:solidFill>
                <a:latin typeface="Courier New" pitchFamily="49" charset="0"/>
                <a:cs typeface="Courier New" pitchFamily="49" charset="0"/>
              </a:rPr>
              <a:t>   /** * Do some work */</a:t>
            </a:r>
            <a:br>
              <a:rPr lang="en-US" altLang="en-US" b="1" dirty="0" smtClean="0">
                <a:solidFill>
                  <a:srgbClr val="000000"/>
                </a:solidFill>
                <a:latin typeface="Courier New" pitchFamily="49" charset="0"/>
                <a:cs typeface="Courier New" pitchFamily="49" charset="0"/>
              </a:rPr>
            </a:b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pthread_mutex_unlock</a:t>
            </a:r>
            <a:r>
              <a:rPr lang="en-US" altLang="en-US" b="1" dirty="0" smtClean="0">
                <a:solidFill>
                  <a:srgbClr val="000000"/>
                </a:solidFill>
                <a:latin typeface="Courier New" pitchFamily="49" charset="0"/>
                <a:cs typeface="Courier New" pitchFamily="49" charset="0"/>
              </a:rPr>
              <a:t>(&amp;</a:t>
            </a:r>
            <a:r>
              <a:rPr lang="en-US" altLang="en-US" b="1" dirty="0" err="1" smtClean="0">
                <a:solidFill>
                  <a:srgbClr val="000000"/>
                </a:solidFill>
                <a:latin typeface="Courier New" pitchFamily="49" charset="0"/>
                <a:cs typeface="Courier New" pitchFamily="49" charset="0"/>
              </a:rPr>
              <a:t>second_mutex</a:t>
            </a:r>
            <a:r>
              <a:rPr lang="en-US" altLang="en-US" b="1" dirty="0" smtClean="0">
                <a:solidFill>
                  <a:srgbClr val="000000"/>
                </a:solidFill>
                <a:latin typeface="Courier New" pitchFamily="49" charset="0"/>
                <a:cs typeface="Courier New" pitchFamily="49" charset="0"/>
              </a:rPr>
              <a:t>); </a:t>
            </a:r>
          </a:p>
          <a:p>
            <a:pPr marL="0" indent="0">
              <a:spcBef>
                <a:spcPts val="0"/>
              </a:spcBef>
              <a:buFont typeface="Monotype Sorts" pitchFamily="-84" charset="2"/>
              <a:buNone/>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pthread_mutex_unlock</a:t>
            </a:r>
            <a:r>
              <a:rPr lang="en-US" altLang="en-US" b="1" dirty="0" smtClean="0">
                <a:solidFill>
                  <a:srgbClr val="000000"/>
                </a:solidFill>
                <a:latin typeface="Courier New" pitchFamily="49" charset="0"/>
                <a:cs typeface="Courier New" pitchFamily="49" charset="0"/>
              </a:rPr>
              <a:t>(&amp;</a:t>
            </a:r>
            <a:r>
              <a:rPr lang="en-US" altLang="en-US" b="1" dirty="0" err="1" smtClean="0">
                <a:solidFill>
                  <a:srgbClr val="000000"/>
                </a:solidFill>
                <a:latin typeface="Courier New" pitchFamily="49" charset="0"/>
                <a:cs typeface="Courier New" pitchFamily="49" charset="0"/>
              </a:rPr>
              <a:t>first_mutex</a:t>
            </a:r>
            <a:r>
              <a:rPr lang="en-US" altLang="en-US" b="1" dirty="0" smtClean="0">
                <a:solidFill>
                  <a:srgbClr val="000000"/>
                </a:solidFill>
                <a:latin typeface="Courier New" pitchFamily="49" charset="0"/>
                <a:cs typeface="Courier New" pitchFamily="49" charset="0"/>
              </a:rPr>
              <a:t>); </a:t>
            </a:r>
          </a:p>
          <a:p>
            <a:pPr marL="0" indent="0">
              <a:spcBef>
                <a:spcPts val="0"/>
              </a:spcBef>
              <a:buFont typeface="Monotype Sorts" pitchFamily="-84" charset="2"/>
              <a:buNone/>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pthread_exit</a:t>
            </a:r>
            <a:r>
              <a:rPr lang="en-US" altLang="en-US" b="1" dirty="0" smtClean="0">
                <a:solidFill>
                  <a:srgbClr val="000000"/>
                </a:solidFill>
                <a:latin typeface="Courier New" pitchFamily="49" charset="0"/>
                <a:cs typeface="Courier New" pitchFamily="49" charset="0"/>
              </a:rPr>
              <a:t>(0); </a:t>
            </a:r>
          </a:p>
          <a:p>
            <a:pPr marL="0" indent="0">
              <a:spcBef>
                <a:spcPts val="0"/>
              </a:spcBef>
              <a:buFont typeface="Monotype Sorts" pitchFamily="-84" charset="2"/>
              <a:buNone/>
            </a:pPr>
            <a:r>
              <a:rPr lang="en-US" altLang="en-US" b="1" dirty="0" smtClean="0">
                <a:solidFill>
                  <a:srgbClr val="000000"/>
                </a:solidFill>
                <a:latin typeface="Courier New" pitchFamily="49" charset="0"/>
                <a:cs typeface="Courier New" pitchFamily="49" charset="0"/>
              </a:rPr>
              <a:t>} </a:t>
            </a:r>
          </a:p>
          <a:p>
            <a:pPr marL="0" indent="0">
              <a:spcBef>
                <a:spcPts val="0"/>
              </a:spcBef>
              <a:buFont typeface="Monotype Sorts" pitchFamily="-84" charset="2"/>
              <a:buNone/>
            </a:pPr>
            <a:r>
              <a:rPr lang="en-US" altLang="en-US" b="1" dirty="0" smtClean="0">
                <a:solidFill>
                  <a:srgbClr val="000099"/>
                </a:solidFill>
                <a:latin typeface="Courier New" pitchFamily="49" charset="0"/>
                <a:cs typeface="Courier New" pitchFamily="49" charset="0"/>
              </a:rPr>
              <a:t>/* thread two runs in this function */ </a:t>
            </a:r>
          </a:p>
          <a:p>
            <a:pPr marL="0" indent="0">
              <a:spcBef>
                <a:spcPts val="0"/>
              </a:spcBef>
              <a:buFont typeface="Monotype Sorts" pitchFamily="-84" charset="2"/>
              <a:buNone/>
            </a:pPr>
            <a:r>
              <a:rPr lang="en-US" altLang="en-US" b="1" dirty="0" smtClean="0">
                <a:solidFill>
                  <a:srgbClr val="000099"/>
                </a:solidFill>
                <a:latin typeface="Courier New" pitchFamily="49" charset="0"/>
                <a:cs typeface="Courier New" pitchFamily="49" charset="0"/>
              </a:rPr>
              <a:t>void *</a:t>
            </a:r>
            <a:r>
              <a:rPr lang="en-US" altLang="en-US" b="1" dirty="0" err="1" smtClean="0">
                <a:solidFill>
                  <a:srgbClr val="000099"/>
                </a:solidFill>
                <a:latin typeface="Courier New" pitchFamily="49" charset="0"/>
                <a:cs typeface="Courier New" pitchFamily="49" charset="0"/>
              </a:rPr>
              <a:t>do_work_two</a:t>
            </a:r>
            <a:r>
              <a:rPr lang="en-US" altLang="en-US" b="1" dirty="0" smtClean="0">
                <a:solidFill>
                  <a:srgbClr val="000099"/>
                </a:solidFill>
                <a:latin typeface="Courier New" pitchFamily="49" charset="0"/>
                <a:cs typeface="Courier New" pitchFamily="49" charset="0"/>
              </a:rPr>
              <a:t>(void *</a:t>
            </a:r>
            <a:r>
              <a:rPr lang="en-US" altLang="en-US" b="1" dirty="0" err="1" smtClean="0">
                <a:solidFill>
                  <a:srgbClr val="000099"/>
                </a:solidFill>
                <a:latin typeface="Courier New" pitchFamily="49" charset="0"/>
                <a:cs typeface="Courier New" pitchFamily="49" charset="0"/>
              </a:rPr>
              <a:t>param</a:t>
            </a:r>
            <a:r>
              <a:rPr lang="en-US" altLang="en-US" b="1" dirty="0" smtClean="0">
                <a:solidFill>
                  <a:srgbClr val="000099"/>
                </a:solidFill>
                <a:latin typeface="Courier New" pitchFamily="49" charset="0"/>
                <a:cs typeface="Courier New" pitchFamily="49" charset="0"/>
              </a:rPr>
              <a:t>)</a:t>
            </a:r>
            <a:br>
              <a:rPr lang="en-US" altLang="en-US" b="1" dirty="0" smtClean="0">
                <a:solidFill>
                  <a:srgbClr val="000099"/>
                </a:solidFill>
                <a:latin typeface="Courier New" pitchFamily="49" charset="0"/>
                <a:cs typeface="Courier New" pitchFamily="49" charset="0"/>
              </a:rPr>
            </a:br>
            <a:r>
              <a:rPr lang="en-US" altLang="en-US" sz="1400" b="1" dirty="0" smtClean="0">
                <a:solidFill>
                  <a:srgbClr val="000099"/>
                </a:solidFill>
                <a:latin typeface="Courier New" pitchFamily="49" charset="0"/>
                <a:cs typeface="Courier New" pitchFamily="49" charset="0"/>
              </a:rPr>
              <a:t>{ </a:t>
            </a:r>
            <a:endParaRPr lang="en-US" altLang="en-US" b="1" dirty="0" smtClean="0">
              <a:solidFill>
                <a:srgbClr val="000099"/>
              </a:solidFill>
              <a:latin typeface="Courier New" pitchFamily="49" charset="0"/>
              <a:cs typeface="Courier New" pitchFamily="49" charset="0"/>
            </a:endParaRPr>
          </a:p>
          <a:p>
            <a:pPr marL="0" indent="0">
              <a:spcBef>
                <a:spcPts val="0"/>
              </a:spcBef>
              <a:buFont typeface="Monotype Sorts" pitchFamily="-84" charset="2"/>
              <a:buNone/>
            </a:pPr>
            <a:r>
              <a:rPr lang="en-US" altLang="en-US" b="1" dirty="0" smtClean="0">
                <a:solidFill>
                  <a:srgbClr val="000099"/>
                </a:solidFill>
                <a:latin typeface="Courier New" pitchFamily="49" charset="0"/>
                <a:cs typeface="Courier New" pitchFamily="49" charset="0"/>
              </a:rPr>
              <a:t>   </a:t>
            </a:r>
            <a:r>
              <a:rPr lang="en-US" altLang="en-US" b="1" dirty="0" err="1" smtClean="0">
                <a:solidFill>
                  <a:srgbClr val="000099"/>
                </a:solidFill>
                <a:latin typeface="Courier New" pitchFamily="49" charset="0"/>
                <a:cs typeface="Courier New" pitchFamily="49" charset="0"/>
              </a:rPr>
              <a:t>pthread_mutex_lock</a:t>
            </a:r>
            <a:r>
              <a:rPr lang="en-US" altLang="en-US" b="1" dirty="0" smtClean="0">
                <a:solidFill>
                  <a:srgbClr val="000099"/>
                </a:solidFill>
                <a:latin typeface="Courier New" pitchFamily="49" charset="0"/>
                <a:cs typeface="Courier New" pitchFamily="49" charset="0"/>
              </a:rPr>
              <a:t>(&amp;</a:t>
            </a:r>
            <a:r>
              <a:rPr lang="en-US" altLang="en-US" b="1" dirty="0" err="1" smtClean="0">
                <a:solidFill>
                  <a:srgbClr val="000099"/>
                </a:solidFill>
                <a:latin typeface="Courier New" pitchFamily="49" charset="0"/>
                <a:cs typeface="Courier New" pitchFamily="49" charset="0"/>
              </a:rPr>
              <a:t>second_mutex</a:t>
            </a:r>
            <a:r>
              <a:rPr lang="en-US" altLang="en-US" b="1" dirty="0" smtClean="0">
                <a:solidFill>
                  <a:srgbClr val="000099"/>
                </a:solidFill>
                <a:latin typeface="Courier New" pitchFamily="49" charset="0"/>
                <a:cs typeface="Courier New" pitchFamily="49" charset="0"/>
              </a:rPr>
              <a:t>); </a:t>
            </a:r>
          </a:p>
          <a:p>
            <a:pPr marL="0" indent="0">
              <a:spcBef>
                <a:spcPts val="0"/>
              </a:spcBef>
              <a:buFont typeface="Monotype Sorts" pitchFamily="-84" charset="2"/>
              <a:buNone/>
            </a:pPr>
            <a:r>
              <a:rPr lang="en-US" altLang="en-US" b="1" dirty="0" smtClean="0">
                <a:solidFill>
                  <a:srgbClr val="000099"/>
                </a:solidFill>
                <a:latin typeface="Courier New" pitchFamily="49" charset="0"/>
                <a:cs typeface="Courier New" pitchFamily="49" charset="0"/>
              </a:rPr>
              <a:t>   </a:t>
            </a:r>
            <a:r>
              <a:rPr lang="en-US" altLang="en-US" b="1" dirty="0" err="1" smtClean="0">
                <a:solidFill>
                  <a:srgbClr val="000099"/>
                </a:solidFill>
                <a:latin typeface="Courier New" pitchFamily="49" charset="0"/>
                <a:cs typeface="Courier New" pitchFamily="49" charset="0"/>
              </a:rPr>
              <a:t>pthread_mutex_lock</a:t>
            </a:r>
            <a:r>
              <a:rPr lang="en-US" altLang="en-US" b="1" dirty="0" smtClean="0">
                <a:solidFill>
                  <a:srgbClr val="000099"/>
                </a:solidFill>
                <a:latin typeface="Courier New" pitchFamily="49" charset="0"/>
                <a:cs typeface="Courier New" pitchFamily="49" charset="0"/>
              </a:rPr>
              <a:t>(&amp;</a:t>
            </a:r>
            <a:r>
              <a:rPr lang="en-US" altLang="en-US" b="1" dirty="0" err="1" smtClean="0">
                <a:solidFill>
                  <a:srgbClr val="000099"/>
                </a:solidFill>
                <a:latin typeface="Courier New" pitchFamily="49" charset="0"/>
                <a:cs typeface="Courier New" pitchFamily="49" charset="0"/>
              </a:rPr>
              <a:t>first_mutex</a:t>
            </a:r>
            <a:r>
              <a:rPr lang="en-US" altLang="en-US" b="1" dirty="0" smtClean="0">
                <a:solidFill>
                  <a:srgbClr val="000099"/>
                </a:solidFill>
                <a:latin typeface="Courier New" pitchFamily="49" charset="0"/>
                <a:cs typeface="Courier New" pitchFamily="49" charset="0"/>
              </a:rPr>
              <a:t>); </a:t>
            </a:r>
          </a:p>
          <a:p>
            <a:pPr marL="0" indent="0">
              <a:spcBef>
                <a:spcPts val="0"/>
              </a:spcBef>
              <a:buFont typeface="Monotype Sorts" pitchFamily="-84" charset="2"/>
              <a:buNone/>
            </a:pPr>
            <a:r>
              <a:rPr lang="en-US" altLang="en-US" b="1" dirty="0" smtClean="0">
                <a:solidFill>
                  <a:srgbClr val="000099"/>
                </a:solidFill>
                <a:latin typeface="Courier New" pitchFamily="49" charset="0"/>
                <a:cs typeface="Courier New" pitchFamily="49" charset="0"/>
              </a:rPr>
              <a:t>   /** * Do some work */</a:t>
            </a:r>
            <a:br>
              <a:rPr lang="en-US" altLang="en-US" b="1" dirty="0" smtClean="0">
                <a:solidFill>
                  <a:srgbClr val="000099"/>
                </a:solidFill>
                <a:latin typeface="Courier New" pitchFamily="49" charset="0"/>
                <a:cs typeface="Courier New" pitchFamily="49" charset="0"/>
              </a:rPr>
            </a:br>
            <a:r>
              <a:rPr lang="en-US" altLang="en-US" b="1" dirty="0" smtClean="0">
                <a:solidFill>
                  <a:srgbClr val="000099"/>
                </a:solidFill>
                <a:latin typeface="Courier New" pitchFamily="49" charset="0"/>
                <a:cs typeface="Courier New" pitchFamily="49" charset="0"/>
              </a:rPr>
              <a:t>   </a:t>
            </a:r>
            <a:r>
              <a:rPr lang="en-US" altLang="en-US" b="1" dirty="0" err="1" smtClean="0">
                <a:solidFill>
                  <a:srgbClr val="000099"/>
                </a:solidFill>
                <a:latin typeface="Courier New" pitchFamily="49" charset="0"/>
                <a:cs typeface="Courier New" pitchFamily="49" charset="0"/>
              </a:rPr>
              <a:t>pthread_mutex_unlock</a:t>
            </a:r>
            <a:r>
              <a:rPr lang="en-US" altLang="en-US" b="1" dirty="0" smtClean="0">
                <a:solidFill>
                  <a:srgbClr val="000099"/>
                </a:solidFill>
                <a:latin typeface="Courier New" pitchFamily="49" charset="0"/>
                <a:cs typeface="Courier New" pitchFamily="49" charset="0"/>
              </a:rPr>
              <a:t>(&amp;</a:t>
            </a:r>
            <a:r>
              <a:rPr lang="en-US" altLang="en-US" b="1" dirty="0" err="1" smtClean="0">
                <a:solidFill>
                  <a:srgbClr val="000099"/>
                </a:solidFill>
                <a:latin typeface="Courier New" pitchFamily="49" charset="0"/>
                <a:cs typeface="Courier New" pitchFamily="49" charset="0"/>
              </a:rPr>
              <a:t>first_mutex</a:t>
            </a:r>
            <a:r>
              <a:rPr lang="en-US" altLang="en-US" b="1" dirty="0" smtClean="0">
                <a:solidFill>
                  <a:srgbClr val="000099"/>
                </a:solidFill>
                <a:latin typeface="Courier New" pitchFamily="49" charset="0"/>
                <a:cs typeface="Courier New" pitchFamily="49" charset="0"/>
              </a:rPr>
              <a:t>); </a:t>
            </a:r>
          </a:p>
          <a:p>
            <a:pPr marL="0" indent="0">
              <a:spcBef>
                <a:spcPts val="0"/>
              </a:spcBef>
              <a:buFont typeface="Monotype Sorts" pitchFamily="-84" charset="2"/>
              <a:buNone/>
            </a:pPr>
            <a:r>
              <a:rPr lang="en-US" altLang="en-US" b="1" dirty="0" smtClean="0">
                <a:solidFill>
                  <a:srgbClr val="000099"/>
                </a:solidFill>
                <a:latin typeface="Courier New" pitchFamily="49" charset="0"/>
                <a:cs typeface="Courier New" pitchFamily="49" charset="0"/>
              </a:rPr>
              <a:t>   </a:t>
            </a:r>
            <a:r>
              <a:rPr lang="en-US" altLang="en-US" b="1" dirty="0" err="1" smtClean="0">
                <a:solidFill>
                  <a:srgbClr val="000099"/>
                </a:solidFill>
                <a:latin typeface="Courier New" pitchFamily="49" charset="0"/>
                <a:cs typeface="Courier New" pitchFamily="49" charset="0"/>
              </a:rPr>
              <a:t>pthread_mutex_unlock</a:t>
            </a:r>
            <a:r>
              <a:rPr lang="en-US" altLang="en-US" b="1" dirty="0" smtClean="0">
                <a:solidFill>
                  <a:srgbClr val="000099"/>
                </a:solidFill>
                <a:latin typeface="Courier New" pitchFamily="49" charset="0"/>
                <a:cs typeface="Courier New" pitchFamily="49" charset="0"/>
              </a:rPr>
              <a:t>(&amp;</a:t>
            </a:r>
            <a:r>
              <a:rPr lang="en-US" altLang="en-US" b="1" dirty="0" err="1" smtClean="0">
                <a:solidFill>
                  <a:srgbClr val="000099"/>
                </a:solidFill>
                <a:latin typeface="Courier New" pitchFamily="49" charset="0"/>
                <a:cs typeface="Courier New" pitchFamily="49" charset="0"/>
              </a:rPr>
              <a:t>second_mutex</a:t>
            </a:r>
            <a:r>
              <a:rPr lang="en-US" altLang="en-US" b="1" dirty="0" smtClean="0">
                <a:solidFill>
                  <a:srgbClr val="000099"/>
                </a:solidFill>
                <a:latin typeface="Courier New" pitchFamily="49" charset="0"/>
                <a:cs typeface="Courier New" pitchFamily="49" charset="0"/>
              </a:rPr>
              <a:t>); </a:t>
            </a:r>
          </a:p>
          <a:p>
            <a:pPr marL="0" indent="0">
              <a:spcBef>
                <a:spcPts val="0"/>
              </a:spcBef>
              <a:buFont typeface="Monotype Sorts" pitchFamily="-84" charset="2"/>
              <a:buNone/>
            </a:pPr>
            <a:r>
              <a:rPr lang="en-US" altLang="en-US" b="1" dirty="0" smtClean="0">
                <a:solidFill>
                  <a:srgbClr val="000099"/>
                </a:solidFill>
                <a:latin typeface="Courier New" pitchFamily="49" charset="0"/>
                <a:cs typeface="Courier New" pitchFamily="49" charset="0"/>
              </a:rPr>
              <a:t>   </a:t>
            </a:r>
            <a:r>
              <a:rPr lang="en-US" altLang="en-US" b="1" dirty="0" err="1" smtClean="0">
                <a:solidFill>
                  <a:srgbClr val="000099"/>
                </a:solidFill>
                <a:latin typeface="Courier New" pitchFamily="49" charset="0"/>
                <a:cs typeface="Courier New" pitchFamily="49" charset="0"/>
              </a:rPr>
              <a:t>pthread_exit</a:t>
            </a:r>
            <a:r>
              <a:rPr lang="en-US" altLang="en-US" b="1" dirty="0" smtClean="0">
                <a:solidFill>
                  <a:srgbClr val="000099"/>
                </a:solidFill>
                <a:latin typeface="Courier New" pitchFamily="49" charset="0"/>
                <a:cs typeface="Courier New" pitchFamily="49" charset="0"/>
              </a:rPr>
              <a:t>(0); </a:t>
            </a:r>
          </a:p>
          <a:p>
            <a:pPr marL="0" indent="0">
              <a:spcBef>
                <a:spcPts val="0"/>
              </a:spcBef>
              <a:buFont typeface="Monotype Sorts" pitchFamily="-84" charset="2"/>
              <a:buNone/>
            </a:pPr>
            <a:r>
              <a:rPr lang="en-US" altLang="en-US" b="1" dirty="0" smtClean="0">
                <a:solidFill>
                  <a:srgbClr val="000099"/>
                </a:solidFill>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a:xfrm>
            <a:off x="914400" y="152400"/>
            <a:ext cx="7724775" cy="762000"/>
          </a:xfrm>
        </p:spPr>
        <p:txBody>
          <a:bodyPr>
            <a:normAutofit/>
          </a:bodyPr>
          <a:lstStyle/>
          <a:p>
            <a:pPr eaLnBrk="1" hangingPunct="1"/>
            <a:r>
              <a:rPr lang="en-US" altLang="en-US" sz="3200" dirty="0" smtClean="0">
                <a:solidFill>
                  <a:srgbClr val="C00000"/>
                </a:solidFill>
                <a:latin typeface="Arial" pitchFamily="34" charset="0"/>
                <a:cs typeface="Arial" pitchFamily="34" charset="0"/>
              </a:rPr>
              <a:t>Deadlock Example with Lock Ordering</a:t>
            </a:r>
          </a:p>
        </p:txBody>
      </p:sp>
      <p:sp>
        <p:nvSpPr>
          <p:cNvPr id="19459" name="Rectangle 1027"/>
          <p:cNvSpPr>
            <a:spLocks noGrp="1" noChangeArrowheads="1"/>
          </p:cNvSpPr>
          <p:nvPr>
            <p:ph type="body" idx="1"/>
          </p:nvPr>
        </p:nvSpPr>
        <p:spPr>
          <a:xfrm>
            <a:off x="723900" y="965200"/>
            <a:ext cx="7959725" cy="4229100"/>
          </a:xfrm>
        </p:spPr>
        <p:txBody>
          <a:bodyPr>
            <a:normAutofit fontScale="77500" lnSpcReduction="20000"/>
          </a:bodyPr>
          <a:lstStyle/>
          <a:p>
            <a:pPr marL="0" indent="0">
              <a:spcBef>
                <a:spcPts val="0"/>
              </a:spcBef>
              <a:buFont typeface="Monotype Sorts" pitchFamily="-84" charset="2"/>
              <a:buNone/>
            </a:pPr>
            <a:r>
              <a:rPr lang="en-US" altLang="en-US" b="1" dirty="0" smtClean="0">
                <a:latin typeface="Courier New" pitchFamily="49" charset="0"/>
                <a:cs typeface="Courier New" pitchFamily="49" charset="0"/>
              </a:rPr>
              <a:t>void transaction(Account from, Account to, double amount) </a:t>
            </a:r>
          </a:p>
          <a:p>
            <a:pPr marL="0" indent="0">
              <a:spcBef>
                <a:spcPts val="0"/>
              </a:spcBef>
              <a:buFont typeface="Monotype Sorts" pitchFamily="-84" charset="2"/>
              <a:buNone/>
            </a:pPr>
            <a:r>
              <a:rPr lang="en-US" altLang="en-US" b="1" dirty="0" smtClean="0">
                <a:latin typeface="Courier New" pitchFamily="49" charset="0"/>
                <a:cs typeface="Courier New" pitchFamily="49" charset="0"/>
              </a:rPr>
              <a:t>{ </a:t>
            </a:r>
          </a:p>
          <a:p>
            <a:pPr marL="0" indent="0">
              <a:spcBef>
                <a:spcPts val="0"/>
              </a:spcBef>
              <a:buFont typeface="Monotype Sorts" pitchFamily="-84" charset="2"/>
              <a:buNone/>
            </a:pPr>
            <a:r>
              <a:rPr lang="en-US" altLang="en-US" b="1" dirty="0" smtClean="0">
                <a:latin typeface="Courier New" pitchFamily="49" charset="0"/>
                <a:cs typeface="Courier New" pitchFamily="49" charset="0"/>
              </a:rPr>
              <a:t>   </a:t>
            </a:r>
            <a:r>
              <a:rPr lang="en-US" altLang="en-US" b="1" dirty="0" err="1" smtClean="0">
                <a:latin typeface="Courier New" pitchFamily="49" charset="0"/>
                <a:cs typeface="Courier New" pitchFamily="49" charset="0"/>
              </a:rPr>
              <a:t>mutex</a:t>
            </a:r>
            <a:r>
              <a:rPr lang="en-US" altLang="en-US" b="1" dirty="0" smtClean="0">
                <a:latin typeface="Courier New" pitchFamily="49" charset="0"/>
                <a:cs typeface="Courier New" pitchFamily="49" charset="0"/>
              </a:rPr>
              <a:t> lock1, lock2; </a:t>
            </a:r>
          </a:p>
          <a:p>
            <a:pPr marL="0" indent="0">
              <a:spcBef>
                <a:spcPts val="0"/>
              </a:spcBef>
              <a:buFont typeface="Monotype Sorts" pitchFamily="-84" charset="2"/>
              <a:buNone/>
            </a:pPr>
            <a:r>
              <a:rPr lang="en-US" altLang="en-US" b="1" dirty="0" smtClean="0">
                <a:latin typeface="Courier New" pitchFamily="49" charset="0"/>
                <a:cs typeface="Courier New" pitchFamily="49" charset="0"/>
              </a:rPr>
              <a:t>   lock1 = </a:t>
            </a:r>
            <a:r>
              <a:rPr lang="en-US" altLang="en-US" b="1" dirty="0" err="1" smtClean="0">
                <a:latin typeface="Courier New" pitchFamily="49" charset="0"/>
                <a:cs typeface="Courier New" pitchFamily="49" charset="0"/>
              </a:rPr>
              <a:t>get_lock</a:t>
            </a:r>
            <a:r>
              <a:rPr lang="en-US" altLang="en-US" b="1" dirty="0" smtClean="0">
                <a:latin typeface="Courier New" pitchFamily="49" charset="0"/>
                <a:cs typeface="Courier New" pitchFamily="49" charset="0"/>
              </a:rPr>
              <a:t>(from); </a:t>
            </a:r>
          </a:p>
          <a:p>
            <a:pPr marL="0" indent="0">
              <a:spcBef>
                <a:spcPts val="0"/>
              </a:spcBef>
              <a:buFont typeface="Monotype Sorts" pitchFamily="-84" charset="2"/>
              <a:buNone/>
            </a:pPr>
            <a:r>
              <a:rPr lang="en-US" altLang="en-US" b="1" dirty="0" smtClean="0">
                <a:latin typeface="Courier New" pitchFamily="49" charset="0"/>
                <a:cs typeface="Courier New" pitchFamily="49" charset="0"/>
              </a:rPr>
              <a:t>   lock2 = </a:t>
            </a:r>
            <a:r>
              <a:rPr lang="en-US" altLang="en-US" b="1" dirty="0" err="1" smtClean="0">
                <a:latin typeface="Courier New" pitchFamily="49" charset="0"/>
                <a:cs typeface="Courier New" pitchFamily="49" charset="0"/>
              </a:rPr>
              <a:t>get_lock</a:t>
            </a:r>
            <a:r>
              <a:rPr lang="en-US" altLang="en-US" b="1" dirty="0" smtClean="0">
                <a:latin typeface="Courier New" pitchFamily="49" charset="0"/>
                <a:cs typeface="Courier New" pitchFamily="49" charset="0"/>
              </a:rPr>
              <a:t>(to); </a:t>
            </a:r>
          </a:p>
          <a:p>
            <a:pPr marL="0" indent="0">
              <a:spcBef>
                <a:spcPts val="0"/>
              </a:spcBef>
              <a:buFont typeface="Monotype Sorts" pitchFamily="-84" charset="2"/>
              <a:buNone/>
            </a:pPr>
            <a:r>
              <a:rPr lang="en-US" altLang="en-US" b="1" dirty="0" smtClean="0">
                <a:latin typeface="Courier New" pitchFamily="49" charset="0"/>
                <a:cs typeface="Courier New" pitchFamily="49" charset="0"/>
              </a:rPr>
              <a:t>   acquire(lock1); </a:t>
            </a:r>
          </a:p>
          <a:p>
            <a:pPr marL="0" indent="0">
              <a:spcBef>
                <a:spcPts val="0"/>
              </a:spcBef>
              <a:buFont typeface="Monotype Sorts" pitchFamily="-84" charset="2"/>
              <a:buNone/>
            </a:pPr>
            <a:r>
              <a:rPr lang="en-US" altLang="en-US" b="1" dirty="0" smtClean="0">
                <a:latin typeface="Courier New" pitchFamily="49" charset="0"/>
                <a:cs typeface="Courier New" pitchFamily="49" charset="0"/>
              </a:rPr>
              <a:t>      acquire(lock2); </a:t>
            </a:r>
          </a:p>
          <a:p>
            <a:pPr marL="0" indent="0">
              <a:spcBef>
                <a:spcPts val="0"/>
              </a:spcBef>
              <a:buFont typeface="Monotype Sorts" pitchFamily="-84" charset="2"/>
              <a:buNone/>
            </a:pPr>
            <a:r>
              <a:rPr lang="en-US" altLang="en-US" b="1" dirty="0" smtClean="0">
                <a:latin typeface="Courier New" pitchFamily="49" charset="0"/>
                <a:cs typeface="Courier New" pitchFamily="49" charset="0"/>
              </a:rPr>
              <a:t>         withdraw(from, amount); </a:t>
            </a:r>
          </a:p>
          <a:p>
            <a:pPr marL="0" indent="0">
              <a:spcBef>
                <a:spcPts val="0"/>
              </a:spcBef>
              <a:buFont typeface="Monotype Sorts" pitchFamily="-84" charset="2"/>
              <a:buNone/>
            </a:pPr>
            <a:r>
              <a:rPr lang="en-US" altLang="en-US" b="1" dirty="0" smtClean="0">
                <a:latin typeface="Courier New" pitchFamily="49" charset="0"/>
                <a:cs typeface="Courier New" pitchFamily="49" charset="0"/>
              </a:rPr>
              <a:t>         deposit(to, amount); </a:t>
            </a:r>
          </a:p>
          <a:p>
            <a:pPr marL="0" indent="0">
              <a:spcBef>
                <a:spcPts val="0"/>
              </a:spcBef>
              <a:buFont typeface="Monotype Sorts" pitchFamily="-84" charset="2"/>
              <a:buNone/>
            </a:pPr>
            <a:r>
              <a:rPr lang="en-US" altLang="en-US" b="1" dirty="0" smtClean="0">
                <a:latin typeface="Courier New" pitchFamily="49" charset="0"/>
                <a:cs typeface="Courier New" pitchFamily="49" charset="0"/>
              </a:rPr>
              <a:t>      release(lock2); </a:t>
            </a:r>
          </a:p>
          <a:p>
            <a:pPr marL="0" indent="0">
              <a:spcBef>
                <a:spcPts val="0"/>
              </a:spcBef>
              <a:buFont typeface="Monotype Sorts" pitchFamily="-84" charset="2"/>
              <a:buNone/>
            </a:pPr>
            <a:r>
              <a:rPr lang="en-US" altLang="en-US" b="1" dirty="0" smtClean="0">
                <a:latin typeface="Courier New" pitchFamily="49" charset="0"/>
                <a:cs typeface="Courier New" pitchFamily="49" charset="0"/>
              </a:rPr>
              <a:t>   release(lock1); </a:t>
            </a:r>
          </a:p>
          <a:p>
            <a:pPr marL="0" indent="0">
              <a:spcBef>
                <a:spcPts val="0"/>
              </a:spcBef>
              <a:buFont typeface="Monotype Sorts" pitchFamily="-84" charset="2"/>
              <a:buNone/>
            </a:pPr>
            <a:r>
              <a:rPr lang="en-US" altLang="en-US" b="1" dirty="0" smtClean="0">
                <a:latin typeface="Courier New" pitchFamily="49" charset="0"/>
                <a:cs typeface="Courier New" pitchFamily="49" charset="0"/>
              </a:rPr>
              <a:t>} </a:t>
            </a:r>
          </a:p>
        </p:txBody>
      </p:sp>
      <p:sp>
        <p:nvSpPr>
          <p:cNvPr id="19460" name="Rectangle 3"/>
          <p:cNvSpPr>
            <a:spLocks noChangeArrowheads="1"/>
          </p:cNvSpPr>
          <p:nvPr/>
        </p:nvSpPr>
        <p:spPr bwMode="auto">
          <a:xfrm>
            <a:off x="304800" y="4991100"/>
            <a:ext cx="8610600" cy="1477328"/>
          </a:xfrm>
          <a:prstGeom prst="rect">
            <a:avLst/>
          </a:prstGeom>
          <a:noFill/>
          <a:ln w="9525">
            <a:noFill/>
            <a:miter lim="800000"/>
            <a:headEnd/>
            <a:tailEnd/>
          </a:ln>
        </p:spPr>
        <p:txBody>
          <a:bodyPr wrap="square">
            <a:spAutoFit/>
          </a:bodyPr>
          <a:lstStyle/>
          <a:p>
            <a:pPr marL="266700" indent="-266700" algn="just">
              <a:spcBef>
                <a:spcPts val="0"/>
              </a:spcBef>
              <a:buFont typeface="Arial" pitchFamily="34" charset="0"/>
              <a:buChar char="•"/>
            </a:pPr>
            <a:r>
              <a:rPr lang="en-IN" altLang="en-US" dirty="0" smtClean="0">
                <a:latin typeface="Helvetica" pitchFamily="-84" charset="0"/>
              </a:rPr>
              <a:t>Deadlock is possible if two threads simultaneously invoke the transaction</a:t>
            </a:r>
            <a:r>
              <a:rPr lang="en-IN" altLang="en-US" dirty="0" smtClean="0">
                <a:latin typeface="Helvetica" pitchFamily="-84" charset="0"/>
              </a:rPr>
              <a:t>() function</a:t>
            </a:r>
            <a:r>
              <a:rPr lang="en-IN" altLang="en-US" dirty="0" smtClean="0">
                <a:latin typeface="Helvetica" pitchFamily="-84" charset="0"/>
              </a:rPr>
              <a:t>, transposing different accounts.</a:t>
            </a:r>
          </a:p>
          <a:p>
            <a:pPr marL="266700" indent="-266700" algn="just">
              <a:spcBef>
                <a:spcPts val="0"/>
              </a:spcBef>
              <a:buFont typeface="Arial" pitchFamily="34" charset="0"/>
              <a:buChar char="•"/>
            </a:pPr>
            <a:r>
              <a:rPr lang="en-US" altLang="en-US" dirty="0" smtClean="0">
                <a:latin typeface="Helvetica" pitchFamily="-84" charset="0"/>
              </a:rPr>
              <a:t>Transactions </a:t>
            </a:r>
            <a:r>
              <a:rPr lang="en-US" altLang="en-US" dirty="0">
                <a:latin typeface="Helvetica" pitchFamily="-84" charset="0"/>
              </a:rPr>
              <a:t>1 and 2 execute concurrently.  </a:t>
            </a:r>
            <a:endParaRPr lang="en-US" altLang="en-US" dirty="0" smtClean="0">
              <a:latin typeface="Helvetica" pitchFamily="-84" charset="0"/>
            </a:endParaRPr>
          </a:p>
          <a:p>
            <a:pPr marL="266700" indent="-266700" algn="just">
              <a:spcBef>
                <a:spcPts val="0"/>
              </a:spcBef>
              <a:buFont typeface="Arial" pitchFamily="34" charset="0"/>
              <a:buChar char="•"/>
            </a:pPr>
            <a:r>
              <a:rPr lang="en-US" altLang="en-US" dirty="0" smtClean="0">
                <a:latin typeface="Helvetica" pitchFamily="-84" charset="0"/>
              </a:rPr>
              <a:t>Transaction  </a:t>
            </a:r>
            <a:r>
              <a:rPr lang="en-US" altLang="en-US" dirty="0">
                <a:latin typeface="Helvetica" pitchFamily="-84" charset="0"/>
              </a:rPr>
              <a:t>1 transfers $25 from account A to account B, and Transaction 2 transfers $50 from account B to account </a:t>
            </a:r>
            <a:r>
              <a:rPr lang="en-US" altLang="en-US" dirty="0" smtClean="0">
                <a:latin typeface="Helvetica" pitchFamily="-84" charset="0"/>
              </a:rPr>
              <a:t>A</a:t>
            </a:r>
            <a:r>
              <a:rPr lang="en-US" altLang="en-US" sz="1600" dirty="0" smtClean="0">
                <a:latin typeface="Helvetica" pitchFamily="-84" charset="0"/>
              </a:rPr>
              <a:t>  </a:t>
            </a:r>
            <a:endParaRPr lang="en-US" altLang="en-US" sz="1600" dirty="0">
              <a:latin typeface="Helvetica" pitchFamily="-8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IN" sz="4000" dirty="0" err="1" smtClean="0">
                <a:solidFill>
                  <a:srgbClr val="C00000"/>
                </a:solidFill>
                <a:latin typeface="Arial" pitchFamily="34" charset="0"/>
                <a:cs typeface="Arial" pitchFamily="34" charset="0"/>
              </a:rPr>
              <a:t>Livelock</a:t>
            </a:r>
            <a:endParaRPr lang="en-IN" sz="4000" dirty="0">
              <a:solidFill>
                <a:srgbClr val="C00000"/>
              </a:solidFill>
              <a:latin typeface="Arial" pitchFamily="34" charset="0"/>
              <a:cs typeface="Arial" pitchFamily="34" charset="0"/>
            </a:endParaRPr>
          </a:p>
        </p:txBody>
      </p:sp>
      <p:sp>
        <p:nvSpPr>
          <p:cNvPr id="4" name="Content Placeholder 3"/>
          <p:cNvSpPr>
            <a:spLocks noGrp="1"/>
          </p:cNvSpPr>
          <p:nvPr>
            <p:ph sz="half" idx="2"/>
          </p:nvPr>
        </p:nvSpPr>
        <p:spPr>
          <a:xfrm>
            <a:off x="4572000" y="838200"/>
            <a:ext cx="4495800" cy="5867400"/>
          </a:xfrm>
        </p:spPr>
        <p:txBody>
          <a:bodyPr>
            <a:noAutofit/>
          </a:bodyPr>
          <a:lstStyle/>
          <a:p>
            <a:pPr>
              <a:buNone/>
            </a:pP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thread_two</a:t>
            </a:r>
            <a:r>
              <a:rPr lang="en-IN" sz="1600" dirty="0" smtClean="0">
                <a:latin typeface="Courier New" pitchFamily="49" charset="0"/>
                <a:cs typeface="Courier New" pitchFamily="49" charset="0"/>
              </a:rPr>
              <a:t> runs here */</a:t>
            </a:r>
          </a:p>
          <a:p>
            <a:pPr>
              <a:buNone/>
            </a:pPr>
            <a:r>
              <a:rPr lang="en-IN" sz="1600" dirty="0" smtClean="0">
                <a:latin typeface="Courier New" pitchFamily="49" charset="0"/>
                <a:cs typeface="Courier New" pitchFamily="49" charset="0"/>
              </a:rPr>
              <a:t>void *</a:t>
            </a:r>
            <a:r>
              <a:rPr lang="en-IN" sz="1600" dirty="0" err="1" smtClean="0">
                <a:latin typeface="Courier New" pitchFamily="49" charset="0"/>
                <a:cs typeface="Courier New" pitchFamily="49" charset="0"/>
              </a:rPr>
              <a:t>do_work_two</a:t>
            </a:r>
            <a:r>
              <a:rPr lang="en-IN" sz="1600" dirty="0" smtClean="0">
                <a:latin typeface="Courier New" pitchFamily="49" charset="0"/>
                <a:cs typeface="Courier New" pitchFamily="49" charset="0"/>
              </a:rPr>
              <a:t>(void *</a:t>
            </a:r>
            <a:r>
              <a:rPr lang="en-IN" sz="1600" dirty="0" err="1" smtClean="0">
                <a:latin typeface="Courier New" pitchFamily="49" charset="0"/>
                <a:cs typeface="Courier New" pitchFamily="49" charset="0"/>
              </a:rPr>
              <a:t>param</a:t>
            </a:r>
            <a:r>
              <a:rPr lang="en-IN" sz="1600" dirty="0" smtClean="0">
                <a:latin typeface="Courier New" pitchFamily="49" charset="0"/>
                <a:cs typeface="Courier New" pitchFamily="49" charset="0"/>
              </a:rPr>
              <a:t>)</a:t>
            </a:r>
          </a:p>
          <a:p>
            <a:pPr>
              <a:buNone/>
            </a:pPr>
            <a:r>
              <a:rPr lang="en-IN" sz="1600" dirty="0" smtClean="0">
                <a:latin typeface="Courier New" pitchFamily="49" charset="0"/>
                <a:cs typeface="Courier New" pitchFamily="49" charset="0"/>
              </a:rPr>
              <a:t>{</a:t>
            </a:r>
          </a:p>
          <a:p>
            <a:pPr>
              <a:buNone/>
            </a:pPr>
            <a:r>
              <a:rPr lang="en-IN" sz="1600" dirty="0" err="1" smtClean="0">
                <a:latin typeface="Courier New" pitchFamily="49" charset="0"/>
                <a:cs typeface="Courier New" pitchFamily="49" charset="0"/>
              </a:rPr>
              <a:t>int</a:t>
            </a:r>
            <a:r>
              <a:rPr lang="en-IN" sz="1600" dirty="0" smtClean="0">
                <a:latin typeface="Courier New" pitchFamily="49" charset="0"/>
                <a:cs typeface="Courier New" pitchFamily="49" charset="0"/>
              </a:rPr>
              <a:t> done = 0;</a:t>
            </a:r>
          </a:p>
          <a:p>
            <a:pPr>
              <a:buNone/>
            </a:pPr>
            <a:r>
              <a:rPr lang="en-IN" sz="1600" dirty="0" smtClean="0">
                <a:latin typeface="Courier New" pitchFamily="49" charset="0"/>
                <a:cs typeface="Courier New" pitchFamily="49" charset="0"/>
              </a:rPr>
              <a:t>while (!done) {</a:t>
            </a:r>
          </a:p>
          <a:p>
            <a:pPr>
              <a:buNone/>
            </a:pPr>
            <a:r>
              <a:rPr lang="en-IN" sz="1600" dirty="0" err="1" smtClean="0">
                <a:latin typeface="Courier New" pitchFamily="49" charset="0"/>
                <a:cs typeface="Courier New" pitchFamily="49" charset="0"/>
              </a:rPr>
              <a:t>pthread_mutex_lock</a:t>
            </a:r>
            <a:r>
              <a:rPr lang="en-IN" sz="1600" dirty="0" smtClean="0">
                <a:latin typeface="Courier New" pitchFamily="49" charset="0"/>
                <a:cs typeface="Courier New" pitchFamily="49" charset="0"/>
              </a:rPr>
              <a:t>(&amp;</a:t>
            </a:r>
            <a:r>
              <a:rPr lang="en-IN" sz="1600" dirty="0" err="1" smtClean="0">
                <a:latin typeface="Courier New" pitchFamily="49" charset="0"/>
                <a:cs typeface="Courier New" pitchFamily="49" charset="0"/>
              </a:rPr>
              <a:t>second_mutex</a:t>
            </a:r>
            <a:r>
              <a:rPr lang="en-IN" sz="1600" dirty="0" smtClean="0">
                <a:latin typeface="Courier New" pitchFamily="49" charset="0"/>
                <a:cs typeface="Courier New" pitchFamily="49" charset="0"/>
              </a:rPr>
              <a:t>);</a:t>
            </a:r>
          </a:p>
          <a:p>
            <a:pPr>
              <a:buNone/>
            </a:pPr>
            <a:r>
              <a:rPr lang="en-IN" sz="1600" dirty="0" smtClean="0">
                <a:latin typeface="Courier New" pitchFamily="49" charset="0"/>
                <a:cs typeface="Courier New" pitchFamily="49" charset="0"/>
              </a:rPr>
              <a:t>if (</a:t>
            </a:r>
            <a:r>
              <a:rPr lang="en-IN" sz="1600" dirty="0" err="1" smtClean="0">
                <a:latin typeface="Courier New" pitchFamily="49" charset="0"/>
                <a:cs typeface="Courier New" pitchFamily="49" charset="0"/>
              </a:rPr>
              <a:t>pthread_mutex_trylock</a:t>
            </a:r>
            <a:r>
              <a:rPr lang="en-IN" sz="1600" dirty="0" smtClean="0">
                <a:latin typeface="Courier New" pitchFamily="49" charset="0"/>
                <a:cs typeface="Courier New" pitchFamily="49" charset="0"/>
              </a:rPr>
              <a:t>(&amp;</a:t>
            </a:r>
            <a:r>
              <a:rPr lang="en-IN" sz="1600" dirty="0" err="1" smtClean="0">
                <a:latin typeface="Courier New" pitchFamily="49" charset="0"/>
                <a:cs typeface="Courier New" pitchFamily="49" charset="0"/>
              </a:rPr>
              <a:t>first_mutex</a:t>
            </a:r>
            <a:r>
              <a:rPr lang="en-IN" sz="1600" dirty="0" smtClean="0">
                <a:latin typeface="Courier New" pitchFamily="49" charset="0"/>
                <a:cs typeface="Courier New" pitchFamily="49" charset="0"/>
              </a:rPr>
              <a:t>)) {</a:t>
            </a:r>
          </a:p>
          <a:p>
            <a:pPr>
              <a:buNone/>
            </a:pPr>
            <a:r>
              <a:rPr lang="en-IN" sz="1600" dirty="0" smtClean="0">
                <a:latin typeface="Courier New" pitchFamily="49" charset="0"/>
                <a:cs typeface="Courier New" pitchFamily="49" charset="0"/>
              </a:rPr>
              <a:t>/*** Do some work*/</a:t>
            </a:r>
          </a:p>
          <a:p>
            <a:pPr>
              <a:buNone/>
            </a:pPr>
            <a:r>
              <a:rPr lang="en-IN" sz="1600" dirty="0" err="1" smtClean="0">
                <a:latin typeface="Courier New" pitchFamily="49" charset="0"/>
                <a:cs typeface="Courier New" pitchFamily="49" charset="0"/>
              </a:rPr>
              <a:t>pthread_mutex_unlock</a:t>
            </a:r>
            <a:r>
              <a:rPr lang="en-IN" sz="1600" dirty="0" smtClean="0">
                <a:latin typeface="Courier New" pitchFamily="49" charset="0"/>
                <a:cs typeface="Courier New" pitchFamily="49" charset="0"/>
              </a:rPr>
              <a:t>(&amp;</a:t>
            </a:r>
            <a:r>
              <a:rPr lang="en-IN" sz="1600" dirty="0" err="1" smtClean="0">
                <a:latin typeface="Courier New" pitchFamily="49" charset="0"/>
                <a:cs typeface="Courier New" pitchFamily="49" charset="0"/>
              </a:rPr>
              <a:t>first_mutex</a:t>
            </a:r>
            <a:r>
              <a:rPr lang="en-IN" sz="1600" dirty="0" smtClean="0">
                <a:latin typeface="Courier New" pitchFamily="49" charset="0"/>
                <a:cs typeface="Courier New" pitchFamily="49" charset="0"/>
              </a:rPr>
              <a:t>);</a:t>
            </a:r>
          </a:p>
          <a:p>
            <a:pPr>
              <a:buNone/>
            </a:pPr>
            <a:r>
              <a:rPr lang="en-IN" sz="1600" dirty="0" err="1" smtClean="0">
                <a:latin typeface="Courier New" pitchFamily="49" charset="0"/>
                <a:cs typeface="Courier New" pitchFamily="49" charset="0"/>
              </a:rPr>
              <a:t>pthread_mutex_unlock</a:t>
            </a:r>
            <a:r>
              <a:rPr lang="en-IN" sz="1600" dirty="0" smtClean="0">
                <a:latin typeface="Courier New" pitchFamily="49" charset="0"/>
                <a:cs typeface="Courier New" pitchFamily="49" charset="0"/>
              </a:rPr>
              <a:t>(&amp;</a:t>
            </a:r>
            <a:r>
              <a:rPr lang="en-IN" sz="1600" dirty="0" err="1" smtClean="0">
                <a:latin typeface="Courier New" pitchFamily="49" charset="0"/>
                <a:cs typeface="Courier New" pitchFamily="49" charset="0"/>
              </a:rPr>
              <a:t>second_mutex</a:t>
            </a:r>
            <a:r>
              <a:rPr lang="en-IN" sz="1600" dirty="0" smtClean="0">
                <a:latin typeface="Courier New" pitchFamily="49" charset="0"/>
                <a:cs typeface="Courier New" pitchFamily="49" charset="0"/>
              </a:rPr>
              <a:t>);</a:t>
            </a:r>
          </a:p>
          <a:p>
            <a:pPr>
              <a:buNone/>
            </a:pPr>
            <a:r>
              <a:rPr lang="en-IN" sz="1600" dirty="0" smtClean="0">
                <a:latin typeface="Courier New" pitchFamily="49" charset="0"/>
                <a:cs typeface="Courier New" pitchFamily="49" charset="0"/>
              </a:rPr>
              <a:t>done = 1;}</a:t>
            </a:r>
          </a:p>
          <a:p>
            <a:pPr>
              <a:buNone/>
            </a:pPr>
            <a:r>
              <a:rPr lang="en-IN" sz="1600" dirty="0" smtClean="0">
                <a:latin typeface="Courier New" pitchFamily="49" charset="0"/>
                <a:cs typeface="Courier New" pitchFamily="49" charset="0"/>
              </a:rPr>
              <a:t>else</a:t>
            </a:r>
          </a:p>
          <a:p>
            <a:pPr>
              <a:buNone/>
            </a:pPr>
            <a:r>
              <a:rPr lang="en-IN" sz="1600" dirty="0" err="1" smtClean="0">
                <a:latin typeface="Courier New" pitchFamily="49" charset="0"/>
                <a:cs typeface="Courier New" pitchFamily="49" charset="0"/>
              </a:rPr>
              <a:t>pthread_mutex_unlock</a:t>
            </a:r>
            <a:r>
              <a:rPr lang="en-IN" sz="1600" dirty="0" smtClean="0">
                <a:latin typeface="Courier New" pitchFamily="49" charset="0"/>
                <a:cs typeface="Courier New" pitchFamily="49" charset="0"/>
              </a:rPr>
              <a:t>(&amp;</a:t>
            </a:r>
            <a:r>
              <a:rPr lang="en-IN" sz="1600" dirty="0" err="1" smtClean="0">
                <a:latin typeface="Courier New" pitchFamily="49" charset="0"/>
                <a:cs typeface="Courier New" pitchFamily="49" charset="0"/>
              </a:rPr>
              <a:t>second_mutex</a:t>
            </a:r>
            <a:r>
              <a:rPr lang="en-IN" sz="1600" dirty="0" smtClean="0">
                <a:latin typeface="Courier New" pitchFamily="49" charset="0"/>
                <a:cs typeface="Courier New" pitchFamily="49" charset="0"/>
              </a:rPr>
              <a:t>);</a:t>
            </a:r>
          </a:p>
          <a:p>
            <a:pPr>
              <a:buNone/>
            </a:pPr>
            <a:r>
              <a:rPr lang="en-IN" sz="1600" dirty="0" smtClean="0">
                <a:latin typeface="Courier New" pitchFamily="49" charset="0"/>
                <a:cs typeface="Courier New" pitchFamily="49" charset="0"/>
              </a:rPr>
              <a:t>}</a:t>
            </a:r>
          </a:p>
          <a:p>
            <a:pPr>
              <a:buNone/>
            </a:pPr>
            <a:r>
              <a:rPr lang="en-IN" sz="1600" dirty="0" err="1" smtClean="0">
                <a:latin typeface="Courier New" pitchFamily="49" charset="0"/>
                <a:cs typeface="Courier New" pitchFamily="49" charset="0"/>
              </a:rPr>
              <a:t>pthread_exit</a:t>
            </a:r>
            <a:r>
              <a:rPr lang="en-IN" sz="1600" dirty="0" smtClean="0">
                <a:latin typeface="Courier New" pitchFamily="49" charset="0"/>
                <a:cs typeface="Courier New" pitchFamily="49" charset="0"/>
              </a:rPr>
              <a:t>(0);</a:t>
            </a:r>
          </a:p>
          <a:p>
            <a:pPr>
              <a:buNone/>
            </a:pPr>
            <a:r>
              <a:rPr lang="en-IN" sz="1600" dirty="0" smtClean="0">
                <a:latin typeface="Courier New" pitchFamily="49" charset="0"/>
                <a:cs typeface="Courier New" pitchFamily="49" charset="0"/>
              </a:rPr>
              <a:t>}</a:t>
            </a:r>
          </a:p>
          <a:p>
            <a:endParaRPr lang="en-IN" sz="1400" dirty="0"/>
          </a:p>
        </p:txBody>
      </p:sp>
      <p:sp>
        <p:nvSpPr>
          <p:cNvPr id="5" name="TextBox 4"/>
          <p:cNvSpPr txBox="1"/>
          <p:nvPr/>
        </p:nvSpPr>
        <p:spPr>
          <a:xfrm>
            <a:off x="76200" y="838200"/>
            <a:ext cx="4800600" cy="5262979"/>
          </a:xfrm>
          <a:prstGeom prst="rect">
            <a:avLst/>
          </a:prstGeom>
          <a:noFill/>
        </p:spPr>
        <p:txBody>
          <a:bodyPr wrap="square" rtlCol="0">
            <a:spAutoFit/>
          </a:bodyPr>
          <a:lstStyle/>
          <a:p>
            <a:pPr>
              <a:buNone/>
            </a:pP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thread_one</a:t>
            </a:r>
            <a:r>
              <a:rPr lang="en-IN" sz="1600" dirty="0" smtClean="0">
                <a:latin typeface="Courier New" pitchFamily="49" charset="0"/>
                <a:cs typeface="Courier New" pitchFamily="49" charset="0"/>
              </a:rPr>
              <a:t> runs here */</a:t>
            </a:r>
          </a:p>
          <a:p>
            <a:pPr>
              <a:buNone/>
            </a:pPr>
            <a:r>
              <a:rPr lang="en-IN" sz="1600" dirty="0" smtClean="0">
                <a:latin typeface="Courier New" pitchFamily="49" charset="0"/>
                <a:cs typeface="Courier New" pitchFamily="49" charset="0"/>
              </a:rPr>
              <a:t>void *</a:t>
            </a:r>
            <a:r>
              <a:rPr lang="en-IN" sz="1600" dirty="0" err="1" smtClean="0">
                <a:latin typeface="Courier New" pitchFamily="49" charset="0"/>
                <a:cs typeface="Courier New" pitchFamily="49" charset="0"/>
              </a:rPr>
              <a:t>do_work_one</a:t>
            </a:r>
            <a:r>
              <a:rPr lang="en-IN" sz="1600" dirty="0" smtClean="0">
                <a:latin typeface="Courier New" pitchFamily="49" charset="0"/>
                <a:cs typeface="Courier New" pitchFamily="49" charset="0"/>
              </a:rPr>
              <a:t>(void *</a:t>
            </a:r>
            <a:r>
              <a:rPr lang="en-IN" sz="1600" dirty="0" err="1" smtClean="0">
                <a:latin typeface="Courier New" pitchFamily="49" charset="0"/>
                <a:cs typeface="Courier New" pitchFamily="49" charset="0"/>
              </a:rPr>
              <a:t>param</a:t>
            </a:r>
            <a:r>
              <a:rPr lang="en-IN" sz="1600" dirty="0" smtClean="0">
                <a:latin typeface="Courier New" pitchFamily="49" charset="0"/>
                <a:cs typeface="Courier New" pitchFamily="49" charset="0"/>
              </a:rPr>
              <a:t>)</a:t>
            </a:r>
          </a:p>
          <a:p>
            <a:pPr>
              <a:buNone/>
            </a:pPr>
            <a:r>
              <a:rPr lang="en-IN" sz="1600" dirty="0" smtClean="0">
                <a:latin typeface="Courier New" pitchFamily="49" charset="0"/>
                <a:cs typeface="Courier New" pitchFamily="49" charset="0"/>
              </a:rPr>
              <a:t>{</a:t>
            </a:r>
          </a:p>
          <a:p>
            <a:pPr>
              <a:buNone/>
            </a:pPr>
            <a:r>
              <a:rPr lang="en-IN" sz="1600" dirty="0" err="1" smtClean="0">
                <a:latin typeface="Courier New" pitchFamily="49" charset="0"/>
                <a:cs typeface="Courier New" pitchFamily="49" charset="0"/>
              </a:rPr>
              <a:t>int</a:t>
            </a:r>
            <a:r>
              <a:rPr lang="en-IN" sz="1600" dirty="0" smtClean="0">
                <a:latin typeface="Courier New" pitchFamily="49" charset="0"/>
                <a:cs typeface="Courier New" pitchFamily="49" charset="0"/>
              </a:rPr>
              <a:t> done = 0;</a:t>
            </a:r>
          </a:p>
          <a:p>
            <a:pPr>
              <a:buNone/>
            </a:pPr>
            <a:r>
              <a:rPr lang="en-IN" sz="1600" dirty="0" smtClean="0">
                <a:latin typeface="Courier New" pitchFamily="49" charset="0"/>
                <a:cs typeface="Courier New" pitchFamily="49" charset="0"/>
              </a:rPr>
              <a:t>while (!done) {</a:t>
            </a:r>
          </a:p>
          <a:p>
            <a:pPr>
              <a:buNone/>
            </a:pPr>
            <a:r>
              <a:rPr lang="en-IN" sz="1600" dirty="0" err="1" smtClean="0">
                <a:latin typeface="Courier New" pitchFamily="49" charset="0"/>
                <a:cs typeface="Courier New" pitchFamily="49" charset="0"/>
              </a:rPr>
              <a:t>pthread_mutex_lock</a:t>
            </a:r>
            <a:r>
              <a:rPr lang="en-IN" sz="1600" dirty="0" smtClean="0">
                <a:latin typeface="Courier New" pitchFamily="49" charset="0"/>
                <a:cs typeface="Courier New" pitchFamily="49" charset="0"/>
              </a:rPr>
              <a:t>(&amp;</a:t>
            </a:r>
            <a:r>
              <a:rPr lang="en-IN" sz="1600" dirty="0" err="1" smtClean="0">
                <a:latin typeface="Courier New" pitchFamily="49" charset="0"/>
                <a:cs typeface="Courier New" pitchFamily="49" charset="0"/>
              </a:rPr>
              <a:t>first_mutex</a:t>
            </a:r>
            <a:r>
              <a:rPr lang="en-IN" sz="1600" dirty="0" smtClean="0">
                <a:latin typeface="Courier New" pitchFamily="49" charset="0"/>
                <a:cs typeface="Courier New" pitchFamily="49" charset="0"/>
              </a:rPr>
              <a:t>);</a:t>
            </a:r>
          </a:p>
          <a:p>
            <a:pPr>
              <a:buNone/>
            </a:pPr>
            <a:r>
              <a:rPr lang="en-IN" sz="1600" dirty="0" smtClean="0">
                <a:latin typeface="Courier New" pitchFamily="49" charset="0"/>
                <a:cs typeface="Courier New" pitchFamily="49" charset="0"/>
              </a:rPr>
              <a:t>if (</a:t>
            </a:r>
            <a:r>
              <a:rPr lang="en-IN" sz="1600" dirty="0" err="1" smtClean="0">
                <a:latin typeface="Courier New" pitchFamily="49" charset="0"/>
                <a:cs typeface="Courier New" pitchFamily="49" charset="0"/>
              </a:rPr>
              <a:t>pthread_mutex_trylock</a:t>
            </a:r>
            <a:r>
              <a:rPr lang="en-IN" sz="1600" dirty="0" smtClean="0">
                <a:latin typeface="Courier New" pitchFamily="49" charset="0"/>
                <a:cs typeface="Courier New" pitchFamily="49" charset="0"/>
              </a:rPr>
              <a:t>(&amp;</a:t>
            </a:r>
            <a:r>
              <a:rPr lang="en-IN" sz="1600" dirty="0" err="1" smtClean="0">
                <a:latin typeface="Courier New" pitchFamily="49" charset="0"/>
                <a:cs typeface="Courier New" pitchFamily="49" charset="0"/>
              </a:rPr>
              <a:t>second_mutex</a:t>
            </a:r>
            <a:r>
              <a:rPr lang="en-IN" sz="1600" dirty="0" smtClean="0">
                <a:latin typeface="Courier New" pitchFamily="49" charset="0"/>
                <a:cs typeface="Courier New" pitchFamily="49" charset="0"/>
              </a:rPr>
              <a:t>)) 			{</a:t>
            </a:r>
          </a:p>
          <a:p>
            <a:pPr>
              <a:buNone/>
            </a:pPr>
            <a:r>
              <a:rPr lang="en-IN" sz="1600" dirty="0" smtClean="0">
                <a:latin typeface="Courier New" pitchFamily="49" charset="0"/>
                <a:cs typeface="Courier New" pitchFamily="49" charset="0"/>
              </a:rPr>
              <a:t>/**</a:t>
            </a:r>
          </a:p>
          <a:p>
            <a:pPr>
              <a:buNone/>
            </a:pPr>
            <a:r>
              <a:rPr lang="en-IN" sz="1600" dirty="0" smtClean="0">
                <a:latin typeface="Courier New" pitchFamily="49" charset="0"/>
                <a:cs typeface="Courier New" pitchFamily="49" charset="0"/>
              </a:rPr>
              <a:t>* Do some work</a:t>
            </a:r>
          </a:p>
          <a:p>
            <a:pPr>
              <a:buNone/>
            </a:pPr>
            <a:r>
              <a:rPr lang="en-IN" sz="1600" dirty="0" smtClean="0">
                <a:latin typeface="Courier New" pitchFamily="49" charset="0"/>
                <a:cs typeface="Courier New" pitchFamily="49" charset="0"/>
              </a:rPr>
              <a:t>*/</a:t>
            </a:r>
          </a:p>
          <a:p>
            <a:pPr>
              <a:buNone/>
            </a:pPr>
            <a:r>
              <a:rPr lang="en-IN" sz="1600" dirty="0" err="1" smtClean="0">
                <a:latin typeface="Courier New" pitchFamily="49" charset="0"/>
                <a:cs typeface="Courier New" pitchFamily="49" charset="0"/>
              </a:rPr>
              <a:t>pthread_mutex_unlock</a:t>
            </a:r>
            <a:r>
              <a:rPr lang="en-IN" sz="1600" dirty="0" smtClean="0">
                <a:latin typeface="Courier New" pitchFamily="49" charset="0"/>
                <a:cs typeface="Courier New" pitchFamily="49" charset="0"/>
              </a:rPr>
              <a:t>(&amp;</a:t>
            </a:r>
            <a:r>
              <a:rPr lang="en-IN" sz="1600" dirty="0" err="1" smtClean="0">
                <a:latin typeface="Courier New" pitchFamily="49" charset="0"/>
                <a:cs typeface="Courier New" pitchFamily="49" charset="0"/>
              </a:rPr>
              <a:t>second_mutex</a:t>
            </a:r>
            <a:r>
              <a:rPr lang="en-IN" sz="1600" dirty="0" smtClean="0">
                <a:latin typeface="Courier New" pitchFamily="49" charset="0"/>
                <a:cs typeface="Courier New" pitchFamily="49" charset="0"/>
              </a:rPr>
              <a:t>);</a:t>
            </a:r>
          </a:p>
          <a:p>
            <a:pPr>
              <a:buNone/>
            </a:pPr>
            <a:r>
              <a:rPr lang="en-IN" sz="1600" dirty="0" err="1" smtClean="0">
                <a:latin typeface="Courier New" pitchFamily="49" charset="0"/>
                <a:cs typeface="Courier New" pitchFamily="49" charset="0"/>
              </a:rPr>
              <a:t>pthread_mutex_unlock</a:t>
            </a:r>
            <a:r>
              <a:rPr lang="en-IN" sz="1600" dirty="0" smtClean="0">
                <a:latin typeface="Courier New" pitchFamily="49" charset="0"/>
                <a:cs typeface="Courier New" pitchFamily="49" charset="0"/>
              </a:rPr>
              <a:t>(&amp;</a:t>
            </a:r>
            <a:r>
              <a:rPr lang="en-IN" sz="1600" dirty="0" err="1" smtClean="0">
                <a:latin typeface="Courier New" pitchFamily="49" charset="0"/>
                <a:cs typeface="Courier New" pitchFamily="49" charset="0"/>
              </a:rPr>
              <a:t>first_mutex</a:t>
            </a:r>
            <a:r>
              <a:rPr lang="en-IN" sz="1600" dirty="0" smtClean="0">
                <a:latin typeface="Courier New" pitchFamily="49" charset="0"/>
                <a:cs typeface="Courier New" pitchFamily="49" charset="0"/>
              </a:rPr>
              <a:t>);</a:t>
            </a:r>
          </a:p>
          <a:p>
            <a:pPr>
              <a:buNone/>
            </a:pPr>
            <a:r>
              <a:rPr lang="en-IN" sz="1600" dirty="0" smtClean="0">
                <a:latin typeface="Courier New" pitchFamily="49" charset="0"/>
                <a:cs typeface="Courier New" pitchFamily="49" charset="0"/>
              </a:rPr>
              <a:t>done = 1;		}</a:t>
            </a:r>
          </a:p>
          <a:p>
            <a:pPr>
              <a:buNone/>
            </a:pPr>
            <a:r>
              <a:rPr lang="en-IN" sz="1600" dirty="0" smtClean="0">
                <a:latin typeface="Courier New" pitchFamily="49" charset="0"/>
                <a:cs typeface="Courier New" pitchFamily="49" charset="0"/>
              </a:rPr>
              <a:t>else</a:t>
            </a:r>
          </a:p>
          <a:p>
            <a:pPr>
              <a:buNone/>
            </a:pPr>
            <a:r>
              <a:rPr lang="en-IN" sz="1600" dirty="0" err="1" smtClean="0">
                <a:latin typeface="Courier New" pitchFamily="49" charset="0"/>
                <a:cs typeface="Courier New" pitchFamily="49" charset="0"/>
              </a:rPr>
              <a:t>pthread_mutex_unlock</a:t>
            </a:r>
            <a:r>
              <a:rPr lang="en-IN" sz="1600" dirty="0" smtClean="0">
                <a:latin typeface="Courier New" pitchFamily="49" charset="0"/>
                <a:cs typeface="Courier New" pitchFamily="49" charset="0"/>
              </a:rPr>
              <a:t>(&amp;</a:t>
            </a:r>
            <a:r>
              <a:rPr lang="en-IN" sz="1600" dirty="0" err="1" smtClean="0">
                <a:latin typeface="Courier New" pitchFamily="49" charset="0"/>
                <a:cs typeface="Courier New" pitchFamily="49" charset="0"/>
              </a:rPr>
              <a:t>first_mutex</a:t>
            </a:r>
            <a:r>
              <a:rPr lang="en-IN" sz="1600" dirty="0" smtClean="0">
                <a:latin typeface="Courier New" pitchFamily="49" charset="0"/>
                <a:cs typeface="Courier New" pitchFamily="49" charset="0"/>
              </a:rPr>
              <a:t>);</a:t>
            </a:r>
          </a:p>
          <a:p>
            <a:pPr>
              <a:buNone/>
            </a:pPr>
            <a:r>
              <a:rPr lang="en-IN" sz="1600" dirty="0" smtClean="0">
                <a:latin typeface="Courier New" pitchFamily="49" charset="0"/>
                <a:cs typeface="Courier New" pitchFamily="49" charset="0"/>
              </a:rPr>
              <a:t>	}</a:t>
            </a:r>
          </a:p>
          <a:p>
            <a:pPr>
              <a:buNone/>
            </a:pPr>
            <a:r>
              <a:rPr lang="en-IN" sz="1600" dirty="0" err="1" smtClean="0">
                <a:latin typeface="Courier New" pitchFamily="49" charset="0"/>
                <a:cs typeface="Courier New" pitchFamily="49" charset="0"/>
              </a:rPr>
              <a:t>pthread_exit</a:t>
            </a:r>
            <a:r>
              <a:rPr lang="en-IN" sz="1600" dirty="0" smtClean="0">
                <a:latin typeface="Courier New" pitchFamily="49" charset="0"/>
                <a:cs typeface="Courier New" pitchFamily="49" charset="0"/>
              </a:rPr>
              <a:t>(0);</a:t>
            </a:r>
          </a:p>
          <a:p>
            <a:pPr>
              <a:buNone/>
            </a:pPr>
            <a:r>
              <a:rPr lang="en-IN" sz="1600" dirty="0" smtClean="0">
                <a:latin typeface="Courier New" pitchFamily="49" charset="0"/>
                <a:cs typeface="Courier New" pitchFamily="49" charset="0"/>
              </a:rPr>
              <a:t>}</a:t>
            </a:r>
          </a:p>
          <a:p>
            <a:endParaRPr lang="en-IN" sz="1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52400" y="1143000"/>
            <a:ext cx="8839200" cy="5562600"/>
          </a:xfrm>
        </p:spPr>
        <p:txBody>
          <a:bodyPr>
            <a:normAutofit/>
          </a:bodyPr>
          <a:lstStyle/>
          <a:p>
            <a:pPr algn="just"/>
            <a:r>
              <a:rPr lang="en-IN" sz="2800" dirty="0" smtClean="0">
                <a:latin typeface="Arial" pitchFamily="34" charset="0"/>
                <a:cs typeface="Arial" pitchFamily="34" charset="0"/>
              </a:rPr>
              <a:t>It is similar to deadlock; both prevent two or more threads from proceeding, but the threads are unable to proceed for different reasons. </a:t>
            </a:r>
          </a:p>
          <a:p>
            <a:pPr lvl="1" algn="just"/>
            <a:r>
              <a:rPr lang="en-IN" sz="2600" dirty="0" smtClean="0">
                <a:latin typeface="Arial" pitchFamily="34" charset="0"/>
                <a:cs typeface="Arial" pitchFamily="34" charset="0"/>
              </a:rPr>
              <a:t>Whereas deadlock occurs when every thread in a set is blocked waiting for an event that can be caused only by another thread in the set, </a:t>
            </a:r>
            <a:r>
              <a:rPr lang="en-IN" sz="2600" dirty="0" err="1" smtClean="0">
                <a:latin typeface="Arial" pitchFamily="34" charset="0"/>
                <a:cs typeface="Arial" pitchFamily="34" charset="0"/>
              </a:rPr>
              <a:t>livelock</a:t>
            </a:r>
            <a:r>
              <a:rPr lang="en-IN" sz="2600" dirty="0" smtClean="0">
                <a:latin typeface="Arial" pitchFamily="34" charset="0"/>
                <a:cs typeface="Arial" pitchFamily="34" charset="0"/>
              </a:rPr>
              <a:t> occurs when a thread continuously attempts an action that fails.</a:t>
            </a:r>
          </a:p>
          <a:p>
            <a:pPr algn="just"/>
            <a:r>
              <a:rPr lang="en-IN" sz="2800" dirty="0" err="1" smtClean="0">
                <a:latin typeface="Arial" pitchFamily="34" charset="0"/>
                <a:cs typeface="Arial" pitchFamily="34" charset="0"/>
              </a:rPr>
              <a:t>Livelock</a:t>
            </a:r>
            <a:r>
              <a:rPr lang="en-IN" sz="2800" dirty="0" smtClean="0">
                <a:latin typeface="Arial" pitchFamily="34" charset="0"/>
                <a:cs typeface="Arial" pitchFamily="34" charset="0"/>
              </a:rPr>
              <a:t> typically occurs when threads retry failing operations at the same time. </a:t>
            </a:r>
          </a:p>
          <a:p>
            <a:pPr algn="just"/>
            <a:r>
              <a:rPr lang="en-IN" sz="2800" dirty="0" smtClean="0">
                <a:latin typeface="Arial" pitchFamily="34" charset="0"/>
                <a:cs typeface="Arial" pitchFamily="34" charset="0"/>
              </a:rPr>
              <a:t>It thus can generally be avoided by having each thread retry the failing operation at random times.</a:t>
            </a:r>
            <a:endParaRPr lang="en-IN" sz="2800" dirty="0">
              <a:latin typeface="Arial" pitchFamily="34" charset="0"/>
              <a:cs typeface="Arial" pitchFamily="34" charset="0"/>
            </a:endParaRPr>
          </a:p>
        </p:txBody>
      </p:sp>
      <p:sp>
        <p:nvSpPr>
          <p:cNvPr id="7" name="Title 1"/>
          <p:cNvSpPr>
            <a:spLocks noGrp="1"/>
          </p:cNvSpPr>
          <p:nvPr>
            <p:ph type="title"/>
          </p:nvPr>
        </p:nvSpPr>
        <p:spPr>
          <a:xfrm>
            <a:off x="457200" y="274638"/>
            <a:ext cx="8229600" cy="868362"/>
          </a:xfrm>
        </p:spPr>
        <p:txBody>
          <a:bodyPr>
            <a:normAutofit/>
          </a:bodyPr>
          <a:lstStyle/>
          <a:p>
            <a:r>
              <a:rPr lang="en-IN" sz="4000" dirty="0" err="1" smtClean="0">
                <a:solidFill>
                  <a:srgbClr val="C00000"/>
                </a:solidFill>
                <a:latin typeface="Arial" pitchFamily="34" charset="0"/>
                <a:cs typeface="Arial" pitchFamily="34" charset="0"/>
              </a:rPr>
              <a:t>Livelock</a:t>
            </a:r>
            <a:endParaRPr lang="en-IN" sz="4000"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23925" y="198438"/>
            <a:ext cx="7762875" cy="715962"/>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Deadlock Avoidance</a:t>
            </a:r>
          </a:p>
        </p:txBody>
      </p:sp>
      <p:sp>
        <p:nvSpPr>
          <p:cNvPr id="20483" name="Rectangle 3"/>
          <p:cNvSpPr>
            <a:spLocks noGrp="1" noChangeArrowheads="1"/>
          </p:cNvSpPr>
          <p:nvPr>
            <p:ph type="body" idx="1"/>
          </p:nvPr>
        </p:nvSpPr>
        <p:spPr>
          <a:xfrm>
            <a:off x="152400" y="2754313"/>
            <a:ext cx="8839200" cy="3783012"/>
          </a:xfrm>
        </p:spPr>
        <p:txBody>
          <a:bodyPr/>
          <a:lstStyle/>
          <a:p>
            <a:pPr algn="just">
              <a:spcBef>
                <a:spcPts val="0"/>
              </a:spcBef>
            </a:pPr>
            <a:r>
              <a:rPr lang="en-US" altLang="en-US" sz="2400" dirty="0" smtClean="0">
                <a:latin typeface="Arial" pitchFamily="34" charset="0"/>
                <a:cs typeface="Arial" pitchFamily="34" charset="0"/>
              </a:rPr>
              <a:t>Simplest and most useful model requires that each process declare the </a:t>
            </a:r>
            <a:r>
              <a:rPr lang="en-US" altLang="en-US" sz="2400" b="1" i="1" dirty="0" smtClean="0">
                <a:latin typeface="Arial" pitchFamily="34" charset="0"/>
                <a:cs typeface="Arial" pitchFamily="34" charset="0"/>
              </a:rPr>
              <a:t>maximum number</a:t>
            </a:r>
            <a:r>
              <a:rPr lang="en-US" altLang="en-US" sz="2400" b="1" dirty="0" smtClean="0">
                <a:latin typeface="Arial" pitchFamily="34" charset="0"/>
                <a:cs typeface="Arial" pitchFamily="34" charset="0"/>
              </a:rPr>
              <a:t> </a:t>
            </a:r>
            <a:r>
              <a:rPr lang="en-US" altLang="en-US" sz="2400" dirty="0" smtClean="0">
                <a:latin typeface="Arial" pitchFamily="34" charset="0"/>
                <a:cs typeface="Arial" pitchFamily="34" charset="0"/>
              </a:rPr>
              <a:t>of resources of each type that it may need</a:t>
            </a:r>
          </a:p>
          <a:p>
            <a:pPr algn="just">
              <a:spcBef>
                <a:spcPts val="0"/>
              </a:spcBef>
            </a:pPr>
            <a:r>
              <a:rPr lang="en-US" altLang="en-US" sz="2400" dirty="0" smtClean="0">
                <a:latin typeface="Arial" pitchFamily="34" charset="0"/>
                <a:cs typeface="Arial" pitchFamily="34" charset="0"/>
              </a:rPr>
              <a:t>Deadlock-avoidance algorithm dynamically examines the resource-allocation state to ensure that there can never be a circular-wait condition</a:t>
            </a:r>
          </a:p>
          <a:p>
            <a:pPr algn="just">
              <a:spcBef>
                <a:spcPts val="0"/>
              </a:spcBef>
            </a:pPr>
            <a:r>
              <a:rPr lang="en-US" altLang="en-US" sz="2400" dirty="0" smtClean="0">
                <a:latin typeface="Arial" pitchFamily="34" charset="0"/>
                <a:cs typeface="Arial" pitchFamily="34" charset="0"/>
              </a:rPr>
              <a:t>Resource-allocation </a:t>
            </a:r>
            <a:r>
              <a:rPr lang="en-US" altLang="en-US" sz="2400" i="1" dirty="0" smtClean="0">
                <a:latin typeface="Arial" pitchFamily="34" charset="0"/>
                <a:cs typeface="Arial" pitchFamily="34" charset="0"/>
              </a:rPr>
              <a:t>state</a:t>
            </a:r>
            <a:r>
              <a:rPr lang="en-US" altLang="en-US" sz="2400" dirty="0" smtClean="0">
                <a:latin typeface="Arial" pitchFamily="34" charset="0"/>
                <a:cs typeface="Arial" pitchFamily="34" charset="0"/>
              </a:rPr>
              <a:t> is defined by the number of available and allocated resources, and the maximum demands of the processes</a:t>
            </a:r>
          </a:p>
        </p:txBody>
      </p:sp>
      <p:sp>
        <p:nvSpPr>
          <p:cNvPr id="20484" name="Text Box 4"/>
          <p:cNvSpPr txBox="1">
            <a:spLocks noChangeArrowheads="1"/>
          </p:cNvSpPr>
          <p:nvPr/>
        </p:nvSpPr>
        <p:spPr bwMode="auto">
          <a:xfrm>
            <a:off x="152400" y="1059942"/>
            <a:ext cx="8699501" cy="1569660"/>
          </a:xfrm>
          <a:prstGeom prst="rect">
            <a:avLst/>
          </a:prstGeom>
          <a:noFill/>
          <a:ln w="9525">
            <a:noFill/>
            <a:miter lim="800000"/>
            <a:headEnd/>
            <a:tailEnd/>
          </a:ln>
        </p:spPr>
        <p:txBody>
          <a:bodyPr wrap="square" anchor="ctr">
            <a:spAutoFit/>
          </a:bodyPr>
          <a:lstStyle/>
          <a:p>
            <a:pPr marL="361950" indent="-361950" algn="just">
              <a:spcBef>
                <a:spcPts val="0"/>
              </a:spcBef>
              <a:buFont typeface="Arial" pitchFamily="34" charset="0"/>
              <a:buChar char="•"/>
            </a:pPr>
            <a:r>
              <a:rPr lang="en-IN" altLang="en-US" sz="2400" b="1" dirty="0" smtClean="0">
                <a:solidFill>
                  <a:srgbClr val="000099"/>
                </a:solidFill>
                <a:latin typeface="Helvetica" pitchFamily="-84" charset="0"/>
              </a:rPr>
              <a:t>Possible side effects of </a:t>
            </a:r>
            <a:r>
              <a:rPr lang="en-IN" altLang="en-US" sz="2400" b="1" i="1" u="sng" dirty="0" smtClean="0">
                <a:solidFill>
                  <a:srgbClr val="000099"/>
                </a:solidFill>
                <a:latin typeface="Helvetica" pitchFamily="-84" charset="0"/>
              </a:rPr>
              <a:t>preventing deadlocks </a:t>
            </a:r>
            <a:r>
              <a:rPr lang="en-IN" altLang="en-US" sz="2400" b="1" dirty="0" smtClean="0">
                <a:solidFill>
                  <a:srgbClr val="000099"/>
                </a:solidFill>
                <a:latin typeface="Helvetica" pitchFamily="-84" charset="0"/>
              </a:rPr>
              <a:t>are low device utilization and reduced system throughput</a:t>
            </a:r>
          </a:p>
          <a:p>
            <a:pPr marL="361950" indent="-361950" algn="just">
              <a:spcBef>
                <a:spcPts val="0"/>
              </a:spcBef>
              <a:buFont typeface="Arial" pitchFamily="34" charset="0"/>
              <a:buChar char="•"/>
            </a:pPr>
            <a:r>
              <a:rPr lang="en-IN" altLang="en-US" sz="2400" b="1" dirty="0" smtClean="0">
                <a:solidFill>
                  <a:srgbClr val="000099"/>
                </a:solidFill>
                <a:latin typeface="Helvetica" pitchFamily="-84" charset="0"/>
              </a:rPr>
              <a:t>Avoidance </a:t>
            </a:r>
            <a:r>
              <a:rPr lang="en-US" altLang="en-US" sz="2400" b="1" dirty="0" smtClean="0">
                <a:solidFill>
                  <a:srgbClr val="000099"/>
                </a:solidFill>
                <a:latin typeface="Helvetica" pitchFamily="-84" charset="0"/>
              </a:rPr>
              <a:t>requires </a:t>
            </a:r>
            <a:r>
              <a:rPr lang="en-US" altLang="en-US" sz="2400" b="1" dirty="0">
                <a:solidFill>
                  <a:srgbClr val="000099"/>
                </a:solidFill>
                <a:latin typeface="Helvetica" pitchFamily="-84" charset="0"/>
              </a:rPr>
              <a:t>that the system has some additional </a:t>
            </a:r>
            <a:r>
              <a:rPr lang="en-US" altLang="en-US" sz="2400" b="1" i="1" dirty="0">
                <a:solidFill>
                  <a:srgbClr val="000099"/>
                </a:solidFill>
                <a:latin typeface="Helvetica" pitchFamily="-84" charset="0"/>
              </a:rPr>
              <a:t>a </a:t>
            </a:r>
            <a:r>
              <a:rPr lang="en-US" altLang="en-US" sz="2400" b="1" i="1" dirty="0" smtClean="0">
                <a:solidFill>
                  <a:srgbClr val="000099"/>
                </a:solidFill>
                <a:latin typeface="Helvetica" pitchFamily="-84" charset="0"/>
              </a:rPr>
              <a:t>priori </a:t>
            </a:r>
            <a:r>
              <a:rPr lang="en-US" altLang="en-US" sz="2400" b="1" dirty="0" smtClean="0">
                <a:solidFill>
                  <a:srgbClr val="000099"/>
                </a:solidFill>
                <a:latin typeface="Helvetica" pitchFamily="-84" charset="0"/>
              </a:rPr>
              <a:t>information available</a:t>
            </a:r>
            <a:endParaRPr lang="en-US" altLang="en-US" sz="2400" b="1" dirty="0">
              <a:solidFill>
                <a:srgbClr val="000099"/>
              </a:solidFill>
              <a:latin typeface="Helvetica" pitchFamily="-8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44562"/>
          </a:xfrm>
        </p:spPr>
        <p:txBody>
          <a:bodyPr>
            <a:normAutofit/>
          </a:bodyPr>
          <a:lstStyle/>
          <a:p>
            <a:r>
              <a:rPr lang="en-US" sz="4000" dirty="0" smtClean="0">
                <a:solidFill>
                  <a:srgbClr val="C00000"/>
                </a:solidFill>
                <a:latin typeface="Arial" pitchFamily="34" charset="0"/>
                <a:cs typeface="Arial" pitchFamily="34" charset="0"/>
              </a:rPr>
              <a:t>Witness</a:t>
            </a:r>
            <a:endParaRPr lang="en-US"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28600" y="1066800"/>
            <a:ext cx="8686800" cy="5562600"/>
          </a:xfrm>
        </p:spPr>
        <p:txBody>
          <a:bodyPr>
            <a:normAutofit/>
          </a:bodyPr>
          <a:lstStyle/>
          <a:p>
            <a:pPr algn="just">
              <a:spcBef>
                <a:spcPts val="0"/>
              </a:spcBef>
            </a:pPr>
            <a:r>
              <a:rPr lang="en-US" sz="2800" dirty="0" smtClean="0">
                <a:latin typeface="Arial" pitchFamily="34" charset="0"/>
                <a:cs typeface="Arial" pitchFamily="34" charset="0"/>
              </a:rPr>
              <a:t>Although ensuring that resources are acquired in the proper order is the responsibility of application developers, certain software can be used to verify that locks are acquired in the proper order and to give appropriate warnings when locks are acquired out of order and deadlock is possible. </a:t>
            </a:r>
          </a:p>
          <a:p>
            <a:pPr lvl="1" algn="just">
              <a:spcBef>
                <a:spcPts val="0"/>
              </a:spcBef>
            </a:pPr>
            <a:r>
              <a:rPr lang="en-US" sz="2400" dirty="0" smtClean="0">
                <a:latin typeface="Arial" pitchFamily="34" charset="0"/>
                <a:cs typeface="Arial" pitchFamily="34" charset="0"/>
              </a:rPr>
              <a:t>One lock-order verifier, which works on BSD versions of UNIX such as FreeBSD, is known as witness. </a:t>
            </a:r>
          </a:p>
          <a:p>
            <a:pPr lvl="1" algn="just">
              <a:spcBef>
                <a:spcPts val="0"/>
              </a:spcBef>
            </a:pPr>
            <a:r>
              <a:rPr lang="en-US" sz="2400" dirty="0" smtClean="0">
                <a:latin typeface="Arial" pitchFamily="34" charset="0"/>
                <a:cs typeface="Arial" pitchFamily="34" charset="0"/>
              </a:rPr>
              <a:t>Witness uses mutual-exclusion locks to protect critical sections</a:t>
            </a:r>
          </a:p>
          <a:p>
            <a:pPr lvl="1">
              <a:spcBef>
                <a:spcPts val="0"/>
              </a:spcBef>
            </a:pPr>
            <a:r>
              <a:rPr lang="en-US" sz="2400" dirty="0" smtClean="0">
                <a:latin typeface="Arial" pitchFamily="34" charset="0"/>
                <a:cs typeface="Arial" pitchFamily="34" charset="0"/>
              </a:rPr>
              <a:t>It works by dynamically maintaining the relationship of lock orders in a system.</a:t>
            </a:r>
            <a:endParaRPr lang="en-US" sz="2400" dirty="0">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990600"/>
          </a:xfrm>
        </p:spPr>
        <p:txBody>
          <a:bodyPr>
            <a:normAutofit/>
          </a:bodyPr>
          <a:lstStyle/>
          <a:p>
            <a:pPr eaLnBrk="1" hangingPunct="1"/>
            <a:r>
              <a:rPr lang="en-US" altLang="en-US" sz="4000" dirty="0" smtClean="0">
                <a:solidFill>
                  <a:srgbClr val="C00000"/>
                </a:solidFill>
                <a:latin typeface="Arial" pitchFamily="34" charset="0"/>
                <a:cs typeface="Arial" pitchFamily="34" charset="0"/>
              </a:rPr>
              <a:t>Safe State</a:t>
            </a:r>
          </a:p>
        </p:txBody>
      </p:sp>
      <p:sp>
        <p:nvSpPr>
          <p:cNvPr id="21507" name="Rectangle 3"/>
          <p:cNvSpPr>
            <a:spLocks noGrp="1" noChangeArrowheads="1"/>
          </p:cNvSpPr>
          <p:nvPr>
            <p:ph type="body" idx="1"/>
          </p:nvPr>
        </p:nvSpPr>
        <p:spPr>
          <a:xfrm>
            <a:off x="228600" y="1219200"/>
            <a:ext cx="8610600" cy="5397500"/>
          </a:xfrm>
        </p:spPr>
        <p:txBody>
          <a:bodyPr>
            <a:normAutofit/>
          </a:bodyPr>
          <a:lstStyle/>
          <a:p>
            <a:pPr algn="just">
              <a:spcBef>
                <a:spcPts val="0"/>
              </a:spcBef>
            </a:pPr>
            <a:r>
              <a:rPr lang="en-US" altLang="en-US" sz="2800" dirty="0" smtClean="0">
                <a:latin typeface="Arial" pitchFamily="34" charset="0"/>
                <a:cs typeface="Arial" pitchFamily="34" charset="0"/>
              </a:rPr>
              <a:t>When a process requests an available resource, system must decide if immediate allocation leaves the system in a safe state</a:t>
            </a:r>
          </a:p>
          <a:p>
            <a:pPr algn="just">
              <a:spcBef>
                <a:spcPts val="0"/>
              </a:spcBef>
            </a:pPr>
            <a:r>
              <a:rPr lang="en-US" altLang="en-US" sz="2800" dirty="0" smtClean="0">
                <a:latin typeface="Arial" pitchFamily="34" charset="0"/>
                <a:cs typeface="Arial" pitchFamily="34" charset="0"/>
              </a:rPr>
              <a:t>System is in </a:t>
            </a:r>
            <a:r>
              <a:rPr lang="en-US" altLang="en-US" sz="2800" b="1" dirty="0" smtClean="0">
                <a:solidFill>
                  <a:srgbClr val="0000FF"/>
                </a:solidFill>
                <a:latin typeface="Arial" pitchFamily="34" charset="0"/>
                <a:cs typeface="Arial" pitchFamily="34" charset="0"/>
              </a:rPr>
              <a:t>safe state</a:t>
            </a:r>
            <a:r>
              <a:rPr lang="en-US" altLang="en-US" sz="2800" dirty="0" smtClean="0">
                <a:solidFill>
                  <a:srgbClr val="0000FF"/>
                </a:solidFill>
                <a:latin typeface="Arial" pitchFamily="34" charset="0"/>
                <a:cs typeface="Arial" pitchFamily="34" charset="0"/>
              </a:rPr>
              <a:t> </a:t>
            </a:r>
            <a:r>
              <a:rPr lang="en-US" altLang="en-US" sz="2800" dirty="0" smtClean="0">
                <a:latin typeface="Arial" pitchFamily="34" charset="0"/>
                <a:cs typeface="Arial" pitchFamily="34" charset="0"/>
              </a:rPr>
              <a:t>if there exists a sequence &lt;</a:t>
            </a:r>
            <a:r>
              <a:rPr lang="en-US" altLang="en-US" sz="2800" i="1" dirty="0" smtClean="0">
                <a:latin typeface="Arial" pitchFamily="34" charset="0"/>
                <a:cs typeface="Arial" pitchFamily="34" charset="0"/>
              </a:rPr>
              <a:t>P</a:t>
            </a:r>
            <a:r>
              <a:rPr lang="en-US" altLang="en-US" sz="2800" i="1" baseline="-25000" dirty="0" smtClean="0">
                <a:latin typeface="Arial" pitchFamily="34" charset="0"/>
                <a:cs typeface="Arial" pitchFamily="34" charset="0"/>
              </a:rPr>
              <a:t>1</a:t>
            </a:r>
            <a:r>
              <a:rPr lang="en-US" altLang="en-US" sz="2800" i="1" dirty="0" smtClean="0">
                <a:latin typeface="Arial" pitchFamily="34" charset="0"/>
                <a:cs typeface="Arial" pitchFamily="34" charset="0"/>
              </a:rPr>
              <a:t>, P</a:t>
            </a:r>
            <a:r>
              <a:rPr lang="en-US" altLang="en-US" sz="2800" i="1" baseline="-25000" dirty="0" smtClean="0">
                <a:latin typeface="Arial" pitchFamily="34" charset="0"/>
                <a:cs typeface="Arial" pitchFamily="34" charset="0"/>
              </a:rPr>
              <a:t>2</a:t>
            </a:r>
            <a:r>
              <a:rPr lang="en-US" altLang="en-US" sz="2800" i="1" dirty="0" smtClean="0">
                <a:latin typeface="Arial" pitchFamily="34" charset="0"/>
                <a:cs typeface="Arial" pitchFamily="34" charset="0"/>
              </a:rPr>
              <a:t>, …, </a:t>
            </a:r>
            <a:r>
              <a:rPr lang="en-US" altLang="en-US" sz="2800" i="1" dirty="0" err="1" smtClean="0">
                <a:latin typeface="Arial" pitchFamily="34" charset="0"/>
                <a:cs typeface="Arial" pitchFamily="34" charset="0"/>
              </a:rPr>
              <a:t>P</a:t>
            </a:r>
            <a:r>
              <a:rPr lang="en-US" altLang="en-US" sz="2800" i="1" baseline="-25000" dirty="0" err="1" smtClean="0">
                <a:latin typeface="Arial" pitchFamily="34" charset="0"/>
                <a:cs typeface="Arial" pitchFamily="34" charset="0"/>
              </a:rPr>
              <a:t>n</a:t>
            </a:r>
            <a:r>
              <a:rPr lang="en-US" altLang="en-US" sz="2800" dirty="0" smtClean="0">
                <a:latin typeface="Arial" pitchFamily="34" charset="0"/>
                <a:cs typeface="Arial" pitchFamily="34" charset="0"/>
              </a:rPr>
              <a:t>&gt; of ALL the  processes  in the systems such that </a:t>
            </a:r>
            <a:r>
              <a:rPr lang="en-US" altLang="en-US" sz="2800" dirty="0" smtClean="0">
                <a:solidFill>
                  <a:srgbClr val="FF0000"/>
                </a:solidFill>
                <a:latin typeface="Arial" pitchFamily="34" charset="0"/>
                <a:cs typeface="Arial" pitchFamily="34" charset="0"/>
              </a:rPr>
              <a:t>for each P</a:t>
            </a:r>
            <a:r>
              <a:rPr lang="en-US" altLang="en-US" sz="2800" baseline="-25000" dirty="0" smtClean="0">
                <a:solidFill>
                  <a:srgbClr val="FF0000"/>
                </a:solidFill>
                <a:latin typeface="Arial" pitchFamily="34" charset="0"/>
                <a:cs typeface="Arial" pitchFamily="34" charset="0"/>
              </a:rPr>
              <a:t>i</a:t>
            </a:r>
            <a:r>
              <a:rPr lang="en-US" altLang="en-US" sz="2800" dirty="0" smtClean="0">
                <a:latin typeface="Arial" pitchFamily="34" charset="0"/>
                <a:cs typeface="Arial" pitchFamily="34" charset="0"/>
              </a:rPr>
              <a:t>, the resource requests that P</a:t>
            </a:r>
            <a:r>
              <a:rPr lang="en-US" altLang="en-US" sz="2800" baseline="-25000" dirty="0" smtClean="0">
                <a:latin typeface="Arial" pitchFamily="34" charset="0"/>
                <a:cs typeface="Arial" pitchFamily="34" charset="0"/>
              </a:rPr>
              <a:t>i </a:t>
            </a:r>
            <a:r>
              <a:rPr lang="en-US" altLang="en-US" sz="2800" dirty="0" smtClean="0">
                <a:latin typeface="Arial" pitchFamily="34" charset="0"/>
                <a:cs typeface="Arial" pitchFamily="34" charset="0"/>
              </a:rPr>
              <a:t>can still make can be satisfied by currently available resources + resources </a:t>
            </a:r>
            <a:r>
              <a:rPr lang="en-US" altLang="en-US" sz="2800" b="1" dirty="0" smtClean="0">
                <a:solidFill>
                  <a:srgbClr val="0000FF"/>
                </a:solidFill>
                <a:latin typeface="Arial" pitchFamily="34" charset="0"/>
                <a:cs typeface="Arial" pitchFamily="34" charset="0"/>
              </a:rPr>
              <a:t>held by all the </a:t>
            </a:r>
            <a:r>
              <a:rPr lang="en-US" altLang="en-US" sz="2800" b="1" i="1" dirty="0" err="1" smtClean="0">
                <a:solidFill>
                  <a:srgbClr val="0000FF"/>
                </a:solidFill>
                <a:latin typeface="Arial" pitchFamily="34" charset="0"/>
                <a:cs typeface="Arial" pitchFamily="34" charset="0"/>
              </a:rPr>
              <a:t>P</a:t>
            </a:r>
            <a:r>
              <a:rPr lang="en-US" altLang="en-US" sz="2800" b="1" i="1" baseline="-25000" dirty="0" err="1" smtClean="0">
                <a:solidFill>
                  <a:srgbClr val="0000FF"/>
                </a:solidFill>
                <a:latin typeface="Arial" pitchFamily="34" charset="0"/>
                <a:cs typeface="Arial" pitchFamily="34" charset="0"/>
              </a:rPr>
              <a:t>j</a:t>
            </a:r>
            <a:r>
              <a:rPr lang="en-US" altLang="en-US" sz="2800" b="1" dirty="0" smtClean="0">
                <a:solidFill>
                  <a:srgbClr val="0000FF"/>
                </a:solidFill>
                <a:latin typeface="Arial" pitchFamily="34" charset="0"/>
                <a:cs typeface="Arial" pitchFamily="34" charset="0"/>
              </a:rPr>
              <a:t>, with</a:t>
            </a:r>
            <a:r>
              <a:rPr lang="en-US" altLang="en-US" sz="2800" b="1" i="1" dirty="0" smtClean="0">
                <a:solidFill>
                  <a:srgbClr val="0000FF"/>
                </a:solidFill>
                <a:latin typeface="Arial" pitchFamily="34" charset="0"/>
                <a:cs typeface="Arial" pitchFamily="34" charset="0"/>
              </a:rPr>
              <a:t> j </a:t>
            </a:r>
            <a:r>
              <a:rPr lang="en-US" altLang="en-US" sz="2800" b="1" dirty="0" smtClean="0">
                <a:solidFill>
                  <a:srgbClr val="0000FF"/>
                </a:solidFill>
                <a:latin typeface="Arial" pitchFamily="34" charset="0"/>
                <a:cs typeface="Arial" pitchFamily="34" charset="0"/>
              </a:rPr>
              <a:t>&lt; </a:t>
            </a:r>
            <a:r>
              <a:rPr lang="en-US" altLang="en-US" sz="2800" b="1" i="1" dirty="0" err="1" smtClean="0">
                <a:solidFill>
                  <a:srgbClr val="0000FF"/>
                </a:solidFill>
                <a:latin typeface="Arial" pitchFamily="34" charset="0"/>
                <a:cs typeface="Arial" pitchFamily="34" charset="0"/>
              </a:rPr>
              <a:t>i</a:t>
            </a:r>
            <a:endParaRPr lang="en-US" altLang="en-US" sz="2800" b="1" dirty="0" smtClean="0">
              <a:solidFill>
                <a:srgbClr val="0000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smtClean="0">
                <a:solidFill>
                  <a:srgbClr val="C00000"/>
                </a:solidFill>
                <a:latin typeface="Arial" pitchFamily="34" charset="0"/>
                <a:cs typeface="Arial" pitchFamily="34" charset="0"/>
              </a:rPr>
              <a:t>Safe State</a:t>
            </a:r>
            <a:endParaRPr lang="en-US" sz="4000" dirty="0"/>
          </a:p>
        </p:txBody>
      </p:sp>
      <p:sp>
        <p:nvSpPr>
          <p:cNvPr id="3" name="Content Placeholder 2"/>
          <p:cNvSpPr>
            <a:spLocks noGrp="1"/>
          </p:cNvSpPr>
          <p:nvPr>
            <p:ph idx="1"/>
          </p:nvPr>
        </p:nvSpPr>
        <p:spPr>
          <a:xfrm>
            <a:off x="304800" y="1219200"/>
            <a:ext cx="8382000" cy="4906963"/>
          </a:xfrm>
        </p:spPr>
        <p:txBody>
          <a:bodyPr/>
          <a:lstStyle/>
          <a:p>
            <a:pPr algn="just">
              <a:spcBef>
                <a:spcPts val="0"/>
              </a:spcBef>
            </a:pPr>
            <a:r>
              <a:rPr lang="en-US" altLang="en-US" sz="2800" dirty="0" smtClean="0">
                <a:latin typeface="Arial" pitchFamily="34" charset="0"/>
                <a:cs typeface="Arial" pitchFamily="34" charset="0"/>
              </a:rPr>
              <a:t>If P</a:t>
            </a:r>
            <a:r>
              <a:rPr lang="en-US" altLang="en-US" sz="2800" baseline="-25000" dirty="0" smtClean="0">
                <a:latin typeface="Arial" pitchFamily="34" charset="0"/>
                <a:cs typeface="Arial" pitchFamily="34" charset="0"/>
              </a:rPr>
              <a:t>i</a:t>
            </a:r>
            <a:r>
              <a:rPr lang="en-US" altLang="en-US" sz="2800" dirty="0" smtClean="0">
                <a:latin typeface="Arial" pitchFamily="34" charset="0"/>
                <a:cs typeface="Arial" pitchFamily="34" charset="0"/>
              </a:rPr>
              <a:t> resource needs are not immediately available, then </a:t>
            </a:r>
            <a:r>
              <a:rPr lang="en-US" altLang="en-US" sz="2800" i="1" dirty="0" smtClean="0">
                <a:latin typeface="Arial" pitchFamily="34" charset="0"/>
                <a:cs typeface="Arial" pitchFamily="34" charset="0"/>
              </a:rPr>
              <a:t>P</a:t>
            </a:r>
            <a:r>
              <a:rPr lang="en-US" altLang="en-US" sz="2800" i="1" baseline="-25000" dirty="0" smtClean="0">
                <a:latin typeface="Arial" pitchFamily="34" charset="0"/>
                <a:cs typeface="Arial" pitchFamily="34" charset="0"/>
              </a:rPr>
              <a:t>i</a:t>
            </a:r>
            <a:r>
              <a:rPr lang="en-US" altLang="en-US" sz="2800" dirty="0" smtClean="0">
                <a:latin typeface="Arial" pitchFamily="34" charset="0"/>
                <a:cs typeface="Arial" pitchFamily="34" charset="0"/>
              </a:rPr>
              <a:t> can wait until all </a:t>
            </a:r>
            <a:r>
              <a:rPr lang="en-US" altLang="en-US" sz="2800" i="1" dirty="0" err="1" smtClean="0">
                <a:latin typeface="Arial" pitchFamily="34" charset="0"/>
                <a:cs typeface="Arial" pitchFamily="34" charset="0"/>
              </a:rPr>
              <a:t>P</a:t>
            </a:r>
            <a:r>
              <a:rPr lang="en-US" altLang="en-US" sz="2800" i="1" baseline="-25000" dirty="0" err="1" smtClean="0">
                <a:latin typeface="Arial" pitchFamily="34" charset="0"/>
                <a:cs typeface="Arial" pitchFamily="34" charset="0"/>
              </a:rPr>
              <a:t>j</a:t>
            </a:r>
            <a:r>
              <a:rPr lang="en-US" altLang="en-US" sz="2800" i="1" dirty="0" smtClean="0">
                <a:latin typeface="Arial" pitchFamily="34" charset="0"/>
                <a:cs typeface="Arial" pitchFamily="34" charset="0"/>
              </a:rPr>
              <a:t> </a:t>
            </a:r>
            <a:r>
              <a:rPr lang="en-US" altLang="en-US" sz="2800" dirty="0" smtClean="0">
                <a:latin typeface="Arial" pitchFamily="34" charset="0"/>
                <a:cs typeface="Arial" pitchFamily="34" charset="0"/>
              </a:rPr>
              <a:t>have finished</a:t>
            </a:r>
          </a:p>
          <a:p>
            <a:pPr algn="just">
              <a:spcBef>
                <a:spcPts val="0"/>
              </a:spcBef>
            </a:pPr>
            <a:r>
              <a:rPr lang="en-US" altLang="en-US" sz="2800" dirty="0" smtClean="0">
                <a:latin typeface="Arial" pitchFamily="34" charset="0"/>
                <a:cs typeface="Arial" pitchFamily="34" charset="0"/>
              </a:rPr>
              <a:t>When </a:t>
            </a:r>
            <a:r>
              <a:rPr lang="en-US" altLang="en-US" sz="2800" i="1" dirty="0" err="1" smtClean="0">
                <a:latin typeface="Arial" pitchFamily="34" charset="0"/>
                <a:cs typeface="Arial" pitchFamily="34" charset="0"/>
              </a:rPr>
              <a:t>P</a:t>
            </a:r>
            <a:r>
              <a:rPr lang="en-US" altLang="en-US" sz="2800" i="1" baseline="-25000" dirty="0" err="1" smtClean="0">
                <a:latin typeface="Arial" pitchFamily="34" charset="0"/>
                <a:cs typeface="Arial" pitchFamily="34" charset="0"/>
              </a:rPr>
              <a:t>j</a:t>
            </a:r>
            <a:r>
              <a:rPr lang="en-US" altLang="en-US" sz="2800" dirty="0" smtClean="0">
                <a:latin typeface="Arial" pitchFamily="34" charset="0"/>
                <a:cs typeface="Arial" pitchFamily="34" charset="0"/>
              </a:rPr>
              <a:t> is finished, </a:t>
            </a:r>
            <a:r>
              <a:rPr lang="en-US" altLang="en-US" sz="2800" i="1" dirty="0" smtClean="0">
                <a:latin typeface="Arial" pitchFamily="34" charset="0"/>
                <a:cs typeface="Arial" pitchFamily="34" charset="0"/>
              </a:rPr>
              <a:t>P</a:t>
            </a:r>
            <a:r>
              <a:rPr lang="en-US" altLang="en-US" sz="2800" i="1" baseline="-25000" dirty="0" smtClean="0">
                <a:latin typeface="Arial" pitchFamily="34" charset="0"/>
                <a:cs typeface="Arial" pitchFamily="34" charset="0"/>
              </a:rPr>
              <a:t>i</a:t>
            </a:r>
            <a:r>
              <a:rPr lang="en-US" altLang="en-US" sz="2800" dirty="0" smtClean="0">
                <a:latin typeface="Arial" pitchFamily="34" charset="0"/>
                <a:cs typeface="Arial" pitchFamily="34" charset="0"/>
              </a:rPr>
              <a:t> can obtain needed resources, execute, return allocated resources, and terminate</a:t>
            </a:r>
          </a:p>
          <a:p>
            <a:pPr algn="just">
              <a:spcBef>
                <a:spcPts val="0"/>
              </a:spcBef>
            </a:pPr>
            <a:r>
              <a:rPr lang="en-US" altLang="en-US" sz="2800" dirty="0" smtClean="0">
                <a:latin typeface="Arial" pitchFamily="34" charset="0"/>
                <a:cs typeface="Arial" pitchFamily="34" charset="0"/>
              </a:rPr>
              <a:t>When </a:t>
            </a:r>
            <a:r>
              <a:rPr lang="en-US" altLang="en-US" sz="2800" i="1" dirty="0" smtClean="0">
                <a:latin typeface="Arial" pitchFamily="34" charset="0"/>
                <a:cs typeface="Arial" pitchFamily="34" charset="0"/>
              </a:rPr>
              <a:t>P</a:t>
            </a:r>
            <a:r>
              <a:rPr lang="en-US" altLang="en-US" sz="2800" i="1" baseline="-25000" dirty="0" smtClean="0">
                <a:latin typeface="Arial" pitchFamily="34" charset="0"/>
                <a:cs typeface="Arial" pitchFamily="34" charset="0"/>
              </a:rPr>
              <a:t>i</a:t>
            </a:r>
            <a:r>
              <a:rPr lang="en-US" altLang="en-US" sz="2800" dirty="0" smtClean="0">
                <a:latin typeface="Arial" pitchFamily="34" charset="0"/>
                <a:cs typeface="Arial" pitchFamily="34" charset="0"/>
              </a:rPr>
              <a:t> terminates, </a:t>
            </a:r>
            <a:r>
              <a:rPr lang="en-US" altLang="en-US" sz="2800" i="1" dirty="0" smtClean="0">
                <a:latin typeface="Arial" pitchFamily="34" charset="0"/>
                <a:cs typeface="Arial" pitchFamily="34" charset="0"/>
              </a:rPr>
              <a:t>P</a:t>
            </a:r>
            <a:r>
              <a:rPr lang="en-US" altLang="en-US" sz="2800" i="1" baseline="-25000" dirty="0" smtClean="0">
                <a:latin typeface="Arial" pitchFamily="34" charset="0"/>
                <a:cs typeface="Arial" pitchFamily="34" charset="0"/>
              </a:rPr>
              <a:t>i</a:t>
            </a:r>
            <a:r>
              <a:rPr lang="en-US" altLang="en-US" sz="2800" baseline="-25000" dirty="0" smtClean="0">
                <a:latin typeface="Arial" pitchFamily="34" charset="0"/>
                <a:cs typeface="Arial" pitchFamily="34" charset="0"/>
              </a:rPr>
              <a:t>+1</a:t>
            </a:r>
            <a:r>
              <a:rPr lang="en-US" altLang="en-US" sz="2800" dirty="0" smtClean="0">
                <a:latin typeface="Arial" pitchFamily="34" charset="0"/>
                <a:cs typeface="Arial" pitchFamily="34" charset="0"/>
              </a:rPr>
              <a:t> can obtain its needed resources, and so on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52401"/>
            <a:ext cx="8839200" cy="990600"/>
          </a:xfrm>
        </p:spPr>
        <p:txBody>
          <a:bodyPr>
            <a:normAutofit/>
          </a:bodyPr>
          <a:lstStyle/>
          <a:p>
            <a:pPr algn="ctr"/>
            <a:r>
              <a:rPr lang="en-US" b="1" dirty="0" smtClean="0">
                <a:solidFill>
                  <a:schemeClr val="accent6">
                    <a:lumMod val="75000"/>
                  </a:schemeClr>
                </a:solidFill>
              </a:rPr>
              <a:t>Example: Memory </a:t>
            </a:r>
            <a:r>
              <a:rPr lang="en-US" b="1" dirty="0">
                <a:solidFill>
                  <a:schemeClr val="accent6">
                    <a:lumMod val="75000"/>
                  </a:schemeClr>
                </a:solidFill>
              </a:rPr>
              <a:t>Request</a:t>
            </a:r>
          </a:p>
        </p:txBody>
      </p:sp>
      <p:sp>
        <p:nvSpPr>
          <p:cNvPr id="3" name="Content Placeholder 2"/>
          <p:cNvSpPr>
            <a:spLocks noGrp="1"/>
          </p:cNvSpPr>
          <p:nvPr>
            <p:ph idx="4294967295"/>
          </p:nvPr>
        </p:nvSpPr>
        <p:spPr>
          <a:xfrm>
            <a:off x="304800" y="1143000"/>
            <a:ext cx="8458200" cy="4953000"/>
          </a:xfrm>
        </p:spPr>
        <p:txBody>
          <a:bodyPr/>
          <a:lstStyle/>
          <a:p>
            <a:pPr algn="just"/>
            <a:r>
              <a:rPr lang="en-US" sz="2800" dirty="0">
                <a:latin typeface="Arial" pitchFamily="34" charset="0"/>
                <a:cs typeface="Arial" pitchFamily="34" charset="0"/>
              </a:rPr>
              <a:t>Space is available for allocation of 200Kbytes, and the following sequence of events occur:</a:t>
            </a: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a:p>
            <a:pPr algn="just">
              <a:buNone/>
            </a:pPr>
            <a:endParaRPr lang="en-US" dirty="0">
              <a:latin typeface="Arial" pitchFamily="34" charset="0"/>
              <a:cs typeface="Arial" pitchFamily="34" charset="0"/>
            </a:endParaRPr>
          </a:p>
          <a:p>
            <a:pPr algn="just"/>
            <a:r>
              <a:rPr lang="en-US" sz="2800" dirty="0" smtClean="0">
                <a:latin typeface="Arial" pitchFamily="34" charset="0"/>
                <a:cs typeface="Arial" pitchFamily="34" charset="0"/>
              </a:rPr>
              <a:t>Deadlock </a:t>
            </a:r>
            <a:r>
              <a:rPr lang="en-US" sz="2800" dirty="0">
                <a:latin typeface="Arial" pitchFamily="34" charset="0"/>
                <a:cs typeface="Arial" pitchFamily="34" charset="0"/>
              </a:rPr>
              <a:t>occurs if both processes progress to their second request</a:t>
            </a:r>
          </a:p>
          <a:p>
            <a:pPr algn="just"/>
            <a:endParaRPr lang="en-US" dirty="0">
              <a:latin typeface="Arial" pitchFamily="34" charset="0"/>
              <a:cs typeface="Arial" pitchFamily="34" charset="0"/>
            </a:endParaRPr>
          </a:p>
        </p:txBody>
      </p:sp>
      <p:grpSp>
        <p:nvGrpSpPr>
          <p:cNvPr id="22" name="Group 21"/>
          <p:cNvGrpSpPr/>
          <p:nvPr/>
        </p:nvGrpSpPr>
        <p:grpSpPr>
          <a:xfrm>
            <a:off x="1600200" y="2286000"/>
            <a:ext cx="5486400" cy="1524000"/>
            <a:chOff x="1981200" y="3276600"/>
            <a:chExt cx="5486400" cy="1524000"/>
          </a:xfrm>
        </p:grpSpPr>
        <p:sp>
          <p:nvSpPr>
            <p:cNvPr id="6" name="Rectangle 4"/>
            <p:cNvSpPr>
              <a:spLocks noChangeArrowheads="1"/>
            </p:cNvSpPr>
            <p:nvPr/>
          </p:nvSpPr>
          <p:spPr bwMode="auto">
            <a:xfrm>
              <a:off x="1981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7" name="Rectangle 5"/>
            <p:cNvSpPr>
              <a:spLocks noChangeArrowheads="1"/>
            </p:cNvSpPr>
            <p:nvPr/>
          </p:nvSpPr>
          <p:spPr bwMode="auto">
            <a:xfrm>
              <a:off x="22098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P1</a:t>
              </a:r>
            </a:p>
          </p:txBody>
        </p:sp>
        <p:sp>
          <p:nvSpPr>
            <p:cNvPr id="8" name="Rectangle 6"/>
            <p:cNvSpPr>
              <a:spLocks noChangeArrowheads="1"/>
            </p:cNvSpPr>
            <p:nvPr/>
          </p:nvSpPr>
          <p:spPr bwMode="auto">
            <a:xfrm>
              <a:off x="21336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2133600" y="4038600"/>
              <a:ext cx="438150" cy="336550"/>
            </a:xfrm>
            <a:prstGeom prst="rect">
              <a:avLst/>
            </a:prstGeom>
            <a:noFill/>
            <a:ln w="9525">
              <a:noFill/>
              <a:miter lim="800000"/>
              <a:headEnd/>
              <a:tailEnd/>
            </a:ln>
            <a:effectLst/>
          </p:spPr>
          <p:txBody>
            <a:bodyPr wrap="square" lIns="92075" tIns="46038" rIns="92075" bIns="46038">
              <a:spAutoFit/>
            </a:bodyPr>
            <a:lstStyle/>
            <a:p>
              <a:pPr algn="ctr" eaLnBrk="0" hangingPunct="0"/>
              <a:r>
                <a:rPr lang="en-US" sz="1600" b="1" dirty="0">
                  <a:latin typeface="Times New Roman" pitchFamily="18" charset="0"/>
                </a:rPr>
                <a:t>. . .</a:t>
              </a:r>
            </a:p>
          </p:txBody>
        </p:sp>
        <p:sp>
          <p:nvSpPr>
            <p:cNvPr id="10" name="Rectangle 8"/>
            <p:cNvSpPr>
              <a:spLocks noChangeArrowheads="1"/>
            </p:cNvSpPr>
            <p:nvPr/>
          </p:nvSpPr>
          <p:spPr bwMode="auto">
            <a:xfrm>
              <a:off x="2057400" y="3810000"/>
              <a:ext cx="227476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Request 80 Kbytes</a:t>
              </a:r>
              <a:r>
                <a:rPr lang="en-US" sz="1200" b="1" dirty="0">
                  <a:latin typeface="Times New Roman" pitchFamily="18" charset="0"/>
                </a:rPr>
                <a:t>;</a:t>
              </a:r>
            </a:p>
          </p:txBody>
        </p:sp>
        <p:sp>
          <p:nvSpPr>
            <p:cNvPr id="11" name="Rectangle 9"/>
            <p:cNvSpPr>
              <a:spLocks noChangeArrowheads="1"/>
            </p:cNvSpPr>
            <p:nvPr/>
          </p:nvSpPr>
          <p:spPr bwMode="auto">
            <a:xfrm>
              <a:off x="1981200" y="4267200"/>
              <a:ext cx="236022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  </a:t>
              </a:r>
              <a:r>
                <a:rPr lang="en-US" sz="2000" b="1" dirty="0">
                  <a:latin typeface="Times New Roman" pitchFamily="18" charset="0"/>
                </a:rPr>
                <a:t>Request</a:t>
              </a:r>
              <a:r>
                <a:rPr lang="en-US" sz="1200" b="1" dirty="0">
                  <a:latin typeface="Times New Roman" pitchFamily="18" charset="0"/>
                </a:rPr>
                <a:t> </a:t>
              </a:r>
              <a:r>
                <a:rPr lang="en-US" sz="2000" b="1" dirty="0">
                  <a:latin typeface="Times New Roman" pitchFamily="18" charset="0"/>
                </a:rPr>
                <a:t>60 Kbytes;</a:t>
              </a:r>
            </a:p>
          </p:txBody>
        </p:sp>
        <p:sp>
          <p:nvSpPr>
            <p:cNvPr id="12" name="Rectangle 10"/>
            <p:cNvSpPr>
              <a:spLocks noChangeArrowheads="1"/>
            </p:cNvSpPr>
            <p:nvPr/>
          </p:nvSpPr>
          <p:spPr bwMode="auto">
            <a:xfrm>
              <a:off x="5029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13" name="Rectangle 11"/>
            <p:cNvSpPr>
              <a:spLocks noChangeArrowheads="1"/>
            </p:cNvSpPr>
            <p:nvPr/>
          </p:nvSpPr>
          <p:spPr bwMode="auto">
            <a:xfrm>
              <a:off x="53340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P2</a:t>
              </a:r>
            </a:p>
          </p:txBody>
        </p:sp>
        <p:sp>
          <p:nvSpPr>
            <p:cNvPr id="14" name="Rectangle 12"/>
            <p:cNvSpPr>
              <a:spLocks noChangeArrowheads="1"/>
            </p:cNvSpPr>
            <p:nvPr/>
          </p:nvSpPr>
          <p:spPr bwMode="auto">
            <a:xfrm>
              <a:off x="4796973" y="358140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 .</a:t>
              </a:r>
            </a:p>
          </p:txBody>
        </p:sp>
        <p:sp>
          <p:nvSpPr>
            <p:cNvPr id="15" name="Rectangle 13"/>
            <p:cNvSpPr>
              <a:spLocks noChangeArrowheads="1"/>
            </p:cNvSpPr>
            <p:nvPr/>
          </p:nvSpPr>
          <p:spPr bwMode="auto">
            <a:xfrm>
              <a:off x="4796973" y="400685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 .</a:t>
              </a:r>
            </a:p>
          </p:txBody>
        </p:sp>
        <p:sp>
          <p:nvSpPr>
            <p:cNvPr id="16" name="Rectangle 14"/>
            <p:cNvSpPr>
              <a:spLocks noChangeArrowheads="1"/>
            </p:cNvSpPr>
            <p:nvPr/>
          </p:nvSpPr>
          <p:spPr bwMode="auto">
            <a:xfrm>
              <a:off x="5029200" y="3810000"/>
              <a:ext cx="2390178" cy="400752"/>
            </a:xfrm>
            <a:prstGeom prst="rect">
              <a:avLst/>
            </a:prstGeom>
            <a:noFill/>
            <a:ln w="9525">
              <a:noFill/>
              <a:miter lim="800000"/>
              <a:headEnd/>
              <a:tailEnd/>
            </a:ln>
            <a:effectLst/>
          </p:spPr>
          <p:txBody>
            <a:bodyPr wrap="square" lIns="92075" tIns="46038" rIns="92075" bIns="46038">
              <a:spAutoFit/>
            </a:bodyPr>
            <a:lstStyle/>
            <a:p>
              <a:pPr algn="ctr" eaLnBrk="0" hangingPunct="0"/>
              <a:r>
                <a:rPr lang="en-US" sz="2000" b="1" dirty="0">
                  <a:latin typeface="Times New Roman" pitchFamily="18" charset="0"/>
                </a:rPr>
                <a:t>Request 70 Kbytes</a:t>
              </a:r>
              <a:r>
                <a:rPr lang="en-US" sz="1200" b="1" dirty="0">
                  <a:latin typeface="Times New Roman" pitchFamily="18" charset="0"/>
                </a:rPr>
                <a:t>;</a:t>
              </a:r>
            </a:p>
          </p:txBody>
        </p:sp>
        <p:sp>
          <p:nvSpPr>
            <p:cNvPr id="17" name="Rectangle 15"/>
            <p:cNvSpPr>
              <a:spLocks noChangeArrowheads="1"/>
            </p:cNvSpPr>
            <p:nvPr/>
          </p:nvSpPr>
          <p:spPr bwMode="auto">
            <a:xfrm>
              <a:off x="4953000" y="4267200"/>
              <a:ext cx="2385869"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  </a:t>
              </a:r>
              <a:r>
                <a:rPr lang="en-US" sz="2000" b="1" dirty="0">
                  <a:latin typeface="Times New Roman" pitchFamily="18" charset="0"/>
                </a:rPr>
                <a:t>Request 80 Kbytes;</a:t>
              </a:r>
            </a:p>
          </p:txBody>
        </p:sp>
      </p:grpSp>
      <p:sp>
        <p:nvSpPr>
          <p:cNvPr id="21" name="Footer Placeholder 20"/>
          <p:cNvSpPr>
            <a:spLocks noGrp="1"/>
          </p:cNvSpPr>
          <p:nvPr>
            <p:ph type="ftr" sz="quarter" idx="11"/>
          </p:nvPr>
        </p:nvSpPr>
        <p:spPr>
          <a:xfrm>
            <a:off x="318246" y="6492875"/>
            <a:ext cx="5930153" cy="365125"/>
          </a:xfrm>
        </p:spPr>
        <p:txBody>
          <a:bodyPr/>
          <a:lstStyle/>
          <a:p>
            <a:pPr>
              <a:defRPr/>
            </a:pPr>
            <a:r>
              <a:rPr lang="en-US" dirty="0"/>
              <a:t>Copyright © 2018 Pearson Education, Ltd. All Rights Reserved. </a:t>
            </a:r>
          </a:p>
        </p:txBody>
      </p:sp>
      <p:sp>
        <p:nvSpPr>
          <p:cNvPr id="18" name="Rectangle 17"/>
          <p:cNvSpPr/>
          <p:nvPr/>
        </p:nvSpPr>
        <p:spPr>
          <a:xfrm>
            <a:off x="0" y="6553200"/>
            <a:ext cx="8839200" cy="304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19" name="Footer Placeholder 8"/>
          <p:cNvSpPr txBox="1">
            <a:spLocks/>
          </p:cNvSpPr>
          <p:nvPr/>
        </p:nvSpPr>
        <p:spPr>
          <a:xfrm>
            <a:off x="318246" y="6492875"/>
            <a:ext cx="5472954"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50" b="0" i="0" u="none" strike="noStrike" kern="0" cap="none" spc="0" normalizeH="0" baseline="0" noProof="0" dirty="0">
                <a:ln>
                  <a:noFill/>
                </a:ln>
                <a:solidFill>
                  <a:schemeClr val="tx1"/>
                </a:solidFill>
                <a:effectLst/>
                <a:uLnTx/>
                <a:uFillTx/>
                <a:latin typeface="Verdana" pitchFamily="34" charset="0"/>
                <a:ea typeface="+mn-ea"/>
                <a:cs typeface="+mn-cs"/>
              </a:rPr>
              <a:t>                 Copyright © 2018 Pearson India Education Services Pvt. Ltd</a:t>
            </a:r>
            <a:endParaRPr kumimoji="0" lang="en-US" sz="95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20" name="Picture 2" descr="D:\Vipin's-projects\PBK077-Operating Systems by Stallings\Online-Supplements\Book\PPTs\PearsonLogo.eps"/>
          <p:cNvPicPr>
            <a:picLocks noChangeAspect="1" noChangeArrowheads="1"/>
          </p:cNvPicPr>
          <p:nvPr/>
        </p:nvPicPr>
        <p:blipFill>
          <a:blip r:embed="rId3" cstate="print"/>
          <a:srcRect/>
          <a:stretch>
            <a:fillRect/>
          </a:stretch>
        </p:blipFill>
        <p:spPr bwMode="auto">
          <a:xfrm>
            <a:off x="304800" y="6553200"/>
            <a:ext cx="762000" cy="238125"/>
          </a:xfrm>
          <a:prstGeom prst="rect">
            <a:avLst/>
          </a:prstGeom>
          <a:noFill/>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838200"/>
          </a:xfrm>
        </p:spPr>
        <p:txBody>
          <a:bodyPr>
            <a:normAutofit/>
          </a:bodyPr>
          <a:lstStyle/>
          <a:p>
            <a:pPr eaLnBrk="1" hangingPunct="1"/>
            <a:r>
              <a:rPr lang="en-US" altLang="en-US" sz="4000" dirty="0" smtClean="0">
                <a:solidFill>
                  <a:srgbClr val="C00000"/>
                </a:solidFill>
                <a:latin typeface="Arial" pitchFamily="34" charset="0"/>
                <a:cs typeface="Arial" pitchFamily="34" charset="0"/>
              </a:rPr>
              <a:t>Basic Facts</a:t>
            </a:r>
          </a:p>
        </p:txBody>
      </p:sp>
      <p:sp>
        <p:nvSpPr>
          <p:cNvPr id="22531" name="Rectangle 3"/>
          <p:cNvSpPr>
            <a:spLocks noGrp="1" noChangeArrowheads="1"/>
          </p:cNvSpPr>
          <p:nvPr>
            <p:ph type="body" idx="1"/>
          </p:nvPr>
        </p:nvSpPr>
        <p:spPr>
          <a:xfrm>
            <a:off x="304800" y="1190625"/>
            <a:ext cx="8686800" cy="4414838"/>
          </a:xfrm>
        </p:spPr>
        <p:txBody>
          <a:bodyPr>
            <a:normAutofit/>
          </a:bodyPr>
          <a:lstStyle/>
          <a:p>
            <a:pPr algn="just"/>
            <a:r>
              <a:rPr lang="en-US" altLang="en-US" sz="2800" dirty="0" smtClean="0">
                <a:latin typeface="Arial" pitchFamily="34" charset="0"/>
                <a:cs typeface="Arial" pitchFamily="34" charset="0"/>
              </a:rPr>
              <a:t>If a system is in safe state </a:t>
            </a:r>
            <a:r>
              <a:rPr lang="en-US" altLang="en-US" sz="2800" dirty="0" smtClean="0">
                <a:latin typeface="Arial" pitchFamily="34" charset="0"/>
                <a:cs typeface="Arial" pitchFamily="34" charset="0"/>
                <a:sym typeface="Symbol" pitchFamily="18" charset="2"/>
              </a:rPr>
              <a:t> no deadlocks</a:t>
            </a:r>
            <a:br>
              <a:rPr lang="en-US" altLang="en-US" sz="2800" dirty="0" smtClean="0">
                <a:latin typeface="Arial" pitchFamily="34" charset="0"/>
                <a:cs typeface="Arial" pitchFamily="34" charset="0"/>
                <a:sym typeface="Symbol" pitchFamily="18" charset="2"/>
              </a:rPr>
            </a:br>
            <a:endParaRPr lang="en-US" altLang="en-US" sz="2800" dirty="0" smtClean="0">
              <a:latin typeface="Arial" pitchFamily="34" charset="0"/>
              <a:cs typeface="Arial" pitchFamily="34" charset="0"/>
              <a:sym typeface="Symbol" pitchFamily="18" charset="2"/>
            </a:endParaRPr>
          </a:p>
          <a:p>
            <a:pPr algn="just"/>
            <a:r>
              <a:rPr lang="en-US" altLang="en-US" sz="2800" dirty="0" smtClean="0">
                <a:latin typeface="Arial" pitchFamily="34" charset="0"/>
                <a:cs typeface="Arial" pitchFamily="34" charset="0"/>
                <a:sym typeface="Symbol" pitchFamily="18" charset="2"/>
              </a:rPr>
              <a:t>If a system is in unsafe state  possibility of 					deadlock</a:t>
            </a:r>
            <a:br>
              <a:rPr lang="en-US" altLang="en-US" sz="2800" dirty="0" smtClean="0">
                <a:latin typeface="Arial" pitchFamily="34" charset="0"/>
                <a:cs typeface="Arial" pitchFamily="34" charset="0"/>
                <a:sym typeface="Symbol" pitchFamily="18" charset="2"/>
              </a:rPr>
            </a:br>
            <a:endParaRPr lang="en-US" altLang="en-US" sz="2800" dirty="0" smtClean="0">
              <a:latin typeface="Arial" pitchFamily="34" charset="0"/>
              <a:cs typeface="Arial" pitchFamily="34" charset="0"/>
              <a:sym typeface="Symbol" pitchFamily="18" charset="2"/>
            </a:endParaRPr>
          </a:p>
          <a:p>
            <a:pPr algn="just"/>
            <a:r>
              <a:rPr lang="en-US" altLang="en-US" sz="2800" dirty="0" smtClean="0">
                <a:latin typeface="Arial" pitchFamily="34" charset="0"/>
                <a:cs typeface="Arial" pitchFamily="34" charset="0"/>
                <a:sym typeface="Symbol" pitchFamily="18" charset="2"/>
              </a:rPr>
              <a:t>Avoidance  ensure that a system will never enter an unsafe state.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46138" y="150812"/>
            <a:ext cx="7840662" cy="687387"/>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Safe, Unsafe, Deadlock State </a:t>
            </a:r>
          </a:p>
        </p:txBody>
      </p:sp>
      <p:pic>
        <p:nvPicPr>
          <p:cNvPr id="23555" name="Picture 4"/>
          <p:cNvPicPr>
            <a:picLocks noChangeAspect="1" noChangeArrowheads="1"/>
          </p:cNvPicPr>
          <p:nvPr/>
        </p:nvPicPr>
        <p:blipFill>
          <a:blip r:embed="rId3" cstate="print"/>
          <a:srcRect l="13437" t="1572" r="13683" b="2194"/>
          <a:stretch>
            <a:fillRect/>
          </a:stretch>
        </p:blipFill>
        <p:spPr bwMode="auto">
          <a:xfrm>
            <a:off x="2586038" y="889000"/>
            <a:ext cx="4022725" cy="3983038"/>
          </a:xfrm>
          <a:prstGeom prst="rect">
            <a:avLst/>
          </a:prstGeom>
          <a:noFill/>
          <a:ln w="38100" cmpd="dbl">
            <a:noFill/>
            <a:miter lim="800000"/>
            <a:headEnd/>
            <a:tailEnd/>
          </a:ln>
        </p:spPr>
      </p:pic>
      <p:sp>
        <p:nvSpPr>
          <p:cNvPr id="4" name="TextBox 3"/>
          <p:cNvSpPr txBox="1"/>
          <p:nvPr/>
        </p:nvSpPr>
        <p:spPr>
          <a:xfrm>
            <a:off x="228600" y="4648200"/>
            <a:ext cx="8737601" cy="2062103"/>
          </a:xfrm>
          <a:prstGeom prst="rect">
            <a:avLst/>
          </a:prstGeom>
          <a:noFill/>
        </p:spPr>
        <p:txBody>
          <a:bodyPr wrap="square" rtlCol="0">
            <a:spAutoFit/>
          </a:bodyPr>
          <a:lstStyle/>
          <a:p>
            <a:pPr marL="179388" indent="-179388" algn="just">
              <a:buFont typeface="Arial" pitchFamily="34" charset="0"/>
              <a:buChar char="•"/>
            </a:pPr>
            <a:r>
              <a:rPr lang="en-IN" sz="2800" dirty="0" smtClean="0">
                <a:latin typeface="Arial" pitchFamily="34" charset="0"/>
                <a:cs typeface="Arial" pitchFamily="34" charset="0"/>
              </a:rPr>
              <a:t>A safe state is not a deadlocked state. </a:t>
            </a:r>
          </a:p>
          <a:p>
            <a:pPr marL="179388" indent="-179388" algn="just">
              <a:buFont typeface="Arial" pitchFamily="34" charset="0"/>
              <a:buChar char="•"/>
            </a:pPr>
            <a:r>
              <a:rPr lang="en-IN" sz="2800" dirty="0" smtClean="0">
                <a:latin typeface="Arial" pitchFamily="34" charset="0"/>
                <a:cs typeface="Arial" pitchFamily="34" charset="0"/>
              </a:rPr>
              <a:t>A deadlocked state is an unsafe state. </a:t>
            </a:r>
          </a:p>
          <a:p>
            <a:pPr marL="636588" lvl="1" indent="-179388" algn="just">
              <a:buFont typeface="Wingdings" pitchFamily="2" charset="2"/>
              <a:buChar char="ü"/>
            </a:pPr>
            <a:r>
              <a:rPr lang="en-IN" sz="2400" dirty="0" smtClean="0">
                <a:latin typeface="Arial" pitchFamily="34" charset="0"/>
                <a:cs typeface="Arial" pitchFamily="34" charset="0"/>
              </a:rPr>
              <a:t>Not all unsafe states are deadlocks. </a:t>
            </a:r>
          </a:p>
          <a:p>
            <a:pPr marL="636588" lvl="1" indent="-179388" algn="just">
              <a:buFont typeface="Wingdings" pitchFamily="2" charset="2"/>
              <a:buChar char="ü"/>
            </a:pPr>
            <a:r>
              <a:rPr lang="en-IN" sz="2400" dirty="0" smtClean="0">
                <a:latin typeface="Arial" pitchFamily="34" charset="0"/>
                <a:cs typeface="Arial" pitchFamily="34" charset="0"/>
              </a:rPr>
              <a:t>An unsafe state may lead to a deadlock. </a:t>
            </a:r>
          </a:p>
          <a:p>
            <a:pPr algn="just">
              <a:buFont typeface="Arial" pitchFamily="34" charset="0"/>
              <a:buChar char="•"/>
            </a:pPr>
            <a:endParaRPr lang="en-IN"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smtClean="0">
                <a:solidFill>
                  <a:srgbClr val="C00000"/>
                </a:solidFill>
                <a:latin typeface="Arial" pitchFamily="34" charset="0"/>
                <a:cs typeface="Arial" pitchFamily="34" charset="0"/>
              </a:rPr>
              <a:t>Safe, Unsafe, Deadlock State </a:t>
            </a:r>
            <a:endParaRPr lang="en-IN" dirty="0"/>
          </a:p>
        </p:txBody>
      </p:sp>
      <p:sp>
        <p:nvSpPr>
          <p:cNvPr id="7" name="Content Placeholder 6"/>
          <p:cNvSpPr>
            <a:spLocks noGrp="1"/>
          </p:cNvSpPr>
          <p:nvPr>
            <p:ph idx="1"/>
          </p:nvPr>
        </p:nvSpPr>
        <p:spPr>
          <a:xfrm>
            <a:off x="304800" y="1600200"/>
            <a:ext cx="8382000" cy="4525963"/>
          </a:xfrm>
        </p:spPr>
        <p:txBody>
          <a:bodyPr>
            <a:normAutofit/>
          </a:bodyPr>
          <a:lstStyle/>
          <a:p>
            <a:pPr algn="just"/>
            <a:r>
              <a:rPr lang="en-IN" sz="2800" dirty="0" smtClean="0">
                <a:latin typeface="Arial" pitchFamily="34" charset="0"/>
                <a:cs typeface="Arial" pitchFamily="34" charset="0"/>
              </a:rPr>
              <a:t>As long as the state is safe, the operating system can avoid unsafe and deadlocked states. </a:t>
            </a:r>
          </a:p>
          <a:p>
            <a:pPr algn="just"/>
            <a:r>
              <a:rPr lang="en-IN" sz="2800" dirty="0" smtClean="0">
                <a:latin typeface="Arial" pitchFamily="34" charset="0"/>
                <a:cs typeface="Arial" pitchFamily="34" charset="0"/>
              </a:rPr>
              <a:t>In an unsafe state, the operating system cannot prevent processes from requesting resources in such a way that a deadlock occurs. </a:t>
            </a:r>
          </a:p>
          <a:p>
            <a:pPr lvl="1" algn="just"/>
            <a:r>
              <a:rPr lang="en-IN" dirty="0" smtClean="0">
                <a:latin typeface="Arial" pitchFamily="34" charset="0"/>
                <a:cs typeface="Arial" pitchFamily="34" charset="0"/>
              </a:rPr>
              <a:t>The </a:t>
            </a:r>
            <a:r>
              <a:rPr lang="en-IN" dirty="0" err="1" smtClean="0">
                <a:latin typeface="Arial" pitchFamily="34" charset="0"/>
                <a:cs typeface="Arial" pitchFamily="34" charset="0"/>
              </a:rPr>
              <a:t>behavior</a:t>
            </a:r>
            <a:r>
              <a:rPr lang="en-IN" dirty="0" smtClean="0">
                <a:latin typeface="Arial" pitchFamily="34" charset="0"/>
                <a:cs typeface="Arial" pitchFamily="34" charset="0"/>
              </a:rPr>
              <a:t> of the processes controls unsafe states.</a:t>
            </a:r>
            <a:endParaRPr lang="en-IN" dirty="0">
              <a:latin typeface="Arial" pitchFamily="34" charset="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41400" y="166688"/>
            <a:ext cx="7645400" cy="823912"/>
          </a:xfrm>
        </p:spPr>
        <p:txBody>
          <a:bodyPr>
            <a:normAutofit/>
          </a:bodyPr>
          <a:lstStyle/>
          <a:p>
            <a:pPr eaLnBrk="1" hangingPunct="1"/>
            <a:r>
              <a:rPr lang="en-US" altLang="en-US" sz="4000" dirty="0" smtClean="0">
                <a:solidFill>
                  <a:srgbClr val="C00000"/>
                </a:solidFill>
                <a:latin typeface="Arial" pitchFamily="34" charset="0"/>
                <a:cs typeface="Arial" pitchFamily="34" charset="0"/>
              </a:rPr>
              <a:t>Avoidance Algorithms</a:t>
            </a:r>
          </a:p>
        </p:txBody>
      </p:sp>
      <p:sp>
        <p:nvSpPr>
          <p:cNvPr id="24579" name="Rectangle 3"/>
          <p:cNvSpPr>
            <a:spLocks noGrp="1" noChangeArrowheads="1"/>
          </p:cNvSpPr>
          <p:nvPr>
            <p:ph type="body" idx="1"/>
          </p:nvPr>
        </p:nvSpPr>
        <p:spPr>
          <a:xfrm>
            <a:off x="228600" y="1171575"/>
            <a:ext cx="8686800" cy="4483100"/>
          </a:xfrm>
        </p:spPr>
        <p:txBody>
          <a:bodyPr/>
          <a:lstStyle/>
          <a:p>
            <a:pPr algn="just"/>
            <a:r>
              <a:rPr lang="en-US" altLang="en-US" sz="2800" dirty="0" smtClean="0">
                <a:latin typeface="Arial" pitchFamily="34" charset="0"/>
                <a:cs typeface="Arial" pitchFamily="34" charset="0"/>
              </a:rPr>
              <a:t>Single instance of a resource type</a:t>
            </a:r>
          </a:p>
          <a:p>
            <a:pPr lvl="1" algn="just"/>
            <a:r>
              <a:rPr lang="en-US" altLang="en-US" sz="2800" b="1" dirty="0" smtClean="0">
                <a:solidFill>
                  <a:srgbClr val="C00000"/>
                </a:solidFill>
                <a:latin typeface="Arial" pitchFamily="34" charset="0"/>
                <a:cs typeface="Arial" pitchFamily="34" charset="0"/>
              </a:rPr>
              <a:t>Use a resource-allocation graph</a:t>
            </a:r>
          </a:p>
          <a:p>
            <a:pPr lvl="1" algn="just">
              <a:buFont typeface="Monotype Sorts" pitchFamily="-84" charset="2"/>
              <a:buNone/>
            </a:pPr>
            <a:endParaRPr lang="en-US" altLang="en-US" sz="2800" dirty="0" smtClean="0">
              <a:latin typeface="Arial" pitchFamily="34" charset="0"/>
              <a:cs typeface="Arial" pitchFamily="34" charset="0"/>
            </a:endParaRPr>
          </a:p>
          <a:p>
            <a:pPr algn="just"/>
            <a:r>
              <a:rPr lang="en-US" altLang="en-US" sz="2800" dirty="0" smtClean="0">
                <a:latin typeface="Arial" pitchFamily="34" charset="0"/>
                <a:cs typeface="Arial" pitchFamily="34" charset="0"/>
              </a:rPr>
              <a:t>Multiple instances of a resource type</a:t>
            </a:r>
          </a:p>
          <a:p>
            <a:pPr lvl="1" algn="just"/>
            <a:r>
              <a:rPr lang="en-US" altLang="en-US" sz="2800" dirty="0" smtClean="0">
                <a:latin typeface="Arial" pitchFamily="34" charset="0"/>
                <a:cs typeface="Arial" pitchFamily="34" charset="0"/>
              </a:rPr>
              <a:t> </a:t>
            </a:r>
            <a:r>
              <a:rPr lang="en-US" altLang="en-US" sz="2800" b="1" dirty="0" smtClean="0">
                <a:solidFill>
                  <a:srgbClr val="0000FF"/>
                </a:solidFill>
                <a:latin typeface="Arial" pitchFamily="34" charset="0"/>
                <a:cs typeface="Arial" pitchFamily="34" charset="0"/>
              </a:rPr>
              <a:t>Use the banker</a:t>
            </a:r>
            <a:r>
              <a:rPr lang="ja-JP" altLang="en-US" sz="2800" b="1" smtClean="0">
                <a:solidFill>
                  <a:srgbClr val="0000FF"/>
                </a:solidFill>
                <a:latin typeface="Arial" pitchFamily="34" charset="0"/>
                <a:cs typeface="Arial" pitchFamily="34" charset="0"/>
              </a:rPr>
              <a:t>’</a:t>
            </a:r>
            <a:r>
              <a:rPr lang="en-US" altLang="ja-JP" sz="2800" b="1" dirty="0" smtClean="0">
                <a:solidFill>
                  <a:srgbClr val="0000FF"/>
                </a:solidFill>
                <a:latin typeface="Arial" pitchFamily="34" charset="0"/>
                <a:cs typeface="Arial" pitchFamily="34" charset="0"/>
              </a:rPr>
              <a:t>s algorithm</a:t>
            </a:r>
            <a:endParaRPr lang="en-US" altLang="en-US" sz="2800" b="1" dirty="0" smtClean="0">
              <a:solidFill>
                <a:srgbClr val="0000FF"/>
              </a:solidFill>
              <a:latin typeface="Arial" pitchFamily="34"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 y="152400"/>
            <a:ext cx="8458200" cy="1066800"/>
          </a:xfrm>
        </p:spPr>
        <p:txBody>
          <a:bodyPr>
            <a:normAutofit/>
          </a:bodyPr>
          <a:lstStyle/>
          <a:p>
            <a:pPr eaLnBrk="1" hangingPunct="1"/>
            <a:r>
              <a:rPr lang="en-US" altLang="en-US" sz="4000" dirty="0" smtClean="0">
                <a:solidFill>
                  <a:srgbClr val="C00000"/>
                </a:solidFill>
                <a:latin typeface="Arial" pitchFamily="34" charset="0"/>
                <a:cs typeface="Arial" pitchFamily="34" charset="0"/>
              </a:rPr>
              <a:t>Resource-Allocation Graph Scheme</a:t>
            </a:r>
          </a:p>
        </p:txBody>
      </p:sp>
      <p:sp>
        <p:nvSpPr>
          <p:cNvPr id="25603" name="Rectangle 3"/>
          <p:cNvSpPr>
            <a:spLocks noGrp="1" noChangeArrowheads="1"/>
          </p:cNvSpPr>
          <p:nvPr>
            <p:ph type="body" idx="1"/>
          </p:nvPr>
        </p:nvSpPr>
        <p:spPr>
          <a:xfrm>
            <a:off x="152400" y="1219200"/>
            <a:ext cx="8788400" cy="5486400"/>
          </a:xfrm>
        </p:spPr>
        <p:txBody>
          <a:bodyPr/>
          <a:lstStyle/>
          <a:p>
            <a:pPr algn="just">
              <a:spcBef>
                <a:spcPts val="0"/>
              </a:spcBef>
            </a:pPr>
            <a:r>
              <a:rPr lang="en-US" altLang="en-US" sz="2800" b="1" dirty="0" smtClean="0">
                <a:solidFill>
                  <a:srgbClr val="0000FF"/>
                </a:solidFill>
                <a:latin typeface="Arial" pitchFamily="34" charset="0"/>
                <a:cs typeface="Arial" pitchFamily="34" charset="0"/>
              </a:rPr>
              <a:t>Claim edge</a:t>
            </a:r>
            <a:r>
              <a:rPr lang="en-US" altLang="en-US" sz="2800" dirty="0" smtClean="0">
                <a:solidFill>
                  <a:srgbClr val="0000FF"/>
                </a:solidFill>
                <a:latin typeface="Arial" pitchFamily="34" charset="0"/>
                <a:cs typeface="Arial" pitchFamily="34" charset="0"/>
              </a:rPr>
              <a:t> </a:t>
            </a:r>
            <a:r>
              <a:rPr lang="en-US" altLang="en-US" sz="2800" i="1" dirty="0" smtClean="0">
                <a:latin typeface="Arial" pitchFamily="34" charset="0"/>
                <a:cs typeface="Arial" pitchFamily="34" charset="0"/>
              </a:rPr>
              <a:t>P</a:t>
            </a:r>
            <a:r>
              <a:rPr lang="en-US" altLang="en-US" sz="2800" i="1" baseline="-25000" dirty="0" smtClean="0">
                <a:latin typeface="Arial" pitchFamily="34" charset="0"/>
                <a:cs typeface="Arial" pitchFamily="34" charset="0"/>
              </a:rPr>
              <a:t>i</a:t>
            </a:r>
            <a:r>
              <a:rPr lang="en-US" altLang="en-US" sz="2800" dirty="0" smtClean="0">
                <a:latin typeface="Arial" pitchFamily="34" charset="0"/>
                <a:cs typeface="Arial" pitchFamily="34" charset="0"/>
              </a:rPr>
              <a:t> </a:t>
            </a:r>
            <a:r>
              <a:rPr lang="en-US" altLang="en-US" sz="2800" dirty="0" smtClean="0">
                <a:latin typeface="Arial" pitchFamily="34" charset="0"/>
                <a:cs typeface="Arial" pitchFamily="34" charset="0"/>
                <a:sym typeface="Symbol" pitchFamily="18" charset="2"/>
              </a:rPr>
              <a:t> </a:t>
            </a:r>
            <a:r>
              <a:rPr lang="en-US" altLang="en-US" sz="2800" i="1" dirty="0" err="1" smtClean="0">
                <a:latin typeface="Arial" pitchFamily="34" charset="0"/>
                <a:cs typeface="Arial" pitchFamily="34" charset="0"/>
                <a:sym typeface="Symbol" pitchFamily="18" charset="2"/>
              </a:rPr>
              <a:t>R</a:t>
            </a:r>
            <a:r>
              <a:rPr lang="en-US" altLang="en-US" sz="2800" i="1" baseline="-25000" dirty="0" err="1" smtClean="0">
                <a:latin typeface="Arial" pitchFamily="34" charset="0"/>
                <a:cs typeface="Arial" pitchFamily="34" charset="0"/>
                <a:sym typeface="Symbol" pitchFamily="18" charset="2"/>
              </a:rPr>
              <a:t>j</a:t>
            </a:r>
            <a:r>
              <a:rPr lang="en-US" altLang="en-US" sz="2800" dirty="0" smtClean="0">
                <a:latin typeface="Arial" pitchFamily="34" charset="0"/>
                <a:cs typeface="Arial" pitchFamily="34" charset="0"/>
                <a:sym typeface="Symbol" pitchFamily="18" charset="2"/>
              </a:rPr>
              <a:t> indicated that process </a:t>
            </a:r>
            <a:r>
              <a:rPr lang="en-US" altLang="en-US" sz="2800" i="1" dirty="0" err="1" smtClean="0">
                <a:latin typeface="Arial" pitchFamily="34" charset="0"/>
                <a:cs typeface="Arial" pitchFamily="34" charset="0"/>
                <a:sym typeface="Symbol" pitchFamily="18" charset="2"/>
              </a:rPr>
              <a:t>P</a:t>
            </a:r>
            <a:r>
              <a:rPr lang="en-US" altLang="en-US" sz="2800" i="1" baseline="-25000" dirty="0" err="1" smtClean="0">
                <a:latin typeface="Arial" pitchFamily="34" charset="0"/>
                <a:cs typeface="Arial" pitchFamily="34" charset="0"/>
                <a:sym typeface="Symbol" pitchFamily="18" charset="2"/>
              </a:rPr>
              <a:t>j</a:t>
            </a:r>
            <a:r>
              <a:rPr lang="en-US" altLang="en-US" sz="2800" dirty="0" smtClean="0">
                <a:latin typeface="Arial" pitchFamily="34" charset="0"/>
                <a:cs typeface="Arial" pitchFamily="34" charset="0"/>
                <a:sym typeface="Symbol" pitchFamily="18" charset="2"/>
              </a:rPr>
              <a:t> may request resource </a:t>
            </a:r>
            <a:r>
              <a:rPr lang="en-US" altLang="en-US" sz="2800" i="1" dirty="0" err="1" smtClean="0">
                <a:latin typeface="Arial" pitchFamily="34" charset="0"/>
                <a:cs typeface="Arial" pitchFamily="34" charset="0"/>
                <a:sym typeface="Symbol" pitchFamily="18" charset="2"/>
              </a:rPr>
              <a:t>R</a:t>
            </a:r>
            <a:r>
              <a:rPr lang="en-US" altLang="en-US" sz="2800" i="1" baseline="-25000" dirty="0" err="1" smtClean="0">
                <a:latin typeface="Arial" pitchFamily="34" charset="0"/>
                <a:cs typeface="Arial" pitchFamily="34" charset="0"/>
                <a:sym typeface="Symbol" pitchFamily="18" charset="2"/>
              </a:rPr>
              <a:t>j</a:t>
            </a:r>
            <a:r>
              <a:rPr lang="en-US" altLang="en-US" sz="2800" i="1" baseline="-25000" dirty="0" smtClean="0">
                <a:latin typeface="Arial" pitchFamily="34" charset="0"/>
                <a:cs typeface="Arial" pitchFamily="34" charset="0"/>
                <a:sym typeface="Symbol" pitchFamily="18" charset="2"/>
              </a:rPr>
              <a:t> </a:t>
            </a:r>
            <a:r>
              <a:rPr lang="en-US" altLang="en-US" sz="2800" dirty="0" smtClean="0">
                <a:latin typeface="Arial" pitchFamily="34" charset="0"/>
                <a:cs typeface="Arial" pitchFamily="34" charset="0"/>
                <a:sym typeface="Symbol" pitchFamily="18" charset="2"/>
              </a:rPr>
              <a:t> at sometime in future; </a:t>
            </a:r>
            <a:r>
              <a:rPr lang="en-US" altLang="en-US" sz="2800" u="sng" dirty="0" smtClean="0">
                <a:latin typeface="Arial" pitchFamily="34" charset="0"/>
                <a:cs typeface="Arial" pitchFamily="34" charset="0"/>
                <a:sym typeface="Symbol" pitchFamily="18" charset="2"/>
              </a:rPr>
              <a:t>represented by a dashed line</a:t>
            </a:r>
          </a:p>
          <a:p>
            <a:pPr marL="715963" indent="-357188" algn="just">
              <a:spcBef>
                <a:spcPts val="0"/>
              </a:spcBef>
              <a:buFont typeface="+mj-lt"/>
              <a:buAutoNum type="arabicPeriod"/>
            </a:pPr>
            <a:r>
              <a:rPr lang="en-US" altLang="en-US" sz="2800" dirty="0" smtClean="0">
                <a:latin typeface="Arial" pitchFamily="34" charset="0"/>
                <a:cs typeface="Arial" pitchFamily="34" charset="0"/>
                <a:sym typeface="Symbol" pitchFamily="18" charset="2"/>
              </a:rPr>
              <a:t>Claim edge converts to request edge when a process requests a resource</a:t>
            </a:r>
          </a:p>
          <a:p>
            <a:pPr marL="715963" indent="-357188" algn="just">
              <a:spcBef>
                <a:spcPts val="0"/>
              </a:spcBef>
              <a:buFont typeface="+mj-lt"/>
              <a:buAutoNum type="arabicPeriod"/>
            </a:pPr>
            <a:r>
              <a:rPr lang="en-US" altLang="en-US" sz="2800" dirty="0" smtClean="0">
                <a:latin typeface="Arial" pitchFamily="34" charset="0"/>
                <a:cs typeface="Arial" pitchFamily="34" charset="0"/>
                <a:sym typeface="Symbol" pitchFamily="18" charset="2"/>
              </a:rPr>
              <a:t>Request edge converted to an assignment edge when the  resource is allocated to the process</a:t>
            </a:r>
          </a:p>
          <a:p>
            <a:pPr algn="just">
              <a:spcBef>
                <a:spcPts val="0"/>
              </a:spcBef>
            </a:pPr>
            <a:r>
              <a:rPr lang="en-US" altLang="en-US" sz="2800" dirty="0" smtClean="0">
                <a:latin typeface="Arial" pitchFamily="34" charset="0"/>
                <a:cs typeface="Arial" pitchFamily="34" charset="0"/>
                <a:sym typeface="Symbol" pitchFamily="18" charset="2"/>
              </a:rPr>
              <a:t>When a resource is released by a process, assignment edge reconverts to a claim edge</a:t>
            </a:r>
          </a:p>
          <a:p>
            <a:pPr algn="just">
              <a:spcBef>
                <a:spcPts val="0"/>
              </a:spcBef>
            </a:pPr>
            <a:r>
              <a:rPr lang="en-US" altLang="en-US" sz="2800" b="1" dirty="0" smtClean="0">
                <a:solidFill>
                  <a:srgbClr val="000099"/>
                </a:solidFill>
                <a:latin typeface="Arial" pitchFamily="34" charset="0"/>
                <a:cs typeface="Arial" pitchFamily="34" charset="0"/>
                <a:sym typeface="Symbol" pitchFamily="18" charset="2"/>
              </a:rPr>
              <a:t>Resources must be claimed </a:t>
            </a:r>
            <a:r>
              <a:rPr lang="en-US" altLang="en-US" sz="2800" b="1" i="1" dirty="0" smtClean="0">
                <a:solidFill>
                  <a:srgbClr val="000099"/>
                </a:solidFill>
                <a:latin typeface="Arial" pitchFamily="34" charset="0"/>
                <a:cs typeface="Arial" pitchFamily="34" charset="0"/>
                <a:sym typeface="Symbol" pitchFamily="18" charset="2"/>
              </a:rPr>
              <a:t>a priori</a:t>
            </a:r>
            <a:r>
              <a:rPr lang="en-US" altLang="en-US" sz="2800" b="1" dirty="0" smtClean="0">
                <a:solidFill>
                  <a:srgbClr val="000099"/>
                </a:solidFill>
                <a:latin typeface="Arial" pitchFamily="34" charset="0"/>
                <a:cs typeface="Arial" pitchFamily="34" charset="0"/>
                <a:sym typeface="Symbol" pitchFamily="18" charset="2"/>
              </a:rPr>
              <a:t> in the system</a:t>
            </a:r>
            <a:endParaRPr lang="en-US" altLang="en-US" sz="2800" b="1" dirty="0" smtClean="0">
              <a:solidFill>
                <a:srgbClr val="000099"/>
              </a:solidFill>
              <a:latin typeface="Arial" pitchFamily="34" charset="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152400"/>
            <a:ext cx="8224837" cy="914400"/>
          </a:xfrm>
        </p:spPr>
        <p:txBody>
          <a:bodyPr>
            <a:noAutofit/>
          </a:bodyPr>
          <a:lstStyle/>
          <a:p>
            <a:pPr eaLnBrk="1" hangingPunct="1"/>
            <a:r>
              <a:rPr lang="en-US" altLang="en-US" sz="4000" dirty="0" smtClean="0">
                <a:solidFill>
                  <a:srgbClr val="C00000"/>
                </a:solidFill>
                <a:latin typeface="Arial" pitchFamily="34" charset="0"/>
                <a:cs typeface="Arial" pitchFamily="34" charset="0"/>
              </a:rPr>
              <a:t>Resource-Allocation Graph</a:t>
            </a:r>
          </a:p>
        </p:txBody>
      </p:sp>
      <p:pic>
        <p:nvPicPr>
          <p:cNvPr id="26627" name="Picture 4" descr="7"/>
          <p:cNvPicPr>
            <a:picLocks noChangeAspect="1" noChangeArrowheads="1"/>
          </p:cNvPicPr>
          <p:nvPr/>
        </p:nvPicPr>
        <p:blipFill>
          <a:blip r:embed="rId3" cstate="print"/>
          <a:srcRect/>
          <a:stretch>
            <a:fillRect/>
          </a:stretch>
        </p:blipFill>
        <p:spPr bwMode="auto">
          <a:xfrm>
            <a:off x="2566988" y="917575"/>
            <a:ext cx="3681412" cy="3730625"/>
          </a:xfrm>
          <a:prstGeom prst="rect">
            <a:avLst/>
          </a:prstGeom>
          <a:noFill/>
          <a:ln w="9525">
            <a:noFill/>
            <a:miter lim="800000"/>
            <a:headEnd/>
            <a:tailEnd/>
          </a:ln>
        </p:spPr>
      </p:pic>
      <p:sp>
        <p:nvSpPr>
          <p:cNvPr id="5" name="TextBox 4"/>
          <p:cNvSpPr txBox="1"/>
          <p:nvPr/>
        </p:nvSpPr>
        <p:spPr>
          <a:xfrm>
            <a:off x="228600" y="4538008"/>
            <a:ext cx="8686800" cy="1938992"/>
          </a:xfrm>
          <a:prstGeom prst="rect">
            <a:avLst/>
          </a:prstGeom>
          <a:noFill/>
        </p:spPr>
        <p:txBody>
          <a:bodyPr wrap="square" rtlCol="0">
            <a:spAutoFit/>
          </a:bodyPr>
          <a:lstStyle/>
          <a:p>
            <a:pPr marL="236538" indent="-236538" algn="just">
              <a:buFont typeface="Arial" pitchFamily="34" charset="0"/>
              <a:buChar char="•"/>
            </a:pPr>
            <a:r>
              <a:rPr lang="en-IN" sz="2400" dirty="0" smtClean="0">
                <a:latin typeface="Arial" pitchFamily="34" charset="0"/>
                <a:cs typeface="Arial" pitchFamily="34" charset="0"/>
              </a:rPr>
              <a:t>Now suppose that process Pi requests resource </a:t>
            </a:r>
            <a:r>
              <a:rPr lang="en-IN" sz="2400" dirty="0" err="1" smtClean="0">
                <a:latin typeface="Arial" pitchFamily="34" charset="0"/>
                <a:cs typeface="Arial" pitchFamily="34" charset="0"/>
              </a:rPr>
              <a:t>Rj</a:t>
            </a:r>
            <a:r>
              <a:rPr lang="en-IN" sz="2400" dirty="0" smtClean="0">
                <a:latin typeface="Arial" pitchFamily="34" charset="0"/>
                <a:cs typeface="Arial" pitchFamily="34" charset="0"/>
              </a:rPr>
              <a:t>. </a:t>
            </a:r>
          </a:p>
          <a:p>
            <a:pPr marL="236538" indent="-236538" algn="just">
              <a:buFont typeface="Arial" pitchFamily="34" charset="0"/>
              <a:buChar char="•"/>
            </a:pPr>
            <a:r>
              <a:rPr lang="en-IN" sz="2400" dirty="0" smtClean="0">
                <a:latin typeface="Arial" pitchFamily="34" charset="0"/>
                <a:cs typeface="Arial" pitchFamily="34" charset="0"/>
              </a:rPr>
              <a:t>Request can be granted only if converting the request edge Pi → </a:t>
            </a:r>
            <a:r>
              <a:rPr lang="en-IN" sz="2400" dirty="0" err="1" smtClean="0">
                <a:latin typeface="Arial" pitchFamily="34" charset="0"/>
                <a:cs typeface="Arial" pitchFamily="34" charset="0"/>
              </a:rPr>
              <a:t>Rj</a:t>
            </a:r>
            <a:r>
              <a:rPr lang="en-IN" sz="2400" dirty="0" smtClean="0">
                <a:latin typeface="Arial" pitchFamily="34" charset="0"/>
                <a:cs typeface="Arial" pitchFamily="34" charset="0"/>
              </a:rPr>
              <a:t> to an assignment edge </a:t>
            </a:r>
            <a:r>
              <a:rPr lang="en-IN" sz="2400" dirty="0" err="1" smtClean="0">
                <a:latin typeface="Arial" pitchFamily="34" charset="0"/>
                <a:cs typeface="Arial" pitchFamily="34" charset="0"/>
              </a:rPr>
              <a:t>Rj</a:t>
            </a:r>
            <a:r>
              <a:rPr lang="en-IN" sz="2400" dirty="0" smtClean="0">
                <a:latin typeface="Arial" pitchFamily="34" charset="0"/>
                <a:cs typeface="Arial" pitchFamily="34" charset="0"/>
              </a:rPr>
              <a:t> → Pi does not result in the formation of a cycle in the resource-allocation graph. </a:t>
            </a:r>
          </a:p>
          <a:p>
            <a:pPr marL="236538" indent="-236538" algn="just">
              <a:buFont typeface="Arial" pitchFamily="34" charset="0"/>
              <a:buChar char="•"/>
            </a:pPr>
            <a:r>
              <a:rPr lang="en-IN" sz="2400" dirty="0" smtClean="0">
                <a:latin typeface="Arial" pitchFamily="34" charset="0"/>
                <a:cs typeface="Arial" pitchFamily="34" charset="0"/>
              </a:rPr>
              <a:t>Safety is checked by using </a:t>
            </a:r>
            <a:r>
              <a:rPr lang="en-IN" sz="2400" u="sng" dirty="0" smtClean="0">
                <a:latin typeface="Arial" pitchFamily="34" charset="0"/>
                <a:cs typeface="Arial" pitchFamily="34" charset="0"/>
              </a:rPr>
              <a:t>a cycle-detection algorithm</a:t>
            </a:r>
            <a:r>
              <a:rPr lang="en-IN" sz="2400" dirty="0" smtClean="0">
                <a:latin typeface="Arial" pitchFamily="34" charset="0"/>
                <a:cs typeface="Arial" pitchFamily="34" charset="0"/>
              </a:rPr>
              <a:t>.</a:t>
            </a:r>
            <a:endParaRPr lang="en-IN" sz="2400" dirty="0">
              <a:latin typeface="Arial" pitchFamily="34" charset="0"/>
              <a:cs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152400"/>
            <a:ext cx="8610599" cy="1219200"/>
          </a:xfrm>
        </p:spPr>
        <p:txBody>
          <a:bodyPr>
            <a:noAutofit/>
          </a:bodyPr>
          <a:lstStyle/>
          <a:p>
            <a:pPr eaLnBrk="1" hangingPunct="1"/>
            <a:r>
              <a:rPr lang="en-US" altLang="en-US" sz="4000" dirty="0" smtClean="0">
                <a:solidFill>
                  <a:srgbClr val="C00000"/>
                </a:solidFill>
                <a:latin typeface="Arial" pitchFamily="34" charset="0"/>
                <a:cs typeface="Arial" pitchFamily="34" charset="0"/>
              </a:rPr>
              <a:t>Unsafe State In Resource-Allocation Graph</a:t>
            </a:r>
          </a:p>
        </p:txBody>
      </p:sp>
      <p:pic>
        <p:nvPicPr>
          <p:cNvPr id="27651" name="Picture 4" descr="7"/>
          <p:cNvPicPr>
            <a:picLocks noChangeAspect="1" noChangeArrowheads="1"/>
          </p:cNvPicPr>
          <p:nvPr/>
        </p:nvPicPr>
        <p:blipFill>
          <a:blip r:embed="rId3" cstate="print"/>
          <a:srcRect/>
          <a:stretch>
            <a:fillRect/>
          </a:stretch>
        </p:blipFill>
        <p:spPr bwMode="auto">
          <a:xfrm>
            <a:off x="2971800" y="1317625"/>
            <a:ext cx="3360738" cy="3406775"/>
          </a:xfrm>
          <a:prstGeom prst="rect">
            <a:avLst/>
          </a:prstGeom>
          <a:noFill/>
          <a:ln w="9525">
            <a:noFill/>
            <a:miter lim="800000"/>
            <a:headEnd/>
            <a:tailEnd/>
          </a:ln>
        </p:spPr>
      </p:pic>
      <p:sp>
        <p:nvSpPr>
          <p:cNvPr id="4" name="TextBox 3"/>
          <p:cNvSpPr txBox="1"/>
          <p:nvPr/>
        </p:nvSpPr>
        <p:spPr>
          <a:xfrm>
            <a:off x="381000" y="5141893"/>
            <a:ext cx="8382000" cy="954107"/>
          </a:xfrm>
          <a:prstGeom prst="rect">
            <a:avLst/>
          </a:prstGeom>
          <a:noFill/>
        </p:spPr>
        <p:txBody>
          <a:bodyPr wrap="square" rtlCol="0">
            <a:spAutoFit/>
          </a:bodyPr>
          <a:lstStyle/>
          <a:p>
            <a:pPr algn="just"/>
            <a:r>
              <a:rPr lang="en-IN" sz="2800" dirty="0" smtClean="0">
                <a:latin typeface="Arial" pitchFamily="34" charset="0"/>
                <a:cs typeface="Arial" pitchFamily="34" charset="0"/>
              </a:rPr>
              <a:t>If P1 requests R2, and P2 requests R1, then a deadlock will occur</a:t>
            </a:r>
            <a:endParaRPr lang="en-IN"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152400"/>
            <a:ext cx="8686800" cy="1143000"/>
          </a:xfrm>
        </p:spPr>
        <p:txBody>
          <a:bodyPr>
            <a:noAutofit/>
          </a:bodyPr>
          <a:lstStyle/>
          <a:p>
            <a:pPr eaLnBrk="1" hangingPunct="1"/>
            <a:r>
              <a:rPr lang="en-US" altLang="en-US" sz="4000" dirty="0" smtClean="0">
                <a:solidFill>
                  <a:srgbClr val="C00000"/>
                </a:solidFill>
                <a:latin typeface="Arial" pitchFamily="34" charset="0"/>
                <a:cs typeface="Arial" pitchFamily="34" charset="0"/>
              </a:rPr>
              <a:t>Resource-Allocation Graph Algorithm</a:t>
            </a:r>
          </a:p>
        </p:txBody>
      </p:sp>
      <p:sp>
        <p:nvSpPr>
          <p:cNvPr id="28675" name="Rectangle 3"/>
          <p:cNvSpPr>
            <a:spLocks noGrp="1" noChangeArrowheads="1"/>
          </p:cNvSpPr>
          <p:nvPr>
            <p:ph type="body" idx="1"/>
          </p:nvPr>
        </p:nvSpPr>
        <p:spPr>
          <a:xfrm>
            <a:off x="228600" y="1187450"/>
            <a:ext cx="8458200" cy="4756150"/>
          </a:xfrm>
        </p:spPr>
        <p:txBody>
          <a:bodyPr>
            <a:normAutofit/>
          </a:bodyPr>
          <a:lstStyle/>
          <a:p>
            <a:pPr algn="just">
              <a:spcBef>
                <a:spcPts val="0"/>
              </a:spcBef>
            </a:pPr>
            <a:r>
              <a:rPr lang="en-US" altLang="en-US" sz="2800" dirty="0" smtClean="0">
                <a:latin typeface="Arial" pitchFamily="34" charset="0"/>
                <a:cs typeface="Arial" pitchFamily="34" charset="0"/>
              </a:rPr>
              <a:t>Suppose that process</a:t>
            </a:r>
            <a:r>
              <a:rPr lang="en-US" altLang="en-US" sz="2800" i="1" dirty="0" smtClean="0">
                <a:latin typeface="Arial" pitchFamily="34" charset="0"/>
                <a:cs typeface="Arial" pitchFamily="34" charset="0"/>
              </a:rPr>
              <a:t> P</a:t>
            </a:r>
            <a:r>
              <a:rPr lang="en-US" altLang="en-US" sz="2800" i="1" baseline="-25000" dirty="0" smtClean="0">
                <a:latin typeface="Arial" pitchFamily="34" charset="0"/>
                <a:cs typeface="Arial" pitchFamily="34" charset="0"/>
              </a:rPr>
              <a:t>i</a:t>
            </a:r>
            <a:r>
              <a:rPr lang="en-US" altLang="en-US" sz="2800" dirty="0" smtClean="0">
                <a:latin typeface="Arial" pitchFamily="34" charset="0"/>
                <a:cs typeface="Arial" pitchFamily="34" charset="0"/>
              </a:rPr>
              <a:t> requests a resource </a:t>
            </a:r>
            <a:r>
              <a:rPr lang="en-US" altLang="en-US" sz="2800" i="1" dirty="0" err="1" smtClean="0">
                <a:latin typeface="Arial" pitchFamily="34" charset="0"/>
                <a:cs typeface="Arial" pitchFamily="34" charset="0"/>
                <a:sym typeface="Symbol" pitchFamily="18" charset="2"/>
              </a:rPr>
              <a:t>R</a:t>
            </a:r>
            <a:r>
              <a:rPr lang="en-US" altLang="en-US" sz="2800" i="1" baseline="-25000" dirty="0" err="1" smtClean="0">
                <a:latin typeface="Arial" pitchFamily="34" charset="0"/>
                <a:cs typeface="Arial" pitchFamily="34" charset="0"/>
                <a:sym typeface="Symbol" pitchFamily="18" charset="2"/>
              </a:rPr>
              <a:t>j</a:t>
            </a:r>
            <a:endParaRPr lang="en-US" altLang="en-US" sz="2800" i="1" baseline="-25000" dirty="0" smtClean="0">
              <a:latin typeface="Arial" pitchFamily="34" charset="0"/>
              <a:cs typeface="Arial" pitchFamily="34" charset="0"/>
              <a:sym typeface="Symbol" pitchFamily="18" charset="2"/>
            </a:endParaRPr>
          </a:p>
          <a:p>
            <a:pPr algn="just">
              <a:spcBef>
                <a:spcPts val="0"/>
              </a:spcBef>
            </a:pPr>
            <a:r>
              <a:rPr lang="en-US" altLang="en-US" sz="2800" dirty="0" smtClean="0">
                <a:latin typeface="Arial" pitchFamily="34" charset="0"/>
                <a:cs typeface="Arial" pitchFamily="34" charset="0"/>
                <a:sym typeface="Symbol" pitchFamily="18" charset="2"/>
              </a:rPr>
              <a:t>Request can be granted only if converting the request edge to an assignment edge does not result in the formation of a cycle in the resource allocation graph</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82562"/>
            <a:ext cx="8229600" cy="1036637"/>
          </a:xfrm>
        </p:spPr>
        <p:txBody>
          <a:bodyPr>
            <a:normAutofit/>
          </a:bodyPr>
          <a:lstStyle/>
          <a:p>
            <a:pPr eaLnBrk="1" hangingPunct="1"/>
            <a:r>
              <a:rPr lang="en-US" altLang="en-US" sz="4000" dirty="0" smtClean="0">
                <a:solidFill>
                  <a:srgbClr val="C00000"/>
                </a:solidFill>
                <a:latin typeface="Arial" pitchFamily="34" charset="0"/>
                <a:cs typeface="Arial" pitchFamily="34" charset="0"/>
              </a:rPr>
              <a:t>Banker’s Algorithm</a:t>
            </a:r>
          </a:p>
        </p:txBody>
      </p:sp>
      <p:sp>
        <p:nvSpPr>
          <p:cNvPr id="29699" name="Rectangle 3"/>
          <p:cNvSpPr>
            <a:spLocks noGrp="1" noChangeArrowheads="1"/>
          </p:cNvSpPr>
          <p:nvPr>
            <p:ph type="body" idx="1"/>
          </p:nvPr>
        </p:nvSpPr>
        <p:spPr>
          <a:xfrm>
            <a:off x="152400" y="1128713"/>
            <a:ext cx="8674100" cy="5386387"/>
          </a:xfrm>
        </p:spPr>
        <p:txBody>
          <a:bodyPr>
            <a:normAutofit/>
          </a:bodyPr>
          <a:lstStyle/>
          <a:p>
            <a:pPr algn="just"/>
            <a:r>
              <a:rPr lang="en-US" sz="2800" dirty="0" smtClean="0">
                <a:latin typeface="Arial" pitchFamily="34" charset="0"/>
                <a:cs typeface="Arial" pitchFamily="34" charset="0"/>
              </a:rPr>
              <a:t>The resource-allocation-graph algorithm is not applicable to a resource allocation system with multiple instances of each resource type.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smtClean="0">
                <a:solidFill>
                  <a:srgbClr val="C00000"/>
                </a:solidFill>
                <a:latin typeface="Arial" pitchFamily="34" charset="0"/>
                <a:cs typeface="Arial" pitchFamily="34" charset="0"/>
              </a:rPr>
              <a:t>Banker’s Algorithm</a:t>
            </a:r>
            <a:endParaRPr lang="en-US" sz="4000" dirty="0"/>
          </a:p>
        </p:txBody>
      </p:sp>
      <p:sp>
        <p:nvSpPr>
          <p:cNvPr id="3" name="Content Placeholder 2"/>
          <p:cNvSpPr>
            <a:spLocks noGrp="1"/>
          </p:cNvSpPr>
          <p:nvPr>
            <p:ph idx="1"/>
          </p:nvPr>
        </p:nvSpPr>
        <p:spPr>
          <a:xfrm>
            <a:off x="228600" y="1143000"/>
            <a:ext cx="8763000" cy="5486400"/>
          </a:xfrm>
        </p:spPr>
        <p:txBody>
          <a:bodyPr>
            <a:normAutofit/>
          </a:bodyPr>
          <a:lstStyle/>
          <a:p>
            <a:pPr algn="just"/>
            <a:r>
              <a:rPr lang="en-US" sz="2800" dirty="0" smtClean="0">
                <a:latin typeface="Arial" pitchFamily="34" charset="0"/>
                <a:cs typeface="Arial" pitchFamily="34" charset="0"/>
              </a:rPr>
              <a:t>When a new process enters the system, it must declare the maximum number of instances of each resource type that it may need. </a:t>
            </a:r>
          </a:p>
          <a:p>
            <a:pPr lvl="1" algn="just"/>
            <a:r>
              <a:rPr lang="en-US" sz="2400" dirty="0" smtClean="0">
                <a:latin typeface="Arial" pitchFamily="34" charset="0"/>
                <a:cs typeface="Arial" pitchFamily="34" charset="0"/>
              </a:rPr>
              <a:t>This number may not exceed the total number of resources in the system. </a:t>
            </a:r>
          </a:p>
          <a:p>
            <a:pPr algn="just"/>
            <a:r>
              <a:rPr lang="en-US" sz="2800" dirty="0" smtClean="0">
                <a:latin typeface="Arial" pitchFamily="34" charset="0"/>
                <a:cs typeface="Arial" pitchFamily="34" charset="0"/>
              </a:rPr>
              <a:t>When a user requests a set of resources, the system must determine whether the allocation of these resources will leave the system in a safe state. </a:t>
            </a:r>
          </a:p>
          <a:p>
            <a:pPr algn="just"/>
            <a:r>
              <a:rPr lang="en-US" sz="2800" dirty="0" smtClean="0">
                <a:latin typeface="Arial" pitchFamily="34" charset="0"/>
                <a:cs typeface="Arial" pitchFamily="34" charset="0"/>
              </a:rPr>
              <a:t>If it will, the resources are allocated; otherwise, the process must wait until some other process releases enough resources.</a:t>
            </a:r>
            <a:endParaRPr lang="en-US" sz="28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152401"/>
            <a:ext cx="8534400" cy="838200"/>
          </a:xfrm>
        </p:spPr>
        <p:txBody>
          <a:bodyPr/>
          <a:lstStyle/>
          <a:p>
            <a:pPr algn="ctr"/>
            <a:r>
              <a:rPr lang="en-US" b="1" dirty="0">
                <a:ln w="1905"/>
                <a:solidFill>
                  <a:schemeClr val="accent6">
                    <a:lumMod val="75000"/>
                  </a:schemeClr>
                </a:solidFill>
                <a:effectLst>
                  <a:innerShdw blurRad="69850" dist="43180" dir="5400000">
                    <a:srgbClr val="000000">
                      <a:alpha val="65000"/>
                    </a:srgbClr>
                  </a:innerShdw>
                </a:effectLst>
              </a:rPr>
              <a:t>Consumable Resources Deadlock</a:t>
            </a:r>
          </a:p>
        </p:txBody>
      </p:sp>
      <p:sp>
        <p:nvSpPr>
          <p:cNvPr id="3" name="Content Placeholder 2"/>
          <p:cNvSpPr>
            <a:spLocks noGrp="1"/>
          </p:cNvSpPr>
          <p:nvPr>
            <p:ph idx="4294967295"/>
          </p:nvPr>
        </p:nvSpPr>
        <p:spPr>
          <a:xfrm>
            <a:off x="228600" y="914400"/>
            <a:ext cx="8610600" cy="4419600"/>
          </a:xfrm>
        </p:spPr>
        <p:txBody>
          <a:bodyPr>
            <a:noAutofit/>
          </a:bodyPr>
          <a:lstStyle/>
          <a:p>
            <a:pPr algn="just"/>
            <a:r>
              <a:rPr lang="en-NZ" dirty="0"/>
              <a:t>Consider a pair of processes, in which each process attempts to receive a message from the other process and then send a message to the other process:</a:t>
            </a:r>
          </a:p>
          <a:p>
            <a:endParaRPr lang="en-NZ" dirty="0"/>
          </a:p>
          <a:p>
            <a:endParaRPr lang="en-NZ" dirty="0"/>
          </a:p>
          <a:p>
            <a:endParaRPr lang="en-NZ" dirty="0"/>
          </a:p>
          <a:p>
            <a:pPr>
              <a:buNone/>
            </a:pPr>
            <a:endParaRPr lang="en-NZ" dirty="0"/>
          </a:p>
          <a:p>
            <a:r>
              <a:rPr lang="en-NZ" dirty="0"/>
              <a:t>Deadlock occurs if the Receive is blocking</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1524000" y="2971800"/>
            <a:ext cx="5943600" cy="1952625"/>
          </a:xfrm>
          <a:prstGeom prst="rect">
            <a:avLst/>
          </a:prstGeom>
          <a:solidFill>
            <a:schemeClr val="bg1">
              <a:lumMod val="75000"/>
            </a:schemeClr>
          </a:solidFill>
          <a:ln w="9525">
            <a:noFill/>
            <a:miter lim="800000"/>
            <a:headEnd/>
            <a:tailEnd/>
          </a:ln>
          <a:effectLst/>
        </p:spPr>
      </p:pic>
      <p:sp>
        <p:nvSpPr>
          <p:cNvPr id="8" name="Footer Placeholder 7"/>
          <p:cNvSpPr>
            <a:spLocks noGrp="1"/>
          </p:cNvSpPr>
          <p:nvPr>
            <p:ph type="ftr" sz="quarter" idx="11"/>
          </p:nvPr>
        </p:nvSpPr>
        <p:spPr>
          <a:xfrm>
            <a:off x="318246" y="6492875"/>
            <a:ext cx="6768353" cy="365125"/>
          </a:xfrm>
        </p:spPr>
        <p:txBody>
          <a:bodyPr/>
          <a:lstStyle/>
          <a:p>
            <a:pPr>
              <a:defRPr/>
            </a:pPr>
            <a:r>
              <a:rPr lang="en-US" dirty="0"/>
              <a:t>Copyright © 2018 Pearson Education, Ltd. All Rights Reserved. </a:t>
            </a:r>
          </a:p>
        </p:txBody>
      </p:sp>
      <p:sp>
        <p:nvSpPr>
          <p:cNvPr id="6" name="Rectangle 5"/>
          <p:cNvSpPr/>
          <p:nvPr/>
        </p:nvSpPr>
        <p:spPr>
          <a:xfrm>
            <a:off x="0" y="6553200"/>
            <a:ext cx="8839200" cy="304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7" name="Footer Placeholder 8"/>
          <p:cNvSpPr txBox="1">
            <a:spLocks/>
          </p:cNvSpPr>
          <p:nvPr/>
        </p:nvSpPr>
        <p:spPr>
          <a:xfrm>
            <a:off x="318246" y="6492875"/>
            <a:ext cx="5472954"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50" b="0" i="0" u="none" strike="noStrike" kern="0" cap="none" spc="0" normalizeH="0" baseline="0" noProof="0" dirty="0">
                <a:ln>
                  <a:noFill/>
                </a:ln>
                <a:solidFill>
                  <a:schemeClr val="tx1"/>
                </a:solidFill>
                <a:effectLst/>
                <a:uLnTx/>
                <a:uFillTx/>
                <a:latin typeface="Verdana" pitchFamily="34" charset="0"/>
                <a:ea typeface="+mn-ea"/>
                <a:cs typeface="+mn-cs"/>
              </a:rPr>
              <a:t>                 Copyright © 2018 Pearson India Education Services Pvt. Ltd</a:t>
            </a:r>
            <a:endParaRPr kumimoji="0" lang="en-US" sz="95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9" name="Picture 2" descr="D:\Vipin's-projects\PBK077-Operating Systems by Stallings\Online-Supplements\Book\PPTs\PearsonLogo.eps"/>
          <p:cNvPicPr>
            <a:picLocks noChangeAspect="1" noChangeArrowheads="1"/>
          </p:cNvPicPr>
          <p:nvPr/>
        </p:nvPicPr>
        <p:blipFill>
          <a:blip r:embed="rId4" cstate="print"/>
          <a:srcRect/>
          <a:stretch>
            <a:fillRect/>
          </a:stretch>
        </p:blipFill>
        <p:spPr bwMode="auto">
          <a:xfrm>
            <a:off x="304800" y="6553200"/>
            <a:ext cx="762000" cy="238125"/>
          </a:xfrm>
          <a:prstGeom prst="rect">
            <a:avLst/>
          </a:prstGeom>
          <a:noFill/>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rgbClr val="C00000"/>
                </a:solidFill>
                <a:latin typeface="Arial" pitchFamily="34" charset="0"/>
                <a:cs typeface="Arial" pitchFamily="34" charset="0"/>
              </a:rPr>
              <a:t>Banker’s Algorithm</a:t>
            </a:r>
            <a:endParaRPr lang="en-US" dirty="0"/>
          </a:p>
        </p:txBody>
      </p:sp>
      <p:sp>
        <p:nvSpPr>
          <p:cNvPr id="3" name="Content Placeholder 2"/>
          <p:cNvSpPr>
            <a:spLocks noGrp="1"/>
          </p:cNvSpPr>
          <p:nvPr>
            <p:ph idx="1"/>
          </p:nvPr>
        </p:nvSpPr>
        <p:spPr>
          <a:xfrm>
            <a:off x="228600" y="1371600"/>
            <a:ext cx="8686800" cy="4754563"/>
          </a:xfrm>
        </p:spPr>
        <p:txBody>
          <a:bodyPr>
            <a:normAutofit/>
          </a:bodyPr>
          <a:lstStyle/>
          <a:p>
            <a:pPr algn="just"/>
            <a:r>
              <a:rPr lang="en-US" altLang="en-US" sz="2800" dirty="0" smtClean="0">
                <a:latin typeface="Arial" pitchFamily="34" charset="0"/>
                <a:cs typeface="Arial" pitchFamily="34" charset="0"/>
              </a:rPr>
              <a:t>Multiple instances</a:t>
            </a:r>
          </a:p>
          <a:p>
            <a:pPr algn="just">
              <a:spcBef>
                <a:spcPts val="0"/>
              </a:spcBef>
            </a:pPr>
            <a:r>
              <a:rPr lang="en-US" altLang="en-US" sz="2800" dirty="0" smtClean="0">
                <a:latin typeface="Arial" pitchFamily="34" charset="0"/>
                <a:cs typeface="Arial" pitchFamily="34" charset="0"/>
              </a:rPr>
              <a:t>Each process must </a:t>
            </a:r>
            <a:r>
              <a:rPr lang="en-US" altLang="en-US" sz="2800" u="sng" dirty="0" smtClean="0">
                <a:latin typeface="Arial" pitchFamily="34" charset="0"/>
                <a:cs typeface="Arial" pitchFamily="34" charset="0"/>
              </a:rPr>
              <a:t>a priori </a:t>
            </a:r>
            <a:r>
              <a:rPr lang="en-US" altLang="en-US" sz="2800" dirty="0" smtClean="0">
                <a:latin typeface="Arial" pitchFamily="34" charset="0"/>
                <a:cs typeface="Arial" pitchFamily="34" charset="0"/>
              </a:rPr>
              <a:t>claim maximum use</a:t>
            </a:r>
          </a:p>
          <a:p>
            <a:pPr algn="just">
              <a:spcBef>
                <a:spcPts val="0"/>
              </a:spcBef>
            </a:pPr>
            <a:r>
              <a:rPr lang="en-US" altLang="en-US" sz="2800" dirty="0" smtClean="0">
                <a:latin typeface="Arial" pitchFamily="34" charset="0"/>
                <a:cs typeface="Arial" pitchFamily="34" charset="0"/>
              </a:rPr>
              <a:t>When a process requests a resource it may have to wait</a:t>
            </a:r>
          </a:p>
          <a:p>
            <a:pPr algn="just">
              <a:spcBef>
                <a:spcPts val="0"/>
              </a:spcBef>
            </a:pPr>
            <a:r>
              <a:rPr lang="en-US" altLang="en-US" sz="2800" dirty="0" smtClean="0">
                <a:latin typeface="Arial" pitchFamily="34" charset="0"/>
                <a:cs typeface="Arial" pitchFamily="34" charset="0"/>
              </a:rPr>
              <a:t>When a process gets all its resources it must return them in a finite amount of time</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2400" y="152400"/>
            <a:ext cx="8839200" cy="1295400"/>
          </a:xfrm>
        </p:spPr>
        <p:txBody>
          <a:bodyPr>
            <a:noAutofit/>
          </a:bodyPr>
          <a:lstStyle/>
          <a:p>
            <a:pPr eaLnBrk="1" hangingPunct="1"/>
            <a:r>
              <a:rPr lang="en-US" altLang="en-US" sz="4000" dirty="0" smtClean="0">
                <a:solidFill>
                  <a:srgbClr val="C00000"/>
                </a:solidFill>
                <a:latin typeface="Arial" pitchFamily="34" charset="0"/>
                <a:cs typeface="Arial" pitchFamily="34" charset="0"/>
              </a:rPr>
              <a:t>Data Structures for the Banker</a:t>
            </a:r>
            <a:r>
              <a:rPr lang="ja-JP" altLang="en-US" sz="4000" smtClean="0">
                <a:solidFill>
                  <a:srgbClr val="C00000"/>
                </a:solidFill>
                <a:latin typeface="Arial" pitchFamily="34" charset="0"/>
                <a:cs typeface="Arial" pitchFamily="34" charset="0"/>
              </a:rPr>
              <a:t>’</a:t>
            </a:r>
            <a:r>
              <a:rPr lang="en-US" altLang="ja-JP" sz="4000" dirty="0" smtClean="0">
                <a:solidFill>
                  <a:srgbClr val="C00000"/>
                </a:solidFill>
                <a:latin typeface="Arial" pitchFamily="34" charset="0"/>
                <a:cs typeface="Arial" pitchFamily="34" charset="0"/>
              </a:rPr>
              <a:t>s Algorithm </a:t>
            </a:r>
            <a:endParaRPr lang="en-US" altLang="en-US" sz="4000" dirty="0" smtClean="0">
              <a:solidFill>
                <a:srgbClr val="C00000"/>
              </a:solidFill>
              <a:latin typeface="Arial" pitchFamily="34" charset="0"/>
              <a:cs typeface="Arial" pitchFamily="34" charset="0"/>
            </a:endParaRPr>
          </a:p>
        </p:txBody>
      </p:sp>
      <p:sp>
        <p:nvSpPr>
          <p:cNvPr id="30723" name="Rectangle 3"/>
          <p:cNvSpPr>
            <a:spLocks noGrp="1" noChangeArrowheads="1"/>
          </p:cNvSpPr>
          <p:nvPr>
            <p:ph type="body" idx="1"/>
          </p:nvPr>
        </p:nvSpPr>
        <p:spPr>
          <a:xfrm>
            <a:off x="152400" y="2514600"/>
            <a:ext cx="8839200" cy="4076700"/>
          </a:xfrm>
        </p:spPr>
        <p:txBody>
          <a:bodyPr/>
          <a:lstStyle/>
          <a:p>
            <a:pPr>
              <a:spcBef>
                <a:spcPts val="0"/>
              </a:spcBef>
            </a:pPr>
            <a:r>
              <a:rPr lang="en-US" altLang="en-US" sz="2400" b="1" dirty="0" smtClean="0">
                <a:latin typeface="Batang" pitchFamily="18" charset="-127"/>
                <a:ea typeface="Batang" pitchFamily="18" charset="-127"/>
              </a:rPr>
              <a:t>Available</a:t>
            </a:r>
            <a:r>
              <a:rPr lang="en-US" altLang="en-US" sz="2400" dirty="0" smtClean="0">
                <a:latin typeface="Batang" pitchFamily="18" charset="-127"/>
                <a:ea typeface="Batang" pitchFamily="18" charset="-127"/>
              </a:rPr>
              <a:t>:  Vector of length </a:t>
            </a:r>
            <a:r>
              <a:rPr lang="en-US" altLang="en-US" sz="2400" i="1" dirty="0" smtClean="0">
                <a:latin typeface="Batang" pitchFamily="18" charset="-127"/>
                <a:ea typeface="Batang" pitchFamily="18" charset="-127"/>
              </a:rPr>
              <a:t>m</a:t>
            </a:r>
            <a:r>
              <a:rPr lang="en-US" altLang="en-US" sz="2400" dirty="0" smtClean="0">
                <a:latin typeface="Batang" pitchFamily="18" charset="-127"/>
                <a:ea typeface="Batang" pitchFamily="18" charset="-127"/>
              </a:rPr>
              <a:t>. If available[</a:t>
            </a:r>
            <a:r>
              <a:rPr lang="en-US" altLang="en-US" sz="2400" i="1" dirty="0" smtClean="0">
                <a:latin typeface="Batang" pitchFamily="18" charset="-127"/>
                <a:ea typeface="Batang" pitchFamily="18" charset="-127"/>
              </a:rPr>
              <a:t>j</a:t>
            </a:r>
            <a:r>
              <a:rPr lang="en-US" altLang="en-US" sz="2400" dirty="0" smtClean="0">
                <a:latin typeface="Batang" pitchFamily="18" charset="-127"/>
                <a:ea typeface="Batang" pitchFamily="18" charset="-127"/>
              </a:rPr>
              <a:t>] = </a:t>
            </a:r>
            <a:r>
              <a:rPr lang="en-US" altLang="en-US" sz="2400" i="1" dirty="0" smtClean="0">
                <a:latin typeface="Batang" pitchFamily="18" charset="-127"/>
                <a:ea typeface="Batang" pitchFamily="18" charset="-127"/>
              </a:rPr>
              <a:t>k</a:t>
            </a:r>
            <a:r>
              <a:rPr lang="en-US" altLang="en-US" sz="2400" dirty="0" smtClean="0">
                <a:latin typeface="Batang" pitchFamily="18" charset="-127"/>
                <a:ea typeface="Batang" pitchFamily="18" charset="-127"/>
              </a:rPr>
              <a:t>, there are</a:t>
            </a:r>
            <a:r>
              <a:rPr lang="en-US" altLang="en-US" sz="2400" i="1" dirty="0" smtClean="0">
                <a:latin typeface="Batang" pitchFamily="18" charset="-127"/>
                <a:ea typeface="Batang" pitchFamily="18" charset="-127"/>
              </a:rPr>
              <a:t> k</a:t>
            </a:r>
            <a:r>
              <a:rPr lang="en-US" altLang="en-US" sz="2400" dirty="0" smtClean="0">
                <a:latin typeface="Batang" pitchFamily="18" charset="-127"/>
                <a:ea typeface="Batang" pitchFamily="18" charset="-127"/>
              </a:rPr>
              <a:t> instances of resource type </a:t>
            </a:r>
            <a:r>
              <a:rPr lang="en-US" altLang="en-US" sz="2400" i="1" dirty="0" err="1" smtClean="0">
                <a:latin typeface="Batang" pitchFamily="18" charset="-127"/>
                <a:ea typeface="Batang" pitchFamily="18" charset="-127"/>
              </a:rPr>
              <a:t>R</a:t>
            </a:r>
            <a:r>
              <a:rPr lang="en-US" altLang="en-US" sz="2400" i="1" baseline="-25000" dirty="0" err="1" smtClean="0">
                <a:latin typeface="Batang" pitchFamily="18" charset="-127"/>
                <a:ea typeface="Batang" pitchFamily="18" charset="-127"/>
              </a:rPr>
              <a:t>j</a:t>
            </a:r>
            <a:r>
              <a:rPr lang="en-US" altLang="en-US" sz="2400" baseline="-25000" dirty="0" smtClean="0">
                <a:latin typeface="Batang" pitchFamily="18" charset="-127"/>
                <a:ea typeface="Batang" pitchFamily="18" charset="-127"/>
              </a:rPr>
              <a:t>  </a:t>
            </a:r>
            <a:r>
              <a:rPr lang="en-US" altLang="en-US" sz="2400" dirty="0" smtClean="0">
                <a:latin typeface="Batang" pitchFamily="18" charset="-127"/>
                <a:ea typeface="Batang" pitchFamily="18" charset="-127"/>
              </a:rPr>
              <a:t>available</a:t>
            </a:r>
          </a:p>
          <a:p>
            <a:pPr>
              <a:spcBef>
                <a:spcPts val="0"/>
              </a:spcBef>
            </a:pPr>
            <a:r>
              <a:rPr lang="en-US" altLang="en-US" sz="2400" b="1" dirty="0" smtClean="0">
                <a:solidFill>
                  <a:srgbClr val="000000"/>
                </a:solidFill>
                <a:latin typeface="Batang" pitchFamily="18" charset="-127"/>
                <a:ea typeface="Batang" pitchFamily="18" charset="-127"/>
              </a:rPr>
              <a:t>Max</a:t>
            </a:r>
            <a:r>
              <a:rPr lang="en-US" altLang="en-US" sz="2400" dirty="0" smtClean="0">
                <a:latin typeface="Batang" pitchFamily="18" charset="-127"/>
                <a:ea typeface="Batang" pitchFamily="18" charset="-127"/>
              </a:rPr>
              <a:t>:</a:t>
            </a:r>
            <a:r>
              <a:rPr lang="en-US" altLang="en-US" sz="2400" i="1" dirty="0" smtClean="0">
                <a:latin typeface="Batang" pitchFamily="18" charset="-127"/>
                <a:ea typeface="Batang" pitchFamily="18" charset="-127"/>
              </a:rPr>
              <a:t> n x m</a:t>
            </a:r>
            <a:r>
              <a:rPr lang="en-US" altLang="en-US" sz="2400" dirty="0" smtClean="0">
                <a:latin typeface="Batang" pitchFamily="18" charset="-127"/>
                <a:ea typeface="Batang" pitchFamily="18" charset="-127"/>
              </a:rPr>
              <a:t> matrix.  If </a:t>
            </a:r>
            <a:r>
              <a:rPr lang="en-US" altLang="en-US" sz="2400" i="1" dirty="0" smtClean="0">
                <a:latin typeface="Batang" pitchFamily="18" charset="-127"/>
                <a:ea typeface="Batang" pitchFamily="18" charset="-127"/>
              </a:rPr>
              <a:t>Max </a:t>
            </a:r>
            <a:r>
              <a:rPr lang="en-US" altLang="en-US" sz="2400" dirty="0" smtClean="0">
                <a:latin typeface="Batang" pitchFamily="18" charset="-127"/>
                <a:ea typeface="Batang" pitchFamily="18" charset="-127"/>
              </a:rPr>
              <a:t>[</a:t>
            </a:r>
            <a:r>
              <a:rPr lang="en-US" altLang="en-US" sz="2400" i="1" dirty="0" err="1" smtClean="0">
                <a:latin typeface="Batang" pitchFamily="18" charset="-127"/>
                <a:ea typeface="Batang" pitchFamily="18" charset="-127"/>
              </a:rPr>
              <a:t>i,j</a:t>
            </a:r>
            <a:r>
              <a:rPr lang="en-US" altLang="en-US" sz="2400" dirty="0" smtClean="0">
                <a:latin typeface="Batang" pitchFamily="18" charset="-127"/>
                <a:ea typeface="Batang" pitchFamily="18" charset="-127"/>
              </a:rPr>
              <a:t>] = </a:t>
            </a:r>
            <a:r>
              <a:rPr lang="en-US" altLang="en-US" sz="2400" i="1" dirty="0" smtClean="0">
                <a:latin typeface="Batang" pitchFamily="18" charset="-127"/>
                <a:ea typeface="Batang" pitchFamily="18" charset="-127"/>
              </a:rPr>
              <a:t>k</a:t>
            </a:r>
            <a:r>
              <a:rPr lang="en-US" altLang="en-US" sz="2400" dirty="0" smtClean="0">
                <a:latin typeface="Batang" pitchFamily="18" charset="-127"/>
                <a:ea typeface="Batang" pitchFamily="18" charset="-127"/>
              </a:rPr>
              <a:t>, then process </a:t>
            </a:r>
            <a:r>
              <a:rPr lang="en-US" altLang="en-US" sz="2400" i="1" dirty="0" smtClean="0">
                <a:latin typeface="Batang" pitchFamily="18" charset="-127"/>
                <a:ea typeface="Batang" pitchFamily="18" charset="-127"/>
              </a:rPr>
              <a:t>P</a:t>
            </a:r>
            <a:r>
              <a:rPr lang="en-US" altLang="en-US" sz="2400" i="1" baseline="-25000" dirty="0" smtClean="0">
                <a:latin typeface="Batang" pitchFamily="18" charset="-127"/>
                <a:ea typeface="Batang" pitchFamily="18" charset="-127"/>
              </a:rPr>
              <a:t>i</a:t>
            </a:r>
            <a:r>
              <a:rPr lang="en-US" altLang="en-US" sz="2400" i="1" dirty="0" smtClean="0">
                <a:latin typeface="Batang" pitchFamily="18" charset="-127"/>
                <a:ea typeface="Batang" pitchFamily="18" charset="-127"/>
              </a:rPr>
              <a:t> </a:t>
            </a:r>
            <a:r>
              <a:rPr lang="en-US" altLang="en-US" sz="2400" dirty="0" smtClean="0">
                <a:latin typeface="Batang" pitchFamily="18" charset="-127"/>
                <a:ea typeface="Batang" pitchFamily="18" charset="-127"/>
              </a:rPr>
              <a:t>may request at most</a:t>
            </a:r>
            <a:r>
              <a:rPr lang="en-US" altLang="en-US" sz="2400" i="1" dirty="0" smtClean="0">
                <a:latin typeface="Batang" pitchFamily="18" charset="-127"/>
                <a:ea typeface="Batang" pitchFamily="18" charset="-127"/>
              </a:rPr>
              <a:t> k </a:t>
            </a:r>
            <a:r>
              <a:rPr lang="en-US" altLang="en-US" sz="2400" dirty="0" smtClean="0">
                <a:latin typeface="Batang" pitchFamily="18" charset="-127"/>
                <a:ea typeface="Batang" pitchFamily="18" charset="-127"/>
              </a:rPr>
              <a:t>instances of resource type </a:t>
            </a:r>
            <a:r>
              <a:rPr lang="en-US" altLang="en-US" sz="2400" i="1" dirty="0" err="1" smtClean="0">
                <a:latin typeface="Batang" pitchFamily="18" charset="-127"/>
                <a:ea typeface="Batang" pitchFamily="18" charset="-127"/>
              </a:rPr>
              <a:t>R</a:t>
            </a:r>
            <a:r>
              <a:rPr lang="en-US" altLang="en-US" sz="2400" i="1" baseline="-25000" dirty="0" err="1" smtClean="0">
                <a:latin typeface="Batang" pitchFamily="18" charset="-127"/>
                <a:ea typeface="Batang" pitchFamily="18" charset="-127"/>
              </a:rPr>
              <a:t>j</a:t>
            </a:r>
            <a:endParaRPr lang="en-US" altLang="en-US" sz="2400" i="1" baseline="-25000" dirty="0" smtClean="0">
              <a:latin typeface="Batang" pitchFamily="18" charset="-127"/>
              <a:ea typeface="Batang" pitchFamily="18" charset="-127"/>
            </a:endParaRPr>
          </a:p>
          <a:p>
            <a:pPr>
              <a:spcBef>
                <a:spcPts val="0"/>
              </a:spcBef>
            </a:pPr>
            <a:r>
              <a:rPr lang="en-US" altLang="en-US" sz="2400" b="1" dirty="0" smtClean="0">
                <a:solidFill>
                  <a:srgbClr val="000000"/>
                </a:solidFill>
                <a:latin typeface="Batang" pitchFamily="18" charset="-127"/>
                <a:ea typeface="Batang" pitchFamily="18" charset="-127"/>
              </a:rPr>
              <a:t>Allocation</a:t>
            </a:r>
            <a:r>
              <a:rPr lang="en-US" altLang="en-US" sz="2400" dirty="0" smtClean="0">
                <a:latin typeface="Batang" pitchFamily="18" charset="-127"/>
                <a:ea typeface="Batang" pitchFamily="18" charset="-127"/>
              </a:rPr>
              <a:t>:</a:t>
            </a:r>
            <a:r>
              <a:rPr lang="en-US" altLang="en-US" sz="2400" i="1" dirty="0" smtClean="0">
                <a:latin typeface="Batang" pitchFamily="18" charset="-127"/>
                <a:ea typeface="Batang" pitchFamily="18" charset="-127"/>
              </a:rPr>
              <a:t>  n </a:t>
            </a:r>
            <a:r>
              <a:rPr lang="en-US" altLang="en-US" sz="2400" dirty="0" smtClean="0">
                <a:latin typeface="Batang" pitchFamily="18" charset="-127"/>
                <a:ea typeface="Batang" pitchFamily="18" charset="-127"/>
              </a:rPr>
              <a:t>x</a:t>
            </a:r>
            <a:r>
              <a:rPr lang="en-US" altLang="en-US" sz="2400" i="1" dirty="0" smtClean="0">
                <a:latin typeface="Batang" pitchFamily="18" charset="-127"/>
                <a:ea typeface="Batang" pitchFamily="18" charset="-127"/>
              </a:rPr>
              <a:t> m</a:t>
            </a:r>
            <a:r>
              <a:rPr lang="en-US" altLang="en-US" sz="2400" dirty="0" smtClean="0">
                <a:latin typeface="Batang" pitchFamily="18" charset="-127"/>
                <a:ea typeface="Batang" pitchFamily="18" charset="-127"/>
              </a:rPr>
              <a:t> matrix.  If Allocation[</a:t>
            </a:r>
            <a:r>
              <a:rPr lang="en-US" altLang="en-US" sz="2400" i="1" dirty="0" err="1" smtClean="0">
                <a:latin typeface="Batang" pitchFamily="18" charset="-127"/>
                <a:ea typeface="Batang" pitchFamily="18" charset="-127"/>
              </a:rPr>
              <a:t>i,j</a:t>
            </a:r>
            <a:r>
              <a:rPr lang="en-US" altLang="en-US" sz="2400" dirty="0" smtClean="0">
                <a:latin typeface="Batang" pitchFamily="18" charset="-127"/>
                <a:ea typeface="Batang" pitchFamily="18" charset="-127"/>
              </a:rPr>
              <a:t>] = </a:t>
            </a:r>
            <a:r>
              <a:rPr lang="en-US" altLang="en-US" sz="2400" i="1" dirty="0" smtClean="0">
                <a:latin typeface="Batang" pitchFamily="18" charset="-127"/>
                <a:ea typeface="Batang" pitchFamily="18" charset="-127"/>
              </a:rPr>
              <a:t>k</a:t>
            </a:r>
            <a:r>
              <a:rPr lang="en-US" altLang="en-US" sz="2400" dirty="0" smtClean="0">
                <a:latin typeface="Batang" pitchFamily="18" charset="-127"/>
                <a:ea typeface="Batang" pitchFamily="18" charset="-127"/>
              </a:rPr>
              <a:t> then</a:t>
            </a:r>
            <a:r>
              <a:rPr lang="en-US" altLang="en-US" sz="2400" i="1" dirty="0" smtClean="0">
                <a:latin typeface="Batang" pitchFamily="18" charset="-127"/>
                <a:ea typeface="Batang" pitchFamily="18" charset="-127"/>
              </a:rPr>
              <a:t> P</a:t>
            </a:r>
            <a:r>
              <a:rPr lang="en-US" altLang="en-US" sz="2400" i="1" baseline="-25000" dirty="0" smtClean="0">
                <a:latin typeface="Batang" pitchFamily="18" charset="-127"/>
                <a:ea typeface="Batang" pitchFamily="18" charset="-127"/>
              </a:rPr>
              <a:t>i</a:t>
            </a:r>
            <a:r>
              <a:rPr lang="en-US" altLang="en-US" sz="2400" dirty="0" smtClean="0">
                <a:latin typeface="Batang" pitchFamily="18" charset="-127"/>
                <a:ea typeface="Batang" pitchFamily="18" charset="-127"/>
              </a:rPr>
              <a:t> is currently allocated </a:t>
            </a:r>
            <a:r>
              <a:rPr lang="en-US" altLang="en-US" sz="2400" i="1" dirty="0" smtClean="0">
                <a:latin typeface="Batang" pitchFamily="18" charset="-127"/>
                <a:ea typeface="Batang" pitchFamily="18" charset="-127"/>
              </a:rPr>
              <a:t>k</a:t>
            </a:r>
            <a:r>
              <a:rPr lang="en-US" altLang="en-US" sz="2400" dirty="0" smtClean="0">
                <a:latin typeface="Batang" pitchFamily="18" charset="-127"/>
                <a:ea typeface="Batang" pitchFamily="18" charset="-127"/>
              </a:rPr>
              <a:t> instances of </a:t>
            </a:r>
            <a:r>
              <a:rPr lang="en-US" altLang="en-US" sz="2400" i="1" dirty="0" err="1" smtClean="0">
                <a:latin typeface="Batang" pitchFamily="18" charset="-127"/>
                <a:ea typeface="Batang" pitchFamily="18" charset="-127"/>
              </a:rPr>
              <a:t>R</a:t>
            </a:r>
            <a:r>
              <a:rPr lang="en-US" altLang="en-US" sz="2400" i="1" baseline="-25000" dirty="0" err="1" smtClean="0">
                <a:latin typeface="Batang" pitchFamily="18" charset="-127"/>
                <a:ea typeface="Batang" pitchFamily="18" charset="-127"/>
              </a:rPr>
              <a:t>j</a:t>
            </a:r>
            <a:endParaRPr lang="en-US" altLang="en-US" sz="2400" i="1" baseline="-25000" dirty="0" smtClean="0">
              <a:latin typeface="Batang" pitchFamily="18" charset="-127"/>
              <a:ea typeface="Batang" pitchFamily="18" charset="-127"/>
            </a:endParaRPr>
          </a:p>
          <a:p>
            <a:pPr>
              <a:spcBef>
                <a:spcPts val="0"/>
              </a:spcBef>
            </a:pPr>
            <a:r>
              <a:rPr lang="en-US" altLang="en-US" sz="2400" b="1" dirty="0" smtClean="0">
                <a:solidFill>
                  <a:srgbClr val="000000"/>
                </a:solidFill>
                <a:latin typeface="Batang" pitchFamily="18" charset="-127"/>
                <a:ea typeface="Batang" pitchFamily="18" charset="-127"/>
              </a:rPr>
              <a:t>Need</a:t>
            </a:r>
            <a:r>
              <a:rPr lang="en-US" altLang="en-US" sz="2400" dirty="0" smtClean="0">
                <a:latin typeface="Batang" pitchFamily="18" charset="-127"/>
                <a:ea typeface="Batang" pitchFamily="18" charset="-127"/>
              </a:rPr>
              <a:t>: </a:t>
            </a:r>
            <a:r>
              <a:rPr lang="en-US" altLang="en-US" sz="2400" i="1" dirty="0" smtClean="0">
                <a:latin typeface="Batang" pitchFamily="18" charset="-127"/>
                <a:ea typeface="Batang" pitchFamily="18" charset="-127"/>
              </a:rPr>
              <a:t> n </a:t>
            </a:r>
            <a:r>
              <a:rPr lang="en-US" altLang="en-US" sz="2400" dirty="0" smtClean="0">
                <a:latin typeface="Batang" pitchFamily="18" charset="-127"/>
                <a:ea typeface="Batang" pitchFamily="18" charset="-127"/>
              </a:rPr>
              <a:t>x</a:t>
            </a:r>
            <a:r>
              <a:rPr lang="en-US" altLang="en-US" sz="2400" i="1" dirty="0" smtClean="0">
                <a:latin typeface="Batang" pitchFamily="18" charset="-127"/>
                <a:ea typeface="Batang" pitchFamily="18" charset="-127"/>
              </a:rPr>
              <a:t> m</a:t>
            </a:r>
            <a:r>
              <a:rPr lang="en-US" altLang="en-US" sz="2400" dirty="0" smtClean="0">
                <a:latin typeface="Batang" pitchFamily="18" charset="-127"/>
                <a:ea typeface="Batang" pitchFamily="18" charset="-127"/>
              </a:rPr>
              <a:t> matrix. If </a:t>
            </a:r>
            <a:r>
              <a:rPr lang="en-US" altLang="en-US" sz="2400" i="1" dirty="0" smtClean="0">
                <a:latin typeface="Batang" pitchFamily="18" charset="-127"/>
                <a:ea typeface="Batang" pitchFamily="18" charset="-127"/>
              </a:rPr>
              <a:t>Need</a:t>
            </a:r>
            <a:r>
              <a:rPr lang="en-US" altLang="en-US" sz="2400" dirty="0" smtClean="0">
                <a:latin typeface="Batang" pitchFamily="18" charset="-127"/>
                <a:ea typeface="Batang" pitchFamily="18" charset="-127"/>
              </a:rPr>
              <a:t>[</a:t>
            </a:r>
            <a:r>
              <a:rPr lang="en-US" altLang="en-US" sz="2400" i="1" dirty="0" err="1" smtClean="0">
                <a:latin typeface="Batang" pitchFamily="18" charset="-127"/>
                <a:ea typeface="Batang" pitchFamily="18" charset="-127"/>
              </a:rPr>
              <a:t>i,j</a:t>
            </a:r>
            <a:r>
              <a:rPr lang="en-US" altLang="en-US" sz="2400" dirty="0" smtClean="0">
                <a:latin typeface="Batang" pitchFamily="18" charset="-127"/>
                <a:ea typeface="Batang" pitchFamily="18" charset="-127"/>
              </a:rPr>
              <a:t>] =</a:t>
            </a:r>
            <a:r>
              <a:rPr lang="en-US" altLang="en-US" sz="2400" i="1" dirty="0" smtClean="0">
                <a:latin typeface="Batang" pitchFamily="18" charset="-127"/>
                <a:ea typeface="Batang" pitchFamily="18" charset="-127"/>
              </a:rPr>
              <a:t> k</a:t>
            </a:r>
            <a:r>
              <a:rPr lang="en-US" altLang="en-US" sz="2400" dirty="0" smtClean="0">
                <a:latin typeface="Batang" pitchFamily="18" charset="-127"/>
                <a:ea typeface="Batang" pitchFamily="18" charset="-127"/>
              </a:rPr>
              <a:t>, then</a:t>
            </a:r>
            <a:r>
              <a:rPr lang="en-US" altLang="en-US" sz="2400" i="1" dirty="0" smtClean="0">
                <a:latin typeface="Batang" pitchFamily="18" charset="-127"/>
                <a:ea typeface="Batang" pitchFamily="18" charset="-127"/>
              </a:rPr>
              <a:t> P</a:t>
            </a:r>
            <a:r>
              <a:rPr lang="en-US" altLang="en-US" sz="2400" i="1" baseline="-25000" dirty="0" smtClean="0">
                <a:latin typeface="Batang" pitchFamily="18" charset="-127"/>
                <a:ea typeface="Batang" pitchFamily="18" charset="-127"/>
              </a:rPr>
              <a:t>i</a:t>
            </a:r>
            <a:r>
              <a:rPr lang="en-US" altLang="en-US" sz="2400" dirty="0" smtClean="0">
                <a:latin typeface="Batang" pitchFamily="18" charset="-127"/>
                <a:ea typeface="Batang" pitchFamily="18" charset="-127"/>
              </a:rPr>
              <a:t> may need </a:t>
            </a:r>
            <a:r>
              <a:rPr lang="en-US" altLang="en-US" sz="2400" i="1" dirty="0" smtClean="0">
                <a:latin typeface="Batang" pitchFamily="18" charset="-127"/>
                <a:ea typeface="Batang" pitchFamily="18" charset="-127"/>
              </a:rPr>
              <a:t>k</a:t>
            </a:r>
            <a:r>
              <a:rPr lang="en-US" altLang="en-US" sz="2400" dirty="0" smtClean="0">
                <a:latin typeface="Batang" pitchFamily="18" charset="-127"/>
                <a:ea typeface="Batang" pitchFamily="18" charset="-127"/>
              </a:rPr>
              <a:t> more instances of </a:t>
            </a:r>
            <a:r>
              <a:rPr lang="en-US" altLang="en-US" sz="2400" i="1" dirty="0" err="1" smtClean="0">
                <a:latin typeface="Batang" pitchFamily="18" charset="-127"/>
                <a:ea typeface="Batang" pitchFamily="18" charset="-127"/>
              </a:rPr>
              <a:t>R</a:t>
            </a:r>
            <a:r>
              <a:rPr lang="en-US" altLang="en-US" sz="2400" i="1" baseline="-25000" dirty="0" err="1" smtClean="0">
                <a:latin typeface="Batang" pitchFamily="18" charset="-127"/>
                <a:ea typeface="Batang" pitchFamily="18" charset="-127"/>
              </a:rPr>
              <a:t>j</a:t>
            </a:r>
            <a:r>
              <a:rPr lang="en-US" altLang="en-US" sz="2400" baseline="-25000" dirty="0" smtClean="0">
                <a:latin typeface="Batang" pitchFamily="18" charset="-127"/>
                <a:ea typeface="Batang" pitchFamily="18" charset="-127"/>
              </a:rPr>
              <a:t> </a:t>
            </a:r>
            <a:r>
              <a:rPr lang="en-US" altLang="en-US" sz="2400" dirty="0" smtClean="0">
                <a:latin typeface="Batang" pitchFamily="18" charset="-127"/>
                <a:ea typeface="Batang" pitchFamily="18" charset="-127"/>
              </a:rPr>
              <a:t>to complete its task</a:t>
            </a:r>
            <a:endParaRPr lang="en-US" altLang="en-US" sz="2800" dirty="0" smtClean="0">
              <a:latin typeface="Batang" pitchFamily="18" charset="-127"/>
              <a:ea typeface="Batang" pitchFamily="18" charset="-127"/>
            </a:endParaRPr>
          </a:p>
          <a:p>
            <a:pPr lvl="2">
              <a:spcBef>
                <a:spcPts val="0"/>
              </a:spcBef>
              <a:buFont typeface="Webdings" pitchFamily="18" charset="2"/>
              <a:buNone/>
            </a:pPr>
            <a:r>
              <a:rPr lang="en-US" altLang="en-US" sz="2800" b="1" i="1" dirty="0" smtClean="0">
                <a:solidFill>
                  <a:srgbClr val="C00000"/>
                </a:solidFill>
                <a:latin typeface="Batang" pitchFamily="18" charset="-127"/>
                <a:ea typeface="Batang" pitchFamily="18" charset="-127"/>
              </a:rPr>
              <a:t>Need</a:t>
            </a:r>
            <a:r>
              <a:rPr lang="en-US" altLang="en-US" sz="2800" b="1" dirty="0" smtClean="0">
                <a:solidFill>
                  <a:srgbClr val="C00000"/>
                </a:solidFill>
                <a:latin typeface="Batang" pitchFamily="18" charset="-127"/>
                <a:ea typeface="Batang" pitchFamily="18" charset="-127"/>
              </a:rPr>
              <a:t> [</a:t>
            </a:r>
            <a:r>
              <a:rPr lang="en-US" altLang="en-US" sz="2800" b="1" i="1" dirty="0" err="1" smtClean="0">
                <a:solidFill>
                  <a:srgbClr val="C00000"/>
                </a:solidFill>
                <a:latin typeface="Batang" pitchFamily="18" charset="-127"/>
                <a:ea typeface="Batang" pitchFamily="18" charset="-127"/>
              </a:rPr>
              <a:t>i,j</a:t>
            </a:r>
            <a:r>
              <a:rPr lang="en-US" altLang="en-US" sz="2800" b="1" i="1" dirty="0" smtClean="0">
                <a:solidFill>
                  <a:srgbClr val="C00000"/>
                </a:solidFill>
                <a:latin typeface="Batang" pitchFamily="18" charset="-127"/>
                <a:ea typeface="Batang" pitchFamily="18" charset="-127"/>
              </a:rPr>
              <a:t>]</a:t>
            </a:r>
            <a:r>
              <a:rPr lang="en-US" altLang="en-US" sz="2800" b="1" dirty="0" smtClean="0">
                <a:solidFill>
                  <a:srgbClr val="C00000"/>
                </a:solidFill>
                <a:latin typeface="Batang" pitchFamily="18" charset="-127"/>
                <a:ea typeface="Batang" pitchFamily="18" charset="-127"/>
              </a:rPr>
              <a:t> = </a:t>
            </a:r>
            <a:r>
              <a:rPr lang="en-US" altLang="en-US" sz="2800" b="1" i="1" dirty="0" smtClean="0">
                <a:solidFill>
                  <a:srgbClr val="C00000"/>
                </a:solidFill>
                <a:latin typeface="Batang" pitchFamily="18" charset="-127"/>
                <a:ea typeface="Batang" pitchFamily="18" charset="-127"/>
              </a:rPr>
              <a:t>Max</a:t>
            </a:r>
            <a:r>
              <a:rPr lang="en-US" altLang="en-US" sz="2800" b="1" dirty="0" smtClean="0">
                <a:solidFill>
                  <a:srgbClr val="C00000"/>
                </a:solidFill>
                <a:latin typeface="Batang" pitchFamily="18" charset="-127"/>
                <a:ea typeface="Batang" pitchFamily="18" charset="-127"/>
              </a:rPr>
              <a:t>[</a:t>
            </a:r>
            <a:r>
              <a:rPr lang="en-US" altLang="en-US" sz="2800" b="1" i="1" dirty="0" err="1" smtClean="0">
                <a:solidFill>
                  <a:srgbClr val="C00000"/>
                </a:solidFill>
                <a:latin typeface="Batang" pitchFamily="18" charset="-127"/>
                <a:ea typeface="Batang" pitchFamily="18" charset="-127"/>
              </a:rPr>
              <a:t>i,j</a:t>
            </a:r>
            <a:r>
              <a:rPr lang="en-US" altLang="en-US" sz="2800" b="1" dirty="0" smtClean="0">
                <a:solidFill>
                  <a:srgbClr val="C00000"/>
                </a:solidFill>
                <a:latin typeface="Batang" pitchFamily="18" charset="-127"/>
                <a:ea typeface="Batang" pitchFamily="18" charset="-127"/>
              </a:rPr>
              <a:t>] – </a:t>
            </a:r>
            <a:r>
              <a:rPr lang="en-US" altLang="en-US" sz="2800" b="1" i="1" dirty="0" smtClean="0">
                <a:solidFill>
                  <a:srgbClr val="C00000"/>
                </a:solidFill>
                <a:latin typeface="Batang" pitchFamily="18" charset="-127"/>
                <a:ea typeface="Batang" pitchFamily="18" charset="-127"/>
              </a:rPr>
              <a:t>Allocation</a:t>
            </a:r>
            <a:r>
              <a:rPr lang="en-US" altLang="en-US" sz="2800" b="1" dirty="0" smtClean="0">
                <a:solidFill>
                  <a:srgbClr val="C00000"/>
                </a:solidFill>
                <a:latin typeface="Batang" pitchFamily="18" charset="-127"/>
                <a:ea typeface="Batang" pitchFamily="18" charset="-127"/>
              </a:rPr>
              <a:t> [</a:t>
            </a:r>
            <a:r>
              <a:rPr lang="en-US" altLang="en-US" sz="2800" b="1" i="1" dirty="0" err="1" smtClean="0">
                <a:solidFill>
                  <a:srgbClr val="C00000"/>
                </a:solidFill>
                <a:latin typeface="Batang" pitchFamily="18" charset="-127"/>
                <a:ea typeface="Batang" pitchFamily="18" charset="-127"/>
              </a:rPr>
              <a:t>i,j</a:t>
            </a:r>
            <a:r>
              <a:rPr lang="en-US" altLang="en-US" sz="2800" b="1" dirty="0" smtClean="0">
                <a:solidFill>
                  <a:srgbClr val="C00000"/>
                </a:solidFill>
                <a:latin typeface="Batang" pitchFamily="18" charset="-127"/>
                <a:ea typeface="Batang" pitchFamily="18" charset="-127"/>
              </a:rPr>
              <a:t>]</a:t>
            </a:r>
          </a:p>
        </p:txBody>
      </p:sp>
      <p:sp>
        <p:nvSpPr>
          <p:cNvPr id="30724" name="Text Box 4"/>
          <p:cNvSpPr txBox="1">
            <a:spLocks noChangeArrowheads="1"/>
          </p:cNvSpPr>
          <p:nvPr/>
        </p:nvSpPr>
        <p:spPr bwMode="auto">
          <a:xfrm>
            <a:off x="290513" y="1676400"/>
            <a:ext cx="8853487" cy="830997"/>
          </a:xfrm>
          <a:prstGeom prst="rect">
            <a:avLst/>
          </a:prstGeom>
          <a:noFill/>
          <a:ln w="9525">
            <a:noFill/>
            <a:miter lim="800000"/>
            <a:headEnd/>
            <a:tailEnd/>
          </a:ln>
        </p:spPr>
        <p:txBody>
          <a:bodyPr wrap="square" anchor="ctr">
            <a:spAutoFit/>
          </a:bodyPr>
          <a:lstStyle/>
          <a:p>
            <a:pPr>
              <a:spcBef>
                <a:spcPct val="50000"/>
              </a:spcBef>
            </a:pPr>
            <a:r>
              <a:rPr lang="en-US" altLang="en-US" sz="2400" dirty="0">
                <a:latin typeface="Helvetica" pitchFamily="-84" charset="0"/>
              </a:rPr>
              <a:t>Let </a:t>
            </a:r>
            <a:r>
              <a:rPr lang="en-US" altLang="en-US" sz="2400" i="1" dirty="0">
                <a:latin typeface="Helvetica" pitchFamily="-84" charset="0"/>
              </a:rPr>
              <a:t>n</a:t>
            </a:r>
            <a:r>
              <a:rPr lang="en-US" altLang="en-US" sz="2400" dirty="0">
                <a:latin typeface="Helvetica" pitchFamily="-84" charset="0"/>
              </a:rPr>
              <a:t> = number of processes, and </a:t>
            </a:r>
            <a:r>
              <a:rPr lang="en-US" altLang="en-US" sz="2400" i="1" dirty="0">
                <a:latin typeface="Helvetica" pitchFamily="-84" charset="0"/>
              </a:rPr>
              <a:t>m </a:t>
            </a:r>
            <a:r>
              <a:rPr lang="en-US" altLang="en-US" sz="2400" dirty="0">
                <a:latin typeface="Helvetica" pitchFamily="-84" charset="0"/>
              </a:rPr>
              <a:t>= number of resources types.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66688"/>
            <a:ext cx="8229600" cy="900112"/>
          </a:xfrm>
        </p:spPr>
        <p:txBody>
          <a:bodyPr>
            <a:normAutofit/>
          </a:bodyPr>
          <a:lstStyle/>
          <a:p>
            <a:pPr eaLnBrk="1" hangingPunct="1"/>
            <a:r>
              <a:rPr lang="en-US" altLang="en-US" sz="4000" dirty="0" smtClean="0">
                <a:solidFill>
                  <a:srgbClr val="C00000"/>
                </a:solidFill>
                <a:latin typeface="Arial" pitchFamily="34" charset="0"/>
                <a:cs typeface="Arial" pitchFamily="34" charset="0"/>
              </a:rPr>
              <a:t>Safety Algorithm</a:t>
            </a:r>
          </a:p>
        </p:txBody>
      </p:sp>
      <p:sp>
        <p:nvSpPr>
          <p:cNvPr id="31747" name="Rectangle 3"/>
          <p:cNvSpPr>
            <a:spLocks noGrp="1" noChangeArrowheads="1"/>
          </p:cNvSpPr>
          <p:nvPr>
            <p:ph type="body" idx="1"/>
          </p:nvPr>
        </p:nvSpPr>
        <p:spPr>
          <a:xfrm>
            <a:off x="152400" y="1041400"/>
            <a:ext cx="8826500" cy="5664200"/>
          </a:xfrm>
        </p:spPr>
        <p:txBody>
          <a:bodyPr/>
          <a:lstStyle/>
          <a:p>
            <a:pPr algn="just">
              <a:spcBef>
                <a:spcPts val="0"/>
              </a:spcBef>
              <a:buFont typeface="Monotype Sorts" pitchFamily="-84" charset="2"/>
              <a:buNone/>
            </a:pPr>
            <a:r>
              <a:rPr lang="en-US" altLang="en-US" sz="2400" dirty="0" smtClean="0"/>
              <a:t>1.	</a:t>
            </a:r>
            <a:r>
              <a:rPr lang="en-US" altLang="en-US" sz="2400" dirty="0" smtClean="0">
                <a:latin typeface="Arial" pitchFamily="34" charset="0"/>
                <a:cs typeface="Arial" pitchFamily="34" charset="0"/>
              </a:rPr>
              <a:t>Let </a:t>
            </a:r>
            <a:r>
              <a:rPr lang="en-US" altLang="en-US" sz="2400" b="1" i="1" dirty="0" smtClean="0">
                <a:solidFill>
                  <a:srgbClr val="000000"/>
                </a:solidFill>
                <a:latin typeface="Arial" pitchFamily="34" charset="0"/>
                <a:cs typeface="Arial" pitchFamily="34" charset="0"/>
              </a:rPr>
              <a:t>Work</a:t>
            </a:r>
            <a:r>
              <a:rPr lang="en-US" altLang="en-US" sz="2400" i="1" dirty="0" smtClean="0">
                <a:solidFill>
                  <a:srgbClr val="000000"/>
                </a:solidFill>
                <a:latin typeface="Arial" pitchFamily="34" charset="0"/>
                <a:cs typeface="Arial" pitchFamily="34" charset="0"/>
              </a:rPr>
              <a:t> </a:t>
            </a:r>
            <a:r>
              <a:rPr lang="en-US" altLang="en-US" sz="2400" dirty="0" smtClean="0">
                <a:latin typeface="Arial" pitchFamily="34" charset="0"/>
                <a:cs typeface="Arial" pitchFamily="34" charset="0"/>
              </a:rPr>
              <a:t>and </a:t>
            </a:r>
            <a:r>
              <a:rPr lang="en-US" altLang="en-US" sz="2400" b="1" i="1" dirty="0" smtClean="0">
                <a:solidFill>
                  <a:srgbClr val="000000"/>
                </a:solidFill>
                <a:latin typeface="Arial" pitchFamily="34" charset="0"/>
                <a:cs typeface="Arial" pitchFamily="34" charset="0"/>
              </a:rPr>
              <a:t>Finish</a:t>
            </a:r>
            <a:r>
              <a:rPr lang="en-US" altLang="en-US" sz="2400" dirty="0" smtClean="0">
                <a:solidFill>
                  <a:srgbClr val="000000"/>
                </a:solidFill>
                <a:latin typeface="Arial" pitchFamily="34" charset="0"/>
                <a:cs typeface="Arial" pitchFamily="34" charset="0"/>
              </a:rPr>
              <a:t> </a:t>
            </a:r>
            <a:r>
              <a:rPr lang="en-US" altLang="en-US" sz="2400" dirty="0" smtClean="0">
                <a:latin typeface="Arial" pitchFamily="34" charset="0"/>
                <a:cs typeface="Arial" pitchFamily="34" charset="0"/>
              </a:rPr>
              <a:t>be vectors of length</a:t>
            </a:r>
            <a:r>
              <a:rPr lang="en-US" altLang="en-US" sz="2400" i="1" dirty="0" smtClean="0">
                <a:latin typeface="Arial" pitchFamily="34" charset="0"/>
                <a:cs typeface="Arial" pitchFamily="34" charset="0"/>
              </a:rPr>
              <a:t> m</a:t>
            </a:r>
            <a:r>
              <a:rPr lang="en-US" altLang="en-US" sz="2400" dirty="0" smtClean="0">
                <a:latin typeface="Arial" pitchFamily="34" charset="0"/>
                <a:cs typeface="Arial" pitchFamily="34" charset="0"/>
              </a:rPr>
              <a:t> and</a:t>
            </a:r>
            <a:r>
              <a:rPr lang="en-US" altLang="en-US" sz="2400" i="1" dirty="0" smtClean="0">
                <a:latin typeface="Arial" pitchFamily="34" charset="0"/>
                <a:cs typeface="Arial" pitchFamily="34" charset="0"/>
              </a:rPr>
              <a:t> n</a:t>
            </a:r>
            <a:r>
              <a:rPr lang="en-US" altLang="en-US" sz="2400" dirty="0" smtClean="0">
                <a:latin typeface="Arial" pitchFamily="34" charset="0"/>
                <a:cs typeface="Arial" pitchFamily="34" charset="0"/>
              </a:rPr>
              <a:t>, respectively.  Initialize:</a:t>
            </a:r>
          </a:p>
          <a:p>
            <a:pPr marL="1543050" lvl="3" indent="-342900">
              <a:spcBef>
                <a:spcPts val="0"/>
              </a:spcBef>
              <a:buFontTx/>
              <a:buNone/>
            </a:pPr>
            <a:r>
              <a:rPr lang="en-US" altLang="en-US" sz="2400" b="1" i="1" dirty="0" smtClean="0">
                <a:latin typeface="Arial" pitchFamily="34" charset="0"/>
                <a:cs typeface="Arial" pitchFamily="34" charset="0"/>
              </a:rPr>
              <a:t>Work </a:t>
            </a:r>
            <a:r>
              <a:rPr lang="en-US" altLang="en-US" sz="2400" b="1" dirty="0" smtClean="0">
                <a:latin typeface="Arial" pitchFamily="34" charset="0"/>
                <a:cs typeface="Arial" pitchFamily="34" charset="0"/>
              </a:rPr>
              <a:t>= </a:t>
            </a:r>
            <a:r>
              <a:rPr lang="en-US" altLang="en-US" sz="2400" b="1" i="1" dirty="0" smtClean="0">
                <a:latin typeface="Arial" pitchFamily="34" charset="0"/>
                <a:cs typeface="Arial" pitchFamily="34" charset="0"/>
              </a:rPr>
              <a:t>Available</a:t>
            </a:r>
          </a:p>
          <a:p>
            <a:pPr marL="1543050" lvl="3" indent="-342900">
              <a:spcBef>
                <a:spcPts val="0"/>
              </a:spcBef>
              <a:buFontTx/>
              <a:buNone/>
            </a:pPr>
            <a:r>
              <a:rPr lang="en-US" altLang="en-US" sz="2400" b="1" i="1" dirty="0" smtClean="0">
                <a:latin typeface="Arial" pitchFamily="34" charset="0"/>
                <a:cs typeface="Arial" pitchFamily="34" charset="0"/>
              </a:rPr>
              <a:t>Finish </a:t>
            </a:r>
            <a:r>
              <a:rPr lang="en-US" altLang="en-US" sz="2400" b="1" dirty="0" smtClean="0">
                <a:latin typeface="Arial" pitchFamily="34" charset="0"/>
                <a:cs typeface="Arial" pitchFamily="34" charset="0"/>
              </a:rPr>
              <a:t>[</a:t>
            </a:r>
            <a:r>
              <a:rPr lang="en-US" altLang="en-US" sz="2400" b="1" i="1" dirty="0" err="1" smtClean="0">
                <a:latin typeface="Arial" pitchFamily="34" charset="0"/>
                <a:cs typeface="Arial" pitchFamily="34" charset="0"/>
              </a:rPr>
              <a:t>i</a:t>
            </a:r>
            <a:r>
              <a:rPr lang="en-US" altLang="en-US" sz="2400" b="1" dirty="0" smtClean="0">
                <a:latin typeface="Arial" pitchFamily="34" charset="0"/>
                <a:cs typeface="Arial" pitchFamily="34" charset="0"/>
              </a:rPr>
              <a:t>] =</a:t>
            </a:r>
            <a:r>
              <a:rPr lang="en-US" altLang="en-US" sz="2400" b="1" i="1" dirty="0" smtClean="0">
                <a:latin typeface="Arial" pitchFamily="34" charset="0"/>
                <a:cs typeface="Arial" pitchFamily="34" charset="0"/>
              </a:rPr>
              <a:t> false </a:t>
            </a:r>
            <a:r>
              <a:rPr lang="en-US" altLang="en-US" sz="2400" b="1" dirty="0" smtClean="0">
                <a:latin typeface="Arial" pitchFamily="34" charset="0"/>
                <a:cs typeface="Arial" pitchFamily="34" charset="0"/>
              </a:rPr>
              <a:t>for</a:t>
            </a:r>
            <a:r>
              <a:rPr lang="en-US" altLang="en-US" sz="2400" b="1" i="1" dirty="0" smtClean="0">
                <a:latin typeface="Arial" pitchFamily="34" charset="0"/>
                <a:cs typeface="Arial" pitchFamily="34" charset="0"/>
              </a:rPr>
              <a:t> </a:t>
            </a:r>
            <a:r>
              <a:rPr lang="en-US" altLang="en-US" sz="2400" b="1" i="1" dirty="0" err="1" smtClean="0">
                <a:latin typeface="Arial" pitchFamily="34" charset="0"/>
                <a:cs typeface="Arial" pitchFamily="34" charset="0"/>
              </a:rPr>
              <a:t>i</a:t>
            </a:r>
            <a:r>
              <a:rPr lang="en-US" altLang="en-US" sz="2400" b="1" dirty="0" smtClean="0">
                <a:latin typeface="Arial" pitchFamily="34" charset="0"/>
                <a:cs typeface="Arial" pitchFamily="34" charset="0"/>
              </a:rPr>
              <a:t> = 0, 1, …, </a:t>
            </a:r>
            <a:r>
              <a:rPr lang="en-US" altLang="en-US" sz="2400" b="1" i="1" dirty="0" smtClean="0">
                <a:latin typeface="Arial" pitchFamily="34" charset="0"/>
                <a:cs typeface="Arial" pitchFamily="34" charset="0"/>
              </a:rPr>
              <a:t>n- </a:t>
            </a:r>
            <a:r>
              <a:rPr lang="en-US" altLang="en-US" sz="2400" b="1" dirty="0" smtClean="0">
                <a:latin typeface="Arial" pitchFamily="34" charset="0"/>
                <a:cs typeface="Arial" pitchFamily="34" charset="0"/>
              </a:rPr>
              <a:t>1</a:t>
            </a:r>
          </a:p>
          <a:p>
            <a:pPr>
              <a:spcBef>
                <a:spcPts val="0"/>
              </a:spcBef>
              <a:buFont typeface="Monotype Sorts" pitchFamily="-84" charset="2"/>
              <a:buNone/>
            </a:pPr>
            <a:r>
              <a:rPr lang="en-US" altLang="en-US" sz="2400" dirty="0" smtClean="0">
                <a:latin typeface="Arial" pitchFamily="34" charset="0"/>
                <a:cs typeface="Arial" pitchFamily="34" charset="0"/>
              </a:rPr>
              <a:t>2.	Find an </a:t>
            </a:r>
            <a:r>
              <a:rPr lang="en-US" altLang="en-US" sz="2400" b="1" i="1" dirty="0" err="1" smtClean="0">
                <a:latin typeface="Arial" pitchFamily="34" charset="0"/>
                <a:cs typeface="Arial" pitchFamily="34" charset="0"/>
              </a:rPr>
              <a:t>i</a:t>
            </a:r>
            <a:r>
              <a:rPr lang="en-US" altLang="en-US" sz="2400" i="1" dirty="0" smtClean="0">
                <a:latin typeface="Arial" pitchFamily="34" charset="0"/>
                <a:cs typeface="Arial" pitchFamily="34" charset="0"/>
              </a:rPr>
              <a:t> </a:t>
            </a:r>
            <a:r>
              <a:rPr lang="en-US" altLang="en-US" sz="2400" dirty="0" smtClean="0">
                <a:latin typeface="Arial" pitchFamily="34" charset="0"/>
                <a:cs typeface="Arial" pitchFamily="34" charset="0"/>
              </a:rPr>
              <a:t>such that both: </a:t>
            </a:r>
          </a:p>
          <a:p>
            <a:pPr marL="800100" lvl="1" indent="-342900">
              <a:spcBef>
                <a:spcPts val="0"/>
              </a:spcBef>
              <a:buFont typeface="Monotype Sorts" pitchFamily="-84" charset="2"/>
              <a:buNone/>
            </a:pPr>
            <a:r>
              <a:rPr lang="en-US" altLang="en-US" sz="2400" dirty="0" smtClean="0">
                <a:latin typeface="Arial" pitchFamily="34" charset="0"/>
                <a:cs typeface="Arial" pitchFamily="34" charset="0"/>
              </a:rPr>
              <a:t>(a) </a:t>
            </a:r>
            <a:r>
              <a:rPr lang="en-US" altLang="en-US" sz="2400" b="1" i="1" dirty="0" smtClean="0">
                <a:latin typeface="Arial" pitchFamily="34" charset="0"/>
                <a:cs typeface="Arial" pitchFamily="34" charset="0"/>
              </a:rPr>
              <a:t>Finish</a:t>
            </a:r>
            <a:r>
              <a:rPr lang="en-US" altLang="en-US" sz="2400" b="1" dirty="0" smtClean="0">
                <a:latin typeface="Arial" pitchFamily="34" charset="0"/>
                <a:cs typeface="Arial" pitchFamily="34" charset="0"/>
              </a:rPr>
              <a:t> [</a:t>
            </a:r>
            <a:r>
              <a:rPr lang="en-US" altLang="en-US" sz="2400" b="1" i="1" dirty="0" err="1" smtClean="0">
                <a:latin typeface="Arial" pitchFamily="34" charset="0"/>
                <a:cs typeface="Arial" pitchFamily="34" charset="0"/>
              </a:rPr>
              <a:t>i</a:t>
            </a:r>
            <a:r>
              <a:rPr lang="en-US" altLang="en-US" sz="2400" b="1" dirty="0" smtClean="0">
                <a:latin typeface="Arial" pitchFamily="34" charset="0"/>
                <a:cs typeface="Arial" pitchFamily="34" charset="0"/>
              </a:rPr>
              <a:t>] = </a:t>
            </a:r>
            <a:r>
              <a:rPr lang="en-US" altLang="en-US" sz="2400" b="1" i="1" dirty="0" smtClean="0">
                <a:latin typeface="Arial" pitchFamily="34" charset="0"/>
                <a:cs typeface="Arial" pitchFamily="34" charset="0"/>
              </a:rPr>
              <a:t>false</a:t>
            </a:r>
            <a:endParaRPr lang="en-US" altLang="en-US" sz="2400" b="1" dirty="0" smtClean="0">
              <a:latin typeface="Arial" pitchFamily="34" charset="0"/>
              <a:cs typeface="Arial" pitchFamily="34" charset="0"/>
            </a:endParaRPr>
          </a:p>
          <a:p>
            <a:pPr marL="800100" lvl="1" indent="-342900">
              <a:spcBef>
                <a:spcPts val="0"/>
              </a:spcBef>
              <a:buFont typeface="Monotype Sorts" pitchFamily="-84" charset="2"/>
              <a:buNone/>
            </a:pPr>
            <a:r>
              <a:rPr lang="en-US" altLang="en-US" sz="2400" dirty="0" smtClean="0">
                <a:latin typeface="Arial" pitchFamily="34" charset="0"/>
                <a:cs typeface="Arial" pitchFamily="34" charset="0"/>
              </a:rPr>
              <a:t>(b) </a:t>
            </a:r>
            <a:r>
              <a:rPr lang="en-US" altLang="en-US" sz="2400" b="1" i="1" dirty="0" err="1" smtClean="0">
                <a:latin typeface="Arial" pitchFamily="34" charset="0"/>
                <a:cs typeface="Arial" pitchFamily="34" charset="0"/>
              </a:rPr>
              <a:t>Need</a:t>
            </a:r>
            <a:r>
              <a:rPr lang="en-US" altLang="en-US" sz="2400" b="1" i="1" baseline="-25000" dirty="0" err="1" smtClean="0">
                <a:latin typeface="Arial" pitchFamily="34" charset="0"/>
                <a:cs typeface="Arial" pitchFamily="34" charset="0"/>
              </a:rPr>
              <a:t>i</a:t>
            </a:r>
            <a:r>
              <a:rPr lang="en-US" altLang="en-US" sz="2400" b="1" dirty="0" smtClean="0">
                <a:latin typeface="Arial" pitchFamily="34" charset="0"/>
                <a:cs typeface="Arial" pitchFamily="34" charset="0"/>
              </a:rPr>
              <a:t> </a:t>
            </a:r>
            <a:r>
              <a:rPr lang="en-US" altLang="en-US" sz="2400" b="1" dirty="0" smtClean="0">
                <a:latin typeface="Arial" pitchFamily="34" charset="0"/>
                <a:cs typeface="Arial" pitchFamily="34" charset="0"/>
                <a:sym typeface="Symbol" pitchFamily="18" charset="2"/>
              </a:rPr>
              <a:t> </a:t>
            </a:r>
            <a:r>
              <a:rPr lang="en-US" altLang="en-US" sz="2400" b="1" i="1" dirty="0" smtClean="0">
                <a:latin typeface="Arial" pitchFamily="34" charset="0"/>
                <a:cs typeface="Arial" pitchFamily="34" charset="0"/>
                <a:sym typeface="Symbol" pitchFamily="18" charset="2"/>
              </a:rPr>
              <a:t>Work</a:t>
            </a:r>
          </a:p>
          <a:p>
            <a:pPr marL="800100" lvl="1" indent="-342900">
              <a:spcBef>
                <a:spcPts val="0"/>
              </a:spcBef>
              <a:buFont typeface="Monotype Sorts" pitchFamily="-84" charset="2"/>
              <a:buNone/>
            </a:pPr>
            <a:r>
              <a:rPr lang="en-US" altLang="en-US" sz="2400" dirty="0" smtClean="0">
                <a:latin typeface="Arial" pitchFamily="34" charset="0"/>
                <a:cs typeface="Arial" pitchFamily="34" charset="0"/>
                <a:sym typeface="Symbol" pitchFamily="18" charset="2"/>
              </a:rPr>
              <a:t>If no such</a:t>
            </a:r>
            <a:r>
              <a:rPr lang="en-US" altLang="en-US" sz="2400" b="1" dirty="0" smtClean="0">
                <a:latin typeface="Arial" pitchFamily="34" charset="0"/>
                <a:cs typeface="Arial" pitchFamily="34" charset="0"/>
                <a:sym typeface="Symbol" pitchFamily="18" charset="2"/>
              </a:rPr>
              <a:t> </a:t>
            </a:r>
            <a:r>
              <a:rPr lang="en-US" altLang="en-US" sz="2400" b="1" i="1" dirty="0" err="1" smtClean="0">
                <a:latin typeface="Arial" pitchFamily="34" charset="0"/>
                <a:cs typeface="Arial" pitchFamily="34" charset="0"/>
                <a:sym typeface="Symbol" pitchFamily="18" charset="2"/>
              </a:rPr>
              <a:t>i</a:t>
            </a:r>
            <a:r>
              <a:rPr lang="en-US" altLang="en-US" sz="2400" b="1" i="1" dirty="0" smtClean="0">
                <a:latin typeface="Arial" pitchFamily="34" charset="0"/>
                <a:cs typeface="Arial" pitchFamily="34" charset="0"/>
                <a:sym typeface="Symbol" pitchFamily="18" charset="2"/>
              </a:rPr>
              <a:t> </a:t>
            </a:r>
            <a:r>
              <a:rPr lang="en-US" altLang="en-US" sz="2400" dirty="0" smtClean="0">
                <a:latin typeface="Arial" pitchFamily="34" charset="0"/>
                <a:cs typeface="Arial" pitchFamily="34" charset="0"/>
                <a:sym typeface="Symbol" pitchFamily="18" charset="2"/>
              </a:rPr>
              <a:t>exists, go to step 4</a:t>
            </a:r>
          </a:p>
          <a:p>
            <a:pPr marL="457200" indent="-457200">
              <a:spcBef>
                <a:spcPts val="0"/>
              </a:spcBef>
              <a:buFont typeface="Monotype Sorts" pitchFamily="-84" charset="2"/>
              <a:buAutoNum type="arabicPeriod" startAt="3"/>
            </a:pPr>
            <a:r>
              <a:rPr lang="en-US" altLang="en-US" sz="2400" b="1" i="1" dirty="0" smtClean="0">
                <a:latin typeface="Arial" pitchFamily="34" charset="0"/>
                <a:cs typeface="Arial" pitchFamily="34" charset="0"/>
              </a:rPr>
              <a:t>Work</a:t>
            </a:r>
            <a:r>
              <a:rPr lang="en-US" altLang="en-US" sz="2400" b="1" dirty="0" smtClean="0">
                <a:latin typeface="Arial" pitchFamily="34" charset="0"/>
                <a:cs typeface="Arial" pitchFamily="34" charset="0"/>
              </a:rPr>
              <a:t> = </a:t>
            </a:r>
            <a:r>
              <a:rPr lang="en-US" altLang="en-US" sz="2400" b="1" i="1" dirty="0" smtClean="0">
                <a:latin typeface="Arial" pitchFamily="34" charset="0"/>
                <a:cs typeface="Arial" pitchFamily="34" charset="0"/>
              </a:rPr>
              <a:t>Work </a:t>
            </a:r>
            <a:r>
              <a:rPr lang="en-US" altLang="en-US" sz="2400" b="1" dirty="0" smtClean="0">
                <a:latin typeface="Arial" pitchFamily="34" charset="0"/>
                <a:cs typeface="Arial" pitchFamily="34" charset="0"/>
              </a:rPr>
              <a:t>+ </a:t>
            </a:r>
            <a:r>
              <a:rPr lang="en-US" altLang="en-US" sz="2400" b="1" i="1" dirty="0" err="1" smtClean="0">
                <a:latin typeface="Arial" pitchFamily="34" charset="0"/>
                <a:cs typeface="Arial" pitchFamily="34" charset="0"/>
              </a:rPr>
              <a:t>Allocation</a:t>
            </a:r>
            <a:r>
              <a:rPr lang="en-US" altLang="en-US" sz="2400" b="1" i="1" baseline="-25000" dirty="0" err="1" smtClean="0">
                <a:latin typeface="Arial" pitchFamily="34" charset="0"/>
                <a:cs typeface="Arial" pitchFamily="34" charset="0"/>
              </a:rPr>
              <a:t>i</a:t>
            </a:r>
            <a:r>
              <a:rPr lang="en-US" altLang="en-US" sz="2400" b="1" dirty="0" smtClean="0">
                <a:latin typeface="Arial" pitchFamily="34" charset="0"/>
                <a:cs typeface="Arial" pitchFamily="34" charset="0"/>
              </a:rPr>
              <a:t/>
            </a:r>
            <a:br>
              <a:rPr lang="en-US" altLang="en-US" sz="2400" b="1" dirty="0" smtClean="0">
                <a:latin typeface="Arial" pitchFamily="34" charset="0"/>
                <a:cs typeface="Arial" pitchFamily="34" charset="0"/>
              </a:rPr>
            </a:br>
            <a:r>
              <a:rPr lang="en-US" altLang="en-US" sz="2400" b="1" i="1" dirty="0" smtClean="0">
                <a:latin typeface="Arial" pitchFamily="34" charset="0"/>
                <a:cs typeface="Arial" pitchFamily="34" charset="0"/>
              </a:rPr>
              <a:t>Finish</a:t>
            </a:r>
            <a:r>
              <a:rPr lang="en-US" altLang="en-US" sz="2400" b="1" dirty="0" smtClean="0">
                <a:latin typeface="Arial" pitchFamily="34" charset="0"/>
                <a:cs typeface="Arial" pitchFamily="34" charset="0"/>
              </a:rPr>
              <a:t>[</a:t>
            </a:r>
            <a:r>
              <a:rPr lang="en-US" altLang="en-US" sz="2400" b="1" i="1" dirty="0" err="1" smtClean="0">
                <a:latin typeface="Arial" pitchFamily="34" charset="0"/>
                <a:cs typeface="Arial" pitchFamily="34" charset="0"/>
              </a:rPr>
              <a:t>i</a:t>
            </a:r>
            <a:r>
              <a:rPr lang="en-US" altLang="en-US" sz="2400" b="1" dirty="0" smtClean="0">
                <a:latin typeface="Arial" pitchFamily="34" charset="0"/>
                <a:cs typeface="Arial" pitchFamily="34" charset="0"/>
              </a:rPr>
              <a:t>] =</a:t>
            </a:r>
            <a:r>
              <a:rPr lang="en-US" altLang="en-US" sz="2400" b="1" i="1" dirty="0" smtClean="0">
                <a:latin typeface="Arial" pitchFamily="34" charset="0"/>
                <a:cs typeface="Arial" pitchFamily="34" charset="0"/>
              </a:rPr>
              <a:t> true</a:t>
            </a:r>
            <a:r>
              <a:rPr lang="en-US" altLang="en-US" sz="2400" b="1" dirty="0" smtClean="0">
                <a:latin typeface="Arial" pitchFamily="34" charset="0"/>
                <a:cs typeface="Arial" pitchFamily="34" charset="0"/>
              </a:rPr>
              <a:t/>
            </a:r>
            <a:br>
              <a:rPr lang="en-US" altLang="en-US" sz="2400" b="1" dirty="0" smtClean="0">
                <a:latin typeface="Arial" pitchFamily="34" charset="0"/>
                <a:cs typeface="Arial" pitchFamily="34" charset="0"/>
              </a:rPr>
            </a:br>
            <a:r>
              <a:rPr lang="en-US" altLang="en-US" sz="2400" dirty="0" smtClean="0">
                <a:latin typeface="Arial" pitchFamily="34" charset="0"/>
                <a:cs typeface="Arial" pitchFamily="34" charset="0"/>
              </a:rPr>
              <a:t>go to step 2</a:t>
            </a:r>
          </a:p>
          <a:p>
            <a:pPr marL="457200" indent="-457200" algn="just">
              <a:spcBef>
                <a:spcPts val="0"/>
              </a:spcBef>
              <a:buFont typeface="Monotype Sorts" pitchFamily="-84" charset="2"/>
              <a:buAutoNum type="arabicPeriod" startAt="3"/>
            </a:pPr>
            <a:r>
              <a:rPr lang="en-US" altLang="en-US" sz="2400" dirty="0" smtClean="0">
                <a:latin typeface="Arial" pitchFamily="34" charset="0"/>
                <a:cs typeface="Arial" pitchFamily="34" charset="0"/>
              </a:rPr>
              <a:t>If </a:t>
            </a:r>
            <a:r>
              <a:rPr lang="en-US" altLang="en-US" sz="2400" b="1" i="1" dirty="0" smtClean="0">
                <a:latin typeface="Arial" pitchFamily="34" charset="0"/>
                <a:cs typeface="Arial" pitchFamily="34" charset="0"/>
              </a:rPr>
              <a:t>Finish</a:t>
            </a:r>
            <a:r>
              <a:rPr lang="en-US" altLang="en-US" sz="2400" b="1" dirty="0" smtClean="0">
                <a:latin typeface="Arial" pitchFamily="34" charset="0"/>
                <a:cs typeface="Arial" pitchFamily="34" charset="0"/>
              </a:rPr>
              <a:t> [</a:t>
            </a:r>
            <a:r>
              <a:rPr lang="en-US" altLang="en-US" sz="2400" b="1" i="1" dirty="0" err="1" smtClean="0">
                <a:latin typeface="Arial" pitchFamily="34" charset="0"/>
                <a:cs typeface="Arial" pitchFamily="34" charset="0"/>
              </a:rPr>
              <a:t>i</a:t>
            </a:r>
            <a:r>
              <a:rPr lang="en-US" altLang="en-US" sz="2400" b="1" dirty="0" smtClean="0">
                <a:latin typeface="Arial" pitchFamily="34" charset="0"/>
                <a:cs typeface="Arial" pitchFamily="34" charset="0"/>
              </a:rPr>
              <a:t>] == </a:t>
            </a:r>
            <a:r>
              <a:rPr lang="en-US" altLang="en-US" sz="2400" b="1" i="1" dirty="0" smtClean="0">
                <a:latin typeface="Arial" pitchFamily="34" charset="0"/>
                <a:cs typeface="Arial" pitchFamily="34" charset="0"/>
              </a:rPr>
              <a:t>true</a:t>
            </a:r>
            <a:r>
              <a:rPr lang="en-US" altLang="en-US" sz="2400" b="1" dirty="0" smtClean="0">
                <a:latin typeface="Arial" pitchFamily="34" charset="0"/>
                <a:cs typeface="Arial" pitchFamily="34" charset="0"/>
              </a:rPr>
              <a:t> </a:t>
            </a:r>
            <a:r>
              <a:rPr lang="en-US" altLang="en-US" sz="2400" dirty="0" smtClean="0">
                <a:latin typeface="Arial" pitchFamily="34" charset="0"/>
                <a:cs typeface="Arial" pitchFamily="34" charset="0"/>
              </a:rPr>
              <a:t>for all </a:t>
            </a:r>
            <a:r>
              <a:rPr lang="en-US" altLang="en-US" sz="2400" b="1" i="1" dirty="0" err="1" smtClean="0">
                <a:latin typeface="Arial" pitchFamily="34" charset="0"/>
                <a:cs typeface="Arial" pitchFamily="34" charset="0"/>
              </a:rPr>
              <a:t>i</a:t>
            </a:r>
            <a:r>
              <a:rPr lang="en-US" altLang="en-US" sz="2400" dirty="0" smtClean="0">
                <a:latin typeface="Arial" pitchFamily="34" charset="0"/>
                <a:cs typeface="Arial" pitchFamily="34" charset="0"/>
              </a:rPr>
              <a:t>, then the system is in a safe state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latin typeface="Arial" pitchFamily="34" charset="0"/>
                <a:cs typeface="Arial" pitchFamily="34" charset="0"/>
              </a:rPr>
              <a:t>Notation</a:t>
            </a:r>
            <a:endParaRPr lang="en-US"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457200" y="1295400"/>
            <a:ext cx="8229600" cy="4830763"/>
          </a:xfrm>
        </p:spPr>
        <p:txBody>
          <a:bodyPr>
            <a:normAutofit/>
          </a:bodyPr>
          <a:lstStyle/>
          <a:p>
            <a:pPr algn="just">
              <a:lnSpc>
                <a:spcPct val="150000"/>
              </a:lnSpc>
            </a:pPr>
            <a:r>
              <a:rPr lang="en-US" sz="2800" dirty="0" smtClean="0">
                <a:latin typeface="Arial" pitchFamily="34" charset="0"/>
                <a:cs typeface="Arial" pitchFamily="34" charset="0"/>
              </a:rPr>
              <a:t>Let </a:t>
            </a:r>
            <a:r>
              <a:rPr lang="en-US" sz="2800" i="1" dirty="0" smtClean="0">
                <a:latin typeface="Arial" pitchFamily="34" charset="0"/>
                <a:cs typeface="Arial" pitchFamily="34" charset="0"/>
              </a:rPr>
              <a:t>X and Y be vectors of length n. </a:t>
            </a:r>
          </a:p>
          <a:p>
            <a:pPr algn="just">
              <a:lnSpc>
                <a:spcPct val="150000"/>
              </a:lnSpc>
            </a:pPr>
            <a:r>
              <a:rPr lang="en-US" sz="2800" i="1" dirty="0" smtClean="0">
                <a:latin typeface="Arial" pitchFamily="34" charset="0"/>
                <a:cs typeface="Arial" pitchFamily="34" charset="0"/>
              </a:rPr>
              <a:t>We say that X ≤ Y if and </a:t>
            </a:r>
            <a:r>
              <a:rPr lang="en-US" sz="2800" dirty="0" smtClean="0">
                <a:latin typeface="Arial" pitchFamily="34" charset="0"/>
                <a:cs typeface="Arial" pitchFamily="34" charset="0"/>
              </a:rPr>
              <a:t>only if </a:t>
            </a:r>
            <a:r>
              <a:rPr lang="en-US" sz="2800" i="1" dirty="0" smtClean="0">
                <a:latin typeface="Arial" pitchFamily="34" charset="0"/>
                <a:cs typeface="Arial" pitchFamily="34" charset="0"/>
              </a:rPr>
              <a:t>X[</a:t>
            </a:r>
            <a:r>
              <a:rPr lang="en-US" sz="2800" i="1" dirty="0" err="1" smtClean="0">
                <a:latin typeface="Arial" pitchFamily="34" charset="0"/>
                <a:cs typeface="Arial" pitchFamily="34" charset="0"/>
              </a:rPr>
              <a:t>i</a:t>
            </a:r>
            <a:r>
              <a:rPr lang="en-US" sz="2800" i="1" dirty="0" smtClean="0">
                <a:latin typeface="Arial" pitchFamily="34" charset="0"/>
                <a:cs typeface="Arial" pitchFamily="34" charset="0"/>
              </a:rPr>
              <a:t>] ≤ Y[</a:t>
            </a:r>
            <a:r>
              <a:rPr lang="en-US" sz="2800" i="1" dirty="0" err="1" smtClean="0">
                <a:latin typeface="Arial" pitchFamily="34" charset="0"/>
                <a:cs typeface="Arial" pitchFamily="34" charset="0"/>
              </a:rPr>
              <a:t>i</a:t>
            </a:r>
            <a:r>
              <a:rPr lang="en-US" sz="2800" i="1" dirty="0" smtClean="0">
                <a:latin typeface="Arial" pitchFamily="34" charset="0"/>
                <a:cs typeface="Arial" pitchFamily="34" charset="0"/>
              </a:rPr>
              <a:t>] for all </a:t>
            </a:r>
            <a:r>
              <a:rPr lang="en-US" sz="2800" i="1" dirty="0" err="1" smtClean="0">
                <a:latin typeface="Arial" pitchFamily="34" charset="0"/>
                <a:cs typeface="Arial" pitchFamily="34" charset="0"/>
              </a:rPr>
              <a:t>i</a:t>
            </a:r>
            <a:r>
              <a:rPr lang="en-US" sz="2800" i="1" dirty="0" smtClean="0">
                <a:latin typeface="Arial" pitchFamily="34" charset="0"/>
                <a:cs typeface="Arial" pitchFamily="34" charset="0"/>
              </a:rPr>
              <a:t> = 1, 2, ..., n. </a:t>
            </a:r>
          </a:p>
          <a:p>
            <a:pPr algn="just">
              <a:lnSpc>
                <a:spcPct val="150000"/>
              </a:lnSpc>
            </a:pPr>
            <a:r>
              <a:rPr lang="en-US" sz="2800" i="1" dirty="0" smtClean="0">
                <a:latin typeface="Arial" pitchFamily="34" charset="0"/>
                <a:cs typeface="Arial" pitchFamily="34" charset="0"/>
              </a:rPr>
              <a:t>For example, if X = (1,7,3,2) and Y =</a:t>
            </a:r>
            <a:r>
              <a:rPr lang="en-US" sz="2800" dirty="0" smtClean="0">
                <a:latin typeface="Arial" pitchFamily="34" charset="0"/>
                <a:cs typeface="Arial" pitchFamily="34" charset="0"/>
              </a:rPr>
              <a:t>(0,3,2,1), then </a:t>
            </a:r>
            <a:r>
              <a:rPr lang="en-US" sz="2800" i="1" dirty="0" smtClean="0">
                <a:latin typeface="Arial" pitchFamily="34" charset="0"/>
                <a:cs typeface="Arial" pitchFamily="34" charset="0"/>
              </a:rPr>
              <a:t>Y ≤ X. </a:t>
            </a:r>
          </a:p>
          <a:p>
            <a:pPr algn="just">
              <a:lnSpc>
                <a:spcPct val="150000"/>
              </a:lnSpc>
            </a:pPr>
            <a:r>
              <a:rPr lang="en-US" sz="2800" i="1" dirty="0" smtClean="0">
                <a:latin typeface="Arial" pitchFamily="34" charset="0"/>
                <a:cs typeface="Arial" pitchFamily="34" charset="0"/>
              </a:rPr>
              <a:t>In addition, Y &lt; X if Y ≤ X and Y = X.</a:t>
            </a:r>
            <a:endParaRPr lang="en-US" sz="2800" dirty="0">
              <a:latin typeface="Arial" pitchFamily="34" charset="0"/>
              <a:cs typeface="Arial"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2400" y="152400"/>
            <a:ext cx="8839199" cy="1219200"/>
          </a:xfrm>
        </p:spPr>
        <p:txBody>
          <a:bodyPr>
            <a:noAutofit/>
          </a:bodyPr>
          <a:lstStyle/>
          <a:p>
            <a:pPr eaLnBrk="1" hangingPunct="1"/>
            <a:r>
              <a:rPr lang="en-US" altLang="en-US" sz="4000" dirty="0" smtClean="0">
                <a:solidFill>
                  <a:srgbClr val="C00000"/>
                </a:solidFill>
                <a:latin typeface="Arial" pitchFamily="34" charset="0"/>
                <a:cs typeface="Arial" pitchFamily="34" charset="0"/>
              </a:rPr>
              <a:t>Resource-Request Algorithm </a:t>
            </a:r>
            <a:br>
              <a:rPr lang="en-US" altLang="en-US" sz="4000" dirty="0" smtClean="0">
                <a:solidFill>
                  <a:srgbClr val="C00000"/>
                </a:solidFill>
                <a:latin typeface="Arial" pitchFamily="34" charset="0"/>
                <a:cs typeface="Arial" pitchFamily="34" charset="0"/>
              </a:rPr>
            </a:br>
            <a:r>
              <a:rPr lang="en-US" altLang="en-US" sz="4000" dirty="0" smtClean="0">
                <a:solidFill>
                  <a:srgbClr val="C00000"/>
                </a:solidFill>
                <a:latin typeface="Arial" pitchFamily="34" charset="0"/>
                <a:cs typeface="Arial" pitchFamily="34" charset="0"/>
              </a:rPr>
              <a:t>for Process </a:t>
            </a:r>
            <a:r>
              <a:rPr lang="en-US" altLang="en-US" sz="4000" i="1" dirty="0" smtClean="0">
                <a:solidFill>
                  <a:srgbClr val="C00000"/>
                </a:solidFill>
                <a:latin typeface="Arial" pitchFamily="34" charset="0"/>
                <a:cs typeface="Arial" pitchFamily="34" charset="0"/>
              </a:rPr>
              <a:t>P</a:t>
            </a:r>
            <a:r>
              <a:rPr lang="en-US" altLang="en-US" sz="4000" i="1" baseline="-25000" dirty="0" smtClean="0">
                <a:solidFill>
                  <a:srgbClr val="C00000"/>
                </a:solidFill>
                <a:latin typeface="Arial" pitchFamily="34" charset="0"/>
                <a:cs typeface="Arial" pitchFamily="34" charset="0"/>
              </a:rPr>
              <a:t>i</a:t>
            </a:r>
            <a:endParaRPr lang="en-US" altLang="en-US" sz="4000" dirty="0" smtClean="0">
              <a:solidFill>
                <a:srgbClr val="C00000"/>
              </a:solidFill>
              <a:latin typeface="Arial" pitchFamily="34" charset="0"/>
              <a:cs typeface="Arial" pitchFamily="34" charset="0"/>
            </a:endParaRPr>
          </a:p>
        </p:txBody>
      </p:sp>
      <p:sp>
        <p:nvSpPr>
          <p:cNvPr id="32771" name="Rectangle 3"/>
          <p:cNvSpPr>
            <a:spLocks noGrp="1" noChangeArrowheads="1"/>
          </p:cNvSpPr>
          <p:nvPr>
            <p:ph type="body" idx="1"/>
          </p:nvPr>
        </p:nvSpPr>
        <p:spPr>
          <a:xfrm>
            <a:off x="152400" y="1355725"/>
            <a:ext cx="8699499" cy="5426075"/>
          </a:xfrm>
        </p:spPr>
        <p:txBody>
          <a:bodyPr/>
          <a:lstStyle/>
          <a:p>
            <a:pPr>
              <a:spcBef>
                <a:spcPts val="0"/>
              </a:spcBef>
              <a:buFont typeface="Monotype Sorts" pitchFamily="-84" charset="2"/>
              <a:buNone/>
            </a:pPr>
            <a:r>
              <a:rPr lang="en-US" altLang="en-US" sz="2200" i="1" dirty="0" smtClean="0"/>
              <a:t>     </a:t>
            </a:r>
            <a:r>
              <a:rPr lang="en-US" altLang="en-US" sz="2200" b="1" i="1" dirty="0" err="1" smtClean="0"/>
              <a:t>Request</a:t>
            </a:r>
            <a:r>
              <a:rPr lang="en-US" altLang="en-US" sz="2200" b="1" i="1" baseline="-25000" dirty="0" err="1" smtClean="0"/>
              <a:t>i</a:t>
            </a:r>
            <a:r>
              <a:rPr lang="en-US" altLang="en-US" sz="2200" dirty="0" smtClean="0"/>
              <a:t> = request vector for process </a:t>
            </a:r>
            <a:r>
              <a:rPr lang="en-US" altLang="en-US" sz="2200" b="1" i="1" dirty="0" smtClean="0"/>
              <a:t>P</a:t>
            </a:r>
            <a:r>
              <a:rPr lang="en-US" altLang="en-US" sz="2200" b="1" i="1" baseline="-25000" dirty="0" smtClean="0"/>
              <a:t>i</a:t>
            </a:r>
            <a:r>
              <a:rPr lang="en-US" altLang="en-US" sz="2200" dirty="0" smtClean="0"/>
              <a:t>.  If </a:t>
            </a:r>
            <a:r>
              <a:rPr lang="en-US" altLang="en-US" sz="2200" b="1" i="1" dirty="0" err="1" smtClean="0"/>
              <a:t>Request</a:t>
            </a:r>
            <a:r>
              <a:rPr lang="en-US" altLang="en-US" sz="2200" b="1" i="1" baseline="-25000" dirty="0" err="1" smtClean="0"/>
              <a:t>i</a:t>
            </a:r>
            <a:r>
              <a:rPr lang="en-US" altLang="en-US" sz="2200" b="1" baseline="-25000" dirty="0" smtClean="0"/>
              <a:t> </a:t>
            </a:r>
            <a:r>
              <a:rPr lang="en-US" altLang="en-US" sz="2200" b="1" dirty="0" smtClean="0"/>
              <a:t>[</a:t>
            </a:r>
            <a:r>
              <a:rPr lang="en-US" altLang="en-US" sz="2200" b="1" i="1" dirty="0" smtClean="0"/>
              <a:t>j</a:t>
            </a:r>
            <a:r>
              <a:rPr lang="en-US" altLang="en-US" sz="2200" b="1" dirty="0" smtClean="0"/>
              <a:t>] = </a:t>
            </a:r>
            <a:r>
              <a:rPr lang="en-US" altLang="en-US" sz="2200" b="1" i="1" dirty="0" smtClean="0"/>
              <a:t>k</a:t>
            </a:r>
            <a:r>
              <a:rPr lang="en-US" altLang="en-US" sz="2200" b="1" dirty="0" smtClean="0"/>
              <a:t> </a:t>
            </a:r>
            <a:r>
              <a:rPr lang="en-US" altLang="en-US" sz="2200" dirty="0" smtClean="0"/>
              <a:t>then process </a:t>
            </a:r>
            <a:r>
              <a:rPr lang="en-US" altLang="en-US" sz="2200" b="1" i="1" dirty="0" smtClean="0"/>
              <a:t>P</a:t>
            </a:r>
            <a:r>
              <a:rPr lang="en-US" altLang="en-US" sz="2200" b="1" i="1" baseline="-25000" dirty="0" smtClean="0"/>
              <a:t>i</a:t>
            </a:r>
            <a:r>
              <a:rPr lang="en-US" altLang="en-US" sz="2200" dirty="0" smtClean="0"/>
              <a:t> wants </a:t>
            </a:r>
            <a:r>
              <a:rPr lang="en-US" altLang="en-US" sz="2200" b="1" i="1" dirty="0" smtClean="0"/>
              <a:t>k</a:t>
            </a:r>
            <a:r>
              <a:rPr lang="en-US" altLang="en-US" sz="2200" dirty="0" smtClean="0"/>
              <a:t> instances of resource type </a:t>
            </a:r>
            <a:r>
              <a:rPr lang="en-US" altLang="en-US" sz="2200" b="1" i="1" dirty="0" err="1" smtClean="0"/>
              <a:t>R</a:t>
            </a:r>
            <a:r>
              <a:rPr lang="en-US" altLang="en-US" sz="2200" b="1" i="1" baseline="-25000" dirty="0" err="1" smtClean="0"/>
              <a:t>j</a:t>
            </a:r>
            <a:endParaRPr lang="en-US" altLang="en-US" sz="2200" b="1" baseline="-25000" dirty="0" smtClean="0"/>
          </a:p>
          <a:p>
            <a:pPr lvl="1">
              <a:spcBef>
                <a:spcPts val="0"/>
              </a:spcBef>
              <a:buFont typeface="Monotype Sorts" pitchFamily="-84" charset="2"/>
              <a:buNone/>
            </a:pPr>
            <a:r>
              <a:rPr lang="en-US" altLang="en-US" sz="2200" dirty="0" smtClean="0"/>
              <a:t>1.	If </a:t>
            </a:r>
            <a:r>
              <a:rPr lang="en-US" altLang="en-US" sz="2200" b="1" i="1" dirty="0" err="1" smtClean="0"/>
              <a:t>Request</a:t>
            </a:r>
            <a:r>
              <a:rPr lang="en-US" altLang="en-US" sz="2200" b="1" i="1" baseline="-25000" dirty="0" err="1" smtClean="0"/>
              <a:t>i</a:t>
            </a:r>
            <a:r>
              <a:rPr lang="en-US" altLang="en-US" sz="2200" b="1" i="1" dirty="0" smtClean="0"/>
              <a:t> </a:t>
            </a:r>
            <a:r>
              <a:rPr lang="en-US" altLang="en-US" sz="2200" b="1" dirty="0" smtClean="0">
                <a:sym typeface="Symbol" pitchFamily="18" charset="2"/>
              </a:rPr>
              <a:t> </a:t>
            </a:r>
            <a:r>
              <a:rPr lang="en-US" altLang="en-US" sz="2200" b="1" i="1" dirty="0" err="1" smtClean="0">
                <a:sym typeface="Symbol" pitchFamily="18" charset="2"/>
              </a:rPr>
              <a:t>Need</a:t>
            </a:r>
            <a:r>
              <a:rPr lang="en-US" altLang="en-US" sz="2200" b="1" i="1" baseline="-25000" dirty="0" err="1" smtClean="0">
                <a:sym typeface="Symbol" pitchFamily="18" charset="2"/>
              </a:rPr>
              <a:t>i</a:t>
            </a:r>
            <a:r>
              <a:rPr lang="en-US" altLang="en-US" sz="2200" b="1" i="1" dirty="0" smtClean="0">
                <a:sym typeface="Symbol" pitchFamily="18" charset="2"/>
              </a:rPr>
              <a:t> </a:t>
            </a:r>
            <a:r>
              <a:rPr lang="en-US" altLang="en-US" sz="2200" dirty="0" smtClean="0">
                <a:sym typeface="Symbol" pitchFamily="18" charset="2"/>
              </a:rPr>
              <a:t>go to step 2.  Otherwise, raise error condition, since process has exceeded its maximum claim</a:t>
            </a:r>
          </a:p>
          <a:p>
            <a:pPr lvl="1">
              <a:spcBef>
                <a:spcPts val="0"/>
              </a:spcBef>
              <a:buFont typeface="Monotype Sorts" pitchFamily="-84" charset="2"/>
              <a:buNone/>
            </a:pPr>
            <a:r>
              <a:rPr lang="en-US" altLang="en-US" sz="2200" dirty="0" smtClean="0">
                <a:sym typeface="Symbol" pitchFamily="18" charset="2"/>
              </a:rPr>
              <a:t>2.	If </a:t>
            </a:r>
            <a:r>
              <a:rPr lang="en-US" altLang="en-US" sz="2200" b="1" i="1" dirty="0" err="1" smtClean="0"/>
              <a:t>Request</a:t>
            </a:r>
            <a:r>
              <a:rPr lang="en-US" altLang="en-US" sz="2200" b="1" i="1" baseline="-25000" dirty="0" err="1" smtClean="0"/>
              <a:t>i</a:t>
            </a:r>
            <a:r>
              <a:rPr lang="en-US" altLang="en-US" sz="2200" b="1" dirty="0" smtClean="0"/>
              <a:t> </a:t>
            </a:r>
            <a:r>
              <a:rPr lang="en-US" altLang="en-US" sz="2200" b="1" dirty="0" smtClean="0">
                <a:sym typeface="Symbol" pitchFamily="18" charset="2"/>
              </a:rPr>
              <a:t> </a:t>
            </a:r>
            <a:r>
              <a:rPr lang="en-US" altLang="en-US" sz="2200" b="1" i="1" dirty="0" smtClean="0">
                <a:sym typeface="Symbol" pitchFamily="18" charset="2"/>
              </a:rPr>
              <a:t>Available</a:t>
            </a:r>
            <a:r>
              <a:rPr lang="en-US" altLang="en-US" sz="2200" dirty="0" smtClean="0">
                <a:sym typeface="Symbol" pitchFamily="18" charset="2"/>
              </a:rPr>
              <a:t>, go to step 3.  Otherwise </a:t>
            </a:r>
            <a:r>
              <a:rPr lang="en-US" altLang="en-US" sz="2200" b="1" i="1" dirty="0" smtClean="0">
                <a:sym typeface="Symbol" pitchFamily="18" charset="2"/>
              </a:rPr>
              <a:t>P</a:t>
            </a:r>
            <a:r>
              <a:rPr lang="en-US" altLang="en-US" sz="2200" b="1" i="1" baseline="-25000" dirty="0" smtClean="0">
                <a:sym typeface="Symbol" pitchFamily="18" charset="2"/>
              </a:rPr>
              <a:t>i</a:t>
            </a:r>
            <a:r>
              <a:rPr lang="en-US" altLang="en-US" sz="2200" dirty="0" smtClean="0">
                <a:sym typeface="Symbol" pitchFamily="18" charset="2"/>
              </a:rPr>
              <a:t>  must wait, since resources are not available</a:t>
            </a:r>
          </a:p>
          <a:p>
            <a:pPr lvl="1">
              <a:spcBef>
                <a:spcPts val="0"/>
              </a:spcBef>
              <a:buFont typeface="Monotype Sorts" pitchFamily="-84" charset="2"/>
              <a:buNone/>
            </a:pPr>
            <a:r>
              <a:rPr lang="en-US" altLang="en-US" sz="2200" dirty="0" smtClean="0">
                <a:sym typeface="Symbol" pitchFamily="18" charset="2"/>
              </a:rPr>
              <a:t>3.	Pretend to allocate requested resources to </a:t>
            </a:r>
            <a:r>
              <a:rPr lang="en-US" altLang="en-US" sz="2200" b="1" i="1" dirty="0" smtClean="0">
                <a:sym typeface="Symbol" pitchFamily="18" charset="2"/>
              </a:rPr>
              <a:t>P</a:t>
            </a:r>
            <a:r>
              <a:rPr lang="en-US" altLang="en-US" sz="2200" b="1" i="1" baseline="-25000" dirty="0" smtClean="0">
                <a:sym typeface="Symbol" pitchFamily="18" charset="2"/>
              </a:rPr>
              <a:t>i</a:t>
            </a:r>
            <a:r>
              <a:rPr lang="en-US" altLang="en-US" sz="2200" dirty="0" smtClean="0">
                <a:sym typeface="Symbol" pitchFamily="18" charset="2"/>
              </a:rPr>
              <a:t> by modifying the state as follows:</a:t>
            </a:r>
          </a:p>
          <a:p>
            <a:pPr lvl="3">
              <a:spcBef>
                <a:spcPts val="0"/>
              </a:spcBef>
              <a:buFontTx/>
              <a:buNone/>
            </a:pPr>
            <a:r>
              <a:rPr lang="en-US" altLang="en-US" sz="2200" dirty="0" smtClean="0">
                <a:sym typeface="Symbol" pitchFamily="18" charset="2"/>
              </a:rPr>
              <a:t>		</a:t>
            </a:r>
            <a:r>
              <a:rPr lang="en-US" altLang="en-US" sz="2200" b="1" i="1" dirty="0" smtClean="0">
                <a:sym typeface="Symbol" pitchFamily="18" charset="2"/>
              </a:rPr>
              <a:t>Available</a:t>
            </a:r>
            <a:r>
              <a:rPr lang="en-US" altLang="en-US" sz="2200" b="1" dirty="0" smtClean="0">
                <a:sym typeface="Symbol" pitchFamily="18" charset="2"/>
              </a:rPr>
              <a:t> = </a:t>
            </a:r>
            <a:r>
              <a:rPr lang="en-US" altLang="en-US" sz="2200" b="1" i="1" dirty="0" smtClean="0">
                <a:sym typeface="Symbol" pitchFamily="18" charset="2"/>
              </a:rPr>
              <a:t>Available  </a:t>
            </a:r>
            <a:r>
              <a:rPr lang="en-US" altLang="en-US" sz="2200" b="1" dirty="0" smtClean="0">
                <a:sym typeface="Symbol" pitchFamily="18" charset="2"/>
              </a:rPr>
              <a:t>–</a:t>
            </a:r>
            <a:r>
              <a:rPr lang="en-US" altLang="en-US" sz="2200" b="1" i="1" dirty="0" smtClean="0">
                <a:sym typeface="Symbol" pitchFamily="18" charset="2"/>
              </a:rPr>
              <a:t> </a:t>
            </a:r>
            <a:r>
              <a:rPr lang="en-US" altLang="en-US" sz="2200" b="1" i="1" dirty="0" err="1" smtClean="0">
                <a:sym typeface="Symbol" pitchFamily="18" charset="2"/>
              </a:rPr>
              <a:t>Request</a:t>
            </a:r>
            <a:r>
              <a:rPr lang="en-US" altLang="en-US" sz="2200" b="1" i="1" baseline="-25000" dirty="0" err="1" smtClean="0">
                <a:sym typeface="Symbol" pitchFamily="18" charset="2"/>
              </a:rPr>
              <a:t>i</a:t>
            </a:r>
            <a:r>
              <a:rPr lang="en-US" altLang="en-US" sz="2200" b="1" i="1" dirty="0" smtClean="0">
                <a:sym typeface="Symbol" pitchFamily="18" charset="2"/>
              </a:rPr>
              <a:t>;</a:t>
            </a:r>
          </a:p>
          <a:p>
            <a:pPr lvl="3">
              <a:spcBef>
                <a:spcPts val="0"/>
              </a:spcBef>
              <a:buFontTx/>
              <a:buNone/>
            </a:pPr>
            <a:r>
              <a:rPr lang="en-US" altLang="en-US" sz="2200" b="1" dirty="0" smtClean="0">
                <a:sym typeface="Symbol" pitchFamily="18" charset="2"/>
              </a:rPr>
              <a:t>		</a:t>
            </a:r>
            <a:r>
              <a:rPr lang="en-US" altLang="en-US" sz="2200" b="1" i="1" dirty="0" err="1" smtClean="0">
                <a:sym typeface="Symbol" pitchFamily="18" charset="2"/>
              </a:rPr>
              <a:t>Allocation</a:t>
            </a:r>
            <a:r>
              <a:rPr lang="en-US" altLang="en-US" sz="2200" b="1" i="1" baseline="-25000" dirty="0" err="1" smtClean="0">
                <a:sym typeface="Symbol" pitchFamily="18" charset="2"/>
              </a:rPr>
              <a:t>i</a:t>
            </a:r>
            <a:r>
              <a:rPr lang="en-US" altLang="en-US" sz="2200" b="1" baseline="-25000" dirty="0" smtClean="0">
                <a:sym typeface="Symbol" pitchFamily="18" charset="2"/>
              </a:rPr>
              <a:t> </a:t>
            </a:r>
            <a:r>
              <a:rPr lang="en-US" altLang="en-US" sz="2200" b="1" dirty="0" smtClean="0">
                <a:sym typeface="Symbol" pitchFamily="18" charset="2"/>
              </a:rPr>
              <a:t>= </a:t>
            </a:r>
            <a:r>
              <a:rPr lang="en-US" altLang="en-US" sz="2200" b="1" i="1" dirty="0" err="1" smtClean="0">
                <a:sym typeface="Symbol" pitchFamily="18" charset="2"/>
              </a:rPr>
              <a:t>Allocation</a:t>
            </a:r>
            <a:r>
              <a:rPr lang="en-US" altLang="en-US" sz="2200" b="1" i="1" baseline="-25000" dirty="0" err="1" smtClean="0">
                <a:sym typeface="Symbol" pitchFamily="18" charset="2"/>
              </a:rPr>
              <a:t>i</a:t>
            </a:r>
            <a:r>
              <a:rPr lang="en-US" altLang="en-US" sz="2200" b="1" dirty="0" smtClean="0">
                <a:sym typeface="Symbol" pitchFamily="18" charset="2"/>
              </a:rPr>
              <a:t> + </a:t>
            </a:r>
            <a:r>
              <a:rPr lang="en-US" altLang="en-US" sz="2200" b="1" i="1" dirty="0" err="1" smtClean="0">
                <a:sym typeface="Symbol" pitchFamily="18" charset="2"/>
              </a:rPr>
              <a:t>Request</a:t>
            </a:r>
            <a:r>
              <a:rPr lang="en-US" altLang="en-US" sz="2200" b="1" i="1" baseline="-25000" dirty="0" err="1" smtClean="0">
                <a:sym typeface="Symbol" pitchFamily="18" charset="2"/>
              </a:rPr>
              <a:t>i</a:t>
            </a:r>
            <a:r>
              <a:rPr lang="en-US" altLang="en-US" sz="2200" b="1" dirty="0" smtClean="0">
                <a:sym typeface="Symbol" pitchFamily="18" charset="2"/>
              </a:rPr>
              <a:t>;</a:t>
            </a:r>
          </a:p>
          <a:p>
            <a:pPr lvl="3">
              <a:spcBef>
                <a:spcPts val="0"/>
              </a:spcBef>
              <a:buFontTx/>
              <a:buNone/>
            </a:pPr>
            <a:r>
              <a:rPr lang="en-US" altLang="en-US" sz="2200" b="1" dirty="0" smtClean="0">
                <a:sym typeface="Symbol" pitchFamily="18" charset="2"/>
              </a:rPr>
              <a:t>		</a:t>
            </a:r>
            <a:r>
              <a:rPr lang="en-US" altLang="en-US" sz="2200" b="1" i="1" dirty="0" err="1" smtClean="0">
                <a:sym typeface="Symbol" pitchFamily="18" charset="2"/>
              </a:rPr>
              <a:t>Need</a:t>
            </a:r>
            <a:r>
              <a:rPr lang="en-US" altLang="en-US" sz="2200" b="1" i="1" baseline="-25000" dirty="0" err="1" smtClean="0">
                <a:sym typeface="Symbol" pitchFamily="18" charset="2"/>
              </a:rPr>
              <a:t>i</a:t>
            </a:r>
            <a:r>
              <a:rPr lang="en-US" altLang="en-US" sz="2200" b="1" i="1" dirty="0" smtClean="0">
                <a:sym typeface="Symbol" pitchFamily="18" charset="2"/>
              </a:rPr>
              <a:t> </a:t>
            </a:r>
            <a:r>
              <a:rPr lang="en-US" altLang="en-US" sz="2200" b="1" dirty="0" smtClean="0">
                <a:sym typeface="Symbol" pitchFamily="18" charset="2"/>
              </a:rPr>
              <a:t>=</a:t>
            </a:r>
            <a:r>
              <a:rPr lang="en-US" altLang="en-US" sz="2200" b="1" i="1" dirty="0" smtClean="0">
                <a:sym typeface="Symbol" pitchFamily="18" charset="2"/>
              </a:rPr>
              <a:t> </a:t>
            </a:r>
            <a:r>
              <a:rPr lang="en-US" altLang="en-US" sz="2200" b="1" i="1" dirty="0" err="1" smtClean="0">
                <a:sym typeface="Symbol" pitchFamily="18" charset="2"/>
              </a:rPr>
              <a:t>Need</a:t>
            </a:r>
            <a:r>
              <a:rPr lang="en-US" altLang="en-US" sz="2200" b="1" i="1" baseline="-25000" dirty="0" err="1" smtClean="0">
                <a:sym typeface="Symbol" pitchFamily="18" charset="2"/>
              </a:rPr>
              <a:t>i</a:t>
            </a:r>
            <a:r>
              <a:rPr lang="en-US" altLang="en-US" sz="2200" b="1" dirty="0" smtClean="0">
                <a:sym typeface="Symbol" pitchFamily="18" charset="2"/>
              </a:rPr>
              <a:t> – </a:t>
            </a:r>
            <a:r>
              <a:rPr lang="en-US" altLang="en-US" sz="2200" b="1" i="1" dirty="0" err="1" smtClean="0">
                <a:sym typeface="Symbol" pitchFamily="18" charset="2"/>
              </a:rPr>
              <a:t>Request</a:t>
            </a:r>
            <a:r>
              <a:rPr lang="en-US" altLang="en-US" sz="2200" b="1" i="1" baseline="-25000" dirty="0" err="1" smtClean="0">
                <a:sym typeface="Symbol" pitchFamily="18" charset="2"/>
              </a:rPr>
              <a:t>i</a:t>
            </a:r>
            <a:r>
              <a:rPr lang="en-US" altLang="en-US" sz="2200" b="1" i="1" dirty="0" smtClean="0">
                <a:sym typeface="Symbol" pitchFamily="18" charset="2"/>
              </a:rPr>
              <a:t>;</a:t>
            </a:r>
          </a:p>
          <a:p>
            <a:pPr lvl="2">
              <a:spcBef>
                <a:spcPts val="0"/>
              </a:spcBef>
              <a:buClr>
                <a:srgbClr val="CC6600"/>
              </a:buClr>
              <a:buSzPct val="80000"/>
              <a:buFont typeface="Monotype Sorts" pitchFamily="-84" charset="2"/>
              <a:buChar char="l"/>
            </a:pPr>
            <a:r>
              <a:rPr lang="en-US" altLang="en-US" sz="2200" dirty="0" smtClean="0">
                <a:sym typeface="Symbol" pitchFamily="18" charset="2"/>
              </a:rPr>
              <a:t>If safe  the resources are allocated to </a:t>
            </a:r>
            <a:r>
              <a:rPr lang="en-US" altLang="en-US" sz="2200" b="1" i="1" dirty="0" smtClean="0">
                <a:sym typeface="Symbol" pitchFamily="18" charset="2"/>
              </a:rPr>
              <a:t>P</a:t>
            </a:r>
            <a:r>
              <a:rPr lang="en-US" altLang="en-US" sz="2200" b="1" i="1" baseline="-25000" dirty="0" smtClean="0">
                <a:sym typeface="Symbol" pitchFamily="18" charset="2"/>
              </a:rPr>
              <a:t>i</a:t>
            </a:r>
          </a:p>
          <a:p>
            <a:pPr lvl="2">
              <a:spcBef>
                <a:spcPts val="0"/>
              </a:spcBef>
              <a:buClr>
                <a:srgbClr val="CC6600"/>
              </a:buClr>
              <a:buSzPct val="80000"/>
              <a:buFont typeface="Monotype Sorts" pitchFamily="-84" charset="2"/>
              <a:buChar char="l"/>
            </a:pPr>
            <a:r>
              <a:rPr lang="en-US" altLang="en-US" sz="2200" dirty="0" smtClean="0">
                <a:sym typeface="Symbol" pitchFamily="18" charset="2"/>
              </a:rPr>
              <a:t>If unsafe  </a:t>
            </a:r>
            <a:r>
              <a:rPr lang="en-US" altLang="en-US" sz="2200" b="1" i="1" dirty="0" smtClean="0">
                <a:sym typeface="Symbol" pitchFamily="18" charset="2"/>
              </a:rPr>
              <a:t>P</a:t>
            </a:r>
            <a:r>
              <a:rPr lang="en-US" altLang="en-US" sz="2200" b="1" i="1" baseline="-25000" dirty="0" smtClean="0">
                <a:sym typeface="Symbol" pitchFamily="18" charset="2"/>
              </a:rPr>
              <a:t>i</a:t>
            </a:r>
            <a:r>
              <a:rPr lang="en-US" altLang="en-US" sz="2200" dirty="0" smtClean="0">
                <a:sym typeface="Symbol" pitchFamily="18" charset="2"/>
              </a:rPr>
              <a:t> must wait, and the old resource-allocation state is restored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152400"/>
            <a:ext cx="8001000" cy="762000"/>
          </a:xfrm>
        </p:spPr>
        <p:txBody>
          <a:bodyPr>
            <a:normAutofit/>
          </a:bodyPr>
          <a:lstStyle/>
          <a:p>
            <a:pPr eaLnBrk="1" hangingPunct="1"/>
            <a:r>
              <a:rPr lang="en-US" altLang="en-US" sz="4000" dirty="0" smtClean="0">
                <a:solidFill>
                  <a:srgbClr val="C00000"/>
                </a:solidFill>
                <a:latin typeface="Arial" pitchFamily="34" charset="0"/>
                <a:cs typeface="Arial" pitchFamily="34" charset="0"/>
              </a:rPr>
              <a:t>Example of Banker</a:t>
            </a:r>
            <a:r>
              <a:rPr lang="ja-JP" altLang="en-US" sz="4000" smtClean="0">
                <a:solidFill>
                  <a:srgbClr val="C00000"/>
                </a:solidFill>
                <a:latin typeface="Arial" pitchFamily="34" charset="0"/>
                <a:cs typeface="Arial" pitchFamily="34" charset="0"/>
              </a:rPr>
              <a:t>’</a:t>
            </a:r>
            <a:r>
              <a:rPr lang="en-US" altLang="ja-JP" sz="4000" dirty="0" smtClean="0">
                <a:solidFill>
                  <a:srgbClr val="C00000"/>
                </a:solidFill>
                <a:latin typeface="Arial" pitchFamily="34" charset="0"/>
                <a:cs typeface="Arial" pitchFamily="34" charset="0"/>
              </a:rPr>
              <a:t>s Algorithm</a:t>
            </a:r>
            <a:endParaRPr lang="en-US" altLang="en-US" sz="4000" dirty="0" smtClean="0">
              <a:solidFill>
                <a:srgbClr val="C00000"/>
              </a:solidFill>
              <a:latin typeface="Arial" pitchFamily="34" charset="0"/>
              <a:cs typeface="Arial" pitchFamily="34" charset="0"/>
            </a:endParaRPr>
          </a:p>
        </p:txBody>
      </p:sp>
      <p:sp>
        <p:nvSpPr>
          <p:cNvPr id="33795" name="Rectangle 3"/>
          <p:cNvSpPr>
            <a:spLocks noGrp="1" noChangeArrowheads="1"/>
          </p:cNvSpPr>
          <p:nvPr>
            <p:ph type="body" idx="1"/>
          </p:nvPr>
        </p:nvSpPr>
        <p:spPr>
          <a:xfrm>
            <a:off x="152400" y="1066800"/>
            <a:ext cx="8839200" cy="5562600"/>
          </a:xfrm>
        </p:spPr>
        <p:txBody>
          <a:bodyPr>
            <a:normAutofit lnSpcReduction="10000"/>
          </a:bodyPr>
          <a:lstStyle/>
          <a:p>
            <a:r>
              <a:rPr lang="en-US" altLang="en-US" sz="3000" dirty="0" smtClean="0">
                <a:latin typeface="Arial" pitchFamily="34" charset="0"/>
                <a:cs typeface="Arial" pitchFamily="34" charset="0"/>
              </a:rPr>
              <a:t>5 processes </a:t>
            </a:r>
            <a:r>
              <a:rPr lang="en-US" altLang="en-US" sz="3000" i="1" dirty="0" smtClean="0">
                <a:latin typeface="Arial" pitchFamily="34" charset="0"/>
                <a:cs typeface="Arial" pitchFamily="34" charset="0"/>
              </a:rPr>
              <a:t>P</a:t>
            </a:r>
            <a:r>
              <a:rPr lang="en-US" altLang="en-US" sz="3000" baseline="-25000" dirty="0" smtClean="0">
                <a:latin typeface="Arial" pitchFamily="34" charset="0"/>
                <a:cs typeface="Arial" pitchFamily="34" charset="0"/>
              </a:rPr>
              <a:t>0  </a:t>
            </a:r>
            <a:r>
              <a:rPr lang="en-US" altLang="en-US" sz="3000" dirty="0" smtClean="0">
                <a:latin typeface="Arial" pitchFamily="34" charset="0"/>
                <a:cs typeface="Arial" pitchFamily="34" charset="0"/>
              </a:rPr>
              <a:t>through </a:t>
            </a:r>
            <a:r>
              <a:rPr lang="en-US" altLang="en-US" sz="3000" i="1" dirty="0" smtClean="0">
                <a:latin typeface="Arial" pitchFamily="34" charset="0"/>
                <a:cs typeface="Arial" pitchFamily="34" charset="0"/>
              </a:rPr>
              <a:t>P</a:t>
            </a:r>
            <a:r>
              <a:rPr lang="en-US" altLang="en-US" sz="3000" baseline="-25000" dirty="0" smtClean="0">
                <a:latin typeface="Arial" pitchFamily="34" charset="0"/>
                <a:cs typeface="Arial" pitchFamily="34" charset="0"/>
              </a:rPr>
              <a:t>4</a:t>
            </a:r>
            <a:r>
              <a:rPr lang="en-US" altLang="en-US" sz="3000" dirty="0" smtClean="0">
                <a:latin typeface="Arial" pitchFamily="34" charset="0"/>
                <a:cs typeface="Arial" pitchFamily="34" charset="0"/>
              </a:rPr>
              <a:t>; 3 resource types:</a:t>
            </a:r>
          </a:p>
          <a:p>
            <a:pPr>
              <a:buFont typeface="Monotype Sorts" pitchFamily="-84" charset="2"/>
              <a:buNone/>
              <a:tabLst>
                <a:tab pos="1371600" algn="l"/>
                <a:tab pos="2395538" algn="ctr"/>
                <a:tab pos="3594100" algn="ctr"/>
                <a:tab pos="4805363" algn="ctr"/>
              </a:tabLst>
            </a:pPr>
            <a:r>
              <a:rPr lang="en-US" altLang="en-US" sz="3000" dirty="0" smtClean="0">
                <a:latin typeface="Arial" pitchFamily="34" charset="0"/>
                <a:cs typeface="Arial" pitchFamily="34" charset="0"/>
              </a:rPr>
              <a:t>   </a:t>
            </a:r>
            <a:r>
              <a:rPr lang="en-US" altLang="en-US" sz="2600" i="1" dirty="0" smtClean="0">
                <a:latin typeface="Arial" pitchFamily="34" charset="0"/>
                <a:cs typeface="Arial" pitchFamily="34" charset="0"/>
              </a:rPr>
              <a:t>A</a:t>
            </a:r>
            <a:r>
              <a:rPr lang="en-US" altLang="en-US" sz="2600" dirty="0" smtClean="0">
                <a:latin typeface="Arial" pitchFamily="34" charset="0"/>
                <a:cs typeface="Arial" pitchFamily="34" charset="0"/>
              </a:rPr>
              <a:t> (10 instances),  </a:t>
            </a:r>
            <a:r>
              <a:rPr lang="en-US" altLang="en-US" sz="2600" i="1" dirty="0" smtClean="0">
                <a:latin typeface="Arial" pitchFamily="34" charset="0"/>
                <a:cs typeface="Arial" pitchFamily="34" charset="0"/>
              </a:rPr>
              <a:t>B</a:t>
            </a:r>
            <a:r>
              <a:rPr lang="en-US" altLang="en-US" sz="2600" dirty="0" smtClean="0">
                <a:latin typeface="Arial" pitchFamily="34" charset="0"/>
                <a:cs typeface="Arial" pitchFamily="34" charset="0"/>
              </a:rPr>
              <a:t> (5 instances), and </a:t>
            </a:r>
            <a:r>
              <a:rPr lang="en-US" altLang="en-US" sz="2600" i="1" dirty="0" smtClean="0">
                <a:latin typeface="Arial" pitchFamily="34" charset="0"/>
                <a:cs typeface="Arial" pitchFamily="34" charset="0"/>
              </a:rPr>
              <a:t>C</a:t>
            </a:r>
            <a:r>
              <a:rPr lang="en-US" altLang="en-US" sz="2600" dirty="0" smtClean="0">
                <a:latin typeface="Arial" pitchFamily="34" charset="0"/>
                <a:cs typeface="Arial" pitchFamily="34" charset="0"/>
              </a:rPr>
              <a:t> (7 instances)</a:t>
            </a:r>
            <a:endParaRPr lang="en-US" altLang="en-US" sz="3000" dirty="0" smtClean="0">
              <a:latin typeface="Arial" pitchFamily="34" charset="0"/>
              <a:cs typeface="Arial" pitchFamily="34" charset="0"/>
            </a:endParaRPr>
          </a:p>
          <a:p>
            <a:pPr>
              <a:tabLst>
                <a:tab pos="1371600" algn="l"/>
                <a:tab pos="2395538" algn="ctr"/>
                <a:tab pos="3594100" algn="ctr"/>
                <a:tab pos="4805363" algn="ctr"/>
              </a:tabLst>
            </a:pPr>
            <a:r>
              <a:rPr lang="en-US" altLang="en-US" sz="3000" u="sng" dirty="0" smtClean="0">
                <a:solidFill>
                  <a:srgbClr val="C00000"/>
                </a:solidFill>
                <a:latin typeface="Arial" pitchFamily="34" charset="0"/>
                <a:cs typeface="Arial" pitchFamily="34" charset="0"/>
              </a:rPr>
              <a:t>Snapshot at time </a:t>
            </a:r>
            <a:r>
              <a:rPr lang="en-US" altLang="en-US" sz="3000" i="1" u="sng" dirty="0" smtClean="0">
                <a:solidFill>
                  <a:srgbClr val="C00000"/>
                </a:solidFill>
                <a:latin typeface="Arial" pitchFamily="34" charset="0"/>
                <a:cs typeface="Arial" pitchFamily="34" charset="0"/>
              </a:rPr>
              <a:t>T</a:t>
            </a:r>
            <a:r>
              <a:rPr lang="en-US" altLang="en-US" sz="3000" u="sng" baseline="-25000" dirty="0" smtClean="0">
                <a:solidFill>
                  <a:srgbClr val="C00000"/>
                </a:solidFill>
                <a:latin typeface="Arial" pitchFamily="34" charset="0"/>
                <a:cs typeface="Arial" pitchFamily="34" charset="0"/>
              </a:rPr>
              <a:t>0</a:t>
            </a:r>
            <a:r>
              <a:rPr lang="en-US" altLang="en-US" sz="3000" dirty="0" smtClean="0">
                <a:latin typeface="Arial" pitchFamily="34" charset="0"/>
                <a:cs typeface="Arial" pitchFamily="34" charset="0"/>
              </a:rPr>
              <a:t>:</a:t>
            </a:r>
          </a:p>
          <a:p>
            <a:pPr>
              <a:buFont typeface="Monotype Sorts" pitchFamily="-84" charset="2"/>
              <a:buNone/>
              <a:tabLst>
                <a:tab pos="1371600" algn="l"/>
                <a:tab pos="2395538" algn="ctr"/>
                <a:tab pos="3594100" algn="ctr"/>
                <a:tab pos="4805363" algn="ctr"/>
              </a:tabLst>
            </a:pPr>
            <a:r>
              <a:rPr lang="en-US" altLang="en-US" dirty="0" smtClean="0"/>
              <a:t>			</a:t>
            </a:r>
            <a:r>
              <a:rPr lang="en-US" altLang="en-US" i="1" u="sng" dirty="0" smtClean="0"/>
              <a:t>Allocation</a:t>
            </a:r>
            <a:r>
              <a:rPr lang="en-US" altLang="en-US" i="1" dirty="0" smtClean="0"/>
              <a:t>	  </a:t>
            </a:r>
            <a:r>
              <a:rPr lang="en-US" altLang="en-US" i="1" u="sng" dirty="0" smtClean="0"/>
              <a:t>Max</a:t>
            </a:r>
            <a:r>
              <a:rPr lang="en-US" altLang="en-US" i="1" dirty="0" smtClean="0"/>
              <a:t>			</a:t>
            </a:r>
            <a:r>
              <a:rPr lang="en-US" altLang="en-US" i="1" u="sng" dirty="0" smtClean="0"/>
              <a:t>Available</a:t>
            </a:r>
            <a:endParaRPr lang="en-US" altLang="en-US" i="1" dirty="0" smtClean="0"/>
          </a:p>
          <a:p>
            <a:pPr>
              <a:buFont typeface="Monotype Sorts" pitchFamily="-84" charset="2"/>
              <a:buNone/>
              <a:tabLst>
                <a:tab pos="1371600" algn="l"/>
                <a:tab pos="2395538" algn="ctr"/>
                <a:tab pos="3594100" algn="ctr"/>
                <a:tab pos="4805363" algn="ctr"/>
              </a:tabLst>
            </a:pPr>
            <a:r>
              <a:rPr lang="en-US" altLang="en-US" i="1" dirty="0" smtClean="0"/>
              <a:t>			A B C	       A B C 			A B C</a:t>
            </a:r>
          </a:p>
          <a:p>
            <a:pPr>
              <a:buFont typeface="Monotype Sorts" pitchFamily="-84" charset="2"/>
              <a:buNone/>
              <a:tabLst>
                <a:tab pos="1371600" algn="l"/>
                <a:tab pos="2395538" algn="ctr"/>
                <a:tab pos="3594100" algn="ctr"/>
                <a:tab pos="4805363" algn="ctr"/>
              </a:tabLst>
            </a:pPr>
            <a:r>
              <a:rPr lang="en-US" altLang="en-US" dirty="0" smtClean="0"/>
              <a:t>		</a:t>
            </a:r>
            <a:r>
              <a:rPr lang="en-US" altLang="en-US" i="1" dirty="0" smtClean="0"/>
              <a:t>P</a:t>
            </a:r>
            <a:r>
              <a:rPr lang="en-US" altLang="en-US" baseline="-25000" dirty="0" smtClean="0"/>
              <a:t>0	</a:t>
            </a:r>
            <a:r>
              <a:rPr lang="en-US" altLang="en-US" dirty="0" smtClean="0"/>
              <a:t>0 1 0	       7 5 3 			3 3 2</a:t>
            </a:r>
          </a:p>
          <a:p>
            <a:pPr>
              <a:buFont typeface="Monotype Sorts" pitchFamily="-84" charset="2"/>
              <a:buNone/>
              <a:tabLst>
                <a:tab pos="1371600" algn="l"/>
                <a:tab pos="2395538" algn="ctr"/>
                <a:tab pos="3594100" algn="ctr"/>
                <a:tab pos="4805363" algn="ctr"/>
              </a:tabLst>
            </a:pPr>
            <a:r>
              <a:rPr lang="en-US" altLang="en-US" dirty="0" smtClean="0"/>
              <a:t>		</a:t>
            </a:r>
            <a:r>
              <a:rPr lang="en-US" altLang="en-US" i="1" dirty="0" smtClean="0"/>
              <a:t>P</a:t>
            </a:r>
            <a:r>
              <a:rPr lang="en-US" altLang="en-US" baseline="-25000" dirty="0" smtClean="0"/>
              <a:t>1	</a:t>
            </a:r>
            <a:r>
              <a:rPr lang="en-US" altLang="en-US" dirty="0" smtClean="0"/>
              <a:t>2 0 0 	       3 2 2  </a:t>
            </a:r>
          </a:p>
          <a:p>
            <a:pPr>
              <a:buFont typeface="Monotype Sorts" pitchFamily="-84" charset="2"/>
              <a:buNone/>
              <a:tabLst>
                <a:tab pos="1371600" algn="l"/>
                <a:tab pos="2395538" algn="ctr"/>
                <a:tab pos="3594100" algn="ctr"/>
                <a:tab pos="4805363" algn="ctr"/>
              </a:tabLst>
            </a:pPr>
            <a:r>
              <a:rPr lang="en-US" altLang="en-US" dirty="0" smtClean="0"/>
              <a:t>		</a:t>
            </a:r>
            <a:r>
              <a:rPr lang="en-US" altLang="en-US" i="1" dirty="0" smtClean="0"/>
              <a:t>P</a:t>
            </a:r>
            <a:r>
              <a:rPr lang="en-US" altLang="en-US" baseline="-25000" dirty="0" smtClean="0"/>
              <a:t>2</a:t>
            </a:r>
            <a:r>
              <a:rPr lang="en-US" altLang="en-US" dirty="0" smtClean="0"/>
              <a:t>	3 0 2 	       9 0 2</a:t>
            </a:r>
          </a:p>
          <a:p>
            <a:pPr>
              <a:buFont typeface="Monotype Sorts" pitchFamily="-84" charset="2"/>
              <a:buNone/>
              <a:tabLst>
                <a:tab pos="1371600" algn="l"/>
                <a:tab pos="2395538" algn="ctr"/>
                <a:tab pos="3594100" algn="ctr"/>
                <a:tab pos="4805363" algn="ctr"/>
              </a:tabLst>
            </a:pPr>
            <a:r>
              <a:rPr lang="en-US" altLang="en-US" dirty="0" smtClean="0"/>
              <a:t>		</a:t>
            </a:r>
            <a:r>
              <a:rPr lang="en-US" altLang="en-US" i="1" dirty="0" smtClean="0"/>
              <a:t>P</a:t>
            </a:r>
            <a:r>
              <a:rPr lang="en-US" altLang="en-US" baseline="-25000" dirty="0" smtClean="0"/>
              <a:t>3</a:t>
            </a:r>
            <a:r>
              <a:rPr lang="en-US" altLang="en-US" dirty="0" smtClean="0"/>
              <a:t>	2 1 1 	       2 2 2</a:t>
            </a:r>
          </a:p>
          <a:p>
            <a:pPr>
              <a:buFont typeface="Monotype Sorts" pitchFamily="-84" charset="2"/>
              <a:buNone/>
              <a:tabLst>
                <a:tab pos="1371600" algn="l"/>
                <a:tab pos="2395538" algn="ctr"/>
                <a:tab pos="3594100" algn="ctr"/>
                <a:tab pos="4805363" algn="ctr"/>
              </a:tabLst>
            </a:pPr>
            <a:r>
              <a:rPr lang="en-US" altLang="en-US" dirty="0" smtClean="0"/>
              <a:t>		</a:t>
            </a:r>
            <a:r>
              <a:rPr lang="en-US" altLang="en-US" i="1" dirty="0" smtClean="0"/>
              <a:t>P</a:t>
            </a:r>
            <a:r>
              <a:rPr lang="en-US" altLang="en-US" baseline="-25000" dirty="0" smtClean="0"/>
              <a:t>4</a:t>
            </a:r>
            <a:r>
              <a:rPr lang="en-US" altLang="en-US" dirty="0" smtClean="0"/>
              <a:t>	0 0 2	       4 3 3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52400"/>
            <a:ext cx="8229600" cy="838200"/>
          </a:xfrm>
        </p:spPr>
        <p:txBody>
          <a:bodyPr>
            <a:normAutofit/>
          </a:bodyPr>
          <a:lstStyle/>
          <a:p>
            <a:pPr eaLnBrk="1" hangingPunct="1"/>
            <a:r>
              <a:rPr lang="en-US" altLang="en-US" sz="4000" dirty="0" smtClean="0">
                <a:solidFill>
                  <a:srgbClr val="C00000"/>
                </a:solidFill>
                <a:latin typeface="Arial" pitchFamily="34" charset="0"/>
                <a:cs typeface="Arial" pitchFamily="34" charset="0"/>
              </a:rPr>
              <a:t>Example (Cont.)</a:t>
            </a:r>
          </a:p>
        </p:txBody>
      </p:sp>
      <p:sp>
        <p:nvSpPr>
          <p:cNvPr id="34819" name="Rectangle 3"/>
          <p:cNvSpPr>
            <a:spLocks noGrp="1" noChangeArrowheads="1"/>
          </p:cNvSpPr>
          <p:nvPr>
            <p:ph type="body" idx="1"/>
          </p:nvPr>
        </p:nvSpPr>
        <p:spPr>
          <a:xfrm>
            <a:off x="228600" y="914400"/>
            <a:ext cx="8686799" cy="5715000"/>
          </a:xfrm>
        </p:spPr>
        <p:txBody>
          <a:bodyPr>
            <a:noAutofit/>
          </a:bodyPr>
          <a:lstStyle/>
          <a:p>
            <a:pPr>
              <a:tabLst>
                <a:tab pos="2452688" algn="l"/>
                <a:tab pos="3492500" algn="ctr"/>
              </a:tabLst>
            </a:pPr>
            <a:r>
              <a:rPr lang="en-US" altLang="en-US" sz="2800" dirty="0" smtClean="0">
                <a:latin typeface="Arial" pitchFamily="34" charset="0"/>
                <a:cs typeface="Arial" pitchFamily="34" charset="0"/>
              </a:rPr>
              <a:t>The content of the matrix </a:t>
            </a:r>
            <a:r>
              <a:rPr lang="en-US" altLang="en-US" sz="2800" b="1" i="1" dirty="0" smtClean="0">
                <a:latin typeface="Arial" pitchFamily="34" charset="0"/>
                <a:cs typeface="Arial" pitchFamily="34" charset="0"/>
              </a:rPr>
              <a:t>Need</a:t>
            </a:r>
            <a:r>
              <a:rPr lang="en-US" altLang="en-US" sz="2800" dirty="0" smtClean="0">
                <a:latin typeface="Arial" pitchFamily="34" charset="0"/>
                <a:cs typeface="Arial" pitchFamily="34" charset="0"/>
              </a:rPr>
              <a:t> =</a:t>
            </a:r>
            <a:r>
              <a:rPr lang="en-US" altLang="en-US" sz="2800" b="1" i="1" dirty="0" smtClean="0">
                <a:latin typeface="Arial" pitchFamily="34" charset="0"/>
                <a:cs typeface="Arial" pitchFamily="34" charset="0"/>
              </a:rPr>
              <a:t>Max</a:t>
            </a:r>
            <a:r>
              <a:rPr lang="en-US" altLang="en-US" sz="2800" b="1" dirty="0" smtClean="0">
                <a:latin typeface="Arial" pitchFamily="34" charset="0"/>
                <a:cs typeface="Arial" pitchFamily="34" charset="0"/>
              </a:rPr>
              <a:t> – </a:t>
            </a:r>
            <a:r>
              <a:rPr lang="en-US" altLang="en-US" sz="2800" b="1" i="1" dirty="0" smtClean="0">
                <a:latin typeface="Arial" pitchFamily="34" charset="0"/>
                <a:cs typeface="Arial" pitchFamily="34" charset="0"/>
              </a:rPr>
              <a:t>Allocation</a:t>
            </a:r>
            <a:endParaRPr lang="en-US" altLang="en-US" sz="2800" b="1" dirty="0" smtClean="0">
              <a:latin typeface="Arial" pitchFamily="34" charset="0"/>
              <a:cs typeface="Arial" pitchFamily="34" charset="0"/>
            </a:endParaRPr>
          </a:p>
          <a:p>
            <a:pPr>
              <a:buFont typeface="Monotype Sorts" pitchFamily="-84" charset="2"/>
              <a:buNone/>
              <a:tabLst>
                <a:tab pos="2452688" algn="l"/>
                <a:tab pos="3492500" algn="ctr"/>
              </a:tabLst>
            </a:pPr>
            <a:r>
              <a:rPr lang="en-US" altLang="en-US" sz="2800" dirty="0" smtClean="0"/>
              <a:t>			</a:t>
            </a:r>
            <a:r>
              <a:rPr lang="en-US" altLang="en-US" sz="2800" i="1" dirty="0" smtClean="0"/>
              <a:t>Need			</a:t>
            </a:r>
            <a:r>
              <a:rPr lang="en-US" altLang="en-US" sz="2800" i="1" u="sng" dirty="0" smtClean="0"/>
              <a:t> Available</a:t>
            </a:r>
            <a:endParaRPr lang="en-US" altLang="en-US" sz="2800" dirty="0" smtClean="0"/>
          </a:p>
          <a:p>
            <a:pPr>
              <a:buFont typeface="Monotype Sorts" pitchFamily="-84" charset="2"/>
              <a:buNone/>
              <a:tabLst>
                <a:tab pos="2452688" algn="l"/>
                <a:tab pos="3492500" algn="ctr"/>
              </a:tabLst>
            </a:pPr>
            <a:r>
              <a:rPr lang="en-US" altLang="en-US" sz="2800" dirty="0" smtClean="0"/>
              <a:t>			</a:t>
            </a:r>
            <a:r>
              <a:rPr lang="en-US" altLang="en-US" sz="2800" i="1" dirty="0" smtClean="0"/>
              <a:t>A B C 			A B C</a:t>
            </a:r>
          </a:p>
          <a:p>
            <a:pPr>
              <a:buFont typeface="Monotype Sorts" pitchFamily="-84" charset="2"/>
              <a:buNone/>
              <a:tabLst>
                <a:tab pos="2452688" algn="l"/>
                <a:tab pos="3492500" algn="ctr"/>
              </a:tabLst>
            </a:pPr>
            <a:r>
              <a:rPr lang="en-US" altLang="en-US" sz="2800" dirty="0" smtClean="0"/>
              <a:t>		 </a:t>
            </a:r>
            <a:r>
              <a:rPr lang="en-US" altLang="en-US" sz="2800" i="1" dirty="0" smtClean="0"/>
              <a:t>P</a:t>
            </a:r>
            <a:r>
              <a:rPr lang="en-US" altLang="en-US" sz="2800" baseline="-25000" dirty="0" smtClean="0"/>
              <a:t>0	</a:t>
            </a:r>
            <a:r>
              <a:rPr lang="en-US" altLang="en-US" sz="2800" dirty="0" smtClean="0"/>
              <a:t>7 4 3 			3 3 2</a:t>
            </a:r>
          </a:p>
          <a:p>
            <a:pPr>
              <a:buFont typeface="Monotype Sorts" pitchFamily="-84" charset="2"/>
              <a:buNone/>
              <a:tabLst>
                <a:tab pos="2452688" algn="l"/>
                <a:tab pos="3492500" algn="ctr"/>
              </a:tabLst>
            </a:pPr>
            <a:r>
              <a:rPr lang="en-US" altLang="en-US" sz="2800" dirty="0" smtClean="0"/>
              <a:t>		 </a:t>
            </a:r>
            <a:r>
              <a:rPr lang="en-US" altLang="en-US" sz="2800" i="1" dirty="0" smtClean="0"/>
              <a:t>P</a:t>
            </a:r>
            <a:r>
              <a:rPr lang="en-US" altLang="en-US" sz="2800" baseline="-25000" dirty="0" smtClean="0"/>
              <a:t>1	</a:t>
            </a:r>
            <a:r>
              <a:rPr lang="en-US" altLang="en-US" sz="2800" dirty="0" smtClean="0"/>
              <a:t>1 2 2 </a:t>
            </a:r>
          </a:p>
          <a:p>
            <a:pPr>
              <a:buFont typeface="Monotype Sorts" pitchFamily="-84" charset="2"/>
              <a:buNone/>
              <a:tabLst>
                <a:tab pos="2452688" algn="l"/>
                <a:tab pos="3492500" algn="ctr"/>
              </a:tabLst>
            </a:pPr>
            <a:r>
              <a:rPr lang="en-US" altLang="en-US" sz="2800" dirty="0" smtClean="0"/>
              <a:t>		 </a:t>
            </a:r>
            <a:r>
              <a:rPr lang="en-US" altLang="en-US" sz="2800" i="1" dirty="0" smtClean="0"/>
              <a:t>P</a:t>
            </a:r>
            <a:r>
              <a:rPr lang="en-US" altLang="en-US" sz="2800" baseline="-25000" dirty="0" smtClean="0"/>
              <a:t>2</a:t>
            </a:r>
            <a:r>
              <a:rPr lang="en-US" altLang="en-US" sz="2800" dirty="0" smtClean="0"/>
              <a:t>	6 0 0 </a:t>
            </a:r>
          </a:p>
          <a:p>
            <a:pPr>
              <a:buFont typeface="Monotype Sorts" pitchFamily="-84" charset="2"/>
              <a:buNone/>
              <a:tabLst>
                <a:tab pos="2452688" algn="l"/>
                <a:tab pos="3492500" algn="ctr"/>
              </a:tabLst>
            </a:pPr>
            <a:r>
              <a:rPr lang="en-US" altLang="en-US" sz="2800" dirty="0" smtClean="0"/>
              <a:t>		 </a:t>
            </a:r>
            <a:r>
              <a:rPr lang="en-US" altLang="en-US" sz="2800" i="1" dirty="0" smtClean="0"/>
              <a:t>P</a:t>
            </a:r>
            <a:r>
              <a:rPr lang="en-US" altLang="en-US" sz="2800" baseline="-25000" dirty="0" smtClean="0"/>
              <a:t>3</a:t>
            </a:r>
            <a:r>
              <a:rPr lang="en-US" altLang="en-US" sz="2800" dirty="0" smtClean="0"/>
              <a:t>	0 1 1</a:t>
            </a:r>
          </a:p>
          <a:p>
            <a:pPr algn="just">
              <a:buFont typeface="Monotype Sorts" pitchFamily="-84" charset="2"/>
              <a:buNone/>
              <a:tabLst>
                <a:tab pos="2452688" algn="l"/>
                <a:tab pos="3492500" algn="ctr"/>
              </a:tabLst>
            </a:pPr>
            <a:r>
              <a:rPr lang="en-US" altLang="en-US" sz="2800" dirty="0" smtClean="0"/>
              <a:t>		 </a:t>
            </a:r>
            <a:r>
              <a:rPr lang="en-US" altLang="en-US" sz="2800" i="1" dirty="0" smtClean="0"/>
              <a:t>P</a:t>
            </a:r>
            <a:r>
              <a:rPr lang="en-US" altLang="en-US" sz="2800" baseline="-25000" dirty="0" smtClean="0"/>
              <a:t>4</a:t>
            </a:r>
            <a:r>
              <a:rPr lang="en-US" altLang="en-US" sz="2800" dirty="0" smtClean="0"/>
              <a:t>	4 3 1</a:t>
            </a:r>
          </a:p>
          <a:p>
            <a:pPr algn="just">
              <a:buFont typeface="Monotype Sorts" pitchFamily="-84" charset="2"/>
              <a:buNone/>
              <a:tabLst>
                <a:tab pos="2452688" algn="l"/>
                <a:tab pos="3492500" algn="ctr"/>
              </a:tabLst>
            </a:pPr>
            <a:r>
              <a:rPr lang="en-US" altLang="en-US" sz="2800" dirty="0" smtClean="0"/>
              <a:t> </a:t>
            </a:r>
            <a:br>
              <a:rPr lang="en-US" altLang="en-US" sz="2800" dirty="0" smtClean="0"/>
            </a:br>
            <a:r>
              <a:rPr lang="en-US" altLang="en-US" sz="2800" dirty="0" smtClean="0">
                <a:latin typeface="Arial" pitchFamily="34" charset="0"/>
                <a:cs typeface="Arial" pitchFamily="34" charset="0"/>
              </a:rPr>
              <a:t>The system is in a safe state since the sequence </a:t>
            </a:r>
          </a:p>
          <a:p>
            <a:pPr algn="just">
              <a:buNone/>
              <a:tabLst>
                <a:tab pos="2452688" algn="l"/>
                <a:tab pos="3492500" algn="ctr"/>
              </a:tabLst>
            </a:pPr>
            <a:r>
              <a:rPr lang="en-US" altLang="en-US" sz="2800" dirty="0" smtClean="0">
                <a:latin typeface="Arial" pitchFamily="34" charset="0"/>
                <a:cs typeface="Arial" pitchFamily="34" charset="0"/>
              </a:rPr>
              <a:t>	</a:t>
            </a:r>
            <a:r>
              <a:rPr lang="en-US" altLang="en-US" sz="2800" b="1" dirty="0" smtClean="0">
                <a:latin typeface="Arial" pitchFamily="34" charset="0"/>
                <a:cs typeface="Arial" pitchFamily="34" charset="0"/>
              </a:rPr>
              <a:t>&lt; </a:t>
            </a:r>
            <a:r>
              <a:rPr lang="en-US" altLang="en-US" sz="2800" b="1" i="1" dirty="0" smtClean="0">
                <a:latin typeface="Arial" pitchFamily="34" charset="0"/>
                <a:cs typeface="Arial" pitchFamily="34" charset="0"/>
              </a:rPr>
              <a:t>P</a:t>
            </a:r>
            <a:r>
              <a:rPr lang="en-US" altLang="en-US" sz="2800" b="1" baseline="-25000" dirty="0" smtClean="0">
                <a:latin typeface="Arial" pitchFamily="34" charset="0"/>
                <a:cs typeface="Arial" pitchFamily="34" charset="0"/>
              </a:rPr>
              <a:t>1</a:t>
            </a:r>
            <a:r>
              <a:rPr lang="en-US" altLang="en-US" sz="2800" b="1" dirty="0" smtClean="0">
                <a:latin typeface="Arial" pitchFamily="34" charset="0"/>
                <a:cs typeface="Arial" pitchFamily="34" charset="0"/>
              </a:rPr>
              <a:t>, </a:t>
            </a:r>
            <a:r>
              <a:rPr lang="en-US" altLang="en-US" sz="2800" b="1" i="1" dirty="0" smtClean="0">
                <a:latin typeface="Arial" pitchFamily="34" charset="0"/>
                <a:cs typeface="Arial" pitchFamily="34" charset="0"/>
              </a:rPr>
              <a:t>P</a:t>
            </a:r>
            <a:r>
              <a:rPr lang="en-US" altLang="en-US" sz="2800" b="1" baseline="-25000" dirty="0" smtClean="0">
                <a:latin typeface="Arial" pitchFamily="34" charset="0"/>
                <a:cs typeface="Arial" pitchFamily="34" charset="0"/>
              </a:rPr>
              <a:t>3</a:t>
            </a:r>
            <a:r>
              <a:rPr lang="en-US" altLang="en-US" sz="2800" b="1" dirty="0" smtClean="0">
                <a:latin typeface="Arial" pitchFamily="34" charset="0"/>
                <a:cs typeface="Arial" pitchFamily="34" charset="0"/>
              </a:rPr>
              <a:t>, </a:t>
            </a:r>
            <a:r>
              <a:rPr lang="en-US" altLang="en-US" sz="2800" b="1" i="1" dirty="0" smtClean="0">
                <a:latin typeface="Arial" pitchFamily="34" charset="0"/>
                <a:cs typeface="Arial" pitchFamily="34" charset="0"/>
              </a:rPr>
              <a:t>P</a:t>
            </a:r>
            <a:r>
              <a:rPr lang="en-US" altLang="en-US" sz="2800" b="1" baseline="-25000" dirty="0" smtClean="0">
                <a:latin typeface="Arial" pitchFamily="34" charset="0"/>
                <a:cs typeface="Arial" pitchFamily="34" charset="0"/>
              </a:rPr>
              <a:t>4</a:t>
            </a:r>
            <a:r>
              <a:rPr lang="en-US" altLang="en-US" sz="2800" b="1" dirty="0" smtClean="0">
                <a:latin typeface="Arial" pitchFamily="34" charset="0"/>
                <a:cs typeface="Arial" pitchFamily="34" charset="0"/>
              </a:rPr>
              <a:t>, </a:t>
            </a:r>
            <a:r>
              <a:rPr lang="en-US" altLang="en-US" sz="2800" b="1" i="1" dirty="0" smtClean="0">
                <a:latin typeface="Arial" pitchFamily="34" charset="0"/>
                <a:cs typeface="Arial" pitchFamily="34" charset="0"/>
              </a:rPr>
              <a:t>P</a:t>
            </a:r>
            <a:r>
              <a:rPr lang="en-US" altLang="en-US" sz="2800" b="1" baseline="-25000" dirty="0" smtClean="0">
                <a:latin typeface="Arial" pitchFamily="34" charset="0"/>
                <a:cs typeface="Arial" pitchFamily="34" charset="0"/>
              </a:rPr>
              <a:t>2</a:t>
            </a:r>
            <a:r>
              <a:rPr lang="en-US" altLang="en-US" sz="2800" b="1" dirty="0" smtClean="0">
                <a:latin typeface="Arial" pitchFamily="34" charset="0"/>
                <a:cs typeface="Arial" pitchFamily="34" charset="0"/>
              </a:rPr>
              <a:t>, </a:t>
            </a:r>
            <a:r>
              <a:rPr lang="en-US" altLang="en-US" sz="2800" b="1" i="1" dirty="0" smtClean="0">
                <a:latin typeface="Arial" pitchFamily="34" charset="0"/>
                <a:cs typeface="Arial" pitchFamily="34" charset="0"/>
              </a:rPr>
              <a:t>P</a:t>
            </a:r>
            <a:r>
              <a:rPr lang="en-US" altLang="en-US" sz="2800" b="1" baseline="-25000" dirty="0" smtClean="0">
                <a:latin typeface="Arial" pitchFamily="34" charset="0"/>
                <a:cs typeface="Arial" pitchFamily="34" charset="0"/>
              </a:rPr>
              <a:t>0</a:t>
            </a:r>
            <a:r>
              <a:rPr lang="en-US" altLang="en-US" sz="2800" b="1" dirty="0" smtClean="0">
                <a:latin typeface="Arial" pitchFamily="34" charset="0"/>
                <a:cs typeface="Arial" pitchFamily="34" charset="0"/>
              </a:rPr>
              <a:t>&gt; </a:t>
            </a:r>
            <a:r>
              <a:rPr lang="en-US" altLang="en-US" sz="2800" dirty="0" smtClean="0">
                <a:latin typeface="Arial" pitchFamily="34" charset="0"/>
                <a:cs typeface="Arial" pitchFamily="34" charset="0"/>
              </a:rPr>
              <a:t>satisfies safety criteria</a:t>
            </a:r>
            <a:endParaRPr lang="en-US" altLang="en-US" sz="2800" baseline="-25000" dirty="0" smtClean="0">
              <a:latin typeface="Arial" pitchFamily="34" charset="0"/>
              <a:cs typeface="Arial"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17563" y="214312"/>
            <a:ext cx="7869237" cy="852487"/>
          </a:xfrm>
        </p:spPr>
        <p:txBody>
          <a:bodyPr>
            <a:normAutofit/>
          </a:bodyPr>
          <a:lstStyle/>
          <a:p>
            <a:pPr eaLnBrk="1" hangingPunct="1"/>
            <a:r>
              <a:rPr lang="en-US" altLang="en-US" sz="4000" dirty="0" smtClean="0">
                <a:solidFill>
                  <a:srgbClr val="C00000"/>
                </a:solidFill>
                <a:latin typeface="Arial" pitchFamily="34" charset="0"/>
                <a:cs typeface="Arial" pitchFamily="34" charset="0"/>
              </a:rPr>
              <a:t>Example:  </a:t>
            </a:r>
            <a:r>
              <a:rPr lang="en-US" altLang="en-US" sz="4000" i="1" dirty="0" smtClean="0">
                <a:solidFill>
                  <a:srgbClr val="C00000"/>
                </a:solidFill>
                <a:latin typeface="Arial" pitchFamily="34" charset="0"/>
                <a:cs typeface="Arial" pitchFamily="34" charset="0"/>
              </a:rPr>
              <a:t>P</a:t>
            </a:r>
            <a:r>
              <a:rPr lang="en-US" altLang="en-US" sz="4000" baseline="-25000" dirty="0" smtClean="0">
                <a:solidFill>
                  <a:srgbClr val="C00000"/>
                </a:solidFill>
                <a:latin typeface="Arial" pitchFamily="34" charset="0"/>
                <a:cs typeface="Arial" pitchFamily="34" charset="0"/>
              </a:rPr>
              <a:t>1</a:t>
            </a:r>
            <a:r>
              <a:rPr lang="en-US" altLang="en-US" sz="4000" dirty="0" smtClean="0">
                <a:solidFill>
                  <a:srgbClr val="C00000"/>
                </a:solidFill>
                <a:latin typeface="Arial" pitchFamily="34" charset="0"/>
                <a:cs typeface="Arial" pitchFamily="34" charset="0"/>
              </a:rPr>
              <a:t> </a:t>
            </a:r>
            <a:r>
              <a:rPr lang="en-US" altLang="en-US" sz="4000" u="sng" dirty="0" smtClean="0">
                <a:solidFill>
                  <a:srgbClr val="C00000"/>
                </a:solidFill>
                <a:latin typeface="Arial" pitchFamily="34" charset="0"/>
                <a:cs typeface="Arial" pitchFamily="34" charset="0"/>
              </a:rPr>
              <a:t>Requests (1,0,2)</a:t>
            </a:r>
          </a:p>
        </p:txBody>
      </p:sp>
      <p:sp>
        <p:nvSpPr>
          <p:cNvPr id="35843" name="Rectangle 3"/>
          <p:cNvSpPr>
            <a:spLocks noGrp="1" noChangeArrowheads="1"/>
          </p:cNvSpPr>
          <p:nvPr>
            <p:ph type="body" idx="1"/>
          </p:nvPr>
        </p:nvSpPr>
        <p:spPr>
          <a:xfrm>
            <a:off x="228600" y="1103312"/>
            <a:ext cx="8763000" cy="5526088"/>
          </a:xfrm>
        </p:spPr>
        <p:txBody>
          <a:bodyPr>
            <a:normAutofit fontScale="77500" lnSpcReduction="20000"/>
          </a:bodyPr>
          <a:lstStyle/>
          <a:p>
            <a:pPr>
              <a:tabLst>
                <a:tab pos="1544638" algn="l"/>
                <a:tab pos="2452688" algn="ctr"/>
                <a:tab pos="3767138" algn="ctr"/>
                <a:tab pos="5022850" algn="ctr"/>
              </a:tabLst>
            </a:pPr>
            <a:r>
              <a:rPr lang="en-US" altLang="en-US" sz="2600" dirty="0" smtClean="0">
                <a:latin typeface="Arial" pitchFamily="34" charset="0"/>
                <a:cs typeface="Arial" pitchFamily="34" charset="0"/>
              </a:rPr>
              <a:t>Check that Request </a:t>
            </a:r>
            <a:r>
              <a:rPr lang="en-US" altLang="en-US" sz="2600" dirty="0" smtClean="0">
                <a:latin typeface="Arial" pitchFamily="34" charset="0"/>
                <a:cs typeface="Arial" pitchFamily="34" charset="0"/>
                <a:sym typeface="Symbol" pitchFamily="18" charset="2"/>
              </a:rPr>
              <a:t> Available (that is, (1,0,2)  (3,3,2)  true</a:t>
            </a:r>
            <a:endParaRPr lang="en-US" altLang="en-US" sz="2600" i="1" dirty="0" smtClean="0">
              <a:latin typeface="Arial" pitchFamily="34" charset="0"/>
              <a:cs typeface="Arial" pitchFamily="34" charset="0"/>
              <a:sym typeface="Symbol" pitchFamily="18" charset="2"/>
            </a:endParaRPr>
          </a:p>
          <a:p>
            <a:pPr>
              <a:buFont typeface="Monotype Sorts" pitchFamily="-84" charset="2"/>
              <a:buNone/>
              <a:tabLst>
                <a:tab pos="1544638" algn="l"/>
                <a:tab pos="2452688" algn="ctr"/>
                <a:tab pos="3767138" algn="ctr"/>
                <a:tab pos="5022850" algn="ctr"/>
              </a:tabLst>
            </a:pPr>
            <a:r>
              <a:rPr lang="en-US" altLang="en-US" sz="3400" i="1" dirty="0" smtClean="0"/>
              <a:t>			</a:t>
            </a:r>
            <a:r>
              <a:rPr lang="en-US" altLang="en-US" sz="3400" i="1" u="sng" dirty="0" smtClean="0"/>
              <a:t>Allocation</a:t>
            </a:r>
            <a:r>
              <a:rPr lang="en-US" altLang="en-US" sz="3400" i="1" dirty="0" smtClean="0"/>
              <a:t>	</a:t>
            </a:r>
            <a:r>
              <a:rPr lang="en-US" altLang="en-US" sz="3400" i="1" u="sng" dirty="0" smtClean="0"/>
              <a:t>Need</a:t>
            </a:r>
            <a:r>
              <a:rPr lang="en-US" altLang="en-US" sz="3400" i="1" dirty="0" smtClean="0"/>
              <a:t>	   </a:t>
            </a:r>
            <a:r>
              <a:rPr lang="en-US" altLang="en-US" sz="3400" i="1" u="sng" dirty="0" smtClean="0"/>
              <a:t>Available</a:t>
            </a:r>
            <a:endParaRPr lang="en-US" altLang="en-US" sz="3400" i="1" dirty="0" smtClean="0"/>
          </a:p>
          <a:p>
            <a:pPr>
              <a:buFont typeface="Monotype Sorts" pitchFamily="-84" charset="2"/>
              <a:buNone/>
              <a:tabLst>
                <a:tab pos="1544638" algn="l"/>
                <a:tab pos="2452688" algn="ctr"/>
                <a:tab pos="3767138" algn="ctr"/>
                <a:tab pos="5022850" algn="ctr"/>
              </a:tabLst>
            </a:pPr>
            <a:r>
              <a:rPr lang="en-US" altLang="en-US" sz="3400" i="1" dirty="0" smtClean="0"/>
              <a:t>			A B C	A B C	 A B C </a:t>
            </a:r>
          </a:p>
          <a:p>
            <a:pPr>
              <a:buFont typeface="Monotype Sorts" pitchFamily="-84" charset="2"/>
              <a:buNone/>
              <a:tabLst>
                <a:tab pos="1544638" algn="l"/>
                <a:tab pos="2452688" algn="ctr"/>
                <a:tab pos="3767138" algn="ctr"/>
                <a:tab pos="5022850" algn="ctr"/>
              </a:tabLst>
            </a:pPr>
            <a:r>
              <a:rPr lang="en-US" altLang="en-US" sz="3400" dirty="0" smtClean="0"/>
              <a:t>		</a:t>
            </a:r>
            <a:r>
              <a:rPr lang="en-US" altLang="en-US" sz="3400" i="1" dirty="0" smtClean="0"/>
              <a:t>P</a:t>
            </a:r>
            <a:r>
              <a:rPr lang="en-US" altLang="en-US" sz="3400" baseline="-25000" dirty="0" smtClean="0"/>
              <a:t>0</a:t>
            </a:r>
            <a:r>
              <a:rPr lang="en-US" altLang="en-US" sz="3400" dirty="0" smtClean="0"/>
              <a:t>	0 1 0 	7 4 3 	2 3 0</a:t>
            </a:r>
          </a:p>
          <a:p>
            <a:pPr>
              <a:buFont typeface="Monotype Sorts" pitchFamily="-84" charset="2"/>
              <a:buNone/>
              <a:tabLst>
                <a:tab pos="1544638" algn="l"/>
                <a:tab pos="2452688" algn="ctr"/>
                <a:tab pos="3767138" algn="ctr"/>
                <a:tab pos="5022850" algn="ctr"/>
              </a:tabLst>
            </a:pPr>
            <a:r>
              <a:rPr lang="en-US" altLang="en-US" sz="3400" dirty="0" smtClean="0"/>
              <a:t>		</a:t>
            </a:r>
            <a:r>
              <a:rPr lang="en-US" altLang="en-US" sz="3400" i="1" dirty="0" smtClean="0"/>
              <a:t>P</a:t>
            </a:r>
            <a:r>
              <a:rPr lang="en-US" altLang="en-US" sz="3400" baseline="-25000" dirty="0" smtClean="0"/>
              <a:t>1</a:t>
            </a:r>
            <a:r>
              <a:rPr lang="en-US" altLang="en-US" sz="3400" dirty="0" smtClean="0"/>
              <a:t>	    </a:t>
            </a:r>
            <a:r>
              <a:rPr lang="en-US" altLang="en-US" sz="3400" b="1" dirty="0" smtClean="0">
                <a:solidFill>
                  <a:srgbClr val="C00000"/>
                </a:solidFill>
              </a:rPr>
              <a:t>3 0 2</a:t>
            </a:r>
            <a:r>
              <a:rPr lang="en-US" altLang="en-US" sz="3400" dirty="0" smtClean="0"/>
              <a:t>         </a:t>
            </a:r>
            <a:r>
              <a:rPr lang="en-US" altLang="en-US" sz="3400" b="1" dirty="0" smtClean="0">
                <a:solidFill>
                  <a:srgbClr val="0000FF"/>
                </a:solidFill>
              </a:rPr>
              <a:t>0 2 0 </a:t>
            </a:r>
            <a:r>
              <a:rPr lang="en-US" altLang="en-US" sz="3400" dirty="0" smtClean="0"/>
              <a:t>	</a:t>
            </a:r>
          </a:p>
          <a:p>
            <a:pPr>
              <a:buFont typeface="Monotype Sorts" pitchFamily="-84" charset="2"/>
              <a:buNone/>
              <a:tabLst>
                <a:tab pos="1544638" algn="l"/>
                <a:tab pos="2452688" algn="ctr"/>
                <a:tab pos="3767138" algn="ctr"/>
                <a:tab pos="5022850" algn="ctr"/>
              </a:tabLst>
            </a:pPr>
            <a:r>
              <a:rPr lang="en-US" altLang="en-US" sz="3400" dirty="0" smtClean="0"/>
              <a:t>		</a:t>
            </a:r>
            <a:r>
              <a:rPr lang="en-US" altLang="en-US" sz="3400" i="1" dirty="0" smtClean="0"/>
              <a:t>P</a:t>
            </a:r>
            <a:r>
              <a:rPr lang="en-US" altLang="en-US" sz="3400" baseline="-25000" dirty="0" smtClean="0"/>
              <a:t>2</a:t>
            </a:r>
            <a:r>
              <a:rPr lang="en-US" altLang="en-US" sz="3400" dirty="0" smtClean="0"/>
              <a:t>	3 0 2 	6 0 0 </a:t>
            </a:r>
          </a:p>
          <a:p>
            <a:pPr>
              <a:buFont typeface="Monotype Sorts" pitchFamily="-84" charset="2"/>
              <a:buNone/>
              <a:tabLst>
                <a:tab pos="1544638" algn="l"/>
                <a:tab pos="2452688" algn="ctr"/>
                <a:tab pos="3767138" algn="ctr"/>
                <a:tab pos="5022850" algn="ctr"/>
              </a:tabLst>
            </a:pPr>
            <a:r>
              <a:rPr lang="en-US" altLang="en-US" sz="3400" dirty="0" smtClean="0"/>
              <a:t>		</a:t>
            </a:r>
            <a:r>
              <a:rPr lang="en-US" altLang="en-US" sz="3400" i="1" dirty="0" smtClean="0"/>
              <a:t>P</a:t>
            </a:r>
            <a:r>
              <a:rPr lang="en-US" altLang="en-US" sz="3400" baseline="-25000" dirty="0" smtClean="0"/>
              <a:t>3</a:t>
            </a:r>
            <a:r>
              <a:rPr lang="en-US" altLang="en-US" sz="3400" dirty="0" smtClean="0"/>
              <a:t>	2 1 1 	0 1 1</a:t>
            </a:r>
          </a:p>
          <a:p>
            <a:pPr>
              <a:buFont typeface="Monotype Sorts" pitchFamily="-84" charset="2"/>
              <a:buNone/>
              <a:tabLst>
                <a:tab pos="1544638" algn="l"/>
                <a:tab pos="2452688" algn="ctr"/>
                <a:tab pos="3767138" algn="ctr"/>
                <a:tab pos="5022850" algn="ctr"/>
              </a:tabLst>
            </a:pPr>
            <a:r>
              <a:rPr lang="en-US" altLang="en-US" sz="3400" dirty="0" smtClean="0"/>
              <a:t>		</a:t>
            </a:r>
            <a:r>
              <a:rPr lang="en-US" altLang="en-US" sz="3400" i="1" dirty="0" smtClean="0"/>
              <a:t>P</a:t>
            </a:r>
            <a:r>
              <a:rPr lang="en-US" altLang="en-US" sz="3400" baseline="-25000" dirty="0" smtClean="0"/>
              <a:t>4</a:t>
            </a:r>
            <a:r>
              <a:rPr lang="en-US" altLang="en-US" sz="3400" dirty="0" smtClean="0"/>
              <a:t>	0 0 2 	 4 3 1 </a:t>
            </a:r>
            <a:endParaRPr lang="en-US" altLang="en-US" dirty="0" smtClean="0"/>
          </a:p>
          <a:p>
            <a:pPr>
              <a:buFont typeface="Monotype Sorts" pitchFamily="-84" charset="2"/>
              <a:buNone/>
              <a:tabLst>
                <a:tab pos="1544638" algn="l"/>
                <a:tab pos="2452688" algn="ctr"/>
                <a:tab pos="3767138" algn="ctr"/>
                <a:tab pos="5022850" algn="ctr"/>
              </a:tabLst>
            </a:pPr>
            <a:endParaRPr lang="en-US" altLang="en-US" sz="800" dirty="0" smtClean="0"/>
          </a:p>
          <a:p>
            <a:pPr algn="just">
              <a:tabLst>
                <a:tab pos="1544638" algn="l"/>
                <a:tab pos="2452688" algn="ctr"/>
                <a:tab pos="3767138" algn="ctr"/>
                <a:tab pos="5022850" algn="ctr"/>
              </a:tabLst>
            </a:pPr>
            <a:r>
              <a:rPr lang="en-US" altLang="en-US" sz="3600" dirty="0" smtClean="0">
                <a:latin typeface="Arial" pitchFamily="34" charset="0"/>
                <a:cs typeface="Arial" pitchFamily="34" charset="0"/>
              </a:rPr>
              <a:t>Executing safety algorithm shows that sequence &lt;</a:t>
            </a:r>
            <a:r>
              <a:rPr lang="en-US" altLang="en-US" sz="3600" b="1" i="1" dirty="0" smtClean="0">
                <a:latin typeface="Arial" pitchFamily="34" charset="0"/>
                <a:cs typeface="Arial" pitchFamily="34" charset="0"/>
              </a:rPr>
              <a:t>P</a:t>
            </a:r>
            <a:r>
              <a:rPr lang="en-US" altLang="en-US" sz="3600" b="1" baseline="-25000" dirty="0" smtClean="0">
                <a:latin typeface="Arial" pitchFamily="34" charset="0"/>
                <a:cs typeface="Arial" pitchFamily="34" charset="0"/>
              </a:rPr>
              <a:t>1</a:t>
            </a:r>
            <a:r>
              <a:rPr lang="en-US" altLang="en-US" sz="3600" b="1" dirty="0" smtClean="0">
                <a:latin typeface="Arial" pitchFamily="34" charset="0"/>
                <a:cs typeface="Arial" pitchFamily="34" charset="0"/>
              </a:rPr>
              <a:t>, </a:t>
            </a:r>
            <a:r>
              <a:rPr lang="en-US" altLang="en-US" sz="3600" b="1" i="1" dirty="0" smtClean="0">
                <a:latin typeface="Arial" pitchFamily="34" charset="0"/>
                <a:cs typeface="Arial" pitchFamily="34" charset="0"/>
              </a:rPr>
              <a:t>P</a:t>
            </a:r>
            <a:r>
              <a:rPr lang="en-US" altLang="en-US" sz="3600" b="1" baseline="-25000" dirty="0" smtClean="0">
                <a:latin typeface="Arial" pitchFamily="34" charset="0"/>
                <a:cs typeface="Arial" pitchFamily="34" charset="0"/>
              </a:rPr>
              <a:t>3</a:t>
            </a:r>
            <a:r>
              <a:rPr lang="en-US" altLang="en-US" sz="3600" b="1" dirty="0" smtClean="0">
                <a:latin typeface="Arial" pitchFamily="34" charset="0"/>
                <a:cs typeface="Arial" pitchFamily="34" charset="0"/>
              </a:rPr>
              <a:t>, </a:t>
            </a:r>
            <a:r>
              <a:rPr lang="en-US" altLang="en-US" sz="3600" b="1" i="1" dirty="0" smtClean="0">
                <a:latin typeface="Arial" pitchFamily="34" charset="0"/>
                <a:cs typeface="Arial" pitchFamily="34" charset="0"/>
              </a:rPr>
              <a:t>P</a:t>
            </a:r>
            <a:r>
              <a:rPr lang="en-US" altLang="en-US" sz="3600" b="1" baseline="-25000" dirty="0" smtClean="0">
                <a:latin typeface="Arial" pitchFamily="34" charset="0"/>
                <a:cs typeface="Arial" pitchFamily="34" charset="0"/>
              </a:rPr>
              <a:t>4</a:t>
            </a:r>
            <a:r>
              <a:rPr lang="en-US" altLang="en-US" sz="3600" b="1" dirty="0" smtClean="0">
                <a:latin typeface="Arial" pitchFamily="34" charset="0"/>
                <a:cs typeface="Arial" pitchFamily="34" charset="0"/>
              </a:rPr>
              <a:t>, </a:t>
            </a:r>
            <a:r>
              <a:rPr lang="en-US" altLang="en-US" sz="3600" b="1" i="1" dirty="0" smtClean="0">
                <a:latin typeface="Arial" pitchFamily="34" charset="0"/>
                <a:cs typeface="Arial" pitchFamily="34" charset="0"/>
              </a:rPr>
              <a:t>P</a:t>
            </a:r>
            <a:r>
              <a:rPr lang="en-US" altLang="en-US" sz="3600" b="1" baseline="-25000" dirty="0" smtClean="0">
                <a:latin typeface="Arial" pitchFamily="34" charset="0"/>
                <a:cs typeface="Arial" pitchFamily="34" charset="0"/>
              </a:rPr>
              <a:t>0</a:t>
            </a:r>
            <a:r>
              <a:rPr lang="en-US" altLang="en-US" sz="3600" b="1" dirty="0" smtClean="0">
                <a:latin typeface="Arial" pitchFamily="34" charset="0"/>
                <a:cs typeface="Arial" pitchFamily="34" charset="0"/>
              </a:rPr>
              <a:t>, </a:t>
            </a:r>
            <a:r>
              <a:rPr lang="en-US" altLang="en-US" sz="3600" b="1" i="1" dirty="0" smtClean="0">
                <a:latin typeface="Arial" pitchFamily="34" charset="0"/>
                <a:cs typeface="Arial" pitchFamily="34" charset="0"/>
              </a:rPr>
              <a:t>P</a:t>
            </a:r>
            <a:r>
              <a:rPr lang="en-US" altLang="en-US" sz="3600" b="1" baseline="-25000" dirty="0" smtClean="0">
                <a:latin typeface="Arial" pitchFamily="34" charset="0"/>
                <a:cs typeface="Arial" pitchFamily="34" charset="0"/>
              </a:rPr>
              <a:t>2</a:t>
            </a:r>
            <a:r>
              <a:rPr lang="en-US" altLang="en-US" sz="3600" dirty="0" smtClean="0">
                <a:latin typeface="Arial" pitchFamily="34" charset="0"/>
                <a:cs typeface="Arial" pitchFamily="34" charset="0"/>
              </a:rPr>
              <a:t>&gt; satisfies safety requirement</a:t>
            </a:r>
          </a:p>
          <a:p>
            <a:pPr algn="just">
              <a:tabLst>
                <a:tab pos="1544638" algn="l"/>
                <a:tab pos="2452688" algn="ctr"/>
                <a:tab pos="3767138" algn="ctr"/>
                <a:tab pos="5022850" algn="ctr"/>
              </a:tabLst>
            </a:pPr>
            <a:r>
              <a:rPr lang="en-US" altLang="en-US" sz="3600" dirty="0" smtClean="0">
                <a:latin typeface="Arial" pitchFamily="34" charset="0"/>
                <a:cs typeface="Arial" pitchFamily="34" charset="0"/>
              </a:rPr>
              <a:t>Can request for (3,3,0) by </a:t>
            </a:r>
            <a:r>
              <a:rPr lang="en-US" altLang="en-US" sz="3600" b="1" i="1" dirty="0" smtClean="0">
                <a:latin typeface="Arial" pitchFamily="34" charset="0"/>
                <a:cs typeface="Arial" pitchFamily="34" charset="0"/>
              </a:rPr>
              <a:t>P</a:t>
            </a:r>
            <a:r>
              <a:rPr lang="en-US" altLang="en-US" sz="3600" b="1" baseline="-25000" dirty="0" smtClean="0">
                <a:latin typeface="Arial" pitchFamily="34" charset="0"/>
                <a:cs typeface="Arial" pitchFamily="34" charset="0"/>
              </a:rPr>
              <a:t>4</a:t>
            </a:r>
            <a:r>
              <a:rPr lang="en-US" altLang="en-US" sz="3600" dirty="0" smtClean="0">
                <a:latin typeface="Arial" pitchFamily="34" charset="0"/>
                <a:cs typeface="Arial" pitchFamily="34" charset="0"/>
              </a:rPr>
              <a:t> be granted?</a:t>
            </a:r>
          </a:p>
          <a:p>
            <a:pPr algn="just">
              <a:tabLst>
                <a:tab pos="1544638" algn="l"/>
                <a:tab pos="2452688" algn="ctr"/>
                <a:tab pos="3767138" algn="ctr"/>
                <a:tab pos="5022850" algn="ctr"/>
              </a:tabLst>
            </a:pPr>
            <a:r>
              <a:rPr lang="en-US" altLang="en-US" sz="3600" dirty="0" smtClean="0">
                <a:latin typeface="Arial" pitchFamily="34" charset="0"/>
                <a:cs typeface="Arial" pitchFamily="34" charset="0"/>
              </a:rPr>
              <a:t>Can request for (0,2,0) by </a:t>
            </a:r>
            <a:r>
              <a:rPr lang="en-US" altLang="en-US" sz="3600" b="1" i="1" dirty="0" smtClean="0">
                <a:latin typeface="Arial" pitchFamily="34" charset="0"/>
                <a:cs typeface="Arial" pitchFamily="34" charset="0"/>
              </a:rPr>
              <a:t>P</a:t>
            </a:r>
            <a:r>
              <a:rPr lang="en-US" altLang="en-US" sz="3600" b="1" baseline="-25000" dirty="0" smtClean="0">
                <a:latin typeface="Arial" pitchFamily="34" charset="0"/>
                <a:cs typeface="Arial" pitchFamily="34" charset="0"/>
              </a:rPr>
              <a:t>0</a:t>
            </a:r>
            <a:r>
              <a:rPr lang="en-US" altLang="en-US" sz="3600" dirty="0" smtClean="0">
                <a:latin typeface="Arial" pitchFamily="34" charset="0"/>
                <a:cs typeface="Arial" pitchFamily="34" charset="0"/>
              </a:rPr>
              <a:t> be granted?</a:t>
            </a:r>
          </a:p>
          <a:p>
            <a:pPr>
              <a:buFont typeface="Monotype Sorts" pitchFamily="-84" charset="2"/>
              <a:buNone/>
              <a:tabLst>
                <a:tab pos="1544638" algn="l"/>
                <a:tab pos="2452688" algn="ctr"/>
                <a:tab pos="3767138" algn="ctr"/>
                <a:tab pos="5022850" algn="ctr"/>
              </a:tabLst>
            </a:pPr>
            <a:endParaRPr lang="en-US" alt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98438"/>
            <a:ext cx="7953375" cy="1020762"/>
          </a:xfrm>
        </p:spPr>
        <p:txBody>
          <a:bodyPr>
            <a:normAutofit/>
          </a:bodyPr>
          <a:lstStyle/>
          <a:p>
            <a:pPr eaLnBrk="1" hangingPunct="1"/>
            <a:r>
              <a:rPr lang="en-US" altLang="en-US" sz="4000" dirty="0" smtClean="0">
                <a:solidFill>
                  <a:srgbClr val="C00000"/>
                </a:solidFill>
                <a:latin typeface="Arial" pitchFamily="34" charset="0"/>
                <a:cs typeface="Arial" pitchFamily="34" charset="0"/>
              </a:rPr>
              <a:t>Deadlock Detection</a:t>
            </a:r>
          </a:p>
        </p:txBody>
      </p:sp>
      <p:sp>
        <p:nvSpPr>
          <p:cNvPr id="36867" name="Rectangle 3"/>
          <p:cNvSpPr>
            <a:spLocks noGrp="1" noChangeArrowheads="1"/>
          </p:cNvSpPr>
          <p:nvPr>
            <p:ph type="body" idx="1"/>
          </p:nvPr>
        </p:nvSpPr>
        <p:spPr>
          <a:xfrm>
            <a:off x="228600" y="1233488"/>
            <a:ext cx="8686800" cy="5319712"/>
          </a:xfrm>
        </p:spPr>
        <p:txBody>
          <a:bodyPr>
            <a:normAutofit/>
          </a:bodyPr>
          <a:lstStyle/>
          <a:p>
            <a:pPr algn="just"/>
            <a:r>
              <a:rPr lang="en-US" sz="2800" dirty="0" smtClean="0">
                <a:latin typeface="Arial" pitchFamily="34" charset="0"/>
                <a:cs typeface="Arial" pitchFamily="34" charset="0"/>
              </a:rPr>
              <a:t>If a system does not employ either a deadlock-prevention or a deadlock avoidance algorithm, then a deadlock situation may occur. </a:t>
            </a:r>
          </a:p>
          <a:p>
            <a:pPr algn="just"/>
            <a:r>
              <a:rPr lang="en-US" sz="2800" dirty="0" smtClean="0">
                <a:latin typeface="Arial" pitchFamily="34" charset="0"/>
                <a:cs typeface="Arial" pitchFamily="34" charset="0"/>
              </a:rPr>
              <a:t>So, deadlock </a:t>
            </a:r>
            <a:r>
              <a:rPr lang="en-US" altLang="en-US" sz="2800" dirty="0" smtClean="0">
                <a:latin typeface="Arial" pitchFamily="34" charset="0"/>
                <a:cs typeface="Arial" pitchFamily="34" charset="0"/>
              </a:rPr>
              <a:t>Detection algorithm needed</a:t>
            </a:r>
          </a:p>
          <a:p>
            <a:pPr algn="just"/>
            <a:r>
              <a:rPr lang="en-US" altLang="en-US" sz="2800" dirty="0" smtClean="0">
                <a:latin typeface="Arial" pitchFamily="34" charset="0"/>
                <a:cs typeface="Arial" pitchFamily="34" charset="0"/>
              </a:rPr>
              <a:t>Recovery</a:t>
            </a:r>
            <a:r>
              <a:rPr lang="en-US" sz="2800" dirty="0" smtClean="0">
                <a:latin typeface="Arial" pitchFamily="34" charset="0"/>
                <a:cs typeface="Arial" pitchFamily="34" charset="0"/>
              </a:rPr>
              <a:t> algorithm to recover from the deadlock needed</a:t>
            </a:r>
            <a:endParaRPr lang="en-US" altLang="en-US" sz="2800" dirty="0" smtClean="0">
              <a:latin typeface="Arial" pitchFamily="34" charset="0"/>
              <a:cs typeface="Arial"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69849"/>
            <a:ext cx="7772400" cy="1301751"/>
          </a:xfrm>
        </p:spPr>
        <p:txBody>
          <a:bodyPr>
            <a:noAutofit/>
          </a:bodyPr>
          <a:lstStyle/>
          <a:p>
            <a:pPr eaLnBrk="1" hangingPunct="1"/>
            <a:r>
              <a:rPr lang="en-US" altLang="en-US" sz="4000" dirty="0" smtClean="0">
                <a:solidFill>
                  <a:srgbClr val="C00000"/>
                </a:solidFill>
                <a:latin typeface="Arial" pitchFamily="34" charset="0"/>
                <a:cs typeface="Arial" pitchFamily="34" charset="0"/>
              </a:rPr>
              <a:t>1. Single Instance of Each Resource Type</a:t>
            </a:r>
          </a:p>
        </p:txBody>
      </p:sp>
      <p:sp>
        <p:nvSpPr>
          <p:cNvPr id="37891" name="Rectangle 3"/>
          <p:cNvSpPr>
            <a:spLocks noGrp="1" noChangeArrowheads="1"/>
          </p:cNvSpPr>
          <p:nvPr>
            <p:ph type="body" idx="1"/>
          </p:nvPr>
        </p:nvSpPr>
        <p:spPr>
          <a:xfrm>
            <a:off x="228600" y="1524000"/>
            <a:ext cx="8686800" cy="4876800"/>
          </a:xfrm>
        </p:spPr>
        <p:txBody>
          <a:bodyPr>
            <a:normAutofit/>
          </a:bodyPr>
          <a:lstStyle/>
          <a:p>
            <a:pPr algn="just"/>
            <a:r>
              <a:rPr lang="en-US" altLang="en-US" sz="2800" dirty="0" smtClean="0">
                <a:latin typeface="Arial" pitchFamily="34" charset="0"/>
                <a:cs typeface="Arial" pitchFamily="34" charset="0"/>
              </a:rPr>
              <a:t>Maintain </a:t>
            </a:r>
            <a:r>
              <a:rPr lang="en-US" altLang="en-US" sz="2800" b="1" dirty="0" smtClean="0">
                <a:solidFill>
                  <a:srgbClr val="0000FF"/>
                </a:solidFill>
                <a:latin typeface="Arial" pitchFamily="34" charset="0"/>
                <a:cs typeface="Arial" pitchFamily="34" charset="0"/>
              </a:rPr>
              <a:t>wait-for</a:t>
            </a:r>
            <a:r>
              <a:rPr lang="en-US" altLang="en-US" sz="2800" b="1" dirty="0" smtClean="0">
                <a:solidFill>
                  <a:srgbClr val="3366FF"/>
                </a:solidFill>
                <a:latin typeface="Arial" pitchFamily="34" charset="0"/>
                <a:cs typeface="Arial" pitchFamily="34" charset="0"/>
              </a:rPr>
              <a:t> </a:t>
            </a:r>
            <a:r>
              <a:rPr lang="en-US" altLang="en-US" sz="2800" dirty="0" smtClean="0">
                <a:latin typeface="Arial" pitchFamily="34" charset="0"/>
                <a:cs typeface="Arial" pitchFamily="34" charset="0"/>
              </a:rPr>
              <a:t>graph (A variant of RA graph)</a:t>
            </a:r>
          </a:p>
          <a:p>
            <a:pPr lvl="1" algn="just"/>
            <a:r>
              <a:rPr lang="en-US" altLang="en-US" sz="2400" dirty="0" smtClean="0">
                <a:latin typeface="Arial" pitchFamily="34" charset="0"/>
                <a:cs typeface="Arial" pitchFamily="34" charset="0"/>
              </a:rPr>
              <a:t>Nodes are processes</a:t>
            </a:r>
          </a:p>
          <a:p>
            <a:pPr lvl="1" algn="just"/>
            <a:r>
              <a:rPr lang="en-US" altLang="en-US" sz="2400" b="1" i="1" dirty="0" smtClean="0">
                <a:latin typeface="Arial" pitchFamily="34" charset="0"/>
                <a:cs typeface="Arial" pitchFamily="34" charset="0"/>
              </a:rPr>
              <a:t>P</a:t>
            </a:r>
            <a:r>
              <a:rPr lang="en-US" altLang="en-US" sz="2400" b="1" i="1" baseline="-25000" dirty="0" smtClean="0">
                <a:latin typeface="Arial" pitchFamily="34" charset="0"/>
                <a:cs typeface="Arial" pitchFamily="34" charset="0"/>
              </a:rPr>
              <a:t>i</a:t>
            </a:r>
            <a:r>
              <a:rPr lang="en-US" altLang="en-US" sz="2400" b="1" dirty="0" smtClean="0">
                <a:latin typeface="Arial" pitchFamily="34" charset="0"/>
                <a:cs typeface="Arial" pitchFamily="34" charset="0"/>
              </a:rPr>
              <a:t> </a:t>
            </a:r>
            <a:r>
              <a:rPr lang="en-US" altLang="en-US" sz="2400" b="1" dirty="0" smtClean="0">
                <a:latin typeface="Arial" pitchFamily="34" charset="0"/>
                <a:cs typeface="Arial" pitchFamily="34" charset="0"/>
                <a:sym typeface="Symbol" pitchFamily="18" charset="2"/>
              </a:rPr>
              <a:t> </a:t>
            </a:r>
            <a:r>
              <a:rPr lang="en-US" altLang="en-US" sz="2400" b="1" i="1" dirty="0" err="1" smtClean="0">
                <a:latin typeface="Arial" pitchFamily="34" charset="0"/>
                <a:cs typeface="Arial" pitchFamily="34" charset="0"/>
                <a:sym typeface="Symbol" pitchFamily="18" charset="2"/>
              </a:rPr>
              <a:t>P</a:t>
            </a:r>
            <a:r>
              <a:rPr lang="en-US" altLang="en-US" sz="2400" b="1" i="1" baseline="-25000" dirty="0" err="1" smtClean="0">
                <a:latin typeface="Arial" pitchFamily="34" charset="0"/>
                <a:cs typeface="Arial" pitchFamily="34" charset="0"/>
                <a:sym typeface="Symbol" pitchFamily="18" charset="2"/>
              </a:rPr>
              <a:t>j</a:t>
            </a:r>
            <a:r>
              <a:rPr lang="en-US" altLang="en-US" sz="2400" b="1" i="1" baseline="-25000" dirty="0" smtClean="0">
                <a:latin typeface="Arial" pitchFamily="34" charset="0"/>
                <a:cs typeface="Arial" pitchFamily="34" charset="0"/>
                <a:sym typeface="Symbol" pitchFamily="18" charset="2"/>
              </a:rPr>
              <a:t>   </a:t>
            </a:r>
            <a:r>
              <a:rPr lang="en-US" altLang="en-US" sz="2400" dirty="0" smtClean="0">
                <a:latin typeface="Arial" pitchFamily="34" charset="0"/>
                <a:cs typeface="Arial" pitchFamily="34" charset="0"/>
                <a:sym typeface="Symbol" pitchFamily="18" charset="2"/>
              </a:rPr>
              <a:t>if </a:t>
            </a:r>
            <a:r>
              <a:rPr lang="en-US" altLang="en-US" sz="2400" b="1" i="1" dirty="0" smtClean="0">
                <a:latin typeface="Arial" pitchFamily="34" charset="0"/>
                <a:cs typeface="Arial" pitchFamily="34" charset="0"/>
                <a:sym typeface="Symbol" pitchFamily="18" charset="2"/>
              </a:rPr>
              <a:t>P</a:t>
            </a:r>
            <a:r>
              <a:rPr lang="en-US" altLang="en-US" sz="2400" b="1" i="1" baseline="-25000" dirty="0" smtClean="0">
                <a:latin typeface="Arial" pitchFamily="34" charset="0"/>
                <a:cs typeface="Arial" pitchFamily="34" charset="0"/>
                <a:sym typeface="Symbol" pitchFamily="18" charset="2"/>
              </a:rPr>
              <a:t>i</a:t>
            </a:r>
            <a:r>
              <a:rPr lang="en-US" altLang="en-US" sz="2400" i="1" dirty="0" smtClean="0">
                <a:latin typeface="Arial" pitchFamily="34" charset="0"/>
                <a:cs typeface="Arial" pitchFamily="34" charset="0"/>
                <a:sym typeface="Symbol" pitchFamily="18" charset="2"/>
              </a:rPr>
              <a:t> </a:t>
            </a:r>
            <a:r>
              <a:rPr lang="en-US" altLang="en-US" sz="2400" dirty="0" smtClean="0">
                <a:latin typeface="Arial" pitchFamily="34" charset="0"/>
                <a:cs typeface="Arial" pitchFamily="34" charset="0"/>
                <a:sym typeface="Symbol" pitchFamily="18" charset="2"/>
              </a:rPr>
              <a:t>is waiting for</a:t>
            </a:r>
            <a:r>
              <a:rPr lang="en-US" altLang="en-US" sz="2400" i="1" dirty="0" smtClean="0">
                <a:latin typeface="Arial" pitchFamily="34" charset="0"/>
                <a:cs typeface="Arial" pitchFamily="34" charset="0"/>
                <a:sym typeface="Symbol" pitchFamily="18" charset="2"/>
              </a:rPr>
              <a:t> </a:t>
            </a:r>
            <a:r>
              <a:rPr lang="en-US" altLang="en-US" sz="2400" b="1" i="1" dirty="0" err="1" smtClean="0">
                <a:latin typeface="Arial" pitchFamily="34" charset="0"/>
                <a:cs typeface="Arial" pitchFamily="34" charset="0"/>
                <a:sym typeface="Symbol" pitchFamily="18" charset="2"/>
              </a:rPr>
              <a:t>P</a:t>
            </a:r>
            <a:r>
              <a:rPr lang="en-US" altLang="en-US" sz="2400" b="1" i="1" baseline="-25000" dirty="0" err="1" smtClean="0">
                <a:latin typeface="Arial" pitchFamily="34" charset="0"/>
                <a:cs typeface="Arial" pitchFamily="34" charset="0"/>
                <a:sym typeface="Symbol" pitchFamily="18" charset="2"/>
              </a:rPr>
              <a:t>j</a:t>
            </a:r>
            <a:endParaRPr lang="en-US" altLang="en-US" b="1" i="1" dirty="0" smtClean="0">
              <a:latin typeface="Arial" pitchFamily="34" charset="0"/>
              <a:cs typeface="Arial" pitchFamily="34" charset="0"/>
              <a:sym typeface="Symbol" pitchFamily="18" charset="2"/>
            </a:endParaRPr>
          </a:p>
          <a:p>
            <a:pPr algn="just"/>
            <a:r>
              <a:rPr lang="en-US" altLang="en-US" sz="2800" dirty="0" smtClean="0">
                <a:latin typeface="Arial" pitchFamily="34" charset="0"/>
                <a:cs typeface="Arial" pitchFamily="34" charset="0"/>
              </a:rPr>
              <a:t>Periodically invoke an algorithm that searches for a cycle in the graph. If there is a cycle, there exists a deadlock</a:t>
            </a:r>
          </a:p>
          <a:p>
            <a:pPr algn="just"/>
            <a:r>
              <a:rPr lang="en-US" altLang="en-US" sz="2800" dirty="0" smtClean="0">
                <a:latin typeface="Arial" pitchFamily="34" charset="0"/>
                <a:cs typeface="Arial" pitchFamily="34" charset="0"/>
              </a:rPr>
              <a:t>An algorithm to detect a cycle in a graph requires an order of</a:t>
            </a:r>
            <a:r>
              <a:rPr lang="en-US" altLang="en-US" sz="2800" i="1" dirty="0" smtClean="0">
                <a:latin typeface="Arial" pitchFamily="34" charset="0"/>
                <a:cs typeface="Arial" pitchFamily="34" charset="0"/>
              </a:rPr>
              <a:t> </a:t>
            </a:r>
            <a:r>
              <a:rPr lang="en-US" altLang="en-US" sz="2800" b="1" i="1" dirty="0" smtClean="0">
                <a:latin typeface="Arial" pitchFamily="34" charset="0"/>
                <a:cs typeface="Arial" pitchFamily="34" charset="0"/>
              </a:rPr>
              <a:t>n</a:t>
            </a:r>
            <a:r>
              <a:rPr lang="en-US" altLang="en-US" sz="2800" b="1" baseline="30000" dirty="0" smtClean="0">
                <a:latin typeface="Arial" pitchFamily="34" charset="0"/>
                <a:cs typeface="Arial" pitchFamily="34" charset="0"/>
              </a:rPr>
              <a:t>2</a:t>
            </a:r>
            <a:r>
              <a:rPr lang="en-US" altLang="en-US" sz="2800" b="1" dirty="0" smtClean="0">
                <a:latin typeface="Arial" pitchFamily="34" charset="0"/>
                <a:cs typeface="Arial" pitchFamily="34" charset="0"/>
              </a:rPr>
              <a:t> </a:t>
            </a:r>
            <a:r>
              <a:rPr lang="en-US" altLang="en-US" sz="2800" dirty="0" smtClean="0">
                <a:latin typeface="Arial" pitchFamily="34" charset="0"/>
                <a:cs typeface="Arial" pitchFamily="34" charset="0"/>
              </a:rPr>
              <a:t>operations, where </a:t>
            </a:r>
            <a:r>
              <a:rPr lang="en-US" altLang="en-US" sz="2800" b="1" i="1" dirty="0" smtClean="0">
                <a:latin typeface="Arial" pitchFamily="34" charset="0"/>
                <a:cs typeface="Arial" pitchFamily="34" charset="0"/>
              </a:rPr>
              <a:t>n</a:t>
            </a:r>
            <a:r>
              <a:rPr lang="en-US" altLang="en-US" sz="2800" dirty="0" smtClean="0">
                <a:latin typeface="Arial" pitchFamily="34" charset="0"/>
                <a:cs typeface="Arial" pitchFamily="34" charset="0"/>
              </a:rPr>
              <a:t> is the number of vertices in the graph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3813"/>
            <a:ext cx="8229600" cy="966787"/>
          </a:xfrm>
        </p:spPr>
        <p:txBody>
          <a:bodyPr>
            <a:normAutofit/>
          </a:bodyPr>
          <a:lstStyle/>
          <a:p>
            <a:pPr eaLnBrk="1" hangingPunct="1"/>
            <a:r>
              <a:rPr lang="en-US" altLang="en-US" sz="4000" dirty="0" smtClean="0">
                <a:solidFill>
                  <a:srgbClr val="C00000"/>
                </a:solidFill>
                <a:latin typeface="Arial" pitchFamily="34" charset="0"/>
                <a:cs typeface="Arial" pitchFamily="34" charset="0"/>
              </a:rPr>
              <a:t>System Model</a:t>
            </a:r>
          </a:p>
        </p:txBody>
      </p:sp>
      <p:sp>
        <p:nvSpPr>
          <p:cNvPr id="5" name="Rectangle 3"/>
          <p:cNvSpPr txBox="1">
            <a:spLocks noChangeArrowheads="1"/>
          </p:cNvSpPr>
          <p:nvPr/>
        </p:nvSpPr>
        <p:spPr>
          <a:xfrm>
            <a:off x="228600" y="914400"/>
            <a:ext cx="8750300" cy="5676900"/>
          </a:xfrm>
          <a:prstGeom prst="rect">
            <a:avLst/>
          </a:prstGeom>
        </p:spPr>
        <p:txBody>
          <a:bodyPr vert="horz" lIns="91440" tIns="45720" rIns="91440" bIns="45720" rtlCol="0">
            <a:normAutofit/>
          </a:bodyPr>
          <a:lstStyle/>
          <a:p>
            <a:pPr marL="342900" marR="0" lvl="0" indent="-342900" algn="just" defTabSz="914400" rtl="0" eaLnBrk="1" fontAlgn="auto" latinLnBrk="0" hangingPunct="1">
              <a:buClrTx/>
              <a:buSzTx/>
              <a:buFont typeface="Arial" pitchFamily="34" charset="0"/>
              <a:buChar char="•"/>
              <a:tabLst/>
              <a:defRPr/>
            </a:pPr>
            <a:r>
              <a:rPr kumimoji="0" lang="en-US" alt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System consists of resources</a:t>
            </a:r>
          </a:p>
          <a:p>
            <a:pPr marL="342900" marR="0" lvl="0" indent="-342900" algn="just" defTabSz="914400" rtl="0" eaLnBrk="1" fontAlgn="auto" latinLnBrk="0" hangingPunct="1">
              <a:buClrTx/>
              <a:buSzTx/>
              <a:buFont typeface="Arial" pitchFamily="34" charset="0"/>
              <a:buChar char="•"/>
              <a:tabLst/>
              <a:defRPr/>
            </a:pPr>
            <a:r>
              <a:rPr kumimoji="0" lang="en-US" alt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Resource types </a:t>
            </a:r>
            <a:r>
              <a:rPr kumimoji="0" lang="en-US" altLang="en-US" sz="28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a:t>
            </a:r>
            <a:r>
              <a:rPr kumimoji="0" lang="en-US" altLang="en-US" sz="2800" b="0" i="0"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1</a:t>
            </a:r>
            <a:r>
              <a:rPr kumimoji="0" lang="en-US" alt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r>
              <a:rPr kumimoji="0" lang="en-US" altLang="en-US" sz="28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a:t>
            </a:r>
            <a:r>
              <a:rPr kumimoji="0" lang="en-US" altLang="en-US" sz="2800" b="0" i="0"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2</a:t>
            </a:r>
            <a:r>
              <a:rPr kumimoji="0" lang="en-US" alt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 . ., </a:t>
            </a:r>
            <a:r>
              <a:rPr kumimoji="0" lang="en-US" altLang="en-US" sz="2800" b="0" i="1"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R</a:t>
            </a:r>
            <a:r>
              <a:rPr kumimoji="0" lang="en-US" altLang="en-US" sz="2800" b="0" i="0" u="none" strike="noStrike" kern="1200" cap="none" spc="0" normalizeH="0" baseline="-25000" noProof="0" dirty="0" err="1" smtClean="0">
                <a:ln>
                  <a:noFill/>
                </a:ln>
                <a:solidFill>
                  <a:schemeClr val="tx1"/>
                </a:solidFill>
                <a:effectLst/>
                <a:uLnTx/>
                <a:uFillTx/>
                <a:latin typeface="Arial" pitchFamily="34" charset="0"/>
                <a:ea typeface="+mn-ea"/>
                <a:cs typeface="Arial" pitchFamily="34" charset="0"/>
              </a:rPr>
              <a:t>m</a:t>
            </a:r>
            <a:endParaRPr kumimoji="0" lang="en-US" altLang="en-US" sz="2800" b="0" i="0"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endParaRPr>
          </a:p>
          <a:p>
            <a:pPr marL="1143000" marR="0" lvl="2" indent="-228600" algn="just" defTabSz="914400" rtl="0" eaLnBrk="1" fontAlgn="auto" latinLnBrk="0" hangingPunct="1">
              <a:buClrTx/>
              <a:buSzTx/>
              <a:buFont typeface="Webdings" pitchFamily="18" charset="2"/>
              <a:buNone/>
              <a:tabLst/>
              <a:defRPr/>
            </a:pPr>
            <a:r>
              <a:rPr kumimoji="0" lang="en-US" altLang="en-US" sz="28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CPU cycles, memory space, I/O devices</a:t>
            </a:r>
          </a:p>
          <a:p>
            <a:pPr marL="342900" marR="0" lvl="0" indent="-342900" algn="just" defTabSz="914400" rtl="0" eaLnBrk="1" fontAlgn="auto" latinLnBrk="0" hangingPunct="1">
              <a:buClrTx/>
              <a:buSzTx/>
              <a:buFont typeface="Arial" pitchFamily="34" charset="0"/>
              <a:buChar char="•"/>
              <a:tabLst/>
              <a:defRPr/>
            </a:pPr>
            <a:r>
              <a:rPr kumimoji="0" lang="en-US" alt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Each resource type </a:t>
            </a:r>
            <a:r>
              <a:rPr kumimoji="0" lang="en-US" altLang="en-US" sz="2800" b="0" i="1"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R</a:t>
            </a:r>
            <a:r>
              <a:rPr kumimoji="0" lang="en-US" altLang="en-US" sz="2800" b="0" i="0" u="none" strike="noStrike" kern="1200" cap="none" spc="0" normalizeH="0" baseline="-25000" noProof="0" dirty="0" err="1" smtClean="0">
                <a:ln>
                  <a:noFill/>
                </a:ln>
                <a:solidFill>
                  <a:schemeClr val="tx1"/>
                </a:solidFill>
                <a:effectLst/>
                <a:uLnTx/>
                <a:uFillTx/>
                <a:latin typeface="Arial" pitchFamily="34" charset="0"/>
                <a:ea typeface="+mn-ea"/>
                <a:cs typeface="Arial" pitchFamily="34" charset="0"/>
              </a:rPr>
              <a:t>i</a:t>
            </a:r>
            <a:r>
              <a:rPr kumimoji="0" lang="en-US" alt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has </a:t>
            </a:r>
            <a:r>
              <a:rPr kumimoji="0" lang="en-US" altLang="en-US" sz="2800" b="0" i="1"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W</a:t>
            </a:r>
            <a:r>
              <a:rPr kumimoji="0" lang="en-US" altLang="en-US" sz="2800" b="0" i="0" u="none" strike="noStrike" kern="1200" cap="none" spc="0" normalizeH="0" baseline="-25000" noProof="0" dirty="0" err="1" smtClean="0">
                <a:ln>
                  <a:noFill/>
                </a:ln>
                <a:solidFill>
                  <a:schemeClr val="tx1"/>
                </a:solidFill>
                <a:effectLst/>
                <a:uLnTx/>
                <a:uFillTx/>
                <a:latin typeface="Arial" pitchFamily="34" charset="0"/>
                <a:ea typeface="+mn-ea"/>
                <a:cs typeface="Arial" pitchFamily="34" charset="0"/>
              </a:rPr>
              <a:t>i</a:t>
            </a:r>
            <a:r>
              <a:rPr kumimoji="0" lang="en-US" alt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instances.</a:t>
            </a:r>
          </a:p>
          <a:p>
            <a:pPr marL="971550" marR="0" lvl="1" indent="-514350" algn="just" defTabSz="914400" rtl="0" eaLnBrk="1" fontAlgn="auto" latinLnBrk="0" hangingPunct="1">
              <a:buClrTx/>
              <a:buSzTx/>
              <a:buFont typeface="+mj-lt"/>
              <a:buAutoNum type="arabicPeriod"/>
              <a:tabLst/>
              <a:defRPr/>
            </a:pPr>
            <a:r>
              <a:rPr kumimoji="0" lang="en-IN" alt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If a process requests an instance of a resource type, </a:t>
            </a:r>
            <a:r>
              <a:rPr kumimoji="0" lang="en-IN" altLang="en-US" sz="2800" b="0" i="0" u="sng" strike="noStrike" kern="1200" cap="none" spc="0" normalizeH="0" baseline="0" noProof="0" dirty="0" smtClean="0">
                <a:ln>
                  <a:noFill/>
                </a:ln>
                <a:solidFill>
                  <a:schemeClr val="tx1"/>
                </a:solidFill>
                <a:effectLst/>
                <a:uLnTx/>
                <a:uFillTx/>
                <a:latin typeface="Arial" pitchFamily="34" charset="0"/>
                <a:ea typeface="+mn-ea"/>
                <a:cs typeface="Arial" pitchFamily="34" charset="0"/>
              </a:rPr>
              <a:t>the allocation of any instance of the type should satisfy the request</a:t>
            </a:r>
            <a:r>
              <a:rPr kumimoji="0" lang="en-IN" alt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p>
          <a:p>
            <a:pPr marL="1200150" lvl="2" indent="-285750" algn="just">
              <a:buFont typeface="Wingdings" pitchFamily="2" charset="2"/>
              <a:buChar char="§"/>
              <a:defRPr/>
            </a:pPr>
            <a:r>
              <a:rPr kumimoji="0" lang="en-IN" altLang="en-US" sz="2400" b="0" i="0" u="sng" strike="noStrike" kern="1200" cap="none" spc="0" normalizeH="0" baseline="0" noProof="0" dirty="0" smtClean="0">
                <a:ln>
                  <a:noFill/>
                </a:ln>
                <a:solidFill>
                  <a:schemeClr val="tx1"/>
                </a:solidFill>
                <a:effectLst/>
                <a:uLnTx/>
                <a:uFillTx/>
                <a:latin typeface="Arial" pitchFamily="34" charset="0"/>
                <a:ea typeface="+mn-ea"/>
                <a:cs typeface="Arial" pitchFamily="34" charset="0"/>
              </a:rPr>
              <a:t>If it does not</a:t>
            </a:r>
            <a:r>
              <a:rPr kumimoji="0" lang="en-IN" alt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then the instances are not identical, and the resource type classes have not been defined properly.</a:t>
            </a:r>
            <a:endParaRPr kumimoji="0" lang="en-US" alt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971550" marR="0" lvl="1" indent="-514350" algn="just" defTabSz="914400" rtl="0" eaLnBrk="1" fontAlgn="auto" latinLnBrk="0" hangingPunct="1">
              <a:buClrTx/>
              <a:buSzTx/>
              <a:buFont typeface="+mj-lt"/>
              <a:buAutoNum type="arabicPeriod"/>
              <a:tabLst/>
              <a:defRPr/>
            </a:pPr>
            <a:r>
              <a:rPr kumimoji="0" lang="en-IN" alt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The number of resources requested may not exceed the total number of resources available in the system.</a:t>
            </a:r>
            <a:endParaRPr kumimoji="0" lang="en-US" alt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7" name="Picture 6" descr="7"/>
          <p:cNvPicPr>
            <a:picLocks noChangeAspect="1" noChangeArrowheads="1"/>
          </p:cNvPicPr>
          <p:nvPr/>
        </p:nvPicPr>
        <p:blipFill>
          <a:blip r:embed="rId3" cstate="print"/>
          <a:srcRect/>
          <a:stretch>
            <a:fillRect/>
          </a:stretch>
        </p:blipFill>
        <p:spPr bwMode="auto">
          <a:xfrm>
            <a:off x="609600" y="1389062"/>
            <a:ext cx="8001000" cy="4325938"/>
          </a:xfrm>
          <a:prstGeom prst="rect">
            <a:avLst/>
          </a:prstGeom>
          <a:noFill/>
          <a:ln w="9525">
            <a:noFill/>
            <a:miter lim="800000"/>
            <a:headEnd/>
            <a:tailEnd/>
          </a:ln>
        </p:spPr>
      </p:pic>
      <p:sp>
        <p:nvSpPr>
          <p:cNvPr id="38914" name="Rectangle 2"/>
          <p:cNvSpPr>
            <a:spLocks noGrp="1" noChangeArrowheads="1"/>
          </p:cNvSpPr>
          <p:nvPr>
            <p:ph type="title"/>
          </p:nvPr>
        </p:nvSpPr>
        <p:spPr>
          <a:xfrm>
            <a:off x="762000" y="114300"/>
            <a:ext cx="7751762" cy="1104900"/>
          </a:xfrm>
        </p:spPr>
        <p:txBody>
          <a:bodyPr>
            <a:noAutofit/>
          </a:bodyPr>
          <a:lstStyle/>
          <a:p>
            <a:pPr eaLnBrk="1" hangingPunct="1"/>
            <a:r>
              <a:rPr lang="en-US" altLang="en-US" sz="3600" dirty="0" smtClean="0">
                <a:solidFill>
                  <a:srgbClr val="C00000"/>
                </a:solidFill>
                <a:latin typeface="Arial" pitchFamily="34" charset="0"/>
                <a:cs typeface="Arial" pitchFamily="34" charset="0"/>
              </a:rPr>
              <a:t>Resource-Allocation Graph and  Wait-for Graph</a:t>
            </a:r>
          </a:p>
        </p:txBody>
      </p:sp>
      <p:sp>
        <p:nvSpPr>
          <p:cNvPr id="38915" name="Text Box 5"/>
          <p:cNvSpPr txBox="1">
            <a:spLocks noChangeArrowheads="1"/>
          </p:cNvSpPr>
          <p:nvPr/>
        </p:nvSpPr>
        <p:spPr bwMode="auto">
          <a:xfrm>
            <a:off x="381000" y="6015335"/>
            <a:ext cx="3884397" cy="461665"/>
          </a:xfrm>
          <a:prstGeom prst="rect">
            <a:avLst/>
          </a:prstGeom>
          <a:noFill/>
          <a:ln w="9525">
            <a:noFill/>
            <a:miter lim="800000"/>
            <a:headEnd/>
            <a:tailEnd/>
          </a:ln>
        </p:spPr>
        <p:txBody>
          <a:bodyPr wrap="none" anchor="ctr">
            <a:spAutoFit/>
          </a:bodyPr>
          <a:lstStyle/>
          <a:p>
            <a:pPr algn="ctr">
              <a:spcBef>
                <a:spcPct val="50000"/>
              </a:spcBef>
            </a:pPr>
            <a:r>
              <a:rPr lang="en-US" altLang="en-US" sz="2400" dirty="0">
                <a:latin typeface="Arial" pitchFamily="34" charset="0"/>
                <a:cs typeface="Arial" pitchFamily="34" charset="0"/>
              </a:rPr>
              <a:t>Resource-Allocation Graph</a:t>
            </a:r>
          </a:p>
        </p:txBody>
      </p:sp>
      <p:sp>
        <p:nvSpPr>
          <p:cNvPr id="38916" name="Text Box 6"/>
          <p:cNvSpPr txBox="1">
            <a:spLocks noChangeArrowheads="1"/>
          </p:cNvSpPr>
          <p:nvPr/>
        </p:nvSpPr>
        <p:spPr bwMode="auto">
          <a:xfrm>
            <a:off x="4876800" y="6015335"/>
            <a:ext cx="4176143" cy="461665"/>
          </a:xfrm>
          <a:prstGeom prst="rect">
            <a:avLst/>
          </a:prstGeom>
          <a:noFill/>
          <a:ln w="9525">
            <a:noFill/>
            <a:miter lim="800000"/>
            <a:headEnd/>
            <a:tailEnd/>
          </a:ln>
        </p:spPr>
        <p:txBody>
          <a:bodyPr wrap="none" anchor="ctr">
            <a:spAutoFit/>
          </a:bodyPr>
          <a:lstStyle/>
          <a:p>
            <a:pPr algn="ctr">
              <a:spcBef>
                <a:spcPct val="50000"/>
              </a:spcBef>
            </a:pPr>
            <a:r>
              <a:rPr lang="en-US" altLang="en-US" sz="2400" dirty="0">
                <a:latin typeface="Arial" pitchFamily="34" charset="0"/>
                <a:cs typeface="Arial" pitchFamily="34" charset="0"/>
              </a:rPr>
              <a:t>Corresponding wait-for graph</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228600"/>
            <a:ext cx="7772400" cy="1219200"/>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2. Several Instances of a Resource Type</a:t>
            </a:r>
          </a:p>
        </p:txBody>
      </p:sp>
      <p:sp>
        <p:nvSpPr>
          <p:cNvPr id="39939" name="Rectangle 3"/>
          <p:cNvSpPr>
            <a:spLocks noGrp="1" noChangeArrowheads="1"/>
          </p:cNvSpPr>
          <p:nvPr>
            <p:ph type="body" idx="1"/>
          </p:nvPr>
        </p:nvSpPr>
        <p:spPr>
          <a:xfrm>
            <a:off x="228600" y="1635125"/>
            <a:ext cx="8686800" cy="4994275"/>
          </a:xfrm>
        </p:spPr>
        <p:txBody>
          <a:bodyPr>
            <a:normAutofit/>
          </a:bodyPr>
          <a:lstStyle/>
          <a:p>
            <a:pPr algn="just"/>
            <a:r>
              <a:rPr lang="en-US" altLang="en-US" sz="2800" b="1" dirty="0" smtClean="0">
                <a:solidFill>
                  <a:srgbClr val="000000"/>
                </a:solidFill>
                <a:latin typeface="Arial" pitchFamily="34" charset="0"/>
                <a:cs typeface="Arial" pitchFamily="34" charset="0"/>
              </a:rPr>
              <a:t>Available</a:t>
            </a:r>
            <a:r>
              <a:rPr lang="en-US" altLang="en-US" sz="2800" i="1" dirty="0" smtClean="0">
                <a:latin typeface="Arial" pitchFamily="34" charset="0"/>
                <a:cs typeface="Arial" pitchFamily="34" charset="0"/>
              </a:rPr>
              <a:t>:</a:t>
            </a:r>
            <a:r>
              <a:rPr lang="en-US" altLang="en-US" sz="2800" dirty="0" smtClean="0">
                <a:latin typeface="Arial" pitchFamily="34" charset="0"/>
                <a:cs typeface="Arial" pitchFamily="34" charset="0"/>
              </a:rPr>
              <a:t> A vector of length </a:t>
            </a:r>
            <a:r>
              <a:rPr lang="en-US" altLang="en-US" sz="2800" b="1" i="1" dirty="0" smtClean="0">
                <a:latin typeface="Arial" pitchFamily="34" charset="0"/>
                <a:cs typeface="Arial" pitchFamily="34" charset="0"/>
              </a:rPr>
              <a:t>m</a:t>
            </a:r>
            <a:r>
              <a:rPr lang="en-US" altLang="en-US" sz="2800" dirty="0" smtClean="0">
                <a:latin typeface="Arial" pitchFamily="34" charset="0"/>
                <a:cs typeface="Arial" pitchFamily="34" charset="0"/>
              </a:rPr>
              <a:t> indicates the number of available resources of each type</a:t>
            </a:r>
          </a:p>
          <a:p>
            <a:pPr algn="just"/>
            <a:r>
              <a:rPr lang="en-US" altLang="en-US" sz="2800" b="1" dirty="0" smtClean="0">
                <a:solidFill>
                  <a:srgbClr val="000000"/>
                </a:solidFill>
                <a:latin typeface="Arial" pitchFamily="34" charset="0"/>
                <a:cs typeface="Arial" pitchFamily="34" charset="0"/>
              </a:rPr>
              <a:t>Allocation</a:t>
            </a:r>
            <a:r>
              <a:rPr lang="en-US" altLang="en-US" sz="2800" i="1" dirty="0" smtClean="0">
                <a:latin typeface="Arial" pitchFamily="34" charset="0"/>
                <a:cs typeface="Arial" pitchFamily="34" charset="0"/>
              </a:rPr>
              <a:t>:</a:t>
            </a:r>
            <a:r>
              <a:rPr lang="en-US" altLang="en-US" sz="2800" dirty="0" smtClean="0">
                <a:latin typeface="Arial" pitchFamily="34" charset="0"/>
                <a:cs typeface="Arial" pitchFamily="34" charset="0"/>
              </a:rPr>
              <a:t> An </a:t>
            </a:r>
            <a:r>
              <a:rPr lang="en-US" altLang="en-US" sz="2800" b="1" i="1" dirty="0" smtClean="0">
                <a:latin typeface="Arial" pitchFamily="34" charset="0"/>
                <a:cs typeface="Arial" pitchFamily="34" charset="0"/>
              </a:rPr>
              <a:t>n </a:t>
            </a:r>
            <a:r>
              <a:rPr lang="en-US" altLang="en-US" sz="2800" b="1" dirty="0" smtClean="0">
                <a:latin typeface="Arial" pitchFamily="34" charset="0"/>
                <a:cs typeface="Arial" pitchFamily="34" charset="0"/>
              </a:rPr>
              <a:t>x</a:t>
            </a:r>
            <a:r>
              <a:rPr lang="en-US" altLang="en-US" sz="2800" b="1" i="1" dirty="0" smtClean="0">
                <a:latin typeface="Arial" pitchFamily="34" charset="0"/>
                <a:cs typeface="Arial" pitchFamily="34" charset="0"/>
              </a:rPr>
              <a:t> m</a:t>
            </a:r>
            <a:r>
              <a:rPr lang="en-US" altLang="en-US" sz="2800" b="1" dirty="0" smtClean="0">
                <a:latin typeface="Arial" pitchFamily="34" charset="0"/>
                <a:cs typeface="Arial" pitchFamily="34" charset="0"/>
              </a:rPr>
              <a:t> </a:t>
            </a:r>
            <a:r>
              <a:rPr lang="en-US" altLang="en-US" sz="2800" dirty="0" smtClean="0">
                <a:latin typeface="Arial" pitchFamily="34" charset="0"/>
                <a:cs typeface="Arial" pitchFamily="34" charset="0"/>
              </a:rPr>
              <a:t>matrix defines the number of resources of each type currently allocated to each process</a:t>
            </a:r>
          </a:p>
          <a:p>
            <a:pPr algn="just"/>
            <a:r>
              <a:rPr lang="en-US" altLang="en-US" sz="2800" b="1" dirty="0" smtClean="0">
                <a:solidFill>
                  <a:srgbClr val="000000"/>
                </a:solidFill>
                <a:latin typeface="Arial" pitchFamily="34" charset="0"/>
                <a:cs typeface="Arial" pitchFamily="34" charset="0"/>
              </a:rPr>
              <a:t>Request</a:t>
            </a:r>
            <a:r>
              <a:rPr lang="en-US" altLang="en-US" sz="2800" i="1" dirty="0" smtClean="0">
                <a:latin typeface="Arial" pitchFamily="34" charset="0"/>
                <a:cs typeface="Arial" pitchFamily="34" charset="0"/>
              </a:rPr>
              <a:t>:</a:t>
            </a:r>
            <a:r>
              <a:rPr lang="en-US" altLang="en-US" sz="2800" dirty="0" smtClean="0">
                <a:latin typeface="Arial" pitchFamily="34" charset="0"/>
                <a:cs typeface="Arial" pitchFamily="34" charset="0"/>
              </a:rPr>
              <a:t> An </a:t>
            </a:r>
            <a:r>
              <a:rPr lang="en-US" altLang="en-US" sz="2800" b="1" i="1" dirty="0" smtClean="0">
                <a:latin typeface="Arial" pitchFamily="34" charset="0"/>
                <a:cs typeface="Arial" pitchFamily="34" charset="0"/>
              </a:rPr>
              <a:t>n </a:t>
            </a:r>
            <a:r>
              <a:rPr lang="en-US" altLang="en-US" sz="2800" b="1" dirty="0" smtClean="0">
                <a:latin typeface="Arial" pitchFamily="34" charset="0"/>
                <a:cs typeface="Arial" pitchFamily="34" charset="0"/>
              </a:rPr>
              <a:t>x</a:t>
            </a:r>
            <a:r>
              <a:rPr lang="en-US" altLang="en-US" sz="2800" b="1" i="1" dirty="0" smtClean="0">
                <a:latin typeface="Arial" pitchFamily="34" charset="0"/>
                <a:cs typeface="Arial" pitchFamily="34" charset="0"/>
              </a:rPr>
              <a:t> m</a:t>
            </a:r>
            <a:r>
              <a:rPr lang="en-US" altLang="en-US" sz="2800" b="1" dirty="0" smtClean="0">
                <a:latin typeface="Arial" pitchFamily="34" charset="0"/>
                <a:cs typeface="Arial" pitchFamily="34" charset="0"/>
              </a:rPr>
              <a:t> </a:t>
            </a:r>
            <a:r>
              <a:rPr lang="en-US" altLang="en-US" sz="2800" dirty="0" smtClean="0">
                <a:latin typeface="Arial" pitchFamily="34" charset="0"/>
                <a:cs typeface="Arial" pitchFamily="34" charset="0"/>
              </a:rPr>
              <a:t>matrix indicates the current request of each process. If </a:t>
            </a:r>
            <a:r>
              <a:rPr lang="en-US" altLang="en-US" sz="2800" b="1" i="1" dirty="0" smtClean="0">
                <a:latin typeface="Arial" pitchFamily="34" charset="0"/>
                <a:cs typeface="Arial" pitchFamily="34" charset="0"/>
              </a:rPr>
              <a:t>Request </a:t>
            </a:r>
            <a:r>
              <a:rPr lang="en-US" altLang="en-US" sz="2800" b="1" dirty="0" smtClean="0">
                <a:latin typeface="Arial" pitchFamily="34" charset="0"/>
                <a:cs typeface="Arial" pitchFamily="34" charset="0"/>
              </a:rPr>
              <a:t>[</a:t>
            </a:r>
            <a:r>
              <a:rPr lang="en-US" altLang="en-US" sz="2800" b="1" i="1" dirty="0" err="1" smtClean="0">
                <a:latin typeface="Arial" pitchFamily="34" charset="0"/>
                <a:cs typeface="Arial" pitchFamily="34" charset="0"/>
              </a:rPr>
              <a:t>i</a:t>
            </a:r>
            <a:r>
              <a:rPr lang="en-US" altLang="en-US" sz="2800" b="1" dirty="0" smtClean="0">
                <a:latin typeface="Arial" pitchFamily="34" charset="0"/>
                <a:cs typeface="Arial" pitchFamily="34" charset="0"/>
              </a:rPr>
              <a:t>][</a:t>
            </a:r>
            <a:r>
              <a:rPr lang="en-US" altLang="en-US" sz="2800" b="1" i="1" dirty="0" smtClean="0">
                <a:latin typeface="Arial" pitchFamily="34" charset="0"/>
                <a:cs typeface="Arial" pitchFamily="34" charset="0"/>
              </a:rPr>
              <a:t>j</a:t>
            </a:r>
            <a:r>
              <a:rPr lang="en-US" altLang="en-US" sz="2800" b="1" dirty="0" smtClean="0">
                <a:latin typeface="Arial" pitchFamily="34" charset="0"/>
                <a:cs typeface="Arial" pitchFamily="34" charset="0"/>
              </a:rPr>
              <a:t>] = </a:t>
            </a:r>
            <a:r>
              <a:rPr lang="en-US" altLang="en-US" sz="2800" b="1" i="1" dirty="0" smtClean="0">
                <a:latin typeface="Arial" pitchFamily="34" charset="0"/>
                <a:cs typeface="Arial" pitchFamily="34" charset="0"/>
              </a:rPr>
              <a:t>k</a:t>
            </a:r>
            <a:r>
              <a:rPr lang="en-US" altLang="en-US" sz="2800" dirty="0" smtClean="0">
                <a:latin typeface="Arial" pitchFamily="34" charset="0"/>
                <a:cs typeface="Arial" pitchFamily="34" charset="0"/>
              </a:rPr>
              <a:t>, then process</a:t>
            </a:r>
            <a:r>
              <a:rPr lang="en-US" altLang="en-US" sz="2800" i="1" dirty="0" smtClean="0">
                <a:latin typeface="Arial" pitchFamily="34" charset="0"/>
                <a:cs typeface="Arial" pitchFamily="34" charset="0"/>
              </a:rPr>
              <a:t> </a:t>
            </a:r>
            <a:r>
              <a:rPr lang="en-US" altLang="en-US" sz="2800" b="1" i="1" dirty="0" smtClean="0">
                <a:latin typeface="Arial" pitchFamily="34" charset="0"/>
                <a:cs typeface="Arial" pitchFamily="34" charset="0"/>
              </a:rPr>
              <a:t>P</a:t>
            </a:r>
            <a:r>
              <a:rPr lang="en-US" altLang="en-US" sz="2800" b="1" i="1" baseline="-25000" dirty="0" smtClean="0">
                <a:latin typeface="Arial" pitchFamily="34" charset="0"/>
                <a:cs typeface="Arial" pitchFamily="34" charset="0"/>
              </a:rPr>
              <a:t>i</a:t>
            </a:r>
            <a:r>
              <a:rPr lang="en-US" altLang="en-US" sz="2800" dirty="0" smtClean="0">
                <a:latin typeface="Arial" pitchFamily="34" charset="0"/>
                <a:cs typeface="Arial" pitchFamily="34" charset="0"/>
              </a:rPr>
              <a:t> is requesting</a:t>
            </a:r>
            <a:r>
              <a:rPr lang="en-US" altLang="en-US" sz="2800" i="1" dirty="0" smtClean="0">
                <a:latin typeface="Arial" pitchFamily="34" charset="0"/>
                <a:cs typeface="Arial" pitchFamily="34" charset="0"/>
              </a:rPr>
              <a:t> </a:t>
            </a:r>
            <a:r>
              <a:rPr lang="en-US" altLang="en-US" sz="2800" b="1" i="1" dirty="0" smtClean="0">
                <a:latin typeface="Arial" pitchFamily="34" charset="0"/>
                <a:cs typeface="Arial" pitchFamily="34" charset="0"/>
              </a:rPr>
              <a:t>k</a:t>
            </a:r>
            <a:r>
              <a:rPr lang="en-US" altLang="en-US" sz="2800" dirty="0" smtClean="0">
                <a:latin typeface="Arial" pitchFamily="34" charset="0"/>
                <a:cs typeface="Arial" pitchFamily="34" charset="0"/>
              </a:rPr>
              <a:t> more instances of resource type </a:t>
            </a:r>
            <a:r>
              <a:rPr lang="en-US" altLang="en-US" sz="2800" b="1" i="1" dirty="0" err="1" smtClean="0">
                <a:latin typeface="Arial" pitchFamily="34" charset="0"/>
                <a:cs typeface="Arial" pitchFamily="34" charset="0"/>
              </a:rPr>
              <a:t>R</a:t>
            </a:r>
            <a:r>
              <a:rPr lang="en-US" altLang="en-US" sz="2800" b="1" i="1" baseline="-25000" dirty="0" err="1" smtClean="0">
                <a:latin typeface="Arial" pitchFamily="34" charset="0"/>
                <a:cs typeface="Arial" pitchFamily="34" charset="0"/>
              </a:rPr>
              <a:t>j</a:t>
            </a:r>
            <a:r>
              <a:rPr lang="en-US" altLang="en-US" sz="2800" dirty="0" smtClean="0">
                <a:latin typeface="Arial" pitchFamily="34" charset="0"/>
                <a:cs typeface="Arial" pitchFamily="34"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152400"/>
            <a:ext cx="7899400" cy="914400"/>
          </a:xfrm>
        </p:spPr>
        <p:txBody>
          <a:bodyPr>
            <a:normAutofit/>
          </a:bodyPr>
          <a:lstStyle/>
          <a:p>
            <a:pPr eaLnBrk="1" hangingPunct="1"/>
            <a:r>
              <a:rPr lang="en-US" altLang="en-US" sz="4000" dirty="0" smtClean="0">
                <a:solidFill>
                  <a:srgbClr val="C00000"/>
                </a:solidFill>
                <a:latin typeface="Arial" pitchFamily="34" charset="0"/>
                <a:cs typeface="Arial" pitchFamily="34" charset="0"/>
              </a:rPr>
              <a:t>Detection Algorithm</a:t>
            </a:r>
          </a:p>
        </p:txBody>
      </p:sp>
      <p:sp>
        <p:nvSpPr>
          <p:cNvPr id="40963" name="Rectangle 3"/>
          <p:cNvSpPr>
            <a:spLocks noGrp="1" noChangeArrowheads="1"/>
          </p:cNvSpPr>
          <p:nvPr>
            <p:ph type="body" idx="1"/>
          </p:nvPr>
        </p:nvSpPr>
        <p:spPr>
          <a:xfrm>
            <a:off x="304800" y="1233488"/>
            <a:ext cx="8443913" cy="5395912"/>
          </a:xfrm>
        </p:spPr>
        <p:txBody>
          <a:bodyPr>
            <a:noAutofit/>
          </a:bodyPr>
          <a:lstStyle/>
          <a:p>
            <a:pPr marL="514350" indent="-514350" algn="just">
              <a:buFont typeface="Monotype Sorts" pitchFamily="-84" charset="2"/>
              <a:buAutoNum type="arabicPeriod"/>
            </a:pPr>
            <a:r>
              <a:rPr lang="en-US" altLang="en-US" sz="2000" dirty="0" smtClean="0">
                <a:latin typeface="Arial" pitchFamily="34" charset="0"/>
                <a:cs typeface="Arial" pitchFamily="34" charset="0"/>
              </a:rPr>
              <a:t>Let </a:t>
            </a:r>
            <a:r>
              <a:rPr lang="en-US" altLang="en-US" sz="2000" b="1" i="1" dirty="0" smtClean="0">
                <a:latin typeface="Arial" pitchFamily="34" charset="0"/>
                <a:cs typeface="Arial" pitchFamily="34" charset="0"/>
              </a:rPr>
              <a:t>Work</a:t>
            </a:r>
            <a:r>
              <a:rPr lang="en-US" altLang="en-US" sz="2000" dirty="0" smtClean="0">
                <a:latin typeface="Arial" pitchFamily="34" charset="0"/>
                <a:cs typeface="Arial" pitchFamily="34" charset="0"/>
              </a:rPr>
              <a:t> and </a:t>
            </a:r>
            <a:r>
              <a:rPr lang="en-US" altLang="en-US" sz="2000" b="1" i="1" dirty="0" smtClean="0">
                <a:latin typeface="Arial" pitchFamily="34" charset="0"/>
                <a:cs typeface="Arial" pitchFamily="34" charset="0"/>
              </a:rPr>
              <a:t>Finish</a:t>
            </a:r>
            <a:r>
              <a:rPr lang="en-US" altLang="en-US" sz="2000" dirty="0" smtClean="0">
                <a:latin typeface="Arial" pitchFamily="34" charset="0"/>
                <a:cs typeface="Arial" pitchFamily="34" charset="0"/>
              </a:rPr>
              <a:t> be vectors of length </a:t>
            </a:r>
            <a:r>
              <a:rPr lang="en-US" altLang="en-US" sz="2000" b="1" i="1" dirty="0" smtClean="0">
                <a:latin typeface="Arial" pitchFamily="34" charset="0"/>
                <a:cs typeface="Arial" pitchFamily="34" charset="0"/>
              </a:rPr>
              <a:t>m</a:t>
            </a:r>
            <a:r>
              <a:rPr lang="en-US" altLang="en-US" sz="2000" dirty="0" smtClean="0">
                <a:latin typeface="Arial" pitchFamily="34" charset="0"/>
                <a:cs typeface="Arial" pitchFamily="34" charset="0"/>
              </a:rPr>
              <a:t> and </a:t>
            </a:r>
            <a:r>
              <a:rPr lang="en-US" altLang="en-US" sz="2000" b="1" i="1" dirty="0" smtClean="0">
                <a:latin typeface="Arial" pitchFamily="34" charset="0"/>
                <a:cs typeface="Arial" pitchFamily="34" charset="0"/>
              </a:rPr>
              <a:t>n</a:t>
            </a:r>
            <a:r>
              <a:rPr lang="en-US" altLang="en-US" sz="2000" dirty="0" smtClean="0">
                <a:latin typeface="Arial" pitchFamily="34" charset="0"/>
                <a:cs typeface="Arial" pitchFamily="34" charset="0"/>
              </a:rPr>
              <a:t>, respectively</a:t>
            </a:r>
          </a:p>
          <a:p>
            <a:pPr marL="514350" indent="-514350" algn="just">
              <a:buNone/>
            </a:pPr>
            <a:r>
              <a:rPr lang="en-US" altLang="en-US" sz="2000" dirty="0" smtClean="0">
                <a:latin typeface="Arial" pitchFamily="34" charset="0"/>
                <a:cs typeface="Arial" pitchFamily="34" charset="0"/>
              </a:rPr>
              <a:t> 	Initialize </a:t>
            </a:r>
            <a:r>
              <a:rPr lang="en-US" altLang="en-US" sz="2400" dirty="0" smtClean="0">
                <a:latin typeface="Arial" pitchFamily="34" charset="0"/>
                <a:cs typeface="Arial" pitchFamily="34" charset="0"/>
              </a:rPr>
              <a:t>(a) </a:t>
            </a:r>
            <a:r>
              <a:rPr lang="en-US" altLang="en-US" sz="2000" b="1" i="1" dirty="0" smtClean="0">
                <a:latin typeface="Arial" pitchFamily="34" charset="0"/>
                <a:cs typeface="Arial" pitchFamily="34" charset="0"/>
              </a:rPr>
              <a:t>Work</a:t>
            </a:r>
            <a:r>
              <a:rPr lang="en-US" altLang="en-US" sz="2000" b="1" dirty="0" smtClean="0">
                <a:latin typeface="Arial" pitchFamily="34" charset="0"/>
                <a:cs typeface="Arial" pitchFamily="34" charset="0"/>
              </a:rPr>
              <a:t> = </a:t>
            </a:r>
            <a:r>
              <a:rPr lang="en-US" altLang="en-US" sz="2000" b="1" i="1" dirty="0" smtClean="0">
                <a:latin typeface="Arial" pitchFamily="34" charset="0"/>
                <a:cs typeface="Arial" pitchFamily="34" charset="0"/>
              </a:rPr>
              <a:t>Available</a:t>
            </a:r>
            <a:endParaRPr lang="en-US" altLang="en-US" sz="2400" b="1" dirty="0" smtClean="0">
              <a:latin typeface="Arial" pitchFamily="34" charset="0"/>
              <a:cs typeface="Arial" pitchFamily="34" charset="0"/>
            </a:endParaRPr>
          </a:p>
          <a:p>
            <a:pPr marL="850900" lvl="1" indent="-393700" algn="just">
              <a:buFont typeface="Monotype Sorts" pitchFamily="-84" charset="2"/>
              <a:buNone/>
            </a:pPr>
            <a:r>
              <a:rPr lang="en-US" altLang="en-US" sz="2000" dirty="0" smtClean="0">
                <a:latin typeface="Arial" pitchFamily="34" charset="0"/>
                <a:cs typeface="Arial" pitchFamily="34" charset="0"/>
              </a:rPr>
              <a:t>(b)	 For </a:t>
            </a:r>
            <a:r>
              <a:rPr lang="en-US" altLang="en-US" sz="2000" b="1" i="1" dirty="0" err="1" smtClean="0">
                <a:latin typeface="Arial" pitchFamily="34" charset="0"/>
                <a:cs typeface="Arial" pitchFamily="34" charset="0"/>
              </a:rPr>
              <a:t>i</a:t>
            </a:r>
            <a:r>
              <a:rPr lang="en-US" altLang="en-US" sz="2000" b="1" dirty="0" smtClean="0">
                <a:latin typeface="Arial" pitchFamily="34" charset="0"/>
                <a:cs typeface="Arial" pitchFamily="34" charset="0"/>
              </a:rPr>
              <a:t> = 1, 2, …,</a:t>
            </a:r>
            <a:r>
              <a:rPr lang="en-US" altLang="en-US" sz="2000" b="1" i="1" dirty="0" smtClean="0">
                <a:latin typeface="Arial" pitchFamily="34" charset="0"/>
                <a:cs typeface="Arial" pitchFamily="34" charset="0"/>
              </a:rPr>
              <a:t> n</a:t>
            </a:r>
            <a:r>
              <a:rPr lang="en-US" altLang="en-US" sz="2000" dirty="0" smtClean="0">
                <a:latin typeface="Arial" pitchFamily="34" charset="0"/>
                <a:cs typeface="Arial" pitchFamily="34" charset="0"/>
              </a:rPr>
              <a:t>, if </a:t>
            </a:r>
            <a:r>
              <a:rPr lang="en-US" altLang="en-US" sz="2000" b="1" i="1" dirty="0" err="1" smtClean="0">
                <a:latin typeface="Arial" pitchFamily="34" charset="0"/>
                <a:cs typeface="Arial" pitchFamily="34" charset="0"/>
              </a:rPr>
              <a:t>Allocation</a:t>
            </a:r>
            <a:r>
              <a:rPr lang="en-US" altLang="en-US" sz="2000" b="1" i="1" baseline="-25000" dirty="0" err="1" smtClean="0">
                <a:latin typeface="Arial" pitchFamily="34" charset="0"/>
                <a:cs typeface="Arial" pitchFamily="34" charset="0"/>
              </a:rPr>
              <a:t>i</a:t>
            </a:r>
            <a:r>
              <a:rPr lang="en-US" altLang="en-US" sz="2000" b="1" dirty="0" smtClean="0">
                <a:latin typeface="Arial" pitchFamily="34" charset="0"/>
                <a:cs typeface="Arial" pitchFamily="34" charset="0"/>
              </a:rPr>
              <a:t> </a:t>
            </a:r>
            <a:r>
              <a:rPr lang="en-US" altLang="en-US" sz="2000" b="1" dirty="0" smtClean="0">
                <a:latin typeface="Arial" pitchFamily="34" charset="0"/>
                <a:cs typeface="Arial" pitchFamily="34" charset="0"/>
                <a:sym typeface="Symbol" pitchFamily="18" charset="2"/>
              </a:rPr>
              <a:t> 0</a:t>
            </a:r>
            <a:r>
              <a:rPr lang="en-US" altLang="en-US" sz="2000" dirty="0" smtClean="0">
                <a:latin typeface="Arial" pitchFamily="34" charset="0"/>
                <a:cs typeface="Arial" pitchFamily="34" charset="0"/>
                <a:sym typeface="Symbol" pitchFamily="18" charset="2"/>
              </a:rPr>
              <a:t>, then </a:t>
            </a:r>
            <a:br>
              <a:rPr lang="en-US" altLang="en-US" sz="2000" dirty="0" smtClean="0">
                <a:latin typeface="Arial" pitchFamily="34" charset="0"/>
                <a:cs typeface="Arial" pitchFamily="34" charset="0"/>
                <a:sym typeface="Symbol" pitchFamily="18" charset="2"/>
              </a:rPr>
            </a:br>
            <a:r>
              <a:rPr lang="en-US" altLang="en-US" sz="2000" b="1" i="1" dirty="0" smtClean="0">
                <a:latin typeface="Arial" pitchFamily="34" charset="0"/>
                <a:cs typeface="Arial" pitchFamily="34" charset="0"/>
                <a:sym typeface="Symbol" pitchFamily="18" charset="2"/>
              </a:rPr>
              <a:t>Finish</a:t>
            </a:r>
            <a:r>
              <a:rPr lang="en-US" altLang="en-US" sz="2000" b="1" dirty="0" smtClean="0">
                <a:latin typeface="Arial" pitchFamily="34" charset="0"/>
                <a:cs typeface="Arial" pitchFamily="34" charset="0"/>
                <a:sym typeface="Symbol" pitchFamily="18" charset="2"/>
              </a:rPr>
              <a:t>[</a:t>
            </a:r>
            <a:r>
              <a:rPr lang="en-US" altLang="en-US" sz="2000" b="1" dirty="0" err="1" smtClean="0">
                <a:latin typeface="Arial" pitchFamily="34" charset="0"/>
                <a:cs typeface="Arial" pitchFamily="34" charset="0"/>
                <a:sym typeface="Symbol" pitchFamily="18" charset="2"/>
              </a:rPr>
              <a:t>i</a:t>
            </a:r>
            <a:r>
              <a:rPr lang="en-US" altLang="en-US" sz="2000" b="1" dirty="0" smtClean="0">
                <a:latin typeface="Arial" pitchFamily="34" charset="0"/>
                <a:cs typeface="Arial" pitchFamily="34" charset="0"/>
                <a:sym typeface="Symbol" pitchFamily="18" charset="2"/>
              </a:rPr>
              <a:t>] </a:t>
            </a:r>
            <a:r>
              <a:rPr lang="en-US" altLang="en-US" sz="2000" b="1" i="1" dirty="0" smtClean="0">
                <a:latin typeface="Arial" pitchFamily="34" charset="0"/>
                <a:cs typeface="Arial" pitchFamily="34" charset="0"/>
                <a:sym typeface="Symbol" pitchFamily="18" charset="2"/>
              </a:rPr>
              <a:t>= false</a:t>
            </a:r>
            <a:r>
              <a:rPr lang="en-US" altLang="en-US" sz="2000" dirty="0" smtClean="0">
                <a:latin typeface="Arial" pitchFamily="34" charset="0"/>
                <a:cs typeface="Arial" pitchFamily="34" charset="0"/>
                <a:sym typeface="Symbol" pitchFamily="18" charset="2"/>
              </a:rPr>
              <a:t>; otherwise, </a:t>
            </a:r>
            <a:r>
              <a:rPr lang="en-US" altLang="en-US" sz="2000" b="1" i="1" dirty="0" smtClean="0">
                <a:latin typeface="Arial" pitchFamily="34" charset="0"/>
                <a:cs typeface="Arial" pitchFamily="34" charset="0"/>
                <a:sym typeface="Symbol" pitchFamily="18" charset="2"/>
              </a:rPr>
              <a:t>Finish</a:t>
            </a:r>
            <a:r>
              <a:rPr lang="en-US" altLang="en-US" sz="2000" b="1" dirty="0" smtClean="0">
                <a:latin typeface="Arial" pitchFamily="34" charset="0"/>
                <a:cs typeface="Arial" pitchFamily="34" charset="0"/>
                <a:sym typeface="Symbol" pitchFamily="18" charset="2"/>
              </a:rPr>
              <a:t>[</a:t>
            </a:r>
            <a:r>
              <a:rPr lang="en-US" altLang="en-US" sz="2000" b="1" dirty="0" err="1" smtClean="0">
                <a:latin typeface="Arial" pitchFamily="34" charset="0"/>
                <a:cs typeface="Arial" pitchFamily="34" charset="0"/>
                <a:sym typeface="Symbol" pitchFamily="18" charset="2"/>
              </a:rPr>
              <a:t>i</a:t>
            </a:r>
            <a:r>
              <a:rPr lang="en-US" altLang="en-US" sz="2000" b="1" dirty="0" smtClean="0">
                <a:latin typeface="Arial" pitchFamily="34" charset="0"/>
                <a:cs typeface="Arial" pitchFamily="34" charset="0"/>
                <a:sym typeface="Symbol" pitchFamily="18" charset="2"/>
              </a:rPr>
              <a:t>] = </a:t>
            </a:r>
            <a:r>
              <a:rPr lang="en-US" altLang="en-US" sz="2000" b="1" i="1" dirty="0" smtClean="0">
                <a:latin typeface="Arial" pitchFamily="34" charset="0"/>
                <a:cs typeface="Arial" pitchFamily="34" charset="0"/>
                <a:sym typeface="Symbol" pitchFamily="18" charset="2"/>
              </a:rPr>
              <a:t>true</a:t>
            </a:r>
          </a:p>
          <a:p>
            <a:pPr algn="just">
              <a:buFont typeface="Monotype Sorts" pitchFamily="-84" charset="2"/>
              <a:buNone/>
            </a:pPr>
            <a:r>
              <a:rPr lang="en-US" altLang="en-US" sz="2000" dirty="0" smtClean="0">
                <a:latin typeface="Arial" pitchFamily="34" charset="0"/>
                <a:cs typeface="Arial" pitchFamily="34" charset="0"/>
              </a:rPr>
              <a:t>2.	Find an index </a:t>
            </a:r>
            <a:r>
              <a:rPr lang="en-US" altLang="en-US" sz="2000" b="1" i="1" dirty="0" err="1" smtClean="0">
                <a:latin typeface="Arial" pitchFamily="34" charset="0"/>
                <a:cs typeface="Arial" pitchFamily="34" charset="0"/>
              </a:rPr>
              <a:t>i</a:t>
            </a:r>
            <a:r>
              <a:rPr lang="en-US" altLang="en-US" sz="2000" i="1" dirty="0" smtClean="0">
                <a:latin typeface="Arial" pitchFamily="34" charset="0"/>
                <a:cs typeface="Arial" pitchFamily="34" charset="0"/>
              </a:rPr>
              <a:t> </a:t>
            </a:r>
            <a:r>
              <a:rPr lang="en-US" altLang="en-US" sz="2000" dirty="0" smtClean="0">
                <a:latin typeface="Arial" pitchFamily="34" charset="0"/>
                <a:cs typeface="Arial" pitchFamily="34" charset="0"/>
              </a:rPr>
              <a:t>such that both:</a:t>
            </a:r>
          </a:p>
          <a:p>
            <a:pPr marL="850900" lvl="1" indent="-393700" algn="just">
              <a:buFont typeface="Monotype Sorts" pitchFamily="-84" charset="2"/>
              <a:buNone/>
            </a:pPr>
            <a:r>
              <a:rPr lang="en-US" altLang="en-US" sz="2000" dirty="0" smtClean="0">
                <a:latin typeface="Arial" pitchFamily="34" charset="0"/>
                <a:cs typeface="Arial" pitchFamily="34" charset="0"/>
              </a:rPr>
              <a:t>(a)	</a:t>
            </a:r>
            <a:r>
              <a:rPr lang="en-US" altLang="en-US" sz="2000" b="1" i="1" dirty="0" smtClean="0">
                <a:latin typeface="Arial" pitchFamily="34" charset="0"/>
                <a:cs typeface="Arial" pitchFamily="34" charset="0"/>
              </a:rPr>
              <a:t>Finish</a:t>
            </a:r>
            <a:r>
              <a:rPr lang="en-US" altLang="en-US" sz="2000" b="1" dirty="0" smtClean="0">
                <a:latin typeface="Arial" pitchFamily="34" charset="0"/>
                <a:cs typeface="Arial" pitchFamily="34" charset="0"/>
              </a:rPr>
              <a:t>[</a:t>
            </a:r>
            <a:r>
              <a:rPr lang="en-US" altLang="en-US" sz="2000" b="1" i="1" dirty="0" err="1" smtClean="0">
                <a:latin typeface="Arial" pitchFamily="34" charset="0"/>
                <a:cs typeface="Arial" pitchFamily="34" charset="0"/>
              </a:rPr>
              <a:t>i</a:t>
            </a:r>
            <a:r>
              <a:rPr lang="en-US" altLang="en-US" sz="2000" b="1" dirty="0" smtClean="0">
                <a:latin typeface="Arial" pitchFamily="34" charset="0"/>
                <a:cs typeface="Arial" pitchFamily="34" charset="0"/>
              </a:rPr>
              <a:t>] == </a:t>
            </a:r>
            <a:r>
              <a:rPr lang="en-US" altLang="en-US" sz="2000" b="1" i="1" dirty="0" smtClean="0">
                <a:latin typeface="Arial" pitchFamily="34" charset="0"/>
                <a:cs typeface="Arial" pitchFamily="34" charset="0"/>
              </a:rPr>
              <a:t>false</a:t>
            </a:r>
            <a:endParaRPr lang="en-US" altLang="en-US" sz="2000" b="1" dirty="0" smtClean="0">
              <a:latin typeface="Arial" pitchFamily="34" charset="0"/>
              <a:cs typeface="Arial" pitchFamily="34" charset="0"/>
            </a:endParaRPr>
          </a:p>
          <a:p>
            <a:pPr marL="971550" lvl="1" indent="-514350" algn="just">
              <a:buFont typeface="Monotype Sorts" pitchFamily="-84" charset="2"/>
              <a:buAutoNum type="alphaLcParenBoth" startAt="2"/>
            </a:pPr>
            <a:r>
              <a:rPr lang="en-US" altLang="en-US" sz="2000" b="1" i="1" dirty="0" err="1" smtClean="0">
                <a:latin typeface="Arial" pitchFamily="34" charset="0"/>
                <a:cs typeface="Arial" pitchFamily="34" charset="0"/>
              </a:rPr>
              <a:t>Request</a:t>
            </a:r>
            <a:r>
              <a:rPr lang="en-US" altLang="en-US" sz="2000" b="1" i="1" baseline="-25000" dirty="0" err="1" smtClean="0">
                <a:latin typeface="Arial" pitchFamily="34" charset="0"/>
                <a:cs typeface="Arial" pitchFamily="34" charset="0"/>
              </a:rPr>
              <a:t>i</a:t>
            </a:r>
            <a:r>
              <a:rPr lang="en-US" altLang="en-US" sz="2000" b="1" dirty="0" smtClean="0">
                <a:latin typeface="Arial" pitchFamily="34" charset="0"/>
                <a:cs typeface="Arial" pitchFamily="34" charset="0"/>
              </a:rPr>
              <a:t> </a:t>
            </a:r>
            <a:r>
              <a:rPr lang="en-US" altLang="en-US" sz="2000" b="1" dirty="0" smtClean="0">
                <a:latin typeface="Arial" pitchFamily="34" charset="0"/>
                <a:cs typeface="Arial" pitchFamily="34" charset="0"/>
                <a:sym typeface="Symbol" pitchFamily="18" charset="2"/>
              </a:rPr>
              <a:t> </a:t>
            </a:r>
            <a:r>
              <a:rPr lang="en-US" altLang="en-US" sz="2000" b="1" i="1" dirty="0" smtClean="0">
                <a:latin typeface="Arial" pitchFamily="34" charset="0"/>
                <a:cs typeface="Arial" pitchFamily="34" charset="0"/>
                <a:sym typeface="Symbol" pitchFamily="18" charset="2"/>
              </a:rPr>
              <a:t>Work</a:t>
            </a:r>
          </a:p>
          <a:p>
            <a:pPr marL="971550" lvl="1" indent="-514350" algn="just">
              <a:buNone/>
            </a:pPr>
            <a:r>
              <a:rPr lang="en-US" altLang="en-US" sz="2000" dirty="0" smtClean="0">
                <a:latin typeface="Arial" pitchFamily="34" charset="0"/>
                <a:cs typeface="Arial" pitchFamily="34" charset="0"/>
                <a:sym typeface="Symbol" pitchFamily="18" charset="2"/>
              </a:rPr>
              <a:t>If no such </a:t>
            </a:r>
            <a:r>
              <a:rPr lang="en-US" altLang="en-US" sz="2000" b="1" i="1" dirty="0" err="1" smtClean="0">
                <a:latin typeface="Arial" pitchFamily="34" charset="0"/>
                <a:cs typeface="Arial" pitchFamily="34" charset="0"/>
                <a:sym typeface="Symbol" pitchFamily="18" charset="2"/>
              </a:rPr>
              <a:t>i</a:t>
            </a:r>
            <a:r>
              <a:rPr lang="en-US" altLang="en-US" sz="2000" b="1" dirty="0" smtClean="0">
                <a:latin typeface="Arial" pitchFamily="34" charset="0"/>
                <a:cs typeface="Arial" pitchFamily="34" charset="0"/>
                <a:sym typeface="Symbol" pitchFamily="18" charset="2"/>
              </a:rPr>
              <a:t> </a:t>
            </a:r>
            <a:r>
              <a:rPr lang="en-US" altLang="en-US" sz="2000" dirty="0" smtClean="0">
                <a:latin typeface="Arial" pitchFamily="34" charset="0"/>
                <a:cs typeface="Arial" pitchFamily="34" charset="0"/>
                <a:sym typeface="Symbol" pitchFamily="18" charset="2"/>
              </a:rPr>
              <a:t>exists, go to step 4</a:t>
            </a:r>
          </a:p>
          <a:p>
            <a:pPr marL="514350" indent="-514350" algn="just">
              <a:lnSpc>
                <a:spcPct val="90000"/>
              </a:lnSpc>
              <a:buFont typeface="Monotype Sorts" pitchFamily="-84" charset="2"/>
              <a:buAutoNum type="arabicPeriod" startAt="3"/>
            </a:pPr>
            <a:r>
              <a:rPr lang="en-US" altLang="en-US" sz="2000" b="1" i="1" dirty="0" smtClean="0">
                <a:latin typeface="Arial" pitchFamily="34" charset="0"/>
                <a:cs typeface="Arial" pitchFamily="34" charset="0"/>
              </a:rPr>
              <a:t>Work</a:t>
            </a:r>
            <a:r>
              <a:rPr lang="en-US" altLang="en-US" sz="2000" b="1" dirty="0" smtClean="0">
                <a:latin typeface="Arial" pitchFamily="34" charset="0"/>
                <a:cs typeface="Arial" pitchFamily="34" charset="0"/>
              </a:rPr>
              <a:t> = </a:t>
            </a:r>
            <a:r>
              <a:rPr lang="en-US" altLang="en-US" sz="2000" b="1" i="1" dirty="0" smtClean="0">
                <a:latin typeface="Arial" pitchFamily="34" charset="0"/>
                <a:cs typeface="Arial" pitchFamily="34" charset="0"/>
              </a:rPr>
              <a:t>Work</a:t>
            </a:r>
            <a:r>
              <a:rPr lang="en-US" altLang="en-US" sz="2000" b="1" dirty="0" smtClean="0">
                <a:latin typeface="Arial" pitchFamily="34" charset="0"/>
                <a:cs typeface="Arial" pitchFamily="34" charset="0"/>
              </a:rPr>
              <a:t> + </a:t>
            </a:r>
            <a:r>
              <a:rPr lang="en-US" altLang="en-US" sz="2000" b="1" i="1" dirty="0" err="1" smtClean="0">
                <a:latin typeface="Arial" pitchFamily="34" charset="0"/>
                <a:cs typeface="Arial" pitchFamily="34" charset="0"/>
              </a:rPr>
              <a:t>Allocation</a:t>
            </a:r>
            <a:r>
              <a:rPr lang="en-US" altLang="en-US" sz="2000" b="1" i="1" baseline="-25000" dirty="0" err="1" smtClean="0">
                <a:latin typeface="Arial" pitchFamily="34" charset="0"/>
                <a:cs typeface="Arial" pitchFamily="34" charset="0"/>
              </a:rPr>
              <a:t>i</a:t>
            </a:r>
            <a:endParaRPr lang="en-US" altLang="en-US" sz="2000" b="1" i="1" baseline="-25000" dirty="0" smtClean="0">
              <a:latin typeface="Arial" pitchFamily="34" charset="0"/>
              <a:cs typeface="Arial" pitchFamily="34" charset="0"/>
            </a:endParaRPr>
          </a:p>
          <a:p>
            <a:pPr marL="514350" indent="-514350" algn="just">
              <a:lnSpc>
                <a:spcPct val="90000"/>
              </a:lnSpc>
              <a:buNone/>
            </a:pPr>
            <a:r>
              <a:rPr lang="en-US" altLang="en-US" sz="2000" b="1" i="1" baseline="-25000" dirty="0" smtClean="0">
                <a:latin typeface="Arial" pitchFamily="34" charset="0"/>
                <a:cs typeface="Arial" pitchFamily="34" charset="0"/>
              </a:rPr>
              <a:t>	</a:t>
            </a:r>
            <a:r>
              <a:rPr lang="en-US" altLang="en-US" sz="2000" b="1" i="1" dirty="0" smtClean="0">
                <a:latin typeface="Arial" pitchFamily="34" charset="0"/>
                <a:cs typeface="Arial" pitchFamily="34" charset="0"/>
              </a:rPr>
              <a:t>Finish</a:t>
            </a:r>
            <a:r>
              <a:rPr lang="en-US" altLang="en-US" sz="2000" b="1" dirty="0" smtClean="0">
                <a:latin typeface="Arial" pitchFamily="34" charset="0"/>
                <a:cs typeface="Arial" pitchFamily="34" charset="0"/>
              </a:rPr>
              <a:t>[</a:t>
            </a:r>
            <a:r>
              <a:rPr lang="en-US" altLang="en-US" sz="2000" b="1" i="1" dirty="0" err="1" smtClean="0">
                <a:latin typeface="Arial" pitchFamily="34" charset="0"/>
                <a:cs typeface="Arial" pitchFamily="34" charset="0"/>
              </a:rPr>
              <a:t>i</a:t>
            </a:r>
            <a:r>
              <a:rPr lang="en-US" altLang="en-US" sz="2000" b="1" dirty="0" smtClean="0">
                <a:latin typeface="Arial" pitchFamily="34" charset="0"/>
                <a:cs typeface="Arial" pitchFamily="34" charset="0"/>
              </a:rPr>
              <a:t>] = </a:t>
            </a:r>
            <a:r>
              <a:rPr lang="en-US" altLang="en-US" sz="2000" b="1" i="1" dirty="0" smtClean="0">
                <a:latin typeface="Arial" pitchFamily="34" charset="0"/>
                <a:cs typeface="Arial" pitchFamily="34" charset="0"/>
              </a:rPr>
              <a:t>true</a:t>
            </a:r>
          </a:p>
          <a:p>
            <a:pPr marL="514350" indent="-514350" algn="just">
              <a:lnSpc>
                <a:spcPct val="90000"/>
              </a:lnSpc>
              <a:buNone/>
            </a:pPr>
            <a:r>
              <a:rPr lang="en-US" altLang="en-US" sz="2000" dirty="0" smtClean="0">
                <a:latin typeface="Arial" pitchFamily="34" charset="0"/>
                <a:cs typeface="Arial" pitchFamily="34" charset="0"/>
              </a:rPr>
              <a:t>	go to step 2</a:t>
            </a:r>
          </a:p>
          <a:p>
            <a:pPr marL="514350" indent="-514350" algn="just">
              <a:spcBef>
                <a:spcPts val="0"/>
              </a:spcBef>
              <a:buAutoNum type="arabicPeriod" startAt="4"/>
            </a:pPr>
            <a:r>
              <a:rPr lang="en-US" altLang="en-US" sz="2000" dirty="0" smtClean="0">
                <a:latin typeface="Arial" pitchFamily="34" charset="0"/>
                <a:cs typeface="Arial" pitchFamily="34" charset="0"/>
              </a:rPr>
              <a:t>If </a:t>
            </a:r>
            <a:r>
              <a:rPr lang="en-US" altLang="en-US" sz="2000" b="1" i="1" dirty="0" smtClean="0">
                <a:latin typeface="Arial" pitchFamily="34" charset="0"/>
                <a:cs typeface="Arial" pitchFamily="34" charset="0"/>
              </a:rPr>
              <a:t>Finish[</a:t>
            </a:r>
            <a:r>
              <a:rPr lang="en-US" altLang="en-US" sz="2000" b="1" i="1" dirty="0" err="1" smtClean="0">
                <a:latin typeface="Arial" pitchFamily="34" charset="0"/>
                <a:cs typeface="Arial" pitchFamily="34" charset="0"/>
              </a:rPr>
              <a:t>i</a:t>
            </a:r>
            <a:r>
              <a:rPr lang="en-US" altLang="en-US" sz="2000" b="1" i="1" dirty="0" smtClean="0">
                <a:latin typeface="Arial" pitchFamily="34" charset="0"/>
                <a:cs typeface="Arial" pitchFamily="34" charset="0"/>
              </a:rPr>
              <a:t>] == false</a:t>
            </a:r>
            <a:r>
              <a:rPr lang="en-US" altLang="en-US" sz="2000" dirty="0" smtClean="0">
                <a:latin typeface="Arial" pitchFamily="34" charset="0"/>
                <a:cs typeface="Arial" pitchFamily="34" charset="0"/>
              </a:rPr>
              <a:t>, for some </a:t>
            </a:r>
            <a:r>
              <a:rPr lang="en-US" altLang="en-US" sz="2000" b="1" i="1" dirty="0" err="1" smtClean="0">
                <a:latin typeface="Arial" pitchFamily="34" charset="0"/>
                <a:cs typeface="Arial" pitchFamily="34" charset="0"/>
              </a:rPr>
              <a:t>i</a:t>
            </a:r>
            <a:r>
              <a:rPr lang="en-US" altLang="en-US" sz="2000" dirty="0" smtClean="0">
                <a:latin typeface="Arial" pitchFamily="34" charset="0"/>
                <a:cs typeface="Arial" pitchFamily="34" charset="0"/>
              </a:rPr>
              <a:t>, 1 </a:t>
            </a:r>
            <a:r>
              <a:rPr lang="en-US" altLang="en-US" sz="2000" dirty="0" smtClean="0">
                <a:latin typeface="Arial" pitchFamily="34" charset="0"/>
                <a:cs typeface="Arial" pitchFamily="34" charset="0"/>
                <a:sym typeface="Symbol" pitchFamily="18" charset="2"/>
              </a:rPr>
              <a:t> </a:t>
            </a:r>
            <a:r>
              <a:rPr lang="en-US" altLang="en-US" sz="2000" b="1" i="1" dirty="0" err="1" smtClean="0">
                <a:latin typeface="Arial" pitchFamily="34" charset="0"/>
                <a:cs typeface="Arial" pitchFamily="34" charset="0"/>
                <a:sym typeface="Symbol" pitchFamily="18" charset="2"/>
              </a:rPr>
              <a:t>i</a:t>
            </a:r>
            <a:r>
              <a:rPr lang="en-US" altLang="en-US" sz="2000" dirty="0" smtClean="0">
                <a:latin typeface="Arial" pitchFamily="34" charset="0"/>
                <a:cs typeface="Arial" pitchFamily="34" charset="0"/>
                <a:sym typeface="Symbol" pitchFamily="18" charset="2"/>
              </a:rPr>
              <a:t>   </a:t>
            </a:r>
            <a:r>
              <a:rPr lang="en-US" altLang="en-US" sz="2000" b="1" i="1" dirty="0" smtClean="0">
                <a:latin typeface="Arial" pitchFamily="34" charset="0"/>
                <a:cs typeface="Arial" pitchFamily="34" charset="0"/>
                <a:sym typeface="Symbol" pitchFamily="18" charset="2"/>
              </a:rPr>
              <a:t>n</a:t>
            </a:r>
            <a:r>
              <a:rPr lang="en-US" altLang="en-US" sz="2000" dirty="0" smtClean="0">
                <a:latin typeface="Arial" pitchFamily="34" charset="0"/>
                <a:cs typeface="Arial" pitchFamily="34" charset="0"/>
                <a:sym typeface="Symbol" pitchFamily="18" charset="2"/>
              </a:rPr>
              <a:t>, then the system is in deadlock state. Moreover, if </a:t>
            </a:r>
            <a:r>
              <a:rPr lang="en-US" altLang="en-US" sz="2000" b="1" i="1" dirty="0" smtClean="0">
                <a:latin typeface="Arial" pitchFamily="34" charset="0"/>
                <a:cs typeface="Arial" pitchFamily="34" charset="0"/>
                <a:sym typeface="Symbol" pitchFamily="18" charset="2"/>
              </a:rPr>
              <a:t>Finish</a:t>
            </a:r>
            <a:r>
              <a:rPr lang="en-US" altLang="en-US" sz="2000" b="1" dirty="0" smtClean="0">
                <a:latin typeface="Arial" pitchFamily="34" charset="0"/>
                <a:cs typeface="Arial" pitchFamily="34" charset="0"/>
                <a:sym typeface="Symbol" pitchFamily="18" charset="2"/>
              </a:rPr>
              <a:t>[</a:t>
            </a:r>
            <a:r>
              <a:rPr lang="en-US" altLang="en-US" sz="2000" b="1" i="1" dirty="0" err="1" smtClean="0">
                <a:latin typeface="Arial" pitchFamily="34" charset="0"/>
                <a:cs typeface="Arial" pitchFamily="34" charset="0"/>
                <a:sym typeface="Symbol" pitchFamily="18" charset="2"/>
              </a:rPr>
              <a:t>i</a:t>
            </a:r>
            <a:r>
              <a:rPr lang="en-US" altLang="en-US" sz="2000" b="1" dirty="0" smtClean="0">
                <a:latin typeface="Arial" pitchFamily="34" charset="0"/>
                <a:cs typeface="Arial" pitchFamily="34" charset="0"/>
                <a:sym typeface="Symbol" pitchFamily="18" charset="2"/>
              </a:rPr>
              <a:t>] == </a:t>
            </a:r>
            <a:r>
              <a:rPr lang="en-US" altLang="en-US" sz="2000" b="1" i="1" dirty="0" smtClean="0">
                <a:latin typeface="Arial" pitchFamily="34" charset="0"/>
                <a:cs typeface="Arial" pitchFamily="34" charset="0"/>
                <a:sym typeface="Symbol" pitchFamily="18" charset="2"/>
              </a:rPr>
              <a:t>false</a:t>
            </a:r>
            <a:r>
              <a:rPr lang="en-US" altLang="en-US" sz="2000" dirty="0" smtClean="0">
                <a:latin typeface="Arial" pitchFamily="34" charset="0"/>
                <a:cs typeface="Arial" pitchFamily="34" charset="0"/>
                <a:sym typeface="Symbol" pitchFamily="18" charset="2"/>
              </a:rPr>
              <a:t>, then </a:t>
            </a:r>
            <a:r>
              <a:rPr lang="en-US" altLang="en-US" sz="2000" b="1" i="1" dirty="0" smtClean="0">
                <a:latin typeface="Arial" pitchFamily="34" charset="0"/>
                <a:cs typeface="Arial" pitchFamily="34" charset="0"/>
                <a:sym typeface="Symbol" pitchFamily="18" charset="2"/>
              </a:rPr>
              <a:t>P</a:t>
            </a:r>
            <a:r>
              <a:rPr lang="en-US" altLang="en-US" sz="2000" b="1" i="1" baseline="-25000" dirty="0" smtClean="0">
                <a:latin typeface="Arial" pitchFamily="34" charset="0"/>
                <a:cs typeface="Arial" pitchFamily="34" charset="0"/>
                <a:sym typeface="Symbol" pitchFamily="18" charset="2"/>
              </a:rPr>
              <a:t>i</a:t>
            </a:r>
            <a:r>
              <a:rPr lang="en-US" altLang="en-US" sz="2000" dirty="0" smtClean="0">
                <a:latin typeface="Arial" pitchFamily="34" charset="0"/>
                <a:cs typeface="Arial" pitchFamily="34" charset="0"/>
                <a:sym typeface="Symbol" pitchFamily="18" charset="2"/>
              </a:rPr>
              <a:t> is deadlocked</a:t>
            </a:r>
          </a:p>
          <a:p>
            <a:pPr marL="514350" indent="-514350" algn="just">
              <a:spcBef>
                <a:spcPts val="0"/>
              </a:spcBef>
              <a:buNone/>
            </a:pPr>
            <a:r>
              <a:rPr lang="en-US" altLang="en-US" sz="2000" b="1" dirty="0" smtClean="0">
                <a:solidFill>
                  <a:srgbClr val="0000FF"/>
                </a:solidFill>
                <a:latin typeface="Helvetica" pitchFamily="-84" charset="0"/>
                <a:sym typeface="Symbol" pitchFamily="18" charset="2"/>
              </a:rPr>
              <a:t>O(</a:t>
            </a:r>
            <a:r>
              <a:rPr lang="en-US" altLang="en-US" sz="2000" b="1" i="1" dirty="0" smtClean="0">
                <a:solidFill>
                  <a:srgbClr val="0000FF"/>
                </a:solidFill>
                <a:latin typeface="Helvetica" pitchFamily="-84" charset="0"/>
                <a:sym typeface="Symbol" pitchFamily="18" charset="2"/>
              </a:rPr>
              <a:t>m </a:t>
            </a:r>
            <a:r>
              <a:rPr lang="en-US" altLang="en-US" sz="2000" b="1" dirty="0" smtClean="0">
                <a:solidFill>
                  <a:srgbClr val="0000FF"/>
                </a:solidFill>
                <a:latin typeface="Helvetica" pitchFamily="-84" charset="0"/>
                <a:sym typeface="Symbol" pitchFamily="18" charset="2"/>
              </a:rPr>
              <a:t>x</a:t>
            </a:r>
            <a:r>
              <a:rPr lang="en-US" altLang="en-US" sz="2000" b="1" i="1" dirty="0" smtClean="0">
                <a:solidFill>
                  <a:srgbClr val="0000FF"/>
                </a:solidFill>
                <a:latin typeface="Helvetica" pitchFamily="-84" charset="0"/>
                <a:sym typeface="Symbol" pitchFamily="18" charset="2"/>
              </a:rPr>
              <a:t> n</a:t>
            </a:r>
            <a:r>
              <a:rPr lang="en-US" altLang="en-US" sz="2000" b="1" baseline="30000" dirty="0" smtClean="0">
                <a:solidFill>
                  <a:srgbClr val="0000FF"/>
                </a:solidFill>
                <a:latin typeface="Helvetica" pitchFamily="-84" charset="0"/>
                <a:sym typeface="Symbol" pitchFamily="18" charset="2"/>
              </a:rPr>
              <a:t>2</a:t>
            </a:r>
            <a:r>
              <a:rPr lang="en-US" altLang="en-US" sz="2000" b="1" dirty="0" smtClean="0">
                <a:solidFill>
                  <a:srgbClr val="0000FF"/>
                </a:solidFill>
                <a:latin typeface="Helvetica" pitchFamily="-84" charset="0"/>
                <a:sym typeface="Symbol" pitchFamily="18" charset="2"/>
              </a:rPr>
              <a:t>)</a:t>
            </a:r>
            <a:endParaRPr lang="en-US" altLang="en-US" sz="2000" dirty="0" smtClean="0">
              <a:latin typeface="Arial" pitchFamily="34" charset="0"/>
              <a:cs typeface="Arial" pitchFamily="34" charset="0"/>
              <a:sym typeface="Symbol" pitchFamily="18" charset="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62000" y="152400"/>
            <a:ext cx="7664450" cy="838200"/>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Example of Detection Algorithm</a:t>
            </a:r>
          </a:p>
        </p:txBody>
      </p:sp>
      <p:sp>
        <p:nvSpPr>
          <p:cNvPr id="43011" name="Rectangle 3"/>
          <p:cNvSpPr>
            <a:spLocks noGrp="1" noChangeArrowheads="1"/>
          </p:cNvSpPr>
          <p:nvPr>
            <p:ph type="body" idx="1"/>
          </p:nvPr>
        </p:nvSpPr>
        <p:spPr>
          <a:xfrm>
            <a:off x="228600" y="1108075"/>
            <a:ext cx="8710613" cy="5521325"/>
          </a:xfrm>
        </p:spPr>
        <p:txBody>
          <a:bodyPr>
            <a:normAutofit fontScale="77500" lnSpcReduction="20000"/>
          </a:bodyPr>
          <a:lstStyle/>
          <a:p>
            <a:pPr>
              <a:tabLst>
                <a:tab pos="1428750" algn="l"/>
                <a:tab pos="2338388" algn="ctr"/>
                <a:tab pos="3594100" algn="ctr"/>
                <a:tab pos="4921250" algn="ctr"/>
              </a:tabLst>
            </a:pPr>
            <a:r>
              <a:rPr lang="en-US" altLang="en-US" dirty="0" smtClean="0">
                <a:latin typeface="Arial" pitchFamily="34" charset="0"/>
                <a:cs typeface="Arial" pitchFamily="34" charset="0"/>
              </a:rPr>
              <a:t>Five processes </a:t>
            </a:r>
            <a:r>
              <a:rPr lang="en-US" altLang="en-US" b="1" i="1" dirty="0" smtClean="0">
                <a:latin typeface="Arial" pitchFamily="34" charset="0"/>
                <a:cs typeface="Arial" pitchFamily="34" charset="0"/>
              </a:rPr>
              <a:t>P</a:t>
            </a:r>
            <a:r>
              <a:rPr lang="en-US" altLang="en-US" b="1" baseline="-25000" dirty="0" smtClean="0">
                <a:latin typeface="Arial" pitchFamily="34" charset="0"/>
                <a:cs typeface="Arial" pitchFamily="34" charset="0"/>
              </a:rPr>
              <a:t>0</a:t>
            </a:r>
            <a:r>
              <a:rPr lang="en-US" altLang="en-US" dirty="0" smtClean="0">
                <a:latin typeface="Arial" pitchFamily="34" charset="0"/>
                <a:cs typeface="Arial" pitchFamily="34" charset="0"/>
              </a:rPr>
              <a:t> through </a:t>
            </a:r>
            <a:r>
              <a:rPr lang="en-US" altLang="en-US" b="1" i="1" dirty="0" smtClean="0">
                <a:latin typeface="Arial" pitchFamily="34" charset="0"/>
                <a:cs typeface="Arial" pitchFamily="34" charset="0"/>
              </a:rPr>
              <a:t>P</a:t>
            </a:r>
            <a:r>
              <a:rPr lang="en-US" altLang="en-US" b="1" baseline="-25000" dirty="0" smtClean="0">
                <a:latin typeface="Arial" pitchFamily="34" charset="0"/>
                <a:cs typeface="Arial" pitchFamily="34" charset="0"/>
              </a:rPr>
              <a:t>4</a:t>
            </a:r>
            <a:r>
              <a:rPr lang="en-US" altLang="en-US" dirty="0" smtClean="0">
                <a:latin typeface="Arial" pitchFamily="34" charset="0"/>
                <a:cs typeface="Arial" pitchFamily="34" charset="0"/>
              </a:rPr>
              <a:t>;</a:t>
            </a:r>
            <a:r>
              <a:rPr lang="en-US" altLang="en-US" baseline="-25000" dirty="0" smtClean="0">
                <a:latin typeface="Arial" pitchFamily="34" charset="0"/>
                <a:cs typeface="Arial" pitchFamily="34" charset="0"/>
              </a:rPr>
              <a:t> </a:t>
            </a:r>
            <a:r>
              <a:rPr lang="en-US" altLang="en-US" dirty="0" smtClean="0">
                <a:latin typeface="Arial" pitchFamily="34" charset="0"/>
                <a:cs typeface="Arial" pitchFamily="34" charset="0"/>
              </a:rPr>
              <a:t>three resource types </a:t>
            </a:r>
            <a:br>
              <a:rPr lang="en-US" altLang="en-US" dirty="0" smtClean="0">
                <a:latin typeface="Arial" pitchFamily="34" charset="0"/>
                <a:cs typeface="Arial" pitchFamily="34" charset="0"/>
              </a:rPr>
            </a:br>
            <a:r>
              <a:rPr lang="en-US" altLang="en-US" dirty="0" smtClean="0">
                <a:latin typeface="Arial" pitchFamily="34" charset="0"/>
                <a:cs typeface="Arial" pitchFamily="34" charset="0"/>
              </a:rPr>
              <a:t>A (7 instances), </a:t>
            </a:r>
            <a:r>
              <a:rPr lang="en-US" altLang="en-US" i="1" dirty="0" smtClean="0">
                <a:latin typeface="Arial" pitchFamily="34" charset="0"/>
                <a:cs typeface="Arial" pitchFamily="34" charset="0"/>
              </a:rPr>
              <a:t>B </a:t>
            </a:r>
            <a:r>
              <a:rPr lang="en-US" altLang="en-US" dirty="0" smtClean="0">
                <a:latin typeface="Arial" pitchFamily="34" charset="0"/>
                <a:cs typeface="Arial" pitchFamily="34" charset="0"/>
              </a:rPr>
              <a:t>(2 instances), and </a:t>
            </a:r>
            <a:r>
              <a:rPr lang="en-US" altLang="en-US" i="1" dirty="0" smtClean="0">
                <a:latin typeface="Arial" pitchFamily="34" charset="0"/>
                <a:cs typeface="Arial" pitchFamily="34" charset="0"/>
              </a:rPr>
              <a:t>C</a:t>
            </a:r>
            <a:r>
              <a:rPr lang="en-US" altLang="en-US" dirty="0" smtClean="0">
                <a:latin typeface="Arial" pitchFamily="34" charset="0"/>
                <a:cs typeface="Arial" pitchFamily="34" charset="0"/>
              </a:rPr>
              <a:t> (6 instances)</a:t>
            </a:r>
          </a:p>
          <a:p>
            <a:pPr>
              <a:buFont typeface="Monotype Sorts" pitchFamily="-84" charset="2"/>
              <a:buNone/>
              <a:tabLst>
                <a:tab pos="1428750" algn="l"/>
                <a:tab pos="2338388" algn="ctr"/>
                <a:tab pos="3594100" algn="ctr"/>
                <a:tab pos="4921250" algn="ctr"/>
              </a:tabLst>
            </a:pPr>
            <a:endParaRPr lang="en-US" altLang="en-US" dirty="0" smtClean="0">
              <a:latin typeface="Arial" pitchFamily="34" charset="0"/>
              <a:cs typeface="Arial" pitchFamily="34" charset="0"/>
            </a:endParaRPr>
          </a:p>
          <a:p>
            <a:pPr>
              <a:tabLst>
                <a:tab pos="1428750" algn="l"/>
                <a:tab pos="2338388" algn="ctr"/>
                <a:tab pos="3594100" algn="ctr"/>
                <a:tab pos="4921250" algn="ctr"/>
              </a:tabLst>
            </a:pPr>
            <a:r>
              <a:rPr lang="en-US" altLang="en-US" dirty="0" smtClean="0">
                <a:latin typeface="Arial" pitchFamily="34" charset="0"/>
                <a:cs typeface="Arial" pitchFamily="34" charset="0"/>
              </a:rPr>
              <a:t>Snapshot at time </a:t>
            </a:r>
            <a:r>
              <a:rPr lang="en-US" altLang="en-US" b="1" i="1" dirty="0" smtClean="0">
                <a:latin typeface="Arial" pitchFamily="34" charset="0"/>
                <a:cs typeface="Arial" pitchFamily="34" charset="0"/>
              </a:rPr>
              <a:t>T</a:t>
            </a:r>
            <a:r>
              <a:rPr lang="en-US" altLang="en-US" b="1" baseline="-25000" dirty="0" smtClean="0">
                <a:latin typeface="Arial" pitchFamily="34" charset="0"/>
                <a:cs typeface="Arial" pitchFamily="34" charset="0"/>
              </a:rPr>
              <a:t>0</a:t>
            </a:r>
            <a:r>
              <a:rPr lang="en-US" altLang="en-US" dirty="0" smtClean="0">
                <a:latin typeface="Arial" pitchFamily="34" charset="0"/>
                <a:cs typeface="Arial" pitchFamily="34" charset="0"/>
              </a:rPr>
              <a:t>:</a:t>
            </a:r>
          </a:p>
          <a:p>
            <a:pPr>
              <a:buFont typeface="Monotype Sorts" pitchFamily="-84" charset="2"/>
              <a:buNone/>
              <a:tabLst>
                <a:tab pos="1428750" algn="l"/>
                <a:tab pos="2338388" algn="ctr"/>
                <a:tab pos="3594100" algn="ctr"/>
                <a:tab pos="4921250" algn="ctr"/>
              </a:tabLst>
            </a:pPr>
            <a:r>
              <a:rPr lang="en-US" altLang="en-US" dirty="0" smtClean="0">
                <a:latin typeface="Arial" pitchFamily="34" charset="0"/>
                <a:cs typeface="Arial" pitchFamily="34" charset="0"/>
              </a:rPr>
              <a:t>			 </a:t>
            </a:r>
            <a:r>
              <a:rPr lang="en-US" altLang="en-US" i="1" u="sng" dirty="0" smtClean="0">
                <a:latin typeface="Arial" pitchFamily="34" charset="0"/>
                <a:cs typeface="Arial" pitchFamily="34" charset="0"/>
              </a:rPr>
              <a:t>Allocation</a:t>
            </a:r>
            <a:r>
              <a:rPr lang="en-US" altLang="en-US" i="1" dirty="0" smtClean="0">
                <a:latin typeface="Arial" pitchFamily="34" charset="0"/>
                <a:cs typeface="Arial" pitchFamily="34" charset="0"/>
              </a:rPr>
              <a:t>		</a:t>
            </a:r>
            <a:r>
              <a:rPr lang="en-US" altLang="en-US" i="1" u="sng" dirty="0" smtClean="0">
                <a:latin typeface="Arial" pitchFamily="34" charset="0"/>
                <a:cs typeface="Arial" pitchFamily="34" charset="0"/>
              </a:rPr>
              <a:t>Request</a:t>
            </a:r>
            <a:r>
              <a:rPr lang="en-US" altLang="en-US" i="1" dirty="0" smtClean="0">
                <a:latin typeface="Arial" pitchFamily="34" charset="0"/>
                <a:cs typeface="Arial" pitchFamily="34" charset="0"/>
              </a:rPr>
              <a:t>	</a:t>
            </a:r>
            <a:r>
              <a:rPr lang="en-US" altLang="en-US" i="1" u="sng" dirty="0" smtClean="0">
                <a:latin typeface="Arial" pitchFamily="34" charset="0"/>
                <a:cs typeface="Arial" pitchFamily="34" charset="0"/>
              </a:rPr>
              <a:t>Available</a:t>
            </a:r>
            <a:r>
              <a:rPr lang="en-US" altLang="en-US" dirty="0" smtClean="0"/>
              <a:t>			</a:t>
            </a:r>
            <a:r>
              <a:rPr lang="en-US" altLang="en-US" i="1" dirty="0" smtClean="0"/>
              <a:t>A B C 	  	A B C 		A B C</a:t>
            </a:r>
          </a:p>
          <a:p>
            <a:pPr>
              <a:buFont typeface="Monotype Sorts" pitchFamily="-84" charset="2"/>
              <a:buNone/>
              <a:tabLst>
                <a:tab pos="1428750" algn="l"/>
                <a:tab pos="2338388" algn="ctr"/>
                <a:tab pos="3594100" algn="ctr"/>
                <a:tab pos="4921250" algn="ctr"/>
              </a:tabLst>
            </a:pPr>
            <a:r>
              <a:rPr lang="en-US" altLang="en-US" dirty="0" smtClean="0"/>
              <a:t>	        </a:t>
            </a:r>
            <a:r>
              <a:rPr lang="en-US" altLang="en-US" i="1" dirty="0" smtClean="0"/>
              <a:t>P</a:t>
            </a:r>
            <a:r>
              <a:rPr lang="en-US" altLang="en-US" baseline="-25000" dirty="0" smtClean="0"/>
              <a:t>0</a:t>
            </a:r>
            <a:r>
              <a:rPr lang="en-US" altLang="en-US" dirty="0" smtClean="0"/>
              <a:t>	        0 1 0 		0 0 0 		0 0 0</a:t>
            </a:r>
          </a:p>
          <a:p>
            <a:pPr>
              <a:buFont typeface="Monotype Sorts" pitchFamily="-84" charset="2"/>
              <a:buNone/>
              <a:tabLst>
                <a:tab pos="1428750" algn="l"/>
                <a:tab pos="2338388" algn="ctr"/>
                <a:tab pos="3594100" algn="ctr"/>
                <a:tab pos="4921250" algn="ctr"/>
              </a:tabLst>
            </a:pPr>
            <a:r>
              <a:rPr lang="en-US" altLang="en-US" i="1" dirty="0" smtClean="0"/>
              <a:t>             P</a:t>
            </a:r>
            <a:r>
              <a:rPr lang="en-US" altLang="en-US" baseline="-25000" dirty="0" smtClean="0"/>
              <a:t>1</a:t>
            </a:r>
            <a:r>
              <a:rPr lang="en-US" altLang="en-US" dirty="0" smtClean="0"/>
              <a:t>	        	2 0 0 		2 0 2</a:t>
            </a:r>
          </a:p>
          <a:p>
            <a:pPr>
              <a:buFont typeface="Monotype Sorts" pitchFamily="-84" charset="2"/>
              <a:buNone/>
              <a:tabLst>
                <a:tab pos="1428750" algn="l"/>
                <a:tab pos="2338388" algn="ctr"/>
                <a:tab pos="3594100" algn="ctr"/>
                <a:tab pos="4921250" algn="ctr"/>
              </a:tabLst>
            </a:pPr>
            <a:r>
              <a:rPr lang="en-US" altLang="en-US" i="1" dirty="0" smtClean="0"/>
              <a:t>             P</a:t>
            </a:r>
            <a:r>
              <a:rPr lang="en-US" altLang="en-US" baseline="-25000" dirty="0" smtClean="0"/>
              <a:t>2</a:t>
            </a:r>
            <a:r>
              <a:rPr lang="en-US" altLang="en-US" dirty="0" smtClean="0"/>
              <a:t>		3 0 3		0 0 0 </a:t>
            </a:r>
          </a:p>
          <a:p>
            <a:pPr>
              <a:buFont typeface="Monotype Sorts" pitchFamily="-84" charset="2"/>
              <a:buNone/>
              <a:tabLst>
                <a:tab pos="1428750" algn="l"/>
                <a:tab pos="2338388" algn="ctr"/>
                <a:tab pos="3594100" algn="ctr"/>
                <a:tab pos="4921250" algn="ctr"/>
              </a:tabLst>
            </a:pPr>
            <a:r>
              <a:rPr lang="en-US" altLang="en-US" i="1" dirty="0" smtClean="0"/>
              <a:t>             P</a:t>
            </a:r>
            <a:r>
              <a:rPr lang="en-US" altLang="en-US" baseline="-25000" dirty="0" smtClean="0"/>
              <a:t>3</a:t>
            </a:r>
            <a:r>
              <a:rPr lang="en-US" altLang="en-US" dirty="0" smtClean="0"/>
              <a:t>		2 1 1		1 0 0 </a:t>
            </a:r>
          </a:p>
          <a:p>
            <a:pPr>
              <a:buFont typeface="Monotype Sorts" pitchFamily="-84" charset="2"/>
              <a:buNone/>
              <a:tabLst>
                <a:tab pos="1428750" algn="l"/>
                <a:tab pos="2338388" algn="ctr"/>
                <a:tab pos="3594100" algn="ctr"/>
                <a:tab pos="4921250" algn="ctr"/>
              </a:tabLst>
            </a:pPr>
            <a:r>
              <a:rPr lang="en-US" altLang="en-US" dirty="0" smtClean="0"/>
              <a:t>	       </a:t>
            </a:r>
            <a:r>
              <a:rPr lang="en-US" altLang="en-US" i="1" dirty="0" smtClean="0"/>
              <a:t>P</a:t>
            </a:r>
            <a:r>
              <a:rPr lang="en-US" altLang="en-US" baseline="-25000" dirty="0" smtClean="0"/>
              <a:t>4	</a:t>
            </a:r>
            <a:r>
              <a:rPr lang="en-US" altLang="en-US" dirty="0" smtClean="0"/>
              <a:t>	0 0 2		0 0 2</a:t>
            </a:r>
          </a:p>
          <a:p>
            <a:pPr>
              <a:buFont typeface="Monotype Sorts" pitchFamily="-84" charset="2"/>
              <a:buNone/>
              <a:tabLst>
                <a:tab pos="1428750" algn="l"/>
                <a:tab pos="2338388" algn="ctr"/>
                <a:tab pos="3594100" algn="ctr"/>
                <a:tab pos="4921250" algn="ctr"/>
              </a:tabLst>
            </a:pPr>
            <a:endParaRPr lang="en-US" altLang="en-US" dirty="0" smtClean="0"/>
          </a:p>
          <a:p>
            <a:pPr>
              <a:tabLst>
                <a:tab pos="1428750" algn="l"/>
                <a:tab pos="2338388" algn="ctr"/>
                <a:tab pos="3594100" algn="ctr"/>
                <a:tab pos="4921250" algn="ctr"/>
              </a:tabLst>
            </a:pPr>
            <a:r>
              <a:rPr lang="en-US" altLang="en-US" dirty="0" smtClean="0">
                <a:latin typeface="Arial" pitchFamily="34" charset="0"/>
                <a:cs typeface="Arial" pitchFamily="34" charset="0"/>
              </a:rPr>
              <a:t>Sequence &lt;</a:t>
            </a:r>
            <a:r>
              <a:rPr lang="en-US" altLang="en-US" b="1" i="1" dirty="0" smtClean="0">
                <a:latin typeface="Arial" pitchFamily="34" charset="0"/>
                <a:cs typeface="Arial" pitchFamily="34" charset="0"/>
              </a:rPr>
              <a:t>P</a:t>
            </a:r>
            <a:r>
              <a:rPr lang="en-US" altLang="en-US" b="1" i="1" baseline="-25000" dirty="0" smtClean="0">
                <a:latin typeface="Arial" pitchFamily="34" charset="0"/>
                <a:cs typeface="Arial" pitchFamily="34" charset="0"/>
              </a:rPr>
              <a:t>0</a:t>
            </a:r>
            <a:r>
              <a:rPr lang="en-US" altLang="en-US" b="1" i="1" dirty="0" smtClean="0">
                <a:latin typeface="Arial" pitchFamily="34" charset="0"/>
                <a:cs typeface="Arial" pitchFamily="34" charset="0"/>
              </a:rPr>
              <a:t>, P</a:t>
            </a:r>
            <a:r>
              <a:rPr lang="en-US" altLang="en-US" b="1" i="1" baseline="-25000" dirty="0" smtClean="0">
                <a:latin typeface="Arial" pitchFamily="34" charset="0"/>
                <a:cs typeface="Arial" pitchFamily="34" charset="0"/>
              </a:rPr>
              <a:t>2</a:t>
            </a:r>
            <a:r>
              <a:rPr lang="en-US" altLang="en-US" b="1" i="1" dirty="0" smtClean="0">
                <a:latin typeface="Arial" pitchFamily="34" charset="0"/>
                <a:cs typeface="Arial" pitchFamily="34" charset="0"/>
              </a:rPr>
              <a:t>, P</a:t>
            </a:r>
            <a:r>
              <a:rPr lang="en-US" altLang="en-US" b="1" i="1" baseline="-25000" dirty="0" smtClean="0">
                <a:latin typeface="Arial" pitchFamily="34" charset="0"/>
                <a:cs typeface="Arial" pitchFamily="34" charset="0"/>
              </a:rPr>
              <a:t>3</a:t>
            </a:r>
            <a:r>
              <a:rPr lang="en-US" altLang="en-US" b="1" i="1" dirty="0" smtClean="0">
                <a:latin typeface="Arial" pitchFamily="34" charset="0"/>
                <a:cs typeface="Arial" pitchFamily="34" charset="0"/>
              </a:rPr>
              <a:t>, P</a:t>
            </a:r>
            <a:r>
              <a:rPr lang="en-US" altLang="en-US" b="1" i="1" baseline="-25000" dirty="0" smtClean="0">
                <a:latin typeface="Arial" pitchFamily="34" charset="0"/>
                <a:cs typeface="Arial" pitchFamily="34" charset="0"/>
              </a:rPr>
              <a:t>1</a:t>
            </a:r>
            <a:r>
              <a:rPr lang="en-US" altLang="en-US" b="1" i="1" dirty="0" smtClean="0">
                <a:latin typeface="Arial" pitchFamily="34" charset="0"/>
                <a:cs typeface="Arial" pitchFamily="34" charset="0"/>
              </a:rPr>
              <a:t>, P</a:t>
            </a:r>
            <a:r>
              <a:rPr lang="en-US" altLang="en-US" b="1" i="1" baseline="-25000" dirty="0" smtClean="0">
                <a:latin typeface="Arial" pitchFamily="34" charset="0"/>
                <a:cs typeface="Arial" pitchFamily="34" charset="0"/>
              </a:rPr>
              <a:t>4</a:t>
            </a:r>
            <a:r>
              <a:rPr lang="en-US" altLang="en-US" dirty="0" smtClean="0">
                <a:latin typeface="Arial" pitchFamily="34" charset="0"/>
                <a:cs typeface="Arial" pitchFamily="34" charset="0"/>
              </a:rPr>
              <a:t>&gt; results in </a:t>
            </a:r>
            <a:r>
              <a:rPr lang="en-US" altLang="en-US" b="1" i="1" dirty="0" smtClean="0">
                <a:latin typeface="Arial" pitchFamily="34" charset="0"/>
                <a:cs typeface="Arial" pitchFamily="34" charset="0"/>
              </a:rPr>
              <a:t>Finish[</a:t>
            </a:r>
            <a:r>
              <a:rPr lang="en-US" altLang="en-US" b="1" i="1" dirty="0" err="1" smtClean="0">
                <a:latin typeface="Arial" pitchFamily="34" charset="0"/>
                <a:cs typeface="Arial" pitchFamily="34" charset="0"/>
              </a:rPr>
              <a:t>i</a:t>
            </a:r>
            <a:r>
              <a:rPr lang="en-US" altLang="en-US" b="1" i="1" dirty="0" smtClean="0">
                <a:latin typeface="Arial" pitchFamily="34" charset="0"/>
                <a:cs typeface="Arial" pitchFamily="34" charset="0"/>
              </a:rPr>
              <a:t>] = true </a:t>
            </a:r>
            <a:r>
              <a:rPr lang="en-US" altLang="en-US" dirty="0" smtClean="0">
                <a:latin typeface="Arial" pitchFamily="34" charset="0"/>
                <a:cs typeface="Arial" pitchFamily="34" charset="0"/>
              </a:rPr>
              <a:t>for all </a:t>
            </a:r>
            <a:r>
              <a:rPr lang="en-US" altLang="en-US" b="1" i="1" dirty="0" err="1" smtClean="0">
                <a:latin typeface="Arial" pitchFamily="34" charset="0"/>
                <a:cs typeface="Arial" pitchFamily="34" charset="0"/>
              </a:rPr>
              <a:t>i</a:t>
            </a:r>
            <a:r>
              <a:rPr lang="en-US" altLang="en-US" b="1" i="1" dirty="0" smtClean="0">
                <a:latin typeface="Arial" pitchFamily="34" charset="0"/>
                <a:cs typeface="Arial" pitchFamily="34" charset="0"/>
              </a:rPr>
              <a:t> -&gt; system is not in deadlocked state</a:t>
            </a:r>
            <a:endParaRPr lang="en-US" altLang="en-US" b="1" dirty="0" smtClean="0">
              <a:latin typeface="Arial" pitchFamily="34" charset="0"/>
              <a:cs typeface="Arial" pitchFamily="34" charset="0"/>
            </a:endParaRPr>
          </a:p>
          <a:p>
            <a:pPr>
              <a:buFont typeface="Monotype Sorts" pitchFamily="-84" charset="2"/>
              <a:buNone/>
              <a:tabLst>
                <a:tab pos="1428750" algn="l"/>
                <a:tab pos="2338388" algn="ctr"/>
                <a:tab pos="3594100" algn="ctr"/>
                <a:tab pos="4921250" algn="ctr"/>
              </a:tabLst>
            </a:pPr>
            <a:endParaRPr lang="en-US" altLang="en-US"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14312"/>
            <a:ext cx="8229600" cy="852487"/>
          </a:xfrm>
        </p:spPr>
        <p:txBody>
          <a:bodyPr>
            <a:normAutofit/>
          </a:bodyPr>
          <a:lstStyle/>
          <a:p>
            <a:pPr eaLnBrk="1" hangingPunct="1"/>
            <a:r>
              <a:rPr lang="en-US" altLang="en-US" sz="4000" dirty="0" smtClean="0">
                <a:solidFill>
                  <a:srgbClr val="C00000"/>
                </a:solidFill>
                <a:latin typeface="Arial" pitchFamily="34" charset="0"/>
                <a:cs typeface="Arial" pitchFamily="34" charset="0"/>
              </a:rPr>
              <a:t>Example (Cont.)</a:t>
            </a:r>
          </a:p>
        </p:txBody>
      </p:sp>
      <p:sp>
        <p:nvSpPr>
          <p:cNvPr id="44035" name="Rectangle 3"/>
          <p:cNvSpPr>
            <a:spLocks noGrp="1" noChangeArrowheads="1"/>
          </p:cNvSpPr>
          <p:nvPr>
            <p:ph type="body" idx="1"/>
          </p:nvPr>
        </p:nvSpPr>
        <p:spPr>
          <a:xfrm>
            <a:off x="152400" y="1066800"/>
            <a:ext cx="8763000" cy="5638800"/>
          </a:xfrm>
        </p:spPr>
        <p:txBody>
          <a:bodyPr>
            <a:normAutofit/>
          </a:bodyPr>
          <a:lstStyle/>
          <a:p>
            <a:pPr algn="just">
              <a:tabLst>
                <a:tab pos="2800350" algn="l"/>
                <a:tab pos="3708400" algn="ctr"/>
              </a:tabLst>
            </a:pPr>
            <a:r>
              <a:rPr lang="en-US" altLang="en-US" sz="3300" b="1" i="1" dirty="0" smtClean="0">
                <a:latin typeface="Arial" pitchFamily="34" charset="0"/>
                <a:cs typeface="Arial" pitchFamily="34" charset="0"/>
              </a:rPr>
              <a:t>P</a:t>
            </a:r>
            <a:r>
              <a:rPr lang="en-US" altLang="en-US" sz="3300" b="1" baseline="-25000" dirty="0" smtClean="0">
                <a:latin typeface="Arial" pitchFamily="34" charset="0"/>
                <a:cs typeface="Arial" pitchFamily="34" charset="0"/>
              </a:rPr>
              <a:t>2</a:t>
            </a:r>
            <a:r>
              <a:rPr lang="en-US" altLang="en-US" sz="3300" dirty="0" smtClean="0">
                <a:latin typeface="Arial" pitchFamily="34" charset="0"/>
                <a:cs typeface="Arial" pitchFamily="34" charset="0"/>
              </a:rPr>
              <a:t> requests an additional instance of type</a:t>
            </a:r>
            <a:r>
              <a:rPr lang="en-US" altLang="en-US" sz="3300" i="1" dirty="0" smtClean="0">
                <a:latin typeface="Arial" pitchFamily="34" charset="0"/>
                <a:cs typeface="Arial" pitchFamily="34" charset="0"/>
              </a:rPr>
              <a:t> </a:t>
            </a:r>
            <a:r>
              <a:rPr lang="en-US" altLang="en-US" sz="3300" b="1" i="1" dirty="0" smtClean="0">
                <a:latin typeface="Arial" pitchFamily="34" charset="0"/>
                <a:cs typeface="Arial" pitchFamily="34" charset="0"/>
              </a:rPr>
              <a:t>C</a:t>
            </a:r>
            <a:endParaRPr lang="en-US" altLang="en-US" sz="3300" b="1" dirty="0" smtClean="0">
              <a:latin typeface="Arial" pitchFamily="34" charset="0"/>
              <a:cs typeface="Arial" pitchFamily="34" charset="0"/>
            </a:endParaRPr>
          </a:p>
          <a:p>
            <a:pPr algn="just">
              <a:buFont typeface="Monotype Sorts" pitchFamily="-84" charset="2"/>
              <a:buNone/>
              <a:tabLst>
                <a:tab pos="2800350" algn="l"/>
                <a:tab pos="3708400" algn="ctr"/>
              </a:tabLst>
            </a:pPr>
            <a:r>
              <a:rPr lang="en-US" altLang="en-US" sz="3300" dirty="0" smtClean="0">
                <a:latin typeface="Arial" pitchFamily="34" charset="0"/>
                <a:cs typeface="Arial" pitchFamily="34" charset="0"/>
              </a:rPr>
              <a:t>			</a:t>
            </a:r>
            <a:r>
              <a:rPr lang="en-US" altLang="en-US" sz="3300" i="1" u="sng" dirty="0" smtClean="0">
                <a:latin typeface="Arial" pitchFamily="34" charset="0"/>
                <a:cs typeface="Arial" pitchFamily="34" charset="0"/>
              </a:rPr>
              <a:t>Request</a:t>
            </a:r>
            <a:endParaRPr lang="en-US" altLang="en-US" sz="3300" i="1" dirty="0" smtClean="0">
              <a:latin typeface="Arial" pitchFamily="34" charset="0"/>
              <a:cs typeface="Arial" pitchFamily="34" charset="0"/>
            </a:endParaRPr>
          </a:p>
          <a:p>
            <a:pPr algn="just">
              <a:buFont typeface="Monotype Sorts" pitchFamily="-84" charset="2"/>
              <a:buNone/>
              <a:tabLst>
                <a:tab pos="2800350" algn="l"/>
                <a:tab pos="3708400" algn="ctr"/>
              </a:tabLst>
            </a:pPr>
            <a:r>
              <a:rPr lang="en-US" altLang="en-US" i="1" dirty="0" smtClean="0"/>
              <a:t>			A B C</a:t>
            </a:r>
          </a:p>
          <a:p>
            <a:pPr algn="just">
              <a:buFont typeface="Monotype Sorts" pitchFamily="-84" charset="2"/>
              <a:buNone/>
              <a:tabLst>
                <a:tab pos="2800350" algn="l"/>
                <a:tab pos="3708400" algn="ctr"/>
              </a:tabLst>
            </a:pPr>
            <a:r>
              <a:rPr lang="en-US" altLang="en-US" dirty="0" smtClean="0"/>
              <a:t>		</a:t>
            </a:r>
            <a:r>
              <a:rPr lang="en-US" altLang="en-US" i="1" dirty="0" smtClean="0"/>
              <a:t>P</a:t>
            </a:r>
            <a:r>
              <a:rPr lang="en-US" altLang="en-US" baseline="-25000" dirty="0" smtClean="0"/>
              <a:t>0	</a:t>
            </a:r>
            <a:r>
              <a:rPr lang="en-US" altLang="en-US" dirty="0" smtClean="0"/>
              <a:t>0 0 0</a:t>
            </a:r>
          </a:p>
          <a:p>
            <a:pPr algn="just">
              <a:buFont typeface="Monotype Sorts" pitchFamily="-84" charset="2"/>
              <a:buNone/>
              <a:tabLst>
                <a:tab pos="2800350" algn="l"/>
                <a:tab pos="3708400" algn="ctr"/>
              </a:tabLst>
            </a:pPr>
            <a:r>
              <a:rPr lang="en-US" altLang="en-US" dirty="0" smtClean="0"/>
              <a:t>		</a:t>
            </a:r>
            <a:r>
              <a:rPr lang="en-US" altLang="en-US" i="1" dirty="0" smtClean="0"/>
              <a:t>P</a:t>
            </a:r>
            <a:r>
              <a:rPr lang="en-US" altLang="en-US" baseline="-25000" dirty="0" smtClean="0"/>
              <a:t>1</a:t>
            </a:r>
            <a:r>
              <a:rPr lang="en-US" altLang="en-US" dirty="0" smtClean="0"/>
              <a:t>	2 0 2</a:t>
            </a:r>
          </a:p>
          <a:p>
            <a:pPr algn="just">
              <a:buFont typeface="Monotype Sorts" pitchFamily="-84" charset="2"/>
              <a:buNone/>
              <a:tabLst>
                <a:tab pos="2800350" algn="l"/>
                <a:tab pos="3708400" algn="ctr"/>
              </a:tabLst>
            </a:pPr>
            <a:r>
              <a:rPr lang="en-US" altLang="en-US" dirty="0" smtClean="0"/>
              <a:t>		</a:t>
            </a:r>
            <a:r>
              <a:rPr lang="en-US" altLang="en-US" i="1" dirty="0" smtClean="0"/>
              <a:t>P</a:t>
            </a:r>
            <a:r>
              <a:rPr lang="en-US" altLang="en-US" baseline="-25000" dirty="0" smtClean="0"/>
              <a:t>2</a:t>
            </a:r>
            <a:r>
              <a:rPr lang="en-US" altLang="en-US" dirty="0" smtClean="0"/>
              <a:t>	0 0 1</a:t>
            </a:r>
          </a:p>
          <a:p>
            <a:pPr algn="just">
              <a:buFont typeface="Monotype Sorts" pitchFamily="-84" charset="2"/>
              <a:buNone/>
              <a:tabLst>
                <a:tab pos="2800350" algn="l"/>
                <a:tab pos="3708400" algn="ctr"/>
              </a:tabLst>
            </a:pPr>
            <a:r>
              <a:rPr lang="en-US" altLang="en-US" dirty="0" smtClean="0"/>
              <a:t>		</a:t>
            </a:r>
            <a:r>
              <a:rPr lang="en-US" altLang="en-US" i="1" dirty="0" smtClean="0"/>
              <a:t>P</a:t>
            </a:r>
            <a:r>
              <a:rPr lang="en-US" altLang="en-US" baseline="-25000" dirty="0" smtClean="0"/>
              <a:t>3</a:t>
            </a:r>
            <a:r>
              <a:rPr lang="en-US" altLang="en-US" dirty="0" smtClean="0"/>
              <a:t>	1 0 0 </a:t>
            </a:r>
          </a:p>
          <a:p>
            <a:pPr algn="just">
              <a:buFont typeface="Monotype Sorts" pitchFamily="-84" charset="2"/>
              <a:buNone/>
              <a:tabLst>
                <a:tab pos="2800350" algn="l"/>
                <a:tab pos="3708400" algn="ctr"/>
              </a:tabLst>
            </a:pPr>
            <a:r>
              <a:rPr lang="en-US" altLang="en-US" dirty="0" smtClean="0"/>
              <a:t>		</a:t>
            </a:r>
            <a:r>
              <a:rPr lang="en-US" altLang="en-US" i="1" dirty="0" smtClean="0"/>
              <a:t>P</a:t>
            </a:r>
            <a:r>
              <a:rPr lang="en-US" altLang="en-US" baseline="-25000" dirty="0" smtClean="0"/>
              <a:t>4</a:t>
            </a:r>
            <a:r>
              <a:rPr lang="en-US" altLang="en-US" dirty="0" smtClean="0"/>
              <a:t>	0 0 2</a:t>
            </a:r>
          </a:p>
          <a:p>
            <a:pPr algn="just">
              <a:buFont typeface="Monotype Sorts" pitchFamily="-84" charset="2"/>
              <a:buNone/>
              <a:tabLst>
                <a:tab pos="2800350" algn="l"/>
                <a:tab pos="3708400" algn="ctr"/>
              </a:tabLst>
            </a:pPr>
            <a:endParaRPr lang="en-US" altLang="en-US" sz="800" dirty="0" smtClean="0"/>
          </a:p>
          <a:p>
            <a:pPr algn="just">
              <a:tabLst>
                <a:tab pos="2800350" algn="l"/>
                <a:tab pos="3708400" algn="ctr"/>
              </a:tabLst>
            </a:pPr>
            <a:r>
              <a:rPr lang="en-US" altLang="en-US" sz="3300" dirty="0" smtClean="0">
                <a:latin typeface="Arial" pitchFamily="34" charset="0"/>
                <a:cs typeface="Arial" pitchFamily="34" charset="0"/>
              </a:rPr>
              <a:t>State of system?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0" y="228600"/>
            <a:ext cx="7586662" cy="990600"/>
          </a:xfrm>
        </p:spPr>
        <p:txBody>
          <a:bodyPr>
            <a:normAutofit/>
          </a:bodyPr>
          <a:lstStyle/>
          <a:p>
            <a:pPr eaLnBrk="1" hangingPunct="1"/>
            <a:r>
              <a:rPr lang="en-US" altLang="en-US" sz="4000" dirty="0" smtClean="0">
                <a:solidFill>
                  <a:srgbClr val="C00000"/>
                </a:solidFill>
                <a:latin typeface="Arial" pitchFamily="34" charset="0"/>
                <a:cs typeface="Arial" pitchFamily="34" charset="0"/>
              </a:rPr>
              <a:t>Detection-Algorithm Usage</a:t>
            </a:r>
          </a:p>
        </p:txBody>
      </p:sp>
      <p:sp>
        <p:nvSpPr>
          <p:cNvPr id="45059" name="Rectangle 3"/>
          <p:cNvSpPr>
            <a:spLocks noGrp="1" noChangeArrowheads="1"/>
          </p:cNvSpPr>
          <p:nvPr>
            <p:ph type="body" idx="1"/>
          </p:nvPr>
        </p:nvSpPr>
        <p:spPr>
          <a:xfrm>
            <a:off x="228600" y="1122363"/>
            <a:ext cx="8686800" cy="5507037"/>
          </a:xfrm>
        </p:spPr>
        <p:txBody>
          <a:bodyPr>
            <a:normAutofit/>
          </a:bodyPr>
          <a:lstStyle/>
          <a:p>
            <a:pPr algn="just"/>
            <a:r>
              <a:rPr lang="en-US" altLang="en-US" dirty="0" smtClean="0">
                <a:latin typeface="Arial" pitchFamily="34" charset="0"/>
                <a:cs typeface="Arial" pitchFamily="34" charset="0"/>
              </a:rPr>
              <a:t>When, and how often, to invoke depends on:</a:t>
            </a:r>
          </a:p>
          <a:p>
            <a:pPr lvl="1" algn="just"/>
            <a:r>
              <a:rPr lang="en-US" altLang="en-US" dirty="0" smtClean="0">
                <a:latin typeface="Arial" pitchFamily="34" charset="0"/>
                <a:cs typeface="Arial" pitchFamily="34" charset="0"/>
              </a:rPr>
              <a:t>How often a deadlock is likely to occur?</a:t>
            </a:r>
          </a:p>
          <a:p>
            <a:pPr lvl="1" algn="just"/>
            <a:r>
              <a:rPr lang="en-US" altLang="en-US" dirty="0" smtClean="0">
                <a:latin typeface="Arial" pitchFamily="34" charset="0"/>
                <a:cs typeface="Arial" pitchFamily="34" charset="0"/>
              </a:rPr>
              <a:t>How many processes will need to be rolled back?</a:t>
            </a:r>
          </a:p>
          <a:p>
            <a:pPr lvl="2" algn="just"/>
            <a:r>
              <a:rPr lang="en-US" altLang="en-US" dirty="0" smtClean="0">
                <a:latin typeface="Arial" pitchFamily="34" charset="0"/>
                <a:cs typeface="Arial" pitchFamily="34" charset="0"/>
              </a:rPr>
              <a:t>one for each disjoint cycle</a:t>
            </a:r>
          </a:p>
          <a:p>
            <a:pPr algn="just"/>
            <a:r>
              <a:rPr lang="en-US" altLang="en-US" dirty="0" smtClean="0">
                <a:latin typeface="Arial" pitchFamily="34" charset="0"/>
                <a:cs typeface="Arial" pitchFamily="34" charset="0"/>
              </a:rPr>
              <a:t>If detection algorithm is invoked arbitrarily, there may be many cycles in the resource graph and so we would not be able to tell which of the many deadlocked processes </a:t>
            </a:r>
            <a:r>
              <a:rPr lang="ja-JP" altLang="en-US" smtClean="0">
                <a:latin typeface="Arial" pitchFamily="34" charset="0"/>
                <a:cs typeface="Arial" pitchFamily="34" charset="0"/>
              </a:rPr>
              <a:t>“</a:t>
            </a:r>
            <a:r>
              <a:rPr lang="en-US" altLang="ja-JP" dirty="0" smtClean="0">
                <a:latin typeface="Arial" pitchFamily="34" charset="0"/>
                <a:cs typeface="Arial" pitchFamily="34" charset="0"/>
              </a:rPr>
              <a:t>caused</a:t>
            </a:r>
            <a:r>
              <a:rPr lang="ja-JP" altLang="en-US" smtClean="0">
                <a:latin typeface="Arial" pitchFamily="34" charset="0"/>
                <a:cs typeface="Arial" pitchFamily="34" charset="0"/>
              </a:rPr>
              <a:t>”</a:t>
            </a:r>
            <a:r>
              <a:rPr lang="en-US" altLang="ja-JP" dirty="0" smtClean="0">
                <a:latin typeface="Arial" pitchFamily="34" charset="0"/>
                <a:cs typeface="Arial" pitchFamily="34" charset="0"/>
              </a:rPr>
              <a:t> the deadlock.</a:t>
            </a:r>
            <a:endParaRPr lang="en-US" altLang="en-US" dirty="0" smtClean="0">
              <a:latin typeface="Arial" pitchFamily="34" charset="0"/>
              <a:cs typeface="Arial"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28600" y="228600"/>
            <a:ext cx="8763000" cy="914400"/>
          </a:xfrm>
        </p:spPr>
        <p:txBody>
          <a:bodyPr>
            <a:noAutofit/>
          </a:bodyPr>
          <a:lstStyle/>
          <a:p>
            <a:pPr eaLnBrk="1" hangingPunct="1"/>
            <a:r>
              <a:rPr lang="en-US" altLang="en-US" sz="4000" dirty="0" smtClean="0">
                <a:solidFill>
                  <a:srgbClr val="C00000"/>
                </a:solidFill>
                <a:latin typeface="Arial" pitchFamily="34" charset="0"/>
                <a:cs typeface="Arial" pitchFamily="34" charset="0"/>
              </a:rPr>
              <a:t>Recovery from Deadlock:  Process Termination</a:t>
            </a:r>
          </a:p>
        </p:txBody>
      </p:sp>
      <p:sp>
        <p:nvSpPr>
          <p:cNvPr id="46083" name="Rectangle 3"/>
          <p:cNvSpPr>
            <a:spLocks noGrp="1" noChangeArrowheads="1"/>
          </p:cNvSpPr>
          <p:nvPr>
            <p:ph type="body" idx="1"/>
          </p:nvPr>
        </p:nvSpPr>
        <p:spPr>
          <a:xfrm>
            <a:off x="228600" y="1295400"/>
            <a:ext cx="8763000" cy="5334000"/>
          </a:xfrm>
        </p:spPr>
        <p:txBody>
          <a:bodyPr>
            <a:normAutofit fontScale="92500" lnSpcReduction="10000"/>
          </a:bodyPr>
          <a:lstStyle/>
          <a:p>
            <a:r>
              <a:rPr lang="en-US" altLang="en-US" dirty="0" smtClean="0">
                <a:latin typeface="Arial" pitchFamily="34" charset="0"/>
                <a:cs typeface="Arial" pitchFamily="34" charset="0"/>
              </a:rPr>
              <a:t>Abort all deadlocked processes</a:t>
            </a:r>
          </a:p>
          <a:p>
            <a:r>
              <a:rPr lang="en-US" altLang="en-US" dirty="0" smtClean="0">
                <a:latin typeface="Arial" pitchFamily="34" charset="0"/>
                <a:cs typeface="Arial" pitchFamily="34" charset="0"/>
              </a:rPr>
              <a:t>Abort one process at a time until the deadlock cycle is eliminated</a:t>
            </a:r>
            <a:br>
              <a:rPr lang="en-US" altLang="en-US" dirty="0" smtClean="0">
                <a:latin typeface="Arial" pitchFamily="34" charset="0"/>
                <a:cs typeface="Arial" pitchFamily="34" charset="0"/>
              </a:rPr>
            </a:br>
            <a:endParaRPr lang="en-US" altLang="en-US" dirty="0" smtClean="0">
              <a:latin typeface="Arial" pitchFamily="34" charset="0"/>
              <a:cs typeface="Arial" pitchFamily="34" charset="0"/>
            </a:endParaRPr>
          </a:p>
          <a:p>
            <a:r>
              <a:rPr lang="en-US" altLang="en-US" dirty="0" smtClean="0">
                <a:latin typeface="Arial" pitchFamily="34" charset="0"/>
                <a:cs typeface="Arial" pitchFamily="34" charset="0"/>
              </a:rPr>
              <a:t>In which order should we choose to abort?</a:t>
            </a:r>
          </a:p>
          <a:p>
            <a:pPr marL="800100" lvl="1" indent="-342900">
              <a:buFont typeface="Arial" pitchFamily="34" charset="0"/>
              <a:buAutoNum type="arabicPeriod"/>
            </a:pPr>
            <a:r>
              <a:rPr lang="en-US" altLang="en-US" dirty="0" smtClean="0">
                <a:latin typeface="Arial" pitchFamily="34" charset="0"/>
                <a:cs typeface="Arial" pitchFamily="34" charset="0"/>
              </a:rPr>
              <a:t>Priority of the process</a:t>
            </a:r>
          </a:p>
          <a:p>
            <a:pPr marL="800100" lvl="1" indent="-342900">
              <a:buFont typeface="Arial" pitchFamily="34" charset="0"/>
              <a:buAutoNum type="arabicPeriod"/>
            </a:pPr>
            <a:r>
              <a:rPr lang="en-US" altLang="en-US" dirty="0" smtClean="0">
                <a:latin typeface="Arial" pitchFamily="34" charset="0"/>
                <a:cs typeface="Arial" pitchFamily="34" charset="0"/>
              </a:rPr>
              <a:t>How long process has computed, and how much longer to completion</a:t>
            </a:r>
          </a:p>
          <a:p>
            <a:pPr marL="800100" lvl="1" indent="-342900">
              <a:buFont typeface="Arial" pitchFamily="34" charset="0"/>
              <a:buAutoNum type="arabicPeriod"/>
            </a:pPr>
            <a:r>
              <a:rPr lang="en-US" altLang="en-US" dirty="0" smtClean="0">
                <a:latin typeface="Arial" pitchFamily="34" charset="0"/>
                <a:cs typeface="Arial" pitchFamily="34" charset="0"/>
              </a:rPr>
              <a:t>Resources the process has used</a:t>
            </a:r>
          </a:p>
          <a:p>
            <a:pPr marL="800100" lvl="1" indent="-342900">
              <a:buFont typeface="Arial" pitchFamily="34" charset="0"/>
              <a:buAutoNum type="arabicPeriod"/>
            </a:pPr>
            <a:r>
              <a:rPr lang="en-US" altLang="en-US" dirty="0" smtClean="0">
                <a:latin typeface="Arial" pitchFamily="34" charset="0"/>
                <a:cs typeface="Arial" pitchFamily="34" charset="0"/>
              </a:rPr>
              <a:t>Resources process needs to complete</a:t>
            </a:r>
          </a:p>
          <a:p>
            <a:pPr marL="800100" lvl="1" indent="-342900">
              <a:buFont typeface="Arial" pitchFamily="34" charset="0"/>
              <a:buAutoNum type="arabicPeriod"/>
            </a:pPr>
            <a:r>
              <a:rPr lang="en-US" altLang="en-US" dirty="0" smtClean="0">
                <a:latin typeface="Arial" pitchFamily="34" charset="0"/>
                <a:cs typeface="Arial" pitchFamily="34" charset="0"/>
              </a:rPr>
              <a:t>How many processes will need to be terminated</a:t>
            </a:r>
          </a:p>
          <a:p>
            <a:pPr marL="800100" lvl="1" indent="-342900">
              <a:buFont typeface="Arial" pitchFamily="34" charset="0"/>
              <a:buAutoNum type="arabicPeriod"/>
            </a:pPr>
            <a:r>
              <a:rPr lang="en-US" altLang="en-US" dirty="0" smtClean="0">
                <a:latin typeface="Arial" pitchFamily="34" charset="0"/>
                <a:cs typeface="Arial" pitchFamily="34" charset="0"/>
              </a:rPr>
              <a:t>Is process interactive or batch?</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90550" y="152400"/>
            <a:ext cx="8020050" cy="1143000"/>
          </a:xfrm>
        </p:spPr>
        <p:txBody>
          <a:bodyPr>
            <a:noAutofit/>
          </a:bodyPr>
          <a:lstStyle/>
          <a:p>
            <a:pPr eaLnBrk="1" hangingPunct="1"/>
            <a:r>
              <a:rPr lang="en-US" altLang="en-US" sz="4000" dirty="0" smtClean="0">
                <a:solidFill>
                  <a:srgbClr val="C00000"/>
                </a:solidFill>
                <a:latin typeface="Arial" pitchFamily="34" charset="0"/>
                <a:cs typeface="Arial" pitchFamily="34" charset="0"/>
              </a:rPr>
              <a:t>Recovery from Deadlock:  Resource Preemption</a:t>
            </a:r>
          </a:p>
        </p:txBody>
      </p:sp>
      <p:sp>
        <p:nvSpPr>
          <p:cNvPr id="47107" name="Rectangle 3"/>
          <p:cNvSpPr>
            <a:spLocks noGrp="1" noChangeArrowheads="1"/>
          </p:cNvSpPr>
          <p:nvPr>
            <p:ph type="body" idx="1"/>
          </p:nvPr>
        </p:nvSpPr>
        <p:spPr>
          <a:xfrm>
            <a:off x="228600" y="1371600"/>
            <a:ext cx="8610600" cy="4483100"/>
          </a:xfrm>
        </p:spPr>
        <p:txBody>
          <a:bodyPr>
            <a:normAutofit/>
          </a:bodyPr>
          <a:lstStyle/>
          <a:p>
            <a:pPr algn="just"/>
            <a:r>
              <a:rPr lang="en-US" altLang="en-US" sz="2800" b="1" dirty="0" smtClean="0">
                <a:latin typeface="Arial" pitchFamily="34" charset="0"/>
                <a:cs typeface="Arial" pitchFamily="34" charset="0"/>
              </a:rPr>
              <a:t>Selecting a victim </a:t>
            </a:r>
            <a:r>
              <a:rPr lang="en-US" altLang="en-US" sz="2800" dirty="0" smtClean="0">
                <a:latin typeface="Arial" pitchFamily="34" charset="0"/>
                <a:cs typeface="Arial" pitchFamily="34" charset="0"/>
              </a:rPr>
              <a:t>– minimize cost</a:t>
            </a:r>
          </a:p>
          <a:p>
            <a:pPr algn="just"/>
            <a:r>
              <a:rPr lang="en-US" altLang="en-US" sz="2800" b="1" dirty="0" smtClean="0">
                <a:latin typeface="Arial" pitchFamily="34" charset="0"/>
                <a:cs typeface="Arial" pitchFamily="34" charset="0"/>
              </a:rPr>
              <a:t>Rollback</a:t>
            </a:r>
            <a:r>
              <a:rPr lang="en-US" altLang="en-US" sz="2800" dirty="0" smtClean="0">
                <a:latin typeface="Arial" pitchFamily="34" charset="0"/>
                <a:cs typeface="Arial" pitchFamily="34" charset="0"/>
              </a:rPr>
              <a:t> – return to some safe state, restart process for that state</a:t>
            </a:r>
          </a:p>
          <a:p>
            <a:pPr algn="just"/>
            <a:r>
              <a:rPr lang="en-US" altLang="en-US" sz="2800" b="1" dirty="0" smtClean="0">
                <a:latin typeface="Arial" pitchFamily="34" charset="0"/>
                <a:cs typeface="Arial" pitchFamily="34" charset="0"/>
              </a:rPr>
              <a:t>Starvation</a:t>
            </a:r>
            <a:r>
              <a:rPr lang="en-US" altLang="en-US" sz="2800" dirty="0" smtClean="0">
                <a:latin typeface="Arial" pitchFamily="34" charset="0"/>
                <a:cs typeface="Arial" pitchFamily="34" charset="0"/>
              </a:rPr>
              <a:t> –  same process may always be picked as victim, include number of rollback in cost factor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altLang="en-US" sz="4000" dirty="0" smtClean="0">
                <a:solidFill>
                  <a:srgbClr val="C00000"/>
                </a:solidFill>
                <a:latin typeface="Arial" pitchFamily="34" charset="0"/>
                <a:cs typeface="Arial" pitchFamily="34" charset="0"/>
              </a:rPr>
              <a:t>System Model</a:t>
            </a:r>
            <a:endParaRPr lang="en-IN" sz="4000" dirty="0">
              <a:latin typeface="Arial" pitchFamily="34" charset="0"/>
              <a:cs typeface="Arial" pitchFamily="34" charset="0"/>
            </a:endParaRPr>
          </a:p>
        </p:txBody>
      </p:sp>
      <p:sp>
        <p:nvSpPr>
          <p:cNvPr id="7" name="Content Placeholder 2"/>
          <p:cNvSpPr>
            <a:spLocks noGrp="1"/>
          </p:cNvSpPr>
          <p:nvPr>
            <p:ph idx="1"/>
          </p:nvPr>
        </p:nvSpPr>
        <p:spPr>
          <a:xfrm>
            <a:off x="228600" y="990600"/>
            <a:ext cx="8610600" cy="4876800"/>
          </a:xfrm>
        </p:spPr>
        <p:txBody>
          <a:bodyPr>
            <a:normAutofit/>
          </a:bodyPr>
          <a:lstStyle/>
          <a:p>
            <a:pPr algn="just">
              <a:spcBef>
                <a:spcPts val="0"/>
              </a:spcBef>
            </a:pPr>
            <a:r>
              <a:rPr lang="en-US" altLang="en-US" sz="2800" dirty="0" smtClean="0">
                <a:latin typeface="Arial" pitchFamily="34" charset="0"/>
                <a:cs typeface="Arial" pitchFamily="34" charset="0"/>
              </a:rPr>
              <a:t>Each process utilizes a resource as follows:</a:t>
            </a:r>
          </a:p>
          <a:p>
            <a:pPr lvl="1" algn="just">
              <a:spcBef>
                <a:spcPts val="0"/>
              </a:spcBef>
            </a:pPr>
            <a:r>
              <a:rPr lang="en-US" altLang="en-US" b="1" dirty="0" smtClean="0">
                <a:latin typeface="Arial" pitchFamily="34" charset="0"/>
                <a:cs typeface="Arial" pitchFamily="34" charset="0"/>
              </a:rPr>
              <a:t>Request: </a:t>
            </a:r>
            <a:r>
              <a:rPr lang="en-IN" altLang="en-US" dirty="0" smtClean="0">
                <a:latin typeface="Arial" pitchFamily="34" charset="0"/>
                <a:cs typeface="Arial" pitchFamily="34" charset="0"/>
              </a:rPr>
              <a:t>If the request cannot be granted immediately, the requesting process must wait until it can acquire the resource</a:t>
            </a:r>
            <a:endParaRPr lang="en-US" altLang="en-US" dirty="0" smtClean="0">
              <a:latin typeface="Arial" pitchFamily="34" charset="0"/>
              <a:cs typeface="Arial" pitchFamily="34" charset="0"/>
            </a:endParaRPr>
          </a:p>
          <a:p>
            <a:pPr lvl="1" algn="just">
              <a:spcBef>
                <a:spcPts val="0"/>
              </a:spcBef>
            </a:pPr>
            <a:r>
              <a:rPr lang="en-US" altLang="en-US" b="1" dirty="0" smtClean="0">
                <a:latin typeface="Arial" pitchFamily="34" charset="0"/>
                <a:cs typeface="Arial" pitchFamily="34" charset="0"/>
              </a:rPr>
              <a:t>Use: </a:t>
            </a:r>
            <a:r>
              <a:rPr lang="en-IN" altLang="en-US" dirty="0" smtClean="0">
                <a:latin typeface="Arial" pitchFamily="34" charset="0"/>
                <a:cs typeface="Arial" pitchFamily="34" charset="0"/>
              </a:rPr>
              <a:t>The process can operate on the resource</a:t>
            </a:r>
            <a:r>
              <a:rPr lang="en-US" altLang="en-US" dirty="0" smtClean="0">
                <a:latin typeface="Arial" pitchFamily="34" charset="0"/>
                <a:cs typeface="Arial" pitchFamily="34" charset="0"/>
              </a:rPr>
              <a:t> </a:t>
            </a:r>
          </a:p>
          <a:p>
            <a:pPr lvl="1" algn="just">
              <a:spcBef>
                <a:spcPts val="0"/>
              </a:spcBef>
            </a:pPr>
            <a:r>
              <a:rPr lang="en-US" altLang="en-US" b="1" dirty="0" smtClean="0">
                <a:latin typeface="Arial" pitchFamily="34" charset="0"/>
                <a:cs typeface="Arial" pitchFamily="34" charset="0"/>
              </a:rPr>
              <a:t>Release: </a:t>
            </a:r>
            <a:r>
              <a:rPr lang="en-IN" altLang="en-US" dirty="0" smtClean="0">
                <a:latin typeface="Arial" pitchFamily="34" charset="0"/>
                <a:cs typeface="Arial" pitchFamily="34" charset="0"/>
              </a:rPr>
              <a:t>The process releases the resource</a:t>
            </a:r>
          </a:p>
          <a:p>
            <a:pPr algn="just">
              <a:spcBef>
                <a:spcPts val="0"/>
              </a:spcBef>
            </a:pPr>
            <a:r>
              <a:rPr lang="en-US" sz="2800" u="sng" dirty="0" smtClean="0">
                <a:latin typeface="Arial" pitchFamily="34" charset="0"/>
                <a:cs typeface="Arial" pitchFamily="34" charset="0"/>
              </a:rPr>
              <a:t>A </a:t>
            </a:r>
            <a:r>
              <a:rPr lang="en-US" sz="2800" u="sng" dirty="0" err="1" smtClean="0">
                <a:latin typeface="Arial" pitchFamily="34" charset="0"/>
                <a:cs typeface="Arial" pitchFamily="34" charset="0"/>
              </a:rPr>
              <a:t>mutex</a:t>
            </a:r>
            <a:r>
              <a:rPr lang="en-US" sz="2800" u="sng" dirty="0" smtClean="0">
                <a:latin typeface="Arial" pitchFamily="34" charset="0"/>
                <a:cs typeface="Arial" pitchFamily="34" charset="0"/>
              </a:rPr>
              <a:t> lock may be used to protect critical sections of code </a:t>
            </a:r>
            <a:r>
              <a:rPr lang="en-US" sz="2800" dirty="0" smtClean="0">
                <a:latin typeface="Arial" pitchFamily="34" charset="0"/>
                <a:cs typeface="Arial" pitchFamily="34" charset="0"/>
              </a:rPr>
              <a:t>i.e., a thread acquires the lock before entering a critical section and releases it upon exiting the critical section.</a:t>
            </a:r>
            <a:endParaRPr lang="en-IN" sz="40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944562"/>
          </a:xfrm>
        </p:spPr>
        <p:txBody>
          <a:bodyPr>
            <a:normAutofit/>
          </a:bodyPr>
          <a:lstStyle/>
          <a:p>
            <a:r>
              <a:rPr lang="en-US" sz="4000" dirty="0" err="1" smtClean="0">
                <a:solidFill>
                  <a:srgbClr val="C00000"/>
                </a:solidFill>
                <a:latin typeface="Arial" pitchFamily="34" charset="0"/>
                <a:cs typeface="Arial" pitchFamily="34" charset="0"/>
              </a:rPr>
              <a:t>Mutex</a:t>
            </a:r>
            <a:r>
              <a:rPr lang="en-US" sz="4000" dirty="0" smtClean="0">
                <a:solidFill>
                  <a:srgbClr val="C00000"/>
                </a:solidFill>
                <a:latin typeface="Arial" pitchFamily="34" charset="0"/>
                <a:cs typeface="Arial" pitchFamily="34" charset="0"/>
              </a:rPr>
              <a:t> locks</a:t>
            </a:r>
            <a:endParaRPr lang="en-US" sz="4000" dirty="0">
              <a:solidFill>
                <a:srgbClr val="C00000"/>
              </a:solidFill>
              <a:latin typeface="Arial" pitchFamily="34" charset="0"/>
              <a:cs typeface="Arial" pitchFamily="34" charset="0"/>
            </a:endParaRPr>
          </a:p>
        </p:txBody>
      </p:sp>
      <p:sp>
        <p:nvSpPr>
          <p:cNvPr id="5" name="Content Placeholder 4"/>
          <p:cNvSpPr>
            <a:spLocks noGrp="1"/>
          </p:cNvSpPr>
          <p:nvPr>
            <p:ph sz="half" idx="1"/>
          </p:nvPr>
        </p:nvSpPr>
        <p:spPr>
          <a:xfrm>
            <a:off x="152400" y="1066800"/>
            <a:ext cx="5181600" cy="5059363"/>
          </a:xfrm>
        </p:spPr>
        <p:txBody>
          <a:bodyPr>
            <a:normAutofit/>
          </a:bodyPr>
          <a:lstStyle/>
          <a:p>
            <a:pPr>
              <a:buNone/>
            </a:pPr>
            <a:r>
              <a:rPr lang="en-US" sz="2000" b="1" dirty="0" smtClean="0">
                <a:latin typeface="Courier New" pitchFamily="49" charset="0"/>
                <a:cs typeface="Courier New" pitchFamily="49" charset="0"/>
              </a:rPr>
              <a:t>#include &lt;</a:t>
            </a:r>
            <a:r>
              <a:rPr lang="en-US" sz="2000" b="1" dirty="0" err="1" smtClean="0">
                <a:latin typeface="Courier New" pitchFamily="49" charset="0"/>
                <a:cs typeface="Courier New" pitchFamily="49" charset="0"/>
              </a:rPr>
              <a:t>pthread.h</a:t>
            </a:r>
            <a:r>
              <a:rPr lang="en-US" sz="2000" b="1" dirty="0" smtClean="0">
                <a:latin typeface="Courier New" pitchFamily="49" charset="0"/>
                <a:cs typeface="Courier New" pitchFamily="49" charset="0"/>
              </a:rPr>
              <a:t>&gt;</a:t>
            </a:r>
          </a:p>
          <a:p>
            <a:pPr>
              <a:buNone/>
            </a:pPr>
            <a:r>
              <a:rPr lang="en-US" sz="2000" b="1" dirty="0" err="1" smtClean="0">
                <a:latin typeface="Courier New" pitchFamily="49" charset="0"/>
                <a:cs typeface="Courier New" pitchFamily="49" charset="0"/>
              </a:rPr>
              <a:t>pthread_mutex_t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mutex</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create the </a:t>
            </a:r>
            <a:r>
              <a:rPr lang="en-US" sz="2000" b="1" dirty="0" err="1" smtClean="0">
                <a:latin typeface="Courier New" pitchFamily="49" charset="0"/>
                <a:cs typeface="Courier New" pitchFamily="49" charset="0"/>
              </a:rPr>
              <a:t>mutex</a:t>
            </a:r>
            <a:r>
              <a:rPr lang="en-US" sz="2000" b="1" dirty="0" smtClean="0">
                <a:latin typeface="Courier New" pitchFamily="49" charset="0"/>
                <a:cs typeface="Courier New" pitchFamily="49" charset="0"/>
              </a:rPr>
              <a:t> lock */</a:t>
            </a:r>
          </a:p>
          <a:p>
            <a:pPr>
              <a:buNone/>
            </a:pPr>
            <a:r>
              <a:rPr lang="en-US" sz="2000" b="1" dirty="0" err="1" smtClean="0">
                <a:latin typeface="Courier New" pitchFamily="49" charset="0"/>
                <a:cs typeface="Courier New" pitchFamily="49" charset="0"/>
              </a:rPr>
              <a:t>pthread_mutex_init</a:t>
            </a:r>
            <a:r>
              <a:rPr lang="en-US" sz="2000" b="1" dirty="0" smtClean="0">
                <a:latin typeface="Courier New" pitchFamily="49" charset="0"/>
                <a:cs typeface="Courier New" pitchFamily="49" charset="0"/>
              </a:rPr>
              <a:t>(&amp;</a:t>
            </a:r>
            <a:r>
              <a:rPr lang="en-US" sz="2000" b="1" dirty="0" err="1" smtClean="0">
                <a:latin typeface="Courier New" pitchFamily="49" charset="0"/>
                <a:cs typeface="Courier New" pitchFamily="49" charset="0"/>
              </a:rPr>
              <a:t>mutex,NULL</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 acquire the </a:t>
            </a:r>
            <a:r>
              <a:rPr lang="en-US" sz="2000" b="1" dirty="0" err="1" smtClean="0">
                <a:latin typeface="Courier New" pitchFamily="49" charset="0"/>
                <a:cs typeface="Courier New" pitchFamily="49" charset="0"/>
              </a:rPr>
              <a:t>mutex</a:t>
            </a:r>
            <a:r>
              <a:rPr lang="en-US" sz="2000" b="1" dirty="0" smtClean="0">
                <a:latin typeface="Courier New" pitchFamily="49" charset="0"/>
                <a:cs typeface="Courier New" pitchFamily="49" charset="0"/>
              </a:rPr>
              <a:t> lock */</a:t>
            </a:r>
          </a:p>
          <a:p>
            <a:pPr>
              <a:buNone/>
            </a:pPr>
            <a:r>
              <a:rPr lang="en-US" sz="2000" b="1" dirty="0" err="1" smtClean="0">
                <a:solidFill>
                  <a:srgbClr val="0B1CC1"/>
                </a:solidFill>
                <a:latin typeface="Courier New" pitchFamily="49" charset="0"/>
                <a:cs typeface="Courier New" pitchFamily="49" charset="0"/>
              </a:rPr>
              <a:t>pthread_mutex_lock</a:t>
            </a:r>
            <a:r>
              <a:rPr lang="en-US" sz="2000" b="1" dirty="0" smtClean="0">
                <a:solidFill>
                  <a:srgbClr val="0B1CC1"/>
                </a:solidFill>
                <a:latin typeface="Courier New" pitchFamily="49" charset="0"/>
                <a:cs typeface="Courier New" pitchFamily="49" charset="0"/>
              </a:rPr>
              <a:t>(&amp;</a:t>
            </a:r>
            <a:r>
              <a:rPr lang="en-US" sz="2000" b="1" dirty="0" err="1" smtClean="0">
                <a:solidFill>
                  <a:srgbClr val="0B1CC1"/>
                </a:solidFill>
                <a:latin typeface="Courier New" pitchFamily="49" charset="0"/>
                <a:cs typeface="Courier New" pitchFamily="49" charset="0"/>
              </a:rPr>
              <a:t>mutex</a:t>
            </a:r>
            <a:r>
              <a:rPr lang="en-US" sz="2000" b="1" dirty="0" smtClean="0">
                <a:solidFill>
                  <a:srgbClr val="0B1CC1"/>
                </a:solidFill>
                <a:latin typeface="Courier New" pitchFamily="49" charset="0"/>
                <a:cs typeface="Courier New" pitchFamily="49" charset="0"/>
              </a:rPr>
              <a:t>);</a:t>
            </a:r>
          </a:p>
          <a:p>
            <a:pPr>
              <a:buNone/>
            </a:pPr>
            <a:r>
              <a:rPr lang="en-US" sz="2000" b="1" dirty="0" smtClean="0">
                <a:solidFill>
                  <a:srgbClr val="0B1CC1"/>
                </a:solidFill>
                <a:latin typeface="Courier New" pitchFamily="49" charset="0"/>
                <a:cs typeface="Courier New" pitchFamily="49" charset="0"/>
              </a:rPr>
              <a:t>/* critical section */</a:t>
            </a:r>
          </a:p>
          <a:p>
            <a:pPr>
              <a:buNone/>
            </a:pPr>
            <a:r>
              <a:rPr lang="en-US" sz="2000" b="1" dirty="0" smtClean="0">
                <a:solidFill>
                  <a:srgbClr val="0B1CC1"/>
                </a:solidFill>
                <a:latin typeface="Courier New" pitchFamily="49" charset="0"/>
                <a:cs typeface="Courier New" pitchFamily="49" charset="0"/>
              </a:rPr>
              <a:t>/* release the </a:t>
            </a:r>
            <a:r>
              <a:rPr lang="en-US" sz="2000" b="1" dirty="0" err="1" smtClean="0">
                <a:solidFill>
                  <a:srgbClr val="0B1CC1"/>
                </a:solidFill>
                <a:latin typeface="Courier New" pitchFamily="49" charset="0"/>
                <a:cs typeface="Courier New" pitchFamily="49" charset="0"/>
              </a:rPr>
              <a:t>mutex</a:t>
            </a:r>
            <a:r>
              <a:rPr lang="en-US" sz="2000" b="1" dirty="0" smtClean="0">
                <a:solidFill>
                  <a:srgbClr val="0B1CC1"/>
                </a:solidFill>
                <a:latin typeface="Courier New" pitchFamily="49" charset="0"/>
                <a:cs typeface="Courier New" pitchFamily="49" charset="0"/>
              </a:rPr>
              <a:t> lock */</a:t>
            </a:r>
          </a:p>
          <a:p>
            <a:pPr>
              <a:buNone/>
            </a:pPr>
            <a:r>
              <a:rPr lang="en-US" sz="2000" b="1" dirty="0" err="1" smtClean="0">
                <a:solidFill>
                  <a:srgbClr val="0B1CC1"/>
                </a:solidFill>
                <a:latin typeface="Courier New" pitchFamily="49" charset="0"/>
                <a:cs typeface="Courier New" pitchFamily="49" charset="0"/>
              </a:rPr>
              <a:t>pthread_mutex_unlock</a:t>
            </a:r>
            <a:r>
              <a:rPr lang="en-US" sz="2000" b="1" dirty="0" smtClean="0">
                <a:solidFill>
                  <a:srgbClr val="0B1CC1"/>
                </a:solidFill>
                <a:latin typeface="Courier New" pitchFamily="49" charset="0"/>
                <a:cs typeface="Courier New" pitchFamily="49" charset="0"/>
              </a:rPr>
              <a:t>(&amp;</a:t>
            </a:r>
            <a:r>
              <a:rPr lang="en-US" sz="2000" b="1" dirty="0" err="1" smtClean="0">
                <a:solidFill>
                  <a:srgbClr val="0B1CC1"/>
                </a:solidFill>
                <a:latin typeface="Courier New" pitchFamily="49" charset="0"/>
                <a:cs typeface="Courier New" pitchFamily="49" charset="0"/>
              </a:rPr>
              <a:t>mutex</a:t>
            </a:r>
            <a:r>
              <a:rPr lang="en-US" sz="2000" b="1" dirty="0" smtClean="0">
                <a:solidFill>
                  <a:srgbClr val="0B1CC1"/>
                </a:solidFill>
                <a:latin typeface="Courier New" pitchFamily="49" charset="0"/>
                <a:cs typeface="Courier New" pitchFamily="49" charset="0"/>
              </a:rPr>
              <a:t>);</a:t>
            </a:r>
          </a:p>
          <a:p>
            <a:pPr>
              <a:buNone/>
            </a:pPr>
            <a:endParaRPr lang="en-US" sz="2000" dirty="0"/>
          </a:p>
        </p:txBody>
      </p:sp>
      <p:sp>
        <p:nvSpPr>
          <p:cNvPr id="6" name="Content Placeholder 5"/>
          <p:cNvSpPr>
            <a:spLocks noGrp="1"/>
          </p:cNvSpPr>
          <p:nvPr>
            <p:ph sz="half" idx="2"/>
          </p:nvPr>
        </p:nvSpPr>
        <p:spPr>
          <a:xfrm>
            <a:off x="5105400" y="1143000"/>
            <a:ext cx="3886200" cy="5181600"/>
          </a:xfrm>
        </p:spPr>
        <p:txBody>
          <a:bodyPr>
            <a:noAutofit/>
          </a:bodyPr>
          <a:lstStyle/>
          <a:p>
            <a:pPr marL="0" indent="0" algn="just">
              <a:spcBef>
                <a:spcPts val="0"/>
              </a:spcBef>
              <a:buNone/>
            </a:pPr>
            <a:r>
              <a:rPr lang="en-US" sz="2000" dirty="0" smtClean="0">
                <a:latin typeface="Arial" pitchFamily="34" charset="0"/>
                <a:cs typeface="Arial" pitchFamily="34" charset="0"/>
              </a:rPr>
              <a:t>We also have </a:t>
            </a:r>
            <a:r>
              <a:rPr lang="en-US" sz="1600" b="1" dirty="0" err="1" smtClean="0">
                <a:latin typeface="Courier New" pitchFamily="49" charset="0"/>
                <a:cs typeface="Courier New" pitchFamily="49" charset="0"/>
              </a:rPr>
              <a:t>pthread_mutex_trylock</a:t>
            </a:r>
            <a:r>
              <a:rPr lang="en-US" sz="1600" b="1" dirty="0" smtClean="0">
                <a:latin typeface="Courier New" pitchFamily="49" charset="0"/>
                <a:cs typeface="Courier New" pitchFamily="49" charset="0"/>
              </a:rPr>
              <a:t>(&amp;</a:t>
            </a:r>
            <a:r>
              <a:rPr lang="en-US" sz="1600" b="1" dirty="0" err="1" smtClean="0">
                <a:latin typeface="Courier New" pitchFamily="49" charset="0"/>
                <a:cs typeface="Courier New" pitchFamily="49" charset="0"/>
              </a:rPr>
              <a:t>mutex</a:t>
            </a:r>
            <a:r>
              <a:rPr lang="en-US" sz="1600" b="1" dirty="0" smtClean="0">
                <a:latin typeface="Courier New" pitchFamily="49" charset="0"/>
                <a:cs typeface="Courier New" pitchFamily="49" charset="0"/>
              </a:rPr>
              <a:t>)</a:t>
            </a:r>
            <a:endParaRPr lang="en-US" sz="2000" b="1" dirty="0" smtClean="0">
              <a:latin typeface="Courier New" pitchFamily="49" charset="0"/>
              <a:cs typeface="Courier New" pitchFamily="49" charset="0"/>
            </a:endParaRPr>
          </a:p>
          <a:p>
            <a:pPr marL="0" indent="0" algn="just">
              <a:spcBef>
                <a:spcPts val="0"/>
              </a:spcBef>
              <a:buNone/>
            </a:pPr>
            <a:endParaRPr lang="en-US" sz="2000" dirty="0">
              <a:latin typeface="Arial" pitchFamily="34" charset="0"/>
              <a:cs typeface="Arial" pitchFamily="34" charset="0"/>
            </a:endParaRPr>
          </a:p>
          <a:p>
            <a:pPr marL="0" indent="0" algn="just">
              <a:spcBef>
                <a:spcPts val="0"/>
              </a:spcBef>
              <a:buNone/>
            </a:pPr>
            <a:r>
              <a:rPr lang="en-US" sz="2000" dirty="0" smtClean="0">
                <a:latin typeface="Arial" pitchFamily="34" charset="0"/>
                <a:cs typeface="Arial" pitchFamily="34" charset="0"/>
              </a:rPr>
              <a:t>If the </a:t>
            </a:r>
            <a:r>
              <a:rPr lang="en-US" sz="2000" dirty="0" err="1" smtClean="0">
                <a:latin typeface="Arial" pitchFamily="34" charset="0"/>
                <a:cs typeface="Arial" pitchFamily="34" charset="0"/>
              </a:rPr>
              <a:t>mutex</a:t>
            </a:r>
            <a:r>
              <a:rPr lang="en-US" sz="2000" dirty="0" smtClean="0">
                <a:latin typeface="Arial" pitchFamily="34" charset="0"/>
                <a:cs typeface="Arial" pitchFamily="34" charset="0"/>
              </a:rPr>
              <a:t> is available, </a:t>
            </a:r>
            <a:r>
              <a:rPr lang="en-US" sz="2000" b="1" dirty="0" err="1" smtClean="0">
                <a:latin typeface="Courier New" pitchFamily="49" charset="0"/>
                <a:cs typeface="Courier New" pitchFamily="49" charset="0"/>
              </a:rPr>
              <a:t>pthread_mutex_trylock</a:t>
            </a:r>
            <a:r>
              <a:rPr lang="en-US" sz="2000" dirty="0" smtClean="0">
                <a:latin typeface="Arial" pitchFamily="34" charset="0"/>
                <a:cs typeface="Arial" pitchFamily="34" charset="0"/>
              </a:rPr>
              <a:t> locks the </a:t>
            </a:r>
            <a:r>
              <a:rPr lang="en-US" sz="2000" dirty="0" err="1" smtClean="0">
                <a:latin typeface="Arial" pitchFamily="34" charset="0"/>
                <a:cs typeface="Arial" pitchFamily="34" charset="0"/>
              </a:rPr>
              <a:t>mutex</a:t>
            </a:r>
            <a:r>
              <a:rPr lang="en-US" sz="2000" dirty="0" smtClean="0">
                <a:latin typeface="Arial" pitchFamily="34" charset="0"/>
                <a:cs typeface="Arial" pitchFamily="34" charset="0"/>
              </a:rPr>
              <a:t> and returns 0. </a:t>
            </a:r>
          </a:p>
          <a:p>
            <a:pPr algn="just">
              <a:spcBef>
                <a:spcPts val="0"/>
              </a:spcBef>
              <a:buNone/>
            </a:pPr>
            <a:endParaRPr lang="en-US" sz="2000" dirty="0" smtClean="0">
              <a:latin typeface="Arial" pitchFamily="34" charset="0"/>
              <a:cs typeface="Arial" pitchFamily="34" charset="0"/>
            </a:endParaRPr>
          </a:p>
          <a:p>
            <a:pPr marL="0" indent="0" algn="just">
              <a:spcBef>
                <a:spcPts val="0"/>
              </a:spcBef>
              <a:buNone/>
            </a:pPr>
            <a:r>
              <a:rPr lang="en-US" sz="2000" dirty="0" smtClean="0">
                <a:latin typeface="Arial" pitchFamily="34" charset="0"/>
                <a:cs typeface="Arial" pitchFamily="34" charset="0"/>
              </a:rPr>
              <a:t>If the </a:t>
            </a:r>
            <a:r>
              <a:rPr lang="en-US" sz="2000" dirty="0" err="1" smtClean="0">
                <a:latin typeface="Arial" pitchFamily="34" charset="0"/>
                <a:cs typeface="Arial" pitchFamily="34" charset="0"/>
              </a:rPr>
              <a:t>mutex</a:t>
            </a:r>
            <a:r>
              <a:rPr lang="en-US" sz="2000" dirty="0" smtClean="0">
                <a:latin typeface="Arial" pitchFamily="34" charset="0"/>
                <a:cs typeface="Arial" pitchFamily="34" charset="0"/>
              </a:rPr>
              <a:t> is not available </a:t>
            </a:r>
          </a:p>
          <a:p>
            <a:pPr marL="0" indent="0" algn="just">
              <a:spcBef>
                <a:spcPts val="0"/>
              </a:spcBef>
              <a:buNone/>
            </a:pPr>
            <a:r>
              <a:rPr lang="en-US" sz="2000" dirty="0" smtClean="0">
                <a:latin typeface="Arial" pitchFamily="34" charset="0"/>
                <a:cs typeface="Arial" pitchFamily="34" charset="0"/>
              </a:rPr>
              <a:t>(that is, if it is locked by another thread), </a:t>
            </a:r>
            <a:r>
              <a:rPr lang="en-US" sz="2000" b="1" dirty="0" err="1" smtClean="0">
                <a:latin typeface="Courier New" pitchFamily="49" charset="0"/>
                <a:cs typeface="Courier New" pitchFamily="49" charset="0"/>
              </a:rPr>
              <a:t>pthread_mutex_trylock</a:t>
            </a:r>
            <a:r>
              <a:rPr lang="en-US" sz="2000" dirty="0" smtClean="0">
                <a:latin typeface="Arial" pitchFamily="34" charset="0"/>
                <a:cs typeface="Arial" pitchFamily="34" charset="0"/>
              </a:rPr>
              <a:t> returns a nonzero error code (EBUSY).</a:t>
            </a:r>
            <a:endParaRPr lang="en-US" sz="2000"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914400"/>
          </a:xfrm>
        </p:spPr>
        <p:txBody>
          <a:bodyPr>
            <a:normAutofit/>
          </a:bodyPr>
          <a:lstStyle/>
          <a:p>
            <a:r>
              <a:rPr lang="en-US" sz="4000" dirty="0" smtClean="0">
                <a:solidFill>
                  <a:srgbClr val="C00000"/>
                </a:solidFill>
                <a:latin typeface="Arial" pitchFamily="34" charset="0"/>
                <a:cs typeface="Arial" pitchFamily="34" charset="0"/>
              </a:rPr>
              <a:t>Order of </a:t>
            </a:r>
            <a:r>
              <a:rPr lang="en-US" sz="4000" dirty="0" err="1" smtClean="0">
                <a:solidFill>
                  <a:srgbClr val="C00000"/>
                </a:solidFill>
                <a:latin typeface="Arial" pitchFamily="34" charset="0"/>
                <a:cs typeface="Arial" pitchFamily="34" charset="0"/>
              </a:rPr>
              <a:t>mutexes</a:t>
            </a:r>
            <a:endParaRPr lang="en-US" sz="4000" dirty="0">
              <a:solidFill>
                <a:srgbClr val="C00000"/>
              </a:solidFill>
              <a:latin typeface="Arial" pitchFamily="34" charset="0"/>
              <a:cs typeface="Arial" pitchFamily="34" charset="0"/>
            </a:endParaRPr>
          </a:p>
        </p:txBody>
      </p:sp>
      <p:sp>
        <p:nvSpPr>
          <p:cNvPr id="3" name="Content Placeholder 2"/>
          <p:cNvSpPr>
            <a:spLocks noGrp="1"/>
          </p:cNvSpPr>
          <p:nvPr>
            <p:ph sz="half" idx="1"/>
          </p:nvPr>
        </p:nvSpPr>
        <p:spPr>
          <a:xfrm>
            <a:off x="228600" y="914400"/>
            <a:ext cx="8001000" cy="5714999"/>
          </a:xfrm>
        </p:spPr>
        <p:txBody>
          <a:bodyPr>
            <a:normAutofit fontScale="92500" lnSpcReduction="20000"/>
          </a:bodyPr>
          <a:lstStyle/>
          <a:p>
            <a:pPr>
              <a:buNone/>
            </a:pPr>
            <a:r>
              <a:rPr lang="en-US" sz="2000" b="1" dirty="0" smtClean="0">
                <a:latin typeface="Courier New" pitchFamily="49" charset="0"/>
                <a:cs typeface="Courier New" pitchFamily="49" charset="0"/>
              </a:rPr>
              <a:t>proc1( ) {</a:t>
            </a:r>
          </a:p>
          <a:p>
            <a:pPr>
              <a:buNone/>
            </a:pPr>
            <a:r>
              <a:rPr lang="en-US" sz="2000" b="1" dirty="0" err="1" smtClean="0">
                <a:solidFill>
                  <a:srgbClr val="FF0000"/>
                </a:solidFill>
                <a:latin typeface="Courier New" pitchFamily="49" charset="0"/>
                <a:cs typeface="Courier New" pitchFamily="49" charset="0"/>
              </a:rPr>
              <a:t>pthread_mutex_lock</a:t>
            </a:r>
            <a:r>
              <a:rPr lang="en-US" sz="2000" b="1" dirty="0" smtClean="0">
                <a:solidFill>
                  <a:srgbClr val="FF0000"/>
                </a:solidFill>
                <a:latin typeface="Courier New" pitchFamily="49" charset="0"/>
                <a:cs typeface="Courier New" pitchFamily="49" charset="0"/>
              </a:rPr>
              <a:t>(&amp;m1);</a:t>
            </a:r>
          </a:p>
          <a:p>
            <a:pPr>
              <a:buNone/>
            </a:pPr>
            <a:r>
              <a:rPr lang="en-US" sz="2000" b="1" dirty="0" smtClean="0">
                <a:latin typeface="Courier New" pitchFamily="49" charset="0"/>
                <a:cs typeface="Courier New" pitchFamily="49" charset="0"/>
              </a:rPr>
              <a:t>/* use object 1 */</a:t>
            </a:r>
          </a:p>
          <a:p>
            <a:pPr>
              <a:buNone/>
            </a:pPr>
            <a:r>
              <a:rPr lang="en-US" sz="2000" b="1" dirty="0" err="1" smtClean="0">
                <a:solidFill>
                  <a:srgbClr val="FF0000"/>
                </a:solidFill>
                <a:latin typeface="Courier New" pitchFamily="49" charset="0"/>
                <a:cs typeface="Courier New" pitchFamily="49" charset="0"/>
              </a:rPr>
              <a:t>pthread_mutex_lock</a:t>
            </a:r>
            <a:r>
              <a:rPr lang="en-US" sz="2000" b="1" dirty="0" smtClean="0">
                <a:solidFill>
                  <a:srgbClr val="FF0000"/>
                </a:solidFill>
                <a:latin typeface="Courier New" pitchFamily="49" charset="0"/>
                <a:cs typeface="Courier New" pitchFamily="49" charset="0"/>
              </a:rPr>
              <a:t>(&amp;m2);</a:t>
            </a:r>
          </a:p>
          <a:p>
            <a:pPr>
              <a:buNone/>
            </a:pPr>
            <a:r>
              <a:rPr lang="en-US" sz="2000" b="1" dirty="0" smtClean="0">
                <a:latin typeface="Courier New" pitchFamily="49" charset="0"/>
                <a:cs typeface="Courier New" pitchFamily="49" charset="0"/>
              </a:rPr>
              <a:t>/* use objects 1 and 2 */</a:t>
            </a:r>
          </a:p>
          <a:p>
            <a:pPr>
              <a:buNone/>
            </a:pPr>
            <a:r>
              <a:rPr lang="en-US" sz="2000" b="1" dirty="0" err="1" smtClean="0">
                <a:latin typeface="Courier New" pitchFamily="49" charset="0"/>
                <a:cs typeface="Courier New" pitchFamily="49" charset="0"/>
              </a:rPr>
              <a:t>pthread_mutex_unlock</a:t>
            </a:r>
            <a:r>
              <a:rPr lang="en-US" sz="2000" b="1" dirty="0" smtClean="0">
                <a:latin typeface="Courier New" pitchFamily="49" charset="0"/>
                <a:cs typeface="Courier New" pitchFamily="49" charset="0"/>
              </a:rPr>
              <a:t>(&amp;m2);</a:t>
            </a:r>
          </a:p>
          <a:p>
            <a:pPr>
              <a:buNone/>
            </a:pPr>
            <a:r>
              <a:rPr lang="en-US" sz="2000" b="1" dirty="0" err="1" smtClean="0">
                <a:latin typeface="Courier New" pitchFamily="49" charset="0"/>
                <a:cs typeface="Courier New" pitchFamily="49" charset="0"/>
              </a:rPr>
              <a:t>pthread_mutex_unlock</a:t>
            </a:r>
            <a:r>
              <a:rPr lang="en-US" sz="2000" b="1" dirty="0" smtClean="0">
                <a:latin typeface="Courier New" pitchFamily="49" charset="0"/>
                <a:cs typeface="Courier New" pitchFamily="49" charset="0"/>
              </a:rPr>
              <a:t>(&amp;m1);</a:t>
            </a:r>
          </a:p>
          <a:p>
            <a:pPr>
              <a:buNone/>
            </a:pP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a:t>
            </a:r>
          </a:p>
          <a:p>
            <a:pPr>
              <a:buNone/>
            </a:pPr>
            <a:r>
              <a:rPr lang="en-US" sz="2100" b="1" dirty="0" smtClean="0">
                <a:latin typeface="Courier New" pitchFamily="49" charset="0"/>
                <a:cs typeface="Courier New" pitchFamily="49" charset="0"/>
              </a:rPr>
              <a:t>proc2( ) {</a:t>
            </a:r>
          </a:p>
          <a:p>
            <a:pPr>
              <a:buNone/>
            </a:pPr>
            <a:r>
              <a:rPr lang="en-US" sz="2100" b="1" dirty="0" smtClean="0">
                <a:latin typeface="Courier New" pitchFamily="49" charset="0"/>
                <a:cs typeface="Courier New" pitchFamily="49" charset="0"/>
              </a:rPr>
              <a:t>while (1) {</a:t>
            </a:r>
          </a:p>
          <a:p>
            <a:pPr>
              <a:buNone/>
            </a:pPr>
            <a:r>
              <a:rPr lang="en-US" sz="2100" b="1" dirty="0" err="1" smtClean="0">
                <a:solidFill>
                  <a:srgbClr val="FF0000"/>
                </a:solidFill>
                <a:latin typeface="Courier New" pitchFamily="49" charset="0"/>
                <a:cs typeface="Courier New" pitchFamily="49" charset="0"/>
              </a:rPr>
              <a:t>pthread_mutex_lock</a:t>
            </a:r>
            <a:r>
              <a:rPr lang="en-US" sz="2100" b="1" dirty="0" smtClean="0">
                <a:solidFill>
                  <a:srgbClr val="FF0000"/>
                </a:solidFill>
                <a:latin typeface="Courier New" pitchFamily="49" charset="0"/>
                <a:cs typeface="Courier New" pitchFamily="49" charset="0"/>
              </a:rPr>
              <a:t>(&amp;m2);</a:t>
            </a:r>
          </a:p>
          <a:p>
            <a:pPr>
              <a:buNone/>
            </a:pPr>
            <a:r>
              <a:rPr lang="en-US" sz="2100" b="1" dirty="0" smtClean="0">
                <a:latin typeface="Courier New" pitchFamily="49" charset="0"/>
                <a:cs typeface="Courier New" pitchFamily="49" charset="0"/>
              </a:rPr>
              <a:t>if (!</a:t>
            </a:r>
            <a:r>
              <a:rPr lang="en-US" sz="2100" b="1" dirty="0" err="1" smtClean="0">
                <a:solidFill>
                  <a:srgbClr val="FF0000"/>
                </a:solidFill>
                <a:latin typeface="Courier New" pitchFamily="49" charset="0"/>
                <a:cs typeface="Courier New" pitchFamily="49" charset="0"/>
              </a:rPr>
              <a:t>pthread_mutex_trylock</a:t>
            </a:r>
            <a:r>
              <a:rPr lang="en-US" sz="2100" b="1" dirty="0" smtClean="0">
                <a:solidFill>
                  <a:srgbClr val="FF0000"/>
                </a:solidFill>
                <a:latin typeface="Courier New" pitchFamily="49" charset="0"/>
                <a:cs typeface="Courier New" pitchFamily="49" charset="0"/>
              </a:rPr>
              <a:t>(&amp;m1)</a:t>
            </a:r>
            <a:r>
              <a:rPr lang="en-US" sz="2100" b="1" dirty="0" smtClean="0">
                <a:latin typeface="Courier New" pitchFamily="49" charset="0"/>
                <a:cs typeface="Courier New" pitchFamily="49" charset="0"/>
              </a:rPr>
              <a:t>)break;</a:t>
            </a:r>
          </a:p>
          <a:p>
            <a:pPr>
              <a:buNone/>
            </a:pPr>
            <a:r>
              <a:rPr lang="en-US" sz="2100" b="1" dirty="0" err="1" smtClean="0">
                <a:latin typeface="Courier New" pitchFamily="49" charset="0"/>
                <a:cs typeface="Courier New" pitchFamily="49" charset="0"/>
              </a:rPr>
              <a:t>pthread_mutex_unlock</a:t>
            </a:r>
            <a:r>
              <a:rPr lang="en-US" sz="2100" b="1" dirty="0" smtClean="0">
                <a:latin typeface="Courier New" pitchFamily="49" charset="0"/>
                <a:cs typeface="Courier New" pitchFamily="49" charset="0"/>
              </a:rPr>
              <a:t>(&amp;m2);</a:t>
            </a:r>
          </a:p>
          <a:p>
            <a:pPr>
              <a:buNone/>
            </a:pPr>
            <a:r>
              <a:rPr lang="en-US" sz="2100" b="1" dirty="0" smtClean="0">
                <a:latin typeface="Courier New" pitchFamily="49" charset="0"/>
                <a:cs typeface="Courier New" pitchFamily="49" charset="0"/>
              </a:rPr>
              <a:t>}</a:t>
            </a:r>
          </a:p>
          <a:p>
            <a:pPr>
              <a:buNone/>
            </a:pPr>
            <a:r>
              <a:rPr lang="en-US" sz="2100" b="1" dirty="0" smtClean="0">
                <a:latin typeface="Courier New" pitchFamily="49" charset="0"/>
                <a:cs typeface="Courier New" pitchFamily="49" charset="0"/>
              </a:rPr>
              <a:t>/* use objects 1 and 2 */</a:t>
            </a:r>
          </a:p>
          <a:p>
            <a:pPr>
              <a:buNone/>
            </a:pPr>
            <a:r>
              <a:rPr lang="en-US" sz="2100" b="1" dirty="0" err="1" smtClean="0">
                <a:latin typeface="Courier New" pitchFamily="49" charset="0"/>
                <a:cs typeface="Courier New" pitchFamily="49" charset="0"/>
              </a:rPr>
              <a:t>pthread_mutex_unlock</a:t>
            </a:r>
            <a:r>
              <a:rPr lang="en-US" sz="2100" b="1" dirty="0" smtClean="0">
                <a:latin typeface="Courier New" pitchFamily="49" charset="0"/>
                <a:cs typeface="Courier New" pitchFamily="49" charset="0"/>
              </a:rPr>
              <a:t>(&amp;m1);</a:t>
            </a:r>
          </a:p>
          <a:p>
            <a:pPr>
              <a:buNone/>
            </a:pPr>
            <a:r>
              <a:rPr lang="en-US" sz="2100" b="1" dirty="0" err="1" smtClean="0">
                <a:latin typeface="Courier New" pitchFamily="49" charset="0"/>
                <a:cs typeface="Courier New" pitchFamily="49" charset="0"/>
              </a:rPr>
              <a:t>pthread_mutex_unlock</a:t>
            </a:r>
            <a:r>
              <a:rPr lang="en-US" sz="2100" b="1" dirty="0" smtClean="0">
                <a:latin typeface="Courier New" pitchFamily="49" charset="0"/>
                <a:cs typeface="Courier New" pitchFamily="49" charset="0"/>
              </a:rPr>
              <a:t>(&amp;m2);</a:t>
            </a:r>
          </a:p>
          <a:p>
            <a:pPr>
              <a:buNone/>
            </a:pPr>
            <a:r>
              <a:rPr lang="en-US" sz="2100" b="1" dirty="0" smtClean="0">
                <a:latin typeface="Courier New" pitchFamily="49" charset="0"/>
                <a:cs typeface="Courier New" pitchFamily="49" charset="0"/>
              </a:rPr>
              <a:t>}</a:t>
            </a:r>
          </a:p>
          <a:p>
            <a:pPr>
              <a:buNone/>
            </a:pPr>
            <a:endParaRPr lang="en-US" sz="2000" b="1" dirty="0" smtClean="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TotalTime>
  <Words>4526</Words>
  <Application>Microsoft Office PowerPoint</Application>
  <PresentationFormat>On-screen Show (4:3)</PresentationFormat>
  <Paragraphs>589</Paragraphs>
  <Slides>67</Slides>
  <Notes>44</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Deadlocks</vt:lpstr>
      <vt:lpstr>Definition</vt:lpstr>
      <vt:lpstr>Resource Categories</vt:lpstr>
      <vt:lpstr>Example: Memory Request</vt:lpstr>
      <vt:lpstr>Consumable Resources Deadlock</vt:lpstr>
      <vt:lpstr>System Model</vt:lpstr>
      <vt:lpstr>System Model</vt:lpstr>
      <vt:lpstr>Mutex locks</vt:lpstr>
      <vt:lpstr>Order of mutexes</vt:lpstr>
      <vt:lpstr>Deadlock Example</vt:lpstr>
      <vt:lpstr>Deadlock Example</vt:lpstr>
      <vt:lpstr>Deadlock Approaches</vt:lpstr>
      <vt:lpstr>Deadlock Characterization</vt:lpstr>
      <vt:lpstr>Resource-Allocation Graph</vt:lpstr>
      <vt:lpstr>Resource-Allocation Graph (Cont.)</vt:lpstr>
      <vt:lpstr>Example of a Resource Allocation Graph</vt:lpstr>
      <vt:lpstr>Resource Allocation Graph With A Deadlock</vt:lpstr>
      <vt:lpstr>Slide 18</vt:lpstr>
      <vt:lpstr>Traffic Deadlock Example</vt:lpstr>
      <vt:lpstr>Why it results in Deadlock</vt:lpstr>
      <vt:lpstr>Graph With A Cycle But No Deadlock</vt:lpstr>
      <vt:lpstr>Basic Facts</vt:lpstr>
      <vt:lpstr>Methods for Handling Deadlocks</vt:lpstr>
      <vt:lpstr>Methods for Handling Deadlocks</vt:lpstr>
      <vt:lpstr>Methods for Handling Deadlocks</vt:lpstr>
      <vt:lpstr>Deadlock Prevention</vt:lpstr>
      <vt:lpstr>Deadlock Prevention</vt:lpstr>
      <vt:lpstr>Deadlock Prevention (Cont.)</vt:lpstr>
      <vt:lpstr>Deadlock Prevention (Cont.)</vt:lpstr>
      <vt:lpstr>Circular Wait</vt:lpstr>
      <vt:lpstr>Circular Wait …</vt:lpstr>
      <vt:lpstr>Deadlock Example</vt:lpstr>
      <vt:lpstr>Deadlock Example with Lock Ordering</vt:lpstr>
      <vt:lpstr>Livelock</vt:lpstr>
      <vt:lpstr>Livelock</vt:lpstr>
      <vt:lpstr>Deadlock Avoidance</vt:lpstr>
      <vt:lpstr>Witness</vt:lpstr>
      <vt:lpstr>Safe State</vt:lpstr>
      <vt:lpstr>Safe State</vt:lpstr>
      <vt:lpstr>Basic Facts</vt:lpstr>
      <vt:lpstr>Safe, Unsafe, Deadlock State </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Banker’s Algorithm</vt:lpstr>
      <vt:lpstr>Banker’s Algorithm</vt:lpstr>
      <vt:lpstr>Data Structures for the Banker’s Algorithm </vt:lpstr>
      <vt:lpstr>Safety Algorithm</vt:lpstr>
      <vt:lpstr>Notation</vt:lpstr>
      <vt:lpstr>Resource-Request Algorithm  for Process Pi</vt:lpstr>
      <vt:lpstr>Example of Banker’s Algorithm</vt:lpstr>
      <vt:lpstr>Example (Cont.)</vt:lpstr>
      <vt:lpstr>Example:  P1 Requests (1,0,2)</vt:lpstr>
      <vt:lpstr>Deadlock Detection</vt:lpstr>
      <vt:lpstr>1. Single Instance of Each Resource Type</vt:lpstr>
      <vt:lpstr>Resource-Allocation Graph and  Wait-for Graph</vt:lpstr>
      <vt:lpstr>2. Several Instances of a Resource Type</vt:lpstr>
      <vt:lpstr>Detection Algorithm</vt:lpstr>
      <vt:lpstr>Example of Detection Algorithm</vt:lpstr>
      <vt:lpstr>Example (Cont.)</vt:lpstr>
      <vt:lpstr>Detection-Algorithm Usage</vt:lpstr>
      <vt:lpstr>Recovery from Deadlock:  Process Termination</vt:lpstr>
      <vt:lpstr>Recovery from Deadlock:  Resource Preemption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dc:title>
  <dc:creator>Dr. Mayank Dave</dc:creator>
  <cp:lastModifiedBy>MAYANK</cp:lastModifiedBy>
  <cp:revision>41</cp:revision>
  <dcterms:created xsi:type="dcterms:W3CDTF">2017-02-14T04:36:50Z</dcterms:created>
  <dcterms:modified xsi:type="dcterms:W3CDTF">2021-03-23T16:15:34Z</dcterms:modified>
</cp:coreProperties>
</file>