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256" r:id="rId2"/>
    <p:sldId id="261" r:id="rId3"/>
    <p:sldId id="262" r:id="rId4"/>
    <p:sldId id="263" r:id="rId5"/>
    <p:sldId id="257" r:id="rId6"/>
    <p:sldId id="357" r:id="rId7"/>
    <p:sldId id="258" r:id="rId8"/>
    <p:sldId id="259" r:id="rId9"/>
    <p:sldId id="260" r:id="rId10"/>
    <p:sldId id="264" r:id="rId11"/>
    <p:sldId id="265" r:id="rId12"/>
    <p:sldId id="266" r:id="rId13"/>
    <p:sldId id="267" r:id="rId14"/>
    <p:sldId id="272" r:id="rId15"/>
    <p:sldId id="273" r:id="rId16"/>
    <p:sldId id="268" r:id="rId17"/>
    <p:sldId id="270" r:id="rId18"/>
    <p:sldId id="274" r:id="rId19"/>
    <p:sldId id="271" r:id="rId20"/>
    <p:sldId id="352" r:id="rId21"/>
    <p:sldId id="353" r:id="rId22"/>
    <p:sldId id="269" r:id="rId23"/>
    <p:sldId id="275" r:id="rId24"/>
    <p:sldId id="276" r:id="rId25"/>
    <p:sldId id="278" r:id="rId26"/>
    <p:sldId id="277" r:id="rId27"/>
    <p:sldId id="279" r:id="rId28"/>
    <p:sldId id="280" r:id="rId29"/>
    <p:sldId id="281" r:id="rId30"/>
    <p:sldId id="286" r:id="rId31"/>
    <p:sldId id="354" r:id="rId32"/>
    <p:sldId id="283" r:id="rId33"/>
    <p:sldId id="355" r:id="rId34"/>
    <p:sldId id="284" r:id="rId35"/>
    <p:sldId id="356" r:id="rId36"/>
    <p:sldId id="289" r:id="rId37"/>
    <p:sldId id="287" r:id="rId38"/>
    <p:sldId id="288" r:id="rId39"/>
    <p:sldId id="306" r:id="rId40"/>
    <p:sldId id="291" r:id="rId41"/>
    <p:sldId id="290" r:id="rId42"/>
    <p:sldId id="310" r:id="rId43"/>
    <p:sldId id="292" r:id="rId44"/>
    <p:sldId id="309" r:id="rId45"/>
    <p:sldId id="307" r:id="rId46"/>
    <p:sldId id="293" r:id="rId47"/>
    <p:sldId id="311" r:id="rId48"/>
    <p:sldId id="295" r:id="rId49"/>
    <p:sldId id="312" r:id="rId50"/>
    <p:sldId id="314" r:id="rId51"/>
    <p:sldId id="296" r:id="rId52"/>
    <p:sldId id="313" r:id="rId53"/>
    <p:sldId id="308" r:id="rId54"/>
    <p:sldId id="297" r:id="rId55"/>
    <p:sldId id="298" r:id="rId56"/>
    <p:sldId id="299" r:id="rId57"/>
    <p:sldId id="300" r:id="rId58"/>
    <p:sldId id="315" r:id="rId59"/>
    <p:sldId id="302" r:id="rId60"/>
    <p:sldId id="344" r:id="rId61"/>
    <p:sldId id="345" r:id="rId62"/>
    <p:sldId id="303" r:id="rId63"/>
    <p:sldId id="316" r:id="rId64"/>
    <p:sldId id="317" r:id="rId65"/>
    <p:sldId id="305" r:id="rId66"/>
    <p:sldId id="318" r:id="rId67"/>
    <p:sldId id="319" r:id="rId68"/>
    <p:sldId id="343" r:id="rId69"/>
    <p:sldId id="320" r:id="rId70"/>
    <p:sldId id="321" r:id="rId71"/>
    <p:sldId id="322" r:id="rId72"/>
    <p:sldId id="323" r:id="rId73"/>
    <p:sldId id="325" r:id="rId74"/>
    <p:sldId id="324" r:id="rId75"/>
    <p:sldId id="327" r:id="rId76"/>
    <p:sldId id="326" r:id="rId77"/>
    <p:sldId id="328" r:id="rId78"/>
    <p:sldId id="329" r:id="rId79"/>
    <p:sldId id="330" r:id="rId80"/>
    <p:sldId id="331" r:id="rId81"/>
    <p:sldId id="332" r:id="rId82"/>
    <p:sldId id="333" r:id="rId83"/>
    <p:sldId id="334" r:id="rId84"/>
    <p:sldId id="336" r:id="rId85"/>
    <p:sldId id="337" r:id="rId86"/>
    <p:sldId id="338" r:id="rId87"/>
    <p:sldId id="358" r:id="rId88"/>
    <p:sldId id="339" r:id="rId89"/>
    <p:sldId id="346" r:id="rId90"/>
    <p:sldId id="347" r:id="rId91"/>
    <p:sldId id="340" r:id="rId92"/>
    <p:sldId id="341" r:id="rId93"/>
    <p:sldId id="342" r:id="rId94"/>
    <p:sldId id="348" r:id="rId95"/>
    <p:sldId id="335" r:id="rId96"/>
    <p:sldId id="359" r:id="rId97"/>
    <p:sldId id="349" r:id="rId98"/>
    <p:sldId id="350" r:id="rId99"/>
    <p:sldId id="351" r:id="rId10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61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BEFD6628-5B0C-48D3-9C37-01A3725D4C4D}" type="datetimeFigureOut">
              <a:rPr lang="en-US" smtClean="0"/>
              <a:pPr/>
              <a:t>4/13/2021</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755EDF22-0281-41BB-8B8A-87055BD4A86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6AD3F239-E6D8-49D2-BB95-E2BB59ECC54B}" type="datetimeFigureOut">
              <a:rPr lang="en-IN" smtClean="0"/>
              <a:pPr/>
              <a:t>13-04-2021</a:t>
            </a:fld>
            <a:endParaRPr lang="en-IN"/>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C78711D1-C70D-47CE-B97C-4B60BAF7347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12879"/>
            <a:fld id="{9B768D0D-DF9D-42C1-BFDC-FE2D3ED6624A}" type="slidenum">
              <a:rPr lang="en-US" altLang="en-US" smtClean="0">
                <a:latin typeface="Helvetica" pitchFamily="-84" charset="0"/>
              </a:rPr>
              <a:pPr defTabSz="912879"/>
              <a:t>2</a:t>
            </a:fld>
            <a:endParaRPr lang="en-US" altLang="en-US" dirty="0" smtClean="0">
              <a:latin typeface="Helvetica" pitchFamily="-8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2879"/>
            <a:fld id="{BC33DB98-C08A-4DDF-B90A-0AEEAFB6324F}" type="slidenum">
              <a:rPr lang="en-US" altLang="en-US" smtClean="0">
                <a:latin typeface="Helvetica" pitchFamily="-84" charset="0"/>
              </a:rPr>
              <a:pPr defTabSz="912879"/>
              <a:t>22</a:t>
            </a:fld>
            <a:endParaRPr lang="en-US" altLang="en-US" dirty="0" smtClean="0">
              <a:latin typeface="Helvetica" pitchFamily="-8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pitchFamily="34" charset="0"/>
            </a:endParaRPr>
          </a:p>
        </p:txBody>
      </p:sp>
      <p:sp>
        <p:nvSpPr>
          <p:cNvPr id="28676" name="Slide Number Placeholder 3"/>
          <p:cNvSpPr>
            <a:spLocks noGrp="1"/>
          </p:cNvSpPr>
          <p:nvPr>
            <p:ph type="sldNum" sz="quarter" idx="5"/>
          </p:nvPr>
        </p:nvSpPr>
        <p:spPr>
          <a:noFill/>
        </p:spPr>
        <p:txBody>
          <a:bodyPr/>
          <a:lstStyle/>
          <a:p>
            <a:fld id="{C4EC31B8-A8D9-4996-A40B-5D2E9B469D03}" type="slidenum">
              <a:rPr lang="en-US"/>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2879"/>
            <a:fld id="{46DDCC10-4261-4B9E-836D-C74EE51E34D7}" type="slidenum">
              <a:rPr lang="en-US" altLang="en-US" smtClean="0">
                <a:latin typeface="Helvetica" pitchFamily="-84" charset="0"/>
              </a:rPr>
              <a:pPr defTabSz="912879"/>
              <a:t>25</a:t>
            </a:fld>
            <a:endParaRPr lang="en-US" altLang="en-US" dirty="0" smtClean="0">
              <a:latin typeface="Helvetica" pitchFamily="-8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2879"/>
            <a:fld id="{628D2AA1-9331-44BE-931B-625E75838ABF}" type="slidenum">
              <a:rPr lang="en-US" altLang="en-US" smtClean="0">
                <a:latin typeface="Helvetica" pitchFamily="-84" charset="0"/>
              </a:rPr>
              <a:pPr defTabSz="912879"/>
              <a:t>29</a:t>
            </a:fld>
            <a:endParaRPr lang="en-US" altLang="en-US" dirty="0" smtClean="0">
              <a:latin typeface="Helvetica" pitchFamily="-8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2879"/>
            <a:fld id="{684DB096-9280-4AF4-95C6-446B0CA22282}" type="slidenum">
              <a:rPr lang="en-US" altLang="en-US" smtClean="0">
                <a:latin typeface="Helvetica" pitchFamily="-84" charset="0"/>
              </a:rPr>
              <a:pPr defTabSz="912879"/>
              <a:t>32</a:t>
            </a:fld>
            <a:endParaRPr lang="en-US" altLang="en-US" dirty="0" smtClean="0">
              <a:latin typeface="Helvetica" pitchFamily="-8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2879"/>
            <a:fld id="{02D0E7F7-DDAC-4EA5-9A66-CF790D459D00}" type="slidenum">
              <a:rPr lang="en-US" altLang="en-US" smtClean="0">
                <a:latin typeface="Helvetica" pitchFamily="-84" charset="0"/>
              </a:rPr>
              <a:pPr defTabSz="912879"/>
              <a:t>34</a:t>
            </a:fld>
            <a:endParaRPr lang="en-US" altLang="en-US" dirty="0" smtClean="0">
              <a:latin typeface="Helvetica" pitchFamily="-8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2879"/>
            <a:fld id="{84BCACBF-4448-4182-A8D2-D7200DE7FA8C}" type="slidenum">
              <a:rPr lang="en-US" altLang="en-US" smtClean="0">
                <a:latin typeface="Helvetica" pitchFamily="-84" charset="0"/>
              </a:rPr>
              <a:pPr defTabSz="912879"/>
              <a:t>37</a:t>
            </a:fld>
            <a:endParaRPr lang="en-US" altLang="en-US" dirty="0" smtClean="0">
              <a:latin typeface="Helvetica" pitchFamily="-8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12879"/>
            <a:fld id="{7C3CAAD8-387B-4DE5-9979-834DEF4FCD6E}" type="slidenum">
              <a:rPr lang="en-US" altLang="en-US" smtClean="0">
                <a:latin typeface="Helvetica" pitchFamily="-84" charset="0"/>
                <a:ea typeface="ＭＳ Ｐゴシック" pitchFamily="34" charset="-128"/>
              </a:rPr>
              <a:pPr defTabSz="912879"/>
              <a:t>40</a:t>
            </a:fld>
            <a:endParaRPr lang="en-US" altLang="en-US" dirty="0" smtClean="0">
              <a:latin typeface="Helvetica" pitchFamily="-84" charset="0"/>
              <a:ea typeface="ＭＳ Ｐゴシック"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2879"/>
            <a:fld id="{5436618E-9B7C-4E06-895D-C1C8B502C8C8}" type="slidenum">
              <a:rPr lang="en-US" altLang="en-US" smtClean="0">
                <a:latin typeface="Helvetica" pitchFamily="-84" charset="0"/>
                <a:ea typeface="ＭＳ Ｐゴシック" pitchFamily="34" charset="-128"/>
              </a:rPr>
              <a:pPr defTabSz="912879"/>
              <a:t>41</a:t>
            </a:fld>
            <a:endParaRPr lang="en-US" altLang="en-US" dirty="0" smtClean="0">
              <a:latin typeface="Helvetica" pitchFamily="-84" charset="0"/>
              <a:ea typeface="ＭＳ Ｐゴシック" pitchFamily="34"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12879"/>
            <a:fld id="{D33CFD77-E01B-41DC-8B61-820DD5D544E3}" type="slidenum">
              <a:rPr lang="en-US" altLang="en-US" smtClean="0">
                <a:latin typeface="Helvetica" pitchFamily="-84" charset="0"/>
                <a:ea typeface="ＭＳ Ｐゴシック" pitchFamily="34" charset="-128"/>
              </a:rPr>
              <a:pPr defTabSz="912879"/>
              <a:t>43</a:t>
            </a:fld>
            <a:endParaRPr lang="en-US" altLang="en-US" dirty="0" smtClean="0">
              <a:latin typeface="Helvetica" pitchFamily="-84" charset="0"/>
              <a:ea typeface="ＭＳ Ｐゴシック" pitchFamily="34"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12879"/>
            <a:fld id="{26FE0182-2C22-4003-9168-FFB66EDD884D}" type="slidenum">
              <a:rPr lang="en-US" altLang="en-US" smtClean="0">
                <a:latin typeface="Helvetica" pitchFamily="-84" charset="0"/>
              </a:rPr>
              <a:pPr defTabSz="912879"/>
              <a:t>5</a:t>
            </a:fld>
            <a:endParaRPr lang="en-US" altLang="en-US" dirty="0" smtClean="0">
              <a:latin typeface="Helvetica" pitchFamily="-8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12879"/>
            <a:fld id="{4554CF7E-BF5E-4CDE-8770-878503D9C352}" type="slidenum">
              <a:rPr lang="en-US" altLang="en-US" smtClean="0">
                <a:latin typeface="Helvetica" pitchFamily="-84" charset="0"/>
                <a:ea typeface="ＭＳ Ｐゴシック" pitchFamily="34" charset="-128"/>
              </a:rPr>
              <a:pPr defTabSz="912879"/>
              <a:t>46</a:t>
            </a:fld>
            <a:endParaRPr lang="en-US" altLang="en-US" dirty="0" smtClean="0">
              <a:latin typeface="Helvetica" pitchFamily="-84" charset="0"/>
              <a:ea typeface="ＭＳ Ｐゴシック" pitchFamily="34"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12879"/>
            <a:fld id="{355F72FD-F705-49B4-B406-D0EB9091A258}" type="slidenum">
              <a:rPr lang="en-US" altLang="en-US" smtClean="0">
                <a:latin typeface="Helvetica" pitchFamily="-84" charset="0"/>
                <a:ea typeface="ＭＳ Ｐゴシック" pitchFamily="34" charset="-128"/>
              </a:rPr>
              <a:pPr defTabSz="912879"/>
              <a:t>48</a:t>
            </a:fld>
            <a:endParaRPr lang="en-US" altLang="en-US" dirty="0" smtClean="0">
              <a:latin typeface="Helvetica" pitchFamily="-84" charset="0"/>
              <a:ea typeface="ＭＳ Ｐゴシック" pitchFamily="34"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defTabSz="912879"/>
            <a:fld id="{032F762A-A256-43AF-890E-1A0008541D7C}" type="slidenum">
              <a:rPr lang="en-US" altLang="en-US" smtClean="0">
                <a:latin typeface="Helvetica" pitchFamily="-84" charset="0"/>
                <a:ea typeface="ＭＳ Ｐゴシック" pitchFamily="34" charset="-128"/>
              </a:rPr>
              <a:pPr defTabSz="912879"/>
              <a:t>51</a:t>
            </a:fld>
            <a:endParaRPr lang="en-US" altLang="en-US" dirty="0" smtClean="0">
              <a:latin typeface="Helvetica" pitchFamily="-84" charset="0"/>
              <a:ea typeface="ＭＳ Ｐゴシック"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defTabSz="912879"/>
            <a:fld id="{8C7251CE-BB9D-465A-A585-928A03105685}" type="slidenum">
              <a:rPr lang="en-US" altLang="en-US" smtClean="0">
                <a:latin typeface="Helvetica" pitchFamily="-84" charset="0"/>
                <a:ea typeface="ＭＳ Ｐゴシック" pitchFamily="34" charset="-128"/>
              </a:rPr>
              <a:pPr defTabSz="912879"/>
              <a:t>54</a:t>
            </a:fld>
            <a:endParaRPr lang="en-US" altLang="en-US" dirty="0" smtClean="0">
              <a:latin typeface="Helvetica" pitchFamily="-84" charset="0"/>
              <a:ea typeface="ＭＳ Ｐゴシック"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defTabSz="912879"/>
            <a:fld id="{5F834B13-1A9D-45E9-BB8B-5552CCD37498}" type="slidenum">
              <a:rPr lang="en-US" altLang="en-US" smtClean="0">
                <a:latin typeface="Helvetica" pitchFamily="-84" charset="0"/>
                <a:ea typeface="ＭＳ Ｐゴシック" pitchFamily="34" charset="-128"/>
              </a:rPr>
              <a:pPr defTabSz="912879"/>
              <a:t>55</a:t>
            </a:fld>
            <a:endParaRPr lang="en-US" altLang="en-US" dirty="0" smtClean="0">
              <a:latin typeface="Helvetica" pitchFamily="-84" charset="0"/>
              <a:ea typeface="ＭＳ Ｐゴシック" pitchFamily="34"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defTabSz="912879"/>
            <a:fld id="{622D7C3D-4360-4AC0-9D80-5BCE439C183E}" type="slidenum">
              <a:rPr lang="en-US" altLang="en-US" smtClean="0">
                <a:latin typeface="Helvetica" pitchFamily="-84" charset="0"/>
                <a:ea typeface="ＭＳ Ｐゴシック" pitchFamily="34" charset="-128"/>
              </a:rPr>
              <a:pPr defTabSz="912879"/>
              <a:t>56</a:t>
            </a:fld>
            <a:endParaRPr lang="en-US" altLang="en-US" dirty="0" smtClean="0">
              <a:latin typeface="Helvetica" pitchFamily="-84" charset="0"/>
              <a:ea typeface="ＭＳ Ｐゴシック" pitchFamily="34" charset="-128"/>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12879"/>
            <a:fld id="{F2B0ECBE-48D8-4973-AF56-3463C0DF3A63}" type="slidenum">
              <a:rPr lang="en-US" altLang="en-US" smtClean="0">
                <a:latin typeface="Helvetica" pitchFamily="-84" charset="0"/>
                <a:ea typeface="ＭＳ Ｐゴシック" pitchFamily="34" charset="-128"/>
              </a:rPr>
              <a:pPr defTabSz="912879"/>
              <a:t>57</a:t>
            </a:fld>
            <a:endParaRPr lang="en-US" altLang="en-US" dirty="0" smtClean="0">
              <a:latin typeface="Helvetica" pitchFamily="-84" charset="0"/>
              <a:ea typeface="ＭＳ Ｐゴシック"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defTabSz="912879"/>
            <a:fld id="{77B065C6-792A-4F94-B10C-12AB3231F9CF}" type="slidenum">
              <a:rPr lang="en-US" altLang="en-US" smtClean="0">
                <a:latin typeface="Helvetica" pitchFamily="-84" charset="0"/>
                <a:ea typeface="ＭＳ Ｐゴシック" pitchFamily="34" charset="-128"/>
              </a:rPr>
              <a:pPr defTabSz="912879"/>
              <a:t>59</a:t>
            </a:fld>
            <a:endParaRPr lang="en-US" altLang="en-US" dirty="0" smtClean="0">
              <a:latin typeface="Helvetica" pitchFamily="-84" charset="0"/>
              <a:ea typeface="ＭＳ Ｐゴシック" pitchFamily="34"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12879"/>
            <a:fld id="{94E1B382-4AF5-4663-A30F-254C9DC1E98B}" type="slidenum">
              <a:rPr lang="en-US" altLang="en-US" smtClean="0">
                <a:latin typeface="Helvetica" pitchFamily="-84" charset="0"/>
                <a:ea typeface="ＭＳ Ｐゴシック" pitchFamily="34" charset="-128"/>
              </a:rPr>
              <a:pPr defTabSz="912879"/>
              <a:t>62</a:t>
            </a:fld>
            <a:endParaRPr lang="en-US" altLang="en-US" dirty="0" smtClean="0">
              <a:latin typeface="Helvetica" pitchFamily="-84" charset="0"/>
              <a:ea typeface="ＭＳ Ｐゴシック" pitchFamily="34"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12879"/>
            <a:fld id="{C051D809-8B57-47CF-880C-5E5ED6EDE895}" type="slidenum">
              <a:rPr lang="en-US" altLang="en-US" smtClean="0">
                <a:latin typeface="Helvetica" pitchFamily="-84" charset="0"/>
                <a:ea typeface="ＭＳ Ｐゴシック" pitchFamily="34" charset="-128"/>
              </a:rPr>
              <a:pPr defTabSz="912879"/>
              <a:t>65</a:t>
            </a:fld>
            <a:endParaRPr lang="en-US" altLang="en-US" dirty="0" smtClean="0">
              <a:latin typeface="Helvetica" pitchFamily="-84" charset="0"/>
              <a:ea typeface="ＭＳ Ｐゴシック" pitchFamily="34" charset="-128"/>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12879"/>
            <a:fld id="{02433B7E-9E09-43DE-9199-AA2212D775E8}" type="slidenum">
              <a:rPr lang="en-US" altLang="en-US" smtClean="0">
                <a:latin typeface="Helvetica" pitchFamily="-84" charset="0"/>
              </a:rPr>
              <a:pPr defTabSz="912879"/>
              <a:t>9</a:t>
            </a:fld>
            <a:endParaRPr lang="en-US" altLang="en-US" dirty="0" smtClean="0">
              <a:latin typeface="Helvetica" pitchFamily="-8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12879"/>
            <a:fld id="{B84742F7-1EAF-4363-AE49-B5D504991C16}" type="slidenum">
              <a:rPr lang="en-US" altLang="en-US" smtClean="0">
                <a:latin typeface="Helvetica" pitchFamily="-84" charset="0"/>
              </a:rPr>
              <a:pPr defTabSz="912879"/>
              <a:t>67</a:t>
            </a:fld>
            <a:endParaRPr lang="en-US" altLang="en-US" dirty="0" smtClean="0">
              <a:latin typeface="Helvetica" pitchFamily="-8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12879"/>
            <a:fld id="{04291558-0BB1-4C69-AE9D-2A50E555315D}" type="slidenum">
              <a:rPr lang="en-US" altLang="en-US" smtClean="0">
                <a:latin typeface="Helvetica" pitchFamily="-84" charset="0"/>
              </a:rPr>
              <a:pPr defTabSz="912879"/>
              <a:t>69</a:t>
            </a:fld>
            <a:endParaRPr lang="en-US" altLang="en-US" dirty="0" smtClean="0">
              <a:latin typeface="Helvetica" pitchFamily="-8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12879"/>
            <a:fld id="{3B20E385-4CB5-41C9-A13F-1F894AA84892}" type="slidenum">
              <a:rPr lang="en-US" altLang="en-US" smtClean="0">
                <a:latin typeface="Helvetica" pitchFamily="-84" charset="0"/>
              </a:rPr>
              <a:pPr defTabSz="912879"/>
              <a:t>70</a:t>
            </a:fld>
            <a:endParaRPr lang="en-US" altLang="en-US" dirty="0" smtClean="0">
              <a:latin typeface="Helvetica" pitchFamily="-8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12879"/>
            <a:fld id="{D61D4EEF-0846-44C8-B4EB-476E291EE2FB}" type="slidenum">
              <a:rPr lang="en-US" altLang="en-US" smtClean="0">
                <a:latin typeface="Helvetica" pitchFamily="-84" charset="0"/>
              </a:rPr>
              <a:pPr defTabSz="912879"/>
              <a:t>71</a:t>
            </a:fld>
            <a:endParaRPr lang="en-US" altLang="en-US" dirty="0" smtClean="0">
              <a:latin typeface="Helvetica" pitchFamily="-8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12879"/>
            <a:fld id="{1E02790A-0867-4ED2-BA84-33E7046D9538}" type="slidenum">
              <a:rPr lang="en-US" altLang="en-US" smtClean="0">
                <a:latin typeface="Helvetica" pitchFamily="-84" charset="0"/>
              </a:rPr>
              <a:pPr defTabSz="912879"/>
              <a:t>76</a:t>
            </a:fld>
            <a:endParaRPr lang="en-US" altLang="en-US" dirty="0" smtClean="0">
              <a:latin typeface="Helvetica" pitchFamily="-8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12879"/>
            <a:fld id="{95F1FDEB-4923-41AA-8669-D4D3CAB9FA64}" type="slidenum">
              <a:rPr lang="en-US" altLang="en-US" smtClean="0">
                <a:latin typeface="Helvetica" pitchFamily="-84" charset="0"/>
              </a:rPr>
              <a:pPr defTabSz="912879"/>
              <a:t>78</a:t>
            </a:fld>
            <a:endParaRPr lang="en-US" altLang="en-US" dirty="0" smtClean="0">
              <a:latin typeface="Helvetica" pitchFamily="-8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pPr defTabSz="912879"/>
            <a:fld id="{777ED37F-83A6-46C6-BF6B-2CB84503BF58}" type="slidenum">
              <a:rPr lang="en-US" altLang="en-US" smtClean="0">
                <a:latin typeface="Helvetica" pitchFamily="-84" charset="0"/>
              </a:rPr>
              <a:pPr defTabSz="912879"/>
              <a:t>79</a:t>
            </a:fld>
            <a:endParaRPr lang="en-US" altLang="en-US" dirty="0" smtClean="0">
              <a:latin typeface="Helvetica" pitchFamily="-8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pPr defTabSz="912879"/>
            <a:fld id="{95FF850B-7F33-466F-AB39-1EF70EB3381F}" type="slidenum">
              <a:rPr lang="en-US" altLang="en-US" smtClean="0">
                <a:latin typeface="Helvetica" pitchFamily="-84" charset="0"/>
              </a:rPr>
              <a:pPr defTabSz="912879"/>
              <a:t>80</a:t>
            </a:fld>
            <a:endParaRPr lang="en-US" altLang="en-US" dirty="0" smtClean="0">
              <a:latin typeface="Helvetica" pitchFamily="-8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pPr defTabSz="912879"/>
            <a:fld id="{706E304B-E990-49D8-BDF5-F3A3A7DDAECF}" type="slidenum">
              <a:rPr lang="en-US" altLang="en-US" smtClean="0">
                <a:latin typeface="Helvetica" pitchFamily="-84" charset="0"/>
              </a:rPr>
              <a:pPr defTabSz="912879"/>
              <a:t>81</a:t>
            </a:fld>
            <a:endParaRPr lang="en-US" altLang="en-US" dirty="0" smtClean="0">
              <a:latin typeface="Helvetica" pitchFamily="-8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defTabSz="912879"/>
            <a:fld id="{C5870530-0989-4A1D-BD92-B42752DACDB8}" type="slidenum">
              <a:rPr lang="en-US" altLang="en-US" smtClean="0">
                <a:latin typeface="Helvetica" pitchFamily="-84" charset="0"/>
              </a:rPr>
              <a:pPr defTabSz="912879"/>
              <a:t>82</a:t>
            </a:fld>
            <a:endParaRPr lang="en-US" altLang="en-US" dirty="0" smtClean="0">
              <a:latin typeface="Helvetica" pitchFamily="-8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12879"/>
            <a:fld id="{20CB5D89-8D62-41C2-BBEC-C03EA0EBA94B}" type="slidenum">
              <a:rPr lang="en-US" altLang="en-US" smtClean="0">
                <a:latin typeface="Helvetica" pitchFamily="-84" charset="0"/>
              </a:rPr>
              <a:pPr defTabSz="912879"/>
              <a:t>10</a:t>
            </a:fld>
            <a:endParaRPr lang="en-US" altLang="en-US" dirty="0" smtClean="0">
              <a:latin typeface="Helvetica" pitchFamily="-8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defTabSz="912879"/>
            <a:fld id="{D4D606BA-E903-410A-BE5C-D5A25500BA7C}" type="slidenum">
              <a:rPr lang="en-US" altLang="en-US" smtClean="0">
                <a:latin typeface="Helvetica" pitchFamily="-84" charset="0"/>
              </a:rPr>
              <a:pPr defTabSz="912879"/>
              <a:t>84</a:t>
            </a:fld>
            <a:endParaRPr lang="en-US" altLang="en-US" dirty="0" smtClean="0">
              <a:latin typeface="Helvetica" pitchFamily="-8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defTabSz="912879"/>
            <a:fld id="{440E1C70-372C-4C63-9FCB-5F43D6EE62A4}" type="slidenum">
              <a:rPr lang="en-US" altLang="en-US" smtClean="0">
                <a:latin typeface="Helvetica" pitchFamily="-84" charset="0"/>
              </a:rPr>
              <a:pPr defTabSz="912879"/>
              <a:t>86</a:t>
            </a:fld>
            <a:endParaRPr lang="en-US" altLang="en-US" dirty="0" smtClean="0">
              <a:latin typeface="Helvetica" pitchFamily="-8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pPr defTabSz="912879"/>
            <a:fld id="{DEB3D098-0F97-48DF-A2C9-A82BEE5FA994}" type="slidenum">
              <a:rPr lang="en-US" altLang="en-US" smtClean="0">
                <a:latin typeface="Helvetica" pitchFamily="-84" charset="0"/>
              </a:rPr>
              <a:pPr defTabSz="912879"/>
              <a:t>88</a:t>
            </a:fld>
            <a:endParaRPr lang="en-US" altLang="en-US" dirty="0" smtClean="0">
              <a:latin typeface="Helvetica" pitchFamily="-8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12879"/>
            <a:fld id="{A26DB24D-559D-421C-8203-CE2DA2022C0A}" type="slidenum">
              <a:rPr lang="en-US" altLang="en-US" smtClean="0">
                <a:latin typeface="Helvetica" pitchFamily="-84" charset="0"/>
              </a:rPr>
              <a:pPr defTabSz="912879"/>
              <a:t>91</a:t>
            </a:fld>
            <a:endParaRPr lang="en-US" altLang="en-US" dirty="0" smtClean="0">
              <a:latin typeface="Helvetica" pitchFamily="-8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defTabSz="912879"/>
            <a:fld id="{F8EDEFC8-D8FF-44E3-B013-50B64CEF1FEE}" type="slidenum">
              <a:rPr lang="en-US" altLang="en-US" smtClean="0">
                <a:latin typeface="Helvetica" pitchFamily="-84" charset="0"/>
              </a:rPr>
              <a:pPr defTabSz="912879"/>
              <a:t>92</a:t>
            </a:fld>
            <a:endParaRPr lang="en-US" altLang="en-US" dirty="0" smtClean="0">
              <a:latin typeface="Helvetica" pitchFamily="-8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pPr defTabSz="912879"/>
            <a:fld id="{B8ED84C7-AD71-4D07-AAC6-F6FF3472B243}" type="slidenum">
              <a:rPr lang="en-US" altLang="en-US" smtClean="0">
                <a:latin typeface="Helvetica" pitchFamily="-84" charset="0"/>
              </a:rPr>
              <a:pPr defTabSz="912879"/>
              <a:t>93</a:t>
            </a:fld>
            <a:endParaRPr lang="en-US" altLang="en-US" dirty="0" smtClean="0">
              <a:latin typeface="Helvetica" pitchFamily="-8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pPr defTabSz="912879"/>
            <a:fld id="{5A9D4436-97A3-4558-96BA-6BA930AC0222}" type="slidenum">
              <a:rPr lang="en-US" altLang="en-US" smtClean="0">
                <a:latin typeface="Helvetica" pitchFamily="-84" charset="0"/>
                <a:ea typeface="ＭＳ Ｐゴシック" pitchFamily="34" charset="-128"/>
              </a:rPr>
              <a:pPr defTabSz="912879"/>
              <a:t>97</a:t>
            </a:fld>
            <a:endParaRPr lang="en-US" altLang="en-US" dirty="0" smtClean="0">
              <a:latin typeface="Helvetica" pitchFamily="-84" charset="0"/>
              <a:ea typeface="ＭＳ Ｐゴシック" pitchFamily="34" charset="-128"/>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12879"/>
            <a:fld id="{E16CB9E9-B2D4-478B-83BF-F9DE8302781C}" type="slidenum">
              <a:rPr lang="en-US" altLang="en-US" smtClean="0">
                <a:latin typeface="Helvetica" pitchFamily="-84" charset="0"/>
                <a:ea typeface="ＭＳ Ｐゴシック" pitchFamily="34" charset="-128"/>
              </a:rPr>
              <a:pPr defTabSz="912879"/>
              <a:t>99</a:t>
            </a:fld>
            <a:endParaRPr lang="en-US" altLang="en-US" dirty="0" smtClean="0">
              <a:latin typeface="Helvetica" pitchFamily="-84" charset="0"/>
              <a:ea typeface="ＭＳ Ｐゴシック" pitchFamily="34" charset="-128"/>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12879"/>
            <a:fld id="{87B8B826-1BB3-4154-B035-210C472B1809}" type="slidenum">
              <a:rPr lang="en-US" altLang="en-US" smtClean="0">
                <a:latin typeface="Helvetica" pitchFamily="-84" charset="0"/>
              </a:rPr>
              <a:pPr defTabSz="912879"/>
              <a:t>11</a:t>
            </a:fld>
            <a:endParaRPr lang="en-US" altLang="en-US" dirty="0" smtClean="0">
              <a:latin typeface="Helvetica" pitchFamily="-8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12879"/>
            <a:fld id="{CF095ED3-8F4D-4E79-AF07-B67EAAB576A2}" type="slidenum">
              <a:rPr lang="en-US" altLang="en-US" smtClean="0">
                <a:latin typeface="Helvetica" pitchFamily="-84" charset="0"/>
              </a:rPr>
              <a:pPr defTabSz="912879"/>
              <a:t>12</a:t>
            </a:fld>
            <a:endParaRPr lang="en-US" altLang="en-US" dirty="0" smtClean="0">
              <a:latin typeface="Helvetica" pitchFamily="-8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12879"/>
            <a:fld id="{8120E879-40D3-4AA5-80A1-CD6316DA17F3}" type="slidenum">
              <a:rPr lang="en-US" altLang="en-US" smtClean="0">
                <a:latin typeface="Helvetica" pitchFamily="-84" charset="0"/>
              </a:rPr>
              <a:pPr defTabSz="912879"/>
              <a:t>13</a:t>
            </a:fld>
            <a:endParaRPr lang="en-US" altLang="en-US" dirty="0" smtClean="0">
              <a:latin typeface="Helvetica" pitchFamily="-8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2879"/>
            <a:fld id="{F9023BC2-22DD-4A7E-83EB-10462ACAD3D6}" type="slidenum">
              <a:rPr lang="en-US" altLang="en-US" smtClean="0">
                <a:latin typeface="Helvetica" pitchFamily="-84" charset="0"/>
              </a:rPr>
              <a:pPr defTabSz="912879"/>
              <a:t>16</a:t>
            </a:fld>
            <a:endParaRPr lang="en-US" altLang="en-US" dirty="0" smtClean="0">
              <a:latin typeface="Helvetica" pitchFamily="-8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2879"/>
            <a:fld id="{1AF1E6B3-E460-4DC7-BDB4-93796763EE4A}" type="slidenum">
              <a:rPr lang="en-US" altLang="en-US" smtClean="0">
                <a:latin typeface="Helvetica" pitchFamily="-84" charset="0"/>
              </a:rPr>
              <a:pPr defTabSz="912879"/>
              <a:t>21</a:t>
            </a:fld>
            <a:endParaRPr lang="en-US" altLang="en-US" dirty="0" smtClean="0">
              <a:latin typeface="Helvetica" pitchFamily="-8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0055C-97C6-44F6-8557-C3BCA1B5D916}" type="datetimeFigureOut">
              <a:rPr lang="en-IN" smtClean="0"/>
              <a:pPr/>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73CF9-618C-458C-83F0-292E119CA9C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0055C-97C6-44F6-8557-C3BCA1B5D916}" type="datetimeFigureOut">
              <a:rPr lang="en-IN" smtClean="0"/>
              <a:pPr/>
              <a:t>13-04-2021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73CF9-618C-458C-83F0-292E119CA9C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00FF"/>
                </a:solidFill>
              </a:rPr>
              <a:t>Memory Management</a:t>
            </a:r>
            <a:endParaRPr lang="en-IN" b="1" dirty="0">
              <a:solidFill>
                <a:srgbClr val="0000FF"/>
              </a:solidFill>
            </a:endParaRPr>
          </a:p>
        </p:txBody>
      </p:sp>
      <p:sp>
        <p:nvSpPr>
          <p:cNvPr id="3" name="Subtitle 2"/>
          <p:cNvSpPr>
            <a:spLocks noGrp="1"/>
          </p:cNvSpPr>
          <p:nvPr>
            <p:ph type="subTitle" idx="1"/>
          </p:nvPr>
        </p:nvSpPr>
        <p:spPr/>
        <p:txBody>
          <a:bodyPr/>
          <a:lstStyle/>
          <a:p>
            <a:r>
              <a:rPr lang="en-IN" b="1" dirty="0" smtClean="0">
                <a:solidFill>
                  <a:schemeClr val="tx1"/>
                </a:solidFill>
                <a:latin typeface="Arial" pitchFamily="34" charset="0"/>
                <a:cs typeface="Arial" pitchFamily="34" charset="0"/>
              </a:rPr>
              <a:t>Main </a:t>
            </a:r>
            <a:r>
              <a:rPr lang="en-IN" b="1" dirty="0" smtClean="0">
                <a:solidFill>
                  <a:schemeClr val="tx1"/>
                </a:solidFill>
                <a:latin typeface="Arial" pitchFamily="34" charset="0"/>
                <a:cs typeface="Arial" pitchFamily="34" charset="0"/>
              </a:rPr>
              <a:t>Memory</a:t>
            </a:r>
          </a:p>
          <a:p>
            <a:r>
              <a:rPr lang="en-IN" b="1" dirty="0" smtClean="0">
                <a:solidFill>
                  <a:schemeClr val="tx1"/>
                </a:solidFill>
                <a:latin typeface="Arial" pitchFamily="34" charset="0"/>
                <a:cs typeface="Arial" pitchFamily="34" charset="0"/>
              </a:rPr>
              <a:t>Paging</a:t>
            </a:r>
            <a:endParaRPr lang="en-IN" b="1" dirty="0">
              <a:solidFill>
                <a:schemeClr val="tx1"/>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1560" y="116632"/>
            <a:ext cx="8136904" cy="1296144"/>
          </a:xfrm>
        </p:spPr>
        <p:txBody>
          <a:bodyPr>
            <a:noAutofit/>
          </a:bodyPr>
          <a:lstStyle/>
          <a:p>
            <a:pPr eaLnBrk="1" hangingPunct="1"/>
            <a:r>
              <a:rPr lang="en-US" altLang="en-US" sz="4000" dirty="0" smtClean="0">
                <a:solidFill>
                  <a:srgbClr val="C00000"/>
                </a:solidFill>
                <a:latin typeface="Arial" pitchFamily="34" charset="0"/>
                <a:cs typeface="Arial" pitchFamily="34" charset="0"/>
              </a:rPr>
              <a:t>Multistep Processing of a User Program </a:t>
            </a:r>
          </a:p>
        </p:txBody>
      </p:sp>
      <p:pic>
        <p:nvPicPr>
          <p:cNvPr id="11267" name="Picture 4" descr="8"/>
          <p:cNvPicPr>
            <a:picLocks noChangeAspect="1" noChangeArrowheads="1"/>
          </p:cNvPicPr>
          <p:nvPr/>
        </p:nvPicPr>
        <p:blipFill>
          <a:blip r:embed="rId3" cstate="print"/>
          <a:srcRect/>
          <a:stretch>
            <a:fillRect/>
          </a:stretch>
        </p:blipFill>
        <p:spPr bwMode="auto">
          <a:xfrm>
            <a:off x="2987824" y="1375916"/>
            <a:ext cx="3384376" cy="536545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3568" y="44624"/>
            <a:ext cx="7776864" cy="1440160"/>
          </a:xfrm>
        </p:spPr>
        <p:txBody>
          <a:bodyPr>
            <a:normAutofit/>
          </a:bodyPr>
          <a:lstStyle/>
          <a:p>
            <a:pPr eaLnBrk="1" hangingPunct="1"/>
            <a:r>
              <a:rPr lang="en-US" altLang="en-US" sz="4000" dirty="0" smtClean="0">
                <a:solidFill>
                  <a:srgbClr val="C00000"/>
                </a:solidFill>
                <a:latin typeface="Arial" pitchFamily="34" charset="0"/>
                <a:cs typeface="Arial" pitchFamily="34" charset="0"/>
              </a:rPr>
              <a:t>Logical vs. Physical Address Space</a:t>
            </a:r>
          </a:p>
        </p:txBody>
      </p:sp>
      <p:sp>
        <p:nvSpPr>
          <p:cNvPr id="12291" name="Rectangle 3"/>
          <p:cNvSpPr>
            <a:spLocks noGrp="1" noChangeArrowheads="1"/>
          </p:cNvSpPr>
          <p:nvPr>
            <p:ph type="body" idx="1"/>
          </p:nvPr>
        </p:nvSpPr>
        <p:spPr>
          <a:xfrm>
            <a:off x="107504" y="1268760"/>
            <a:ext cx="8928991" cy="5589240"/>
          </a:xfrm>
        </p:spPr>
        <p:txBody>
          <a:bodyPr>
            <a:normAutofit fontScale="62500" lnSpcReduction="20000"/>
          </a:bodyPr>
          <a:lstStyle/>
          <a:p>
            <a:pPr algn="just">
              <a:lnSpc>
                <a:spcPct val="120000"/>
              </a:lnSpc>
              <a:spcBef>
                <a:spcPts val="0"/>
              </a:spcBef>
            </a:pPr>
            <a:r>
              <a:rPr lang="en-US" altLang="en-US" sz="4000" dirty="0" smtClean="0">
                <a:latin typeface="Arial" pitchFamily="34" charset="0"/>
                <a:cs typeface="Arial" pitchFamily="34" charset="0"/>
              </a:rPr>
              <a:t>Concept of a logical address space that is bound to a separate </a:t>
            </a:r>
            <a:r>
              <a:rPr lang="en-US" altLang="en-US" sz="4000" b="1" dirty="0" smtClean="0">
                <a:solidFill>
                  <a:srgbClr val="0000FF"/>
                </a:solidFill>
                <a:latin typeface="Arial" pitchFamily="34" charset="0"/>
                <a:cs typeface="Arial" pitchFamily="34" charset="0"/>
              </a:rPr>
              <a:t>physical address space</a:t>
            </a:r>
            <a:r>
              <a:rPr lang="en-US" altLang="en-US" sz="4000" dirty="0" smtClean="0">
                <a:solidFill>
                  <a:srgbClr val="0000FF"/>
                </a:solidFill>
                <a:latin typeface="Arial" pitchFamily="34" charset="0"/>
                <a:cs typeface="Arial" pitchFamily="34" charset="0"/>
              </a:rPr>
              <a:t> </a:t>
            </a:r>
            <a:r>
              <a:rPr lang="en-US" altLang="en-US" sz="4000" dirty="0" smtClean="0">
                <a:latin typeface="Arial" pitchFamily="34" charset="0"/>
                <a:cs typeface="Arial" pitchFamily="34" charset="0"/>
              </a:rPr>
              <a:t>is central to proper memory management</a:t>
            </a:r>
          </a:p>
          <a:p>
            <a:pPr lvl="1" algn="just">
              <a:lnSpc>
                <a:spcPct val="120000"/>
              </a:lnSpc>
              <a:spcBef>
                <a:spcPts val="0"/>
              </a:spcBef>
            </a:pPr>
            <a:r>
              <a:rPr lang="en-US" altLang="en-US" sz="4000" b="1" dirty="0" smtClean="0">
                <a:solidFill>
                  <a:srgbClr val="0000FF"/>
                </a:solidFill>
                <a:latin typeface="Arial" pitchFamily="34" charset="0"/>
                <a:cs typeface="Arial" pitchFamily="34" charset="0"/>
              </a:rPr>
              <a:t>Logical address</a:t>
            </a:r>
            <a:r>
              <a:rPr lang="en-US" altLang="en-US" sz="4000" dirty="0" smtClean="0">
                <a:solidFill>
                  <a:srgbClr val="0000FF"/>
                </a:solidFill>
                <a:latin typeface="Arial" pitchFamily="34" charset="0"/>
                <a:cs typeface="Arial" pitchFamily="34" charset="0"/>
              </a:rPr>
              <a:t> </a:t>
            </a:r>
            <a:r>
              <a:rPr lang="en-US" altLang="en-US" sz="4000" dirty="0" smtClean="0">
                <a:latin typeface="Arial" pitchFamily="34" charset="0"/>
                <a:cs typeface="Arial" pitchFamily="34" charset="0"/>
              </a:rPr>
              <a:t>– generated by the CPU; also referred to as </a:t>
            </a:r>
            <a:r>
              <a:rPr lang="en-US" altLang="en-US" sz="4000" b="1" dirty="0" smtClean="0">
                <a:solidFill>
                  <a:srgbClr val="0000FF"/>
                </a:solidFill>
                <a:latin typeface="Arial" pitchFamily="34" charset="0"/>
                <a:cs typeface="Arial" pitchFamily="34" charset="0"/>
              </a:rPr>
              <a:t>virtual address</a:t>
            </a:r>
          </a:p>
          <a:p>
            <a:pPr lvl="1" algn="just">
              <a:lnSpc>
                <a:spcPct val="120000"/>
              </a:lnSpc>
              <a:spcBef>
                <a:spcPts val="0"/>
              </a:spcBef>
            </a:pPr>
            <a:r>
              <a:rPr lang="en-US" altLang="en-US" sz="4000" b="1" dirty="0" smtClean="0">
                <a:solidFill>
                  <a:srgbClr val="0000FF"/>
                </a:solidFill>
                <a:latin typeface="Arial" pitchFamily="34" charset="0"/>
                <a:cs typeface="Arial" pitchFamily="34" charset="0"/>
              </a:rPr>
              <a:t>Physical address</a:t>
            </a:r>
            <a:r>
              <a:rPr lang="en-US" altLang="en-US" sz="4000" dirty="0" smtClean="0">
                <a:solidFill>
                  <a:srgbClr val="0000FF"/>
                </a:solidFill>
                <a:latin typeface="Arial" pitchFamily="34" charset="0"/>
                <a:cs typeface="Arial" pitchFamily="34" charset="0"/>
              </a:rPr>
              <a:t> </a:t>
            </a:r>
            <a:r>
              <a:rPr lang="en-US" altLang="en-US" sz="4000" dirty="0" smtClean="0">
                <a:latin typeface="Arial" pitchFamily="34" charset="0"/>
                <a:cs typeface="Arial" pitchFamily="34" charset="0"/>
              </a:rPr>
              <a:t>– address seen by the memory unit</a:t>
            </a:r>
          </a:p>
          <a:p>
            <a:pPr algn="just">
              <a:lnSpc>
                <a:spcPct val="120000"/>
              </a:lnSpc>
              <a:spcBef>
                <a:spcPts val="0"/>
              </a:spcBef>
            </a:pPr>
            <a:r>
              <a:rPr lang="en-US" altLang="en-US" sz="4000" dirty="0" smtClean="0">
                <a:latin typeface="Arial" pitchFamily="34" charset="0"/>
                <a:cs typeface="Arial" pitchFamily="34" charset="0"/>
              </a:rPr>
              <a:t>Logical and physical addresses are the same in compile-time and load-time address-binding schemes; logical (virtual) and physical addresses differ in execution-time address-binding scheme</a:t>
            </a:r>
          </a:p>
          <a:p>
            <a:pPr algn="just">
              <a:lnSpc>
                <a:spcPct val="120000"/>
              </a:lnSpc>
              <a:spcBef>
                <a:spcPts val="0"/>
              </a:spcBef>
            </a:pPr>
            <a:r>
              <a:rPr lang="en-US" altLang="en-US" sz="4000" b="1" dirty="0" smtClean="0">
                <a:solidFill>
                  <a:srgbClr val="0000FF"/>
                </a:solidFill>
                <a:latin typeface="Arial" pitchFamily="34" charset="0"/>
                <a:cs typeface="Arial" pitchFamily="34" charset="0"/>
              </a:rPr>
              <a:t>Logical address space </a:t>
            </a:r>
            <a:r>
              <a:rPr lang="en-US" altLang="en-US" sz="4000" dirty="0" smtClean="0">
                <a:latin typeface="Arial" pitchFamily="34" charset="0"/>
                <a:cs typeface="Arial" pitchFamily="34" charset="0"/>
              </a:rPr>
              <a:t>is the set of all logical addresses generated by a program</a:t>
            </a:r>
          </a:p>
          <a:p>
            <a:pPr algn="just">
              <a:lnSpc>
                <a:spcPct val="120000"/>
              </a:lnSpc>
              <a:spcBef>
                <a:spcPts val="0"/>
              </a:spcBef>
            </a:pPr>
            <a:r>
              <a:rPr lang="en-US" altLang="en-US" sz="4000" b="1" dirty="0" smtClean="0">
                <a:solidFill>
                  <a:srgbClr val="0000FF"/>
                </a:solidFill>
                <a:latin typeface="Arial" pitchFamily="34" charset="0"/>
                <a:cs typeface="Arial" pitchFamily="34" charset="0"/>
              </a:rPr>
              <a:t>Physical address space </a:t>
            </a:r>
            <a:r>
              <a:rPr lang="en-US" altLang="en-US" sz="4000" dirty="0" smtClean="0">
                <a:latin typeface="Arial" pitchFamily="34" charset="0"/>
                <a:cs typeface="Arial" pitchFamily="34" charset="0"/>
              </a:rPr>
              <a:t>is the set of all physical addresses</a:t>
            </a:r>
            <a:endParaRPr lang="en-US"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576" y="0"/>
            <a:ext cx="7839075" cy="1052736"/>
          </a:xfrm>
        </p:spPr>
        <p:txBody>
          <a:bodyPr>
            <a:normAutofit/>
          </a:bodyPr>
          <a:lstStyle/>
          <a:p>
            <a:pPr eaLnBrk="1" hangingPunct="1"/>
            <a:r>
              <a:rPr lang="en-US" altLang="en-US" dirty="0" smtClean="0">
                <a:solidFill>
                  <a:srgbClr val="C00000"/>
                </a:solidFill>
              </a:rPr>
              <a:t>Memory-Management Unit (</a:t>
            </a:r>
            <a:r>
              <a:rPr lang="en-US" altLang="en-US" sz="2800" dirty="0" smtClean="0">
                <a:solidFill>
                  <a:srgbClr val="C00000"/>
                </a:solidFill>
              </a:rPr>
              <a:t>MMU</a:t>
            </a:r>
            <a:r>
              <a:rPr lang="en-US" altLang="en-US" dirty="0" smtClean="0">
                <a:solidFill>
                  <a:srgbClr val="C00000"/>
                </a:solidFill>
              </a:rPr>
              <a:t>)</a:t>
            </a:r>
          </a:p>
        </p:txBody>
      </p:sp>
      <p:sp>
        <p:nvSpPr>
          <p:cNvPr id="13315" name="Rectangle 3"/>
          <p:cNvSpPr>
            <a:spLocks noGrp="1" noChangeArrowheads="1"/>
          </p:cNvSpPr>
          <p:nvPr>
            <p:ph type="body" idx="1"/>
          </p:nvPr>
        </p:nvSpPr>
        <p:spPr>
          <a:xfrm>
            <a:off x="179512" y="836712"/>
            <a:ext cx="8856984" cy="5904656"/>
          </a:xfrm>
        </p:spPr>
        <p:txBody>
          <a:bodyPr>
            <a:noAutofit/>
          </a:bodyPr>
          <a:lstStyle/>
          <a:p>
            <a:pPr algn="just"/>
            <a:r>
              <a:rPr lang="en-US" altLang="en-US" sz="2800" dirty="0" smtClean="0">
                <a:latin typeface="Arial" pitchFamily="34" charset="0"/>
                <a:cs typeface="Arial" pitchFamily="34" charset="0"/>
              </a:rPr>
              <a:t>Hardware device that at run time maps virtual to physical address</a:t>
            </a:r>
          </a:p>
          <a:p>
            <a:pPr algn="just"/>
            <a:r>
              <a:rPr lang="en-US" altLang="en-US" sz="2800" dirty="0">
                <a:latin typeface="Arial" pitchFamily="34" charset="0"/>
                <a:cs typeface="Arial" pitchFamily="34" charset="0"/>
              </a:rPr>
              <a:t>S</a:t>
            </a:r>
            <a:r>
              <a:rPr lang="en-US" altLang="en-US" sz="2800" dirty="0" smtClean="0">
                <a:latin typeface="Arial" pitchFamily="34" charset="0"/>
                <a:cs typeface="Arial" pitchFamily="34" charset="0"/>
              </a:rPr>
              <a:t>cheme where value in the relocation register is added to every address generated by a user process at the time it is sent to memory</a:t>
            </a:r>
          </a:p>
          <a:p>
            <a:pPr lvl="1" algn="just"/>
            <a:r>
              <a:rPr lang="en-US" altLang="en-US" sz="2400" dirty="0" smtClean="0">
                <a:latin typeface="Arial" pitchFamily="34" charset="0"/>
                <a:cs typeface="Arial" pitchFamily="34" charset="0"/>
              </a:rPr>
              <a:t>Base register now called </a:t>
            </a:r>
            <a:r>
              <a:rPr lang="en-US" altLang="en-US" sz="2400" b="1" dirty="0" smtClean="0">
                <a:solidFill>
                  <a:srgbClr val="0000FF"/>
                </a:solidFill>
                <a:latin typeface="Arial" pitchFamily="34" charset="0"/>
                <a:cs typeface="Arial" pitchFamily="34" charset="0"/>
              </a:rPr>
              <a:t>relocation register</a:t>
            </a:r>
            <a:endParaRPr lang="en-US" altLang="en-US" sz="2400" dirty="0" smtClean="0">
              <a:latin typeface="Arial" pitchFamily="34" charset="0"/>
              <a:cs typeface="Arial" pitchFamily="34" charset="0"/>
            </a:endParaRPr>
          </a:p>
          <a:p>
            <a:pPr lvl="1" algn="just"/>
            <a:r>
              <a:rPr lang="en-US" altLang="en-US" sz="2400" dirty="0" smtClean="0">
                <a:latin typeface="Arial" pitchFamily="34" charset="0"/>
                <a:cs typeface="Arial" pitchFamily="34" charset="0"/>
              </a:rPr>
              <a:t>MS-DOS on Intel 80x86 used 4 relocation registers</a:t>
            </a:r>
          </a:p>
          <a:p>
            <a:pPr algn="just"/>
            <a:r>
              <a:rPr lang="en-US" altLang="en-US" sz="2800" dirty="0" smtClean="0">
                <a:latin typeface="Arial" pitchFamily="34" charset="0"/>
                <a:cs typeface="Arial" pitchFamily="34" charset="0"/>
              </a:rPr>
              <a:t>The user program deals with </a:t>
            </a:r>
            <a:r>
              <a:rPr lang="en-US" altLang="en-US" sz="2800" i="1" dirty="0" smtClean="0">
                <a:latin typeface="Arial" pitchFamily="34" charset="0"/>
                <a:cs typeface="Arial" pitchFamily="34" charset="0"/>
              </a:rPr>
              <a:t>logical</a:t>
            </a:r>
            <a:r>
              <a:rPr lang="en-US" altLang="en-US" sz="2800" dirty="0" smtClean="0">
                <a:latin typeface="Arial" pitchFamily="34" charset="0"/>
                <a:cs typeface="Arial" pitchFamily="34" charset="0"/>
              </a:rPr>
              <a:t> addresses; it never sees the </a:t>
            </a:r>
            <a:r>
              <a:rPr lang="en-US" altLang="en-US" sz="2800" i="1" dirty="0" smtClean="0">
                <a:latin typeface="Arial" pitchFamily="34" charset="0"/>
                <a:cs typeface="Arial" pitchFamily="34" charset="0"/>
              </a:rPr>
              <a:t>real</a:t>
            </a:r>
            <a:r>
              <a:rPr lang="en-US" altLang="en-US" sz="2800" dirty="0" smtClean="0">
                <a:latin typeface="Arial" pitchFamily="34" charset="0"/>
                <a:cs typeface="Arial" pitchFamily="34" charset="0"/>
              </a:rPr>
              <a:t> physical addresses</a:t>
            </a:r>
          </a:p>
          <a:p>
            <a:pPr lvl="1" algn="just"/>
            <a:r>
              <a:rPr lang="en-US" altLang="en-US" sz="2400" dirty="0" smtClean="0">
                <a:latin typeface="Arial" pitchFamily="34" charset="0"/>
                <a:cs typeface="Arial" pitchFamily="34" charset="0"/>
              </a:rPr>
              <a:t>Execution-time binding occurs when reference is made to location in memory</a:t>
            </a:r>
          </a:p>
          <a:p>
            <a:pPr lvl="1" algn="just"/>
            <a:r>
              <a:rPr lang="en-US" altLang="en-US" sz="2400" dirty="0" smtClean="0">
                <a:latin typeface="Arial" pitchFamily="34" charset="0"/>
                <a:cs typeface="Arial" pitchFamily="34" charset="0"/>
              </a:rPr>
              <a:t>Logical address bound to physical addresses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3568" y="116632"/>
            <a:ext cx="8224837" cy="1152128"/>
          </a:xfrm>
        </p:spPr>
        <p:txBody>
          <a:bodyPr>
            <a:noAutofit/>
          </a:bodyPr>
          <a:lstStyle/>
          <a:p>
            <a:pPr eaLnBrk="1" hangingPunct="1"/>
            <a:r>
              <a:rPr lang="en-US" altLang="en-US" sz="3200" b="1" dirty="0" smtClean="0">
                <a:solidFill>
                  <a:srgbClr val="C00000"/>
                </a:solidFill>
                <a:latin typeface="Arial" pitchFamily="34" charset="0"/>
                <a:cs typeface="Arial" pitchFamily="34" charset="0"/>
              </a:rPr>
              <a:t>Dynamic relocation using a relocation register</a:t>
            </a:r>
          </a:p>
        </p:txBody>
      </p:sp>
      <p:pic>
        <p:nvPicPr>
          <p:cNvPr id="14339" name="Picture 5"/>
          <p:cNvPicPr>
            <a:picLocks noChangeAspect="1" noChangeArrowheads="1"/>
          </p:cNvPicPr>
          <p:nvPr/>
        </p:nvPicPr>
        <p:blipFill>
          <a:blip r:embed="rId3" cstate="print"/>
          <a:srcRect/>
          <a:stretch>
            <a:fillRect/>
          </a:stretch>
        </p:blipFill>
        <p:spPr bwMode="auto">
          <a:xfrm>
            <a:off x="4833367" y="1655763"/>
            <a:ext cx="4275137" cy="3357413"/>
          </a:xfrm>
          <a:prstGeom prst="rect">
            <a:avLst/>
          </a:prstGeom>
          <a:noFill/>
          <a:ln w="9525">
            <a:noFill/>
            <a:miter lim="800000"/>
            <a:headEnd/>
            <a:tailEnd/>
          </a:ln>
        </p:spPr>
      </p:pic>
      <p:sp>
        <p:nvSpPr>
          <p:cNvPr id="14340" name="Rectangle 3"/>
          <p:cNvSpPr txBox="1">
            <a:spLocks noChangeArrowheads="1"/>
          </p:cNvSpPr>
          <p:nvPr/>
        </p:nvSpPr>
        <p:spPr bwMode="auto">
          <a:xfrm>
            <a:off x="107504" y="1063625"/>
            <a:ext cx="4780409" cy="5677743"/>
          </a:xfrm>
          <a:prstGeom prst="rect">
            <a:avLst/>
          </a:prstGeom>
          <a:noFill/>
          <a:ln w="9525">
            <a:noFill/>
            <a:miter lim="800000"/>
            <a:headEnd/>
            <a:tailEnd/>
          </a:ln>
        </p:spPr>
        <p:txBody>
          <a:bodyPr lIns="64008" tIns="32004" rIns="64008" bIns="32004"/>
          <a:lstStyle/>
          <a:p>
            <a:pPr marL="488950" indent="-488950" algn="just">
              <a:buClr>
                <a:srgbClr val="993300"/>
              </a:buClr>
              <a:buSzPct val="90000"/>
              <a:buFont typeface="Monotype Sorts" pitchFamily="-84" charset="2"/>
              <a:buChar char="n"/>
            </a:pPr>
            <a:r>
              <a:rPr kumimoji="1" lang="en-US" altLang="en-US" sz="2400" dirty="0">
                <a:latin typeface="Arial" pitchFamily="34" charset="0"/>
                <a:cs typeface="Arial" pitchFamily="34" charset="0"/>
              </a:rPr>
              <a:t>Routine is not loaded until it is called</a:t>
            </a:r>
          </a:p>
          <a:p>
            <a:pPr marL="488950" indent="-488950" algn="just">
              <a:buClr>
                <a:srgbClr val="993300"/>
              </a:buClr>
              <a:buSzPct val="90000"/>
              <a:buFont typeface="Monotype Sorts" pitchFamily="-84" charset="2"/>
              <a:buChar char="n"/>
            </a:pPr>
            <a:r>
              <a:rPr kumimoji="1" lang="en-US" altLang="en-US" sz="2400" dirty="0">
                <a:latin typeface="Arial" pitchFamily="34" charset="0"/>
                <a:cs typeface="Arial" pitchFamily="34" charset="0"/>
              </a:rPr>
              <a:t>Better memory-space utilization; unused routine is never loaded</a:t>
            </a:r>
          </a:p>
          <a:p>
            <a:pPr marL="488950" indent="-488950" algn="just">
              <a:buClr>
                <a:srgbClr val="993300"/>
              </a:buClr>
              <a:buSzPct val="90000"/>
              <a:buFont typeface="Monotype Sorts" pitchFamily="-84" charset="2"/>
              <a:buChar char="n"/>
            </a:pPr>
            <a:r>
              <a:rPr kumimoji="1" lang="en-US" altLang="en-US" sz="2400" dirty="0">
                <a:latin typeface="Arial" pitchFamily="34" charset="0"/>
                <a:cs typeface="Arial" pitchFamily="34" charset="0"/>
              </a:rPr>
              <a:t>All routines kept on disk in </a:t>
            </a:r>
            <a:r>
              <a:rPr kumimoji="1" lang="en-US" altLang="en-US" sz="2400" dirty="0" err="1">
                <a:latin typeface="Arial" pitchFamily="34" charset="0"/>
                <a:cs typeface="Arial" pitchFamily="34" charset="0"/>
              </a:rPr>
              <a:t>relocatable</a:t>
            </a:r>
            <a:r>
              <a:rPr kumimoji="1" lang="en-US" altLang="en-US" sz="2400" dirty="0">
                <a:latin typeface="Arial" pitchFamily="34" charset="0"/>
                <a:cs typeface="Arial" pitchFamily="34" charset="0"/>
              </a:rPr>
              <a:t> load format</a:t>
            </a:r>
          </a:p>
          <a:p>
            <a:pPr marL="488950" indent="-488950" algn="just">
              <a:buClr>
                <a:srgbClr val="993300"/>
              </a:buClr>
              <a:buSzPct val="90000"/>
              <a:buFont typeface="Monotype Sorts" pitchFamily="-84" charset="2"/>
              <a:buChar char="n"/>
            </a:pPr>
            <a:r>
              <a:rPr kumimoji="1" lang="en-US" altLang="en-US" sz="2400" dirty="0">
                <a:latin typeface="Arial" pitchFamily="34" charset="0"/>
                <a:cs typeface="Arial" pitchFamily="34" charset="0"/>
              </a:rPr>
              <a:t>Useful when large amounts of code are needed to handle infrequently occurring cases</a:t>
            </a:r>
          </a:p>
          <a:p>
            <a:pPr marL="488950" indent="-488950" algn="just">
              <a:buClr>
                <a:srgbClr val="993300"/>
              </a:buClr>
              <a:buSzPct val="90000"/>
              <a:buFont typeface="Monotype Sorts" pitchFamily="-84" charset="2"/>
              <a:buChar char="n"/>
            </a:pPr>
            <a:r>
              <a:rPr kumimoji="1" lang="en-US" altLang="en-US" sz="2400" dirty="0">
                <a:latin typeface="Arial" pitchFamily="34" charset="0"/>
                <a:cs typeface="Arial" pitchFamily="34" charset="0"/>
              </a:rPr>
              <a:t>No special support from the operating system is required</a:t>
            </a:r>
          </a:p>
          <a:p>
            <a:pPr marL="1060450" lvl="1" indent="-407988" algn="just">
              <a:buClr>
                <a:srgbClr val="CC6600"/>
              </a:buClr>
              <a:buSzPct val="80000"/>
              <a:buFont typeface="Monotype Sorts" pitchFamily="-84" charset="2"/>
              <a:buChar char="l"/>
            </a:pPr>
            <a:r>
              <a:rPr kumimoji="1" lang="en-US" altLang="en-US" dirty="0">
                <a:latin typeface="Arial" pitchFamily="34" charset="0"/>
                <a:cs typeface="Arial" pitchFamily="34" charset="0"/>
              </a:rPr>
              <a:t>Implemented through program design</a:t>
            </a:r>
          </a:p>
          <a:p>
            <a:pPr marL="1060450" lvl="1" indent="-407988" algn="just">
              <a:buClr>
                <a:srgbClr val="CC6600"/>
              </a:buClr>
              <a:buSzPct val="80000"/>
              <a:buFont typeface="Monotype Sorts" pitchFamily="-84" charset="2"/>
              <a:buChar char="l"/>
            </a:pPr>
            <a:r>
              <a:rPr kumimoji="1" lang="en-US" altLang="en-US" dirty="0">
                <a:latin typeface="Arial" pitchFamily="34" charset="0"/>
                <a:cs typeface="Arial" pitchFamily="34" charset="0"/>
              </a:rPr>
              <a:t>OS can help by providing libraries to implement dynamic loading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16632"/>
            <a:ext cx="8229600"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Dynamic Loading</a:t>
            </a:r>
          </a:p>
        </p:txBody>
      </p:sp>
      <p:sp>
        <p:nvSpPr>
          <p:cNvPr id="4" name="Content Placeholder 3"/>
          <p:cNvSpPr>
            <a:spLocks noGrp="1"/>
          </p:cNvSpPr>
          <p:nvPr>
            <p:ph idx="1"/>
          </p:nvPr>
        </p:nvSpPr>
        <p:spPr>
          <a:xfrm>
            <a:off x="179512" y="908720"/>
            <a:ext cx="8856984" cy="4525963"/>
          </a:xfrm>
        </p:spPr>
        <p:txBody>
          <a:bodyPr>
            <a:normAutofit/>
          </a:bodyPr>
          <a:lstStyle/>
          <a:p>
            <a:pPr algn="just"/>
            <a:r>
              <a:rPr lang="en-IN" sz="2800" dirty="0" smtClean="0">
                <a:latin typeface="Arial" pitchFamily="34" charset="0"/>
                <a:cs typeface="Arial" pitchFamily="34" charset="0"/>
              </a:rPr>
              <a:t>When entire </a:t>
            </a:r>
            <a:r>
              <a:rPr lang="en-IN" sz="2800" dirty="0">
                <a:latin typeface="Arial" pitchFamily="34" charset="0"/>
                <a:cs typeface="Arial" pitchFamily="34" charset="0"/>
              </a:rPr>
              <a:t>program and </a:t>
            </a:r>
            <a:r>
              <a:rPr lang="en-IN" sz="2800" dirty="0" smtClean="0">
                <a:latin typeface="Arial" pitchFamily="34" charset="0"/>
                <a:cs typeface="Arial" pitchFamily="34" charset="0"/>
              </a:rPr>
              <a:t>all data </a:t>
            </a:r>
            <a:r>
              <a:rPr lang="en-IN" sz="2800" dirty="0">
                <a:latin typeface="Arial" pitchFamily="34" charset="0"/>
                <a:cs typeface="Arial" pitchFamily="34" charset="0"/>
              </a:rPr>
              <a:t>of a </a:t>
            </a:r>
            <a:r>
              <a:rPr lang="en-IN" sz="2800" dirty="0" smtClean="0">
                <a:latin typeface="Arial" pitchFamily="34" charset="0"/>
                <a:cs typeface="Arial" pitchFamily="34" charset="0"/>
              </a:rPr>
              <a:t>process has </a:t>
            </a:r>
            <a:r>
              <a:rPr lang="en-IN" sz="2800" dirty="0">
                <a:latin typeface="Arial" pitchFamily="34" charset="0"/>
                <a:cs typeface="Arial" pitchFamily="34" charset="0"/>
              </a:rPr>
              <a:t>to be in physical memory for the process to </a:t>
            </a:r>
            <a:r>
              <a:rPr lang="en-IN" sz="2800" dirty="0" smtClean="0">
                <a:latin typeface="Arial" pitchFamily="34" charset="0"/>
                <a:cs typeface="Arial" pitchFamily="34" charset="0"/>
              </a:rPr>
              <a:t>execute, the size of the </a:t>
            </a:r>
            <a:r>
              <a:rPr lang="en-IN" sz="2800" dirty="0">
                <a:latin typeface="Arial" pitchFamily="34" charset="0"/>
                <a:cs typeface="Arial" pitchFamily="34" charset="0"/>
              </a:rPr>
              <a:t>process </a:t>
            </a:r>
            <a:r>
              <a:rPr lang="en-IN" sz="2800" dirty="0" smtClean="0">
                <a:latin typeface="Arial" pitchFamily="34" charset="0"/>
                <a:cs typeface="Arial" pitchFamily="34" charset="0"/>
              </a:rPr>
              <a:t>is </a:t>
            </a:r>
            <a:r>
              <a:rPr lang="en-IN" sz="2800" dirty="0">
                <a:latin typeface="Arial" pitchFamily="34" charset="0"/>
                <a:cs typeface="Arial" pitchFamily="34" charset="0"/>
              </a:rPr>
              <a:t>limited to the size of physical </a:t>
            </a:r>
            <a:r>
              <a:rPr lang="en-IN" sz="2800" dirty="0" smtClean="0">
                <a:latin typeface="Arial" pitchFamily="34" charset="0"/>
                <a:cs typeface="Arial" pitchFamily="34" charset="0"/>
              </a:rPr>
              <a:t>memory</a:t>
            </a:r>
          </a:p>
          <a:p>
            <a:pPr algn="just"/>
            <a:r>
              <a:rPr lang="en-IN" sz="2800" dirty="0" smtClean="0">
                <a:latin typeface="Arial" pitchFamily="34" charset="0"/>
                <a:cs typeface="Arial" pitchFamily="34" charset="0"/>
              </a:rPr>
              <a:t>For better memory utilization use dynamic loading</a:t>
            </a:r>
          </a:p>
          <a:p>
            <a:pPr algn="just"/>
            <a:r>
              <a:rPr lang="en-IN" sz="2800" dirty="0" smtClean="0">
                <a:latin typeface="Arial" pitchFamily="34" charset="0"/>
                <a:cs typeface="Arial" pitchFamily="34" charset="0"/>
              </a:rPr>
              <a:t>With dynamic loading, a routine is not loaded until it is called. </a:t>
            </a:r>
            <a:endParaRPr lang="en-IN" sz="28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US" altLang="en-US" sz="4000" dirty="0" smtClean="0">
                <a:solidFill>
                  <a:srgbClr val="C00000"/>
                </a:solidFill>
                <a:latin typeface="Arial" pitchFamily="34" charset="0"/>
                <a:cs typeface="Arial" pitchFamily="34" charset="0"/>
              </a:rPr>
              <a:t>Dynamic Loading</a:t>
            </a:r>
            <a:endParaRPr lang="en-IN" sz="4000" dirty="0"/>
          </a:p>
        </p:txBody>
      </p:sp>
      <p:sp>
        <p:nvSpPr>
          <p:cNvPr id="3" name="Content Placeholder 2"/>
          <p:cNvSpPr>
            <a:spLocks noGrp="1"/>
          </p:cNvSpPr>
          <p:nvPr>
            <p:ph idx="1"/>
          </p:nvPr>
        </p:nvSpPr>
        <p:spPr>
          <a:xfrm>
            <a:off x="179512" y="908720"/>
            <a:ext cx="8784976" cy="5832648"/>
          </a:xfrm>
        </p:spPr>
        <p:txBody>
          <a:bodyPr>
            <a:normAutofit/>
          </a:bodyPr>
          <a:lstStyle/>
          <a:p>
            <a:pPr algn="just"/>
            <a:r>
              <a:rPr lang="en-IN" sz="2800" dirty="0" smtClean="0">
                <a:latin typeface="Arial" pitchFamily="34" charset="0"/>
                <a:cs typeface="Arial" pitchFamily="34" charset="0"/>
              </a:rPr>
              <a:t>All routines are kept on disk in a </a:t>
            </a:r>
            <a:r>
              <a:rPr lang="en-IN" sz="2800" dirty="0" err="1" smtClean="0">
                <a:latin typeface="Arial" pitchFamily="34" charset="0"/>
                <a:cs typeface="Arial" pitchFamily="34" charset="0"/>
              </a:rPr>
              <a:t>relocatable</a:t>
            </a:r>
            <a:r>
              <a:rPr lang="en-IN" sz="2800" dirty="0" smtClean="0">
                <a:latin typeface="Arial" pitchFamily="34" charset="0"/>
                <a:cs typeface="Arial" pitchFamily="34" charset="0"/>
              </a:rPr>
              <a:t> load format. </a:t>
            </a:r>
          </a:p>
          <a:p>
            <a:pPr algn="just"/>
            <a:r>
              <a:rPr lang="en-IN" sz="2800" dirty="0" smtClean="0">
                <a:latin typeface="Arial" pitchFamily="34" charset="0"/>
                <a:cs typeface="Arial" pitchFamily="34" charset="0"/>
              </a:rPr>
              <a:t>The main program is loaded into memory and is executed. </a:t>
            </a:r>
          </a:p>
          <a:p>
            <a:pPr algn="just"/>
            <a:r>
              <a:rPr lang="en-IN" sz="2800" dirty="0" smtClean="0">
                <a:latin typeface="Arial" pitchFamily="34" charset="0"/>
                <a:cs typeface="Arial" pitchFamily="34" charset="0"/>
              </a:rPr>
              <a:t>When a routine needs to call another routine, the calling routine first checks to see whether the other routine has been loaded. </a:t>
            </a:r>
          </a:p>
          <a:p>
            <a:pPr lvl="1" algn="just"/>
            <a:r>
              <a:rPr lang="en-IN" sz="2400" dirty="0" smtClean="0">
                <a:latin typeface="Arial" pitchFamily="34" charset="0"/>
                <a:cs typeface="Arial" pitchFamily="34" charset="0"/>
              </a:rPr>
              <a:t>If it has not, the </a:t>
            </a:r>
            <a:r>
              <a:rPr lang="en-IN" sz="2400" dirty="0" err="1" smtClean="0">
                <a:latin typeface="Arial" pitchFamily="34" charset="0"/>
                <a:cs typeface="Arial" pitchFamily="34" charset="0"/>
              </a:rPr>
              <a:t>relocatable</a:t>
            </a:r>
            <a:r>
              <a:rPr lang="en-IN" sz="2400" dirty="0" smtClean="0">
                <a:latin typeface="Arial" pitchFamily="34" charset="0"/>
                <a:cs typeface="Arial" pitchFamily="34" charset="0"/>
              </a:rPr>
              <a:t> linking loader is called to load the desired routine into memory and to update the program’s address tables to reflect this change. </a:t>
            </a:r>
          </a:p>
          <a:p>
            <a:pPr lvl="1" algn="just"/>
            <a:r>
              <a:rPr lang="en-IN" sz="2400" dirty="0" smtClean="0">
                <a:latin typeface="Arial" pitchFamily="34" charset="0"/>
                <a:cs typeface="Arial" pitchFamily="34" charset="0"/>
              </a:rPr>
              <a:t>Then control is passed to the newly loaded routine</a:t>
            </a:r>
          </a:p>
          <a:p>
            <a:pPr algn="just"/>
            <a:r>
              <a:rPr lang="en-IN" sz="2800" dirty="0" smtClean="0">
                <a:latin typeface="Arial" pitchFamily="34" charset="0"/>
                <a:cs typeface="Arial" pitchFamily="34" charset="0"/>
              </a:rPr>
              <a:t>Advantage of dynamic loading is that a routine is loaded only when it is needed.</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15888"/>
            <a:ext cx="8229600" cy="792832"/>
          </a:xfrm>
        </p:spPr>
        <p:txBody>
          <a:bodyPr>
            <a:normAutofit/>
          </a:bodyPr>
          <a:lstStyle/>
          <a:p>
            <a:pPr eaLnBrk="1" hangingPunct="1"/>
            <a:r>
              <a:rPr lang="en-US" altLang="en-US" sz="4000" dirty="0" smtClean="0">
                <a:solidFill>
                  <a:srgbClr val="C00000"/>
                </a:solidFill>
                <a:latin typeface="Arial" pitchFamily="34" charset="0"/>
                <a:cs typeface="Arial" pitchFamily="34" charset="0"/>
              </a:rPr>
              <a:t>Dynamic Linking</a:t>
            </a:r>
          </a:p>
        </p:txBody>
      </p:sp>
      <p:sp>
        <p:nvSpPr>
          <p:cNvPr id="15363" name="Rectangle 3"/>
          <p:cNvSpPr>
            <a:spLocks noGrp="1" noChangeArrowheads="1"/>
          </p:cNvSpPr>
          <p:nvPr>
            <p:ph type="body" idx="1"/>
          </p:nvPr>
        </p:nvSpPr>
        <p:spPr>
          <a:xfrm>
            <a:off x="179512" y="1062038"/>
            <a:ext cx="8784976" cy="4660900"/>
          </a:xfrm>
        </p:spPr>
        <p:txBody>
          <a:bodyPr>
            <a:noAutofit/>
          </a:bodyPr>
          <a:lstStyle/>
          <a:p>
            <a:pPr algn="just">
              <a:lnSpc>
                <a:spcPct val="120000"/>
              </a:lnSpc>
              <a:spcBef>
                <a:spcPts val="0"/>
              </a:spcBef>
            </a:pPr>
            <a:r>
              <a:rPr lang="en-US" altLang="en-US" sz="2800" dirty="0" smtClean="0">
                <a:solidFill>
                  <a:srgbClr val="0000FF"/>
                </a:solidFill>
                <a:latin typeface="Arial" pitchFamily="34" charset="0"/>
                <a:cs typeface="Arial" pitchFamily="34" charset="0"/>
              </a:rPr>
              <a:t>Static linking </a:t>
            </a:r>
            <a:r>
              <a:rPr lang="en-US" altLang="en-US" sz="2800" dirty="0" smtClean="0">
                <a:latin typeface="Arial" pitchFamily="34" charset="0"/>
                <a:cs typeface="Arial" pitchFamily="34" charset="0"/>
              </a:rPr>
              <a:t>– system libraries and program code combined by the loader into the binary program image</a:t>
            </a:r>
          </a:p>
          <a:p>
            <a:pPr algn="just">
              <a:lnSpc>
                <a:spcPct val="120000"/>
              </a:lnSpc>
              <a:spcBef>
                <a:spcPts val="0"/>
              </a:spcBef>
            </a:pPr>
            <a:r>
              <a:rPr lang="en-US" altLang="en-US" sz="2800" dirty="0" smtClean="0">
                <a:solidFill>
                  <a:srgbClr val="0000FF"/>
                </a:solidFill>
                <a:latin typeface="Arial" pitchFamily="34" charset="0"/>
                <a:cs typeface="Arial" pitchFamily="34" charset="0"/>
              </a:rPr>
              <a:t>Dynamic linking </a:t>
            </a:r>
            <a:r>
              <a:rPr lang="en-US" altLang="en-US" sz="2800" dirty="0" smtClean="0">
                <a:latin typeface="Arial" pitchFamily="34" charset="0"/>
                <a:cs typeface="Arial" pitchFamily="34" charset="0"/>
              </a:rPr>
              <a:t>–linking is postponed until execution time</a:t>
            </a:r>
          </a:p>
          <a:p>
            <a:pPr algn="just">
              <a:lnSpc>
                <a:spcPct val="120000"/>
              </a:lnSpc>
              <a:spcBef>
                <a:spcPts val="0"/>
              </a:spcBef>
            </a:pPr>
            <a:r>
              <a:rPr lang="en-IN" sz="2800" dirty="0" smtClean="0">
                <a:latin typeface="Arial" pitchFamily="34" charset="0"/>
                <a:cs typeface="Arial" pitchFamily="34" charset="0"/>
              </a:rPr>
              <a:t>Small piece of code, </a:t>
            </a:r>
            <a:r>
              <a:rPr lang="en-IN" sz="2800" b="1" dirty="0" smtClean="0">
                <a:solidFill>
                  <a:srgbClr val="0000FF"/>
                </a:solidFill>
                <a:latin typeface="Arial" pitchFamily="34" charset="0"/>
                <a:cs typeface="Arial" pitchFamily="34" charset="0"/>
              </a:rPr>
              <a:t>stub</a:t>
            </a:r>
            <a:r>
              <a:rPr lang="en-IN" sz="2800" dirty="0" smtClean="0">
                <a:latin typeface="Arial" pitchFamily="34" charset="0"/>
                <a:cs typeface="Arial" pitchFamily="34" charset="0"/>
              </a:rPr>
              <a:t>, used to locate the appropriate memory-resident library routine</a:t>
            </a:r>
          </a:p>
          <a:p>
            <a:pPr algn="just">
              <a:lnSpc>
                <a:spcPct val="120000"/>
              </a:lnSpc>
              <a:spcBef>
                <a:spcPts val="0"/>
              </a:spcBef>
            </a:pPr>
            <a:endParaRPr lang="en-US" altLang="en-US" sz="2800" dirty="0" smtClean="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altLang="en-US" sz="4000" dirty="0" smtClean="0">
                <a:solidFill>
                  <a:srgbClr val="C00000"/>
                </a:solidFill>
                <a:latin typeface="Arial" pitchFamily="34" charset="0"/>
                <a:cs typeface="Arial" pitchFamily="34" charset="0"/>
              </a:rPr>
              <a:t>Dynamic Linking</a:t>
            </a:r>
            <a:endParaRPr lang="en-IN" sz="4000" dirty="0"/>
          </a:p>
        </p:txBody>
      </p:sp>
      <p:sp>
        <p:nvSpPr>
          <p:cNvPr id="3" name="Content Placeholder 2"/>
          <p:cNvSpPr>
            <a:spLocks noGrp="1"/>
          </p:cNvSpPr>
          <p:nvPr>
            <p:ph idx="1"/>
          </p:nvPr>
        </p:nvSpPr>
        <p:spPr>
          <a:xfrm>
            <a:off x="323528" y="836712"/>
            <a:ext cx="8640960" cy="5904656"/>
          </a:xfrm>
        </p:spPr>
        <p:txBody>
          <a:bodyPr>
            <a:normAutofit/>
          </a:bodyPr>
          <a:lstStyle/>
          <a:p>
            <a:pPr algn="just"/>
            <a:r>
              <a:rPr lang="en-IN" sz="2800" dirty="0" smtClean="0">
                <a:latin typeface="Arial" pitchFamily="34" charset="0"/>
                <a:cs typeface="Arial" pitchFamily="34" charset="0"/>
              </a:rPr>
              <a:t>Stub indicates how to locate the appropriate memory-resident library routine or how to load the library if the routine is not already present. </a:t>
            </a:r>
          </a:p>
          <a:p>
            <a:pPr algn="just"/>
            <a:r>
              <a:rPr lang="en-IN" sz="2800" dirty="0" smtClean="0">
                <a:latin typeface="Arial" pitchFamily="34" charset="0"/>
                <a:cs typeface="Arial" pitchFamily="34" charset="0"/>
              </a:rPr>
              <a:t>When the stub is executed, it checks to see whether the needed routine is already in memory. </a:t>
            </a:r>
          </a:p>
          <a:p>
            <a:pPr lvl="1" algn="just"/>
            <a:r>
              <a:rPr lang="en-IN" sz="2400" dirty="0" smtClean="0">
                <a:latin typeface="Arial" pitchFamily="34" charset="0"/>
                <a:cs typeface="Arial" pitchFamily="34" charset="0"/>
              </a:rPr>
              <a:t>If it is not, the program loads the routine into memory.</a:t>
            </a:r>
          </a:p>
          <a:p>
            <a:pPr algn="just"/>
            <a:r>
              <a:rPr lang="en-IN" sz="2800" dirty="0" smtClean="0">
                <a:latin typeface="Arial" pitchFamily="34" charset="0"/>
                <a:cs typeface="Arial" pitchFamily="34" charset="0"/>
              </a:rPr>
              <a:t>Stub replaces itself with the address of the routine, and executes the routine</a:t>
            </a:r>
          </a:p>
          <a:p>
            <a:pPr algn="just"/>
            <a:r>
              <a:rPr lang="en-IN" sz="2800" dirty="0" smtClean="0">
                <a:latin typeface="Arial" pitchFamily="34" charset="0"/>
                <a:cs typeface="Arial" pitchFamily="34" charset="0"/>
              </a:rPr>
              <a:t>Operating system checks if routine is in processes’ memory address</a:t>
            </a:r>
          </a:p>
          <a:p>
            <a:pPr lvl="1" algn="just"/>
            <a:r>
              <a:rPr lang="en-IN" sz="2400" dirty="0" smtClean="0">
                <a:latin typeface="Arial" pitchFamily="34" charset="0"/>
                <a:cs typeface="Arial" pitchFamily="34" charset="0"/>
              </a:rPr>
              <a:t>If not in address space, add to address space</a:t>
            </a:r>
            <a:endParaRPr lang="en-IN" sz="24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784976" cy="4525963"/>
          </a:xfrm>
        </p:spPr>
        <p:txBody>
          <a:bodyPr>
            <a:normAutofit/>
          </a:bodyPr>
          <a:lstStyle/>
          <a:p>
            <a:pPr algn="just">
              <a:spcBef>
                <a:spcPts val="0"/>
              </a:spcBef>
            </a:pPr>
            <a:r>
              <a:rPr lang="en-IN" sz="2800" dirty="0" smtClean="0">
                <a:latin typeface="Arial" pitchFamily="34" charset="0"/>
                <a:cs typeface="Arial" pitchFamily="34" charset="0"/>
              </a:rPr>
              <a:t>Stub replaces itself with the address of the routine and executes the routine</a:t>
            </a:r>
          </a:p>
          <a:p>
            <a:pPr algn="just">
              <a:spcBef>
                <a:spcPts val="0"/>
              </a:spcBef>
            </a:pPr>
            <a:r>
              <a:rPr lang="en-IN" sz="2800" dirty="0" smtClean="0">
                <a:latin typeface="Arial" pitchFamily="34" charset="0"/>
                <a:cs typeface="Arial" pitchFamily="34" charset="0"/>
              </a:rPr>
              <a:t>Thus</a:t>
            </a:r>
            <a:r>
              <a:rPr lang="en-IN" sz="2800" dirty="0">
                <a:latin typeface="Arial" pitchFamily="34" charset="0"/>
                <a:cs typeface="Arial" pitchFamily="34" charset="0"/>
              </a:rPr>
              <a:t>, the next time that </a:t>
            </a:r>
            <a:r>
              <a:rPr lang="en-IN" sz="2800" dirty="0" smtClean="0">
                <a:latin typeface="Arial" pitchFamily="34" charset="0"/>
                <a:cs typeface="Arial" pitchFamily="34" charset="0"/>
              </a:rPr>
              <a:t>particular code </a:t>
            </a:r>
            <a:r>
              <a:rPr lang="en-IN" sz="2800" dirty="0">
                <a:latin typeface="Arial" pitchFamily="34" charset="0"/>
                <a:cs typeface="Arial" pitchFamily="34" charset="0"/>
              </a:rPr>
              <a:t>segment is reached, the library routine is executed directly, incurring </a:t>
            </a:r>
            <a:r>
              <a:rPr lang="en-IN" sz="2800" dirty="0" smtClean="0">
                <a:latin typeface="Arial" pitchFamily="34" charset="0"/>
                <a:cs typeface="Arial" pitchFamily="34" charset="0"/>
              </a:rPr>
              <a:t>no cost </a:t>
            </a:r>
            <a:r>
              <a:rPr lang="en-IN" sz="2800" dirty="0">
                <a:latin typeface="Arial" pitchFamily="34" charset="0"/>
                <a:cs typeface="Arial" pitchFamily="34" charset="0"/>
              </a:rPr>
              <a:t>for dynamic linking. </a:t>
            </a:r>
            <a:endParaRPr lang="en-IN" sz="2800" dirty="0" smtClean="0">
              <a:latin typeface="Arial" pitchFamily="34" charset="0"/>
              <a:cs typeface="Arial" pitchFamily="34" charset="0"/>
            </a:endParaRPr>
          </a:p>
          <a:p>
            <a:pPr algn="just">
              <a:spcBef>
                <a:spcPts val="0"/>
              </a:spcBef>
            </a:pPr>
            <a:r>
              <a:rPr lang="en-IN" sz="2800" dirty="0" smtClean="0">
                <a:latin typeface="Arial" pitchFamily="34" charset="0"/>
                <a:cs typeface="Arial" pitchFamily="34" charset="0"/>
              </a:rPr>
              <a:t>Using stubs for dynamic linking, </a:t>
            </a:r>
            <a:r>
              <a:rPr lang="en-IN" sz="2800" dirty="0">
                <a:latin typeface="Arial" pitchFamily="34" charset="0"/>
                <a:cs typeface="Arial" pitchFamily="34" charset="0"/>
              </a:rPr>
              <a:t>all processes that use a </a:t>
            </a:r>
            <a:r>
              <a:rPr lang="en-IN" sz="2800" dirty="0" smtClean="0">
                <a:latin typeface="Arial" pitchFamily="34" charset="0"/>
                <a:cs typeface="Arial" pitchFamily="34" charset="0"/>
              </a:rPr>
              <a:t>language library </a:t>
            </a:r>
            <a:r>
              <a:rPr lang="en-IN" sz="2800" dirty="0">
                <a:latin typeface="Arial" pitchFamily="34" charset="0"/>
                <a:cs typeface="Arial" pitchFamily="34" charset="0"/>
              </a:rPr>
              <a:t>execute only one copy of the library code.</a:t>
            </a:r>
          </a:p>
        </p:txBody>
      </p:sp>
      <p:sp>
        <p:nvSpPr>
          <p:cNvPr id="4" name="Title 1"/>
          <p:cNvSpPr>
            <a:spLocks noGrp="1"/>
          </p:cNvSpPr>
          <p:nvPr>
            <p:ph type="title"/>
          </p:nvPr>
        </p:nvSpPr>
        <p:spPr>
          <a:xfrm>
            <a:off x="457200" y="274638"/>
            <a:ext cx="8229600" cy="778098"/>
          </a:xfrm>
        </p:spPr>
        <p:txBody>
          <a:bodyPr>
            <a:normAutofit/>
          </a:bodyPr>
          <a:lstStyle/>
          <a:p>
            <a:r>
              <a:rPr lang="en-US" altLang="en-US" sz="4000" dirty="0" smtClean="0">
                <a:solidFill>
                  <a:srgbClr val="C00000"/>
                </a:solidFill>
                <a:latin typeface="Arial" pitchFamily="34" charset="0"/>
                <a:cs typeface="Arial" pitchFamily="34" charset="0"/>
              </a:rPr>
              <a:t>Dynamic Linking</a:t>
            </a:r>
            <a:endParaRPr lang="en-IN"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solidFill>
                  <a:srgbClr val="C00000"/>
                </a:solidFill>
                <a:latin typeface="Arial" pitchFamily="34" charset="0"/>
                <a:cs typeface="Arial" pitchFamily="34" charset="0"/>
              </a:rPr>
              <a:t>Dynamic Linking</a:t>
            </a:r>
            <a:endParaRPr lang="en-IN" sz="4000" dirty="0"/>
          </a:p>
        </p:txBody>
      </p:sp>
      <p:sp>
        <p:nvSpPr>
          <p:cNvPr id="3" name="Content Placeholder 2"/>
          <p:cNvSpPr>
            <a:spLocks noGrp="1"/>
          </p:cNvSpPr>
          <p:nvPr>
            <p:ph idx="1"/>
          </p:nvPr>
        </p:nvSpPr>
        <p:spPr>
          <a:xfrm>
            <a:off x="323528" y="1340768"/>
            <a:ext cx="8229600" cy="5400600"/>
          </a:xfrm>
        </p:spPr>
        <p:txBody>
          <a:bodyPr>
            <a:normAutofit/>
          </a:bodyPr>
          <a:lstStyle/>
          <a:p>
            <a:pPr algn="just"/>
            <a:r>
              <a:rPr lang="en-IN" sz="2800" dirty="0" smtClean="0">
                <a:latin typeface="Arial" pitchFamily="34" charset="0"/>
                <a:cs typeface="Arial" pitchFamily="34" charset="0"/>
              </a:rPr>
              <a:t>Dynamic linking is particularly useful for libraries</a:t>
            </a:r>
          </a:p>
          <a:p>
            <a:pPr algn="just"/>
            <a:r>
              <a:rPr lang="en-IN" sz="2800" dirty="0" smtClean="0">
                <a:latin typeface="Arial" pitchFamily="34" charset="0"/>
                <a:cs typeface="Arial" pitchFamily="34" charset="0"/>
              </a:rPr>
              <a:t>This feature can be extended to library updates (such as bug fixes). </a:t>
            </a:r>
          </a:p>
          <a:p>
            <a:pPr algn="just"/>
            <a:r>
              <a:rPr lang="en-IN" sz="2800" dirty="0" smtClean="0">
                <a:latin typeface="Arial" pitchFamily="34" charset="0"/>
                <a:cs typeface="Arial" pitchFamily="34" charset="0"/>
              </a:rPr>
              <a:t>A library may be replaced by a new version, and all programs that reference the library will automatically use the new version.</a:t>
            </a:r>
          </a:p>
          <a:p>
            <a:pPr algn="just"/>
            <a:r>
              <a:rPr lang="en-IN" sz="2800" dirty="0" smtClean="0">
                <a:latin typeface="Arial" pitchFamily="34" charset="0"/>
                <a:cs typeface="Arial" pitchFamily="34" charset="0"/>
              </a:rPr>
              <a:t>System also known as shared libraries</a:t>
            </a:r>
          </a:p>
          <a:p>
            <a:pPr algn="just"/>
            <a:r>
              <a:rPr lang="en-IN" sz="2800" dirty="0" smtClean="0">
                <a:latin typeface="Arial" pitchFamily="34" charset="0"/>
                <a:cs typeface="Arial" pitchFamily="34" charset="0"/>
              </a:rPr>
              <a:t>Consider applicability to patching system libraries</a:t>
            </a:r>
          </a:p>
          <a:p>
            <a:pPr algn="just"/>
            <a:r>
              <a:rPr lang="en-IN" sz="2800" dirty="0" smtClean="0">
                <a:latin typeface="Arial" pitchFamily="34" charset="0"/>
                <a:cs typeface="Arial" pitchFamily="34" charset="0"/>
              </a:rPr>
              <a:t>Versioning may be needed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1060450" y="163513"/>
            <a:ext cx="6764338" cy="57626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Background</a:t>
            </a:r>
          </a:p>
        </p:txBody>
      </p:sp>
      <p:sp>
        <p:nvSpPr>
          <p:cNvPr id="6147" name="Rectangle 1027"/>
          <p:cNvSpPr>
            <a:spLocks noGrp="1" noChangeArrowheads="1"/>
          </p:cNvSpPr>
          <p:nvPr>
            <p:ph type="body" idx="1"/>
          </p:nvPr>
        </p:nvSpPr>
        <p:spPr>
          <a:xfrm>
            <a:off x="179512" y="980728"/>
            <a:ext cx="8712968" cy="5688632"/>
          </a:xfrm>
        </p:spPr>
        <p:txBody>
          <a:bodyPr>
            <a:noAutofit/>
          </a:bodyPr>
          <a:lstStyle/>
          <a:p>
            <a:pPr algn="just">
              <a:spcBef>
                <a:spcPts val="0"/>
              </a:spcBef>
            </a:pPr>
            <a:r>
              <a:rPr lang="en-US" altLang="en-US" sz="2600" dirty="0" smtClean="0">
                <a:latin typeface="Arial" pitchFamily="34" charset="0"/>
                <a:cs typeface="Arial" pitchFamily="34" charset="0"/>
              </a:rPr>
              <a:t>Program must be brought (from disk)  into memory and placed within a process for it to be run</a:t>
            </a:r>
          </a:p>
          <a:p>
            <a:pPr algn="just">
              <a:spcBef>
                <a:spcPts val="0"/>
              </a:spcBef>
            </a:pPr>
            <a:r>
              <a:rPr lang="en-US" altLang="en-US" sz="2600" dirty="0" smtClean="0">
                <a:latin typeface="Arial" pitchFamily="34" charset="0"/>
                <a:cs typeface="Arial" pitchFamily="34" charset="0"/>
              </a:rPr>
              <a:t>Main memory and registers are only storage CPU can access directly</a:t>
            </a:r>
          </a:p>
          <a:p>
            <a:pPr algn="just">
              <a:spcBef>
                <a:spcPts val="0"/>
              </a:spcBef>
            </a:pPr>
            <a:r>
              <a:rPr lang="en-US" altLang="en-US" sz="2600" dirty="0" smtClean="0">
                <a:latin typeface="Arial" pitchFamily="34" charset="0"/>
                <a:cs typeface="Arial" pitchFamily="34" charset="0"/>
              </a:rPr>
              <a:t>Memory unit only sees a stream of addresses + read requests, or address + data and write requests</a:t>
            </a:r>
          </a:p>
          <a:p>
            <a:pPr algn="just">
              <a:spcBef>
                <a:spcPts val="0"/>
              </a:spcBef>
            </a:pPr>
            <a:r>
              <a:rPr lang="en-US" altLang="en-US" sz="2600" dirty="0" smtClean="0">
                <a:latin typeface="Arial" pitchFamily="34" charset="0"/>
                <a:cs typeface="Arial" pitchFamily="34" charset="0"/>
              </a:rPr>
              <a:t>Register access in one CPU clock (or less)</a:t>
            </a:r>
          </a:p>
          <a:p>
            <a:pPr algn="just">
              <a:spcBef>
                <a:spcPts val="0"/>
              </a:spcBef>
            </a:pPr>
            <a:r>
              <a:rPr lang="en-US" altLang="en-US" sz="2600" dirty="0" smtClean="0">
                <a:latin typeface="Arial" pitchFamily="34" charset="0"/>
                <a:cs typeface="Arial" pitchFamily="34" charset="0"/>
              </a:rPr>
              <a:t>Main memory can take many cycles, causing a </a:t>
            </a:r>
            <a:r>
              <a:rPr lang="en-US" altLang="en-US" sz="2600" b="1" dirty="0" smtClean="0">
                <a:solidFill>
                  <a:srgbClr val="0000FF"/>
                </a:solidFill>
                <a:latin typeface="Arial" pitchFamily="34" charset="0"/>
                <a:cs typeface="Arial" pitchFamily="34" charset="0"/>
              </a:rPr>
              <a:t>stall</a:t>
            </a:r>
            <a:endParaRPr lang="en-US" altLang="en-US" sz="2600" dirty="0" smtClean="0">
              <a:solidFill>
                <a:srgbClr val="0000FF"/>
              </a:solidFill>
              <a:latin typeface="Arial" pitchFamily="34" charset="0"/>
              <a:cs typeface="Arial" pitchFamily="34" charset="0"/>
            </a:endParaRPr>
          </a:p>
          <a:p>
            <a:pPr algn="just">
              <a:spcBef>
                <a:spcPts val="0"/>
              </a:spcBef>
            </a:pPr>
            <a:r>
              <a:rPr lang="en-US" altLang="en-US" sz="2600" b="1" dirty="0" smtClean="0">
                <a:solidFill>
                  <a:srgbClr val="0000FF"/>
                </a:solidFill>
                <a:latin typeface="Arial" pitchFamily="34" charset="0"/>
                <a:cs typeface="Arial" pitchFamily="34" charset="0"/>
              </a:rPr>
              <a:t>Cache</a:t>
            </a:r>
            <a:r>
              <a:rPr lang="en-US" altLang="en-US" sz="2600" dirty="0" smtClean="0">
                <a:solidFill>
                  <a:srgbClr val="3366FF"/>
                </a:solidFill>
                <a:latin typeface="Arial" pitchFamily="34" charset="0"/>
                <a:cs typeface="Arial" pitchFamily="34" charset="0"/>
              </a:rPr>
              <a:t> </a:t>
            </a:r>
            <a:r>
              <a:rPr lang="en-US" altLang="en-US" sz="2600" dirty="0" smtClean="0">
                <a:latin typeface="Arial" pitchFamily="34" charset="0"/>
                <a:cs typeface="Arial" pitchFamily="34" charset="0"/>
              </a:rPr>
              <a:t>sits between main memory and CPU registers</a:t>
            </a:r>
          </a:p>
          <a:p>
            <a:pPr algn="just">
              <a:spcBef>
                <a:spcPts val="0"/>
              </a:spcBef>
            </a:pPr>
            <a:r>
              <a:rPr lang="en-US" altLang="en-US" sz="2600" dirty="0" smtClean="0">
                <a:latin typeface="Arial" pitchFamily="34" charset="0"/>
                <a:cs typeface="Arial" pitchFamily="34" charset="0"/>
              </a:rPr>
              <a:t>Protection of memory required to ensure correct operation</a:t>
            </a:r>
          </a:p>
          <a:p>
            <a:pPr algn="just">
              <a:spcBef>
                <a:spcPts val="0"/>
              </a:spcBef>
              <a:buFont typeface="Monotype Sorts" pitchFamily="-84" charset="2"/>
              <a:buNone/>
            </a:pPr>
            <a:endParaRPr lang="en-US" altLang="en-US" sz="26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4000" dirty="0" smtClean="0">
                <a:solidFill>
                  <a:srgbClr val="C00000"/>
                </a:solidFill>
                <a:latin typeface="Arial" pitchFamily="34" charset="0"/>
                <a:cs typeface="Arial" pitchFamily="34" charset="0"/>
              </a:rPr>
              <a:t>Memory Protection</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340768"/>
            <a:ext cx="8784976" cy="5328592"/>
          </a:xfrm>
        </p:spPr>
        <p:txBody>
          <a:bodyPr>
            <a:normAutofit/>
          </a:bodyPr>
          <a:lstStyle/>
          <a:p>
            <a:pPr algn="just">
              <a:spcBef>
                <a:spcPts val="0"/>
              </a:spcBef>
            </a:pPr>
            <a:r>
              <a:rPr lang="en-US" sz="2800" dirty="0" smtClean="0">
                <a:latin typeface="Arial" pitchFamily="34" charset="0"/>
                <a:cs typeface="Arial" pitchFamily="34" charset="0"/>
              </a:rPr>
              <a:t>When the CPU scheduler selects a process for execution, the dispatcher loads the relocation and limit registers with the correct values as part of the context switch. </a:t>
            </a:r>
          </a:p>
          <a:p>
            <a:pPr algn="just">
              <a:spcBef>
                <a:spcPts val="0"/>
              </a:spcBef>
            </a:pPr>
            <a:r>
              <a:rPr lang="en-US" sz="2800" dirty="0" smtClean="0">
                <a:latin typeface="Arial" pitchFamily="34" charset="0"/>
                <a:cs typeface="Arial" pitchFamily="34" charset="0"/>
              </a:rPr>
              <a:t>Because every address generated by a CPU is checked against these registers, we can protect both the operating system and the other users’ programs and data from being modified by this running process.</a:t>
            </a:r>
            <a:endParaRPr lang="en-US" sz="28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528" y="116632"/>
            <a:ext cx="8442325" cy="1296144"/>
          </a:xfrm>
        </p:spPr>
        <p:txBody>
          <a:bodyPr>
            <a:noAutofit/>
          </a:bodyPr>
          <a:lstStyle/>
          <a:p>
            <a:pPr eaLnBrk="1" hangingPunct="1"/>
            <a:r>
              <a:rPr lang="en-US" altLang="en-US" sz="4000" dirty="0" smtClean="0">
                <a:solidFill>
                  <a:srgbClr val="C00000"/>
                </a:solidFill>
                <a:latin typeface="Arial" pitchFamily="34" charset="0"/>
                <a:cs typeface="Arial" pitchFamily="34" charset="0"/>
              </a:rPr>
              <a:t>Hardware Support for Relocation and Limit Registers</a:t>
            </a:r>
          </a:p>
        </p:txBody>
      </p:sp>
      <p:pic>
        <p:nvPicPr>
          <p:cNvPr id="24579" name="Picture 4" descr="8"/>
          <p:cNvPicPr>
            <a:picLocks noChangeAspect="1" noChangeArrowheads="1"/>
          </p:cNvPicPr>
          <p:nvPr/>
        </p:nvPicPr>
        <p:blipFill>
          <a:blip r:embed="rId3" cstate="print"/>
          <a:srcRect/>
          <a:stretch>
            <a:fillRect/>
          </a:stretch>
        </p:blipFill>
        <p:spPr bwMode="auto">
          <a:xfrm>
            <a:off x="1115616" y="2132856"/>
            <a:ext cx="6840760"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8950" y="119062"/>
            <a:ext cx="8229600" cy="933673"/>
          </a:xfrm>
        </p:spPr>
        <p:txBody>
          <a:bodyPr>
            <a:normAutofit/>
          </a:bodyPr>
          <a:lstStyle/>
          <a:p>
            <a:pPr eaLnBrk="1" hangingPunct="1"/>
            <a:r>
              <a:rPr lang="en-US" altLang="en-US" sz="4000" dirty="0" smtClean="0">
                <a:solidFill>
                  <a:srgbClr val="C00000"/>
                </a:solidFill>
                <a:latin typeface="Arial" pitchFamily="34" charset="0"/>
                <a:cs typeface="Arial" pitchFamily="34" charset="0"/>
              </a:rPr>
              <a:t>Swapping</a:t>
            </a:r>
          </a:p>
        </p:txBody>
      </p:sp>
      <p:sp>
        <p:nvSpPr>
          <p:cNvPr id="16387" name="Rectangle 3"/>
          <p:cNvSpPr>
            <a:spLocks noGrp="1" noChangeArrowheads="1"/>
          </p:cNvSpPr>
          <p:nvPr>
            <p:ph type="body" idx="1"/>
          </p:nvPr>
        </p:nvSpPr>
        <p:spPr>
          <a:xfrm>
            <a:off x="179512" y="1122362"/>
            <a:ext cx="8856983" cy="5546997"/>
          </a:xfrm>
        </p:spPr>
        <p:txBody>
          <a:bodyPr>
            <a:normAutofit/>
          </a:bodyPr>
          <a:lstStyle/>
          <a:p>
            <a:pPr algn="just">
              <a:spcBef>
                <a:spcPts val="0"/>
              </a:spcBef>
            </a:pPr>
            <a:r>
              <a:rPr lang="en-IN" sz="2800" dirty="0">
                <a:latin typeface="Arial" pitchFamily="34" charset="0"/>
                <a:cs typeface="Arial" pitchFamily="34" charset="0"/>
              </a:rPr>
              <a:t>A process must be in memory to be executed</a:t>
            </a:r>
            <a:r>
              <a:rPr lang="en-IN" sz="2800" dirty="0" smtClean="0">
                <a:latin typeface="Arial" pitchFamily="34" charset="0"/>
                <a:cs typeface="Arial" pitchFamily="34" charset="0"/>
              </a:rPr>
              <a:t>.</a:t>
            </a:r>
          </a:p>
          <a:p>
            <a:pPr algn="just">
              <a:spcBef>
                <a:spcPts val="0"/>
              </a:spcBef>
            </a:pPr>
            <a:r>
              <a:rPr lang="en-US" altLang="en-US" sz="2800" dirty="0" smtClean="0">
                <a:latin typeface="Arial" pitchFamily="34" charset="0"/>
                <a:cs typeface="Arial" pitchFamily="34" charset="0"/>
              </a:rPr>
              <a:t>A process can be </a:t>
            </a:r>
            <a:r>
              <a:rPr lang="en-US" altLang="en-US" sz="2800" b="1" dirty="0" smtClean="0">
                <a:solidFill>
                  <a:srgbClr val="0000FF"/>
                </a:solidFill>
                <a:latin typeface="Arial" pitchFamily="34" charset="0"/>
                <a:cs typeface="Arial" pitchFamily="34" charset="0"/>
              </a:rPr>
              <a:t>swapped</a:t>
            </a:r>
            <a:r>
              <a:rPr lang="en-US" altLang="en-US" sz="2800" dirty="0" smtClean="0">
                <a:latin typeface="Arial" pitchFamily="34" charset="0"/>
                <a:cs typeface="Arial" pitchFamily="34" charset="0"/>
              </a:rPr>
              <a:t> temporarily out of memory to a backing store, and then brought back into memory for continued execution</a:t>
            </a:r>
          </a:p>
          <a:p>
            <a:pPr lvl="1" algn="just">
              <a:spcBef>
                <a:spcPts val="0"/>
              </a:spcBef>
            </a:pPr>
            <a:r>
              <a:rPr lang="en-US" altLang="en-US" sz="2400" dirty="0" smtClean="0">
                <a:latin typeface="Arial" pitchFamily="34" charset="0"/>
                <a:cs typeface="Arial" pitchFamily="34" charset="0"/>
              </a:rPr>
              <a:t>Total physical memory space of processes can exceed physical memory</a:t>
            </a:r>
          </a:p>
          <a:p>
            <a:pPr algn="just">
              <a:spcBef>
                <a:spcPts val="0"/>
              </a:spcBef>
            </a:pPr>
            <a:r>
              <a:rPr lang="en-US" altLang="en-US" sz="2800" b="1" dirty="0" smtClean="0">
                <a:solidFill>
                  <a:srgbClr val="0000FF"/>
                </a:solidFill>
                <a:latin typeface="Arial" pitchFamily="34" charset="0"/>
                <a:cs typeface="Arial" pitchFamily="34" charset="0"/>
              </a:rPr>
              <a:t>Backing store</a:t>
            </a:r>
            <a:r>
              <a:rPr lang="en-US" altLang="en-US" sz="2800"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 Commonly a fast disk large enough to accommodate copies of all memory images for all users; must provide direct access to these memory images</a:t>
            </a:r>
          </a:p>
          <a:p>
            <a:pPr algn="just">
              <a:spcBef>
                <a:spcPts val="0"/>
              </a:spcBef>
            </a:pPr>
            <a:endParaRPr lang="en-US" altLang="en-US" dirty="0" smtClean="0">
              <a:latin typeface="Arial" pitchFamily="34" charset="0"/>
              <a:cs typeface="Arial" pitchFamily="34" charset="0"/>
            </a:endParaRPr>
          </a:p>
          <a:p>
            <a:pPr algn="just">
              <a:spcBef>
                <a:spcPts val="0"/>
              </a:spcBef>
            </a:pPr>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9512" y="4437112"/>
            <a:ext cx="8712968" cy="1872208"/>
          </a:xfrm>
          <a:prstGeom prst="rect">
            <a:avLst/>
          </a:prstGeom>
          <a:noFill/>
          <a:ln w="9525">
            <a:noFill/>
            <a:miter lim="800000"/>
            <a:headEnd/>
            <a:tailEnd/>
          </a:ln>
        </p:spPr>
        <p:txBody>
          <a:bodyPr lIns="92075" tIns="46038" rIns="92075" bIns="46038"/>
          <a:lstStyle/>
          <a:p>
            <a:pPr marL="609600" indent="-609600" algn="just">
              <a:buFont typeface="Arial" pitchFamily="34" charset="0"/>
              <a:buChar char="•"/>
            </a:pPr>
            <a:r>
              <a:rPr lang="en-US" altLang="en-US" sz="2800" b="1" dirty="0" smtClean="0">
                <a:solidFill>
                  <a:srgbClr val="0000FF"/>
                </a:solidFill>
                <a:latin typeface="Arial" pitchFamily="34" charset="0"/>
                <a:cs typeface="Arial" pitchFamily="34" charset="0"/>
              </a:rPr>
              <a:t>Hole</a:t>
            </a:r>
            <a:r>
              <a:rPr lang="en-US" altLang="en-US" sz="2800" dirty="0" smtClean="0">
                <a:latin typeface="Arial" pitchFamily="34" charset="0"/>
                <a:cs typeface="Arial" pitchFamily="34" charset="0"/>
              </a:rPr>
              <a:t> – block of available memory; holes of various size are scattered throughout memory</a:t>
            </a:r>
          </a:p>
          <a:p>
            <a:pPr marL="609600" indent="-609600" algn="just">
              <a:buFont typeface="Arial" pitchFamily="34" charset="0"/>
              <a:buChar char="•"/>
            </a:pPr>
            <a:r>
              <a:rPr lang="en-US" sz="2800" dirty="0" smtClean="0">
                <a:latin typeface="Arial" pitchFamily="34" charset="0"/>
              </a:rPr>
              <a:t>Can </a:t>
            </a:r>
            <a:r>
              <a:rPr lang="en-US" sz="2800" dirty="0">
                <a:latin typeface="Arial" pitchFamily="34" charset="0"/>
              </a:rPr>
              <a:t>compact holes by copying programs into </a:t>
            </a:r>
            <a:r>
              <a:rPr lang="en-US" sz="2800" dirty="0" smtClean="0">
                <a:latin typeface="Arial" pitchFamily="34" charset="0"/>
              </a:rPr>
              <a:t>holes (takes </a:t>
            </a:r>
            <a:r>
              <a:rPr lang="en-US" sz="2800" dirty="0">
                <a:latin typeface="Arial" pitchFamily="34" charset="0"/>
              </a:rPr>
              <a:t>too much </a:t>
            </a:r>
            <a:r>
              <a:rPr lang="en-US" sz="2800" dirty="0" smtClean="0">
                <a:latin typeface="Arial" pitchFamily="34" charset="0"/>
              </a:rPr>
              <a:t>time)</a:t>
            </a:r>
            <a:endParaRPr lang="en-US" sz="2800" dirty="0">
              <a:latin typeface="Arial" pitchFamily="34" charset="0"/>
            </a:endParaRPr>
          </a:p>
        </p:txBody>
      </p:sp>
      <p:sp>
        <p:nvSpPr>
          <p:cNvPr id="27651" name="Rectangle 3"/>
          <p:cNvSpPr>
            <a:spLocks noChangeArrowheads="1"/>
          </p:cNvSpPr>
          <p:nvPr/>
        </p:nvSpPr>
        <p:spPr bwMode="auto">
          <a:xfrm>
            <a:off x="251520" y="116632"/>
            <a:ext cx="8748464" cy="810344"/>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pitchFamily="34" charset="0"/>
              </a:rPr>
              <a:t>Swapping, a picture</a:t>
            </a:r>
          </a:p>
        </p:txBody>
      </p:sp>
      <p:pic>
        <p:nvPicPr>
          <p:cNvPr id="27653" name="Picture 6" descr="D:\b\b4\IBM\03-04.jpg"/>
          <p:cNvPicPr>
            <a:picLocks noChangeAspect="1" noChangeArrowheads="1"/>
          </p:cNvPicPr>
          <p:nvPr/>
        </p:nvPicPr>
        <p:blipFill>
          <a:blip r:embed="rId3" cstate="print"/>
          <a:srcRect/>
          <a:stretch>
            <a:fillRect/>
          </a:stretch>
        </p:blipFill>
        <p:spPr bwMode="auto">
          <a:xfrm>
            <a:off x="507181" y="836712"/>
            <a:ext cx="8169275" cy="360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79512" y="1196752"/>
            <a:ext cx="8640960" cy="5040560"/>
          </a:xfrm>
          <a:prstGeom prst="rect">
            <a:avLst/>
          </a:prstGeom>
          <a:noFill/>
          <a:ln w="9525">
            <a:noFill/>
            <a:miter lim="800000"/>
            <a:headEnd/>
            <a:tailEnd/>
          </a:ln>
        </p:spPr>
        <p:txBody>
          <a:bodyPr lIns="92075" tIns="46038" rIns="92075" bIns="46038"/>
          <a:lstStyle/>
          <a:p>
            <a:pPr marL="361950" indent="-361950" algn="l">
              <a:spcBef>
                <a:spcPct val="20000"/>
              </a:spcBef>
              <a:buFont typeface="Arial" pitchFamily="34" charset="0"/>
              <a:buChar char="•"/>
            </a:pPr>
            <a:r>
              <a:rPr lang="en-US" sz="2800" dirty="0" smtClean="0">
                <a:latin typeface="Arial" pitchFamily="34" charset="0"/>
              </a:rPr>
              <a:t>Stack </a:t>
            </a:r>
            <a:r>
              <a:rPr lang="en-US" sz="2800" dirty="0">
                <a:latin typeface="Arial" pitchFamily="34" charset="0"/>
              </a:rPr>
              <a:t>(return addresses and local </a:t>
            </a:r>
            <a:r>
              <a:rPr lang="en-US" sz="2800" dirty="0" smtClean="0">
                <a:latin typeface="Arial" pitchFamily="34" charset="0"/>
              </a:rPr>
              <a:t>variables)</a:t>
            </a:r>
          </a:p>
          <a:p>
            <a:pPr marL="361950" indent="-361950" algn="l">
              <a:spcBef>
                <a:spcPct val="20000"/>
              </a:spcBef>
              <a:buFont typeface="Arial" pitchFamily="34" charset="0"/>
              <a:buChar char="•"/>
            </a:pPr>
            <a:r>
              <a:rPr lang="en-US" sz="2800" dirty="0" smtClean="0">
                <a:latin typeface="Arial" pitchFamily="34" charset="0"/>
              </a:rPr>
              <a:t>Data </a:t>
            </a:r>
            <a:r>
              <a:rPr lang="en-US" sz="2800" dirty="0">
                <a:latin typeface="Arial" pitchFamily="34" charset="0"/>
              </a:rPr>
              <a:t>segment (heap for variables which are dynamically allocated and </a:t>
            </a:r>
            <a:r>
              <a:rPr lang="en-US" sz="2800" dirty="0" smtClean="0">
                <a:latin typeface="Arial" pitchFamily="34" charset="0"/>
              </a:rPr>
              <a:t>released)</a:t>
            </a:r>
          </a:p>
          <a:p>
            <a:pPr marL="361950" indent="-361950" algn="l">
              <a:spcBef>
                <a:spcPct val="20000"/>
              </a:spcBef>
              <a:buFont typeface="Arial" pitchFamily="34" charset="0"/>
              <a:buChar char="•"/>
            </a:pPr>
            <a:r>
              <a:rPr lang="en-US" sz="2800" dirty="0" smtClean="0">
                <a:latin typeface="Arial" pitchFamily="34" charset="0"/>
              </a:rPr>
              <a:t>Good </a:t>
            </a:r>
            <a:r>
              <a:rPr lang="en-US" sz="2800" dirty="0">
                <a:latin typeface="Arial" pitchFamily="34" charset="0"/>
              </a:rPr>
              <a:t>idea to allocate extra memory for </a:t>
            </a:r>
            <a:r>
              <a:rPr lang="en-US" sz="2800" dirty="0" smtClean="0">
                <a:latin typeface="Arial" pitchFamily="34" charset="0"/>
              </a:rPr>
              <a:t>both</a:t>
            </a:r>
          </a:p>
          <a:p>
            <a:pPr marL="361950" indent="-361950" algn="l">
              <a:spcBef>
                <a:spcPct val="20000"/>
              </a:spcBef>
              <a:buFont typeface="Arial" pitchFamily="34" charset="0"/>
              <a:buChar char="•"/>
            </a:pPr>
            <a:r>
              <a:rPr lang="en-US" sz="2800" dirty="0" smtClean="0">
                <a:latin typeface="Arial" pitchFamily="34" charset="0"/>
              </a:rPr>
              <a:t>When </a:t>
            </a:r>
            <a:r>
              <a:rPr lang="en-US" sz="2800" dirty="0">
                <a:latin typeface="Arial" pitchFamily="34" charset="0"/>
              </a:rPr>
              <a:t>program goes back to disk, don’t bring holes along with it!!!</a:t>
            </a:r>
          </a:p>
        </p:txBody>
      </p:sp>
      <p:sp>
        <p:nvSpPr>
          <p:cNvPr id="29699" name="Rectangle 3"/>
          <p:cNvSpPr>
            <a:spLocks noChangeArrowheads="1"/>
          </p:cNvSpPr>
          <p:nvPr/>
        </p:nvSpPr>
        <p:spPr bwMode="auto">
          <a:xfrm>
            <a:off x="251520" y="116632"/>
            <a:ext cx="8748464" cy="1026368"/>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pitchFamily="34" charset="0"/>
              </a:rPr>
              <a:t>Programs grow as they execute</a:t>
            </a:r>
          </a:p>
        </p:txBody>
      </p:sp>
      <p:sp>
        <p:nvSpPr>
          <p:cNvPr id="2970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17563" y="182562"/>
            <a:ext cx="7869237" cy="1014189"/>
          </a:xfrm>
        </p:spPr>
        <p:txBody>
          <a:bodyPr>
            <a:normAutofit/>
          </a:bodyPr>
          <a:lstStyle/>
          <a:p>
            <a:pPr eaLnBrk="1" hangingPunct="1"/>
            <a:r>
              <a:rPr lang="en-US" altLang="en-US" sz="4000" dirty="0" smtClean="0">
                <a:solidFill>
                  <a:srgbClr val="C00000"/>
                </a:solidFill>
                <a:latin typeface="Arial" pitchFamily="34" charset="0"/>
                <a:cs typeface="Arial" pitchFamily="34" charset="0"/>
              </a:rPr>
              <a:t>Schematic View of Swapping</a:t>
            </a:r>
            <a:endParaRPr lang="en-US" altLang="en-US" sz="2000" dirty="0" smtClean="0">
              <a:solidFill>
                <a:srgbClr val="C00000"/>
              </a:solidFill>
              <a:latin typeface="Arial" pitchFamily="34" charset="0"/>
              <a:cs typeface="Arial" pitchFamily="34" charset="0"/>
            </a:endParaRPr>
          </a:p>
        </p:txBody>
      </p:sp>
      <p:pic>
        <p:nvPicPr>
          <p:cNvPr id="18435" name="Picture 4" descr="8"/>
          <p:cNvPicPr>
            <a:picLocks noChangeAspect="1" noChangeArrowheads="1"/>
          </p:cNvPicPr>
          <p:nvPr/>
        </p:nvPicPr>
        <p:blipFill>
          <a:blip r:embed="rId3" cstate="print"/>
          <a:srcRect/>
          <a:stretch>
            <a:fillRect/>
          </a:stretch>
        </p:blipFill>
        <p:spPr bwMode="auto">
          <a:xfrm>
            <a:off x="1187624" y="1400175"/>
            <a:ext cx="7056784" cy="50531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altLang="en-US" sz="4000" dirty="0" smtClean="0">
                <a:solidFill>
                  <a:srgbClr val="C00000"/>
                </a:solidFill>
                <a:latin typeface="Arial" pitchFamily="34" charset="0"/>
                <a:cs typeface="Arial" pitchFamily="34" charset="0"/>
              </a:rPr>
              <a:t>Swapping</a:t>
            </a:r>
            <a:endParaRPr lang="en-IN" sz="4000" dirty="0"/>
          </a:p>
        </p:txBody>
      </p:sp>
      <p:sp>
        <p:nvSpPr>
          <p:cNvPr id="3" name="Content Placeholder 2"/>
          <p:cNvSpPr>
            <a:spLocks noGrp="1"/>
          </p:cNvSpPr>
          <p:nvPr>
            <p:ph idx="1"/>
          </p:nvPr>
        </p:nvSpPr>
        <p:spPr>
          <a:xfrm>
            <a:off x="179512" y="1052736"/>
            <a:ext cx="4176464" cy="5688632"/>
          </a:xfrm>
        </p:spPr>
        <p:txBody>
          <a:bodyPr>
            <a:noAutofit/>
          </a:bodyPr>
          <a:lstStyle/>
          <a:p>
            <a:pPr algn="just">
              <a:spcBef>
                <a:spcPts val="0"/>
              </a:spcBef>
            </a:pPr>
            <a:r>
              <a:rPr lang="en-US" altLang="en-US" sz="2500" b="1" dirty="0" smtClean="0">
                <a:solidFill>
                  <a:srgbClr val="0000FF"/>
                </a:solidFill>
                <a:latin typeface="Arial" pitchFamily="34" charset="0"/>
                <a:cs typeface="Arial" pitchFamily="34" charset="0"/>
              </a:rPr>
              <a:t>Roll out, roll in</a:t>
            </a:r>
            <a:r>
              <a:rPr lang="en-US" altLang="en-US" sz="2500" dirty="0" smtClean="0">
                <a:solidFill>
                  <a:srgbClr val="3366FF"/>
                </a:solidFill>
                <a:latin typeface="Arial" pitchFamily="34" charset="0"/>
                <a:cs typeface="Arial" pitchFamily="34" charset="0"/>
              </a:rPr>
              <a:t> </a:t>
            </a:r>
            <a:r>
              <a:rPr lang="en-US" altLang="en-US" sz="2500" dirty="0" smtClean="0">
                <a:latin typeface="Arial" pitchFamily="34" charset="0"/>
                <a:cs typeface="Arial" pitchFamily="34" charset="0"/>
              </a:rPr>
              <a:t>– swapping variant used for priority-based scheduling algorithms; lower-priority process is swapped out so higher-priority process can be loaded and executed</a:t>
            </a:r>
          </a:p>
          <a:p>
            <a:pPr algn="just">
              <a:spcBef>
                <a:spcPts val="0"/>
              </a:spcBef>
            </a:pPr>
            <a:r>
              <a:rPr lang="en-US" altLang="en-US" sz="2500" dirty="0" smtClean="0">
                <a:latin typeface="Arial" pitchFamily="34" charset="0"/>
                <a:cs typeface="Arial" pitchFamily="34" charset="0"/>
              </a:rPr>
              <a:t>Major part of swap time is transfer time; total transfer time is directly proportional to the amount of memory swapped</a:t>
            </a:r>
          </a:p>
          <a:p>
            <a:endParaRPr lang="en-IN" sz="2500" dirty="0"/>
          </a:p>
        </p:txBody>
      </p:sp>
      <p:pic>
        <p:nvPicPr>
          <p:cNvPr id="4" name="Picture 4" descr="8"/>
          <p:cNvPicPr>
            <a:picLocks noChangeAspect="1" noChangeArrowheads="1"/>
          </p:cNvPicPr>
          <p:nvPr/>
        </p:nvPicPr>
        <p:blipFill>
          <a:blip r:embed="rId2" cstate="print"/>
          <a:srcRect/>
          <a:stretch>
            <a:fillRect/>
          </a:stretch>
        </p:blipFill>
        <p:spPr bwMode="auto">
          <a:xfrm>
            <a:off x="4427984" y="1772816"/>
            <a:ext cx="4536504"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altLang="en-US" sz="4000" dirty="0" smtClean="0">
                <a:solidFill>
                  <a:srgbClr val="C00000"/>
                </a:solidFill>
                <a:latin typeface="Arial" pitchFamily="34" charset="0"/>
                <a:cs typeface="Arial" pitchFamily="34" charset="0"/>
              </a:rPr>
              <a:t>Swapping</a:t>
            </a:r>
            <a:endParaRPr lang="en-IN" sz="4000" dirty="0"/>
          </a:p>
        </p:txBody>
      </p:sp>
      <p:sp>
        <p:nvSpPr>
          <p:cNvPr id="3" name="Content Placeholder 2"/>
          <p:cNvSpPr>
            <a:spLocks noGrp="1"/>
          </p:cNvSpPr>
          <p:nvPr>
            <p:ph idx="1"/>
          </p:nvPr>
        </p:nvSpPr>
        <p:spPr>
          <a:xfrm>
            <a:off x="179512" y="1124744"/>
            <a:ext cx="8784976" cy="5616624"/>
          </a:xfrm>
        </p:spPr>
        <p:txBody>
          <a:bodyPr>
            <a:noAutofit/>
          </a:bodyPr>
          <a:lstStyle/>
          <a:p>
            <a:pPr algn="just">
              <a:spcBef>
                <a:spcPts val="0"/>
              </a:spcBef>
            </a:pPr>
            <a:r>
              <a:rPr lang="en-IN" sz="2800" dirty="0" smtClean="0">
                <a:latin typeface="Arial" pitchFamily="34" charset="0"/>
                <a:cs typeface="Arial" pitchFamily="34" charset="0"/>
              </a:rPr>
              <a:t>System maintains a ready queue of ready-to-run processes which have memory images on disk</a:t>
            </a:r>
          </a:p>
          <a:p>
            <a:pPr algn="just">
              <a:spcBef>
                <a:spcPts val="0"/>
              </a:spcBef>
            </a:pPr>
            <a:r>
              <a:rPr lang="en-IN" sz="2800" dirty="0" smtClean="0">
                <a:latin typeface="Arial" pitchFamily="34" charset="0"/>
                <a:cs typeface="Arial" pitchFamily="34" charset="0"/>
              </a:rPr>
              <a:t>Whenever the CPU scheduler decides to execute a process, it calls the dispatcher. </a:t>
            </a:r>
          </a:p>
          <a:p>
            <a:pPr algn="just">
              <a:spcBef>
                <a:spcPts val="0"/>
              </a:spcBef>
            </a:pPr>
            <a:r>
              <a:rPr lang="en-IN" sz="2800" dirty="0" smtClean="0">
                <a:latin typeface="Arial" pitchFamily="34" charset="0"/>
                <a:cs typeface="Arial" pitchFamily="34" charset="0"/>
              </a:rPr>
              <a:t>The dispatcher checks to see whether the next process in the queue is in memory. </a:t>
            </a:r>
          </a:p>
          <a:p>
            <a:pPr lvl="1" algn="just">
              <a:spcBef>
                <a:spcPts val="0"/>
              </a:spcBef>
            </a:pPr>
            <a:r>
              <a:rPr lang="en-IN" sz="2400" dirty="0" smtClean="0">
                <a:latin typeface="Arial" pitchFamily="34" charset="0"/>
                <a:cs typeface="Arial" pitchFamily="34" charset="0"/>
              </a:rPr>
              <a:t>If it is not, and if there is no free memory region, the dispatcher swaps out a process currently in memory and swaps in the desired process.</a:t>
            </a:r>
          </a:p>
          <a:p>
            <a:pPr lvl="1" algn="just">
              <a:spcBef>
                <a:spcPts val="0"/>
              </a:spcBef>
            </a:pPr>
            <a:r>
              <a:rPr lang="en-IN" sz="2400" dirty="0" smtClean="0">
                <a:latin typeface="Arial" pitchFamily="34" charset="0"/>
                <a:cs typeface="Arial" pitchFamily="34" charset="0"/>
              </a:rPr>
              <a:t>If we want to swap a process, we must be sure that it is completely idle </a:t>
            </a:r>
          </a:p>
          <a:p>
            <a:pPr algn="just">
              <a:spcBef>
                <a:spcPts val="0"/>
              </a:spcBef>
            </a:pPr>
            <a:r>
              <a:rPr lang="en-IN" sz="2800" dirty="0" smtClean="0">
                <a:latin typeface="Arial" pitchFamily="34" charset="0"/>
                <a:cs typeface="Arial" pitchFamily="34" charset="0"/>
              </a:rPr>
              <a:t>Dispatcher then reloads registers and transfers control to the selected process.</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40966"/>
          </a:xfrm>
        </p:spPr>
        <p:txBody>
          <a:bodyPr/>
          <a:lstStyle/>
          <a:p>
            <a:r>
              <a:rPr lang="en-US" altLang="en-US" dirty="0" smtClean="0">
                <a:solidFill>
                  <a:srgbClr val="C00000"/>
                </a:solidFill>
                <a:latin typeface="Arial" pitchFamily="34" charset="0"/>
                <a:cs typeface="Arial" pitchFamily="34" charset="0"/>
              </a:rPr>
              <a:t>Swapping</a:t>
            </a:r>
            <a:endParaRPr lang="en-US" dirty="0"/>
          </a:p>
        </p:txBody>
      </p:sp>
      <p:sp>
        <p:nvSpPr>
          <p:cNvPr id="3" name="Content Placeholder 2"/>
          <p:cNvSpPr>
            <a:spLocks noGrp="1"/>
          </p:cNvSpPr>
          <p:nvPr>
            <p:ph idx="1"/>
          </p:nvPr>
        </p:nvSpPr>
        <p:spPr>
          <a:xfrm>
            <a:off x="179512" y="980728"/>
            <a:ext cx="8784976" cy="5760640"/>
          </a:xfrm>
        </p:spPr>
        <p:txBody>
          <a:bodyPr>
            <a:normAutofit fontScale="85000" lnSpcReduction="20000"/>
          </a:bodyPr>
          <a:lstStyle/>
          <a:p>
            <a:pPr algn="just">
              <a:lnSpc>
                <a:spcPct val="110000"/>
              </a:lnSpc>
              <a:spcBef>
                <a:spcPts val="0"/>
              </a:spcBef>
            </a:pPr>
            <a:r>
              <a:rPr lang="en-US" dirty="0" smtClean="0">
                <a:latin typeface="Arial" pitchFamily="34" charset="0"/>
                <a:cs typeface="Arial" pitchFamily="34" charset="0"/>
              </a:rPr>
              <a:t>Assume that the I/O operation is queued because the device is busy. </a:t>
            </a:r>
          </a:p>
          <a:p>
            <a:pPr algn="just">
              <a:lnSpc>
                <a:spcPct val="110000"/>
              </a:lnSpc>
              <a:spcBef>
                <a:spcPts val="0"/>
              </a:spcBef>
            </a:pPr>
            <a:r>
              <a:rPr lang="en-US" dirty="0" smtClean="0">
                <a:latin typeface="Arial" pitchFamily="34" charset="0"/>
                <a:cs typeface="Arial" pitchFamily="34" charset="0"/>
              </a:rPr>
              <a:t>If we were to swap out process </a:t>
            </a:r>
            <a:r>
              <a:rPr lang="en-US" i="1" dirty="0" smtClean="0">
                <a:latin typeface="Arial" pitchFamily="34" charset="0"/>
                <a:cs typeface="Arial" pitchFamily="34" charset="0"/>
              </a:rPr>
              <a:t>P1 and swap in process P2, the </a:t>
            </a:r>
            <a:r>
              <a:rPr lang="en-US" dirty="0" smtClean="0">
                <a:latin typeface="Arial" pitchFamily="34" charset="0"/>
                <a:cs typeface="Arial" pitchFamily="34" charset="0"/>
              </a:rPr>
              <a:t>I/O operation might then attempt to use memory that now belongs to process </a:t>
            </a:r>
            <a:r>
              <a:rPr lang="en-US" i="1" dirty="0" smtClean="0">
                <a:latin typeface="Arial" pitchFamily="34" charset="0"/>
                <a:cs typeface="Arial" pitchFamily="34" charset="0"/>
              </a:rPr>
              <a:t>P2. </a:t>
            </a:r>
          </a:p>
          <a:p>
            <a:pPr algn="just">
              <a:lnSpc>
                <a:spcPct val="110000"/>
              </a:lnSpc>
              <a:spcBef>
                <a:spcPts val="0"/>
              </a:spcBef>
            </a:pPr>
            <a:r>
              <a:rPr lang="en-US" sz="3300" i="1" dirty="0" smtClean="0">
                <a:latin typeface="Arial" pitchFamily="34" charset="0"/>
                <a:cs typeface="Arial" pitchFamily="34" charset="0"/>
              </a:rPr>
              <a:t>There are two main solutions to this problem: never swap a process with </a:t>
            </a:r>
            <a:r>
              <a:rPr lang="en-US" sz="3300" dirty="0" smtClean="0">
                <a:latin typeface="Arial" pitchFamily="34" charset="0"/>
                <a:cs typeface="Arial" pitchFamily="34" charset="0"/>
              </a:rPr>
              <a:t>pending I/O, or execute I/O operations only into operating-system buffers.</a:t>
            </a:r>
          </a:p>
          <a:p>
            <a:pPr algn="just">
              <a:lnSpc>
                <a:spcPct val="110000"/>
              </a:lnSpc>
              <a:spcBef>
                <a:spcPts val="0"/>
              </a:spcBef>
            </a:pPr>
            <a:r>
              <a:rPr lang="en-US" dirty="0" smtClean="0">
                <a:latin typeface="Arial" pitchFamily="34" charset="0"/>
                <a:cs typeface="Arial" pitchFamily="34" charset="0"/>
              </a:rPr>
              <a:t>Or always transfer I/O to kernel space, then to I/O device</a:t>
            </a:r>
          </a:p>
          <a:p>
            <a:pPr lvl="1" algn="just">
              <a:lnSpc>
                <a:spcPct val="110000"/>
              </a:lnSpc>
              <a:spcBef>
                <a:spcPts val="0"/>
              </a:spcBef>
            </a:pPr>
            <a:r>
              <a:rPr lang="en-US" dirty="0" smtClean="0">
                <a:latin typeface="Arial" pitchFamily="34" charset="0"/>
                <a:cs typeface="Arial" pitchFamily="34" charset="0"/>
              </a:rPr>
              <a:t>Known as double buffering, adds overhead</a:t>
            </a:r>
          </a:p>
          <a:p>
            <a:pPr algn="just">
              <a:lnSpc>
                <a:spcPct val="110000"/>
              </a:lnSpc>
              <a:spcBef>
                <a:spcPts val="0"/>
              </a:spcBef>
            </a:pPr>
            <a:r>
              <a:rPr lang="en-US" dirty="0" smtClean="0">
                <a:latin typeface="Arial" pitchFamily="34" charset="0"/>
                <a:cs typeface="Arial" pitchFamily="34" charset="0"/>
              </a:rPr>
              <a:t>Standard swapping not used in modern operating systems</a:t>
            </a:r>
          </a:p>
          <a:p>
            <a:pPr lvl="1" algn="just">
              <a:lnSpc>
                <a:spcPct val="110000"/>
              </a:lnSpc>
              <a:spcBef>
                <a:spcPts val="0"/>
              </a:spcBef>
            </a:pPr>
            <a:r>
              <a:rPr lang="en-US" dirty="0" smtClean="0">
                <a:latin typeface="Arial" pitchFamily="34" charset="0"/>
                <a:cs typeface="Arial" pitchFamily="34" charset="0"/>
              </a:rPr>
              <a:t>But modified version common</a:t>
            </a:r>
          </a:p>
          <a:p>
            <a:pPr lvl="1" algn="just">
              <a:lnSpc>
                <a:spcPct val="110000"/>
              </a:lnSpc>
              <a:spcBef>
                <a:spcPts val="0"/>
              </a:spcBef>
            </a:pPr>
            <a:r>
              <a:rPr lang="en-US" dirty="0" smtClean="0">
                <a:latin typeface="Arial" pitchFamily="34" charset="0"/>
                <a:cs typeface="Arial" pitchFamily="34" charset="0"/>
              </a:rPr>
              <a:t>Swap only when free memory extremely low</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866775" y="166688"/>
            <a:ext cx="7820025" cy="886048"/>
          </a:xfrm>
        </p:spPr>
        <p:txBody>
          <a:bodyPr>
            <a:normAutofit/>
          </a:bodyPr>
          <a:lstStyle/>
          <a:p>
            <a:pPr eaLnBrk="1" hangingPunct="1"/>
            <a:r>
              <a:rPr lang="en-US" altLang="en-US" sz="4000" dirty="0" smtClean="0">
                <a:solidFill>
                  <a:srgbClr val="C00000"/>
                </a:solidFill>
                <a:latin typeface="Arial" pitchFamily="34" charset="0"/>
                <a:cs typeface="Arial" pitchFamily="34" charset="0"/>
              </a:rPr>
              <a:t>Contiguous Allocation</a:t>
            </a:r>
          </a:p>
        </p:txBody>
      </p:sp>
      <p:sp>
        <p:nvSpPr>
          <p:cNvPr id="22531" name="Rectangle 1027"/>
          <p:cNvSpPr>
            <a:spLocks noGrp="1" noChangeArrowheads="1"/>
          </p:cNvSpPr>
          <p:nvPr>
            <p:ph type="body" idx="1"/>
          </p:nvPr>
        </p:nvSpPr>
        <p:spPr>
          <a:xfrm>
            <a:off x="179512" y="1077912"/>
            <a:ext cx="8712968" cy="5591447"/>
          </a:xfrm>
        </p:spPr>
        <p:txBody>
          <a:bodyPr>
            <a:normAutofit/>
          </a:bodyPr>
          <a:lstStyle/>
          <a:p>
            <a:pPr algn="just"/>
            <a:r>
              <a:rPr lang="en-US" altLang="en-US" sz="2800" dirty="0" smtClean="0">
                <a:latin typeface="Arial" pitchFamily="34" charset="0"/>
                <a:cs typeface="Arial" pitchFamily="34" charset="0"/>
              </a:rPr>
              <a:t>Main memory must support both OS and user processes</a:t>
            </a:r>
          </a:p>
          <a:p>
            <a:pPr algn="just"/>
            <a:r>
              <a:rPr lang="en-US" altLang="en-US" sz="2800" dirty="0" smtClean="0">
                <a:latin typeface="Arial" pitchFamily="34" charset="0"/>
                <a:cs typeface="Arial" pitchFamily="34" charset="0"/>
              </a:rPr>
              <a:t>Limited resource, must allocate efficiently</a:t>
            </a:r>
          </a:p>
          <a:p>
            <a:pPr algn="just"/>
            <a:r>
              <a:rPr lang="en-US" altLang="en-US" sz="2800" dirty="0" smtClean="0">
                <a:latin typeface="Arial" pitchFamily="34" charset="0"/>
                <a:cs typeface="Arial" pitchFamily="34" charset="0"/>
              </a:rPr>
              <a:t>Contiguous allocation is one early method</a:t>
            </a:r>
          </a:p>
          <a:p>
            <a:pPr algn="just"/>
            <a:r>
              <a:rPr lang="en-US" altLang="en-US" sz="2800" dirty="0" smtClean="0">
                <a:latin typeface="Arial" pitchFamily="34" charset="0"/>
                <a:cs typeface="Arial" pitchFamily="34" charset="0"/>
              </a:rPr>
              <a:t>Main memory usually into two </a:t>
            </a:r>
            <a:r>
              <a:rPr lang="en-US" altLang="en-US" sz="2800" b="1" dirty="0" smtClean="0">
                <a:solidFill>
                  <a:srgbClr val="0000FF"/>
                </a:solidFill>
                <a:latin typeface="Arial" pitchFamily="34" charset="0"/>
                <a:cs typeface="Arial" pitchFamily="34" charset="0"/>
              </a:rPr>
              <a:t>partitions</a:t>
            </a:r>
            <a:r>
              <a:rPr lang="en-US" altLang="en-US" sz="2800" dirty="0" smtClean="0">
                <a:latin typeface="Arial" pitchFamily="34" charset="0"/>
                <a:cs typeface="Arial" pitchFamily="34" charset="0"/>
              </a:rPr>
              <a:t>:</a:t>
            </a:r>
          </a:p>
          <a:p>
            <a:pPr lvl="1" algn="just"/>
            <a:r>
              <a:rPr lang="en-US" altLang="en-US" sz="2400" dirty="0" smtClean="0">
                <a:latin typeface="Arial" pitchFamily="34" charset="0"/>
                <a:cs typeface="Arial" pitchFamily="34" charset="0"/>
              </a:rPr>
              <a:t>Resident operating system, usually held in low memory along with interrupt vector (which is almost always in low memory region)</a:t>
            </a:r>
          </a:p>
          <a:p>
            <a:pPr lvl="1" algn="just"/>
            <a:r>
              <a:rPr lang="en-US" altLang="en-US" sz="2400" dirty="0" smtClean="0">
                <a:latin typeface="Arial" pitchFamily="34" charset="0"/>
                <a:cs typeface="Arial" pitchFamily="34" charset="0"/>
              </a:rPr>
              <a:t>User processes then held in high memory</a:t>
            </a:r>
          </a:p>
          <a:p>
            <a:pPr lvl="1" algn="just"/>
            <a:r>
              <a:rPr lang="en-US" altLang="en-US" sz="2400" dirty="0" smtClean="0">
                <a:latin typeface="Arial" pitchFamily="34" charset="0"/>
                <a:cs typeface="Arial" pitchFamily="34" charset="0"/>
              </a:rPr>
              <a:t>Each process contained in single contiguous section of memory</a:t>
            </a:r>
          </a:p>
          <a:p>
            <a:pPr algn="just"/>
            <a:endParaRPr lang="en-US" alt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95536" y="908720"/>
            <a:ext cx="8610600" cy="5499100"/>
          </a:xfrm>
          <a:prstGeom prst="rect">
            <a:avLst/>
          </a:prstGeom>
          <a:noFill/>
          <a:ln w="9525">
            <a:noFill/>
            <a:miter lim="800000"/>
            <a:headEnd/>
            <a:tailEnd/>
          </a:ln>
        </p:spPr>
        <p:txBody>
          <a:bodyPr lIns="92075" tIns="46038" rIns="92075" bIns="46038"/>
          <a:lstStyle/>
          <a:p>
            <a:pPr marL="609600" indent="-609600" algn="l">
              <a:spcBef>
                <a:spcPct val="20000"/>
              </a:spcBef>
              <a:buFont typeface="Arial" pitchFamily="34" charset="0"/>
              <a:buChar char="•"/>
            </a:pPr>
            <a:r>
              <a:rPr lang="en-US" sz="2800" dirty="0" smtClean="0">
                <a:solidFill>
                  <a:srgbClr val="0000FF"/>
                </a:solidFill>
                <a:latin typeface="Arial" pitchFamily="34" charset="0"/>
              </a:rPr>
              <a:t>Create </a:t>
            </a:r>
            <a:r>
              <a:rPr lang="en-US" sz="2800" dirty="0">
                <a:solidFill>
                  <a:srgbClr val="0000FF"/>
                </a:solidFill>
                <a:latin typeface="Arial" pitchFamily="34" charset="0"/>
              </a:rPr>
              <a:t>abstract memory space for program to exist in</a:t>
            </a:r>
          </a:p>
          <a:p>
            <a:pPr marL="1066800" lvl="1" indent="-609600">
              <a:spcBef>
                <a:spcPct val="20000"/>
              </a:spcBef>
              <a:buClr>
                <a:schemeClr val="accent2"/>
              </a:buClr>
              <a:buFont typeface="Wingdings" pitchFamily="2" charset="2"/>
              <a:buChar char="Ø"/>
            </a:pPr>
            <a:r>
              <a:rPr lang="en-US" sz="2800" dirty="0">
                <a:latin typeface="Arial" pitchFamily="34" charset="0"/>
              </a:rPr>
              <a:t>Each program has its own set of addresses</a:t>
            </a:r>
          </a:p>
          <a:p>
            <a:pPr marL="1066800" lvl="1" indent="-609600">
              <a:spcBef>
                <a:spcPct val="20000"/>
              </a:spcBef>
              <a:buClr>
                <a:schemeClr val="accent2"/>
              </a:buClr>
              <a:buFont typeface="Wingdings" pitchFamily="2" charset="2"/>
              <a:buChar char="Ø"/>
            </a:pPr>
            <a:r>
              <a:rPr lang="en-US" sz="2800" dirty="0">
                <a:latin typeface="Arial" pitchFamily="34" charset="0"/>
              </a:rPr>
              <a:t>The addresses are different for each program</a:t>
            </a:r>
          </a:p>
          <a:p>
            <a:pPr marL="1066800" lvl="1" indent="-609600">
              <a:spcBef>
                <a:spcPct val="20000"/>
              </a:spcBef>
              <a:buClr>
                <a:schemeClr val="accent2"/>
              </a:buClr>
              <a:buFont typeface="Wingdings" pitchFamily="2" charset="2"/>
              <a:buChar char="Ø"/>
            </a:pPr>
            <a:r>
              <a:rPr lang="en-US" sz="2800" dirty="0">
                <a:latin typeface="Arial" pitchFamily="34" charset="0"/>
              </a:rPr>
              <a:t>Call it the address space of the program </a:t>
            </a:r>
          </a:p>
        </p:txBody>
      </p:sp>
      <p:sp>
        <p:nvSpPr>
          <p:cNvPr id="23555" name="Rectangle 3"/>
          <p:cNvSpPr>
            <a:spLocks noChangeArrowheads="1"/>
          </p:cNvSpPr>
          <p:nvPr/>
        </p:nvSpPr>
        <p:spPr bwMode="auto">
          <a:xfrm>
            <a:off x="395536" y="116632"/>
            <a:ext cx="8460432" cy="954360"/>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pitchFamily="34" charset="0"/>
              </a:rPr>
              <a:t>Address Space</a:t>
            </a:r>
          </a:p>
        </p:txBody>
      </p:sp>
      <p:sp>
        <p:nvSpPr>
          <p:cNvPr id="23556"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dirty="0" smtClean="0">
                <a:solidFill>
                  <a:srgbClr val="C00000"/>
                </a:solidFill>
                <a:latin typeface="Arial" pitchFamily="34" charset="0"/>
                <a:cs typeface="Arial" pitchFamily="34" charset="0"/>
              </a:rPr>
              <a:t>Memory Allocation</a:t>
            </a:r>
            <a:endParaRPr lang="en-US"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196752"/>
            <a:ext cx="8784976" cy="5472608"/>
          </a:xfrm>
        </p:spPr>
        <p:txBody>
          <a:bodyPr>
            <a:normAutofit/>
          </a:bodyPr>
          <a:lstStyle/>
          <a:p>
            <a:pPr algn="just">
              <a:lnSpc>
                <a:spcPct val="110000"/>
              </a:lnSpc>
              <a:spcBef>
                <a:spcPts val="0"/>
              </a:spcBef>
            </a:pPr>
            <a:r>
              <a:rPr lang="en-US" dirty="0" smtClean="0">
                <a:latin typeface="Arial" pitchFamily="34" charset="0"/>
                <a:cs typeface="Arial" pitchFamily="34" charset="0"/>
              </a:rPr>
              <a:t>One of the simplest methods for allocating memory is to divide memory into several fixed-sized </a:t>
            </a:r>
            <a:r>
              <a:rPr lang="en-US" b="1" dirty="0" smtClean="0">
                <a:latin typeface="Arial" pitchFamily="34" charset="0"/>
                <a:cs typeface="Arial" pitchFamily="34" charset="0"/>
              </a:rPr>
              <a:t>partitions. </a:t>
            </a:r>
          </a:p>
          <a:p>
            <a:pPr algn="just">
              <a:lnSpc>
                <a:spcPct val="110000"/>
              </a:lnSpc>
              <a:spcBef>
                <a:spcPts val="0"/>
              </a:spcBef>
            </a:pPr>
            <a:r>
              <a:rPr lang="en-US" b="1" dirty="0" smtClean="0">
                <a:latin typeface="Arial" pitchFamily="34" charset="0"/>
                <a:cs typeface="Arial" pitchFamily="34" charset="0"/>
              </a:rPr>
              <a:t>Each partition may contain exactly one process. </a:t>
            </a:r>
          </a:p>
          <a:p>
            <a:pPr algn="just">
              <a:lnSpc>
                <a:spcPct val="110000"/>
              </a:lnSpc>
              <a:spcBef>
                <a:spcPts val="0"/>
              </a:spcBef>
            </a:pPr>
            <a:r>
              <a:rPr lang="en-US" b="1" dirty="0" smtClean="0">
                <a:latin typeface="Arial" pitchFamily="34" charset="0"/>
                <a:cs typeface="Arial" pitchFamily="34" charset="0"/>
              </a:rPr>
              <a:t>Degree </a:t>
            </a:r>
            <a:r>
              <a:rPr lang="en-US" dirty="0" smtClean="0">
                <a:latin typeface="Arial" pitchFamily="34" charset="0"/>
                <a:cs typeface="Arial" pitchFamily="34" charset="0"/>
              </a:rPr>
              <a:t>of multiprogramming is bound by the number of partitions.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944" cy="5472608"/>
          </a:xfrm>
        </p:spPr>
        <p:txBody>
          <a:bodyPr>
            <a:noAutofit/>
          </a:bodyPr>
          <a:lstStyle/>
          <a:p>
            <a:pPr algn="just">
              <a:lnSpc>
                <a:spcPct val="110000"/>
              </a:lnSpc>
              <a:spcBef>
                <a:spcPts val="0"/>
              </a:spcBef>
            </a:pPr>
            <a:r>
              <a:rPr lang="en-US" sz="2800" dirty="0" smtClean="0">
                <a:latin typeface="Arial" pitchFamily="34" charset="0"/>
                <a:cs typeface="Arial" pitchFamily="34" charset="0"/>
              </a:rPr>
              <a:t>In this </a:t>
            </a:r>
            <a:r>
              <a:rPr lang="en-US" sz="2800" b="1" dirty="0" smtClean="0">
                <a:latin typeface="Arial" pitchFamily="34" charset="0"/>
                <a:cs typeface="Arial" pitchFamily="34" charset="0"/>
              </a:rPr>
              <a:t>multiple-partition method, when a partition is free, a process is selected from the input </a:t>
            </a:r>
            <a:r>
              <a:rPr lang="en-US" sz="2800" dirty="0" smtClean="0">
                <a:latin typeface="Arial" pitchFamily="34" charset="0"/>
                <a:cs typeface="Arial" pitchFamily="34" charset="0"/>
              </a:rPr>
              <a:t>queue and is loaded into the free partition. </a:t>
            </a:r>
          </a:p>
          <a:p>
            <a:pPr algn="just">
              <a:lnSpc>
                <a:spcPct val="110000"/>
              </a:lnSpc>
              <a:spcBef>
                <a:spcPts val="0"/>
              </a:spcBef>
            </a:pPr>
            <a:r>
              <a:rPr lang="en-US" sz="2800" dirty="0" smtClean="0">
                <a:latin typeface="Arial" pitchFamily="34" charset="0"/>
                <a:cs typeface="Arial" pitchFamily="34" charset="0"/>
              </a:rPr>
              <a:t>When the process terminates, the partition becomes available for another process. </a:t>
            </a:r>
          </a:p>
          <a:p>
            <a:pPr algn="just">
              <a:lnSpc>
                <a:spcPct val="110000"/>
              </a:lnSpc>
              <a:spcBef>
                <a:spcPts val="0"/>
              </a:spcBef>
            </a:pPr>
            <a:r>
              <a:rPr lang="en-US" sz="2800" dirty="0" smtClean="0">
                <a:latin typeface="Arial" pitchFamily="34" charset="0"/>
                <a:cs typeface="Arial" pitchFamily="34" charset="0"/>
              </a:rPr>
              <a:t>This method was originally used by the IBM OS/360 operating system (called MFT) but is no longer in use.</a:t>
            </a:r>
          </a:p>
          <a:p>
            <a:pPr lvl="1" algn="just">
              <a:lnSpc>
                <a:spcPct val="110000"/>
              </a:lnSpc>
              <a:spcBef>
                <a:spcPts val="0"/>
              </a:spcBef>
            </a:pPr>
            <a:r>
              <a:rPr lang="en-US" dirty="0" smtClean="0">
                <a:latin typeface="Arial" pitchFamily="34" charset="0"/>
                <a:cs typeface="Arial" pitchFamily="34" charset="0"/>
              </a:rPr>
              <a:t>Multi-programming with a Fixed number of Tasks</a:t>
            </a:r>
          </a:p>
          <a:p>
            <a:endParaRPr lang="en-IN" sz="2800" dirty="0"/>
          </a:p>
        </p:txBody>
      </p:sp>
      <p:sp>
        <p:nvSpPr>
          <p:cNvPr id="4" name="Title 1"/>
          <p:cNvSpPr>
            <a:spLocks noGrp="1"/>
          </p:cNvSpPr>
          <p:nvPr>
            <p:ph type="title"/>
          </p:nvPr>
        </p:nvSpPr>
        <p:spPr>
          <a:xfrm>
            <a:off x="457200" y="116632"/>
            <a:ext cx="8229600" cy="1080120"/>
          </a:xfrm>
        </p:spPr>
        <p:txBody>
          <a:bodyPr>
            <a:normAutofit/>
          </a:bodyPr>
          <a:lstStyle/>
          <a:p>
            <a:r>
              <a:rPr lang="en-US" sz="4000" dirty="0" smtClean="0">
                <a:solidFill>
                  <a:srgbClr val="C00000"/>
                </a:solidFill>
                <a:latin typeface="Arial" pitchFamily="34" charset="0"/>
                <a:cs typeface="Arial" pitchFamily="34" charset="0"/>
              </a:rPr>
              <a:t>Memory Allocation</a:t>
            </a:r>
            <a:endParaRPr lang="en-US" sz="4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3"/>
          <p:cNvPicPr>
            <a:picLocks noChangeAspect="1"/>
          </p:cNvPicPr>
          <p:nvPr/>
        </p:nvPicPr>
        <p:blipFill>
          <a:blip r:embed="rId3" cstate="print"/>
          <a:srcRect/>
          <a:stretch>
            <a:fillRect/>
          </a:stretch>
        </p:blipFill>
        <p:spPr bwMode="auto">
          <a:xfrm>
            <a:off x="1187624" y="3340769"/>
            <a:ext cx="6867351" cy="2608511"/>
          </a:xfrm>
          <a:prstGeom prst="rect">
            <a:avLst/>
          </a:prstGeom>
          <a:noFill/>
          <a:ln w="9525">
            <a:noFill/>
            <a:miter lim="800000"/>
            <a:headEnd/>
            <a:tailEnd/>
          </a:ln>
        </p:spPr>
      </p:pic>
      <p:sp>
        <p:nvSpPr>
          <p:cNvPr id="25602" name="Rectangle 2"/>
          <p:cNvSpPr>
            <a:spLocks noGrp="1" noChangeArrowheads="1"/>
          </p:cNvSpPr>
          <p:nvPr>
            <p:ph type="title"/>
          </p:nvPr>
        </p:nvSpPr>
        <p:spPr>
          <a:xfrm>
            <a:off x="914400" y="116632"/>
            <a:ext cx="7740650"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Multiple-partition allocation</a:t>
            </a:r>
          </a:p>
        </p:txBody>
      </p:sp>
      <p:sp>
        <p:nvSpPr>
          <p:cNvPr id="25603" name="Rectangle 3"/>
          <p:cNvSpPr>
            <a:spLocks noGrp="1" noChangeArrowheads="1"/>
          </p:cNvSpPr>
          <p:nvPr>
            <p:ph type="body" idx="1"/>
          </p:nvPr>
        </p:nvSpPr>
        <p:spPr>
          <a:xfrm>
            <a:off x="179512" y="1004888"/>
            <a:ext cx="8784976" cy="3576240"/>
          </a:xfrm>
        </p:spPr>
        <p:txBody>
          <a:bodyPr>
            <a:noAutofit/>
          </a:bodyPr>
          <a:lstStyle/>
          <a:p>
            <a:pPr algn="just">
              <a:lnSpc>
                <a:spcPct val="110000"/>
              </a:lnSpc>
              <a:spcBef>
                <a:spcPts val="0"/>
              </a:spcBef>
            </a:pPr>
            <a:r>
              <a:rPr lang="en-US" altLang="en-US" sz="2800" dirty="0" smtClean="0">
                <a:latin typeface="Arial" pitchFamily="34" charset="0"/>
                <a:cs typeface="Arial" pitchFamily="34" charset="0"/>
              </a:rPr>
              <a:t>In the variable-partition scheme, the operating system keeps a table indicating which parts of memory are available and which are occupied.</a:t>
            </a:r>
          </a:p>
          <a:p>
            <a:pPr algn="just">
              <a:lnSpc>
                <a:spcPct val="110000"/>
              </a:lnSpc>
              <a:spcBef>
                <a:spcPts val="0"/>
              </a:spcBef>
            </a:pPr>
            <a:r>
              <a:rPr lang="en-US" altLang="en-US" sz="2800" b="1" dirty="0" smtClean="0">
                <a:solidFill>
                  <a:srgbClr val="0000FF"/>
                </a:solidFill>
                <a:latin typeface="Arial" pitchFamily="34" charset="0"/>
                <a:cs typeface="Arial" pitchFamily="34" charset="0"/>
              </a:rPr>
              <a:t>Variable-partition </a:t>
            </a:r>
            <a:r>
              <a:rPr lang="en-US" altLang="en-US" sz="2800" dirty="0" smtClean="0">
                <a:latin typeface="Arial" pitchFamily="34" charset="0"/>
                <a:cs typeface="Arial" pitchFamily="34" charset="0"/>
              </a:rPr>
              <a:t>sizes for efficiency (sized to a given process’ needs)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340768"/>
            <a:ext cx="8712968" cy="4997152"/>
          </a:xfrm>
        </p:spPr>
        <p:txBody>
          <a:bodyPr>
            <a:normAutofit/>
          </a:bodyPr>
          <a:lstStyle/>
          <a:p>
            <a:pPr algn="just">
              <a:lnSpc>
                <a:spcPct val="110000"/>
              </a:lnSpc>
              <a:spcBef>
                <a:spcPts val="0"/>
              </a:spcBef>
            </a:pPr>
            <a:r>
              <a:rPr lang="en-US" altLang="en-US" sz="2800" dirty="0" smtClean="0">
                <a:latin typeface="Arial" pitchFamily="34" charset="0"/>
                <a:cs typeface="Arial" pitchFamily="34" charset="0"/>
              </a:rPr>
              <a:t>At any given time, then, we have a list of available block sizes and an input queue.</a:t>
            </a:r>
          </a:p>
          <a:p>
            <a:pPr algn="just">
              <a:lnSpc>
                <a:spcPct val="110000"/>
              </a:lnSpc>
              <a:spcBef>
                <a:spcPts val="0"/>
              </a:spcBef>
            </a:pPr>
            <a:r>
              <a:rPr lang="en-US" altLang="en-US" sz="2800" dirty="0" smtClean="0">
                <a:latin typeface="Arial" pitchFamily="34" charset="0"/>
                <a:cs typeface="Arial" pitchFamily="34" charset="0"/>
              </a:rPr>
              <a:t>When a process arrives, it is allocated memory from a hole large enough to accommodate it.</a:t>
            </a:r>
          </a:p>
          <a:p>
            <a:pPr algn="just">
              <a:lnSpc>
                <a:spcPct val="110000"/>
              </a:lnSpc>
              <a:spcBef>
                <a:spcPts val="0"/>
              </a:spcBef>
            </a:pPr>
            <a:r>
              <a:rPr lang="en-US" altLang="en-US" sz="2800" dirty="0" smtClean="0">
                <a:latin typeface="Arial" pitchFamily="34" charset="0"/>
                <a:cs typeface="Arial" pitchFamily="34" charset="0"/>
              </a:rPr>
              <a:t>Process exiting frees its partition, adjacent free partitions combined.</a:t>
            </a:r>
          </a:p>
          <a:p>
            <a:pPr algn="just">
              <a:lnSpc>
                <a:spcPct val="110000"/>
              </a:lnSpc>
              <a:spcBef>
                <a:spcPts val="0"/>
              </a:spcBef>
            </a:pPr>
            <a:r>
              <a:rPr lang="en-US" altLang="en-US" sz="2800" dirty="0" smtClean="0">
                <a:latin typeface="Arial" pitchFamily="34" charset="0"/>
                <a:cs typeface="Arial" pitchFamily="34" charset="0"/>
              </a:rPr>
              <a:t>Operating system maintains information about:</a:t>
            </a:r>
            <a:br>
              <a:rPr lang="en-US" altLang="en-US" sz="2800" dirty="0" smtClean="0">
                <a:latin typeface="Arial" pitchFamily="34" charset="0"/>
                <a:cs typeface="Arial" pitchFamily="34" charset="0"/>
              </a:rPr>
            </a:br>
            <a:r>
              <a:rPr lang="en-US" altLang="en-US" sz="2800" dirty="0" smtClean="0">
                <a:latin typeface="Arial" pitchFamily="34" charset="0"/>
                <a:cs typeface="Arial" pitchFamily="34" charset="0"/>
              </a:rPr>
              <a:t>a) allocated partitions b) free partitions (hole)</a:t>
            </a:r>
          </a:p>
        </p:txBody>
      </p:sp>
      <p:sp>
        <p:nvSpPr>
          <p:cNvPr id="4" name="Rectangle 2"/>
          <p:cNvSpPr>
            <a:spLocks noGrp="1" noChangeArrowheads="1"/>
          </p:cNvSpPr>
          <p:nvPr>
            <p:ph type="title"/>
          </p:nvPr>
        </p:nvSpPr>
        <p:spPr/>
        <p:txBody>
          <a:bodyPr>
            <a:normAutofit/>
          </a:bodyPr>
          <a:lstStyle/>
          <a:p>
            <a:pPr eaLnBrk="1" hangingPunct="1"/>
            <a:r>
              <a:rPr lang="en-US" altLang="en-US" sz="4000" dirty="0" smtClean="0">
                <a:solidFill>
                  <a:srgbClr val="C00000"/>
                </a:solidFill>
                <a:latin typeface="Arial" pitchFamily="34" charset="0"/>
                <a:cs typeface="Arial" pitchFamily="34" charset="0"/>
              </a:rPr>
              <a:t>Multiple-partition allocation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116632"/>
            <a:ext cx="7772400" cy="136815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Dynamic Storage-Allocation Problem</a:t>
            </a:r>
          </a:p>
        </p:txBody>
      </p:sp>
      <p:sp>
        <p:nvSpPr>
          <p:cNvPr id="7" name="Rectangle 3"/>
          <p:cNvSpPr>
            <a:spLocks noGrp="1" noChangeArrowheads="1"/>
          </p:cNvSpPr>
          <p:nvPr>
            <p:ph idx="1"/>
          </p:nvPr>
        </p:nvSpPr>
        <p:spPr>
          <a:xfrm>
            <a:off x="251520" y="1628799"/>
            <a:ext cx="8661846" cy="5112569"/>
          </a:xfrm>
        </p:spPr>
        <p:txBody>
          <a:bodyPr>
            <a:noAutofit/>
          </a:bodyPr>
          <a:lstStyle/>
          <a:p>
            <a:pPr marL="0" indent="0" algn="just">
              <a:spcBef>
                <a:spcPts val="0"/>
              </a:spcBef>
              <a:buNone/>
            </a:pPr>
            <a:r>
              <a:rPr lang="en-US" altLang="en-US" sz="2800" dirty="0" smtClean="0">
                <a:latin typeface="Arial" pitchFamily="34" charset="0"/>
                <a:cs typeface="Arial" pitchFamily="34" charset="0"/>
              </a:rPr>
              <a:t>How to satisfy a request of size </a:t>
            </a:r>
            <a:r>
              <a:rPr lang="en-US" altLang="en-US" sz="2800" b="1" i="1" dirty="0" smtClean="0">
                <a:latin typeface="Arial" pitchFamily="34" charset="0"/>
                <a:cs typeface="Arial" pitchFamily="34" charset="0"/>
              </a:rPr>
              <a:t>n</a:t>
            </a:r>
            <a:r>
              <a:rPr lang="en-US" altLang="en-US" sz="2800" dirty="0" smtClean="0">
                <a:latin typeface="Arial" pitchFamily="34" charset="0"/>
                <a:cs typeface="Arial" pitchFamily="34" charset="0"/>
              </a:rPr>
              <a:t> from a list of free  holes?</a:t>
            </a:r>
          </a:p>
          <a:p>
            <a:pPr algn="just">
              <a:spcBef>
                <a:spcPts val="0"/>
              </a:spcBef>
              <a:buNone/>
            </a:pPr>
            <a:r>
              <a:rPr lang="en-US" altLang="en-US" sz="2800" b="1" dirty="0" smtClean="0">
                <a:solidFill>
                  <a:srgbClr val="0000FF"/>
                </a:solidFill>
                <a:latin typeface="Arial" pitchFamily="34" charset="0"/>
                <a:cs typeface="Arial" pitchFamily="34" charset="0"/>
              </a:rPr>
              <a:t>First-fit</a:t>
            </a:r>
            <a:r>
              <a:rPr lang="en-US" altLang="en-US" sz="2800" dirty="0" smtClean="0">
                <a:latin typeface="Arial" pitchFamily="34" charset="0"/>
                <a:cs typeface="Arial" pitchFamily="34" charset="0"/>
              </a:rPr>
              <a:t>:  Allocate the </a:t>
            </a:r>
            <a:r>
              <a:rPr lang="en-US" altLang="en-US" sz="2800" b="1" i="1" dirty="0" smtClean="0">
                <a:latin typeface="Arial" pitchFamily="34" charset="0"/>
                <a:cs typeface="Arial" pitchFamily="34" charset="0"/>
              </a:rPr>
              <a:t>first</a:t>
            </a:r>
            <a:r>
              <a:rPr lang="en-US" altLang="en-US" sz="2800" dirty="0" smtClean="0">
                <a:latin typeface="Arial" pitchFamily="34" charset="0"/>
                <a:cs typeface="Arial" pitchFamily="34" charset="0"/>
              </a:rPr>
              <a:t> hole that is big enough</a:t>
            </a:r>
          </a:p>
          <a:p>
            <a:pPr marL="458788" algn="just">
              <a:spcBef>
                <a:spcPts val="0"/>
              </a:spcBef>
            </a:pPr>
            <a:r>
              <a:rPr lang="en-US" altLang="en-US" sz="2800" dirty="0" smtClean="0">
                <a:latin typeface="Arial" pitchFamily="34" charset="0"/>
                <a:cs typeface="Arial" pitchFamily="34" charset="0"/>
              </a:rPr>
              <a:t>Searching can start either at the beginning of the set of holes or at the location where the previous first-fit search ended.</a:t>
            </a:r>
          </a:p>
          <a:p>
            <a:pPr marL="458788" algn="just">
              <a:spcBef>
                <a:spcPts val="0"/>
              </a:spcBef>
            </a:pPr>
            <a:r>
              <a:rPr lang="en-US" altLang="en-US" sz="2800" dirty="0" smtClean="0">
                <a:latin typeface="Arial" pitchFamily="34" charset="0"/>
                <a:cs typeface="Arial" pitchFamily="34" charset="0"/>
              </a:rPr>
              <a:t>We can stop searching as soon as we find a free hole that is large enough.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00200"/>
            <a:ext cx="8640960" cy="4997152"/>
          </a:xfrm>
        </p:spPr>
        <p:txBody>
          <a:bodyPr>
            <a:normAutofit/>
          </a:bodyPr>
          <a:lstStyle/>
          <a:p>
            <a:pPr algn="just">
              <a:spcBef>
                <a:spcPts val="0"/>
              </a:spcBef>
              <a:buNone/>
            </a:pPr>
            <a:r>
              <a:rPr lang="en-US" altLang="en-US" sz="2800" b="1" dirty="0" smtClean="0">
                <a:solidFill>
                  <a:srgbClr val="0000FF"/>
                </a:solidFill>
                <a:latin typeface="Arial" pitchFamily="34" charset="0"/>
                <a:cs typeface="Arial" pitchFamily="34" charset="0"/>
              </a:rPr>
              <a:t>Best-fit</a:t>
            </a:r>
            <a:r>
              <a:rPr lang="en-US" altLang="en-US" sz="2800" dirty="0" smtClean="0">
                <a:latin typeface="Arial" pitchFamily="34" charset="0"/>
                <a:cs typeface="Arial" pitchFamily="34" charset="0"/>
              </a:rPr>
              <a:t>: Allocate the </a:t>
            </a:r>
            <a:r>
              <a:rPr lang="en-US" altLang="en-US" sz="2800" b="1" i="1" dirty="0" smtClean="0">
                <a:latin typeface="Arial" pitchFamily="34" charset="0"/>
                <a:cs typeface="Arial" pitchFamily="34" charset="0"/>
              </a:rPr>
              <a:t>smallest</a:t>
            </a:r>
            <a:r>
              <a:rPr lang="en-US" altLang="en-US" sz="2800" dirty="0" smtClean="0">
                <a:latin typeface="Arial" pitchFamily="34" charset="0"/>
                <a:cs typeface="Arial" pitchFamily="34" charset="0"/>
              </a:rPr>
              <a:t> hole that is big enough; must search entire list, unless ordered by size</a:t>
            </a:r>
          </a:p>
          <a:p>
            <a:pPr marL="458788" algn="just">
              <a:spcBef>
                <a:spcPts val="0"/>
              </a:spcBef>
            </a:pPr>
            <a:r>
              <a:rPr lang="en-US" altLang="en-US" sz="2800" dirty="0" smtClean="0">
                <a:latin typeface="Arial" pitchFamily="34" charset="0"/>
                <a:cs typeface="Arial" pitchFamily="34" charset="0"/>
              </a:rPr>
              <a:t>Produces the smallest leftover hole</a:t>
            </a:r>
          </a:p>
          <a:p>
            <a:pPr algn="just">
              <a:spcBef>
                <a:spcPts val="0"/>
              </a:spcBef>
              <a:buNone/>
            </a:pPr>
            <a:r>
              <a:rPr lang="en-US" altLang="en-US" sz="2800" b="1" dirty="0" smtClean="0">
                <a:solidFill>
                  <a:srgbClr val="0000FF"/>
                </a:solidFill>
                <a:latin typeface="Arial" pitchFamily="34" charset="0"/>
                <a:cs typeface="Arial" pitchFamily="34" charset="0"/>
              </a:rPr>
              <a:t>Worst-fit</a:t>
            </a:r>
            <a:r>
              <a:rPr lang="en-US" altLang="en-US" sz="2800" dirty="0" smtClean="0">
                <a:latin typeface="Arial" pitchFamily="34" charset="0"/>
                <a:cs typeface="Arial" pitchFamily="34" charset="0"/>
              </a:rPr>
              <a:t>: Allocate the </a:t>
            </a:r>
            <a:r>
              <a:rPr lang="en-US" altLang="en-US" sz="2800" b="1" i="1" dirty="0" smtClean="0">
                <a:latin typeface="Arial" pitchFamily="34" charset="0"/>
                <a:cs typeface="Arial" pitchFamily="34" charset="0"/>
              </a:rPr>
              <a:t>largest</a:t>
            </a:r>
            <a:r>
              <a:rPr lang="en-US" altLang="en-US" sz="2800" dirty="0" smtClean="0">
                <a:latin typeface="Arial" pitchFamily="34" charset="0"/>
                <a:cs typeface="Arial" pitchFamily="34" charset="0"/>
              </a:rPr>
              <a:t> hole; must also search entire list</a:t>
            </a:r>
          </a:p>
          <a:p>
            <a:pPr marL="458788" algn="just">
              <a:spcBef>
                <a:spcPts val="0"/>
              </a:spcBef>
            </a:pPr>
            <a:r>
              <a:rPr lang="en-US" altLang="en-US" sz="2800" dirty="0" smtClean="0">
                <a:latin typeface="Arial" pitchFamily="34" charset="0"/>
                <a:cs typeface="Arial" pitchFamily="34" charset="0"/>
              </a:rPr>
              <a:t>Produces the largest leftover hole which may be more useful than the smaller leftover hole</a:t>
            </a:r>
          </a:p>
          <a:p>
            <a:pPr marL="115888" indent="0" algn="just">
              <a:spcBef>
                <a:spcPts val="0"/>
              </a:spcBef>
              <a:buNone/>
            </a:pPr>
            <a:r>
              <a:rPr lang="en-US" altLang="en-US" sz="2800" i="1" dirty="0" smtClean="0">
                <a:solidFill>
                  <a:srgbClr val="C00000"/>
                </a:solidFill>
                <a:latin typeface="Arial" pitchFamily="34" charset="0"/>
                <a:cs typeface="Arial" pitchFamily="34" charset="0"/>
              </a:rPr>
              <a:t>First-fit and best-fit better than worst-fit in terms of speed and storage utilization</a:t>
            </a:r>
          </a:p>
          <a:p>
            <a:endParaRPr lang="en-IN" sz="2800" dirty="0"/>
          </a:p>
        </p:txBody>
      </p:sp>
      <p:sp>
        <p:nvSpPr>
          <p:cNvPr id="4" name="Rectangle 2"/>
          <p:cNvSpPr>
            <a:spLocks noGrp="1" noChangeArrowheads="1"/>
          </p:cNvSpPr>
          <p:nvPr>
            <p:ph type="title"/>
          </p:nvPr>
        </p:nvSpPr>
        <p:spPr/>
        <p:txBody>
          <a:bodyPr>
            <a:normAutofit fontScale="90000"/>
          </a:bodyPr>
          <a:lstStyle/>
          <a:p>
            <a:pPr eaLnBrk="1" hangingPunct="1"/>
            <a:r>
              <a:rPr lang="en-US" altLang="en-US" dirty="0" smtClean="0">
                <a:solidFill>
                  <a:srgbClr val="C00000"/>
                </a:solidFill>
                <a:latin typeface="Arial" pitchFamily="34" charset="0"/>
                <a:cs typeface="Arial" pitchFamily="34" charset="0"/>
              </a:rPr>
              <a:t>Dynamic Storage-Allocation Problem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altLang="en-US" sz="4000" dirty="0" smtClean="0">
                <a:solidFill>
                  <a:srgbClr val="C00000"/>
                </a:solidFill>
                <a:latin typeface="Arial" pitchFamily="34" charset="0"/>
                <a:cs typeface="Arial" pitchFamily="34" charset="0"/>
              </a:rPr>
              <a:t>External Fragmentation</a:t>
            </a:r>
            <a:endParaRPr lang="en-US" sz="4000" dirty="0">
              <a:solidFill>
                <a:srgbClr val="C00000"/>
              </a:solidFill>
            </a:endParaRPr>
          </a:p>
        </p:txBody>
      </p:sp>
      <p:sp>
        <p:nvSpPr>
          <p:cNvPr id="3" name="Content Placeholder 2"/>
          <p:cNvSpPr>
            <a:spLocks noGrp="1"/>
          </p:cNvSpPr>
          <p:nvPr>
            <p:ph idx="1"/>
          </p:nvPr>
        </p:nvSpPr>
        <p:spPr>
          <a:xfrm>
            <a:off x="179512" y="1124744"/>
            <a:ext cx="8784976" cy="5472608"/>
          </a:xfrm>
        </p:spPr>
        <p:txBody>
          <a:bodyPr>
            <a:normAutofit/>
          </a:bodyPr>
          <a:lstStyle/>
          <a:p>
            <a:pPr algn="just"/>
            <a:r>
              <a:rPr lang="en-US" sz="2800" dirty="0" smtClean="0">
                <a:latin typeface="Arial" pitchFamily="34" charset="0"/>
                <a:cs typeface="Arial" pitchFamily="34" charset="0"/>
              </a:rPr>
              <a:t>As processes are loaded and removed from memory, free memory space is broken into little pieces. </a:t>
            </a:r>
          </a:p>
          <a:p>
            <a:pPr algn="just"/>
            <a:r>
              <a:rPr lang="en-US" sz="2800" dirty="0" smtClean="0">
                <a:latin typeface="Arial" pitchFamily="34" charset="0"/>
                <a:cs typeface="Arial" pitchFamily="34" charset="0"/>
              </a:rPr>
              <a:t>External fragmentation exists when there is enough total memory space to satisfy a request but the available spaces are not contiguous: storage is fragmented into a large number of small holes.</a:t>
            </a:r>
          </a:p>
          <a:p>
            <a:pPr algn="just"/>
            <a:r>
              <a:rPr lang="en-US" sz="2800" dirty="0" smtClean="0">
                <a:latin typeface="Arial" pitchFamily="34" charset="0"/>
                <a:cs typeface="Arial" pitchFamily="34" charset="0"/>
              </a:rPr>
              <a:t>In the worst case, we could have a block of free (or wasted) memory between every two processes. </a:t>
            </a:r>
          </a:p>
          <a:p>
            <a:pPr lvl="1" algn="just"/>
            <a:r>
              <a:rPr lang="en-US" sz="2400" dirty="0" smtClean="0">
                <a:latin typeface="Arial" pitchFamily="34" charset="0"/>
                <a:cs typeface="Arial" pitchFamily="34" charset="0"/>
              </a:rPr>
              <a:t>If all these small pieces of memory were in one big free block instead, we might be able to run several more processes.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611561" y="152400"/>
            <a:ext cx="8075240" cy="828328"/>
          </a:xfrm>
        </p:spPr>
        <p:txBody>
          <a:bodyPr>
            <a:normAutofit/>
          </a:bodyPr>
          <a:lstStyle/>
          <a:p>
            <a:pPr eaLnBrk="1" hangingPunct="1"/>
            <a:r>
              <a:rPr lang="en-US" altLang="en-US" sz="4000" dirty="0" smtClean="0">
                <a:solidFill>
                  <a:srgbClr val="C00000"/>
                </a:solidFill>
                <a:latin typeface="Arial" pitchFamily="34" charset="0"/>
                <a:cs typeface="Arial" pitchFamily="34" charset="0"/>
              </a:rPr>
              <a:t>Internal Fragmentation</a:t>
            </a:r>
          </a:p>
        </p:txBody>
      </p:sp>
      <p:sp>
        <p:nvSpPr>
          <p:cNvPr id="27651" name="Rectangle 1027"/>
          <p:cNvSpPr>
            <a:spLocks noGrp="1" noChangeArrowheads="1"/>
          </p:cNvSpPr>
          <p:nvPr>
            <p:ph type="body" idx="1"/>
          </p:nvPr>
        </p:nvSpPr>
        <p:spPr>
          <a:xfrm>
            <a:off x="179512" y="1114424"/>
            <a:ext cx="8784975" cy="5338911"/>
          </a:xfrm>
        </p:spPr>
        <p:txBody>
          <a:bodyPr>
            <a:normAutofit/>
          </a:bodyPr>
          <a:lstStyle/>
          <a:p>
            <a:pPr algn="just"/>
            <a:r>
              <a:rPr lang="en-US" altLang="en-US" sz="2800" dirty="0" smtClean="0">
                <a:latin typeface="Arial" pitchFamily="34" charset="0"/>
                <a:cs typeface="Arial" pitchFamily="34" charset="0"/>
              </a:rPr>
              <a:t>Allocated memory may be slightly larger than requested memory; this size difference is memory internal to a partition, but not being used</a:t>
            </a:r>
          </a:p>
          <a:p>
            <a:pPr algn="just"/>
            <a:r>
              <a:rPr lang="en-US" altLang="en-US" sz="2800" dirty="0" smtClean="0">
                <a:latin typeface="Arial" pitchFamily="34" charset="0"/>
                <a:cs typeface="Arial" pitchFamily="34" charset="0"/>
              </a:rPr>
              <a:t>First fit analysis reveals that given </a:t>
            </a:r>
            <a:r>
              <a:rPr lang="en-US" altLang="en-US" sz="2800" i="1" dirty="0" smtClean="0">
                <a:latin typeface="Arial" pitchFamily="34" charset="0"/>
                <a:cs typeface="Arial" pitchFamily="34" charset="0"/>
              </a:rPr>
              <a:t>N</a:t>
            </a:r>
            <a:r>
              <a:rPr lang="en-US" altLang="en-US" sz="2800" dirty="0" smtClean="0">
                <a:latin typeface="Arial" pitchFamily="34" charset="0"/>
                <a:cs typeface="Arial" pitchFamily="34" charset="0"/>
              </a:rPr>
              <a:t> blocks allocated, </a:t>
            </a:r>
            <a:r>
              <a:rPr lang="en-US" altLang="en-US" sz="2800" i="1" dirty="0" smtClean="0">
                <a:solidFill>
                  <a:srgbClr val="0000FF"/>
                </a:solidFill>
                <a:latin typeface="Arial" pitchFamily="34" charset="0"/>
                <a:cs typeface="Arial" pitchFamily="34" charset="0"/>
              </a:rPr>
              <a:t>another 50% </a:t>
            </a:r>
            <a:r>
              <a:rPr lang="en-US" altLang="en-US" sz="2800" dirty="0" smtClean="0">
                <a:latin typeface="Arial" pitchFamily="34" charset="0"/>
                <a:cs typeface="Arial" pitchFamily="34" charset="0"/>
              </a:rPr>
              <a:t>blocks are lost to fragmentation</a:t>
            </a:r>
          </a:p>
          <a:p>
            <a:pPr lvl="1" algn="just"/>
            <a:r>
              <a:rPr lang="en-US" altLang="en-US" sz="2400" dirty="0" smtClean="0">
                <a:latin typeface="Arial" pitchFamily="34" charset="0"/>
                <a:cs typeface="Arial" pitchFamily="34" charset="0"/>
              </a:rPr>
              <a:t>1/3 may be unusable -&gt; </a:t>
            </a:r>
            <a:r>
              <a:rPr lang="en-US" altLang="en-US" sz="2400" b="1" dirty="0" smtClean="0">
                <a:solidFill>
                  <a:srgbClr val="0000FF"/>
                </a:solidFill>
                <a:latin typeface="Arial" pitchFamily="34" charset="0"/>
                <a:cs typeface="Arial" pitchFamily="34" charset="0"/>
              </a:rPr>
              <a:t>50-percent rule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36525"/>
            <a:ext cx="8229600" cy="916211"/>
          </a:xfrm>
        </p:spPr>
        <p:txBody>
          <a:bodyPr>
            <a:normAutofit/>
          </a:bodyPr>
          <a:lstStyle/>
          <a:p>
            <a:r>
              <a:rPr lang="en-US" altLang="en-US" sz="4000" dirty="0" smtClean="0">
                <a:solidFill>
                  <a:srgbClr val="C00000"/>
                </a:solidFill>
                <a:latin typeface="Arial" pitchFamily="34" charset="0"/>
                <a:cs typeface="Arial" pitchFamily="34" charset="0"/>
              </a:rPr>
              <a:t>Fragmentation (Cont.)</a:t>
            </a:r>
          </a:p>
        </p:txBody>
      </p:sp>
      <p:sp>
        <p:nvSpPr>
          <p:cNvPr id="28675" name="Content Placeholder 2"/>
          <p:cNvSpPr>
            <a:spLocks noGrp="1"/>
          </p:cNvSpPr>
          <p:nvPr>
            <p:ph idx="1"/>
          </p:nvPr>
        </p:nvSpPr>
        <p:spPr>
          <a:xfrm>
            <a:off x="179512" y="980729"/>
            <a:ext cx="8784976" cy="5616624"/>
          </a:xfrm>
        </p:spPr>
        <p:txBody>
          <a:bodyPr>
            <a:normAutofit/>
          </a:bodyPr>
          <a:lstStyle/>
          <a:p>
            <a:pPr algn="just">
              <a:spcBef>
                <a:spcPts val="0"/>
              </a:spcBef>
            </a:pPr>
            <a:r>
              <a:rPr lang="en-US" altLang="en-US" sz="2800" dirty="0" smtClean="0">
                <a:latin typeface="Arial" pitchFamily="34" charset="0"/>
                <a:cs typeface="Arial" pitchFamily="34" charset="0"/>
              </a:rPr>
              <a:t>Reduce external fragmentation by </a:t>
            </a:r>
            <a:r>
              <a:rPr lang="en-US" altLang="en-US" sz="2800" b="1" dirty="0" smtClean="0">
                <a:solidFill>
                  <a:srgbClr val="0000FF"/>
                </a:solidFill>
                <a:latin typeface="Arial" pitchFamily="34" charset="0"/>
                <a:cs typeface="Arial" pitchFamily="34" charset="0"/>
              </a:rPr>
              <a:t>compaction</a:t>
            </a:r>
          </a:p>
          <a:p>
            <a:pPr lvl="1" algn="just">
              <a:spcBef>
                <a:spcPts val="0"/>
              </a:spcBef>
            </a:pPr>
            <a:r>
              <a:rPr lang="en-US" altLang="en-US" sz="2400" dirty="0" smtClean="0">
                <a:latin typeface="Arial" pitchFamily="34" charset="0"/>
                <a:cs typeface="Arial" pitchFamily="34" charset="0"/>
              </a:rPr>
              <a:t>Shuffle memory contents to place all free memory together in one large block</a:t>
            </a:r>
          </a:p>
          <a:p>
            <a:pPr lvl="1" algn="just">
              <a:spcBef>
                <a:spcPts val="0"/>
              </a:spcBef>
            </a:pPr>
            <a:r>
              <a:rPr lang="en-US" altLang="en-US" sz="2400" dirty="0" smtClean="0">
                <a:latin typeface="Arial" pitchFamily="34" charset="0"/>
                <a:cs typeface="Arial" pitchFamily="34" charset="0"/>
              </a:rPr>
              <a:t>Compaction is possible </a:t>
            </a:r>
            <a:r>
              <a:rPr lang="en-US" altLang="en-US" sz="2400" i="1" u="sng" dirty="0" smtClean="0">
                <a:latin typeface="Arial" pitchFamily="34" charset="0"/>
                <a:cs typeface="Arial" pitchFamily="34" charset="0"/>
              </a:rPr>
              <a:t>only if relocation is dynamic, and is done at execution time</a:t>
            </a:r>
          </a:p>
          <a:p>
            <a:pPr lvl="1" algn="just">
              <a:spcBef>
                <a:spcPts val="0"/>
              </a:spcBef>
            </a:pPr>
            <a:r>
              <a:rPr lang="en-US" altLang="en-US" sz="2400" dirty="0" smtClean="0">
                <a:latin typeface="Arial" pitchFamily="34" charset="0"/>
                <a:cs typeface="Arial" pitchFamily="34" charset="0"/>
              </a:rPr>
              <a:t>I/O problem</a:t>
            </a:r>
          </a:p>
          <a:p>
            <a:pPr lvl="2" algn="just">
              <a:spcBef>
                <a:spcPts val="0"/>
              </a:spcBef>
            </a:pPr>
            <a:r>
              <a:rPr lang="en-US" altLang="en-US" sz="2000" dirty="0" smtClean="0">
                <a:latin typeface="Arial" pitchFamily="34" charset="0"/>
                <a:cs typeface="Arial" pitchFamily="34" charset="0"/>
              </a:rPr>
              <a:t>Keep the job in memory while it is involved in I/O</a:t>
            </a:r>
          </a:p>
          <a:p>
            <a:pPr lvl="2" algn="just">
              <a:spcBef>
                <a:spcPts val="0"/>
              </a:spcBef>
            </a:pPr>
            <a:r>
              <a:rPr lang="en-US" altLang="en-US" sz="2000" dirty="0" smtClean="0">
                <a:latin typeface="Arial" pitchFamily="34" charset="0"/>
                <a:cs typeface="Arial" pitchFamily="34" charset="0"/>
              </a:rPr>
              <a:t>Do I/O only into OS buffers</a:t>
            </a:r>
          </a:p>
          <a:p>
            <a:pPr algn="just">
              <a:spcBef>
                <a:spcPts val="0"/>
              </a:spcBef>
            </a:pPr>
            <a:r>
              <a:rPr lang="en-US" altLang="en-US" sz="2800" dirty="0" smtClean="0">
                <a:latin typeface="Arial" pitchFamily="34" charset="0"/>
                <a:cs typeface="Arial" pitchFamily="34" charset="0"/>
              </a:rPr>
              <a:t>Another possible solution to the external-fragmentation problem is to permit the logical address space of the processes to be </a:t>
            </a:r>
            <a:r>
              <a:rPr lang="en-US" altLang="en-US" sz="2800" u="sng" dirty="0" smtClean="0">
                <a:latin typeface="Arial" pitchFamily="34" charset="0"/>
                <a:cs typeface="Arial" pitchFamily="34" charset="0"/>
              </a:rPr>
              <a:t>noncontiguous</a:t>
            </a:r>
            <a:r>
              <a:rPr lang="en-US" altLang="en-US" sz="2800" dirty="0" smtClean="0">
                <a:latin typeface="Arial" pitchFamily="34" charset="0"/>
                <a:cs typeface="Arial" pitchFamily="34" charset="0"/>
              </a:rPr>
              <a:t>, thus allowing a process to be allocated physical memory wherever such memory is available.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528" y="5157192"/>
            <a:ext cx="8532440" cy="838200"/>
          </a:xfrm>
          <a:prstGeom prst="rect">
            <a:avLst/>
          </a:prstGeom>
          <a:noFill/>
          <a:ln w="9525">
            <a:noFill/>
            <a:miter lim="800000"/>
            <a:headEnd/>
            <a:tailEnd/>
          </a:ln>
        </p:spPr>
        <p:txBody>
          <a:bodyPr lIns="92075" tIns="46038" rIns="92075" bIns="46038"/>
          <a:lstStyle/>
          <a:p>
            <a:pPr marL="609600" indent="-609600">
              <a:spcBef>
                <a:spcPct val="20000"/>
              </a:spcBef>
            </a:pPr>
            <a:r>
              <a:rPr lang="en-US" sz="2400" dirty="0">
                <a:latin typeface="Arial" charset="0"/>
              </a:rPr>
              <a:t>MMU maps virtual addresses to physical addresses and puts them on memory bus</a:t>
            </a:r>
          </a:p>
        </p:txBody>
      </p:sp>
      <p:sp>
        <p:nvSpPr>
          <p:cNvPr id="41987" name="Rectangle 3"/>
          <p:cNvSpPr>
            <a:spLocks noChangeArrowheads="1"/>
          </p:cNvSpPr>
          <p:nvPr/>
        </p:nvSpPr>
        <p:spPr bwMode="auto">
          <a:xfrm>
            <a:off x="179512" y="116632"/>
            <a:ext cx="8640960" cy="954360"/>
          </a:xfrm>
          <a:prstGeom prst="rect">
            <a:avLst/>
          </a:prstGeom>
          <a:noFill/>
          <a:ln w="9525">
            <a:noFill/>
            <a:miter lim="800000"/>
            <a:headEnd/>
            <a:tailEnd/>
          </a:ln>
        </p:spPr>
        <p:txBody>
          <a:bodyPr lIns="92075" tIns="46038" rIns="92075" bIns="46038" anchor="ctr"/>
          <a:lstStyle/>
          <a:p>
            <a:pPr algn="ctr"/>
            <a:r>
              <a:rPr lang="en-US" sz="3600" dirty="0">
                <a:solidFill>
                  <a:srgbClr val="C00000"/>
                </a:solidFill>
                <a:latin typeface="Arial" charset="0"/>
              </a:rPr>
              <a:t>Memory Management Unit</a:t>
            </a:r>
          </a:p>
        </p:txBody>
      </p:sp>
      <p:sp>
        <p:nvSpPr>
          <p:cNvPr id="41988"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1989" name="Picture 6" descr="D:\b\b4\IBM\03-08.jpg"/>
          <p:cNvPicPr>
            <a:picLocks noChangeAspect="1" noChangeArrowheads="1"/>
          </p:cNvPicPr>
          <p:nvPr/>
        </p:nvPicPr>
        <p:blipFill>
          <a:blip r:embed="rId2" cstate="print"/>
          <a:srcRect/>
          <a:stretch>
            <a:fillRect/>
          </a:stretch>
        </p:blipFill>
        <p:spPr bwMode="auto">
          <a:xfrm>
            <a:off x="1115616" y="1012824"/>
            <a:ext cx="6912768" cy="41443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79512" y="908720"/>
            <a:ext cx="8784976" cy="5616624"/>
          </a:xfrm>
          <a:prstGeom prst="rect">
            <a:avLst/>
          </a:prstGeom>
          <a:noFill/>
          <a:ln w="9525">
            <a:noFill/>
            <a:miter lim="800000"/>
            <a:headEnd/>
            <a:tailEnd/>
          </a:ln>
        </p:spPr>
        <p:txBody>
          <a:bodyPr lIns="92075" tIns="46038" rIns="92075" bIns="46038"/>
          <a:lstStyle/>
          <a:p>
            <a:pPr marL="361950" indent="-361950" algn="just">
              <a:spcBef>
                <a:spcPct val="20000"/>
              </a:spcBef>
              <a:buFont typeface="Arial" pitchFamily="34" charset="0"/>
              <a:buChar char="•"/>
            </a:pPr>
            <a:r>
              <a:rPr lang="en-US" sz="2800" dirty="0" smtClean="0">
                <a:solidFill>
                  <a:srgbClr val="0000FF"/>
                </a:solidFill>
                <a:latin typeface="Arial" pitchFamily="34" charset="0"/>
              </a:rPr>
              <a:t>Memory addressing is a </a:t>
            </a:r>
            <a:r>
              <a:rPr lang="en-US" sz="2800" dirty="0">
                <a:solidFill>
                  <a:srgbClr val="0000FF"/>
                </a:solidFill>
                <a:latin typeface="Arial" pitchFamily="34" charset="0"/>
              </a:rPr>
              <a:t>form of dynamic relocation</a:t>
            </a:r>
          </a:p>
          <a:p>
            <a:pPr marL="361950" indent="-361950" algn="just">
              <a:spcBef>
                <a:spcPct val="20000"/>
              </a:spcBef>
              <a:buClr>
                <a:schemeClr val="accent2"/>
              </a:buClr>
              <a:buFontTx/>
              <a:buChar char="•"/>
            </a:pPr>
            <a:r>
              <a:rPr lang="en-IN" sz="2800" dirty="0" smtClean="0">
                <a:latin typeface="Arial" pitchFamily="34" charset="0"/>
                <a:cs typeface="Arial" pitchFamily="34" charset="0"/>
              </a:rPr>
              <a:t>Each process has a separate memory space</a:t>
            </a:r>
            <a:endParaRPr lang="en-US" altLang="en-US" sz="2800" dirty="0" smtClean="0">
              <a:latin typeface="Arial" pitchFamily="34" charset="0"/>
              <a:cs typeface="Arial" pitchFamily="34" charset="0"/>
            </a:endParaRPr>
          </a:p>
          <a:p>
            <a:pPr marL="361950" indent="-361950" algn="just">
              <a:spcBef>
                <a:spcPct val="20000"/>
              </a:spcBef>
              <a:buClr>
                <a:schemeClr val="accent2"/>
              </a:buClr>
              <a:buFontTx/>
              <a:buChar char="•"/>
            </a:pPr>
            <a:r>
              <a:rPr lang="en-US" sz="2800" b="1" dirty="0" smtClean="0">
                <a:solidFill>
                  <a:srgbClr val="0000FF"/>
                </a:solidFill>
                <a:latin typeface="Arial" pitchFamily="34" charset="0"/>
              </a:rPr>
              <a:t>Base </a:t>
            </a:r>
            <a:r>
              <a:rPr lang="en-US" sz="2800" b="1" dirty="0">
                <a:solidFill>
                  <a:srgbClr val="0000FF"/>
                </a:solidFill>
                <a:latin typeface="Arial" pitchFamily="34" charset="0"/>
              </a:rPr>
              <a:t>contains beginning address of program</a:t>
            </a:r>
          </a:p>
          <a:p>
            <a:pPr marL="361950" indent="-361950" algn="just">
              <a:spcBef>
                <a:spcPct val="20000"/>
              </a:spcBef>
              <a:buClr>
                <a:schemeClr val="accent2"/>
              </a:buClr>
              <a:buFontTx/>
              <a:buChar char="•"/>
            </a:pPr>
            <a:r>
              <a:rPr lang="en-US" sz="2800" b="1" dirty="0">
                <a:solidFill>
                  <a:srgbClr val="0000FF"/>
                </a:solidFill>
                <a:latin typeface="Arial" pitchFamily="34" charset="0"/>
              </a:rPr>
              <a:t>Limit contains length of program</a:t>
            </a:r>
          </a:p>
          <a:p>
            <a:pPr marL="361950" indent="-361950" algn="just">
              <a:spcBef>
                <a:spcPct val="20000"/>
              </a:spcBef>
              <a:buClr>
                <a:schemeClr val="accent2"/>
              </a:buClr>
              <a:buFontTx/>
              <a:buChar char="•"/>
            </a:pPr>
            <a:r>
              <a:rPr lang="en-US" sz="2800" dirty="0">
                <a:latin typeface="Arial" pitchFamily="34" charset="0"/>
              </a:rPr>
              <a:t>Program references memory, adds base address to address generated by process. </a:t>
            </a:r>
            <a:endParaRPr lang="en-US" sz="2800" dirty="0" smtClean="0">
              <a:latin typeface="Arial" pitchFamily="34" charset="0"/>
            </a:endParaRPr>
          </a:p>
          <a:p>
            <a:pPr marL="361950" indent="-361950" algn="just">
              <a:spcBef>
                <a:spcPct val="20000"/>
              </a:spcBef>
              <a:buClr>
                <a:schemeClr val="accent2"/>
              </a:buClr>
              <a:buFontTx/>
              <a:buChar char="•"/>
            </a:pPr>
            <a:r>
              <a:rPr lang="en-US" sz="2800" dirty="0" smtClean="0">
                <a:latin typeface="Arial" pitchFamily="34" charset="0"/>
              </a:rPr>
              <a:t>Checks </a:t>
            </a:r>
            <a:r>
              <a:rPr lang="en-US" sz="2800" dirty="0">
                <a:latin typeface="Arial" pitchFamily="34" charset="0"/>
              </a:rPr>
              <a:t>to see if address is larger then limit. </a:t>
            </a:r>
            <a:endParaRPr lang="en-US" sz="2800" dirty="0" smtClean="0">
              <a:latin typeface="Arial" pitchFamily="34" charset="0"/>
            </a:endParaRPr>
          </a:p>
          <a:p>
            <a:pPr marL="361950" indent="-361950" algn="just">
              <a:spcBef>
                <a:spcPct val="20000"/>
              </a:spcBef>
              <a:buClr>
                <a:schemeClr val="accent2"/>
              </a:buClr>
              <a:buFontTx/>
              <a:buChar char="•"/>
            </a:pPr>
            <a:r>
              <a:rPr lang="en-US" sz="2800" dirty="0" smtClean="0">
                <a:latin typeface="Arial" pitchFamily="34" charset="0"/>
              </a:rPr>
              <a:t>If </a:t>
            </a:r>
            <a:r>
              <a:rPr lang="en-US" sz="2800" dirty="0">
                <a:latin typeface="Arial" pitchFamily="34" charset="0"/>
              </a:rPr>
              <a:t>so, generates fault</a:t>
            </a:r>
          </a:p>
          <a:p>
            <a:pPr marL="361950" indent="-361950" algn="just">
              <a:spcBef>
                <a:spcPct val="20000"/>
              </a:spcBef>
              <a:buClr>
                <a:schemeClr val="accent2"/>
              </a:buClr>
              <a:buFontTx/>
              <a:buChar char="•"/>
            </a:pPr>
            <a:r>
              <a:rPr lang="en-US" sz="2800" dirty="0">
                <a:solidFill>
                  <a:srgbClr val="FF0000"/>
                </a:solidFill>
                <a:latin typeface="Arial" pitchFamily="34" charset="0"/>
              </a:rPr>
              <a:t>Disadvantage</a:t>
            </a:r>
            <a:r>
              <a:rPr lang="en-US" sz="2800" dirty="0">
                <a:latin typeface="Arial" pitchFamily="34" charset="0"/>
              </a:rPr>
              <a:t>-addition and comparison have to be done on every instruction</a:t>
            </a:r>
          </a:p>
          <a:p>
            <a:pPr marL="609600" indent="-609600" algn="l">
              <a:spcBef>
                <a:spcPct val="20000"/>
              </a:spcBef>
              <a:buClr>
                <a:schemeClr val="accent2"/>
              </a:buClr>
            </a:pPr>
            <a:endParaRPr lang="en-US" sz="2400" dirty="0">
              <a:latin typeface="Arial" pitchFamily="34" charset="0"/>
            </a:endParaRPr>
          </a:p>
        </p:txBody>
      </p:sp>
      <p:sp>
        <p:nvSpPr>
          <p:cNvPr id="24579" name="Rectangle 3"/>
          <p:cNvSpPr>
            <a:spLocks noChangeArrowheads="1"/>
          </p:cNvSpPr>
          <p:nvPr/>
        </p:nvSpPr>
        <p:spPr bwMode="auto">
          <a:xfrm>
            <a:off x="251520" y="116632"/>
            <a:ext cx="8676456" cy="810344"/>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pitchFamily="34" charset="0"/>
              </a:rPr>
              <a:t>Base and Limit Registers</a:t>
            </a:r>
          </a:p>
        </p:txBody>
      </p:sp>
      <p:sp>
        <p:nvSpPr>
          <p:cNvPr id="24580"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82562"/>
            <a:ext cx="8291264" cy="870173"/>
          </a:xfrm>
        </p:spPr>
        <p:txBody>
          <a:bodyPr>
            <a:normAutofit/>
          </a:bodyPr>
          <a:lstStyle/>
          <a:p>
            <a:pPr eaLnBrk="1" hangingPunct="1"/>
            <a:r>
              <a:rPr lang="en-US" altLang="en-US" sz="4000" dirty="0" smtClean="0">
                <a:solidFill>
                  <a:srgbClr val="C00000"/>
                </a:solidFill>
                <a:latin typeface="Arial" pitchFamily="34" charset="0"/>
                <a:cs typeface="Arial" pitchFamily="34" charset="0"/>
              </a:rPr>
              <a:t>User</a:t>
            </a:r>
            <a:r>
              <a:rPr lang="ja-JP" altLang="en-US" sz="4000" smtClean="0">
                <a:solidFill>
                  <a:srgbClr val="C00000"/>
                </a:solidFill>
                <a:latin typeface="Arial" pitchFamily="34" charset="0"/>
                <a:cs typeface="Arial" pitchFamily="34" charset="0"/>
              </a:rPr>
              <a:t>’</a:t>
            </a:r>
            <a:r>
              <a:rPr lang="en-US" altLang="ja-JP" sz="4000" dirty="0" smtClean="0">
                <a:solidFill>
                  <a:srgbClr val="C00000"/>
                </a:solidFill>
                <a:latin typeface="Arial" pitchFamily="34" charset="0"/>
                <a:cs typeface="Arial" pitchFamily="34" charset="0"/>
              </a:rPr>
              <a:t>s View of a Program</a:t>
            </a:r>
            <a:endParaRPr lang="en-US" altLang="en-US" sz="2000" dirty="0" smtClean="0">
              <a:solidFill>
                <a:srgbClr val="C00000"/>
              </a:solidFill>
              <a:latin typeface="Arial" pitchFamily="34" charset="0"/>
              <a:cs typeface="Arial" pitchFamily="34" charset="0"/>
            </a:endParaRPr>
          </a:p>
        </p:txBody>
      </p:sp>
      <p:pic>
        <p:nvPicPr>
          <p:cNvPr id="30723" name="Picture 6"/>
          <p:cNvPicPr>
            <a:picLocks noChangeAspect="1" noChangeArrowheads="1"/>
          </p:cNvPicPr>
          <p:nvPr/>
        </p:nvPicPr>
        <p:blipFill>
          <a:blip r:embed="rId3" cstate="print"/>
          <a:srcRect/>
          <a:stretch>
            <a:fillRect/>
          </a:stretch>
        </p:blipFill>
        <p:spPr bwMode="auto">
          <a:xfrm>
            <a:off x="2466975" y="1233488"/>
            <a:ext cx="3695700"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82562"/>
            <a:ext cx="8229600" cy="942181"/>
          </a:xfrm>
        </p:spPr>
        <p:txBody>
          <a:bodyPr>
            <a:normAutofit/>
          </a:bodyPr>
          <a:lstStyle/>
          <a:p>
            <a:pPr eaLnBrk="1" hangingPunct="1"/>
            <a:r>
              <a:rPr lang="en-US" altLang="en-US" sz="4000" dirty="0" smtClean="0">
                <a:solidFill>
                  <a:srgbClr val="C00000"/>
                </a:solidFill>
                <a:latin typeface="Arial" pitchFamily="34" charset="0"/>
                <a:cs typeface="Arial" pitchFamily="34" charset="0"/>
              </a:rPr>
              <a:t>Segmentation</a:t>
            </a:r>
          </a:p>
        </p:txBody>
      </p:sp>
      <p:sp>
        <p:nvSpPr>
          <p:cNvPr id="29699" name="Rectangle 3"/>
          <p:cNvSpPr>
            <a:spLocks noGrp="1" noChangeArrowheads="1"/>
          </p:cNvSpPr>
          <p:nvPr>
            <p:ph type="body" idx="1"/>
          </p:nvPr>
        </p:nvSpPr>
        <p:spPr>
          <a:xfrm>
            <a:off x="251520" y="1052736"/>
            <a:ext cx="8712968" cy="5688632"/>
          </a:xfrm>
        </p:spPr>
        <p:txBody>
          <a:bodyPr>
            <a:noAutofit/>
          </a:bodyPr>
          <a:lstStyle/>
          <a:p>
            <a:pPr algn="just">
              <a:spcBef>
                <a:spcPts val="0"/>
              </a:spcBef>
              <a:tabLst>
                <a:tab pos="1831975" algn="l"/>
              </a:tabLst>
            </a:pPr>
            <a:r>
              <a:rPr lang="en-US" altLang="en-US" dirty="0" smtClean="0">
                <a:latin typeface="Arial" pitchFamily="34" charset="0"/>
                <a:cs typeface="Arial" pitchFamily="34" charset="0"/>
              </a:rPr>
              <a:t>A program is a collection of segments</a:t>
            </a:r>
          </a:p>
          <a:p>
            <a:pPr lvl="1" algn="just">
              <a:spcBef>
                <a:spcPts val="0"/>
              </a:spcBef>
              <a:tabLst>
                <a:tab pos="1831975" algn="l"/>
              </a:tabLst>
            </a:pPr>
            <a:r>
              <a:rPr lang="en-US" altLang="en-US" dirty="0" smtClean="0">
                <a:latin typeface="Arial" pitchFamily="34" charset="0"/>
                <a:cs typeface="Arial" pitchFamily="34" charset="0"/>
              </a:rPr>
              <a:t>A segment is a logical unit such as:</a:t>
            </a:r>
          </a:p>
          <a:p>
            <a:pPr algn="just">
              <a:spcBef>
                <a:spcPts val="0"/>
              </a:spcBef>
              <a:buFont typeface="Monotype Sorts" pitchFamily="-84" charset="2"/>
              <a:buNone/>
            </a:pPr>
            <a:r>
              <a:rPr lang="en-US" altLang="en-US" sz="2800" dirty="0" smtClean="0">
                <a:latin typeface="Arial" pitchFamily="34" charset="0"/>
                <a:cs typeface="Arial" pitchFamily="34" charset="0"/>
              </a:rPr>
              <a:t>		main program, procedure, function, method</a:t>
            </a:r>
          </a:p>
          <a:p>
            <a:pPr algn="just">
              <a:spcBef>
                <a:spcPts val="0"/>
              </a:spcBef>
              <a:buFont typeface="Monotype Sorts" pitchFamily="-84" charset="2"/>
              <a:buNone/>
            </a:pPr>
            <a:r>
              <a:rPr lang="en-US" altLang="en-US" sz="2800" dirty="0" smtClean="0">
                <a:latin typeface="Arial" pitchFamily="34" charset="0"/>
                <a:cs typeface="Arial" pitchFamily="34" charset="0"/>
              </a:rPr>
              <a:t>		object</a:t>
            </a:r>
          </a:p>
          <a:p>
            <a:pPr algn="just">
              <a:spcBef>
                <a:spcPts val="0"/>
              </a:spcBef>
              <a:buFont typeface="Monotype Sorts" pitchFamily="-84" charset="2"/>
              <a:buNone/>
            </a:pPr>
            <a:r>
              <a:rPr lang="en-US" altLang="en-US" sz="2800" dirty="0" smtClean="0">
                <a:latin typeface="Arial" pitchFamily="34" charset="0"/>
                <a:cs typeface="Arial" pitchFamily="34" charset="0"/>
              </a:rPr>
              <a:t>		local variables, global variables</a:t>
            </a:r>
          </a:p>
          <a:p>
            <a:pPr algn="just">
              <a:spcBef>
                <a:spcPts val="0"/>
              </a:spcBef>
              <a:buFont typeface="Monotype Sorts" pitchFamily="-84" charset="2"/>
              <a:buNone/>
            </a:pPr>
            <a:r>
              <a:rPr lang="en-US" altLang="en-US" sz="2800" dirty="0" smtClean="0">
                <a:latin typeface="Arial" pitchFamily="34" charset="0"/>
                <a:cs typeface="Arial" pitchFamily="34" charset="0"/>
              </a:rPr>
              <a:t>		common block</a:t>
            </a:r>
          </a:p>
          <a:p>
            <a:pPr algn="just">
              <a:spcBef>
                <a:spcPts val="0"/>
              </a:spcBef>
              <a:buFont typeface="Monotype Sorts" pitchFamily="-84" charset="2"/>
              <a:buNone/>
            </a:pPr>
            <a:r>
              <a:rPr lang="en-US" altLang="en-US" sz="2800" dirty="0" smtClean="0">
                <a:latin typeface="Arial" pitchFamily="34" charset="0"/>
                <a:cs typeface="Arial" pitchFamily="34" charset="0"/>
              </a:rPr>
              <a:t>		stack</a:t>
            </a:r>
          </a:p>
          <a:p>
            <a:pPr algn="just">
              <a:spcBef>
                <a:spcPts val="0"/>
              </a:spcBef>
              <a:buFont typeface="Monotype Sorts" pitchFamily="-84" charset="2"/>
              <a:buNone/>
            </a:pPr>
            <a:r>
              <a:rPr lang="en-US" altLang="en-US" sz="2800" dirty="0" smtClean="0">
                <a:latin typeface="Arial" pitchFamily="34" charset="0"/>
                <a:cs typeface="Arial" pitchFamily="34" charset="0"/>
              </a:rPr>
              <a:t>		symbol table</a:t>
            </a:r>
          </a:p>
          <a:p>
            <a:pPr algn="just">
              <a:spcBef>
                <a:spcPts val="0"/>
              </a:spcBef>
              <a:buFont typeface="Monotype Sorts" pitchFamily="-84" charset="2"/>
              <a:buNone/>
            </a:pPr>
            <a:r>
              <a:rPr lang="en-US" altLang="en-US" sz="2800" dirty="0" smtClean="0">
                <a:latin typeface="Arial" pitchFamily="34" charset="0"/>
                <a:cs typeface="Arial" pitchFamily="34" charset="0"/>
              </a:rPr>
              <a:t>		arrays</a:t>
            </a:r>
          </a:p>
          <a:p>
            <a:pPr algn="just">
              <a:spcBef>
                <a:spcPts val="0"/>
              </a:spcBef>
              <a:tabLst>
                <a:tab pos="1831975" algn="l"/>
              </a:tabLst>
            </a:pPr>
            <a:r>
              <a:rPr lang="en-US" altLang="en-US" dirty="0" smtClean="0">
                <a:latin typeface="Arial" pitchFamily="34" charset="0"/>
                <a:cs typeface="Arial" pitchFamily="34" charset="0"/>
              </a:rPr>
              <a:t>Segmentation is the memory-management scheme that supports user view of memory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Segmentation …</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179512" y="1268760"/>
            <a:ext cx="8784976" cy="5589240"/>
          </a:xfrm>
        </p:spPr>
        <p:txBody>
          <a:bodyPr>
            <a:normAutofit/>
          </a:bodyPr>
          <a:lstStyle/>
          <a:p>
            <a:pPr algn="just"/>
            <a:r>
              <a:rPr lang="en-IN" altLang="en-US" sz="2800" dirty="0" smtClean="0">
                <a:latin typeface="Arial" pitchFamily="34" charset="0"/>
                <a:cs typeface="Arial" pitchFamily="34" charset="0"/>
              </a:rPr>
              <a:t>When a program is compiled, the compiler automatically constructs segments reflecting the input program</a:t>
            </a:r>
            <a:endParaRPr lang="en-US" altLang="en-US" sz="2800" dirty="0" smtClean="0">
              <a:latin typeface="Arial" pitchFamily="34" charset="0"/>
              <a:cs typeface="Arial" pitchFamily="34" charset="0"/>
            </a:endParaRPr>
          </a:p>
          <a:p>
            <a:pPr algn="just"/>
            <a:r>
              <a:rPr lang="en-IN" sz="2800" dirty="0" smtClean="0">
                <a:latin typeface="Arial" pitchFamily="34" charset="0"/>
                <a:cs typeface="Arial" pitchFamily="34" charset="0"/>
              </a:rPr>
              <a:t>Each segment has a name and a length. </a:t>
            </a:r>
          </a:p>
          <a:p>
            <a:pPr algn="just"/>
            <a:r>
              <a:rPr lang="en-IN" sz="2800" dirty="0" smtClean="0">
                <a:latin typeface="Arial" pitchFamily="34" charset="0"/>
                <a:cs typeface="Arial" pitchFamily="34" charset="0"/>
              </a:rPr>
              <a:t>A logical address space is a collection of segments.</a:t>
            </a:r>
          </a:p>
          <a:p>
            <a:pPr algn="just"/>
            <a:r>
              <a:rPr lang="en-IN" sz="2800" dirty="0" smtClean="0">
                <a:latin typeface="Arial" pitchFamily="34" charset="0"/>
                <a:cs typeface="Arial" pitchFamily="34" charset="0"/>
              </a:rPr>
              <a:t>The addresses specify both the segment name and the offset within the segment. </a:t>
            </a:r>
          </a:p>
          <a:p>
            <a:pPr algn="just"/>
            <a:r>
              <a:rPr lang="en-IN" sz="2800" dirty="0" smtClean="0">
                <a:latin typeface="Arial" pitchFamily="34" charset="0"/>
                <a:cs typeface="Arial" pitchFamily="34" charset="0"/>
              </a:rPr>
              <a:t>The programmer therefore specifies each address by two quantities: a segment name and an offset.</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85825" y="136525"/>
            <a:ext cx="7800975" cy="988219"/>
          </a:xfrm>
        </p:spPr>
        <p:txBody>
          <a:bodyPr>
            <a:normAutofit/>
          </a:bodyPr>
          <a:lstStyle/>
          <a:p>
            <a:pPr eaLnBrk="1" hangingPunct="1"/>
            <a:r>
              <a:rPr lang="en-US" altLang="en-US" sz="4000" dirty="0" smtClean="0">
                <a:solidFill>
                  <a:srgbClr val="C00000"/>
                </a:solidFill>
                <a:latin typeface="Arial" pitchFamily="34" charset="0"/>
                <a:cs typeface="Arial" pitchFamily="34" charset="0"/>
              </a:rPr>
              <a:t>Logical View of Segmentation</a:t>
            </a:r>
          </a:p>
        </p:txBody>
      </p:sp>
      <p:sp>
        <p:nvSpPr>
          <p:cNvPr id="3174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ltLang="en-US"/>
          </a:p>
        </p:txBody>
      </p:sp>
      <p:sp>
        <p:nvSpPr>
          <p:cNvPr id="3174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1</a:t>
            </a:r>
          </a:p>
        </p:txBody>
      </p:sp>
      <p:sp>
        <p:nvSpPr>
          <p:cNvPr id="3174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3</a:t>
            </a:r>
          </a:p>
        </p:txBody>
      </p:sp>
      <p:sp>
        <p:nvSpPr>
          <p:cNvPr id="3175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2</a:t>
            </a:r>
          </a:p>
        </p:txBody>
      </p:sp>
      <p:sp>
        <p:nvSpPr>
          <p:cNvPr id="3175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4</a:t>
            </a:r>
          </a:p>
        </p:txBody>
      </p:sp>
      <p:grpSp>
        <p:nvGrpSpPr>
          <p:cNvPr id="2" name="Group 24"/>
          <p:cNvGrpSpPr>
            <a:grpSpLocks/>
          </p:cNvGrpSpPr>
          <p:nvPr/>
        </p:nvGrpSpPr>
        <p:grpSpPr bwMode="auto">
          <a:xfrm>
            <a:off x="5638800" y="1171575"/>
            <a:ext cx="1143000" cy="3962400"/>
            <a:chOff x="3888" y="1056"/>
            <a:chExt cx="720" cy="2496"/>
          </a:xfrm>
        </p:grpSpPr>
        <p:grpSp>
          <p:nvGrpSpPr>
            <p:cNvPr id="3" name="Group 11"/>
            <p:cNvGrpSpPr>
              <a:grpSpLocks/>
            </p:cNvGrpSpPr>
            <p:nvPr/>
          </p:nvGrpSpPr>
          <p:grpSpPr bwMode="auto">
            <a:xfrm>
              <a:off x="3888" y="1056"/>
              <a:ext cx="720" cy="672"/>
              <a:chOff x="3888" y="1056"/>
              <a:chExt cx="720" cy="672"/>
            </a:xfrm>
          </p:grpSpPr>
          <p:sp>
            <p:nvSpPr>
              <p:cNvPr id="3176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7"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IN"/>
              </a:p>
            </p:txBody>
          </p:sp>
        </p:grpSp>
        <p:grpSp>
          <p:nvGrpSpPr>
            <p:cNvPr id="4" name="Group 12"/>
            <p:cNvGrpSpPr>
              <a:grpSpLocks/>
            </p:cNvGrpSpPr>
            <p:nvPr/>
          </p:nvGrpSpPr>
          <p:grpSpPr bwMode="auto">
            <a:xfrm>
              <a:off x="3888" y="1728"/>
              <a:ext cx="720" cy="672"/>
              <a:chOff x="3888" y="1056"/>
              <a:chExt cx="720" cy="672"/>
            </a:xfrm>
          </p:grpSpPr>
          <p:sp>
            <p:nvSpPr>
              <p:cNvPr id="3176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5"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IN"/>
              </a:p>
            </p:txBody>
          </p:sp>
        </p:grpSp>
        <p:sp>
          <p:nvSpPr>
            <p:cNvPr id="31757" name="Text Box 15"/>
            <p:cNvSpPr txBox="1">
              <a:spLocks noChangeArrowheads="1"/>
            </p:cNvSpPr>
            <p:nvPr/>
          </p:nvSpPr>
          <p:spPr bwMode="auto">
            <a:xfrm>
              <a:off x="4125" y="1132"/>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1</a:t>
              </a:r>
            </a:p>
          </p:txBody>
        </p:sp>
        <p:sp>
          <p:nvSpPr>
            <p:cNvPr id="31758" name="Text Box 16"/>
            <p:cNvSpPr txBox="1">
              <a:spLocks noChangeArrowheads="1"/>
            </p:cNvSpPr>
            <p:nvPr/>
          </p:nvSpPr>
          <p:spPr bwMode="auto">
            <a:xfrm>
              <a:off x="4127" y="1439"/>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4</a:t>
              </a:r>
            </a:p>
          </p:txBody>
        </p:sp>
        <p:sp>
          <p:nvSpPr>
            <p:cNvPr id="3175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1"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IN"/>
            </a:p>
          </p:txBody>
        </p:sp>
        <p:sp>
          <p:nvSpPr>
            <p:cNvPr id="31762" name="Text Box 20"/>
            <p:cNvSpPr txBox="1">
              <a:spLocks noChangeArrowheads="1"/>
            </p:cNvSpPr>
            <p:nvPr/>
          </p:nvSpPr>
          <p:spPr bwMode="auto">
            <a:xfrm>
              <a:off x="4127" y="242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2</a:t>
              </a:r>
            </a:p>
          </p:txBody>
        </p:sp>
        <p:sp>
          <p:nvSpPr>
            <p:cNvPr id="31763" name="Text Box 21"/>
            <p:cNvSpPr txBox="1">
              <a:spLocks noChangeArrowheads="1"/>
            </p:cNvSpPr>
            <p:nvPr/>
          </p:nvSpPr>
          <p:spPr bwMode="auto">
            <a:xfrm>
              <a:off x="4127" y="288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3</a:t>
              </a:r>
            </a:p>
          </p:txBody>
        </p:sp>
      </p:grpSp>
      <p:sp>
        <p:nvSpPr>
          <p:cNvPr id="31753" name="Text Box 22"/>
          <p:cNvSpPr txBox="1">
            <a:spLocks noChangeArrowheads="1"/>
          </p:cNvSpPr>
          <p:nvPr/>
        </p:nvSpPr>
        <p:spPr bwMode="auto">
          <a:xfrm>
            <a:off x="2016125" y="5254625"/>
            <a:ext cx="13779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user space </a:t>
            </a:r>
          </a:p>
        </p:txBody>
      </p:sp>
      <p:sp>
        <p:nvSpPr>
          <p:cNvPr id="31754" name="Text Box 23"/>
          <p:cNvSpPr txBox="1">
            <a:spLocks noChangeArrowheads="1"/>
          </p:cNvSpPr>
          <p:nvPr/>
        </p:nvSpPr>
        <p:spPr bwMode="auto">
          <a:xfrm>
            <a:off x="4870450" y="5254625"/>
            <a:ext cx="25971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physical memory space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solidFill>
                  <a:srgbClr val="C00000"/>
                </a:solidFill>
                <a:latin typeface="Arial" charset="0"/>
              </a:rPr>
              <a:t>Segmentation</a:t>
            </a:r>
            <a:endParaRPr lang="en-IN" sz="4000" dirty="0"/>
          </a:p>
        </p:txBody>
      </p:sp>
      <p:sp>
        <p:nvSpPr>
          <p:cNvPr id="4" name="Content Placeholder 3"/>
          <p:cNvSpPr>
            <a:spLocks noGrp="1"/>
          </p:cNvSpPr>
          <p:nvPr>
            <p:ph idx="1"/>
          </p:nvPr>
        </p:nvSpPr>
        <p:spPr>
          <a:xfrm>
            <a:off x="179512" y="1412776"/>
            <a:ext cx="8964488" cy="5328592"/>
          </a:xfrm>
        </p:spPr>
        <p:txBody>
          <a:bodyPr>
            <a:noAutofit/>
          </a:bodyPr>
          <a:lstStyle/>
          <a:p>
            <a:pPr>
              <a:spcBef>
                <a:spcPts val="0"/>
              </a:spcBef>
            </a:pPr>
            <a:r>
              <a:rPr lang="en-IN" sz="2800" dirty="0" smtClean="0">
                <a:latin typeface="Arial" pitchFamily="34" charset="0"/>
                <a:cs typeface="Arial" pitchFamily="34" charset="0"/>
              </a:rPr>
              <a:t>A C compiler might create separate segments for the following:</a:t>
            </a:r>
          </a:p>
          <a:p>
            <a:pPr marL="514350" indent="-514350">
              <a:spcBef>
                <a:spcPts val="0"/>
              </a:spcBef>
              <a:buFont typeface="+mj-lt"/>
              <a:buAutoNum type="arabicPeriod"/>
            </a:pPr>
            <a:r>
              <a:rPr lang="en-IN" sz="2800" b="1" dirty="0" smtClean="0">
                <a:latin typeface="Arial" pitchFamily="34" charset="0"/>
                <a:cs typeface="Arial" pitchFamily="34" charset="0"/>
              </a:rPr>
              <a:t>The code</a:t>
            </a:r>
          </a:p>
          <a:p>
            <a:pPr marL="514350" indent="-514350">
              <a:spcBef>
                <a:spcPts val="0"/>
              </a:spcBef>
              <a:buFont typeface="+mj-lt"/>
              <a:buAutoNum type="arabicPeriod"/>
            </a:pPr>
            <a:r>
              <a:rPr lang="en-IN" sz="2800" b="1" dirty="0" smtClean="0">
                <a:latin typeface="Arial" pitchFamily="34" charset="0"/>
                <a:cs typeface="Arial" pitchFamily="34" charset="0"/>
              </a:rPr>
              <a:t>Global variables</a:t>
            </a:r>
          </a:p>
          <a:p>
            <a:pPr marL="514350" indent="-514350">
              <a:spcBef>
                <a:spcPts val="0"/>
              </a:spcBef>
              <a:buFont typeface="+mj-lt"/>
              <a:buAutoNum type="arabicPeriod"/>
            </a:pPr>
            <a:r>
              <a:rPr lang="en-IN" sz="2800" b="1" dirty="0" smtClean="0">
                <a:latin typeface="Arial" pitchFamily="34" charset="0"/>
                <a:cs typeface="Arial" pitchFamily="34" charset="0"/>
              </a:rPr>
              <a:t>The heap, from which memory is allocated</a:t>
            </a:r>
          </a:p>
          <a:p>
            <a:pPr marL="514350" indent="-514350">
              <a:spcBef>
                <a:spcPts val="0"/>
              </a:spcBef>
              <a:buFont typeface="+mj-lt"/>
              <a:buAutoNum type="arabicPeriod"/>
            </a:pPr>
            <a:r>
              <a:rPr lang="en-IN" sz="2800" b="1" dirty="0" smtClean="0">
                <a:latin typeface="Arial" pitchFamily="34" charset="0"/>
                <a:cs typeface="Arial" pitchFamily="34" charset="0"/>
              </a:rPr>
              <a:t>The stacks used by each thread</a:t>
            </a:r>
          </a:p>
          <a:p>
            <a:pPr marL="514350" indent="-514350">
              <a:spcBef>
                <a:spcPts val="0"/>
              </a:spcBef>
              <a:buFont typeface="+mj-lt"/>
              <a:buAutoNum type="arabicPeriod"/>
            </a:pPr>
            <a:r>
              <a:rPr lang="en-IN" sz="2800" b="1" dirty="0" smtClean="0">
                <a:latin typeface="Arial" pitchFamily="34" charset="0"/>
                <a:cs typeface="Arial" pitchFamily="34" charset="0"/>
              </a:rPr>
              <a:t>The standard C library</a:t>
            </a:r>
          </a:p>
          <a:p>
            <a:pPr lvl="1">
              <a:spcBef>
                <a:spcPts val="0"/>
              </a:spcBef>
            </a:pPr>
            <a:r>
              <a:rPr lang="en-IN" sz="2400" dirty="0" smtClean="0">
                <a:latin typeface="Arial" pitchFamily="34" charset="0"/>
                <a:cs typeface="Arial" pitchFamily="34" charset="0"/>
              </a:rPr>
              <a:t>Libraries that are linked in during compile time might be assigned separate segments. </a:t>
            </a:r>
          </a:p>
          <a:p>
            <a:pPr lvl="1">
              <a:spcBef>
                <a:spcPts val="0"/>
              </a:spcBef>
            </a:pPr>
            <a:r>
              <a:rPr lang="en-IN" sz="2400" dirty="0" smtClean="0">
                <a:latin typeface="Arial" pitchFamily="34" charset="0"/>
                <a:cs typeface="Arial" pitchFamily="34" charset="0"/>
              </a:rPr>
              <a:t>The loader would take all these segments and assign them segment numbers.</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0" y="5715000"/>
            <a:ext cx="9144000" cy="838200"/>
          </a:xfrm>
          <a:prstGeom prst="rect">
            <a:avLst/>
          </a:prstGeom>
          <a:noFill/>
          <a:ln w="9525">
            <a:noFill/>
            <a:miter lim="800000"/>
            <a:headEnd/>
            <a:tailEnd/>
          </a:ln>
        </p:spPr>
        <p:txBody>
          <a:bodyPr lIns="92075" tIns="46038" rIns="92075" bIns="46038"/>
          <a:lstStyle/>
          <a:p>
            <a:pPr marL="609600" indent="-609600">
              <a:spcBef>
                <a:spcPct val="20000"/>
              </a:spcBef>
            </a:pPr>
            <a:r>
              <a:rPr lang="en-US" sz="2400">
                <a:latin typeface="Arial" charset="0"/>
              </a:rPr>
              <a:t> A segmented memory allows each table to grow or shrink independently of the other tables.</a:t>
            </a:r>
          </a:p>
        </p:txBody>
      </p:sp>
      <p:sp>
        <p:nvSpPr>
          <p:cNvPr id="123907" name="Rectangle 3"/>
          <p:cNvSpPr>
            <a:spLocks noChangeArrowheads="1"/>
          </p:cNvSpPr>
          <p:nvPr/>
        </p:nvSpPr>
        <p:spPr bwMode="auto">
          <a:xfrm>
            <a:off x="395536" y="188640"/>
            <a:ext cx="8424936" cy="882352"/>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Segmentation</a:t>
            </a:r>
            <a:r>
              <a:rPr lang="en-US" sz="3600" dirty="0">
                <a:solidFill>
                  <a:srgbClr val="FF0000"/>
                </a:solidFill>
                <a:latin typeface="Arial" charset="0"/>
              </a:rPr>
              <a:t> </a:t>
            </a:r>
          </a:p>
        </p:txBody>
      </p:sp>
      <p:sp>
        <p:nvSpPr>
          <p:cNvPr id="123908"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23909" name="Picture 5"/>
          <p:cNvPicPr>
            <a:picLocks noChangeArrowheads="1"/>
          </p:cNvPicPr>
          <p:nvPr/>
        </p:nvPicPr>
        <p:blipFill>
          <a:blip r:embed="rId2" cstate="print"/>
          <a:srcRect/>
          <a:stretch>
            <a:fillRect/>
          </a:stretch>
        </p:blipFill>
        <p:spPr bwMode="auto">
          <a:xfrm>
            <a:off x="417513" y="957263"/>
            <a:ext cx="8375650"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7875" y="166688"/>
            <a:ext cx="7908925" cy="814040"/>
          </a:xfrm>
        </p:spPr>
        <p:txBody>
          <a:bodyPr>
            <a:normAutofit/>
          </a:bodyPr>
          <a:lstStyle/>
          <a:p>
            <a:pPr eaLnBrk="1" hangingPunct="1"/>
            <a:r>
              <a:rPr lang="en-US" altLang="en-US" sz="4000" dirty="0" smtClean="0">
                <a:solidFill>
                  <a:srgbClr val="C00000"/>
                </a:solidFill>
                <a:latin typeface="Arial" pitchFamily="34" charset="0"/>
                <a:cs typeface="Arial" pitchFamily="34" charset="0"/>
              </a:rPr>
              <a:t>Segmentation Architecture </a:t>
            </a:r>
          </a:p>
        </p:txBody>
      </p:sp>
      <p:sp>
        <p:nvSpPr>
          <p:cNvPr id="32771" name="Rectangle 3"/>
          <p:cNvSpPr>
            <a:spLocks noGrp="1" noChangeArrowheads="1"/>
          </p:cNvSpPr>
          <p:nvPr>
            <p:ph type="body" idx="1"/>
          </p:nvPr>
        </p:nvSpPr>
        <p:spPr>
          <a:xfrm>
            <a:off x="179512" y="980728"/>
            <a:ext cx="8784976" cy="5760640"/>
          </a:xfrm>
        </p:spPr>
        <p:txBody>
          <a:bodyPr>
            <a:noAutofit/>
          </a:bodyPr>
          <a:lstStyle/>
          <a:p>
            <a:pPr algn="just">
              <a:tabLst>
                <a:tab pos="1828800" algn="l"/>
                <a:tab pos="2855913" algn="ctr"/>
              </a:tabLst>
            </a:pPr>
            <a:r>
              <a:rPr lang="en-US" altLang="en-US" sz="2800" dirty="0" smtClean="0">
                <a:latin typeface="Arial" pitchFamily="34" charset="0"/>
                <a:cs typeface="Arial" pitchFamily="34" charset="0"/>
              </a:rPr>
              <a:t>Logical address consists of a two </a:t>
            </a:r>
            <a:r>
              <a:rPr lang="en-US" altLang="en-US" sz="2800" dirty="0" err="1" smtClean="0">
                <a:latin typeface="Arial" pitchFamily="34" charset="0"/>
                <a:cs typeface="Arial" pitchFamily="34" charset="0"/>
              </a:rPr>
              <a:t>tuple</a:t>
            </a:r>
            <a:r>
              <a:rPr lang="en-US" altLang="en-US" sz="2800" dirty="0" smtClean="0">
                <a:latin typeface="Arial" pitchFamily="34" charset="0"/>
                <a:cs typeface="Arial" pitchFamily="34" charset="0"/>
              </a:rPr>
              <a:t>:</a:t>
            </a:r>
          </a:p>
          <a:p>
            <a:pPr algn="just">
              <a:buFont typeface="Monotype Sorts" pitchFamily="-84" charset="2"/>
              <a:buNone/>
              <a:tabLst>
                <a:tab pos="1828800" algn="l"/>
                <a:tab pos="2855913" algn="ctr"/>
              </a:tabLst>
            </a:pPr>
            <a:r>
              <a:rPr lang="en-US" altLang="en-US" sz="2800" dirty="0" smtClean="0">
                <a:latin typeface="Arial" pitchFamily="34" charset="0"/>
                <a:cs typeface="Arial" pitchFamily="34" charset="0"/>
              </a:rPr>
              <a:t>		&lt;segment-number, offset&gt;,</a:t>
            </a:r>
          </a:p>
          <a:p>
            <a:pPr algn="just">
              <a:tabLst>
                <a:tab pos="1828800" algn="l"/>
                <a:tab pos="2855913" algn="ctr"/>
              </a:tabLst>
            </a:pPr>
            <a:r>
              <a:rPr lang="en-US" altLang="en-US" sz="2800" b="1" dirty="0" smtClean="0">
                <a:solidFill>
                  <a:srgbClr val="0000FF"/>
                </a:solidFill>
                <a:latin typeface="Arial" pitchFamily="34" charset="0"/>
                <a:cs typeface="Arial" pitchFamily="34" charset="0"/>
              </a:rPr>
              <a:t>Segment table</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 maps two-dimensional physical addresses; each table entry has:</a:t>
            </a:r>
          </a:p>
          <a:p>
            <a:pPr lvl="1" algn="just">
              <a:tabLst>
                <a:tab pos="1828800" algn="l"/>
                <a:tab pos="2855913" algn="ctr"/>
              </a:tabLst>
            </a:pPr>
            <a:r>
              <a:rPr lang="en-US" altLang="en-US" b="1" dirty="0" smtClean="0">
                <a:solidFill>
                  <a:srgbClr val="0000FF"/>
                </a:solidFill>
                <a:latin typeface="Arial" pitchFamily="34" charset="0"/>
                <a:cs typeface="Arial" pitchFamily="34" charset="0"/>
              </a:rPr>
              <a:t>base</a:t>
            </a:r>
            <a:r>
              <a:rPr lang="en-US" altLang="en-US" dirty="0" smtClean="0">
                <a:solidFill>
                  <a:srgbClr val="3366FF"/>
                </a:solidFill>
                <a:latin typeface="Arial" pitchFamily="34" charset="0"/>
                <a:cs typeface="Arial" pitchFamily="34" charset="0"/>
              </a:rPr>
              <a:t> </a:t>
            </a:r>
            <a:r>
              <a:rPr lang="en-US" altLang="en-US" dirty="0" smtClean="0">
                <a:latin typeface="Arial" pitchFamily="34" charset="0"/>
                <a:cs typeface="Arial" pitchFamily="34" charset="0"/>
              </a:rPr>
              <a:t>– contains the starting physical address where the segments reside in memory</a:t>
            </a:r>
          </a:p>
          <a:p>
            <a:pPr lvl="1" algn="just">
              <a:tabLst>
                <a:tab pos="1828800" algn="l"/>
                <a:tab pos="2855913" algn="ctr"/>
              </a:tabLst>
            </a:pPr>
            <a:r>
              <a:rPr lang="en-US" altLang="en-US" b="1" dirty="0" smtClean="0">
                <a:solidFill>
                  <a:srgbClr val="0000FF"/>
                </a:solidFill>
                <a:latin typeface="Arial" pitchFamily="34" charset="0"/>
                <a:cs typeface="Arial" pitchFamily="34" charset="0"/>
              </a:rPr>
              <a:t>limit</a:t>
            </a:r>
            <a:r>
              <a:rPr lang="en-US" altLang="en-US" dirty="0" smtClean="0">
                <a:solidFill>
                  <a:srgbClr val="3366FF"/>
                </a:solidFill>
                <a:latin typeface="Arial" pitchFamily="34" charset="0"/>
                <a:cs typeface="Arial" pitchFamily="34" charset="0"/>
              </a:rPr>
              <a:t> </a:t>
            </a:r>
            <a:r>
              <a:rPr lang="en-US" altLang="en-US" dirty="0" smtClean="0">
                <a:latin typeface="Arial" pitchFamily="34" charset="0"/>
                <a:cs typeface="Arial" pitchFamily="34" charset="0"/>
              </a:rPr>
              <a:t>– specifies the length of the segment</a:t>
            </a:r>
          </a:p>
          <a:p>
            <a:pPr algn="just">
              <a:tabLst>
                <a:tab pos="1828800" algn="l"/>
                <a:tab pos="2855913" algn="ctr"/>
              </a:tabLst>
            </a:pPr>
            <a:r>
              <a:rPr lang="en-US" altLang="en-US" sz="2800" b="1" dirty="0" smtClean="0">
                <a:solidFill>
                  <a:srgbClr val="0000FF"/>
                </a:solidFill>
                <a:latin typeface="Arial" pitchFamily="34" charset="0"/>
                <a:cs typeface="Arial" pitchFamily="34" charset="0"/>
              </a:rPr>
              <a:t>Segment-table base register (STBR)</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points to the segment table</a:t>
            </a:r>
            <a:r>
              <a:rPr lang="ja-JP" altLang="en-US" sz="2800" smtClean="0">
                <a:latin typeface="Arial" pitchFamily="34" charset="0"/>
                <a:cs typeface="Arial" pitchFamily="34" charset="0"/>
              </a:rPr>
              <a:t>’</a:t>
            </a:r>
            <a:r>
              <a:rPr lang="en-US" altLang="ja-JP" sz="2800" dirty="0" smtClean="0">
                <a:latin typeface="Arial" pitchFamily="34" charset="0"/>
                <a:cs typeface="Arial" pitchFamily="34" charset="0"/>
              </a:rPr>
              <a:t>s location in memory</a:t>
            </a:r>
          </a:p>
          <a:p>
            <a:pPr algn="just">
              <a:tabLst>
                <a:tab pos="1828800" algn="l"/>
                <a:tab pos="2855913" algn="ctr"/>
              </a:tabLst>
            </a:pPr>
            <a:r>
              <a:rPr lang="en-US" altLang="en-US" sz="2800" b="1" dirty="0" smtClean="0">
                <a:solidFill>
                  <a:srgbClr val="0000FF"/>
                </a:solidFill>
                <a:latin typeface="Arial" pitchFamily="34" charset="0"/>
                <a:cs typeface="Arial" pitchFamily="34" charset="0"/>
              </a:rPr>
              <a:t>Segment-table length register (STLR)</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indicates number of segments used by a program</a:t>
            </a:r>
            <a:endParaRPr lang="en-US" altLang="en-US" sz="2800" b="1" dirty="0" smtClean="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229600" cy="1008112"/>
          </a:xfrm>
        </p:spPr>
        <p:txBody>
          <a:bodyPr>
            <a:normAutofit/>
          </a:bodyPr>
          <a:lstStyle/>
          <a:p>
            <a:r>
              <a:rPr lang="en-US" altLang="en-US" sz="4000" dirty="0" smtClean="0">
                <a:solidFill>
                  <a:srgbClr val="C00000"/>
                </a:solidFill>
                <a:latin typeface="Arial" pitchFamily="34" charset="0"/>
                <a:cs typeface="Arial" pitchFamily="34" charset="0"/>
              </a:rPr>
              <a:t>Segmentation Hardware</a:t>
            </a:r>
            <a:endParaRPr lang="en-IN" sz="4000" dirty="0"/>
          </a:p>
        </p:txBody>
      </p:sp>
      <p:sp>
        <p:nvSpPr>
          <p:cNvPr id="4" name="Content Placeholder 3"/>
          <p:cNvSpPr>
            <a:spLocks noGrp="1"/>
          </p:cNvSpPr>
          <p:nvPr>
            <p:ph idx="1"/>
          </p:nvPr>
        </p:nvSpPr>
        <p:spPr>
          <a:xfrm>
            <a:off x="179512" y="1124744"/>
            <a:ext cx="8712968" cy="5544616"/>
          </a:xfrm>
        </p:spPr>
        <p:txBody>
          <a:bodyPr>
            <a:normAutofit/>
          </a:bodyPr>
          <a:lstStyle/>
          <a:p>
            <a:pPr algn="just">
              <a:lnSpc>
                <a:spcPct val="110000"/>
              </a:lnSpc>
              <a:spcBef>
                <a:spcPts val="0"/>
              </a:spcBef>
            </a:pPr>
            <a:r>
              <a:rPr lang="en-IN" sz="2800" dirty="0" smtClean="0">
                <a:latin typeface="Arial" pitchFamily="34" charset="0"/>
                <a:cs typeface="Arial" pitchFamily="34" charset="0"/>
              </a:rPr>
              <a:t>A logical address consists of two parts: a segment number, </a:t>
            </a:r>
            <a:r>
              <a:rPr lang="en-IN" sz="2800" i="1" dirty="0" smtClean="0">
                <a:latin typeface="Arial" pitchFamily="34" charset="0"/>
                <a:cs typeface="Arial" pitchFamily="34" charset="0"/>
              </a:rPr>
              <a:t>s, and an offset into that segment, d.</a:t>
            </a:r>
          </a:p>
          <a:p>
            <a:pPr algn="just">
              <a:lnSpc>
                <a:spcPct val="110000"/>
              </a:lnSpc>
              <a:spcBef>
                <a:spcPts val="0"/>
              </a:spcBef>
            </a:pPr>
            <a:r>
              <a:rPr lang="en-IN" sz="2800" dirty="0" smtClean="0">
                <a:latin typeface="Arial" pitchFamily="34" charset="0"/>
                <a:cs typeface="Arial" pitchFamily="34" charset="0"/>
              </a:rPr>
              <a:t>Segment number is an index to the segment table. </a:t>
            </a:r>
          </a:p>
          <a:p>
            <a:pPr algn="just">
              <a:lnSpc>
                <a:spcPct val="110000"/>
              </a:lnSpc>
              <a:spcBef>
                <a:spcPts val="0"/>
              </a:spcBef>
            </a:pPr>
            <a:r>
              <a:rPr lang="en-IN" sz="2800" dirty="0" smtClean="0">
                <a:latin typeface="Arial" pitchFamily="34" charset="0"/>
                <a:cs typeface="Arial" pitchFamily="34" charset="0"/>
              </a:rPr>
              <a:t>The offset </a:t>
            </a:r>
            <a:r>
              <a:rPr lang="en-IN" sz="2800" i="1" dirty="0" smtClean="0">
                <a:latin typeface="Arial" pitchFamily="34" charset="0"/>
                <a:cs typeface="Arial" pitchFamily="34" charset="0"/>
              </a:rPr>
              <a:t>d of </a:t>
            </a:r>
            <a:r>
              <a:rPr lang="en-IN" sz="2800" dirty="0" smtClean="0">
                <a:latin typeface="Arial" pitchFamily="34" charset="0"/>
                <a:cs typeface="Arial" pitchFamily="34" charset="0"/>
              </a:rPr>
              <a:t>the logical address must be between 0 and the segment limit. </a:t>
            </a:r>
          </a:p>
          <a:p>
            <a:pPr lvl="1" algn="just">
              <a:lnSpc>
                <a:spcPct val="110000"/>
              </a:lnSpc>
              <a:spcBef>
                <a:spcPts val="0"/>
              </a:spcBef>
            </a:pPr>
            <a:r>
              <a:rPr lang="en-IN" sz="2400" dirty="0" smtClean="0">
                <a:latin typeface="Arial" pitchFamily="34" charset="0"/>
                <a:cs typeface="Arial" pitchFamily="34" charset="0"/>
              </a:rPr>
              <a:t>If it is not, we trap to the operating system (logical addressing attempt beyond end of segment).</a:t>
            </a:r>
          </a:p>
          <a:p>
            <a:pPr algn="just">
              <a:lnSpc>
                <a:spcPct val="110000"/>
              </a:lnSpc>
              <a:spcBef>
                <a:spcPts val="0"/>
              </a:spcBef>
            </a:pPr>
            <a:r>
              <a:rPr lang="en-IN" sz="2800" dirty="0" smtClean="0">
                <a:latin typeface="Arial" pitchFamily="34" charset="0"/>
                <a:cs typeface="Arial" pitchFamily="34" charset="0"/>
              </a:rPr>
              <a:t>When an offset is legal, it is added to the segment base to produce the address in physical memory of the desired byte.</a:t>
            </a:r>
            <a:endParaRPr lang="en-IN" sz="2800" dirty="0">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66688"/>
            <a:ext cx="8229600" cy="74203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Segmentation Hardware</a:t>
            </a:r>
            <a:endParaRPr lang="en-US" altLang="en-US" sz="2400" dirty="0" smtClean="0">
              <a:solidFill>
                <a:srgbClr val="C00000"/>
              </a:solidFill>
              <a:latin typeface="Arial" pitchFamily="34" charset="0"/>
              <a:cs typeface="Arial" pitchFamily="34" charset="0"/>
            </a:endParaRPr>
          </a:p>
        </p:txBody>
      </p:sp>
      <p:pic>
        <p:nvPicPr>
          <p:cNvPr id="34819" name="Picture 4" descr="8"/>
          <p:cNvPicPr>
            <a:picLocks noChangeAspect="1" noChangeArrowheads="1"/>
          </p:cNvPicPr>
          <p:nvPr/>
        </p:nvPicPr>
        <p:blipFill>
          <a:blip r:embed="rId3" cstate="print"/>
          <a:srcRect/>
          <a:stretch>
            <a:fillRect/>
          </a:stretch>
        </p:blipFill>
        <p:spPr bwMode="auto">
          <a:xfrm>
            <a:off x="1403648" y="1412776"/>
            <a:ext cx="6840760"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44624"/>
            <a:ext cx="8229600" cy="864096"/>
          </a:xfrm>
        </p:spPr>
        <p:txBody>
          <a:bodyPr>
            <a:normAutofit/>
          </a:bodyPr>
          <a:lstStyle/>
          <a:p>
            <a:r>
              <a:rPr lang="en-IN" sz="4000" dirty="0" smtClean="0">
                <a:solidFill>
                  <a:srgbClr val="C00000"/>
                </a:solidFill>
                <a:latin typeface="Arial" pitchFamily="34" charset="0"/>
                <a:cs typeface="Arial" pitchFamily="34" charset="0"/>
              </a:rPr>
              <a:t>Example</a:t>
            </a:r>
            <a:endParaRPr lang="en-IN" sz="4000" dirty="0">
              <a:solidFill>
                <a:srgbClr val="C00000"/>
              </a:solidFill>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195736" y="692696"/>
            <a:ext cx="6840760" cy="5832648"/>
          </a:xfrm>
          <a:prstGeom prst="rect">
            <a:avLst/>
          </a:prstGeom>
          <a:noFill/>
          <a:ln w="9525">
            <a:noFill/>
            <a:miter lim="800000"/>
            <a:headEnd/>
            <a:tailEnd/>
          </a:ln>
        </p:spPr>
      </p:pic>
      <p:sp>
        <p:nvSpPr>
          <p:cNvPr id="4" name="TextBox 3"/>
          <p:cNvSpPr txBox="1"/>
          <p:nvPr/>
        </p:nvSpPr>
        <p:spPr>
          <a:xfrm>
            <a:off x="35496" y="5085184"/>
            <a:ext cx="7764305" cy="1569660"/>
          </a:xfrm>
          <a:prstGeom prst="rect">
            <a:avLst/>
          </a:prstGeom>
          <a:noFill/>
        </p:spPr>
        <p:txBody>
          <a:bodyPr wrap="none" rtlCol="0">
            <a:spAutoFit/>
          </a:bodyPr>
          <a:lstStyle/>
          <a:p>
            <a:r>
              <a:rPr lang="en-IN" sz="2400" dirty="0" smtClean="0">
                <a:latin typeface="Arial" pitchFamily="34" charset="0"/>
                <a:cs typeface="Arial" pitchFamily="34" charset="0"/>
              </a:rPr>
              <a:t>A reference to byte 53 of segment 2 is mapped onto </a:t>
            </a:r>
          </a:p>
          <a:p>
            <a:r>
              <a:rPr lang="en-IN" sz="2400" dirty="0" smtClean="0">
                <a:latin typeface="Arial" pitchFamily="34" charset="0"/>
                <a:cs typeface="Arial" pitchFamily="34" charset="0"/>
              </a:rPr>
              <a:t>location 4300 + 53 = 4353. </a:t>
            </a:r>
          </a:p>
          <a:p>
            <a:r>
              <a:rPr lang="en-IN" sz="2400" dirty="0" smtClean="0">
                <a:latin typeface="Arial" pitchFamily="34" charset="0"/>
                <a:cs typeface="Arial" pitchFamily="34" charset="0"/>
              </a:rPr>
              <a:t>A reference to segment 3, byte 852, is mapped to 3200 </a:t>
            </a:r>
          </a:p>
          <a:p>
            <a:r>
              <a:rPr lang="en-IN" sz="2400" dirty="0" smtClean="0">
                <a:latin typeface="Arial" pitchFamily="34" charset="0"/>
                <a:cs typeface="Arial" pitchFamily="34" charset="0"/>
              </a:rPr>
              <a:t>(the base of segment 3) + 852 = 4052.</a:t>
            </a:r>
            <a:endParaRPr lang="en-IN"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5"/>
          <p:cNvPicPr>
            <a:picLocks noChangeAspect="1" noChangeArrowheads="1"/>
          </p:cNvPicPr>
          <p:nvPr/>
        </p:nvPicPr>
        <p:blipFill>
          <a:blip r:embed="rId3" cstate="print"/>
          <a:srcRect/>
          <a:stretch>
            <a:fillRect/>
          </a:stretch>
        </p:blipFill>
        <p:spPr bwMode="auto">
          <a:xfrm>
            <a:off x="3347864" y="3062560"/>
            <a:ext cx="3273425" cy="3606800"/>
          </a:xfrm>
          <a:prstGeom prst="rect">
            <a:avLst/>
          </a:prstGeom>
          <a:noFill/>
          <a:ln w="9525">
            <a:noFill/>
            <a:miter lim="800000"/>
            <a:headEnd/>
            <a:tailEnd/>
          </a:ln>
        </p:spPr>
      </p:pic>
      <p:sp>
        <p:nvSpPr>
          <p:cNvPr id="7170" name="Rectangle 2"/>
          <p:cNvSpPr>
            <a:spLocks noGrp="1" noChangeArrowheads="1"/>
          </p:cNvSpPr>
          <p:nvPr>
            <p:ph type="title"/>
          </p:nvPr>
        </p:nvSpPr>
        <p:spPr>
          <a:xfrm>
            <a:off x="1265238" y="112712"/>
            <a:ext cx="6559550" cy="796007"/>
          </a:xfrm>
        </p:spPr>
        <p:txBody>
          <a:bodyPr>
            <a:normAutofit/>
          </a:bodyPr>
          <a:lstStyle/>
          <a:p>
            <a:pPr eaLnBrk="1" hangingPunct="1"/>
            <a:r>
              <a:rPr lang="en-US" altLang="en-US" sz="4000" dirty="0" smtClean="0">
                <a:solidFill>
                  <a:srgbClr val="C00000"/>
                </a:solidFill>
                <a:latin typeface="Arial" pitchFamily="34" charset="0"/>
                <a:cs typeface="Arial" pitchFamily="34" charset="0"/>
              </a:rPr>
              <a:t>Base and Limit Registers</a:t>
            </a:r>
          </a:p>
        </p:txBody>
      </p:sp>
      <p:sp>
        <p:nvSpPr>
          <p:cNvPr id="7171" name="Rectangle 3"/>
          <p:cNvSpPr>
            <a:spLocks noGrp="1" noChangeArrowheads="1"/>
          </p:cNvSpPr>
          <p:nvPr>
            <p:ph type="body" idx="1"/>
          </p:nvPr>
        </p:nvSpPr>
        <p:spPr>
          <a:xfrm>
            <a:off x="251520" y="980728"/>
            <a:ext cx="8784976" cy="4248472"/>
          </a:xfrm>
        </p:spPr>
        <p:txBody>
          <a:bodyPr>
            <a:normAutofit/>
          </a:bodyPr>
          <a:lstStyle/>
          <a:p>
            <a:pPr algn="just">
              <a:spcBef>
                <a:spcPts val="0"/>
              </a:spcBef>
            </a:pPr>
            <a:r>
              <a:rPr lang="en-US" altLang="en-US" sz="2800" dirty="0" smtClean="0">
                <a:latin typeface="Arial" pitchFamily="34" charset="0"/>
                <a:cs typeface="Arial" pitchFamily="34" charset="0"/>
              </a:rPr>
              <a:t>The pair of </a:t>
            </a:r>
            <a:r>
              <a:rPr lang="en-US" altLang="en-US" sz="2800" b="1" dirty="0" smtClean="0">
                <a:solidFill>
                  <a:srgbClr val="0000FF"/>
                </a:solidFill>
                <a:latin typeface="Arial" pitchFamily="34" charset="0"/>
                <a:cs typeface="Arial" pitchFamily="34" charset="0"/>
              </a:rPr>
              <a:t>base</a:t>
            </a:r>
            <a:r>
              <a:rPr lang="en-US" altLang="en-US" sz="2800"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and</a:t>
            </a:r>
            <a:r>
              <a:rPr lang="en-US" altLang="en-US" sz="2800" b="1" dirty="0" smtClean="0">
                <a:solidFill>
                  <a:srgbClr val="FF0000"/>
                </a:solidFill>
                <a:latin typeface="Arial" pitchFamily="34" charset="0"/>
                <a:cs typeface="Arial" pitchFamily="34" charset="0"/>
              </a:rPr>
              <a:t> </a:t>
            </a:r>
            <a:r>
              <a:rPr lang="en-US" altLang="en-US" sz="2800" b="1" dirty="0" smtClean="0">
                <a:solidFill>
                  <a:srgbClr val="0000FF"/>
                </a:solidFill>
                <a:latin typeface="Arial" pitchFamily="34" charset="0"/>
                <a:cs typeface="Arial" pitchFamily="34" charset="0"/>
              </a:rPr>
              <a:t>limit</a:t>
            </a:r>
            <a:r>
              <a:rPr lang="en-US" altLang="en-US" sz="2800" dirty="0" smtClean="0">
                <a:solidFill>
                  <a:srgbClr val="0000FF"/>
                </a:solidFill>
                <a:latin typeface="Arial" pitchFamily="34" charset="0"/>
                <a:cs typeface="Arial" pitchFamily="34" charset="0"/>
              </a:rPr>
              <a:t> </a:t>
            </a:r>
            <a:r>
              <a:rPr lang="en-US" altLang="en-US" sz="2800" b="1" dirty="0" smtClean="0">
                <a:solidFill>
                  <a:srgbClr val="0000FF"/>
                </a:solidFill>
                <a:latin typeface="Arial" pitchFamily="34" charset="0"/>
                <a:cs typeface="Arial" pitchFamily="34" charset="0"/>
              </a:rPr>
              <a:t>registers</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define the logical address space</a:t>
            </a:r>
          </a:p>
          <a:p>
            <a:pPr algn="just">
              <a:spcBef>
                <a:spcPts val="0"/>
              </a:spcBef>
            </a:pPr>
            <a:r>
              <a:rPr lang="en-US" altLang="en-US" sz="2800" dirty="0" smtClean="0">
                <a:latin typeface="Arial" pitchFamily="34" charset="0"/>
                <a:cs typeface="Arial" pitchFamily="34" charset="0"/>
              </a:rPr>
              <a:t>CPU must check every memory access generated in user mode to be sure it is between base and limit for that user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dirty="0" smtClean="0">
                <a:solidFill>
                  <a:srgbClr val="C00000"/>
                </a:solidFill>
                <a:latin typeface="Arial" pitchFamily="34" charset="0"/>
                <a:cs typeface="Arial" pitchFamily="34" charset="0"/>
              </a:rPr>
              <a:t>Paging</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124744"/>
            <a:ext cx="8568952" cy="5616624"/>
          </a:xfrm>
        </p:spPr>
        <p:txBody>
          <a:bodyPr>
            <a:normAutofit/>
          </a:bodyPr>
          <a:lstStyle/>
          <a:p>
            <a:pPr algn="just">
              <a:spcBef>
                <a:spcPts val="0"/>
              </a:spcBef>
            </a:pPr>
            <a:r>
              <a:rPr lang="en-IN" sz="2800" dirty="0" smtClean="0">
                <a:latin typeface="Arial" pitchFamily="34" charset="0"/>
                <a:cs typeface="Arial" pitchFamily="34" charset="0"/>
              </a:rPr>
              <a:t>Segmentation permits the physical address space of a process to be non-contiguous.</a:t>
            </a:r>
          </a:p>
          <a:p>
            <a:pPr algn="just">
              <a:spcBef>
                <a:spcPts val="0"/>
              </a:spcBef>
            </a:pPr>
            <a:r>
              <a:rPr lang="en-IN" sz="2800" dirty="0" smtClean="0">
                <a:latin typeface="Arial" pitchFamily="34" charset="0"/>
                <a:cs typeface="Arial" pitchFamily="34" charset="0"/>
              </a:rPr>
              <a:t>Paging is another memory-management scheme that offers this advantage. </a:t>
            </a:r>
          </a:p>
          <a:p>
            <a:pPr algn="just">
              <a:spcBef>
                <a:spcPts val="0"/>
              </a:spcBef>
            </a:pPr>
            <a:r>
              <a:rPr lang="en-US" altLang="en-US" sz="2800" dirty="0" smtClean="0">
                <a:latin typeface="Arial" pitchFamily="34" charset="0"/>
                <a:cs typeface="Arial" pitchFamily="34" charset="0"/>
              </a:rPr>
              <a:t>Physical  address space of a process can be noncontiguous; process is allocated physical memory whenever the latter is available</a:t>
            </a:r>
          </a:p>
          <a:p>
            <a:pPr lvl="1" algn="just">
              <a:spcBef>
                <a:spcPts val="0"/>
              </a:spcBef>
            </a:pPr>
            <a:r>
              <a:rPr lang="en-US" altLang="en-US" sz="2400" dirty="0" smtClean="0">
                <a:latin typeface="Arial" pitchFamily="34" charset="0"/>
                <a:cs typeface="Arial" pitchFamily="34" charset="0"/>
              </a:rPr>
              <a:t>Avoids external fragmentation</a:t>
            </a:r>
          </a:p>
          <a:p>
            <a:pPr lvl="1" algn="just">
              <a:spcBef>
                <a:spcPts val="0"/>
              </a:spcBef>
            </a:pPr>
            <a:r>
              <a:rPr lang="en-US" altLang="en-US" sz="2400" dirty="0" smtClean="0">
                <a:latin typeface="Arial" pitchFamily="34" charset="0"/>
                <a:cs typeface="Arial" pitchFamily="34" charset="0"/>
              </a:rPr>
              <a:t>Avoids problem of varying sized memory chunks</a:t>
            </a:r>
          </a:p>
          <a:p>
            <a:pPr lvl="1" algn="just">
              <a:spcBef>
                <a:spcPts val="0"/>
              </a:spcBef>
            </a:pPr>
            <a:r>
              <a:rPr lang="en-US" altLang="en-US" sz="2400" dirty="0" smtClean="0">
                <a:latin typeface="Arial" pitchFamily="34" charset="0"/>
                <a:cs typeface="Arial" pitchFamily="34" charset="0"/>
              </a:rPr>
              <a:t>Provides solution to storage in backing store also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457200" y="152400"/>
            <a:ext cx="8229600" cy="828328"/>
          </a:xfrm>
        </p:spPr>
        <p:txBody>
          <a:bodyPr>
            <a:normAutofit/>
          </a:bodyPr>
          <a:lstStyle/>
          <a:p>
            <a:pPr eaLnBrk="1" hangingPunct="1"/>
            <a:r>
              <a:rPr lang="en-US" altLang="en-US" sz="4000" dirty="0" smtClean="0">
                <a:solidFill>
                  <a:srgbClr val="C00000"/>
                </a:solidFill>
                <a:latin typeface="Arial" pitchFamily="34" charset="0"/>
                <a:cs typeface="Arial" pitchFamily="34" charset="0"/>
              </a:rPr>
              <a:t>Paging</a:t>
            </a:r>
          </a:p>
        </p:txBody>
      </p:sp>
      <p:sp>
        <p:nvSpPr>
          <p:cNvPr id="35843" name="Rectangle 1027"/>
          <p:cNvSpPr>
            <a:spLocks noGrp="1" noChangeArrowheads="1"/>
          </p:cNvSpPr>
          <p:nvPr>
            <p:ph type="body" idx="1"/>
          </p:nvPr>
        </p:nvSpPr>
        <p:spPr>
          <a:xfrm>
            <a:off x="179512" y="1128712"/>
            <a:ext cx="8784975" cy="5612655"/>
          </a:xfrm>
        </p:spPr>
        <p:txBody>
          <a:bodyPr>
            <a:normAutofit/>
          </a:bodyPr>
          <a:lstStyle/>
          <a:p>
            <a:pPr algn="just">
              <a:spcBef>
                <a:spcPts val="0"/>
              </a:spcBef>
            </a:pPr>
            <a:r>
              <a:rPr lang="en-US" altLang="en-US" dirty="0" smtClean="0">
                <a:latin typeface="Arial" pitchFamily="34" charset="0"/>
                <a:cs typeface="Arial" pitchFamily="34" charset="0"/>
              </a:rPr>
              <a:t>Divide physical memory into fixed-sized blocks called </a:t>
            </a:r>
            <a:r>
              <a:rPr lang="en-US" altLang="en-US" b="1" dirty="0" smtClean="0">
                <a:solidFill>
                  <a:srgbClr val="0000FF"/>
                </a:solidFill>
                <a:latin typeface="Arial" pitchFamily="34" charset="0"/>
                <a:cs typeface="Arial" pitchFamily="34" charset="0"/>
              </a:rPr>
              <a:t>frames</a:t>
            </a:r>
            <a:endParaRPr lang="en-US" altLang="en-US" dirty="0" smtClean="0">
              <a:solidFill>
                <a:srgbClr val="0000FF"/>
              </a:solidFill>
              <a:latin typeface="Arial" pitchFamily="34" charset="0"/>
              <a:cs typeface="Arial" pitchFamily="34" charset="0"/>
            </a:endParaRPr>
          </a:p>
          <a:p>
            <a:pPr lvl="1" algn="just">
              <a:spcBef>
                <a:spcPts val="0"/>
              </a:spcBef>
            </a:pPr>
            <a:r>
              <a:rPr lang="en-US" altLang="en-US" sz="3200" dirty="0" smtClean="0">
                <a:solidFill>
                  <a:srgbClr val="000000"/>
                </a:solidFill>
                <a:latin typeface="Arial" pitchFamily="34" charset="0"/>
                <a:cs typeface="Arial" pitchFamily="34" charset="0"/>
              </a:rPr>
              <a:t>Size </a:t>
            </a:r>
            <a:r>
              <a:rPr lang="en-US" altLang="en-US" sz="3200" dirty="0" smtClean="0">
                <a:latin typeface="Arial" pitchFamily="34" charset="0"/>
                <a:cs typeface="Arial" pitchFamily="34" charset="0"/>
              </a:rPr>
              <a:t>is power of 2, between 512 bytes and 16 Mbytes</a:t>
            </a:r>
          </a:p>
          <a:p>
            <a:pPr algn="just">
              <a:spcBef>
                <a:spcPts val="0"/>
              </a:spcBef>
            </a:pPr>
            <a:r>
              <a:rPr lang="en-US" altLang="en-US" dirty="0" smtClean="0">
                <a:latin typeface="Arial" pitchFamily="34" charset="0"/>
                <a:cs typeface="Arial" pitchFamily="34" charset="0"/>
              </a:rPr>
              <a:t>Divide logical memory into blocks of </a:t>
            </a:r>
            <a:r>
              <a:rPr lang="en-US" altLang="en-US" u="sng" dirty="0" smtClean="0">
                <a:latin typeface="Arial" pitchFamily="34" charset="0"/>
                <a:cs typeface="Arial" pitchFamily="34" charset="0"/>
              </a:rPr>
              <a:t>same size </a:t>
            </a:r>
            <a:r>
              <a:rPr lang="en-US" altLang="en-US" dirty="0" smtClean="0">
                <a:latin typeface="Arial" pitchFamily="34" charset="0"/>
                <a:cs typeface="Arial" pitchFamily="34" charset="0"/>
              </a:rPr>
              <a:t>called </a:t>
            </a:r>
            <a:r>
              <a:rPr lang="en-US" altLang="en-US" b="1" dirty="0" smtClean="0">
                <a:solidFill>
                  <a:srgbClr val="0000FF"/>
                </a:solidFill>
                <a:latin typeface="Arial" pitchFamily="34" charset="0"/>
                <a:cs typeface="Arial" pitchFamily="34" charset="0"/>
              </a:rPr>
              <a:t>pages</a:t>
            </a:r>
          </a:p>
          <a:p>
            <a:pPr algn="just">
              <a:spcBef>
                <a:spcPts val="0"/>
              </a:spcBef>
            </a:pPr>
            <a:r>
              <a:rPr lang="en-US" altLang="en-US" dirty="0" smtClean="0">
                <a:latin typeface="Arial" pitchFamily="34" charset="0"/>
                <a:cs typeface="Arial" pitchFamily="34" charset="0"/>
              </a:rPr>
              <a:t>Keep track of all free frames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0" y="5949280"/>
            <a:ext cx="9144000" cy="603250"/>
          </a:xfrm>
          <a:prstGeom prst="rect">
            <a:avLst/>
          </a:prstGeom>
          <a:noFill/>
          <a:ln w="9525">
            <a:noFill/>
            <a:miter lim="800000"/>
            <a:headEnd/>
            <a:tailEnd/>
          </a:ln>
        </p:spPr>
        <p:txBody>
          <a:bodyPr lIns="92075" tIns="46038" rIns="92075" bIns="46038"/>
          <a:lstStyle/>
          <a:p>
            <a:pPr marL="609600" indent="-609600" algn="ctr">
              <a:spcBef>
                <a:spcPct val="20000"/>
              </a:spcBef>
            </a:pPr>
            <a:r>
              <a:rPr lang="en-US" sz="2400" dirty="0">
                <a:solidFill>
                  <a:srgbClr val="0000FF"/>
                </a:solidFill>
                <a:latin typeface="Arial" charset="0"/>
              </a:rPr>
              <a:t>Comparison of paging and </a:t>
            </a:r>
            <a:r>
              <a:rPr lang="en-US" sz="2400" dirty="0" smtClean="0">
                <a:solidFill>
                  <a:srgbClr val="0000FF"/>
                </a:solidFill>
                <a:latin typeface="Arial" charset="0"/>
              </a:rPr>
              <a:t>segmentation</a:t>
            </a:r>
            <a:endParaRPr lang="en-US" sz="2400" dirty="0">
              <a:latin typeface="Arial" charset="0"/>
            </a:endParaRPr>
          </a:p>
        </p:txBody>
      </p:sp>
      <p:sp>
        <p:nvSpPr>
          <p:cNvPr id="125955" name="Rectangle 3"/>
          <p:cNvSpPr>
            <a:spLocks noChangeArrowheads="1"/>
          </p:cNvSpPr>
          <p:nvPr/>
        </p:nvSpPr>
        <p:spPr bwMode="auto">
          <a:xfrm>
            <a:off x="539552" y="116632"/>
            <a:ext cx="8316416" cy="936104"/>
          </a:xfrm>
          <a:prstGeom prst="rect">
            <a:avLst/>
          </a:prstGeom>
          <a:noFill/>
          <a:ln w="9525">
            <a:noFill/>
            <a:miter lim="800000"/>
            <a:headEnd/>
            <a:tailEnd/>
          </a:ln>
        </p:spPr>
        <p:txBody>
          <a:bodyPr lIns="92075" tIns="46038" rIns="92075" bIns="46038" anchor="ctr"/>
          <a:lstStyle/>
          <a:p>
            <a:pPr algn="ctr"/>
            <a:r>
              <a:rPr lang="en-US" sz="4000" dirty="0">
                <a:solidFill>
                  <a:srgbClr val="C00000"/>
                </a:solidFill>
                <a:latin typeface="Arial" charset="0"/>
              </a:rPr>
              <a:t>Paging </a:t>
            </a:r>
            <a:r>
              <a:rPr lang="en-US" sz="4000" dirty="0" err="1">
                <a:solidFill>
                  <a:srgbClr val="C00000"/>
                </a:solidFill>
                <a:latin typeface="Arial" charset="0"/>
              </a:rPr>
              <a:t>vs</a:t>
            </a:r>
            <a:r>
              <a:rPr lang="en-US" sz="4000" dirty="0">
                <a:solidFill>
                  <a:srgbClr val="C00000"/>
                </a:solidFill>
                <a:latin typeface="Arial" charset="0"/>
              </a:rPr>
              <a:t> Segmentation</a:t>
            </a:r>
          </a:p>
        </p:txBody>
      </p:sp>
      <p:sp>
        <p:nvSpPr>
          <p:cNvPr id="125956" name="Rectangle 4"/>
          <p:cNvSpPr>
            <a:spLocks noChangeArrowheads="1"/>
          </p:cNvSpPr>
          <p:nvPr/>
        </p:nvSpPr>
        <p:spPr bwMode="auto">
          <a:xfrm>
            <a:off x="177800" y="6565900"/>
            <a:ext cx="8712200" cy="257175"/>
          </a:xfrm>
          <a:prstGeom prst="rect">
            <a:avLst/>
          </a:prstGeom>
          <a:noFill/>
          <a:ln w="9525">
            <a:noFill/>
            <a:miter lim="800000"/>
            <a:headEnd/>
            <a:tailEnd/>
          </a:ln>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25957" name="Picture 6" descr="D:\b\b4\IBM\03-33.jpg"/>
          <p:cNvPicPr>
            <a:picLocks noChangeAspect="1" noChangeArrowheads="1"/>
          </p:cNvPicPr>
          <p:nvPr/>
        </p:nvPicPr>
        <p:blipFill>
          <a:blip r:embed="rId2" cstate="print"/>
          <a:srcRect/>
          <a:stretch>
            <a:fillRect/>
          </a:stretch>
        </p:blipFill>
        <p:spPr bwMode="auto">
          <a:xfrm>
            <a:off x="1671638" y="1052736"/>
            <a:ext cx="5667375" cy="49720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dirty="0" smtClean="0">
                <a:solidFill>
                  <a:srgbClr val="C00000"/>
                </a:solidFill>
                <a:latin typeface="Arial" pitchFamily="34" charset="0"/>
                <a:cs typeface="Arial" pitchFamily="34" charset="0"/>
              </a:rPr>
              <a:t>Paging …</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1412776"/>
            <a:ext cx="8712968" cy="5112568"/>
          </a:xfrm>
        </p:spPr>
        <p:txBody>
          <a:bodyPr>
            <a:normAutofit/>
          </a:bodyPr>
          <a:lstStyle/>
          <a:p>
            <a:pPr algn="just"/>
            <a:r>
              <a:rPr lang="en-US" altLang="en-US" sz="2800" dirty="0" smtClean="0">
                <a:latin typeface="Arial" pitchFamily="34" charset="0"/>
                <a:cs typeface="Arial" pitchFamily="34" charset="0"/>
              </a:rPr>
              <a:t>To run a program of size </a:t>
            </a:r>
            <a:r>
              <a:rPr lang="en-US" altLang="en-US" sz="2800" b="1" i="1" dirty="0" smtClean="0">
                <a:latin typeface="Arial" pitchFamily="34" charset="0"/>
                <a:cs typeface="Arial" pitchFamily="34" charset="0"/>
              </a:rPr>
              <a:t>N</a:t>
            </a:r>
            <a:r>
              <a:rPr lang="en-US" altLang="en-US" sz="2800" i="1" dirty="0" smtClean="0">
                <a:latin typeface="Arial" pitchFamily="34" charset="0"/>
                <a:cs typeface="Arial" pitchFamily="34" charset="0"/>
              </a:rPr>
              <a:t> </a:t>
            </a:r>
            <a:r>
              <a:rPr lang="en-US" altLang="en-US" sz="2800" dirty="0" smtClean="0">
                <a:latin typeface="Arial" pitchFamily="34" charset="0"/>
                <a:cs typeface="Arial" pitchFamily="34" charset="0"/>
              </a:rPr>
              <a:t>pages, we need to find </a:t>
            </a:r>
            <a:r>
              <a:rPr lang="en-US" altLang="en-US" sz="2800" b="1" i="1" dirty="0" smtClean="0">
                <a:latin typeface="Arial" pitchFamily="34" charset="0"/>
                <a:cs typeface="Arial" pitchFamily="34" charset="0"/>
              </a:rPr>
              <a:t>N</a:t>
            </a:r>
            <a:r>
              <a:rPr lang="en-US" altLang="en-US" sz="2800" dirty="0" smtClean="0">
                <a:latin typeface="Arial" pitchFamily="34" charset="0"/>
                <a:cs typeface="Arial" pitchFamily="34" charset="0"/>
              </a:rPr>
              <a:t> free frames in physical memory and load program during execution</a:t>
            </a:r>
          </a:p>
          <a:p>
            <a:pPr algn="just"/>
            <a:r>
              <a:rPr lang="en-US" altLang="en-US" sz="2800" dirty="0" smtClean="0">
                <a:latin typeface="Arial" pitchFamily="34" charset="0"/>
                <a:cs typeface="Arial" pitchFamily="34" charset="0"/>
              </a:rPr>
              <a:t>Set up a </a:t>
            </a:r>
            <a:r>
              <a:rPr lang="en-US" altLang="en-US" sz="2800" b="1" dirty="0" smtClean="0">
                <a:solidFill>
                  <a:srgbClr val="0000FF"/>
                </a:solidFill>
                <a:latin typeface="Arial" pitchFamily="34" charset="0"/>
                <a:cs typeface="Arial" pitchFamily="34" charset="0"/>
              </a:rPr>
              <a:t>page table</a:t>
            </a:r>
            <a:r>
              <a:rPr lang="en-US" altLang="en-US" sz="2800" dirty="0" smtClean="0">
                <a:solidFill>
                  <a:srgbClr val="0000FF"/>
                </a:solidFill>
                <a:latin typeface="Arial" pitchFamily="34" charset="0"/>
                <a:cs typeface="Arial" pitchFamily="34" charset="0"/>
              </a:rPr>
              <a:t> </a:t>
            </a:r>
            <a:r>
              <a:rPr lang="en-US" altLang="en-US" sz="2800" dirty="0" smtClean="0">
                <a:latin typeface="Arial" pitchFamily="34" charset="0"/>
                <a:cs typeface="Arial" pitchFamily="34" charset="0"/>
              </a:rPr>
              <a:t>to translate logical to physical addresses (contains base address of each page)</a:t>
            </a:r>
          </a:p>
          <a:p>
            <a:pPr algn="just"/>
            <a:r>
              <a:rPr lang="en-IN" altLang="en-US" sz="2800" dirty="0" smtClean="0">
                <a:latin typeface="Arial" pitchFamily="34" charset="0"/>
                <a:cs typeface="Arial" pitchFamily="34" charset="0"/>
              </a:rPr>
              <a:t>The backing store is divided into fixed-sized blocks that are of same size as memory frames or clusters of multiple frames</a:t>
            </a:r>
          </a:p>
          <a:p>
            <a:pPr algn="just"/>
            <a:r>
              <a:rPr lang="en-US" altLang="en-US" sz="2800" dirty="0" smtClean="0">
                <a:latin typeface="Arial" pitchFamily="34" charset="0"/>
                <a:cs typeface="Arial" pitchFamily="34" charset="0"/>
              </a:rPr>
              <a:t>Still have Internal fragmentation</a:t>
            </a:r>
          </a:p>
          <a:p>
            <a:endParaRPr lang="en-IN" sz="2800" dirty="0">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755576" y="116632"/>
            <a:ext cx="7840662" cy="900336"/>
          </a:xfrm>
        </p:spPr>
        <p:txBody>
          <a:bodyPr>
            <a:normAutofit/>
          </a:bodyPr>
          <a:lstStyle/>
          <a:p>
            <a:pPr eaLnBrk="1" hangingPunct="1"/>
            <a:r>
              <a:rPr lang="en-US" altLang="en-US" sz="4000" dirty="0" smtClean="0">
                <a:solidFill>
                  <a:srgbClr val="C00000"/>
                </a:solidFill>
                <a:latin typeface="Arial" pitchFamily="34" charset="0"/>
                <a:cs typeface="Arial" pitchFamily="34" charset="0"/>
              </a:rPr>
              <a:t>Hardware Support for Addresses</a:t>
            </a:r>
          </a:p>
        </p:txBody>
      </p:sp>
      <p:sp>
        <p:nvSpPr>
          <p:cNvPr id="33795" name="Rectangle 1027"/>
          <p:cNvSpPr>
            <a:spLocks noGrp="1" noChangeArrowheads="1"/>
          </p:cNvSpPr>
          <p:nvPr>
            <p:ph type="body" idx="1"/>
          </p:nvPr>
        </p:nvSpPr>
        <p:spPr>
          <a:xfrm>
            <a:off x="179512" y="836712"/>
            <a:ext cx="8784975" cy="5904656"/>
          </a:xfrm>
        </p:spPr>
        <p:txBody>
          <a:bodyPr>
            <a:noAutofit/>
          </a:bodyPr>
          <a:lstStyle/>
          <a:p>
            <a:pPr algn="just">
              <a:defRPr/>
            </a:pPr>
            <a:r>
              <a:rPr lang="en-US" altLang="en-US" sz="2800" dirty="0" smtClean="0">
                <a:latin typeface="Arial" pitchFamily="34" charset="0"/>
                <a:ea typeface="MS PGothic" pitchFamily="34" charset="-128"/>
                <a:cs typeface="Arial" pitchFamily="34" charset="0"/>
              </a:rPr>
              <a:t>Address generated by CPU is divided into:</a:t>
            </a:r>
          </a:p>
          <a:p>
            <a:pPr marL="447675" lvl="1" indent="-266700" algn="just">
              <a:defRPr/>
            </a:pPr>
            <a:r>
              <a:rPr lang="en-US" altLang="en-US" b="1" dirty="0" smtClean="0">
                <a:solidFill>
                  <a:srgbClr val="0000FF"/>
                </a:solidFill>
                <a:latin typeface="Arial" pitchFamily="34" charset="0"/>
                <a:ea typeface="MS PGothic" pitchFamily="34" charset="-128"/>
                <a:cs typeface="Arial" pitchFamily="34" charset="0"/>
              </a:rPr>
              <a:t>Page number </a:t>
            </a:r>
            <a:r>
              <a:rPr lang="en-US" altLang="en-US" dirty="0" smtClean="0">
                <a:solidFill>
                  <a:srgbClr val="0000FF"/>
                </a:solidFill>
                <a:latin typeface="Arial" pitchFamily="34" charset="0"/>
                <a:ea typeface="MS PGothic" pitchFamily="34" charset="-128"/>
                <a:cs typeface="Arial" pitchFamily="34" charset="0"/>
              </a:rPr>
              <a:t>(</a:t>
            </a:r>
            <a:r>
              <a:rPr lang="en-US" altLang="en-US" b="1" i="1" dirty="0" smtClean="0">
                <a:solidFill>
                  <a:srgbClr val="0000FF"/>
                </a:solidFill>
                <a:latin typeface="Arial" pitchFamily="34" charset="0"/>
                <a:ea typeface="MS PGothic" pitchFamily="34" charset="-128"/>
                <a:cs typeface="Arial" pitchFamily="34" charset="0"/>
              </a:rPr>
              <a:t>p</a:t>
            </a:r>
            <a:r>
              <a:rPr lang="en-US" altLang="en-US" dirty="0" smtClean="0">
                <a:solidFill>
                  <a:srgbClr val="0000FF"/>
                </a:solidFill>
                <a:latin typeface="Arial" pitchFamily="34" charset="0"/>
                <a:ea typeface="MS PGothic" pitchFamily="34" charset="-128"/>
                <a:cs typeface="Arial" pitchFamily="34" charset="0"/>
              </a:rPr>
              <a:t>) </a:t>
            </a:r>
            <a:r>
              <a:rPr lang="en-US" altLang="en-US" dirty="0" smtClean="0">
                <a:latin typeface="Arial" pitchFamily="34" charset="0"/>
                <a:ea typeface="MS PGothic" pitchFamily="34" charset="-128"/>
                <a:cs typeface="Arial" pitchFamily="34" charset="0"/>
              </a:rPr>
              <a:t>– used as an index into a </a:t>
            </a:r>
            <a:r>
              <a:rPr lang="en-US" altLang="en-US" b="1" dirty="0" smtClean="0">
                <a:solidFill>
                  <a:srgbClr val="0000FF"/>
                </a:solidFill>
                <a:latin typeface="Arial" pitchFamily="34" charset="0"/>
                <a:ea typeface="MS PGothic" pitchFamily="34" charset="-128"/>
                <a:cs typeface="Arial" pitchFamily="34" charset="0"/>
              </a:rPr>
              <a:t>page table</a:t>
            </a:r>
            <a:r>
              <a:rPr lang="en-US" altLang="en-US" b="1" dirty="0" smtClean="0">
                <a:solidFill>
                  <a:srgbClr val="3366FF"/>
                </a:solidFill>
                <a:latin typeface="Arial" pitchFamily="34" charset="0"/>
                <a:ea typeface="MS PGothic" pitchFamily="34" charset="-128"/>
                <a:cs typeface="Arial" pitchFamily="34" charset="0"/>
              </a:rPr>
              <a:t> </a:t>
            </a:r>
            <a:r>
              <a:rPr lang="en-US" altLang="en-US" dirty="0" smtClean="0">
                <a:latin typeface="Arial" pitchFamily="34" charset="0"/>
                <a:ea typeface="MS PGothic" pitchFamily="34" charset="-128"/>
                <a:cs typeface="Arial" pitchFamily="34" charset="0"/>
              </a:rPr>
              <a:t>which contains base address of each page in physical memory (called f)</a:t>
            </a:r>
          </a:p>
          <a:p>
            <a:pPr marL="447675" lvl="1" indent="-266700" algn="just">
              <a:defRPr/>
            </a:pPr>
            <a:r>
              <a:rPr lang="en-US" altLang="en-US" b="1" dirty="0" smtClean="0">
                <a:solidFill>
                  <a:srgbClr val="0000FF"/>
                </a:solidFill>
                <a:latin typeface="Arial" pitchFamily="34" charset="0"/>
                <a:ea typeface="MS PGothic" pitchFamily="34" charset="-128"/>
                <a:cs typeface="Arial" pitchFamily="34" charset="0"/>
              </a:rPr>
              <a:t>Page offset </a:t>
            </a:r>
            <a:r>
              <a:rPr lang="en-US" altLang="en-US" dirty="0" smtClean="0">
                <a:solidFill>
                  <a:srgbClr val="0000FF"/>
                </a:solidFill>
                <a:latin typeface="Arial" pitchFamily="34" charset="0"/>
                <a:ea typeface="MS PGothic" pitchFamily="34" charset="-128"/>
                <a:cs typeface="Arial" pitchFamily="34" charset="0"/>
              </a:rPr>
              <a:t>(</a:t>
            </a:r>
            <a:r>
              <a:rPr lang="en-US" altLang="en-US" b="1" i="1" dirty="0" smtClean="0">
                <a:solidFill>
                  <a:srgbClr val="0000FF"/>
                </a:solidFill>
                <a:latin typeface="Arial" pitchFamily="34" charset="0"/>
                <a:ea typeface="MS PGothic" pitchFamily="34" charset="-128"/>
                <a:cs typeface="Arial" pitchFamily="34" charset="0"/>
              </a:rPr>
              <a:t>d</a:t>
            </a:r>
            <a:r>
              <a:rPr lang="en-US" altLang="en-US" dirty="0" smtClean="0">
                <a:solidFill>
                  <a:srgbClr val="0000FF"/>
                </a:solidFill>
                <a:latin typeface="Arial" pitchFamily="34" charset="0"/>
                <a:ea typeface="MS PGothic" pitchFamily="34" charset="-128"/>
                <a:cs typeface="Arial" pitchFamily="34" charset="0"/>
              </a:rPr>
              <a:t>) </a:t>
            </a:r>
            <a:r>
              <a:rPr lang="en-US" altLang="en-US" dirty="0" smtClean="0">
                <a:latin typeface="Arial" pitchFamily="34" charset="0"/>
                <a:ea typeface="MS PGothic" pitchFamily="34" charset="-128"/>
                <a:cs typeface="Arial" pitchFamily="34" charset="0"/>
              </a:rPr>
              <a:t>– combined with base address to define the physical memory address that is sent to the memory unit</a:t>
            </a:r>
          </a:p>
          <a:p>
            <a:pPr marL="628650" lvl="1" indent="-266700" algn="just">
              <a:defRPr/>
            </a:pPr>
            <a:endParaRPr lang="en-US" altLang="en-US" dirty="0" smtClean="0">
              <a:latin typeface="Arial" pitchFamily="34" charset="0"/>
              <a:ea typeface="MS PGothic" pitchFamily="34" charset="-128"/>
              <a:cs typeface="Arial" pitchFamily="34" charset="0"/>
            </a:endParaRPr>
          </a:p>
          <a:p>
            <a:pPr marL="628650" lvl="1" indent="-266700" algn="just">
              <a:defRPr/>
            </a:pPr>
            <a:endParaRPr lang="en-US" altLang="en-US" dirty="0" smtClean="0">
              <a:latin typeface="Arial" pitchFamily="34" charset="0"/>
              <a:ea typeface="MS PGothic" pitchFamily="34" charset="-128"/>
              <a:cs typeface="Arial" pitchFamily="34" charset="0"/>
            </a:endParaRPr>
          </a:p>
          <a:p>
            <a:pPr marL="628650" lvl="1" indent="-266700" algn="just">
              <a:defRPr/>
            </a:pPr>
            <a:r>
              <a:rPr lang="en-IN" altLang="en-US" sz="2400" dirty="0" smtClean="0">
                <a:latin typeface="Arial" pitchFamily="34" charset="0"/>
                <a:ea typeface="MS PGothic" pitchFamily="34" charset="-128"/>
                <a:cs typeface="Arial" pitchFamily="34" charset="0"/>
              </a:rPr>
              <a:t>If the size of the logical address space is 2</a:t>
            </a:r>
            <a:r>
              <a:rPr lang="en-IN" altLang="en-US" sz="2400" baseline="30000" dirty="0" smtClean="0">
                <a:latin typeface="Arial" pitchFamily="34" charset="0"/>
                <a:ea typeface="MS PGothic" pitchFamily="34" charset="-128"/>
                <a:cs typeface="Arial" pitchFamily="34" charset="0"/>
              </a:rPr>
              <a:t>m</a:t>
            </a:r>
            <a:r>
              <a:rPr lang="en-IN" altLang="en-US" sz="2400" dirty="0" smtClean="0">
                <a:latin typeface="Arial" pitchFamily="34" charset="0"/>
                <a:ea typeface="MS PGothic" pitchFamily="34" charset="-128"/>
                <a:cs typeface="Arial" pitchFamily="34" charset="0"/>
              </a:rPr>
              <a:t>, and a page size is 2</a:t>
            </a:r>
            <a:r>
              <a:rPr lang="en-IN" altLang="en-US" sz="2400" baseline="30000" dirty="0" smtClean="0">
                <a:latin typeface="Arial" pitchFamily="34" charset="0"/>
                <a:ea typeface="MS PGothic" pitchFamily="34" charset="-128"/>
                <a:cs typeface="Arial" pitchFamily="34" charset="0"/>
              </a:rPr>
              <a:t>n</a:t>
            </a:r>
            <a:r>
              <a:rPr lang="en-IN" altLang="en-US" sz="2400" dirty="0" smtClean="0">
                <a:latin typeface="Arial" pitchFamily="34" charset="0"/>
                <a:ea typeface="MS PGothic" pitchFamily="34" charset="-128"/>
                <a:cs typeface="Arial" pitchFamily="34" charset="0"/>
              </a:rPr>
              <a:t> bytes, then the high-order m− n bits of a logical address designate the page number, and the n low-order bits designate the page offset.</a:t>
            </a:r>
            <a:endParaRPr lang="en-US" altLang="en-US" baseline="30000" dirty="0" smtClean="0">
              <a:latin typeface="Arial" pitchFamily="34" charset="0"/>
              <a:ea typeface="MS PGothic" pitchFamily="34" charset="-128"/>
              <a:cs typeface="Arial" pitchFamily="34" charset="0"/>
            </a:endParaRPr>
          </a:p>
        </p:txBody>
      </p:sp>
      <p:pic>
        <p:nvPicPr>
          <p:cNvPr id="36868" name="Picture 3"/>
          <p:cNvPicPr>
            <a:picLocks noChangeAspect="1"/>
          </p:cNvPicPr>
          <p:nvPr/>
        </p:nvPicPr>
        <p:blipFill>
          <a:blip r:embed="rId3" cstate="print"/>
          <a:srcRect/>
          <a:stretch>
            <a:fillRect/>
          </a:stretch>
        </p:blipFill>
        <p:spPr bwMode="auto">
          <a:xfrm>
            <a:off x="2843808" y="3933056"/>
            <a:ext cx="3343275"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560" y="116632"/>
            <a:ext cx="7937500" cy="1080120"/>
          </a:xfrm>
        </p:spPr>
        <p:txBody>
          <a:bodyPr>
            <a:normAutofit/>
          </a:bodyPr>
          <a:lstStyle/>
          <a:p>
            <a:pPr eaLnBrk="1" hangingPunct="1"/>
            <a:r>
              <a:rPr lang="en-US" altLang="en-US" sz="4000" dirty="0" smtClean="0">
                <a:solidFill>
                  <a:srgbClr val="C00000"/>
                </a:solidFill>
                <a:latin typeface="Arial" pitchFamily="34" charset="0"/>
                <a:cs typeface="Arial" pitchFamily="34" charset="0"/>
              </a:rPr>
              <a:t>Paging Hardware</a:t>
            </a:r>
          </a:p>
        </p:txBody>
      </p:sp>
      <p:pic>
        <p:nvPicPr>
          <p:cNvPr id="37891" name="Picture 4" descr="8"/>
          <p:cNvPicPr>
            <a:picLocks noChangeAspect="1" noChangeArrowheads="1"/>
          </p:cNvPicPr>
          <p:nvPr/>
        </p:nvPicPr>
        <p:blipFill>
          <a:blip r:embed="rId3" cstate="print"/>
          <a:srcRect/>
          <a:stretch>
            <a:fillRect/>
          </a:stretch>
        </p:blipFill>
        <p:spPr bwMode="auto">
          <a:xfrm>
            <a:off x="1187624" y="1128712"/>
            <a:ext cx="7056783" cy="489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251520" y="188640"/>
            <a:ext cx="8661648" cy="1512168"/>
          </a:xfrm>
        </p:spPr>
        <p:txBody>
          <a:bodyPr>
            <a:noAutofit/>
          </a:bodyPr>
          <a:lstStyle/>
          <a:p>
            <a:pPr eaLnBrk="1" hangingPunct="1"/>
            <a:r>
              <a:rPr lang="en-US" altLang="en-US" sz="4000" dirty="0" smtClean="0">
                <a:solidFill>
                  <a:srgbClr val="C00000"/>
                </a:solidFill>
                <a:latin typeface="Arial" pitchFamily="34" charset="0"/>
                <a:cs typeface="Arial" pitchFamily="34" charset="0"/>
              </a:rPr>
              <a:t>Paging Model of Logical and  Physical Memory</a:t>
            </a:r>
          </a:p>
        </p:txBody>
      </p:sp>
      <p:pic>
        <p:nvPicPr>
          <p:cNvPr id="38915" name="Picture 1030"/>
          <p:cNvPicPr>
            <a:picLocks noChangeAspect="1" noChangeArrowheads="1"/>
          </p:cNvPicPr>
          <p:nvPr/>
        </p:nvPicPr>
        <p:blipFill>
          <a:blip r:embed="rId3" cstate="print"/>
          <a:srcRect/>
          <a:stretch>
            <a:fillRect/>
          </a:stretch>
        </p:blipFill>
        <p:spPr bwMode="auto">
          <a:xfrm>
            <a:off x="1691680" y="1556792"/>
            <a:ext cx="5832647" cy="5184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5775" y="87313"/>
            <a:ext cx="8077200" cy="821408"/>
          </a:xfrm>
        </p:spPr>
        <p:txBody>
          <a:bodyPr>
            <a:normAutofit/>
          </a:bodyPr>
          <a:lstStyle/>
          <a:p>
            <a:pPr eaLnBrk="1" hangingPunct="1"/>
            <a:r>
              <a:rPr lang="en-US" altLang="en-US" sz="4000" dirty="0" smtClean="0">
                <a:solidFill>
                  <a:srgbClr val="C00000"/>
                </a:solidFill>
                <a:latin typeface="Arial" pitchFamily="34" charset="0"/>
                <a:cs typeface="Arial" pitchFamily="34" charset="0"/>
              </a:rPr>
              <a:t>Paging Example</a:t>
            </a:r>
          </a:p>
        </p:txBody>
      </p:sp>
      <p:pic>
        <p:nvPicPr>
          <p:cNvPr id="39940" name="Picture 6"/>
          <p:cNvPicPr>
            <a:picLocks noChangeAspect="1" noChangeArrowheads="1"/>
          </p:cNvPicPr>
          <p:nvPr/>
        </p:nvPicPr>
        <p:blipFill>
          <a:blip r:embed="rId3" cstate="print"/>
          <a:srcRect/>
          <a:stretch>
            <a:fillRect/>
          </a:stretch>
        </p:blipFill>
        <p:spPr bwMode="auto">
          <a:xfrm>
            <a:off x="2987824" y="764704"/>
            <a:ext cx="6048672" cy="4938067"/>
          </a:xfrm>
          <a:prstGeom prst="rect">
            <a:avLst/>
          </a:prstGeom>
          <a:noFill/>
          <a:ln w="9525">
            <a:noFill/>
            <a:miter lim="800000"/>
            <a:headEnd/>
            <a:tailEnd/>
          </a:ln>
        </p:spPr>
      </p:pic>
      <p:sp>
        <p:nvSpPr>
          <p:cNvPr id="39939" name="Text Box 5"/>
          <p:cNvSpPr txBox="1">
            <a:spLocks noChangeArrowheads="1"/>
          </p:cNvSpPr>
          <p:nvPr/>
        </p:nvSpPr>
        <p:spPr bwMode="auto">
          <a:xfrm>
            <a:off x="179512" y="3447002"/>
            <a:ext cx="7272808" cy="2862318"/>
          </a:xfrm>
          <a:prstGeom prst="rect">
            <a:avLst/>
          </a:prstGeom>
          <a:noFill/>
          <a:ln w="9525">
            <a:noFill/>
            <a:miter lim="800000"/>
            <a:headEnd/>
            <a:tailEnd/>
          </a:ln>
        </p:spPr>
        <p:txBody>
          <a:bodyPr wrap="square" lIns="91435" tIns="45718" rIns="91435" bIns="45718">
            <a:spAutoFit/>
          </a:bodyPr>
          <a:lstStyle/>
          <a:p>
            <a:r>
              <a:rPr lang="en-IN" altLang="en-US" sz="2000" dirty="0" smtClean="0">
                <a:latin typeface="Helvetica" pitchFamily="-84" charset="0"/>
              </a:rPr>
              <a:t>Logical address 0 is page 0, offset 0. </a:t>
            </a:r>
          </a:p>
          <a:p>
            <a:r>
              <a:rPr lang="en-IN" altLang="en-US" sz="2000" dirty="0" smtClean="0">
                <a:latin typeface="Helvetica" pitchFamily="-84" charset="0"/>
              </a:rPr>
              <a:t>Indexing into the page table, page 0 is in frame 5. </a:t>
            </a:r>
          </a:p>
          <a:p>
            <a:r>
              <a:rPr lang="en-IN" altLang="en-US" sz="2000" dirty="0" smtClean="0">
                <a:latin typeface="Helvetica" pitchFamily="-84" charset="0"/>
              </a:rPr>
              <a:t>Logical address 0 maps to physical address 20 [= (5 × 4) + 0]. </a:t>
            </a:r>
          </a:p>
          <a:p>
            <a:r>
              <a:rPr lang="en-IN" altLang="en-US" sz="2000" dirty="0" smtClean="0">
                <a:latin typeface="Helvetica" pitchFamily="-84" charset="0"/>
              </a:rPr>
              <a:t>Logical address 3 (page 0, offset 3) maps to physical address 23 [= (5 × 4) + 3]. </a:t>
            </a:r>
          </a:p>
          <a:p>
            <a:r>
              <a:rPr lang="en-IN" altLang="en-US" sz="2000" dirty="0" smtClean="0">
                <a:latin typeface="Helvetica" pitchFamily="-84" charset="0"/>
              </a:rPr>
              <a:t>Logical address 4 is page 1, offset 0; according to the page table, page 1 is mapped to frame 6. Thus, logical address 4 maps to physical address 24 [= (6 × 4) + 0]. </a:t>
            </a:r>
          </a:p>
          <a:p>
            <a:r>
              <a:rPr lang="en-IN" altLang="en-US" sz="2000" dirty="0" smtClean="0">
                <a:latin typeface="Helvetica" pitchFamily="-84" charset="0"/>
              </a:rPr>
              <a:t>Logical address 13 maps to physical address 9.</a:t>
            </a:r>
            <a:endParaRPr lang="en-US" altLang="en-US" sz="2000" dirty="0">
              <a:latin typeface="Helvetica" pitchFamily="-84" charset="0"/>
            </a:endParaRPr>
          </a:p>
        </p:txBody>
      </p:sp>
      <p:sp>
        <p:nvSpPr>
          <p:cNvPr id="5" name="TextBox 4"/>
          <p:cNvSpPr txBox="1"/>
          <p:nvPr/>
        </p:nvSpPr>
        <p:spPr>
          <a:xfrm>
            <a:off x="179512" y="1052736"/>
            <a:ext cx="3024335" cy="2062103"/>
          </a:xfrm>
          <a:prstGeom prst="rect">
            <a:avLst/>
          </a:prstGeom>
          <a:noFill/>
        </p:spPr>
        <p:txBody>
          <a:bodyPr wrap="square" rtlCol="0">
            <a:spAutoFit/>
          </a:bodyPr>
          <a:lstStyle/>
          <a:p>
            <a:pPr>
              <a:spcBef>
                <a:spcPct val="50000"/>
              </a:spcBef>
            </a:pPr>
            <a:r>
              <a:rPr lang="en-US" altLang="en-US" sz="2400" i="1" dirty="0" smtClean="0">
                <a:latin typeface="Helvetica" pitchFamily="-84" charset="0"/>
              </a:rPr>
              <a:t>n</a:t>
            </a:r>
            <a:r>
              <a:rPr lang="en-US" altLang="en-US" sz="2400" dirty="0" smtClean="0">
                <a:latin typeface="Helvetica" pitchFamily="-84" charset="0"/>
              </a:rPr>
              <a:t>=2 and </a:t>
            </a:r>
            <a:r>
              <a:rPr lang="en-US" altLang="en-US" sz="2400" i="1" dirty="0" smtClean="0">
                <a:latin typeface="Helvetica" pitchFamily="-84" charset="0"/>
              </a:rPr>
              <a:t>m</a:t>
            </a:r>
            <a:r>
              <a:rPr lang="en-US" altLang="en-US" sz="2400" dirty="0" smtClean="0">
                <a:latin typeface="Helvetica" pitchFamily="-84" charset="0"/>
              </a:rPr>
              <a:t>=4</a:t>
            </a:r>
          </a:p>
          <a:p>
            <a:pPr>
              <a:spcBef>
                <a:spcPct val="50000"/>
              </a:spcBef>
            </a:pPr>
            <a:r>
              <a:rPr lang="en-US" altLang="en-US" sz="2400" dirty="0" smtClean="0">
                <a:latin typeface="Helvetica" pitchFamily="-84" charset="0"/>
              </a:rPr>
              <a:t>32-byte physical memory (8 pages) and 4-byte pages</a:t>
            </a:r>
          </a:p>
          <a:p>
            <a:endParaRPr lang="en-IN" sz="2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143000"/>
          </a:xfrm>
        </p:spPr>
        <p:txBody>
          <a:bodyPr>
            <a:normAutofit/>
          </a:bodyPr>
          <a:lstStyle/>
          <a:p>
            <a:r>
              <a:rPr lang="en-IN" sz="4000" dirty="0" smtClean="0">
                <a:solidFill>
                  <a:srgbClr val="C00000"/>
                </a:solidFill>
                <a:latin typeface="Arial" pitchFamily="34" charset="0"/>
                <a:cs typeface="Arial" pitchFamily="34" charset="0"/>
              </a:rPr>
              <a:t>Internal Fragmentation</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179512" y="1196752"/>
            <a:ext cx="8784976" cy="5400600"/>
          </a:xfrm>
        </p:spPr>
        <p:txBody>
          <a:bodyPr>
            <a:normAutofit lnSpcReduction="10000"/>
          </a:bodyPr>
          <a:lstStyle/>
          <a:p>
            <a:pPr algn="just"/>
            <a:r>
              <a:rPr lang="en-IN" sz="2800" dirty="0" smtClean="0">
                <a:latin typeface="Arial" pitchFamily="34" charset="0"/>
                <a:cs typeface="Arial" pitchFamily="34" charset="0"/>
              </a:rPr>
              <a:t>If the memory requirements of a process do not happen to coincide with page boundaries, the last frame allocated may not be completely full. </a:t>
            </a:r>
          </a:p>
          <a:p>
            <a:pPr algn="just"/>
            <a:r>
              <a:rPr lang="en-IN" sz="2800" dirty="0" smtClean="0">
                <a:latin typeface="Arial" pitchFamily="34" charset="0"/>
                <a:cs typeface="Arial" pitchFamily="34" charset="0"/>
              </a:rPr>
              <a:t>For example, if page size is 2,048 bytes, a process of 72,766 bytes will need 35 pages plus 1,086 bytes. </a:t>
            </a:r>
          </a:p>
          <a:p>
            <a:pPr algn="just"/>
            <a:r>
              <a:rPr lang="en-IN" sz="2800" dirty="0" smtClean="0">
                <a:latin typeface="Arial" pitchFamily="34" charset="0"/>
                <a:cs typeface="Arial" pitchFamily="34" charset="0"/>
              </a:rPr>
              <a:t>It will be allocated 36 frames, resulting in internal fragmentation of 2,048 − 1,086 = 962 bytes. </a:t>
            </a:r>
          </a:p>
          <a:p>
            <a:pPr algn="just"/>
            <a:r>
              <a:rPr lang="en-IN" sz="2800" dirty="0" smtClean="0">
                <a:latin typeface="Arial" pitchFamily="34" charset="0"/>
                <a:cs typeface="Arial" pitchFamily="34" charset="0"/>
              </a:rPr>
              <a:t>In the worst case, a process would need n pages plus 1 byte. </a:t>
            </a:r>
          </a:p>
          <a:p>
            <a:pPr algn="just"/>
            <a:r>
              <a:rPr lang="en-IN" sz="2800" dirty="0" smtClean="0">
                <a:latin typeface="Arial" pitchFamily="34" charset="0"/>
                <a:cs typeface="Arial" pitchFamily="34" charset="0"/>
              </a:rPr>
              <a:t>It would be allocated n + 1 frames, resulting in internal fragmentation of almost an entire frame.</a:t>
            </a:r>
            <a:endParaRPr lang="en-IN" sz="2800" dirty="0">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828328"/>
          </a:xfrm>
        </p:spPr>
        <p:txBody>
          <a:bodyPr>
            <a:normAutofit/>
          </a:bodyPr>
          <a:lstStyle/>
          <a:p>
            <a:pPr eaLnBrk="1" hangingPunct="1"/>
            <a:r>
              <a:rPr lang="en-US" altLang="en-US" sz="4000" dirty="0" smtClean="0">
                <a:solidFill>
                  <a:srgbClr val="C00000"/>
                </a:solidFill>
                <a:latin typeface="Arial" pitchFamily="34" charset="0"/>
                <a:cs typeface="Arial" pitchFamily="34" charset="0"/>
              </a:rPr>
              <a:t>Free Frames</a:t>
            </a:r>
          </a:p>
        </p:txBody>
      </p:sp>
      <p:sp>
        <p:nvSpPr>
          <p:cNvPr id="41987" name="Text Box 4"/>
          <p:cNvSpPr txBox="1">
            <a:spLocks noChangeArrowheads="1"/>
          </p:cNvSpPr>
          <p:nvPr/>
        </p:nvSpPr>
        <p:spPr bwMode="auto">
          <a:xfrm>
            <a:off x="1639648" y="5675464"/>
            <a:ext cx="2480156" cy="461661"/>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sz="2400" dirty="0">
                <a:latin typeface="Helvetica" pitchFamily="-84" charset="0"/>
              </a:rPr>
              <a:t>Before allocation</a:t>
            </a:r>
          </a:p>
        </p:txBody>
      </p:sp>
      <p:sp>
        <p:nvSpPr>
          <p:cNvPr id="41988" name="Text Box 5"/>
          <p:cNvSpPr txBox="1">
            <a:spLocks noChangeArrowheads="1"/>
          </p:cNvSpPr>
          <p:nvPr/>
        </p:nvSpPr>
        <p:spPr bwMode="auto">
          <a:xfrm>
            <a:off x="5088151" y="5688164"/>
            <a:ext cx="2222073" cy="461661"/>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sz="2400" dirty="0">
                <a:latin typeface="Helvetica" pitchFamily="-84" charset="0"/>
              </a:rPr>
              <a:t>After allocation</a:t>
            </a:r>
          </a:p>
        </p:txBody>
      </p:sp>
      <p:pic>
        <p:nvPicPr>
          <p:cNvPr id="41989" name="Picture 7"/>
          <p:cNvPicPr>
            <a:picLocks noChangeAspect="1" noChangeArrowheads="1"/>
          </p:cNvPicPr>
          <p:nvPr/>
        </p:nvPicPr>
        <p:blipFill>
          <a:blip r:embed="rId3" cstate="print"/>
          <a:srcRect/>
          <a:stretch>
            <a:fillRect/>
          </a:stretch>
        </p:blipFill>
        <p:spPr bwMode="auto">
          <a:xfrm>
            <a:off x="1403648" y="1052736"/>
            <a:ext cx="6552728" cy="4739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C00000"/>
                </a:solidFill>
                <a:latin typeface="Arial" pitchFamily="34" charset="0"/>
                <a:cs typeface="Arial" pitchFamily="34" charset="0"/>
              </a:rPr>
              <a:t>Hardware Address Protection</a:t>
            </a:r>
            <a:endParaRPr lang="en-IN" dirty="0"/>
          </a:p>
        </p:txBody>
      </p:sp>
      <p:sp>
        <p:nvSpPr>
          <p:cNvPr id="3" name="Content Placeholder 2"/>
          <p:cNvSpPr>
            <a:spLocks noGrp="1"/>
          </p:cNvSpPr>
          <p:nvPr>
            <p:ph idx="1"/>
          </p:nvPr>
        </p:nvSpPr>
        <p:spPr>
          <a:xfrm>
            <a:off x="179512" y="1268760"/>
            <a:ext cx="8712968" cy="4525963"/>
          </a:xfrm>
        </p:spPr>
        <p:txBody>
          <a:bodyPr>
            <a:normAutofit/>
          </a:bodyPr>
          <a:lstStyle/>
          <a:p>
            <a:pPr algn="just"/>
            <a:r>
              <a:rPr lang="en-IN" sz="2800" dirty="0" smtClean="0">
                <a:latin typeface="Arial" pitchFamily="34" charset="0"/>
                <a:cs typeface="Arial" pitchFamily="34" charset="0"/>
              </a:rPr>
              <a:t>Protection of memory space is accomplished by having the CPU hardware compare every address generated in user mode with the registers. </a:t>
            </a:r>
          </a:p>
          <a:p>
            <a:pPr algn="just"/>
            <a:endParaRPr lang="en-IN" sz="2800" dirty="0"/>
          </a:p>
        </p:txBody>
      </p:sp>
      <p:pic>
        <p:nvPicPr>
          <p:cNvPr id="4" name="Content Placeholder 4" descr="8.02.pdf"/>
          <p:cNvPicPr>
            <a:picLocks noChangeAspect="1"/>
          </p:cNvPicPr>
          <p:nvPr/>
        </p:nvPicPr>
        <p:blipFill>
          <a:blip r:embed="rId2" cstate="print"/>
          <a:stretch>
            <a:fillRect/>
          </a:stretch>
        </p:blipFill>
        <p:spPr>
          <a:xfrm>
            <a:off x="683568" y="2708920"/>
            <a:ext cx="7848872" cy="367240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53752"/>
            <a:ext cx="8229600" cy="1143000"/>
          </a:xfrm>
        </p:spPr>
        <p:txBody>
          <a:bodyPr>
            <a:normAutofit/>
          </a:bodyPr>
          <a:lstStyle/>
          <a:p>
            <a:r>
              <a:rPr lang="en-IN" sz="4000" dirty="0" smtClean="0">
                <a:solidFill>
                  <a:srgbClr val="C00000"/>
                </a:solidFill>
                <a:latin typeface="Arial" pitchFamily="34" charset="0"/>
                <a:cs typeface="Arial" pitchFamily="34" charset="0"/>
              </a:rPr>
              <a:t>Hardware Support for PT</a:t>
            </a:r>
            <a:endParaRPr lang="en-IN" sz="4000"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179512" y="1052736"/>
            <a:ext cx="8784976" cy="5688632"/>
          </a:xfrm>
        </p:spPr>
        <p:txBody>
          <a:bodyPr>
            <a:normAutofit fontScale="92500"/>
          </a:bodyPr>
          <a:lstStyle/>
          <a:p>
            <a:pPr algn="just"/>
            <a:r>
              <a:rPr lang="en-IN" sz="3400" dirty="0" smtClean="0">
                <a:latin typeface="Arial" pitchFamily="34" charset="0"/>
                <a:cs typeface="Arial" pitchFamily="34" charset="0"/>
              </a:rPr>
              <a:t>Each operating system has its own methods for storing page tables. </a:t>
            </a:r>
          </a:p>
          <a:p>
            <a:pPr algn="just"/>
            <a:r>
              <a:rPr lang="en-IN" sz="3400" dirty="0" smtClean="0">
                <a:latin typeface="Arial" pitchFamily="34" charset="0"/>
                <a:cs typeface="Arial" pitchFamily="34" charset="0"/>
              </a:rPr>
              <a:t>Some allocate a page table for each process.</a:t>
            </a:r>
          </a:p>
          <a:p>
            <a:pPr lvl="1" algn="just"/>
            <a:r>
              <a:rPr lang="en-IN" sz="3000" dirty="0" smtClean="0">
                <a:latin typeface="Arial" pitchFamily="34" charset="0"/>
                <a:cs typeface="Arial" pitchFamily="34" charset="0"/>
              </a:rPr>
              <a:t>When the dispatcher is told to start a process, it must reload the user registers and define the correct hardware page-table values from the stored user page table</a:t>
            </a:r>
          </a:p>
          <a:p>
            <a:pPr algn="just"/>
            <a:r>
              <a:rPr lang="en-IN" sz="3400" dirty="0" smtClean="0">
                <a:latin typeface="Arial" pitchFamily="34" charset="0"/>
                <a:cs typeface="Arial" pitchFamily="34" charset="0"/>
              </a:rPr>
              <a:t>A pointer to the page table is stored with the other register values (like the instruction counter) in the process control block.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IN" sz="4000" dirty="0" smtClean="0">
                <a:solidFill>
                  <a:srgbClr val="C00000"/>
                </a:solidFill>
                <a:latin typeface="Arial" pitchFamily="34" charset="0"/>
                <a:cs typeface="Arial" pitchFamily="34" charset="0"/>
              </a:rPr>
              <a:t>Hardware Support for PT</a:t>
            </a:r>
            <a:endParaRPr lang="en-IN" sz="4000" dirty="0"/>
          </a:p>
        </p:txBody>
      </p:sp>
      <p:sp>
        <p:nvSpPr>
          <p:cNvPr id="3" name="Content Placeholder 2"/>
          <p:cNvSpPr>
            <a:spLocks noGrp="1"/>
          </p:cNvSpPr>
          <p:nvPr>
            <p:ph idx="1"/>
          </p:nvPr>
        </p:nvSpPr>
        <p:spPr>
          <a:xfrm>
            <a:off x="251520" y="1052736"/>
            <a:ext cx="8640960" cy="5400600"/>
          </a:xfrm>
        </p:spPr>
        <p:txBody>
          <a:bodyPr>
            <a:normAutofit lnSpcReduction="10000"/>
          </a:bodyPr>
          <a:lstStyle/>
          <a:p>
            <a:pPr algn="just"/>
            <a:r>
              <a:rPr lang="en-IN" sz="3400" dirty="0" smtClean="0">
                <a:latin typeface="Arial" pitchFamily="34" charset="0"/>
                <a:cs typeface="Arial" pitchFamily="34" charset="0"/>
              </a:rPr>
              <a:t>In the simplest case, the page table is implemented as a set of dedicated registers. </a:t>
            </a:r>
          </a:p>
          <a:p>
            <a:pPr lvl="1" algn="just"/>
            <a:r>
              <a:rPr lang="en-IN" sz="3100" dirty="0" smtClean="0">
                <a:latin typeface="Arial" pitchFamily="34" charset="0"/>
                <a:cs typeface="Arial" pitchFamily="34" charset="0"/>
              </a:rPr>
              <a:t>These registers should be built with very high-speed logic to make the paging-address translation efficient. </a:t>
            </a:r>
          </a:p>
          <a:p>
            <a:pPr lvl="1" algn="just"/>
            <a:r>
              <a:rPr lang="en-IN" sz="3100" dirty="0" smtClean="0">
                <a:latin typeface="Arial" pitchFamily="34" charset="0"/>
                <a:cs typeface="Arial" pitchFamily="34" charset="0"/>
              </a:rPr>
              <a:t>Every access to memory must go through the paging map</a:t>
            </a:r>
          </a:p>
          <a:p>
            <a:pPr lvl="2" algn="just"/>
            <a:r>
              <a:rPr lang="en-IN" sz="2700" dirty="0" smtClean="0">
                <a:latin typeface="Arial" pitchFamily="34" charset="0"/>
                <a:cs typeface="Arial" pitchFamily="34" charset="0"/>
              </a:rPr>
              <a:t>Efficiency is a major consideration. </a:t>
            </a:r>
          </a:p>
          <a:p>
            <a:pPr lvl="1" algn="just"/>
            <a:r>
              <a:rPr lang="en-IN" sz="3100" dirty="0" smtClean="0">
                <a:latin typeface="Arial" pitchFamily="34" charset="0"/>
                <a:cs typeface="Arial" pitchFamily="34" charset="0"/>
              </a:rPr>
              <a:t>CPU dispatcher reloads these registers, just as it reloads the other registers.</a:t>
            </a:r>
          </a:p>
          <a:p>
            <a:pPr algn="just"/>
            <a:endParaRPr lang="en-IN" sz="2800" dirty="0">
              <a:latin typeface="Arial" pitchFamily="34" charset="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536" y="188640"/>
            <a:ext cx="8352928" cy="792088"/>
          </a:xfrm>
        </p:spPr>
        <p:txBody>
          <a:bodyPr>
            <a:normAutofit/>
          </a:bodyPr>
          <a:lstStyle/>
          <a:p>
            <a:pPr eaLnBrk="1" hangingPunct="1"/>
            <a:r>
              <a:rPr lang="en-US" altLang="en-US" sz="4000" dirty="0" smtClean="0">
                <a:solidFill>
                  <a:srgbClr val="C00000"/>
                </a:solidFill>
                <a:latin typeface="Arial" pitchFamily="34" charset="0"/>
                <a:cs typeface="Arial" pitchFamily="34" charset="0"/>
              </a:rPr>
              <a:t>Implementation of Page Table</a:t>
            </a:r>
          </a:p>
        </p:txBody>
      </p:sp>
      <p:sp>
        <p:nvSpPr>
          <p:cNvPr id="43011" name="Rectangle 3"/>
          <p:cNvSpPr>
            <a:spLocks noGrp="1" noChangeArrowheads="1"/>
          </p:cNvSpPr>
          <p:nvPr>
            <p:ph type="body" idx="1"/>
          </p:nvPr>
        </p:nvSpPr>
        <p:spPr>
          <a:xfrm>
            <a:off x="179512" y="1052736"/>
            <a:ext cx="8784976" cy="5616624"/>
          </a:xfrm>
        </p:spPr>
        <p:txBody>
          <a:bodyPr>
            <a:normAutofit lnSpcReduction="10000"/>
          </a:bodyPr>
          <a:lstStyle/>
          <a:p>
            <a:pPr algn="just"/>
            <a:r>
              <a:rPr lang="en-US" altLang="en-US" sz="2800" dirty="0" smtClean="0">
                <a:latin typeface="Arial" pitchFamily="34" charset="0"/>
                <a:cs typeface="Arial" pitchFamily="34" charset="0"/>
              </a:rPr>
              <a:t>Large page table entries: Page table is kept in main memory</a:t>
            </a:r>
          </a:p>
          <a:p>
            <a:pPr algn="just"/>
            <a:r>
              <a:rPr lang="en-US" altLang="en-US" sz="2800" b="1" dirty="0" smtClean="0">
                <a:solidFill>
                  <a:srgbClr val="0000FF"/>
                </a:solidFill>
                <a:latin typeface="Arial" pitchFamily="34" charset="0"/>
                <a:cs typeface="Arial" pitchFamily="34" charset="0"/>
              </a:rPr>
              <a:t>Page-table base register </a:t>
            </a:r>
            <a:r>
              <a:rPr lang="en-US" altLang="en-US" sz="2800" dirty="0" smtClean="0">
                <a:latin typeface="Arial" pitchFamily="34" charset="0"/>
                <a:cs typeface="Arial" pitchFamily="34" charset="0"/>
              </a:rPr>
              <a:t>(</a:t>
            </a:r>
            <a:r>
              <a:rPr lang="en-US" altLang="en-US" sz="2800" b="1" dirty="0" smtClean="0">
                <a:solidFill>
                  <a:srgbClr val="0000FF"/>
                </a:solidFill>
                <a:latin typeface="Arial" pitchFamily="34" charset="0"/>
                <a:cs typeface="Arial" pitchFamily="34" charset="0"/>
              </a:rPr>
              <a:t>PTBR</a:t>
            </a:r>
            <a:r>
              <a:rPr lang="en-US" altLang="en-US" sz="2800" dirty="0" smtClean="0">
                <a:latin typeface="Arial" pitchFamily="34" charset="0"/>
                <a:cs typeface="Arial" pitchFamily="34" charset="0"/>
              </a:rPr>
              <a:t>)</a:t>
            </a:r>
            <a:r>
              <a:rPr lang="en-US" altLang="en-US" sz="2800"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points to the page table</a:t>
            </a:r>
          </a:p>
          <a:p>
            <a:pPr algn="just"/>
            <a:r>
              <a:rPr lang="en-US" altLang="en-US" sz="2800" b="1" dirty="0" smtClean="0">
                <a:solidFill>
                  <a:srgbClr val="0000FF"/>
                </a:solidFill>
                <a:latin typeface="Arial" pitchFamily="34" charset="0"/>
                <a:cs typeface="Arial" pitchFamily="34" charset="0"/>
              </a:rPr>
              <a:t>Page-table length register </a:t>
            </a:r>
            <a:r>
              <a:rPr lang="en-US" altLang="en-US" sz="2800" dirty="0" smtClean="0">
                <a:latin typeface="Arial" pitchFamily="34" charset="0"/>
                <a:cs typeface="Arial" pitchFamily="34" charset="0"/>
              </a:rPr>
              <a:t>(</a:t>
            </a:r>
            <a:r>
              <a:rPr lang="en-US" altLang="en-US" sz="2800" b="1" dirty="0" smtClean="0">
                <a:solidFill>
                  <a:srgbClr val="0000FF"/>
                </a:solidFill>
                <a:latin typeface="Arial" pitchFamily="34" charset="0"/>
                <a:cs typeface="Arial" pitchFamily="34" charset="0"/>
              </a:rPr>
              <a:t>PTLR</a:t>
            </a:r>
            <a:r>
              <a:rPr lang="en-US" altLang="en-US" sz="2800" dirty="0" smtClean="0">
                <a:latin typeface="Arial" pitchFamily="34" charset="0"/>
                <a:cs typeface="Arial" pitchFamily="34" charset="0"/>
              </a:rPr>
              <a:t>)</a:t>
            </a:r>
            <a:r>
              <a:rPr lang="en-US" altLang="en-US" sz="2800"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indicates size of the page table</a:t>
            </a:r>
          </a:p>
          <a:p>
            <a:pPr algn="just"/>
            <a:r>
              <a:rPr lang="en-US" altLang="en-US" sz="2800" dirty="0" smtClean="0">
                <a:latin typeface="Arial" pitchFamily="34" charset="0"/>
                <a:cs typeface="Arial" pitchFamily="34" charset="0"/>
              </a:rPr>
              <a:t>Every data/instruction access requires two memory accesses</a:t>
            </a:r>
          </a:p>
          <a:p>
            <a:pPr lvl="1" algn="just"/>
            <a:r>
              <a:rPr lang="en-US" altLang="en-US" sz="2400" dirty="0" smtClean="0">
                <a:latin typeface="Arial" pitchFamily="34" charset="0"/>
                <a:cs typeface="Arial" pitchFamily="34" charset="0"/>
              </a:rPr>
              <a:t>One for the page table and one for the data / instruction</a:t>
            </a:r>
          </a:p>
          <a:p>
            <a:pPr algn="just"/>
            <a:r>
              <a:rPr lang="en-US" altLang="en-US" sz="2800" dirty="0" smtClean="0">
                <a:latin typeface="Arial" pitchFamily="34" charset="0"/>
                <a:cs typeface="Arial" pitchFamily="34" charset="0"/>
              </a:rPr>
              <a:t>The two memory access problem can be solved by the use of a special fast-lookup hardware cache called </a:t>
            </a:r>
            <a:r>
              <a:rPr lang="en-US" altLang="en-US" sz="2800" b="1" dirty="0" smtClean="0">
                <a:solidFill>
                  <a:srgbClr val="0000FF"/>
                </a:solidFill>
                <a:latin typeface="Arial" pitchFamily="34" charset="0"/>
                <a:cs typeface="Arial" pitchFamily="34" charset="0"/>
              </a:rPr>
              <a:t>associative memory</a:t>
            </a:r>
            <a:r>
              <a:rPr lang="en-US" altLang="en-US" sz="2800" b="1" dirty="0" smtClean="0">
                <a:solidFill>
                  <a:srgbClr val="3366FF"/>
                </a:solidFill>
                <a:latin typeface="Arial" pitchFamily="34" charset="0"/>
                <a:cs typeface="Arial" pitchFamily="34" charset="0"/>
              </a:rPr>
              <a:t> </a:t>
            </a:r>
            <a:r>
              <a:rPr lang="en-US" altLang="en-US" sz="2800" dirty="0" smtClean="0">
                <a:latin typeface="Arial" pitchFamily="34" charset="0"/>
                <a:cs typeface="Arial" pitchFamily="34" charset="0"/>
              </a:rPr>
              <a:t>or </a:t>
            </a:r>
            <a:r>
              <a:rPr lang="en-US" altLang="en-US" sz="2800" b="1" dirty="0" smtClean="0">
                <a:solidFill>
                  <a:srgbClr val="0000FF"/>
                </a:solidFill>
                <a:latin typeface="Arial" pitchFamily="34" charset="0"/>
                <a:cs typeface="Arial" pitchFamily="34" charset="0"/>
              </a:rPr>
              <a:t>translation look-aside buffers </a:t>
            </a:r>
            <a:r>
              <a:rPr lang="en-US" altLang="en-US" sz="2800" dirty="0" smtClean="0">
                <a:latin typeface="Arial" pitchFamily="34" charset="0"/>
                <a:cs typeface="Arial" pitchFamily="34" charset="0"/>
              </a:rPr>
              <a:t>(</a:t>
            </a:r>
            <a:r>
              <a:rPr lang="en-US" altLang="en-US" sz="2800" b="1" dirty="0" smtClean="0">
                <a:solidFill>
                  <a:srgbClr val="0000FF"/>
                </a:solidFill>
                <a:latin typeface="Arial" pitchFamily="34" charset="0"/>
                <a:cs typeface="Arial" pitchFamily="34" charset="0"/>
              </a:rPr>
              <a:t>TLBs</a:t>
            </a:r>
            <a:r>
              <a:rPr lang="en-US" altLang="en-US" sz="2800" dirty="0" smtClean="0">
                <a:latin typeface="Arial" pitchFamily="34" charset="0"/>
                <a:cs typeface="Arial" pitchFamily="34" charset="0"/>
              </a:rPr>
              <a:t>)</a:t>
            </a:r>
            <a:endParaRPr lang="en-US" altLang="en-US" sz="2800" b="1" dirty="0" smtClean="0">
              <a:solidFill>
                <a:srgbClr val="3366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96944" cy="1354162"/>
          </a:xfrm>
        </p:spPr>
        <p:txBody>
          <a:bodyPr>
            <a:normAutofit fontScale="90000"/>
          </a:bodyPr>
          <a:lstStyle/>
          <a:p>
            <a:r>
              <a:rPr lang="en-US" dirty="0" smtClean="0">
                <a:solidFill>
                  <a:srgbClr val="C00000"/>
                </a:solidFill>
                <a:latin typeface="Arial" pitchFamily="34" charset="0"/>
                <a:cs typeface="Arial" pitchFamily="34" charset="0"/>
              </a:rPr>
              <a:t>Translation Look-aside Buffers (TLBs)</a:t>
            </a:r>
            <a:endParaRPr lang="en-US"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556792"/>
            <a:ext cx="8568952" cy="5040560"/>
          </a:xfrm>
        </p:spPr>
        <p:txBody>
          <a:bodyPr>
            <a:noAutofit/>
          </a:bodyPr>
          <a:lstStyle/>
          <a:p>
            <a:pPr algn="just"/>
            <a:r>
              <a:rPr lang="en-US" dirty="0" smtClean="0">
                <a:latin typeface="Arial" pitchFamily="34" charset="0"/>
                <a:cs typeface="Arial" pitchFamily="34" charset="0"/>
              </a:rPr>
              <a:t>Each entry in the TLB consists of two parts: a key (or tag) and a value. </a:t>
            </a:r>
          </a:p>
          <a:p>
            <a:pPr algn="just"/>
            <a:r>
              <a:rPr lang="en-US" dirty="0" smtClean="0">
                <a:latin typeface="Arial" pitchFamily="34" charset="0"/>
                <a:cs typeface="Arial" pitchFamily="34" charset="0"/>
              </a:rPr>
              <a:t>When TLB is presented with an item, the item is compared with all keys simultaneously. </a:t>
            </a:r>
          </a:p>
          <a:p>
            <a:pPr algn="just"/>
            <a:r>
              <a:rPr lang="en-US" dirty="0" smtClean="0">
                <a:latin typeface="Arial" pitchFamily="34" charset="0"/>
                <a:cs typeface="Arial" pitchFamily="34" charset="0"/>
              </a:rPr>
              <a:t>If the item is found, the corresponding value field is returned.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fontScale="90000"/>
          </a:bodyPr>
          <a:lstStyle/>
          <a:p>
            <a:r>
              <a:rPr lang="en-US" dirty="0" smtClean="0">
                <a:solidFill>
                  <a:srgbClr val="C00000"/>
                </a:solidFill>
                <a:latin typeface="Arial" pitchFamily="34" charset="0"/>
                <a:cs typeface="Arial" pitchFamily="34" charset="0"/>
              </a:rPr>
              <a:t>Translation Look-aside Buffers (TLBs)</a:t>
            </a:r>
            <a:endParaRPr lang="en-US"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600200"/>
            <a:ext cx="8568952" cy="4525963"/>
          </a:xfrm>
        </p:spPr>
        <p:txBody>
          <a:bodyPr/>
          <a:lstStyle/>
          <a:p>
            <a:pPr algn="just"/>
            <a:r>
              <a:rPr lang="en-US" dirty="0" smtClean="0">
                <a:latin typeface="Arial" pitchFamily="34" charset="0"/>
                <a:cs typeface="Arial" pitchFamily="34" charset="0"/>
              </a:rPr>
              <a:t>TLB lookup is part of the instruction pipeline</a:t>
            </a:r>
          </a:p>
          <a:p>
            <a:pPr algn="just"/>
            <a:r>
              <a:rPr lang="en-US" dirty="0" smtClean="0">
                <a:latin typeface="Arial" pitchFamily="34" charset="0"/>
                <a:cs typeface="Arial" pitchFamily="34" charset="0"/>
              </a:rPr>
              <a:t>To be able to execute the search within a pipeline step however, the TLB must be kept small. </a:t>
            </a:r>
          </a:p>
          <a:p>
            <a:pPr algn="just"/>
            <a:r>
              <a:rPr lang="en-US" dirty="0" smtClean="0">
                <a:latin typeface="Arial" pitchFamily="34" charset="0"/>
                <a:cs typeface="Arial" pitchFamily="34" charset="0"/>
              </a:rPr>
              <a:t>It is typically between 32 and 1,024 entries in size.</a:t>
            </a:r>
          </a:p>
          <a:p>
            <a:pPr algn="just"/>
            <a:endParaRPr lang="en-US" dirty="0">
              <a:latin typeface="Arial" pitchFamily="34" charset="0"/>
              <a:cs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p:cNvSpPr>
            <a:spLocks noGrp="1" noChangeArrowheads="1"/>
          </p:cNvSpPr>
          <p:nvPr>
            <p:ph type="title"/>
          </p:nvPr>
        </p:nvSpPr>
        <p:spPr>
          <a:xfrm>
            <a:off x="457200" y="166688"/>
            <a:ext cx="8229600" cy="814040"/>
          </a:xfrm>
        </p:spPr>
        <p:txBody>
          <a:bodyPr>
            <a:normAutofit/>
          </a:bodyPr>
          <a:lstStyle/>
          <a:p>
            <a:pPr eaLnBrk="1" hangingPunct="1"/>
            <a:r>
              <a:rPr lang="en-US" altLang="en-US" sz="4000" dirty="0" smtClean="0">
                <a:solidFill>
                  <a:srgbClr val="C00000"/>
                </a:solidFill>
                <a:latin typeface="Arial" pitchFamily="34" charset="0"/>
                <a:cs typeface="Arial" pitchFamily="34" charset="0"/>
              </a:rPr>
              <a:t>Associative Memory</a:t>
            </a:r>
          </a:p>
        </p:txBody>
      </p:sp>
      <p:sp>
        <p:nvSpPr>
          <p:cNvPr id="45059" name="Rectangle 2051"/>
          <p:cNvSpPr>
            <a:spLocks noGrp="1" noChangeArrowheads="1"/>
          </p:cNvSpPr>
          <p:nvPr>
            <p:ph type="body" idx="1"/>
          </p:nvPr>
        </p:nvSpPr>
        <p:spPr>
          <a:xfrm>
            <a:off x="179512" y="1211262"/>
            <a:ext cx="8712968" cy="5098057"/>
          </a:xfrm>
        </p:spPr>
        <p:txBody>
          <a:bodyPr>
            <a:normAutofit lnSpcReduction="10000"/>
          </a:bodyPr>
          <a:lstStyle/>
          <a:p>
            <a:r>
              <a:rPr lang="en-US" altLang="en-US" dirty="0" smtClean="0">
                <a:latin typeface="Arial" pitchFamily="34" charset="0"/>
                <a:cs typeface="Arial" pitchFamily="34" charset="0"/>
              </a:rPr>
              <a:t>Associative memory – parallel search </a:t>
            </a: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endParaRPr lang="en-US" altLang="en-US" dirty="0" smtClean="0">
              <a:latin typeface="Arial" pitchFamily="34" charset="0"/>
              <a:cs typeface="Arial" pitchFamily="34" charset="0"/>
            </a:endParaRPr>
          </a:p>
          <a:p>
            <a:pPr>
              <a:buFont typeface="Monotype Sorts" pitchFamily="-84" charset="2"/>
              <a:buNone/>
            </a:pPr>
            <a:endParaRPr lang="en-US" altLang="en-US" dirty="0" smtClean="0">
              <a:latin typeface="Arial" pitchFamily="34" charset="0"/>
              <a:cs typeface="Arial" pitchFamily="34" charset="0"/>
            </a:endParaRPr>
          </a:p>
          <a:p>
            <a:r>
              <a:rPr lang="en-US" altLang="en-US" dirty="0" smtClean="0">
                <a:latin typeface="Arial" pitchFamily="34" charset="0"/>
                <a:cs typeface="Arial" pitchFamily="34" charset="0"/>
              </a:rPr>
              <a:t>Address translation (p, d)</a:t>
            </a:r>
          </a:p>
          <a:p>
            <a:pPr marL="627063" lvl="1"/>
            <a:r>
              <a:rPr lang="en-US" altLang="en-US" dirty="0" smtClean="0">
                <a:latin typeface="Arial" pitchFamily="34" charset="0"/>
                <a:cs typeface="Arial" pitchFamily="34" charset="0"/>
              </a:rPr>
              <a:t>If p is in associative register, get frame # out</a:t>
            </a:r>
          </a:p>
          <a:p>
            <a:pPr marL="627063" lvl="1"/>
            <a:r>
              <a:rPr lang="en-US" altLang="en-US" dirty="0" smtClean="0">
                <a:latin typeface="Arial" pitchFamily="34" charset="0"/>
                <a:cs typeface="Arial" pitchFamily="34" charset="0"/>
              </a:rPr>
              <a:t>Otherwise get frame # from page table in memory</a:t>
            </a:r>
          </a:p>
          <a:p>
            <a:pPr marL="627063" lvl="1"/>
            <a:endParaRPr lang="en-US" altLang="en-US" dirty="0" smtClean="0">
              <a:latin typeface="Arial" pitchFamily="34" charset="0"/>
              <a:cs typeface="Arial" pitchFamily="34" charset="0"/>
            </a:endParaRPr>
          </a:p>
        </p:txBody>
      </p:sp>
      <p:pic>
        <p:nvPicPr>
          <p:cNvPr id="45060" name="Picture 1"/>
          <p:cNvPicPr>
            <a:picLocks noChangeAspect="1"/>
          </p:cNvPicPr>
          <p:nvPr/>
        </p:nvPicPr>
        <p:blipFill>
          <a:blip r:embed="rId3" cstate="print"/>
          <a:srcRect/>
          <a:stretch>
            <a:fillRect/>
          </a:stretch>
        </p:blipFill>
        <p:spPr bwMode="auto">
          <a:xfrm>
            <a:off x="2411760" y="1772816"/>
            <a:ext cx="3684637" cy="20951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600200"/>
            <a:ext cx="8784976" cy="5069160"/>
          </a:xfrm>
        </p:spPr>
        <p:txBody>
          <a:bodyPr/>
          <a:lstStyle/>
          <a:p>
            <a:pPr algn="just"/>
            <a:r>
              <a:rPr lang="en-US" dirty="0" smtClean="0">
                <a:latin typeface="Arial" pitchFamily="34" charset="0"/>
                <a:cs typeface="Arial" pitchFamily="34" charset="0"/>
              </a:rPr>
              <a:t>TLB contains only a few of the page-table entries. </a:t>
            </a:r>
          </a:p>
          <a:p>
            <a:pPr algn="just"/>
            <a:r>
              <a:rPr lang="en-US" dirty="0" smtClean="0">
                <a:latin typeface="Arial" pitchFamily="34" charset="0"/>
                <a:cs typeface="Arial" pitchFamily="34" charset="0"/>
              </a:rPr>
              <a:t>When a logical address is generated by the CPU, its page number is presented to the TLB. </a:t>
            </a:r>
          </a:p>
          <a:p>
            <a:pPr algn="just"/>
            <a:r>
              <a:rPr lang="en-US" dirty="0" smtClean="0">
                <a:latin typeface="Arial" pitchFamily="34" charset="0"/>
                <a:cs typeface="Arial" pitchFamily="34" charset="0"/>
              </a:rPr>
              <a:t>If the page number is found, its frame number is immediately available and is used to access memory.</a:t>
            </a:r>
            <a:endParaRPr lang="en-US" dirty="0">
              <a:latin typeface="Arial" pitchFamily="34" charset="0"/>
              <a:cs typeface="Arial" pitchFamily="34" charset="0"/>
            </a:endParaRPr>
          </a:p>
        </p:txBody>
      </p:sp>
      <p:sp>
        <p:nvSpPr>
          <p:cNvPr id="4" name="Title 1"/>
          <p:cNvSpPr>
            <a:spLocks noGrp="1"/>
          </p:cNvSpPr>
          <p:nvPr>
            <p:ph type="title"/>
          </p:nvPr>
        </p:nvSpPr>
        <p:spPr>
          <a:xfrm>
            <a:off x="457200" y="274638"/>
            <a:ext cx="8229600" cy="1354162"/>
          </a:xfrm>
        </p:spPr>
        <p:txBody>
          <a:bodyPr>
            <a:normAutofit fontScale="90000"/>
          </a:bodyPr>
          <a:lstStyle/>
          <a:p>
            <a:r>
              <a:rPr lang="en-US" dirty="0" smtClean="0">
                <a:solidFill>
                  <a:srgbClr val="C00000"/>
                </a:solidFill>
                <a:latin typeface="Arial" pitchFamily="34" charset="0"/>
                <a:cs typeface="Arial" pitchFamily="34" charset="0"/>
              </a:rPr>
              <a:t>Translation Look-aside Buffers (TLBs)</a:t>
            </a:r>
            <a:endParaRPr lang="en-US" dirty="0">
              <a:solidFill>
                <a:srgbClr val="C00000"/>
              </a:solidFill>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552" y="116632"/>
            <a:ext cx="8229600" cy="1296144"/>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Implementation of Page Table – ASIDs (Cont.)</a:t>
            </a:r>
          </a:p>
        </p:txBody>
      </p:sp>
      <p:sp>
        <p:nvSpPr>
          <p:cNvPr id="44035" name="Rectangle 3"/>
          <p:cNvSpPr>
            <a:spLocks noGrp="1" noChangeArrowheads="1"/>
          </p:cNvSpPr>
          <p:nvPr>
            <p:ph type="body" idx="1"/>
          </p:nvPr>
        </p:nvSpPr>
        <p:spPr>
          <a:xfrm>
            <a:off x="179512" y="1412776"/>
            <a:ext cx="8784976" cy="5328592"/>
          </a:xfrm>
        </p:spPr>
        <p:txBody>
          <a:bodyPr>
            <a:normAutofit/>
          </a:bodyPr>
          <a:lstStyle/>
          <a:p>
            <a:pPr algn="just"/>
            <a:r>
              <a:rPr lang="en-US" altLang="en-US" dirty="0" smtClean="0">
                <a:latin typeface="Arial" pitchFamily="34" charset="0"/>
                <a:cs typeface="Arial" pitchFamily="34" charset="0"/>
              </a:rPr>
              <a:t>Some TLBs store</a:t>
            </a:r>
            <a:r>
              <a:rPr lang="en-US" altLang="en-US" b="1" dirty="0" smtClean="0">
                <a:latin typeface="Arial" pitchFamily="34" charset="0"/>
                <a:cs typeface="Arial" pitchFamily="34" charset="0"/>
              </a:rPr>
              <a:t> </a:t>
            </a:r>
            <a:r>
              <a:rPr lang="en-US" altLang="en-US" b="1" dirty="0" smtClean="0">
                <a:solidFill>
                  <a:srgbClr val="0000FF"/>
                </a:solidFill>
                <a:latin typeface="Arial" pitchFamily="34" charset="0"/>
                <a:cs typeface="Arial" pitchFamily="34" charset="0"/>
              </a:rPr>
              <a:t>address-space identifiers </a:t>
            </a:r>
            <a:r>
              <a:rPr lang="en-US" altLang="en-US" dirty="0" smtClean="0">
                <a:latin typeface="Arial" pitchFamily="34" charset="0"/>
                <a:cs typeface="Arial" pitchFamily="34" charset="0"/>
              </a:rPr>
              <a:t>(</a:t>
            </a:r>
            <a:r>
              <a:rPr lang="en-US" altLang="en-US" b="1" dirty="0" smtClean="0">
                <a:solidFill>
                  <a:srgbClr val="0000FF"/>
                </a:solidFill>
                <a:latin typeface="Arial" pitchFamily="34" charset="0"/>
                <a:cs typeface="Arial" pitchFamily="34" charset="0"/>
              </a:rPr>
              <a:t>ASIDs</a:t>
            </a:r>
            <a:r>
              <a:rPr lang="en-US" altLang="en-US" dirty="0" smtClean="0">
                <a:latin typeface="Arial" pitchFamily="34" charset="0"/>
                <a:cs typeface="Arial" pitchFamily="34" charset="0"/>
              </a:rPr>
              <a:t>)</a:t>
            </a:r>
            <a:r>
              <a:rPr lang="en-US" altLang="en-US" b="1" dirty="0" smtClean="0">
                <a:solidFill>
                  <a:srgbClr val="3366FF"/>
                </a:solidFill>
                <a:latin typeface="Arial" pitchFamily="34" charset="0"/>
                <a:cs typeface="Arial" pitchFamily="34" charset="0"/>
              </a:rPr>
              <a:t> </a:t>
            </a:r>
            <a:r>
              <a:rPr lang="en-US" altLang="en-US" dirty="0" smtClean="0">
                <a:latin typeface="Arial" pitchFamily="34" charset="0"/>
                <a:cs typeface="Arial" pitchFamily="34" charset="0"/>
              </a:rPr>
              <a:t>in each TLB entry</a:t>
            </a:r>
          </a:p>
          <a:p>
            <a:pPr lvl="1" algn="just"/>
            <a:r>
              <a:rPr lang="en-US" altLang="en-US" dirty="0" smtClean="0">
                <a:latin typeface="Arial" pitchFamily="34" charset="0"/>
                <a:cs typeface="Arial" pitchFamily="34" charset="0"/>
              </a:rPr>
              <a:t>uniquely identifies each process to provide address-space protection for that process</a:t>
            </a:r>
          </a:p>
          <a:p>
            <a:pPr lvl="1" algn="just"/>
            <a:r>
              <a:rPr lang="en-IN" altLang="en-US" dirty="0" smtClean="0">
                <a:latin typeface="Arial" pitchFamily="34" charset="0"/>
                <a:cs typeface="Arial" pitchFamily="34" charset="0"/>
              </a:rPr>
              <a:t>When the TLB attempts to resolve virtual page numbers, it ensures that the ASID for the currently running process matches the ASID associated with the virtual page</a:t>
            </a:r>
          </a:p>
          <a:p>
            <a:pPr algn="just"/>
            <a:r>
              <a:rPr lang="en-IN" altLang="en-US" dirty="0" smtClean="0">
                <a:latin typeface="Arial" pitchFamily="34" charset="0"/>
                <a:cs typeface="Arial" pitchFamily="34" charset="0"/>
              </a:rPr>
              <a:t>Allows the TLB to contain entries for several different processes simultaneously</a:t>
            </a:r>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440160"/>
          </a:xfrm>
        </p:spPr>
        <p:txBody>
          <a:bodyPr>
            <a:normAutofit/>
          </a:bodyPr>
          <a:lstStyle/>
          <a:p>
            <a:r>
              <a:rPr lang="en-US" altLang="en-US" sz="4000" dirty="0" smtClean="0">
                <a:solidFill>
                  <a:srgbClr val="C00000"/>
                </a:solidFill>
                <a:latin typeface="Arial" pitchFamily="34" charset="0"/>
                <a:cs typeface="Arial" pitchFamily="34" charset="0"/>
              </a:rPr>
              <a:t>Implementation of Page Table (Cont.)</a:t>
            </a:r>
            <a:endParaRPr lang="en-IN" sz="4000" dirty="0"/>
          </a:p>
        </p:txBody>
      </p:sp>
      <p:sp>
        <p:nvSpPr>
          <p:cNvPr id="3" name="Content Placeholder 2"/>
          <p:cNvSpPr>
            <a:spLocks noGrp="1"/>
          </p:cNvSpPr>
          <p:nvPr>
            <p:ph idx="1"/>
          </p:nvPr>
        </p:nvSpPr>
        <p:spPr>
          <a:xfrm>
            <a:off x="251520" y="1600200"/>
            <a:ext cx="8712968" cy="5141168"/>
          </a:xfrm>
        </p:spPr>
        <p:txBody>
          <a:bodyPr/>
          <a:lstStyle/>
          <a:p>
            <a:pPr algn="just"/>
            <a:r>
              <a:rPr lang="en-IN" dirty="0" smtClean="0">
                <a:latin typeface="Arial" pitchFamily="34" charset="0"/>
                <a:cs typeface="Arial" pitchFamily="34" charset="0"/>
              </a:rPr>
              <a:t>The percentage of times that the page number of interest is found in the TLB is called the hit ratio.</a:t>
            </a:r>
          </a:p>
          <a:p>
            <a:pPr algn="just"/>
            <a:r>
              <a:rPr lang="en-IN" dirty="0" smtClean="0">
                <a:latin typeface="Arial" pitchFamily="34" charset="0"/>
                <a:cs typeface="Arial" pitchFamily="34" charset="0"/>
              </a:rPr>
              <a:t>On a TLB miss, value is loaded into the TLB for faster access next time</a:t>
            </a:r>
          </a:p>
          <a:p>
            <a:pPr algn="just"/>
            <a:r>
              <a:rPr lang="en-IN" dirty="0" smtClean="0">
                <a:latin typeface="Arial" pitchFamily="34" charset="0"/>
                <a:cs typeface="Arial" pitchFamily="34" charset="0"/>
              </a:rPr>
              <a:t>Replacement policies must be considered e.g. LRU, random, round-robin</a:t>
            </a:r>
          </a:p>
          <a:p>
            <a:pPr algn="just"/>
            <a:r>
              <a:rPr lang="en-IN" dirty="0" smtClean="0">
                <a:latin typeface="Arial" pitchFamily="34" charset="0"/>
                <a:cs typeface="Arial" pitchFamily="34" charset="0"/>
              </a:rPr>
              <a:t>Some entries can be wired down for permanent fast access (e.g. key kernel code)</a:t>
            </a:r>
            <a:endParaRPr lang="en-IN" dirty="0">
              <a:latin typeface="Arial" pitchFamily="34" charset="0"/>
              <a:cs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8950" y="182562"/>
            <a:ext cx="8229600" cy="942181"/>
          </a:xfrm>
        </p:spPr>
        <p:txBody>
          <a:bodyPr>
            <a:normAutofit/>
          </a:bodyPr>
          <a:lstStyle/>
          <a:p>
            <a:pPr eaLnBrk="1" hangingPunct="1"/>
            <a:r>
              <a:rPr lang="en-US" altLang="en-US" sz="4000" dirty="0" smtClean="0">
                <a:solidFill>
                  <a:srgbClr val="C00000"/>
                </a:solidFill>
                <a:latin typeface="Arial" pitchFamily="34" charset="0"/>
                <a:cs typeface="Arial" pitchFamily="34" charset="0"/>
              </a:rPr>
              <a:t>Paging Hardware With TLB</a:t>
            </a:r>
            <a:endParaRPr lang="en-US" altLang="en-US" sz="2000" dirty="0" smtClean="0">
              <a:solidFill>
                <a:srgbClr val="C00000"/>
              </a:solidFill>
              <a:latin typeface="Arial" pitchFamily="34" charset="0"/>
              <a:cs typeface="Arial" pitchFamily="34" charset="0"/>
            </a:endParaRPr>
          </a:p>
        </p:txBody>
      </p:sp>
      <p:pic>
        <p:nvPicPr>
          <p:cNvPr id="46083" name="Picture 5"/>
          <p:cNvPicPr>
            <a:picLocks noChangeAspect="1" noChangeArrowheads="1"/>
          </p:cNvPicPr>
          <p:nvPr/>
        </p:nvPicPr>
        <p:blipFill>
          <a:blip r:embed="rId3" cstate="print"/>
          <a:srcRect/>
          <a:stretch>
            <a:fillRect/>
          </a:stretch>
        </p:blipFill>
        <p:spPr bwMode="auto">
          <a:xfrm>
            <a:off x="1043608" y="1284288"/>
            <a:ext cx="6912768" cy="5385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altLang="en-US" sz="4000" dirty="0" smtClean="0">
                <a:solidFill>
                  <a:srgbClr val="C00000"/>
                </a:solidFill>
                <a:latin typeface="Arial" pitchFamily="34" charset="0"/>
                <a:cs typeface="Arial" pitchFamily="34" charset="0"/>
              </a:rPr>
              <a:t>Hardware Address Protection</a:t>
            </a:r>
          </a:p>
        </p:txBody>
      </p:sp>
      <p:sp>
        <p:nvSpPr>
          <p:cNvPr id="4" name="Content Placeholder 3"/>
          <p:cNvSpPr>
            <a:spLocks noGrp="1"/>
          </p:cNvSpPr>
          <p:nvPr>
            <p:ph idx="1"/>
          </p:nvPr>
        </p:nvSpPr>
        <p:spPr>
          <a:xfrm>
            <a:off x="251520" y="1196752"/>
            <a:ext cx="8640960" cy="4929411"/>
          </a:xfrm>
        </p:spPr>
        <p:txBody>
          <a:bodyPr>
            <a:noAutofit/>
          </a:bodyPr>
          <a:lstStyle/>
          <a:p>
            <a:pPr marL="266700" indent="-266700" algn="just"/>
            <a:r>
              <a:rPr lang="en-IN" sz="2800" dirty="0" smtClean="0">
                <a:latin typeface="Arial" pitchFamily="34" charset="0"/>
                <a:cs typeface="Arial" pitchFamily="34" charset="0"/>
              </a:rPr>
              <a:t>Any attempt by a program executing in user mode to access operating-system memory or other users’ memory results in a trap to the operating system, which treats the attempt as a fatal error</a:t>
            </a:r>
          </a:p>
          <a:p>
            <a:pPr marL="266700" indent="-266700" algn="just"/>
            <a:r>
              <a:rPr lang="en-IN" sz="2800" dirty="0" smtClean="0">
                <a:latin typeface="Arial" pitchFamily="34" charset="0"/>
                <a:cs typeface="Arial" pitchFamily="34" charset="0"/>
              </a:rPr>
              <a:t>This way a user program from is prevented from (accidentally or deliberately) modifying the code or data structures of either the operating system or other users</a:t>
            </a:r>
            <a:endParaRPr lang="en-IN" sz="2800" dirty="0">
              <a:latin typeface="Arial" pitchFamily="34" charset="0"/>
              <a:cs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229600" cy="900336"/>
          </a:xfrm>
        </p:spPr>
        <p:txBody>
          <a:bodyPr>
            <a:normAutofit/>
          </a:bodyPr>
          <a:lstStyle/>
          <a:p>
            <a:pPr eaLnBrk="1" hangingPunct="1"/>
            <a:r>
              <a:rPr lang="en-US" altLang="en-US" sz="4000" dirty="0" smtClean="0">
                <a:solidFill>
                  <a:srgbClr val="C00000"/>
                </a:solidFill>
                <a:latin typeface="Arial" pitchFamily="34" charset="0"/>
                <a:cs typeface="Arial" pitchFamily="34" charset="0"/>
              </a:rPr>
              <a:t>Effective Access Time</a:t>
            </a:r>
          </a:p>
        </p:txBody>
      </p:sp>
      <p:sp>
        <p:nvSpPr>
          <p:cNvPr id="47107" name="Rectangle 3"/>
          <p:cNvSpPr>
            <a:spLocks noGrp="1" noChangeArrowheads="1"/>
          </p:cNvSpPr>
          <p:nvPr>
            <p:ph type="body" idx="1"/>
          </p:nvPr>
        </p:nvSpPr>
        <p:spPr>
          <a:xfrm>
            <a:off x="179512" y="980728"/>
            <a:ext cx="8784975" cy="5688631"/>
          </a:xfrm>
        </p:spPr>
        <p:txBody>
          <a:bodyPr>
            <a:normAutofit fontScale="85000" lnSpcReduction="10000"/>
          </a:bodyPr>
          <a:lstStyle/>
          <a:p>
            <a:pPr algn="just">
              <a:lnSpc>
                <a:spcPct val="120000"/>
              </a:lnSpc>
              <a:spcBef>
                <a:spcPts val="0"/>
              </a:spcBef>
              <a:tabLst>
                <a:tab pos="2062163" algn="l"/>
                <a:tab pos="2566988" algn="l"/>
              </a:tabLst>
            </a:pPr>
            <a:r>
              <a:rPr lang="en-US" altLang="en-US" dirty="0" smtClean="0">
                <a:latin typeface="Arial" pitchFamily="34" charset="0"/>
                <a:cs typeface="Arial" pitchFamily="34" charset="0"/>
                <a:sym typeface="Symbol" pitchFamily="18" charset="2"/>
              </a:rPr>
              <a:t>Hit ratio =  is related to number of associative registers</a:t>
            </a:r>
          </a:p>
          <a:p>
            <a:pPr algn="just">
              <a:lnSpc>
                <a:spcPct val="120000"/>
              </a:lnSpc>
              <a:spcBef>
                <a:spcPts val="0"/>
              </a:spcBef>
              <a:tabLst>
                <a:tab pos="2062163" algn="l"/>
                <a:tab pos="2566988" algn="l"/>
              </a:tabLst>
            </a:pPr>
            <a:r>
              <a:rPr lang="en-US" altLang="en-US" dirty="0" smtClean="0">
                <a:latin typeface="Arial" pitchFamily="34" charset="0"/>
                <a:cs typeface="Arial" pitchFamily="34" charset="0"/>
                <a:sym typeface="Symbol" pitchFamily="18" charset="2"/>
              </a:rPr>
              <a:t>Consider  = 80%, </a:t>
            </a:r>
            <a:r>
              <a:rPr lang="en-IN" altLang="en-US" dirty="0" smtClean="0">
                <a:latin typeface="Arial" pitchFamily="34" charset="0"/>
                <a:cs typeface="Arial" pitchFamily="34" charset="0"/>
                <a:sym typeface="Symbol" pitchFamily="18" charset="2"/>
              </a:rPr>
              <a:t>If it takes 100 nanoseconds to access memory, then a mapped-memory access takes 100 nanoseconds when the page number is in the TLB.</a:t>
            </a:r>
            <a:endParaRPr lang="en-US" altLang="en-US" dirty="0" smtClean="0">
              <a:latin typeface="Arial" pitchFamily="34" charset="0"/>
              <a:cs typeface="Arial" pitchFamily="34" charset="0"/>
              <a:sym typeface="Symbol" pitchFamily="18" charset="2"/>
            </a:endParaRPr>
          </a:p>
          <a:p>
            <a:pPr algn="just">
              <a:lnSpc>
                <a:spcPct val="120000"/>
              </a:lnSpc>
              <a:spcBef>
                <a:spcPts val="0"/>
              </a:spcBef>
              <a:tabLst>
                <a:tab pos="2062163" algn="l"/>
                <a:tab pos="2566988" algn="l"/>
              </a:tabLst>
            </a:pPr>
            <a:r>
              <a:rPr lang="en-IN" altLang="en-US" dirty="0" smtClean="0">
                <a:latin typeface="Arial" pitchFamily="34" charset="0"/>
                <a:cs typeface="Arial" pitchFamily="34" charset="0"/>
              </a:rPr>
              <a:t>If we fail to find the page number in the TLB then we must first access memory for the page table and frame number (100 nanoseconds) and then access the desired byte in memory (100 nanoseconds)</a:t>
            </a:r>
            <a:r>
              <a:rPr lang="en-US" altLang="en-US" dirty="0" smtClean="0">
                <a:latin typeface="Arial" pitchFamily="34" charset="0"/>
                <a:cs typeface="Arial" pitchFamily="34" charset="0"/>
              </a:rPr>
              <a:t>	</a:t>
            </a:r>
            <a:endParaRPr lang="en-US" altLang="en-US" dirty="0" smtClean="0">
              <a:latin typeface="Arial" pitchFamily="34" charset="0"/>
              <a:cs typeface="Arial" pitchFamily="34" charset="0"/>
              <a:sym typeface="Symbol" pitchFamily="18" charset="2"/>
            </a:endParaRPr>
          </a:p>
          <a:p>
            <a:pPr lvl="1" algn="just">
              <a:lnSpc>
                <a:spcPct val="120000"/>
              </a:lnSpc>
              <a:spcBef>
                <a:spcPts val="0"/>
              </a:spcBef>
              <a:tabLst>
                <a:tab pos="2062163" algn="l"/>
                <a:tab pos="2566988" algn="l"/>
              </a:tabLst>
            </a:pPr>
            <a:r>
              <a:rPr lang="en-US" altLang="en-US" b="1" dirty="0" smtClean="0">
                <a:solidFill>
                  <a:srgbClr val="0000FF"/>
                </a:solidFill>
                <a:latin typeface="Arial" pitchFamily="34" charset="0"/>
                <a:cs typeface="Arial" pitchFamily="34" charset="0"/>
                <a:sym typeface="Symbol" pitchFamily="18" charset="2"/>
              </a:rPr>
              <a:t>Effective Access Time</a:t>
            </a:r>
            <a:r>
              <a:rPr lang="en-US" altLang="en-US" dirty="0" smtClean="0">
                <a:solidFill>
                  <a:srgbClr val="0000FF"/>
                </a:solidFill>
                <a:latin typeface="Arial" pitchFamily="34" charset="0"/>
                <a:cs typeface="Arial" pitchFamily="34" charset="0"/>
                <a:sym typeface="Symbol" pitchFamily="18" charset="2"/>
              </a:rPr>
              <a:t> </a:t>
            </a:r>
            <a:r>
              <a:rPr lang="en-US" altLang="en-US" dirty="0" smtClean="0">
                <a:latin typeface="Arial" pitchFamily="34" charset="0"/>
                <a:cs typeface="Arial" pitchFamily="34" charset="0"/>
                <a:sym typeface="Symbol" pitchFamily="18" charset="2"/>
              </a:rPr>
              <a:t>(</a:t>
            </a:r>
            <a:r>
              <a:rPr lang="en-US" altLang="en-US" b="1" dirty="0" smtClean="0">
                <a:solidFill>
                  <a:srgbClr val="0000FF"/>
                </a:solidFill>
                <a:latin typeface="Arial" pitchFamily="34" charset="0"/>
                <a:cs typeface="Arial" pitchFamily="34" charset="0"/>
                <a:sym typeface="Symbol" pitchFamily="18" charset="2"/>
              </a:rPr>
              <a:t>EAT</a:t>
            </a:r>
            <a:r>
              <a:rPr lang="en-US" altLang="en-US" dirty="0" smtClean="0">
                <a:latin typeface="Arial" pitchFamily="34" charset="0"/>
                <a:cs typeface="Arial" pitchFamily="34" charset="0"/>
                <a:sym typeface="Symbol" pitchFamily="18" charset="2"/>
              </a:rPr>
              <a:t>) </a:t>
            </a:r>
          </a:p>
          <a:p>
            <a:pPr lvl="1" algn="just">
              <a:lnSpc>
                <a:spcPct val="120000"/>
              </a:lnSpc>
              <a:spcBef>
                <a:spcPts val="0"/>
              </a:spcBef>
              <a:buNone/>
              <a:tabLst>
                <a:tab pos="2062163" algn="l"/>
                <a:tab pos="2566988" algn="l"/>
              </a:tabLst>
            </a:pPr>
            <a:r>
              <a:rPr lang="en-US" altLang="en-US" dirty="0" smtClean="0">
                <a:latin typeface="Arial" pitchFamily="34" charset="0"/>
                <a:cs typeface="Arial" pitchFamily="34" charset="0"/>
                <a:sym typeface="Symbol" pitchFamily="18" charset="2"/>
              </a:rPr>
              <a:t>	= 0.80 x 100 + 0.20 x 200 = 120ns</a:t>
            </a:r>
          </a:p>
          <a:p>
            <a:pPr algn="just">
              <a:lnSpc>
                <a:spcPct val="120000"/>
              </a:lnSpc>
              <a:spcBef>
                <a:spcPts val="0"/>
              </a:spcBef>
              <a:buFont typeface="Monotype Sorts" pitchFamily="-84" charset="2"/>
              <a:buNone/>
              <a:tabLst>
                <a:tab pos="2062163" algn="l"/>
                <a:tab pos="2566988" algn="l"/>
              </a:tabLst>
            </a:pPr>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p:cNvSpPr>
            <a:spLocks noGrp="1" noChangeArrowheads="1"/>
          </p:cNvSpPr>
          <p:nvPr>
            <p:ph type="title"/>
          </p:nvPr>
        </p:nvSpPr>
        <p:spPr>
          <a:xfrm>
            <a:off x="457200" y="182562"/>
            <a:ext cx="8229600" cy="942181"/>
          </a:xfrm>
        </p:spPr>
        <p:txBody>
          <a:bodyPr>
            <a:normAutofit/>
          </a:bodyPr>
          <a:lstStyle/>
          <a:p>
            <a:pPr eaLnBrk="1" hangingPunct="1"/>
            <a:r>
              <a:rPr lang="en-US" altLang="en-US" sz="4000" dirty="0" smtClean="0">
                <a:solidFill>
                  <a:srgbClr val="C00000"/>
                </a:solidFill>
                <a:latin typeface="Arial" pitchFamily="34" charset="0"/>
                <a:cs typeface="Arial" pitchFamily="34" charset="0"/>
              </a:rPr>
              <a:t>Memory Protection</a:t>
            </a:r>
          </a:p>
        </p:txBody>
      </p:sp>
      <p:sp>
        <p:nvSpPr>
          <p:cNvPr id="48131" name="Rectangle 2051"/>
          <p:cNvSpPr>
            <a:spLocks noGrp="1" noChangeArrowheads="1"/>
          </p:cNvSpPr>
          <p:nvPr>
            <p:ph type="body" idx="1"/>
          </p:nvPr>
        </p:nvSpPr>
        <p:spPr>
          <a:xfrm>
            <a:off x="179512" y="1157288"/>
            <a:ext cx="8712967" cy="5512072"/>
          </a:xfrm>
        </p:spPr>
        <p:txBody>
          <a:bodyPr>
            <a:noAutofit/>
          </a:bodyPr>
          <a:lstStyle/>
          <a:p>
            <a:pPr algn="just"/>
            <a:r>
              <a:rPr lang="en-US" altLang="en-US" sz="2800" dirty="0" smtClean="0">
                <a:latin typeface="Arial" pitchFamily="34" charset="0"/>
                <a:cs typeface="Arial" pitchFamily="34" charset="0"/>
              </a:rPr>
              <a:t>Implemented by associating protection bit with each frame to indicate if read-only or read-write access is allowed</a:t>
            </a:r>
          </a:p>
          <a:p>
            <a:pPr lvl="1" algn="just"/>
            <a:r>
              <a:rPr lang="en-US" altLang="en-US" sz="2400" dirty="0" smtClean="0">
                <a:latin typeface="Arial" pitchFamily="34" charset="0"/>
                <a:cs typeface="Arial" pitchFamily="34" charset="0"/>
              </a:rPr>
              <a:t>Can also add more bits to indicate page execute-only, and so on</a:t>
            </a:r>
          </a:p>
          <a:p>
            <a:pPr algn="just"/>
            <a:r>
              <a:rPr lang="en-IN" altLang="en-US" sz="2800" dirty="0" smtClean="0">
                <a:latin typeface="Arial" pitchFamily="34" charset="0"/>
                <a:cs typeface="Arial" pitchFamily="34" charset="0"/>
              </a:rPr>
              <a:t>Normally, these bits are kept in the page table.</a:t>
            </a:r>
          </a:p>
          <a:p>
            <a:pPr algn="just"/>
            <a:r>
              <a:rPr lang="en-IN" sz="2800" dirty="0" smtClean="0">
                <a:latin typeface="Arial" pitchFamily="34" charset="0"/>
                <a:cs typeface="Arial" pitchFamily="34" charset="0"/>
              </a:rPr>
              <a:t>Illegal attempts will be trapped to the operating system</a:t>
            </a:r>
            <a:endParaRPr lang="en-IN" altLang="en-US" sz="2800" dirty="0" smtClean="0">
              <a:latin typeface="Arial" pitchFamily="34" charset="0"/>
              <a:cs typeface="Arial" pitchFamily="34" charset="0"/>
            </a:endParaRPr>
          </a:p>
          <a:p>
            <a:pPr algn="just"/>
            <a:endParaRPr lang="en-IN" alt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40966"/>
          </a:xfrm>
        </p:spPr>
        <p:txBody>
          <a:bodyPr>
            <a:normAutofit/>
          </a:bodyPr>
          <a:lstStyle/>
          <a:p>
            <a:r>
              <a:rPr lang="en-US" altLang="en-US" sz="4000" dirty="0" smtClean="0">
                <a:solidFill>
                  <a:srgbClr val="C00000"/>
                </a:solidFill>
                <a:latin typeface="Arial" pitchFamily="34" charset="0"/>
                <a:cs typeface="Arial" pitchFamily="34" charset="0"/>
              </a:rPr>
              <a:t>Memory Protection</a:t>
            </a:r>
            <a:endParaRPr lang="en-IN" sz="4000" dirty="0"/>
          </a:p>
        </p:txBody>
      </p:sp>
      <p:sp>
        <p:nvSpPr>
          <p:cNvPr id="3" name="Content Placeholder 2"/>
          <p:cNvSpPr>
            <a:spLocks noGrp="1"/>
          </p:cNvSpPr>
          <p:nvPr>
            <p:ph idx="1"/>
          </p:nvPr>
        </p:nvSpPr>
        <p:spPr>
          <a:xfrm>
            <a:off x="179512" y="908720"/>
            <a:ext cx="8784976" cy="5832648"/>
          </a:xfrm>
        </p:spPr>
        <p:txBody>
          <a:bodyPr>
            <a:normAutofit fontScale="92500"/>
          </a:bodyPr>
          <a:lstStyle/>
          <a:p>
            <a:pPr algn="just"/>
            <a:r>
              <a:rPr lang="en-US" altLang="en-US" sz="2600" b="1" dirty="0" smtClean="0">
                <a:solidFill>
                  <a:srgbClr val="0000FF"/>
                </a:solidFill>
                <a:latin typeface="Arial" pitchFamily="34" charset="0"/>
                <a:cs typeface="Arial" pitchFamily="34" charset="0"/>
              </a:rPr>
              <a:t>Valid-invalid</a:t>
            </a:r>
            <a:r>
              <a:rPr lang="en-US" altLang="en-US" sz="2600" dirty="0" smtClean="0">
                <a:solidFill>
                  <a:srgbClr val="3366FF"/>
                </a:solidFill>
                <a:latin typeface="Arial" pitchFamily="34" charset="0"/>
                <a:cs typeface="Arial" pitchFamily="34" charset="0"/>
              </a:rPr>
              <a:t> </a:t>
            </a:r>
            <a:r>
              <a:rPr lang="en-US" altLang="en-US" sz="2600" dirty="0" smtClean="0">
                <a:latin typeface="Arial" pitchFamily="34" charset="0"/>
                <a:cs typeface="Arial" pitchFamily="34" charset="0"/>
              </a:rPr>
              <a:t>bit attached to each entry in the page table:</a:t>
            </a:r>
          </a:p>
          <a:p>
            <a:pPr lvl="1" algn="just"/>
            <a:r>
              <a:rPr lang="ja-JP" altLang="en-US" sz="2400" smtClean="0">
                <a:latin typeface="Arial" pitchFamily="34" charset="0"/>
                <a:cs typeface="Arial" pitchFamily="34" charset="0"/>
              </a:rPr>
              <a:t>“</a:t>
            </a:r>
            <a:r>
              <a:rPr lang="en-IN" altLang="ja-JP" sz="2400" dirty="0" smtClean="0">
                <a:latin typeface="Arial" pitchFamily="34" charset="0"/>
                <a:cs typeface="Arial" pitchFamily="34" charset="0"/>
              </a:rPr>
              <a:t>valid</a:t>
            </a:r>
            <a:r>
              <a:rPr lang="ja-JP" altLang="en-US" sz="2400" smtClean="0">
                <a:latin typeface="Arial" pitchFamily="34" charset="0"/>
                <a:cs typeface="Arial" pitchFamily="34" charset="0"/>
              </a:rPr>
              <a:t>”</a:t>
            </a:r>
            <a:r>
              <a:rPr lang="en-US" altLang="ja-JP" sz="2400" dirty="0" smtClean="0">
                <a:latin typeface="Arial" pitchFamily="34" charset="0"/>
                <a:cs typeface="Arial" pitchFamily="34" charset="0"/>
              </a:rPr>
              <a:t> indicates that the associated page is in the process</a:t>
            </a:r>
            <a:r>
              <a:rPr lang="ja-JP" altLang="en-US" sz="2400" smtClean="0">
                <a:latin typeface="Arial" pitchFamily="34" charset="0"/>
                <a:cs typeface="Arial" pitchFamily="34" charset="0"/>
              </a:rPr>
              <a:t>’</a:t>
            </a:r>
            <a:r>
              <a:rPr lang="en-US" altLang="ja-JP" sz="2400" dirty="0" smtClean="0">
                <a:latin typeface="Arial" pitchFamily="34" charset="0"/>
                <a:cs typeface="Arial" pitchFamily="34" charset="0"/>
              </a:rPr>
              <a:t> logical address space, and is thus a legal page</a:t>
            </a:r>
          </a:p>
          <a:p>
            <a:pPr lvl="1" algn="just"/>
            <a:r>
              <a:rPr lang="ja-JP" altLang="en-US" sz="2400" smtClean="0">
                <a:latin typeface="Arial" pitchFamily="34" charset="0"/>
                <a:cs typeface="Arial" pitchFamily="34" charset="0"/>
              </a:rPr>
              <a:t>“</a:t>
            </a:r>
            <a:r>
              <a:rPr lang="en-US" altLang="ja-JP" sz="2400" dirty="0" smtClean="0">
                <a:latin typeface="Arial" pitchFamily="34" charset="0"/>
                <a:cs typeface="Arial" pitchFamily="34" charset="0"/>
              </a:rPr>
              <a:t>invalid</a:t>
            </a:r>
            <a:r>
              <a:rPr lang="ja-JP" altLang="en-US" sz="2400" smtClean="0">
                <a:latin typeface="Arial" pitchFamily="34" charset="0"/>
                <a:cs typeface="Arial" pitchFamily="34" charset="0"/>
              </a:rPr>
              <a:t>”</a:t>
            </a:r>
            <a:r>
              <a:rPr lang="en-US" altLang="ja-JP" sz="2400" dirty="0" smtClean="0">
                <a:latin typeface="Arial" pitchFamily="34" charset="0"/>
                <a:cs typeface="Arial" pitchFamily="34" charset="0"/>
              </a:rPr>
              <a:t> indicates that the page is not in the process</a:t>
            </a:r>
            <a:r>
              <a:rPr lang="ja-JP" altLang="en-US" sz="2400" smtClean="0">
                <a:latin typeface="Arial" pitchFamily="34" charset="0"/>
                <a:cs typeface="Arial" pitchFamily="34" charset="0"/>
              </a:rPr>
              <a:t>’</a:t>
            </a:r>
            <a:r>
              <a:rPr lang="en-US" altLang="ja-JP" sz="2400" dirty="0" smtClean="0">
                <a:latin typeface="Arial" pitchFamily="34" charset="0"/>
                <a:cs typeface="Arial" pitchFamily="34" charset="0"/>
              </a:rPr>
              <a:t> logical address space</a:t>
            </a:r>
          </a:p>
          <a:p>
            <a:pPr algn="just"/>
            <a:r>
              <a:rPr lang="en-IN" altLang="ja-JP" sz="2800" dirty="0" smtClean="0">
                <a:latin typeface="Arial" pitchFamily="34" charset="0"/>
                <a:cs typeface="Arial" pitchFamily="34" charset="0"/>
              </a:rPr>
              <a:t>Illegal addresses are trapped by use of the valid–invalid bit. </a:t>
            </a:r>
          </a:p>
          <a:p>
            <a:pPr algn="just"/>
            <a:r>
              <a:rPr lang="en-IN" altLang="ja-JP" sz="2800" dirty="0" smtClean="0">
                <a:latin typeface="Arial" pitchFamily="34" charset="0"/>
                <a:cs typeface="Arial" pitchFamily="34" charset="0"/>
              </a:rPr>
              <a:t>The operating system sets this bit for each page to allow or disallow access to the page.</a:t>
            </a:r>
            <a:endParaRPr lang="en-US" altLang="ja-JP" sz="2800" dirty="0" smtClean="0">
              <a:latin typeface="Arial" pitchFamily="34" charset="0"/>
              <a:cs typeface="Arial" pitchFamily="34" charset="0"/>
            </a:endParaRPr>
          </a:p>
          <a:p>
            <a:pPr algn="just"/>
            <a:r>
              <a:rPr lang="en-US" altLang="en-US" sz="2800" dirty="0" smtClean="0">
                <a:latin typeface="Arial" pitchFamily="34" charset="0"/>
                <a:cs typeface="Arial" pitchFamily="34" charset="0"/>
              </a:rPr>
              <a:t>Or use </a:t>
            </a:r>
            <a:r>
              <a:rPr lang="en-US" altLang="en-US" sz="2800" b="1" dirty="0" smtClean="0">
                <a:solidFill>
                  <a:srgbClr val="0000FF"/>
                </a:solidFill>
                <a:latin typeface="Arial" pitchFamily="34" charset="0"/>
                <a:cs typeface="Arial" pitchFamily="34" charset="0"/>
              </a:rPr>
              <a:t>page-table length register </a:t>
            </a:r>
            <a:r>
              <a:rPr lang="en-US" altLang="en-US" sz="2800" dirty="0" smtClean="0">
                <a:latin typeface="Arial" pitchFamily="34" charset="0"/>
                <a:cs typeface="Arial" pitchFamily="34" charset="0"/>
              </a:rPr>
              <a:t>(</a:t>
            </a:r>
            <a:r>
              <a:rPr lang="en-US" altLang="en-US" sz="2800" b="1" dirty="0" smtClean="0">
                <a:solidFill>
                  <a:srgbClr val="3366FF"/>
                </a:solidFill>
                <a:latin typeface="Arial" pitchFamily="34" charset="0"/>
                <a:cs typeface="Arial" pitchFamily="34" charset="0"/>
              </a:rPr>
              <a:t>PTLR</a:t>
            </a:r>
            <a:r>
              <a:rPr lang="en-US" altLang="en-US" sz="2800" dirty="0" smtClean="0">
                <a:latin typeface="Arial" pitchFamily="34" charset="0"/>
                <a:cs typeface="Arial" pitchFamily="34" charset="0"/>
              </a:rPr>
              <a:t>)</a:t>
            </a:r>
          </a:p>
          <a:p>
            <a:pPr lvl="1" algn="just"/>
            <a:r>
              <a:rPr lang="en-IN" altLang="en-US" sz="2400" dirty="0" smtClean="0">
                <a:latin typeface="Arial" pitchFamily="34" charset="0"/>
                <a:cs typeface="Arial" pitchFamily="34" charset="0"/>
              </a:rPr>
              <a:t>Indicates the size of the page table. </a:t>
            </a:r>
          </a:p>
          <a:p>
            <a:pPr lvl="1" algn="just"/>
            <a:r>
              <a:rPr lang="en-IN" altLang="en-US" sz="2400" dirty="0" smtClean="0">
                <a:latin typeface="Arial" pitchFamily="34" charset="0"/>
                <a:cs typeface="Arial" pitchFamily="34" charset="0"/>
              </a:rPr>
              <a:t>This value is checked against every logical address to verify that the address is in the valid range for the process. </a:t>
            </a:r>
          </a:p>
          <a:p>
            <a:pPr lvl="1" algn="just"/>
            <a:r>
              <a:rPr lang="en-IN" altLang="en-US" sz="2400" dirty="0" smtClean="0">
                <a:latin typeface="Arial" pitchFamily="34" charset="0"/>
                <a:cs typeface="Arial" pitchFamily="34" charset="0"/>
              </a:rPr>
              <a:t>Failure of this test causes an error trap to the operating system.</a:t>
            </a:r>
            <a:endParaRPr lang="en-US" altLang="en-US" sz="2400" dirty="0" smtClean="0">
              <a:latin typeface="Arial" pitchFamily="34" charset="0"/>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sz="4000" dirty="0" smtClean="0">
                <a:solidFill>
                  <a:srgbClr val="C00000"/>
                </a:solidFill>
                <a:latin typeface="Arial" pitchFamily="34" charset="0"/>
                <a:cs typeface="Arial" pitchFamily="34" charset="0"/>
              </a:rPr>
              <a:t>Example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600200"/>
            <a:ext cx="8435280" cy="4525963"/>
          </a:xfrm>
        </p:spPr>
        <p:txBody>
          <a:bodyPr>
            <a:normAutofit/>
          </a:bodyPr>
          <a:lstStyle/>
          <a:p>
            <a:pPr algn="just"/>
            <a:r>
              <a:rPr lang="en-IN" sz="2800" dirty="0" smtClean="0">
                <a:latin typeface="Arial" pitchFamily="34" charset="0"/>
                <a:cs typeface="Arial" pitchFamily="34" charset="0"/>
              </a:rPr>
              <a:t>In a system with a 14-bit address space (0 to 16383), a program uses only addresses 0 to 10468. </a:t>
            </a:r>
          </a:p>
          <a:p>
            <a:pPr algn="just"/>
            <a:r>
              <a:rPr lang="en-IN" sz="2800" dirty="0" smtClean="0">
                <a:latin typeface="Arial" pitchFamily="34" charset="0"/>
                <a:cs typeface="Arial" pitchFamily="34" charset="0"/>
              </a:rPr>
              <a:t>Given a page size of 2 KB, obtain the address ranges for pages 0 – 5.</a:t>
            </a:r>
          </a:p>
          <a:p>
            <a:pPr algn="just"/>
            <a:r>
              <a:rPr lang="en-IN" sz="2800" dirty="0" smtClean="0">
                <a:latin typeface="Arial" pitchFamily="34" charset="0"/>
                <a:cs typeface="Arial" pitchFamily="34" charset="0"/>
              </a:rPr>
              <a:t>Is there internal fragmentation?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cstate="print"/>
          <a:srcRect/>
          <a:stretch>
            <a:fillRect/>
          </a:stretch>
        </p:blipFill>
        <p:spPr bwMode="auto">
          <a:xfrm>
            <a:off x="899592" y="1412776"/>
            <a:ext cx="7416823" cy="5400600"/>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IN" sz="4000" dirty="0" smtClean="0">
                <a:solidFill>
                  <a:srgbClr val="C00000"/>
                </a:solidFill>
                <a:latin typeface="Arial" pitchFamily="34" charset="0"/>
                <a:cs typeface="Arial" pitchFamily="34" charset="0"/>
              </a:rPr>
              <a:t>Valid (v) or invalid (</a:t>
            </a:r>
            <a:r>
              <a:rPr lang="en-IN" sz="4000" dirty="0" err="1" smtClean="0">
                <a:solidFill>
                  <a:srgbClr val="C00000"/>
                </a:solidFill>
                <a:latin typeface="Arial" pitchFamily="34" charset="0"/>
                <a:cs typeface="Arial" pitchFamily="34" charset="0"/>
              </a:rPr>
              <a:t>i</a:t>
            </a:r>
            <a:r>
              <a:rPr lang="en-IN" sz="4000" dirty="0" smtClean="0">
                <a:solidFill>
                  <a:srgbClr val="C00000"/>
                </a:solidFill>
                <a:latin typeface="Arial" pitchFamily="34" charset="0"/>
                <a:cs typeface="Arial" pitchFamily="34" charset="0"/>
              </a:rPr>
              <a:t>) bit in a page table</a:t>
            </a:r>
            <a:endParaRPr lang="en-IN" sz="4000" dirty="0">
              <a:solidFill>
                <a:srgbClr val="C00000"/>
              </a:solidFill>
              <a:latin typeface="Arial"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66130"/>
          </a:xfrm>
        </p:spPr>
        <p:txBody>
          <a:bodyPr>
            <a:normAutofit/>
          </a:bodyPr>
          <a:lstStyle/>
          <a:p>
            <a:r>
              <a:rPr lang="en-IN" sz="4000" dirty="0" err="1" smtClean="0">
                <a:solidFill>
                  <a:srgbClr val="C00000"/>
                </a:solidFill>
                <a:latin typeface="Arial" pitchFamily="34" charset="0"/>
                <a:cs typeface="Arial" pitchFamily="34" charset="0"/>
              </a:rPr>
              <a:t>Reentrant</a:t>
            </a:r>
            <a:r>
              <a:rPr lang="en-IN" sz="4000" dirty="0" smtClean="0">
                <a:solidFill>
                  <a:srgbClr val="C00000"/>
                </a:solidFill>
                <a:latin typeface="Arial" pitchFamily="34" charset="0"/>
                <a:cs typeface="Arial" pitchFamily="34" charset="0"/>
              </a:rPr>
              <a:t> Code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412776"/>
            <a:ext cx="8568952" cy="5184576"/>
          </a:xfrm>
        </p:spPr>
        <p:txBody>
          <a:bodyPr>
            <a:normAutofit/>
          </a:bodyPr>
          <a:lstStyle/>
          <a:p>
            <a:pPr algn="just"/>
            <a:r>
              <a:rPr lang="en-IN" sz="2800" dirty="0" err="1" smtClean="0">
                <a:latin typeface="Arial" pitchFamily="34" charset="0"/>
                <a:cs typeface="Arial" pitchFamily="34" charset="0"/>
              </a:rPr>
              <a:t>Reentrant</a:t>
            </a:r>
            <a:r>
              <a:rPr lang="en-IN" sz="2800" dirty="0" smtClean="0">
                <a:latin typeface="Arial" pitchFamily="34" charset="0"/>
                <a:cs typeface="Arial" pitchFamily="34" charset="0"/>
              </a:rPr>
              <a:t> code or </a:t>
            </a:r>
            <a:r>
              <a:rPr lang="en-IN" sz="2800" dirty="0" smtClean="0">
                <a:solidFill>
                  <a:srgbClr val="0000FF"/>
                </a:solidFill>
                <a:latin typeface="Arial" pitchFamily="34" charset="0"/>
                <a:cs typeface="Arial" pitchFamily="34" charset="0"/>
              </a:rPr>
              <a:t>pure code </a:t>
            </a:r>
            <a:r>
              <a:rPr lang="en-IN" sz="2800" dirty="0" smtClean="0">
                <a:latin typeface="Arial" pitchFamily="34" charset="0"/>
                <a:cs typeface="Arial" pitchFamily="34" charset="0"/>
              </a:rPr>
              <a:t>is non-self-modifying code: it never changes during execution</a:t>
            </a:r>
          </a:p>
          <a:p>
            <a:pPr algn="just"/>
            <a:r>
              <a:rPr lang="en-IN" sz="2800" dirty="0" smtClean="0">
                <a:latin typeface="Arial" pitchFamily="34" charset="0"/>
                <a:cs typeface="Arial" pitchFamily="34" charset="0"/>
              </a:rPr>
              <a:t>Thus, two or more processes can execute the same code at the same time</a:t>
            </a:r>
          </a:p>
          <a:p>
            <a:pPr algn="just"/>
            <a:r>
              <a:rPr lang="en-IN" sz="2800" dirty="0" smtClean="0">
                <a:latin typeface="Arial" pitchFamily="34" charset="0"/>
                <a:cs typeface="Arial" pitchFamily="34" charset="0"/>
              </a:rPr>
              <a:t>Each process has its own copy of registers and data storage to hold the data for the process’s execution</a:t>
            </a:r>
          </a:p>
          <a:p>
            <a:pPr algn="just"/>
            <a:r>
              <a:rPr lang="en-IN" sz="2800" dirty="0" smtClean="0">
                <a:latin typeface="Arial" pitchFamily="34" charset="0"/>
                <a:cs typeface="Arial" pitchFamily="34" charset="0"/>
              </a:rPr>
              <a:t>The data for two different processes will be different</a:t>
            </a:r>
            <a:endParaRPr lang="en-IN" sz="2800" dirty="0">
              <a:latin typeface="Arial" pitchFamily="34" charset="0"/>
              <a:cs typeface="Arial"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82562"/>
            <a:ext cx="8229600" cy="870173"/>
          </a:xfrm>
        </p:spPr>
        <p:txBody>
          <a:bodyPr>
            <a:normAutofit/>
          </a:bodyPr>
          <a:lstStyle/>
          <a:p>
            <a:pPr eaLnBrk="1" hangingPunct="1"/>
            <a:r>
              <a:rPr lang="en-US" altLang="en-US" sz="4000" dirty="0" smtClean="0">
                <a:solidFill>
                  <a:srgbClr val="C00000"/>
                </a:solidFill>
                <a:latin typeface="Arial" pitchFamily="34" charset="0"/>
                <a:cs typeface="Arial" pitchFamily="34" charset="0"/>
              </a:rPr>
              <a:t>Shared Pages</a:t>
            </a:r>
          </a:p>
        </p:txBody>
      </p:sp>
      <p:sp>
        <p:nvSpPr>
          <p:cNvPr id="50179" name="Rectangle 3"/>
          <p:cNvSpPr>
            <a:spLocks noGrp="1" noChangeArrowheads="1"/>
          </p:cNvSpPr>
          <p:nvPr>
            <p:ph type="body" idx="1"/>
          </p:nvPr>
        </p:nvSpPr>
        <p:spPr>
          <a:xfrm>
            <a:off x="179512" y="980728"/>
            <a:ext cx="8784975" cy="5688632"/>
          </a:xfrm>
        </p:spPr>
        <p:txBody>
          <a:bodyPr>
            <a:noAutofit/>
          </a:bodyPr>
          <a:lstStyle/>
          <a:p>
            <a:pPr algn="just">
              <a:spcBef>
                <a:spcPts val="0"/>
              </a:spcBef>
            </a:pPr>
            <a:r>
              <a:rPr lang="en-US" altLang="en-US" sz="2800" b="1" dirty="0" smtClean="0">
                <a:solidFill>
                  <a:srgbClr val="0000FF"/>
                </a:solidFill>
                <a:latin typeface="Arial" pitchFamily="34" charset="0"/>
                <a:cs typeface="Arial" pitchFamily="34" charset="0"/>
              </a:rPr>
              <a:t>Shared code</a:t>
            </a:r>
          </a:p>
          <a:p>
            <a:pPr lvl="1" algn="just">
              <a:spcBef>
                <a:spcPts val="0"/>
              </a:spcBef>
            </a:pPr>
            <a:r>
              <a:rPr lang="en-US" altLang="en-US" dirty="0" smtClean="0">
                <a:latin typeface="Arial" pitchFamily="34" charset="0"/>
                <a:cs typeface="Arial" pitchFamily="34" charset="0"/>
              </a:rPr>
              <a:t>One copy of read-only (</a:t>
            </a:r>
            <a:r>
              <a:rPr lang="en-US" altLang="en-US" b="1" dirty="0" smtClean="0">
                <a:solidFill>
                  <a:srgbClr val="0000FF"/>
                </a:solidFill>
                <a:latin typeface="Arial" pitchFamily="34" charset="0"/>
                <a:cs typeface="Arial" pitchFamily="34" charset="0"/>
              </a:rPr>
              <a:t>reentrant</a:t>
            </a:r>
            <a:r>
              <a:rPr lang="en-US" altLang="en-US" dirty="0" smtClean="0">
                <a:latin typeface="Arial" pitchFamily="34" charset="0"/>
                <a:cs typeface="Arial" pitchFamily="34" charset="0"/>
              </a:rPr>
              <a:t>) code shared among processes (i.e., text editors, compilers, window systems)</a:t>
            </a:r>
          </a:p>
          <a:p>
            <a:pPr lvl="1" algn="just">
              <a:spcBef>
                <a:spcPts val="0"/>
              </a:spcBef>
            </a:pPr>
            <a:r>
              <a:rPr lang="en-US" altLang="en-US" dirty="0" smtClean="0">
                <a:latin typeface="Arial" pitchFamily="34" charset="0"/>
                <a:cs typeface="Arial" pitchFamily="34" charset="0"/>
              </a:rPr>
              <a:t>Similar to multiple threads sharing the same process space</a:t>
            </a:r>
          </a:p>
          <a:p>
            <a:pPr lvl="1" algn="just">
              <a:spcBef>
                <a:spcPts val="0"/>
              </a:spcBef>
            </a:pPr>
            <a:r>
              <a:rPr lang="en-US" altLang="en-US" dirty="0" smtClean="0">
                <a:latin typeface="Arial" pitchFamily="34" charset="0"/>
                <a:cs typeface="Arial" pitchFamily="34" charset="0"/>
              </a:rPr>
              <a:t>Also useful for IPC if sharing of read-write pages is allowed</a:t>
            </a:r>
          </a:p>
          <a:p>
            <a:pPr algn="just">
              <a:spcBef>
                <a:spcPts val="0"/>
              </a:spcBef>
            </a:pPr>
            <a:r>
              <a:rPr lang="en-US" altLang="en-US" sz="2800" b="1" dirty="0" smtClean="0">
                <a:solidFill>
                  <a:srgbClr val="0000FF"/>
                </a:solidFill>
                <a:latin typeface="Arial" pitchFamily="34" charset="0"/>
                <a:cs typeface="Arial" pitchFamily="34" charset="0"/>
              </a:rPr>
              <a:t>Private code and data</a:t>
            </a:r>
            <a:r>
              <a:rPr lang="en-US" altLang="en-US" sz="2800" dirty="0" smtClean="0">
                <a:solidFill>
                  <a:srgbClr val="0000FF"/>
                </a:solidFill>
                <a:latin typeface="Arial" pitchFamily="34" charset="0"/>
                <a:cs typeface="Arial" pitchFamily="34" charset="0"/>
              </a:rPr>
              <a:t> </a:t>
            </a:r>
          </a:p>
          <a:p>
            <a:pPr lvl="1" algn="just">
              <a:spcBef>
                <a:spcPts val="0"/>
              </a:spcBef>
            </a:pPr>
            <a:r>
              <a:rPr lang="en-US" altLang="en-US" dirty="0" smtClean="0">
                <a:latin typeface="Arial" pitchFamily="34" charset="0"/>
                <a:cs typeface="Arial" pitchFamily="34" charset="0"/>
              </a:rPr>
              <a:t>Each process keeps a separate copy of the code and data</a:t>
            </a:r>
          </a:p>
          <a:p>
            <a:pPr lvl="1" algn="just">
              <a:spcBef>
                <a:spcPts val="0"/>
              </a:spcBef>
            </a:pPr>
            <a:r>
              <a:rPr lang="en-US" altLang="en-US" dirty="0" smtClean="0">
                <a:latin typeface="Arial" pitchFamily="34" charset="0"/>
                <a:cs typeface="Arial" pitchFamily="34" charset="0"/>
              </a:rPr>
              <a:t>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Example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251520" y="1268760"/>
            <a:ext cx="8712968" cy="4997152"/>
          </a:xfrm>
        </p:spPr>
        <p:txBody>
          <a:bodyPr>
            <a:normAutofit fontScale="92500"/>
          </a:bodyPr>
          <a:lstStyle/>
          <a:p>
            <a:pPr algn="just"/>
            <a:r>
              <a:rPr lang="en-IN" sz="2800" dirty="0" smtClean="0">
                <a:latin typeface="Arial" pitchFamily="34" charset="0"/>
                <a:cs typeface="Arial" pitchFamily="34" charset="0"/>
              </a:rPr>
              <a:t>40 users (150KB Code + 50 KB data) each executing a text editor</a:t>
            </a:r>
          </a:p>
          <a:p>
            <a:pPr algn="just"/>
            <a:r>
              <a:rPr lang="en-IN" sz="2800" dirty="0" smtClean="0">
                <a:latin typeface="Arial" pitchFamily="34" charset="0"/>
                <a:cs typeface="Arial" pitchFamily="34" charset="0"/>
              </a:rPr>
              <a:t>Only one copy of the editor need be kept in physical memory. </a:t>
            </a:r>
          </a:p>
          <a:p>
            <a:pPr algn="just"/>
            <a:r>
              <a:rPr lang="en-IN" sz="2800" dirty="0" smtClean="0">
                <a:latin typeface="Arial" pitchFamily="34" charset="0"/>
                <a:cs typeface="Arial" pitchFamily="34" charset="0"/>
              </a:rPr>
              <a:t>Each user’s page table maps onto the same physical copy of the editor, but data pages are mapped onto different frames.</a:t>
            </a:r>
          </a:p>
          <a:p>
            <a:pPr algn="just"/>
            <a:r>
              <a:rPr lang="en-IN" sz="2800" dirty="0" smtClean="0">
                <a:latin typeface="Arial" pitchFamily="34" charset="0"/>
                <a:cs typeface="Arial" pitchFamily="34" charset="0"/>
              </a:rPr>
              <a:t>Only one copy of the editor (150 KB), plus 40 copies of the 50 KB of data space per user are needed.</a:t>
            </a:r>
          </a:p>
          <a:p>
            <a:pPr algn="just"/>
            <a:r>
              <a:rPr lang="en-IN" sz="2800" dirty="0" smtClean="0">
                <a:latin typeface="Arial" pitchFamily="34" charset="0"/>
                <a:cs typeface="Arial" pitchFamily="34" charset="0"/>
              </a:rPr>
              <a:t>Total space required is 2,150 KB instead of 8,000 KB</a:t>
            </a:r>
            <a:endParaRPr lang="en-IN" sz="2800" dirty="0">
              <a:latin typeface="Arial" pitchFamily="34" charset="0"/>
              <a:cs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82663" y="198438"/>
            <a:ext cx="7704137" cy="926306"/>
          </a:xfrm>
        </p:spPr>
        <p:txBody>
          <a:bodyPr>
            <a:normAutofit/>
          </a:bodyPr>
          <a:lstStyle/>
          <a:p>
            <a:pPr eaLnBrk="1" hangingPunct="1"/>
            <a:r>
              <a:rPr lang="en-US" altLang="en-US" sz="4000" dirty="0" smtClean="0">
                <a:solidFill>
                  <a:srgbClr val="C00000"/>
                </a:solidFill>
                <a:latin typeface="Arial" pitchFamily="34" charset="0"/>
                <a:cs typeface="Arial" pitchFamily="34" charset="0"/>
              </a:rPr>
              <a:t>Shared Pages Example</a:t>
            </a:r>
            <a:endParaRPr lang="en-US" altLang="en-US" sz="2000" dirty="0" smtClean="0">
              <a:solidFill>
                <a:srgbClr val="C00000"/>
              </a:solidFill>
              <a:latin typeface="Arial" pitchFamily="34" charset="0"/>
              <a:cs typeface="Arial" pitchFamily="34" charset="0"/>
            </a:endParaRPr>
          </a:p>
        </p:txBody>
      </p:sp>
      <p:pic>
        <p:nvPicPr>
          <p:cNvPr id="51203" name="Picture 4" descr="8"/>
          <p:cNvPicPr>
            <a:picLocks noChangeAspect="1" noChangeArrowheads="1"/>
          </p:cNvPicPr>
          <p:nvPr/>
        </p:nvPicPr>
        <p:blipFill>
          <a:blip r:embed="rId3" cstate="print"/>
          <a:srcRect/>
          <a:stretch>
            <a:fillRect/>
          </a:stretch>
        </p:blipFill>
        <p:spPr bwMode="auto">
          <a:xfrm>
            <a:off x="1115616" y="1268761"/>
            <a:ext cx="6840759"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20700" y="116632"/>
            <a:ext cx="8229600" cy="942181"/>
          </a:xfrm>
        </p:spPr>
        <p:txBody>
          <a:bodyPr>
            <a:normAutofit/>
          </a:bodyPr>
          <a:lstStyle/>
          <a:p>
            <a:pPr eaLnBrk="1" hangingPunct="1"/>
            <a:r>
              <a:rPr lang="en-US" altLang="en-US" sz="4000" dirty="0" smtClean="0">
                <a:solidFill>
                  <a:srgbClr val="C00000"/>
                </a:solidFill>
                <a:latin typeface="Arial" pitchFamily="34" charset="0"/>
                <a:cs typeface="Arial" pitchFamily="34" charset="0"/>
              </a:rPr>
              <a:t>Structures of the Page Table</a:t>
            </a:r>
          </a:p>
        </p:txBody>
      </p:sp>
      <p:sp>
        <p:nvSpPr>
          <p:cNvPr id="52227" name="Rectangle 3"/>
          <p:cNvSpPr>
            <a:spLocks noGrp="1" noChangeArrowheads="1"/>
          </p:cNvSpPr>
          <p:nvPr>
            <p:ph type="body" idx="1"/>
          </p:nvPr>
        </p:nvSpPr>
        <p:spPr>
          <a:xfrm>
            <a:off x="179512" y="980728"/>
            <a:ext cx="8784976" cy="5544615"/>
          </a:xfrm>
        </p:spPr>
        <p:txBody>
          <a:bodyPr>
            <a:normAutofit fontScale="92500" lnSpcReduction="20000"/>
          </a:bodyPr>
          <a:lstStyle/>
          <a:p>
            <a:pPr algn="just"/>
            <a:r>
              <a:rPr lang="en-IN" altLang="en-US" dirty="0" smtClean="0">
                <a:latin typeface="Arial" pitchFamily="34" charset="0"/>
                <a:cs typeface="Arial" pitchFamily="34" charset="0"/>
              </a:rPr>
              <a:t>Most modern computer systems support a large logical address space (2</a:t>
            </a:r>
            <a:r>
              <a:rPr lang="en-IN" altLang="en-US" baseline="30000" dirty="0" smtClean="0">
                <a:latin typeface="Arial" pitchFamily="34" charset="0"/>
                <a:cs typeface="Arial" pitchFamily="34" charset="0"/>
              </a:rPr>
              <a:t>32</a:t>
            </a:r>
            <a:r>
              <a:rPr lang="en-IN" altLang="en-US" dirty="0" smtClean="0">
                <a:latin typeface="Arial" pitchFamily="34" charset="0"/>
                <a:cs typeface="Arial" pitchFamily="34" charset="0"/>
              </a:rPr>
              <a:t> to 2</a:t>
            </a:r>
            <a:r>
              <a:rPr lang="en-IN" altLang="en-US" baseline="30000" dirty="0" smtClean="0">
                <a:latin typeface="Arial" pitchFamily="34" charset="0"/>
                <a:cs typeface="Arial" pitchFamily="34" charset="0"/>
              </a:rPr>
              <a:t>64</a:t>
            </a:r>
            <a:r>
              <a:rPr lang="en-IN" altLang="en-US" dirty="0" smtClean="0">
                <a:latin typeface="Arial" pitchFamily="34" charset="0"/>
                <a:cs typeface="Arial" pitchFamily="34" charset="0"/>
              </a:rPr>
              <a:t>).</a:t>
            </a:r>
          </a:p>
          <a:p>
            <a:pPr algn="just"/>
            <a:r>
              <a:rPr lang="en-US" altLang="en-US" dirty="0" smtClean="0">
                <a:latin typeface="Arial" pitchFamily="34" charset="0"/>
                <a:cs typeface="Arial" pitchFamily="34" charset="0"/>
              </a:rPr>
              <a:t>Memory structures for paging can get very huge</a:t>
            </a:r>
          </a:p>
          <a:p>
            <a:pPr lvl="1" algn="just"/>
            <a:r>
              <a:rPr lang="en-US" altLang="en-US" dirty="0" smtClean="0">
                <a:latin typeface="Arial" pitchFamily="34" charset="0"/>
                <a:cs typeface="Arial" pitchFamily="34" charset="0"/>
              </a:rPr>
              <a:t>Consider a 32-bit logical address space as on modern computers</a:t>
            </a:r>
          </a:p>
          <a:p>
            <a:pPr lvl="1" algn="just"/>
            <a:r>
              <a:rPr lang="en-US" altLang="en-US" dirty="0" smtClean="0">
                <a:latin typeface="Arial" pitchFamily="34" charset="0"/>
                <a:cs typeface="Arial" pitchFamily="34" charset="0"/>
              </a:rPr>
              <a:t>Page size of 4 KB = 4096 Bytes (2</a:t>
            </a:r>
            <a:r>
              <a:rPr lang="en-US" altLang="en-US" baseline="30000" dirty="0" smtClean="0">
                <a:latin typeface="Arial" pitchFamily="34" charset="0"/>
                <a:cs typeface="Arial" pitchFamily="34" charset="0"/>
              </a:rPr>
              <a:t>12</a:t>
            </a:r>
            <a:r>
              <a:rPr lang="en-US" altLang="en-US" dirty="0" smtClean="0">
                <a:latin typeface="Arial" pitchFamily="34" charset="0"/>
                <a:cs typeface="Arial" pitchFamily="34" charset="0"/>
              </a:rPr>
              <a:t>)</a:t>
            </a:r>
          </a:p>
          <a:p>
            <a:pPr lvl="1" algn="just"/>
            <a:r>
              <a:rPr lang="en-US" altLang="en-US" dirty="0" smtClean="0">
                <a:latin typeface="Arial" pitchFamily="34" charset="0"/>
                <a:cs typeface="Arial" pitchFamily="34" charset="0"/>
              </a:rPr>
              <a:t>Page table would have 1 million entries (2</a:t>
            </a:r>
            <a:r>
              <a:rPr lang="en-US" altLang="en-US" baseline="30000" dirty="0" smtClean="0">
                <a:latin typeface="Arial" pitchFamily="34" charset="0"/>
                <a:cs typeface="Arial" pitchFamily="34" charset="0"/>
              </a:rPr>
              <a:t>32</a:t>
            </a:r>
            <a:r>
              <a:rPr lang="en-US" altLang="en-US" dirty="0" smtClean="0">
                <a:latin typeface="Arial" pitchFamily="34" charset="0"/>
                <a:cs typeface="Arial" pitchFamily="34" charset="0"/>
              </a:rPr>
              <a:t> / 2</a:t>
            </a:r>
            <a:r>
              <a:rPr lang="en-US" altLang="en-US" baseline="30000" dirty="0" smtClean="0">
                <a:latin typeface="Arial" pitchFamily="34" charset="0"/>
                <a:cs typeface="Arial" pitchFamily="34" charset="0"/>
              </a:rPr>
              <a:t>12</a:t>
            </a:r>
            <a:r>
              <a:rPr lang="en-US" altLang="en-US" dirty="0" smtClean="0">
                <a:latin typeface="Arial" pitchFamily="34" charset="0"/>
                <a:cs typeface="Arial" pitchFamily="34" charset="0"/>
              </a:rPr>
              <a:t>)</a:t>
            </a:r>
          </a:p>
          <a:p>
            <a:pPr lvl="1" algn="just"/>
            <a:r>
              <a:rPr lang="en-US" altLang="en-US" dirty="0" smtClean="0">
                <a:latin typeface="Arial" pitchFamily="34" charset="0"/>
                <a:cs typeface="Arial" pitchFamily="34" charset="0"/>
              </a:rPr>
              <a:t>If each entry is 4 bytes -&gt; 4 MB of physical address space / memory for page table alone</a:t>
            </a:r>
          </a:p>
          <a:p>
            <a:pPr lvl="2" algn="just"/>
            <a:r>
              <a:rPr lang="en-US" altLang="en-US" dirty="0" smtClean="0">
                <a:latin typeface="Arial" pitchFamily="34" charset="0"/>
                <a:cs typeface="Arial" pitchFamily="34" charset="0"/>
              </a:rPr>
              <a:t>That amount of memory used to cost a lot</a:t>
            </a:r>
          </a:p>
          <a:p>
            <a:pPr lvl="2" algn="just"/>
            <a:r>
              <a:rPr lang="en-US" altLang="en-US" dirty="0" smtClean="0">
                <a:latin typeface="Arial" pitchFamily="34" charset="0"/>
                <a:cs typeface="Arial" pitchFamily="34" charset="0"/>
              </a:rPr>
              <a:t>Don</a:t>
            </a:r>
            <a:r>
              <a:rPr lang="ja-JP" altLang="en-US" smtClean="0">
                <a:latin typeface="Arial" pitchFamily="34" charset="0"/>
                <a:cs typeface="Arial" pitchFamily="34" charset="0"/>
              </a:rPr>
              <a:t>’</a:t>
            </a:r>
            <a:r>
              <a:rPr lang="en-US" altLang="ja-JP" dirty="0" smtClean="0">
                <a:latin typeface="Arial" pitchFamily="34" charset="0"/>
                <a:cs typeface="Arial" pitchFamily="34" charset="0"/>
              </a:rPr>
              <a:t>t want to allocate that contiguously in main memory</a:t>
            </a:r>
            <a:endParaRPr lang="en-US" altLang="en-US" dirty="0" smtClean="0">
              <a:latin typeface="Arial" pitchFamily="34" charset="0"/>
              <a:cs typeface="Arial" pitchFamily="34" charset="0"/>
            </a:endParaRPr>
          </a:p>
          <a:p>
            <a:pPr algn="just"/>
            <a:r>
              <a:rPr lang="en-US" altLang="en-US" dirty="0" smtClean="0">
                <a:solidFill>
                  <a:srgbClr val="0000FF"/>
                </a:solidFill>
                <a:latin typeface="Arial" pitchFamily="34" charset="0"/>
                <a:cs typeface="Arial" pitchFamily="34" charset="0"/>
              </a:rPr>
              <a:t>Hierarchical Paging</a:t>
            </a:r>
          </a:p>
          <a:p>
            <a:pPr algn="just"/>
            <a:r>
              <a:rPr lang="en-US" altLang="en-US" dirty="0" smtClean="0">
                <a:solidFill>
                  <a:srgbClr val="0000FF"/>
                </a:solidFill>
                <a:latin typeface="Arial" pitchFamily="34" charset="0"/>
                <a:cs typeface="Arial" pitchFamily="34" charset="0"/>
              </a:rPr>
              <a:t>Hashed Page Tables</a:t>
            </a:r>
          </a:p>
          <a:p>
            <a:pPr algn="just"/>
            <a:r>
              <a:rPr lang="en-US" altLang="en-US" dirty="0" smtClean="0">
                <a:solidFill>
                  <a:srgbClr val="0000FF"/>
                </a:solidFill>
                <a:latin typeface="Arial" pitchFamily="34" charset="0"/>
                <a:cs typeface="Arial" pitchFamily="34" charset="0"/>
              </a:rPr>
              <a:t>Inverted Page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88912"/>
            <a:ext cx="8229600" cy="863823"/>
          </a:xfrm>
        </p:spPr>
        <p:txBody>
          <a:bodyPr>
            <a:normAutofit/>
          </a:bodyPr>
          <a:lstStyle/>
          <a:p>
            <a:r>
              <a:rPr lang="en-US" altLang="en-US" sz="4000" dirty="0" smtClean="0">
                <a:solidFill>
                  <a:srgbClr val="C00000"/>
                </a:solidFill>
                <a:latin typeface="Arial" pitchFamily="34" charset="0"/>
                <a:cs typeface="Arial" pitchFamily="34" charset="0"/>
              </a:rPr>
              <a:t>Address Binding</a:t>
            </a:r>
          </a:p>
        </p:txBody>
      </p:sp>
      <p:sp>
        <p:nvSpPr>
          <p:cNvPr id="9219" name="Content Placeholder 2"/>
          <p:cNvSpPr>
            <a:spLocks noGrp="1"/>
          </p:cNvSpPr>
          <p:nvPr>
            <p:ph idx="1"/>
          </p:nvPr>
        </p:nvSpPr>
        <p:spPr>
          <a:xfrm>
            <a:off x="179512" y="1052736"/>
            <a:ext cx="8712968" cy="5616624"/>
          </a:xfrm>
        </p:spPr>
        <p:txBody>
          <a:bodyPr>
            <a:normAutofit/>
          </a:bodyPr>
          <a:lstStyle/>
          <a:p>
            <a:pPr algn="just">
              <a:spcBef>
                <a:spcPts val="0"/>
              </a:spcBef>
            </a:pPr>
            <a:r>
              <a:rPr kumimoji="0" lang="en-US" altLang="en-US" sz="2800" dirty="0" smtClean="0">
                <a:latin typeface="Arial" pitchFamily="34" charset="0"/>
                <a:cs typeface="Arial" pitchFamily="34" charset="0"/>
              </a:rPr>
              <a:t>Programs on disk, ready to be brought into memory to execute form an </a:t>
            </a:r>
            <a:r>
              <a:rPr kumimoji="0" lang="en-US" altLang="en-US" sz="2800" b="1" dirty="0" smtClean="0">
                <a:solidFill>
                  <a:srgbClr val="0000FF"/>
                </a:solidFill>
                <a:latin typeface="Arial" pitchFamily="34" charset="0"/>
                <a:cs typeface="Arial" pitchFamily="34" charset="0"/>
              </a:rPr>
              <a:t>input queue</a:t>
            </a:r>
            <a:endParaRPr lang="en-US" altLang="en-US" sz="2800" dirty="0" smtClean="0">
              <a:latin typeface="Arial" pitchFamily="34" charset="0"/>
              <a:cs typeface="Arial" pitchFamily="34" charset="0"/>
            </a:endParaRPr>
          </a:p>
          <a:p>
            <a:pPr algn="just">
              <a:spcBef>
                <a:spcPts val="0"/>
              </a:spcBef>
            </a:pPr>
            <a:r>
              <a:rPr kumimoji="0" lang="en-US" altLang="en-US" sz="2800" dirty="0" smtClean="0">
                <a:latin typeface="Arial" pitchFamily="34" charset="0"/>
                <a:cs typeface="Arial" pitchFamily="34" charset="0"/>
              </a:rPr>
              <a:t>Further, addresses represented in different ways at different stages of a program</a:t>
            </a:r>
            <a:r>
              <a:rPr kumimoji="0" lang="ja-JP" altLang="en-US" sz="2800" smtClean="0">
                <a:latin typeface="Arial" pitchFamily="34" charset="0"/>
                <a:cs typeface="Arial" pitchFamily="34" charset="0"/>
              </a:rPr>
              <a:t>’</a:t>
            </a:r>
            <a:r>
              <a:rPr kumimoji="0" lang="en-US" altLang="ja-JP" sz="2800" dirty="0" smtClean="0">
                <a:latin typeface="Arial" pitchFamily="34" charset="0"/>
                <a:cs typeface="Arial" pitchFamily="34" charset="0"/>
              </a:rPr>
              <a:t>s life</a:t>
            </a:r>
          </a:p>
          <a:p>
            <a:pPr lvl="1" algn="just">
              <a:spcBef>
                <a:spcPts val="0"/>
              </a:spcBef>
            </a:pPr>
            <a:r>
              <a:rPr kumimoji="0" lang="en-US" altLang="en-US" sz="2400" dirty="0" smtClean="0">
                <a:latin typeface="Arial" pitchFamily="34" charset="0"/>
                <a:cs typeface="Arial" pitchFamily="34" charset="0"/>
              </a:rPr>
              <a:t>Source code addresses usually symbolic</a:t>
            </a:r>
          </a:p>
          <a:p>
            <a:pPr lvl="1" algn="just">
              <a:spcBef>
                <a:spcPts val="0"/>
              </a:spcBef>
            </a:pPr>
            <a:r>
              <a:rPr kumimoji="0" lang="en-US" altLang="en-US" sz="2400" dirty="0" smtClean="0">
                <a:latin typeface="Arial" pitchFamily="34" charset="0"/>
                <a:cs typeface="Arial" pitchFamily="34" charset="0"/>
              </a:rPr>
              <a:t>Compiled code addresses </a:t>
            </a:r>
            <a:r>
              <a:rPr kumimoji="0" lang="en-US" altLang="en-US" sz="2400" b="1" dirty="0" smtClean="0">
                <a:solidFill>
                  <a:srgbClr val="0000FF"/>
                </a:solidFill>
                <a:latin typeface="Arial" pitchFamily="34" charset="0"/>
                <a:cs typeface="Arial" pitchFamily="34" charset="0"/>
              </a:rPr>
              <a:t>bind </a:t>
            </a:r>
            <a:r>
              <a:rPr kumimoji="0" lang="en-US" altLang="en-US" sz="2400" dirty="0" smtClean="0">
                <a:latin typeface="Arial" pitchFamily="34" charset="0"/>
                <a:cs typeface="Arial" pitchFamily="34" charset="0"/>
              </a:rPr>
              <a:t>to </a:t>
            </a:r>
            <a:r>
              <a:rPr kumimoji="0" lang="en-US" altLang="en-US" sz="2400" dirty="0" err="1" smtClean="0">
                <a:latin typeface="Arial" pitchFamily="34" charset="0"/>
                <a:cs typeface="Arial" pitchFamily="34" charset="0"/>
              </a:rPr>
              <a:t>relocatable</a:t>
            </a:r>
            <a:r>
              <a:rPr kumimoji="0" lang="en-US" altLang="en-US" sz="2400" dirty="0" smtClean="0">
                <a:latin typeface="Arial" pitchFamily="34" charset="0"/>
                <a:cs typeface="Arial" pitchFamily="34" charset="0"/>
              </a:rPr>
              <a:t> addresses</a:t>
            </a:r>
          </a:p>
          <a:p>
            <a:pPr lvl="2" algn="just">
              <a:spcBef>
                <a:spcPts val="0"/>
              </a:spcBef>
            </a:pPr>
            <a:r>
              <a:rPr kumimoji="0" lang="en-US" altLang="en-US" dirty="0" smtClean="0">
                <a:latin typeface="Arial" pitchFamily="34" charset="0"/>
                <a:cs typeface="Arial" pitchFamily="34" charset="0"/>
              </a:rPr>
              <a:t>i.e. </a:t>
            </a:r>
            <a:r>
              <a:rPr kumimoji="0" lang="ja-JP" altLang="en-US" smtClean="0">
                <a:latin typeface="Arial" pitchFamily="34" charset="0"/>
                <a:cs typeface="Arial" pitchFamily="34" charset="0"/>
              </a:rPr>
              <a:t>“</a:t>
            </a:r>
            <a:r>
              <a:rPr kumimoji="0" lang="en-US" altLang="ja-JP" dirty="0" smtClean="0">
                <a:latin typeface="Arial" pitchFamily="34" charset="0"/>
                <a:cs typeface="Arial" pitchFamily="34" charset="0"/>
              </a:rPr>
              <a:t>14 bytes from beginning of this module</a:t>
            </a:r>
            <a:r>
              <a:rPr kumimoji="0" lang="ja-JP" altLang="en-US" smtClean="0">
                <a:latin typeface="Arial" pitchFamily="34" charset="0"/>
                <a:cs typeface="Arial" pitchFamily="34" charset="0"/>
              </a:rPr>
              <a:t>”</a:t>
            </a:r>
            <a:endParaRPr kumimoji="0" lang="en-US" altLang="ja-JP" dirty="0" smtClean="0">
              <a:latin typeface="Arial" pitchFamily="34" charset="0"/>
              <a:cs typeface="Arial" pitchFamily="34" charset="0"/>
            </a:endParaRPr>
          </a:p>
          <a:p>
            <a:pPr lvl="1" algn="just">
              <a:spcBef>
                <a:spcPts val="0"/>
              </a:spcBef>
            </a:pPr>
            <a:r>
              <a:rPr kumimoji="0" lang="en-US" altLang="en-US" sz="2400" dirty="0" smtClean="0">
                <a:latin typeface="Arial" pitchFamily="34" charset="0"/>
                <a:cs typeface="Arial" pitchFamily="34" charset="0"/>
              </a:rPr>
              <a:t>Linker or loader will bind </a:t>
            </a:r>
            <a:r>
              <a:rPr kumimoji="0" lang="en-US" altLang="en-US" sz="2400" dirty="0" err="1" smtClean="0">
                <a:latin typeface="Arial" pitchFamily="34" charset="0"/>
                <a:cs typeface="Arial" pitchFamily="34" charset="0"/>
              </a:rPr>
              <a:t>relocatable</a:t>
            </a:r>
            <a:r>
              <a:rPr kumimoji="0" lang="en-US" altLang="en-US" sz="2400" dirty="0" smtClean="0">
                <a:latin typeface="Arial" pitchFamily="34" charset="0"/>
                <a:cs typeface="Arial" pitchFamily="34" charset="0"/>
              </a:rPr>
              <a:t> addresses to absolute addresses</a:t>
            </a:r>
          </a:p>
          <a:p>
            <a:pPr lvl="2" algn="just">
              <a:spcBef>
                <a:spcPts val="0"/>
              </a:spcBef>
            </a:pPr>
            <a:r>
              <a:rPr kumimoji="0" lang="en-US" altLang="en-US" dirty="0" smtClean="0">
                <a:latin typeface="Arial" pitchFamily="34" charset="0"/>
                <a:cs typeface="Arial" pitchFamily="34" charset="0"/>
              </a:rPr>
              <a:t>i.e. 74014</a:t>
            </a:r>
          </a:p>
          <a:p>
            <a:pPr lvl="1" algn="just">
              <a:spcBef>
                <a:spcPts val="0"/>
              </a:spcBef>
            </a:pPr>
            <a:r>
              <a:rPr kumimoji="0" lang="en-US" altLang="en-US" sz="2400" dirty="0" smtClean="0">
                <a:latin typeface="Arial" pitchFamily="34" charset="0"/>
                <a:cs typeface="Arial" pitchFamily="34" charset="0"/>
              </a:rPr>
              <a:t>Each binding maps one address space to another</a:t>
            </a:r>
            <a:endParaRPr kumimoji="0" lang="en-US" altLang="en-US" sz="4000" dirty="0" smtClean="0">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188640"/>
            <a:ext cx="8229600" cy="1008112"/>
          </a:xfrm>
        </p:spPr>
        <p:txBody>
          <a:bodyPr>
            <a:normAutofit/>
          </a:bodyPr>
          <a:lstStyle/>
          <a:p>
            <a:pPr eaLnBrk="1" hangingPunct="1"/>
            <a:r>
              <a:rPr lang="en-US" altLang="en-US" sz="4000" dirty="0" smtClean="0">
                <a:solidFill>
                  <a:srgbClr val="C00000"/>
                </a:solidFill>
                <a:latin typeface="Arial" pitchFamily="34" charset="0"/>
                <a:cs typeface="Arial" pitchFamily="34" charset="0"/>
              </a:rPr>
              <a:t>Hierarchical Page Tables</a:t>
            </a:r>
          </a:p>
        </p:txBody>
      </p:sp>
      <p:sp>
        <p:nvSpPr>
          <p:cNvPr id="53251" name="Rectangle 3"/>
          <p:cNvSpPr>
            <a:spLocks noGrp="1" noChangeArrowheads="1"/>
          </p:cNvSpPr>
          <p:nvPr>
            <p:ph type="body" idx="1"/>
          </p:nvPr>
        </p:nvSpPr>
        <p:spPr>
          <a:xfrm>
            <a:off x="395536" y="1189038"/>
            <a:ext cx="8280920" cy="4483100"/>
          </a:xfrm>
        </p:spPr>
        <p:txBody>
          <a:bodyPr>
            <a:normAutofit/>
          </a:bodyPr>
          <a:lstStyle/>
          <a:p>
            <a:pPr algn="just"/>
            <a:r>
              <a:rPr lang="en-US" altLang="en-US" sz="2800" dirty="0" smtClean="0">
                <a:latin typeface="Arial" pitchFamily="34" charset="0"/>
                <a:cs typeface="Arial" pitchFamily="34" charset="0"/>
              </a:rPr>
              <a:t>Break up the logical address space into multiple page tables</a:t>
            </a:r>
          </a:p>
          <a:p>
            <a:pPr algn="just"/>
            <a:r>
              <a:rPr lang="en-US" altLang="en-US" sz="2800" dirty="0" smtClean="0">
                <a:latin typeface="Arial" pitchFamily="34" charset="0"/>
                <a:cs typeface="Arial" pitchFamily="34" charset="0"/>
              </a:rPr>
              <a:t>A simple technique is a two-level page table</a:t>
            </a:r>
          </a:p>
          <a:p>
            <a:pPr algn="just"/>
            <a:r>
              <a:rPr lang="en-US" altLang="en-US" sz="2800" dirty="0" smtClean="0">
                <a:latin typeface="Arial" pitchFamily="34" charset="0"/>
                <a:cs typeface="Arial" pitchFamily="34" charset="0"/>
              </a:rPr>
              <a:t>We then page the page table i.e. </a:t>
            </a:r>
            <a:r>
              <a:rPr lang="en-IN" altLang="en-US" sz="2800" dirty="0" smtClean="0">
                <a:latin typeface="Arial" pitchFamily="34" charset="0"/>
                <a:cs typeface="Arial" pitchFamily="34" charset="0"/>
              </a:rPr>
              <a:t>page table itself is also paged</a:t>
            </a:r>
            <a:endParaRPr lang="en-US" alt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68325" y="166688"/>
            <a:ext cx="8229600" cy="814040"/>
          </a:xfrm>
        </p:spPr>
        <p:txBody>
          <a:bodyPr>
            <a:normAutofit/>
          </a:bodyPr>
          <a:lstStyle/>
          <a:p>
            <a:pPr eaLnBrk="1" hangingPunct="1"/>
            <a:r>
              <a:rPr lang="en-US" altLang="en-US" sz="4000" dirty="0" smtClean="0">
                <a:solidFill>
                  <a:srgbClr val="C00000"/>
                </a:solidFill>
                <a:latin typeface="Arial" pitchFamily="34" charset="0"/>
                <a:cs typeface="Arial" pitchFamily="34" charset="0"/>
              </a:rPr>
              <a:t>Two-Level Page-Table Scheme</a:t>
            </a:r>
            <a:endParaRPr lang="en-US" altLang="en-US" sz="2000" dirty="0" smtClean="0">
              <a:solidFill>
                <a:srgbClr val="C00000"/>
              </a:solidFill>
              <a:latin typeface="Arial" pitchFamily="34" charset="0"/>
              <a:cs typeface="Arial" pitchFamily="34" charset="0"/>
            </a:endParaRPr>
          </a:p>
        </p:txBody>
      </p:sp>
      <p:pic>
        <p:nvPicPr>
          <p:cNvPr id="54275" name="Picture 4" descr="8"/>
          <p:cNvPicPr>
            <a:picLocks noChangeAspect="1" noChangeArrowheads="1"/>
          </p:cNvPicPr>
          <p:nvPr/>
        </p:nvPicPr>
        <p:blipFill>
          <a:blip r:embed="rId3" cstate="print"/>
          <a:srcRect/>
          <a:stretch>
            <a:fillRect/>
          </a:stretch>
        </p:blipFill>
        <p:spPr bwMode="auto">
          <a:xfrm>
            <a:off x="1043608" y="980728"/>
            <a:ext cx="7056784" cy="5616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3569" y="152400"/>
            <a:ext cx="8034982" cy="828328"/>
          </a:xfrm>
        </p:spPr>
        <p:txBody>
          <a:bodyPr>
            <a:normAutofit/>
          </a:bodyPr>
          <a:lstStyle/>
          <a:p>
            <a:pPr eaLnBrk="1" hangingPunct="1"/>
            <a:r>
              <a:rPr lang="en-US" altLang="en-US" sz="4000" dirty="0" smtClean="0">
                <a:solidFill>
                  <a:srgbClr val="C00000"/>
                </a:solidFill>
                <a:latin typeface="Arial" pitchFamily="34" charset="0"/>
                <a:cs typeface="Arial" pitchFamily="34" charset="0"/>
              </a:rPr>
              <a:t>Two-Level Paging Example</a:t>
            </a:r>
          </a:p>
        </p:txBody>
      </p:sp>
      <p:sp>
        <p:nvSpPr>
          <p:cNvPr id="55299" name="Rectangle 3"/>
          <p:cNvSpPr>
            <a:spLocks noGrp="1" noChangeArrowheads="1"/>
          </p:cNvSpPr>
          <p:nvPr>
            <p:ph type="body" idx="1"/>
          </p:nvPr>
        </p:nvSpPr>
        <p:spPr>
          <a:xfrm>
            <a:off x="179512" y="980728"/>
            <a:ext cx="8784976" cy="5688632"/>
          </a:xfrm>
        </p:spPr>
        <p:txBody>
          <a:bodyPr>
            <a:normAutofit fontScale="85000" lnSpcReduction="20000"/>
          </a:bodyPr>
          <a:lstStyle/>
          <a:p>
            <a:pPr algn="just">
              <a:lnSpc>
                <a:spcPct val="90000"/>
              </a:lnSpc>
            </a:pPr>
            <a:r>
              <a:rPr lang="en-US" altLang="en-US" dirty="0" smtClean="0">
                <a:latin typeface="Arial" pitchFamily="34" charset="0"/>
                <a:cs typeface="Arial" pitchFamily="34" charset="0"/>
              </a:rPr>
              <a:t>A logical address (on 32-bit machine with 1K page size) is divided into:</a:t>
            </a:r>
          </a:p>
          <a:p>
            <a:pPr marL="627063" lvl="1" algn="just">
              <a:lnSpc>
                <a:spcPct val="90000"/>
              </a:lnSpc>
            </a:pPr>
            <a:r>
              <a:rPr lang="en-US" altLang="en-US" dirty="0" smtClean="0">
                <a:latin typeface="Arial" pitchFamily="34" charset="0"/>
                <a:cs typeface="Arial" pitchFamily="34" charset="0"/>
              </a:rPr>
              <a:t>a page number consisting of 22 bits</a:t>
            </a:r>
          </a:p>
          <a:p>
            <a:pPr marL="627063" lvl="1" algn="just">
              <a:lnSpc>
                <a:spcPct val="90000"/>
              </a:lnSpc>
            </a:pPr>
            <a:r>
              <a:rPr lang="en-US" altLang="en-US" dirty="0" smtClean="0">
                <a:latin typeface="Arial" pitchFamily="34" charset="0"/>
                <a:cs typeface="Arial" pitchFamily="34" charset="0"/>
              </a:rPr>
              <a:t>a page offset consisting of 10 bits</a:t>
            </a:r>
          </a:p>
          <a:p>
            <a:pPr marL="627063" lvl="1" algn="just">
              <a:lnSpc>
                <a:spcPct val="90000"/>
              </a:lnSpc>
            </a:pPr>
            <a:endParaRPr lang="en-US" altLang="en-US" sz="800" dirty="0" smtClean="0">
              <a:latin typeface="Arial" pitchFamily="34" charset="0"/>
              <a:cs typeface="Arial" pitchFamily="34" charset="0"/>
            </a:endParaRPr>
          </a:p>
          <a:p>
            <a:pPr algn="just">
              <a:lnSpc>
                <a:spcPct val="90000"/>
              </a:lnSpc>
            </a:pPr>
            <a:r>
              <a:rPr lang="en-US" altLang="en-US" dirty="0" smtClean="0">
                <a:latin typeface="Arial" pitchFamily="34" charset="0"/>
                <a:cs typeface="Arial" pitchFamily="34" charset="0"/>
              </a:rPr>
              <a:t>Since the page table is paged, the page number is further divided into:</a:t>
            </a:r>
          </a:p>
          <a:p>
            <a:pPr marL="627063" lvl="1" algn="just">
              <a:lnSpc>
                <a:spcPct val="90000"/>
              </a:lnSpc>
            </a:pPr>
            <a:r>
              <a:rPr lang="en-US" altLang="en-US" dirty="0" smtClean="0">
                <a:latin typeface="Arial" pitchFamily="34" charset="0"/>
                <a:cs typeface="Arial" pitchFamily="34" charset="0"/>
              </a:rPr>
              <a:t>a 12-bit page number </a:t>
            </a:r>
          </a:p>
          <a:p>
            <a:pPr marL="627063" lvl="1" algn="just">
              <a:lnSpc>
                <a:spcPct val="90000"/>
              </a:lnSpc>
            </a:pPr>
            <a:r>
              <a:rPr lang="en-US" altLang="en-US" dirty="0" smtClean="0">
                <a:latin typeface="Arial" pitchFamily="34" charset="0"/>
                <a:cs typeface="Arial" pitchFamily="34" charset="0"/>
              </a:rPr>
              <a:t>a 10-bit page offset</a:t>
            </a:r>
          </a:p>
          <a:p>
            <a:pPr marL="627063" lvl="1" algn="just">
              <a:lnSpc>
                <a:spcPct val="90000"/>
              </a:lnSpc>
            </a:pPr>
            <a:endParaRPr lang="en-US" altLang="en-US" sz="800" dirty="0" smtClean="0">
              <a:latin typeface="Arial" pitchFamily="34" charset="0"/>
              <a:cs typeface="Arial" pitchFamily="34" charset="0"/>
            </a:endParaRPr>
          </a:p>
          <a:p>
            <a:pPr algn="just">
              <a:lnSpc>
                <a:spcPct val="90000"/>
              </a:lnSpc>
            </a:pPr>
            <a:r>
              <a:rPr lang="en-US" altLang="en-US" dirty="0" smtClean="0">
                <a:latin typeface="Arial" pitchFamily="34" charset="0"/>
                <a:cs typeface="Arial" pitchFamily="34" charset="0"/>
              </a:rPr>
              <a:t>A logical address is as follows:</a:t>
            </a:r>
          </a:p>
          <a:p>
            <a:pPr algn="just">
              <a:lnSpc>
                <a:spcPct val="90000"/>
              </a:lnSpc>
              <a:buNone/>
            </a:pPr>
            <a:r>
              <a:rPr lang="en-US" altLang="en-US" sz="1600" dirty="0" smtClean="0">
                <a:latin typeface="Arial" pitchFamily="34" charset="0"/>
                <a:cs typeface="Arial" pitchFamily="34" charset="0"/>
              </a:rPr>
              <a:t/>
            </a:r>
            <a:br>
              <a:rPr lang="en-US" altLang="en-US" sz="1600" dirty="0" smtClean="0">
                <a:latin typeface="Arial" pitchFamily="34" charset="0"/>
                <a:cs typeface="Arial" pitchFamily="34" charset="0"/>
              </a:rPr>
            </a:br>
            <a:r>
              <a:rPr lang="en-US" altLang="en-US" sz="1600" dirty="0" smtClean="0">
                <a:latin typeface="Arial" pitchFamily="34" charset="0"/>
                <a:cs typeface="Arial" pitchFamily="34" charset="0"/>
              </a:rPr>
              <a:t/>
            </a:r>
            <a:br>
              <a:rPr lang="en-US" altLang="en-US" sz="1600" dirty="0" smtClean="0">
                <a:latin typeface="Arial" pitchFamily="34" charset="0"/>
                <a:cs typeface="Arial" pitchFamily="34" charset="0"/>
              </a:rPr>
            </a:br>
            <a:r>
              <a:rPr lang="en-US" altLang="en-US" sz="1600" dirty="0" smtClean="0">
                <a:latin typeface="Arial" pitchFamily="34" charset="0"/>
                <a:cs typeface="Arial" pitchFamily="34" charset="0"/>
              </a:rPr>
              <a:t/>
            </a:r>
            <a:br>
              <a:rPr lang="en-US" altLang="en-US" sz="1600" dirty="0" smtClean="0">
                <a:latin typeface="Arial" pitchFamily="34" charset="0"/>
                <a:cs typeface="Arial" pitchFamily="34" charset="0"/>
              </a:rPr>
            </a:br>
            <a:r>
              <a:rPr lang="en-US" altLang="en-US" sz="1600" dirty="0" smtClean="0">
                <a:latin typeface="Arial" pitchFamily="34" charset="0"/>
                <a:cs typeface="Arial" pitchFamily="34" charset="0"/>
              </a:rPr>
              <a:t/>
            </a:r>
            <a:br>
              <a:rPr lang="en-US" altLang="en-US" sz="1600" dirty="0" smtClean="0">
                <a:latin typeface="Arial" pitchFamily="34" charset="0"/>
                <a:cs typeface="Arial" pitchFamily="34" charset="0"/>
              </a:rPr>
            </a:br>
            <a:r>
              <a:rPr lang="en-US" altLang="en-US" sz="1600" dirty="0" smtClean="0">
                <a:latin typeface="Arial" pitchFamily="34" charset="0"/>
                <a:cs typeface="Arial" pitchFamily="34" charset="0"/>
              </a:rPr>
              <a:t/>
            </a:r>
            <a:br>
              <a:rPr lang="en-US" altLang="en-US" sz="1600" dirty="0" smtClean="0">
                <a:latin typeface="Arial" pitchFamily="34" charset="0"/>
                <a:cs typeface="Arial" pitchFamily="34" charset="0"/>
              </a:rPr>
            </a:br>
            <a:endParaRPr lang="en-US" altLang="en-US" sz="1600" dirty="0" smtClean="0">
              <a:latin typeface="Arial" pitchFamily="34" charset="0"/>
              <a:cs typeface="Arial" pitchFamily="34" charset="0"/>
            </a:endParaRPr>
          </a:p>
          <a:p>
            <a:pPr algn="just">
              <a:lnSpc>
                <a:spcPct val="90000"/>
              </a:lnSpc>
              <a:buNone/>
            </a:pPr>
            <a:r>
              <a:rPr lang="en-US" altLang="en-US" dirty="0" smtClean="0">
                <a:latin typeface="Arial" pitchFamily="34" charset="0"/>
                <a:cs typeface="Arial" pitchFamily="34" charset="0"/>
              </a:rPr>
              <a:t>	where</a:t>
            </a:r>
            <a:r>
              <a:rPr lang="en-US" altLang="en-US" i="1" dirty="0" smtClean="0">
                <a:latin typeface="Arial" pitchFamily="34" charset="0"/>
                <a:cs typeface="Arial" pitchFamily="34" charset="0"/>
              </a:rPr>
              <a:t> p</a:t>
            </a:r>
            <a:r>
              <a:rPr lang="en-US" altLang="en-US" i="1" baseline="-25000" dirty="0" smtClean="0">
                <a:latin typeface="Arial" pitchFamily="34" charset="0"/>
                <a:cs typeface="Arial" pitchFamily="34" charset="0"/>
              </a:rPr>
              <a:t>1</a:t>
            </a:r>
            <a:r>
              <a:rPr lang="en-US" altLang="en-US" dirty="0" smtClean="0">
                <a:latin typeface="Arial" pitchFamily="34" charset="0"/>
                <a:cs typeface="Arial" pitchFamily="34" charset="0"/>
              </a:rPr>
              <a:t> is an index into the outer page table, and </a:t>
            </a:r>
            <a:r>
              <a:rPr lang="en-US" altLang="en-US" i="1" dirty="0" smtClean="0">
                <a:latin typeface="Arial" pitchFamily="34" charset="0"/>
                <a:cs typeface="Arial" pitchFamily="34" charset="0"/>
              </a:rPr>
              <a:t>p</a:t>
            </a:r>
            <a:r>
              <a:rPr lang="en-US" altLang="en-US" i="1" baseline="-25000" dirty="0" smtClean="0">
                <a:latin typeface="Arial" pitchFamily="34" charset="0"/>
                <a:cs typeface="Arial" pitchFamily="34" charset="0"/>
              </a:rPr>
              <a:t>2</a:t>
            </a:r>
            <a:r>
              <a:rPr lang="en-US" altLang="en-US" dirty="0" smtClean="0">
                <a:latin typeface="Arial" pitchFamily="34" charset="0"/>
                <a:cs typeface="Arial" pitchFamily="34" charset="0"/>
              </a:rPr>
              <a:t> is the displacement within the page of the inner page table</a:t>
            </a:r>
          </a:p>
          <a:p>
            <a:pPr algn="just">
              <a:lnSpc>
                <a:spcPct val="90000"/>
              </a:lnSpc>
            </a:pPr>
            <a:r>
              <a:rPr lang="en-US" altLang="en-US" dirty="0" smtClean="0">
                <a:latin typeface="Arial" pitchFamily="34" charset="0"/>
                <a:cs typeface="Arial" pitchFamily="34" charset="0"/>
              </a:rPr>
              <a:t>Known as </a:t>
            </a:r>
            <a:r>
              <a:rPr lang="en-US" altLang="en-US" b="1" dirty="0" smtClean="0">
                <a:solidFill>
                  <a:srgbClr val="0000FF"/>
                </a:solidFill>
                <a:latin typeface="Arial" pitchFamily="34" charset="0"/>
                <a:cs typeface="Arial" pitchFamily="34" charset="0"/>
              </a:rPr>
              <a:t>forward-mapped page table</a:t>
            </a:r>
          </a:p>
        </p:txBody>
      </p:sp>
      <p:pic>
        <p:nvPicPr>
          <p:cNvPr id="55300" name="Picture 4"/>
          <p:cNvPicPr>
            <a:picLocks noChangeAspect="1"/>
          </p:cNvPicPr>
          <p:nvPr/>
        </p:nvPicPr>
        <p:blipFill>
          <a:blip r:embed="rId3" cstate="print"/>
          <a:srcRect/>
          <a:stretch>
            <a:fillRect/>
          </a:stretch>
        </p:blipFill>
        <p:spPr bwMode="auto">
          <a:xfrm>
            <a:off x="5445323" y="4005064"/>
            <a:ext cx="3159125" cy="1055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59832" y="5517232"/>
            <a:ext cx="5040560" cy="1224136"/>
          </a:xfrm>
          <a:prstGeom prst="rect">
            <a:avLst/>
          </a:prstGeom>
          <a:noFill/>
          <a:ln w="9525">
            <a:noFill/>
            <a:miter lim="800000"/>
            <a:headEnd/>
            <a:tailEnd/>
          </a:ln>
        </p:spPr>
      </p:pic>
      <p:sp>
        <p:nvSpPr>
          <p:cNvPr id="2" name="Title 1"/>
          <p:cNvSpPr>
            <a:spLocks noGrp="1"/>
          </p:cNvSpPr>
          <p:nvPr>
            <p:ph type="title"/>
          </p:nvPr>
        </p:nvSpPr>
        <p:spPr>
          <a:xfrm>
            <a:off x="457200" y="44624"/>
            <a:ext cx="8229600" cy="1012974"/>
          </a:xfrm>
        </p:spPr>
        <p:txBody>
          <a:bodyPr>
            <a:normAutofit/>
          </a:bodyPr>
          <a:lstStyle/>
          <a:p>
            <a:r>
              <a:rPr lang="en-IN" sz="4000" dirty="0" smtClean="0">
                <a:solidFill>
                  <a:srgbClr val="C00000"/>
                </a:solidFill>
                <a:latin typeface="Arial" pitchFamily="34" charset="0"/>
                <a:cs typeface="Arial" pitchFamily="34" charset="0"/>
              </a:rPr>
              <a:t>Two-Level Paging Example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179512" y="836712"/>
            <a:ext cx="8784976" cy="4968552"/>
          </a:xfrm>
        </p:spPr>
        <p:txBody>
          <a:bodyPr>
            <a:noAutofit/>
          </a:bodyPr>
          <a:lstStyle/>
          <a:p>
            <a:pPr algn="just">
              <a:spcBef>
                <a:spcPts val="0"/>
              </a:spcBef>
            </a:pPr>
            <a:r>
              <a:rPr lang="en-IN" sz="2800" dirty="0" smtClean="0">
                <a:latin typeface="Arial" pitchFamily="34" charset="0"/>
                <a:cs typeface="Arial" pitchFamily="34" charset="0"/>
              </a:rPr>
              <a:t>VAX (DEC) a 32-bit machine has a page size of 512 bytes. </a:t>
            </a:r>
          </a:p>
          <a:p>
            <a:pPr algn="just">
              <a:spcBef>
                <a:spcPts val="0"/>
              </a:spcBef>
            </a:pPr>
            <a:r>
              <a:rPr lang="en-IN" sz="2800" dirty="0" smtClean="0">
                <a:latin typeface="Arial" pitchFamily="34" charset="0"/>
                <a:cs typeface="Arial" pitchFamily="34" charset="0"/>
              </a:rPr>
              <a:t>The logical address space of a process is divided into four equal sections, each of which consists of 2</a:t>
            </a:r>
            <a:r>
              <a:rPr lang="en-IN" sz="2800" baseline="30000" dirty="0" smtClean="0">
                <a:latin typeface="Arial" pitchFamily="34" charset="0"/>
                <a:cs typeface="Arial" pitchFamily="34" charset="0"/>
              </a:rPr>
              <a:t>30</a:t>
            </a:r>
            <a:r>
              <a:rPr lang="en-IN" sz="2800" dirty="0" smtClean="0">
                <a:latin typeface="Arial" pitchFamily="34" charset="0"/>
                <a:cs typeface="Arial" pitchFamily="34" charset="0"/>
              </a:rPr>
              <a:t> bytes. </a:t>
            </a:r>
          </a:p>
          <a:p>
            <a:pPr algn="just">
              <a:spcBef>
                <a:spcPts val="0"/>
              </a:spcBef>
            </a:pPr>
            <a:r>
              <a:rPr lang="en-IN" sz="2800" dirty="0" smtClean="0">
                <a:latin typeface="Arial" pitchFamily="34" charset="0"/>
                <a:cs typeface="Arial" pitchFamily="34" charset="0"/>
              </a:rPr>
              <a:t>Each section represents a different part of the logical address space of a process. </a:t>
            </a:r>
          </a:p>
          <a:p>
            <a:pPr algn="just">
              <a:spcBef>
                <a:spcPts val="0"/>
              </a:spcBef>
            </a:pPr>
            <a:r>
              <a:rPr lang="en-IN" sz="2800" dirty="0" smtClean="0">
                <a:latin typeface="Arial" pitchFamily="34" charset="0"/>
                <a:cs typeface="Arial" pitchFamily="34" charset="0"/>
              </a:rPr>
              <a:t>First 2 high-order bits of the logical address designate the appropriate section.</a:t>
            </a:r>
          </a:p>
          <a:p>
            <a:pPr algn="just">
              <a:spcBef>
                <a:spcPts val="0"/>
              </a:spcBef>
            </a:pPr>
            <a:r>
              <a:rPr lang="en-IN" sz="2800" dirty="0" smtClean="0">
                <a:latin typeface="Arial" pitchFamily="34" charset="0"/>
                <a:cs typeface="Arial" pitchFamily="34" charset="0"/>
              </a:rPr>
              <a:t>Next 21 bits represent the logical page number of that section, and the final 9 bits represent an offset in the desired page.</a:t>
            </a:r>
            <a:endParaRPr lang="en-IN" sz="2800" dirty="0">
              <a:latin typeface="Arial" pitchFamily="34" charset="0"/>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827584" y="188640"/>
            <a:ext cx="7558087" cy="864096"/>
          </a:xfrm>
        </p:spPr>
        <p:txBody>
          <a:bodyPr>
            <a:normAutofit/>
          </a:bodyPr>
          <a:lstStyle/>
          <a:p>
            <a:pPr eaLnBrk="1" hangingPunct="1"/>
            <a:r>
              <a:rPr lang="en-US" altLang="en-US" sz="4000" dirty="0" smtClean="0">
                <a:solidFill>
                  <a:srgbClr val="C00000"/>
                </a:solidFill>
                <a:latin typeface="Arial" pitchFamily="34" charset="0"/>
                <a:cs typeface="Arial" pitchFamily="34" charset="0"/>
              </a:rPr>
              <a:t>Address-Translation Scheme</a:t>
            </a:r>
            <a:endParaRPr lang="en-US" altLang="en-US" sz="2000" dirty="0" smtClean="0">
              <a:solidFill>
                <a:srgbClr val="C00000"/>
              </a:solidFill>
              <a:latin typeface="Arial" pitchFamily="34" charset="0"/>
              <a:cs typeface="Arial" pitchFamily="34" charset="0"/>
            </a:endParaRPr>
          </a:p>
        </p:txBody>
      </p:sp>
      <p:pic>
        <p:nvPicPr>
          <p:cNvPr id="56323" name="Picture 1035"/>
          <p:cNvPicPr>
            <a:picLocks noChangeAspect="1" noChangeArrowheads="1"/>
          </p:cNvPicPr>
          <p:nvPr/>
        </p:nvPicPr>
        <p:blipFill>
          <a:blip r:embed="rId3" cstate="print"/>
          <a:srcRect/>
          <a:stretch>
            <a:fillRect/>
          </a:stretch>
        </p:blipFill>
        <p:spPr bwMode="auto">
          <a:xfrm>
            <a:off x="1475656" y="1628800"/>
            <a:ext cx="6389687" cy="269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6575" y="166688"/>
            <a:ext cx="8229600" cy="886048"/>
          </a:xfrm>
        </p:spPr>
        <p:txBody>
          <a:bodyPr>
            <a:normAutofit/>
          </a:bodyPr>
          <a:lstStyle/>
          <a:p>
            <a:r>
              <a:rPr lang="en-US" altLang="en-US" sz="4000" dirty="0" smtClean="0">
                <a:solidFill>
                  <a:srgbClr val="C00000"/>
                </a:solidFill>
                <a:latin typeface="Arial" pitchFamily="34" charset="0"/>
                <a:cs typeface="Arial" pitchFamily="34" charset="0"/>
              </a:rPr>
              <a:t>64-bit Logical Address Space</a:t>
            </a:r>
          </a:p>
        </p:txBody>
      </p:sp>
      <p:sp>
        <p:nvSpPr>
          <p:cNvPr id="53251" name="Content Placeholder 2"/>
          <p:cNvSpPr>
            <a:spLocks noGrp="1"/>
          </p:cNvSpPr>
          <p:nvPr>
            <p:ph idx="1"/>
          </p:nvPr>
        </p:nvSpPr>
        <p:spPr>
          <a:xfrm>
            <a:off x="107504" y="1201738"/>
            <a:ext cx="8815834" cy="5467622"/>
          </a:xfrm>
        </p:spPr>
        <p:txBody>
          <a:bodyPr>
            <a:normAutofit fontScale="85000" lnSpcReduction="20000"/>
          </a:bodyPr>
          <a:lstStyle/>
          <a:p>
            <a:pPr>
              <a:defRPr/>
            </a:pPr>
            <a:r>
              <a:rPr lang="en-US" altLang="en-US" dirty="0" smtClean="0">
                <a:latin typeface="Arial" pitchFamily="34" charset="0"/>
                <a:cs typeface="Arial" pitchFamily="34" charset="0"/>
              </a:rPr>
              <a:t>Even two-level paging scheme not sufficient</a:t>
            </a:r>
          </a:p>
          <a:p>
            <a:pPr>
              <a:defRPr/>
            </a:pPr>
            <a:r>
              <a:rPr lang="en-US" altLang="en-US" dirty="0" smtClean="0">
                <a:latin typeface="Arial" pitchFamily="34" charset="0"/>
                <a:cs typeface="Arial" pitchFamily="34" charset="0"/>
              </a:rPr>
              <a:t>If page size is 4 KB (2</a:t>
            </a:r>
            <a:r>
              <a:rPr lang="en-US" altLang="en-US" baseline="30000" dirty="0" smtClean="0">
                <a:latin typeface="Arial" pitchFamily="34" charset="0"/>
                <a:cs typeface="Arial" pitchFamily="34" charset="0"/>
              </a:rPr>
              <a:t>12</a:t>
            </a:r>
            <a:r>
              <a:rPr lang="en-US" altLang="en-US" dirty="0" smtClean="0">
                <a:latin typeface="Arial" pitchFamily="34" charset="0"/>
                <a:cs typeface="Arial" pitchFamily="34" charset="0"/>
              </a:rPr>
              <a:t>)</a:t>
            </a:r>
          </a:p>
          <a:p>
            <a:pPr lvl="1">
              <a:defRPr/>
            </a:pPr>
            <a:r>
              <a:rPr lang="en-US" altLang="en-US" dirty="0" smtClean="0">
                <a:latin typeface="Arial" pitchFamily="34" charset="0"/>
                <a:cs typeface="Arial" pitchFamily="34" charset="0"/>
              </a:rPr>
              <a:t>Then page table has 2</a:t>
            </a:r>
            <a:r>
              <a:rPr lang="en-US" altLang="en-US" baseline="30000" dirty="0" smtClean="0">
                <a:latin typeface="Arial" pitchFamily="34" charset="0"/>
                <a:cs typeface="Arial" pitchFamily="34" charset="0"/>
              </a:rPr>
              <a:t>52</a:t>
            </a:r>
            <a:r>
              <a:rPr lang="en-US" altLang="en-US" dirty="0" smtClean="0">
                <a:latin typeface="Arial" pitchFamily="34" charset="0"/>
                <a:cs typeface="Arial" pitchFamily="34" charset="0"/>
              </a:rPr>
              <a:t> entries</a:t>
            </a:r>
          </a:p>
          <a:p>
            <a:pPr lvl="1">
              <a:defRPr/>
            </a:pPr>
            <a:r>
              <a:rPr lang="en-US" altLang="en-US" dirty="0" smtClean="0">
                <a:latin typeface="Arial" pitchFamily="34" charset="0"/>
                <a:cs typeface="Arial" pitchFamily="34" charset="0"/>
              </a:rPr>
              <a:t>If two level scheme, inner page tables could be 2</a:t>
            </a:r>
            <a:r>
              <a:rPr lang="en-US" altLang="en-US" baseline="30000" dirty="0" smtClean="0">
                <a:latin typeface="Arial" pitchFamily="34" charset="0"/>
                <a:cs typeface="Arial" pitchFamily="34" charset="0"/>
              </a:rPr>
              <a:t>10</a:t>
            </a:r>
            <a:r>
              <a:rPr lang="en-US" altLang="en-US" dirty="0" smtClean="0">
                <a:latin typeface="Arial" pitchFamily="34" charset="0"/>
                <a:cs typeface="Arial" pitchFamily="34" charset="0"/>
              </a:rPr>
              <a:t> 4-byte entries</a:t>
            </a:r>
          </a:p>
          <a:p>
            <a:pPr lvl="1">
              <a:defRPr/>
            </a:pPr>
            <a:r>
              <a:rPr lang="en-US" altLang="en-US" dirty="0" smtClean="0">
                <a:latin typeface="Arial" pitchFamily="34" charset="0"/>
                <a:cs typeface="Arial" pitchFamily="34" charset="0"/>
              </a:rPr>
              <a:t>Address would look like</a:t>
            </a:r>
          </a:p>
          <a:p>
            <a:pPr lvl="1">
              <a:defRPr/>
            </a:pPr>
            <a:endParaRPr lang="en-US" altLang="en-US" dirty="0" smtClean="0">
              <a:latin typeface="Arial" pitchFamily="34" charset="0"/>
              <a:cs typeface="Arial" pitchFamily="34" charset="0"/>
            </a:endParaRPr>
          </a:p>
          <a:p>
            <a:pPr lvl="1">
              <a:defRPr/>
            </a:pPr>
            <a:endParaRPr lang="en-US" altLang="en-US" dirty="0" smtClean="0">
              <a:latin typeface="Arial" pitchFamily="34" charset="0"/>
              <a:cs typeface="Arial" pitchFamily="34" charset="0"/>
            </a:endParaRPr>
          </a:p>
          <a:p>
            <a:pPr marL="457200" lvl="1" indent="0">
              <a:buFont typeface="Monotype Sorts" pitchFamily="-84" charset="2"/>
              <a:buNone/>
              <a:defRPr/>
            </a:pPr>
            <a:endParaRPr lang="en-US" altLang="en-US" dirty="0" smtClean="0">
              <a:latin typeface="Arial" pitchFamily="34" charset="0"/>
              <a:cs typeface="Arial" pitchFamily="34" charset="0"/>
            </a:endParaRPr>
          </a:p>
          <a:p>
            <a:pPr lvl="1">
              <a:defRPr/>
            </a:pPr>
            <a:r>
              <a:rPr lang="en-US" altLang="en-US" dirty="0" smtClean="0">
                <a:latin typeface="Arial" pitchFamily="34" charset="0"/>
                <a:cs typeface="Arial" pitchFamily="34" charset="0"/>
              </a:rPr>
              <a:t>Outer page table has 2</a:t>
            </a:r>
            <a:r>
              <a:rPr lang="en-US" altLang="en-US" baseline="30000" dirty="0" smtClean="0">
                <a:latin typeface="Arial" pitchFamily="34" charset="0"/>
                <a:cs typeface="Arial" pitchFamily="34" charset="0"/>
              </a:rPr>
              <a:t>42</a:t>
            </a:r>
            <a:r>
              <a:rPr lang="en-US" altLang="en-US" dirty="0" smtClean="0">
                <a:latin typeface="Arial" pitchFamily="34" charset="0"/>
                <a:cs typeface="Arial" pitchFamily="34" charset="0"/>
              </a:rPr>
              <a:t> entries or 2</a:t>
            </a:r>
            <a:r>
              <a:rPr lang="en-US" altLang="en-US" baseline="30000" dirty="0" smtClean="0">
                <a:latin typeface="Arial" pitchFamily="34" charset="0"/>
                <a:cs typeface="Arial" pitchFamily="34" charset="0"/>
              </a:rPr>
              <a:t>44</a:t>
            </a:r>
            <a:r>
              <a:rPr lang="en-US" altLang="en-US" dirty="0" smtClean="0">
                <a:latin typeface="Arial" pitchFamily="34" charset="0"/>
                <a:cs typeface="Arial" pitchFamily="34" charset="0"/>
              </a:rPr>
              <a:t> bytes</a:t>
            </a:r>
          </a:p>
          <a:p>
            <a:pPr>
              <a:defRPr/>
            </a:pPr>
            <a:r>
              <a:rPr lang="en-US" altLang="en-US" dirty="0" smtClean="0">
                <a:latin typeface="Arial" pitchFamily="34" charset="0"/>
                <a:cs typeface="Arial" pitchFamily="34" charset="0"/>
              </a:rPr>
              <a:t>Add a 2</a:t>
            </a:r>
            <a:r>
              <a:rPr lang="en-US" altLang="en-US" baseline="30000" dirty="0" smtClean="0">
                <a:latin typeface="Arial" pitchFamily="34" charset="0"/>
                <a:cs typeface="Arial" pitchFamily="34" charset="0"/>
              </a:rPr>
              <a:t>nd</a:t>
            </a:r>
            <a:r>
              <a:rPr lang="en-US" altLang="en-US" dirty="0" smtClean="0">
                <a:latin typeface="Arial" pitchFamily="34" charset="0"/>
                <a:cs typeface="Arial" pitchFamily="34" charset="0"/>
              </a:rPr>
              <a:t> / 3</a:t>
            </a:r>
            <a:r>
              <a:rPr lang="en-US" altLang="en-US" baseline="30000" dirty="0" smtClean="0">
                <a:latin typeface="Arial" pitchFamily="34" charset="0"/>
                <a:cs typeface="Arial" pitchFamily="34" charset="0"/>
              </a:rPr>
              <a:t>rd</a:t>
            </a:r>
            <a:r>
              <a:rPr lang="en-US" altLang="en-US" dirty="0" smtClean="0">
                <a:latin typeface="Arial" pitchFamily="34" charset="0"/>
                <a:cs typeface="Arial" pitchFamily="34" charset="0"/>
              </a:rPr>
              <a:t> outer page table</a:t>
            </a:r>
          </a:p>
          <a:p>
            <a:pPr lvl="1">
              <a:defRPr/>
            </a:pPr>
            <a:r>
              <a:rPr lang="en-US" altLang="en-US" dirty="0" smtClean="0">
                <a:latin typeface="Arial" pitchFamily="34" charset="0"/>
                <a:cs typeface="Arial" pitchFamily="34" charset="0"/>
              </a:rPr>
              <a:t>2</a:t>
            </a:r>
            <a:r>
              <a:rPr lang="en-US" altLang="en-US" baseline="30000" dirty="0" smtClean="0">
                <a:latin typeface="Arial" pitchFamily="34" charset="0"/>
                <a:cs typeface="Arial" pitchFamily="34" charset="0"/>
              </a:rPr>
              <a:t>nd</a:t>
            </a:r>
            <a:r>
              <a:rPr lang="en-US" altLang="en-US" dirty="0" smtClean="0">
                <a:latin typeface="Arial" pitchFamily="34" charset="0"/>
                <a:cs typeface="Arial" pitchFamily="34" charset="0"/>
              </a:rPr>
              <a:t> outer page table sizes</a:t>
            </a:r>
          </a:p>
          <a:p>
            <a:pPr lvl="2">
              <a:defRPr/>
            </a:pPr>
            <a:r>
              <a:rPr lang="en-US" altLang="en-US" dirty="0" smtClean="0">
                <a:latin typeface="Arial" pitchFamily="34" charset="0"/>
                <a:cs typeface="Arial" pitchFamily="34" charset="0"/>
              </a:rPr>
              <a:t>And possibly 4/more memory access to get to one physical memory location</a:t>
            </a:r>
          </a:p>
          <a:p>
            <a:pPr lvl="1">
              <a:defRPr/>
            </a:pPr>
            <a:endParaRPr lang="en-US" altLang="en-US" dirty="0" smtClean="0">
              <a:latin typeface="Arial" pitchFamily="34" charset="0"/>
              <a:cs typeface="Arial" pitchFamily="34" charset="0"/>
            </a:endParaRPr>
          </a:p>
        </p:txBody>
      </p:sp>
      <p:pic>
        <p:nvPicPr>
          <p:cNvPr id="57348" name="Picture 1"/>
          <p:cNvPicPr>
            <a:picLocks noChangeAspect="1"/>
          </p:cNvPicPr>
          <p:nvPr/>
        </p:nvPicPr>
        <p:blipFill>
          <a:blip r:embed="rId2" cstate="print"/>
          <a:srcRect/>
          <a:stretch>
            <a:fillRect/>
          </a:stretch>
        </p:blipFill>
        <p:spPr bwMode="auto">
          <a:xfrm>
            <a:off x="5004048" y="3140968"/>
            <a:ext cx="3246438" cy="116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5188" y="214312"/>
            <a:ext cx="7821612" cy="1126455"/>
          </a:xfrm>
        </p:spPr>
        <p:txBody>
          <a:bodyPr>
            <a:normAutofit/>
          </a:bodyPr>
          <a:lstStyle/>
          <a:p>
            <a:pPr eaLnBrk="1" hangingPunct="1"/>
            <a:r>
              <a:rPr lang="en-US" altLang="en-US" sz="4000" dirty="0" smtClean="0">
                <a:solidFill>
                  <a:srgbClr val="C00000"/>
                </a:solidFill>
                <a:latin typeface="Arial" pitchFamily="34" charset="0"/>
                <a:cs typeface="Arial" pitchFamily="34" charset="0"/>
              </a:rPr>
              <a:t>Three-level Paging Scheme</a:t>
            </a:r>
          </a:p>
        </p:txBody>
      </p:sp>
      <p:pic>
        <p:nvPicPr>
          <p:cNvPr id="58371" name="Picture 6"/>
          <p:cNvPicPr>
            <a:picLocks noChangeAspect="1" noChangeArrowheads="1"/>
          </p:cNvPicPr>
          <p:nvPr/>
        </p:nvPicPr>
        <p:blipFill>
          <a:blip r:embed="rId3" cstate="print"/>
          <a:srcRect/>
          <a:stretch>
            <a:fillRect/>
          </a:stretch>
        </p:blipFill>
        <p:spPr bwMode="auto">
          <a:xfrm>
            <a:off x="1691680" y="1844824"/>
            <a:ext cx="5241925" cy="1168400"/>
          </a:xfrm>
          <a:prstGeom prst="rect">
            <a:avLst/>
          </a:prstGeom>
          <a:noFill/>
          <a:ln w="9525">
            <a:noFill/>
            <a:miter lim="800000"/>
            <a:headEnd/>
            <a:tailEnd/>
          </a:ln>
        </p:spPr>
      </p:pic>
      <p:pic>
        <p:nvPicPr>
          <p:cNvPr id="58372" name="Picture 7"/>
          <p:cNvPicPr>
            <a:picLocks noChangeAspect="1" noChangeArrowheads="1"/>
          </p:cNvPicPr>
          <p:nvPr/>
        </p:nvPicPr>
        <p:blipFill>
          <a:blip r:embed="rId4" cstate="print"/>
          <a:srcRect/>
          <a:stretch>
            <a:fillRect/>
          </a:stretch>
        </p:blipFill>
        <p:spPr bwMode="auto">
          <a:xfrm>
            <a:off x="1691680" y="3933056"/>
            <a:ext cx="5486400" cy="106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IN" sz="4000" dirty="0" smtClean="0">
                <a:solidFill>
                  <a:srgbClr val="0000FF"/>
                </a:solidFill>
                <a:latin typeface="Arial" panose="020B0604020202020204" pitchFamily="34" charset="0"/>
                <a:cs typeface="Arial" panose="020B0604020202020204" pitchFamily="34" charset="0"/>
              </a:rPr>
              <a:t>Problem</a:t>
            </a:r>
            <a:endParaRPr lang="en-IN" sz="4000" dirty="0">
              <a:solidFill>
                <a:srgbClr val="0000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512" y="692696"/>
            <a:ext cx="8856984" cy="6048672"/>
          </a:xfrm>
        </p:spPr>
        <p:txBody>
          <a:bodyPr>
            <a:normAutofit fontScale="47500" lnSpcReduction="20000"/>
          </a:bodyPr>
          <a:lstStyle/>
          <a:p>
            <a:pPr marL="0" lvl="0" indent="0">
              <a:buNone/>
            </a:pPr>
            <a:r>
              <a:rPr lang="en-IN" dirty="0">
                <a:solidFill>
                  <a:srgbClr val="C00000"/>
                </a:solidFill>
                <a:latin typeface="Arial" panose="020B0604020202020204" pitchFamily="34" charset="0"/>
                <a:cs typeface="Arial" panose="020B0604020202020204" pitchFamily="34" charset="0"/>
              </a:rPr>
              <a:t>Consider a logical address space of 32 pages with 1024 words per page; mapped onto a physical memory of 16 frames. </a:t>
            </a:r>
          </a:p>
          <a:p>
            <a:pPr marL="0" indent="0">
              <a:buNone/>
            </a:pPr>
            <a:r>
              <a:rPr lang="en-IN" dirty="0">
                <a:solidFill>
                  <a:srgbClr val="C00000"/>
                </a:solidFill>
                <a:latin typeface="Arial" panose="020B0604020202020204" pitchFamily="34" charset="0"/>
                <a:cs typeface="Arial" panose="020B0604020202020204" pitchFamily="34" charset="0"/>
              </a:rPr>
              <a:t>a. How many bits are required in the logical address? </a:t>
            </a:r>
          </a:p>
          <a:p>
            <a:pPr marL="0" indent="0">
              <a:buNone/>
            </a:pPr>
            <a:r>
              <a:rPr lang="en-IN" dirty="0">
                <a:solidFill>
                  <a:srgbClr val="C00000"/>
                </a:solidFill>
                <a:latin typeface="Arial" panose="020B0604020202020204" pitchFamily="34" charset="0"/>
                <a:cs typeface="Arial" panose="020B0604020202020204" pitchFamily="34" charset="0"/>
              </a:rPr>
              <a:t>b. How many bits are required in the physical address? </a:t>
            </a:r>
          </a:p>
          <a:p>
            <a:pPr marL="0" indent="0">
              <a:buNone/>
            </a:pPr>
            <a:r>
              <a:rPr lang="en-IN"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Note: </a:t>
            </a:r>
            <a:endParaRPr lang="en-IN" dirty="0">
              <a:latin typeface="Arial" panose="020B0604020202020204" pitchFamily="34" charset="0"/>
              <a:cs typeface="Arial" panose="020B0604020202020204" pitchFamily="34" charset="0"/>
            </a:endParaRPr>
          </a:p>
          <a:p>
            <a:pPr marL="0" lvl="0" indent="0">
              <a:buNone/>
            </a:pPr>
            <a:r>
              <a:rPr lang="en-IN" dirty="0">
                <a:solidFill>
                  <a:srgbClr val="0000FF"/>
                </a:solidFill>
                <a:latin typeface="Arial" panose="020B0604020202020204" pitchFamily="34" charset="0"/>
                <a:cs typeface="Arial" panose="020B0604020202020204" pitchFamily="34" charset="0"/>
              </a:rPr>
              <a:t>Size of the page table is given by first </a:t>
            </a:r>
            <a:r>
              <a:rPr lang="en-IN" b="1" dirty="0">
                <a:solidFill>
                  <a:srgbClr val="0000FF"/>
                </a:solidFill>
                <a:latin typeface="Arial" panose="020B0604020202020204" pitchFamily="34" charset="0"/>
                <a:cs typeface="Arial" panose="020B0604020202020204" pitchFamily="34" charset="0"/>
              </a:rPr>
              <a:t>m-n</a:t>
            </a:r>
            <a:r>
              <a:rPr lang="en-IN" dirty="0">
                <a:solidFill>
                  <a:srgbClr val="0000FF"/>
                </a:solidFill>
                <a:latin typeface="Arial" panose="020B0604020202020204" pitchFamily="34" charset="0"/>
                <a:cs typeface="Arial" panose="020B0604020202020204" pitchFamily="34" charset="0"/>
              </a:rPr>
              <a:t> bits of the logical address. </a:t>
            </a:r>
          </a:p>
          <a:p>
            <a:pPr marL="0" indent="0">
              <a:buNone/>
            </a:pPr>
            <a:r>
              <a:rPr lang="en-IN" dirty="0">
                <a:solidFill>
                  <a:srgbClr val="0000FF"/>
                </a:solidFill>
                <a:latin typeface="Arial" panose="020B0604020202020204" pitchFamily="34" charset="0"/>
                <a:cs typeface="Arial" panose="020B0604020202020204" pitchFamily="34" charset="0"/>
              </a:rPr>
              <a:t>The last </a:t>
            </a:r>
            <a:r>
              <a:rPr lang="en-IN" b="1" dirty="0">
                <a:solidFill>
                  <a:srgbClr val="0000FF"/>
                </a:solidFill>
                <a:latin typeface="Arial" panose="020B0604020202020204" pitchFamily="34" charset="0"/>
                <a:cs typeface="Arial" panose="020B0604020202020204" pitchFamily="34" charset="0"/>
              </a:rPr>
              <a:t>n</a:t>
            </a:r>
            <a:r>
              <a:rPr lang="en-IN" dirty="0">
                <a:solidFill>
                  <a:srgbClr val="0000FF"/>
                </a:solidFill>
                <a:latin typeface="Arial" panose="020B0604020202020204" pitchFamily="34" charset="0"/>
                <a:cs typeface="Arial" panose="020B0604020202020204" pitchFamily="34" charset="0"/>
              </a:rPr>
              <a:t> bits of the logical address provide the page size or the words per page.</a:t>
            </a:r>
          </a:p>
          <a:p>
            <a:pPr marL="0" indent="0">
              <a:buNone/>
            </a:pPr>
            <a:r>
              <a:rPr lang="en-IN" b="1" dirty="0">
                <a:latin typeface="Arial" panose="020B0604020202020204" pitchFamily="34" charset="0"/>
                <a:cs typeface="Arial" panose="020B0604020202020204" pitchFamily="34" charset="0"/>
              </a:rPr>
              <a:t>Length of Logical Address, m (in Bits) </a:t>
            </a:r>
            <a:endParaRPr lang="en-IN" b="1" dirty="0" smtClean="0">
              <a:latin typeface="Arial" panose="020B0604020202020204" pitchFamily="34" charset="0"/>
              <a:cs typeface="Arial" panose="020B0604020202020204" pitchFamily="34" charset="0"/>
            </a:endParaRPr>
          </a:p>
          <a:p>
            <a:pPr marL="0" indent="0">
              <a:buNone/>
            </a:pP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Bits to address Page Table (m-n) + Bits to address Words in each Page, n</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lvl="0" indent="0">
              <a:buNone/>
            </a:pPr>
            <a:r>
              <a:rPr lang="en-IN" dirty="0">
                <a:latin typeface="Arial" panose="020B0604020202020204" pitchFamily="34" charset="0"/>
                <a:cs typeface="Arial" panose="020B0604020202020204" pitchFamily="34" charset="0"/>
              </a:rPr>
              <a:t>Size of the physical memory is equal to</a:t>
            </a:r>
          </a:p>
          <a:p>
            <a:pPr marL="0" indent="0">
              <a:buNone/>
            </a:pPr>
            <a:r>
              <a:rPr lang="en-IN" b="1" dirty="0">
                <a:latin typeface="Arial" panose="020B0604020202020204" pitchFamily="34" charset="0"/>
                <a:cs typeface="Arial" panose="020B0604020202020204" pitchFamily="34" charset="0"/>
              </a:rPr>
              <a:t>Frame (page) size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number of frames in the physical memory</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Bits required in the Physical address = Bits required in accessing each frame + Bits needed to access total frames</a:t>
            </a:r>
          </a:p>
          <a:p>
            <a:pPr marL="0" indent="0">
              <a:buNone/>
            </a:pPr>
            <a:r>
              <a:rPr lang="en-IN" b="1" dirty="0" smtClean="0">
                <a:latin typeface="Arial" panose="020B0604020202020204" pitchFamily="34" charset="0"/>
                <a:cs typeface="Arial" panose="020B0604020202020204" pitchFamily="34" charset="0"/>
              </a:rPr>
              <a:t>Solution</a:t>
            </a: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a</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Bits </a:t>
            </a:r>
            <a:r>
              <a:rPr lang="en-IN" dirty="0">
                <a:latin typeface="Arial" panose="020B0604020202020204" pitchFamily="34" charset="0"/>
                <a:cs typeface="Arial" panose="020B0604020202020204" pitchFamily="34" charset="0"/>
              </a:rPr>
              <a:t>to address Page Table i.e. 32 pages = log</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32 = 5 bits</a:t>
            </a:r>
          </a:p>
          <a:p>
            <a:pPr marL="0" indent="0">
              <a:buNone/>
            </a:pPr>
            <a:r>
              <a:rPr lang="en-IN" dirty="0" smtClean="0">
                <a:latin typeface="Arial" panose="020B0604020202020204" pitchFamily="34" charset="0"/>
                <a:cs typeface="Arial" panose="020B0604020202020204" pitchFamily="34" charset="0"/>
              </a:rPr>
              <a:t>Bits </a:t>
            </a:r>
            <a:r>
              <a:rPr lang="en-IN" dirty="0">
                <a:latin typeface="Arial" panose="020B0604020202020204" pitchFamily="34" charset="0"/>
                <a:cs typeface="Arial" panose="020B0604020202020204" pitchFamily="34" charset="0"/>
              </a:rPr>
              <a:t>to address Words in each page (for offset) = log</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1024 = 10 bits </a:t>
            </a:r>
          </a:p>
          <a:p>
            <a:pPr marL="0" indent="0">
              <a:buNone/>
            </a:pPr>
            <a:r>
              <a:rPr lang="en-IN" dirty="0" smtClean="0">
                <a:latin typeface="Arial" panose="020B0604020202020204" pitchFamily="34" charset="0"/>
                <a:cs typeface="Arial" panose="020B0604020202020204" pitchFamily="34" charset="0"/>
              </a:rPr>
              <a:t>Therefore</a:t>
            </a:r>
            <a:r>
              <a:rPr lang="en-IN" dirty="0">
                <a:latin typeface="Arial" panose="020B0604020202020204" pitchFamily="34" charset="0"/>
                <a:cs typeface="Arial" panose="020B0604020202020204" pitchFamily="34" charset="0"/>
              </a:rPr>
              <a:t>, Length of Logical Address in bits = 5 + 10 = 15 </a:t>
            </a:r>
            <a:r>
              <a:rPr lang="en-IN" dirty="0" smtClean="0">
                <a:latin typeface="Arial" panose="020B0604020202020204" pitchFamily="34" charset="0"/>
                <a:cs typeface="Arial" panose="020B0604020202020204" pitchFamily="34" charset="0"/>
              </a:rPr>
              <a:t>bits</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b. </a:t>
            </a:r>
            <a:endParaRPr lang="en-IN" dirty="0" smtClean="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Here, bits required for page size for 1024 words per page = 10 bits</a:t>
            </a:r>
          </a:p>
          <a:p>
            <a:pPr marL="0" indent="0">
              <a:buNone/>
            </a:pPr>
            <a:r>
              <a:rPr lang="en-IN" dirty="0" smtClean="0">
                <a:latin typeface="Arial" panose="020B0604020202020204" pitchFamily="34" charset="0"/>
                <a:cs typeface="Arial" panose="020B0604020202020204" pitchFamily="34" charset="0"/>
              </a:rPr>
              <a:t>Number </a:t>
            </a:r>
            <a:r>
              <a:rPr lang="en-IN" dirty="0">
                <a:latin typeface="Arial" panose="020B0604020202020204" pitchFamily="34" charset="0"/>
                <a:cs typeface="Arial" panose="020B0604020202020204" pitchFamily="34" charset="0"/>
              </a:rPr>
              <a:t>of pages in physical memory = number of frames of physical </a:t>
            </a:r>
            <a:r>
              <a:rPr lang="en-IN" dirty="0" smtClean="0">
                <a:latin typeface="Arial" panose="020B0604020202020204" pitchFamily="34" charset="0"/>
                <a:cs typeface="Arial" panose="020B0604020202020204" pitchFamily="34" charset="0"/>
              </a:rPr>
              <a:t>memory </a:t>
            </a:r>
            <a:r>
              <a:rPr lang="en-IN" dirty="0">
                <a:latin typeface="Arial" panose="020B0604020202020204" pitchFamily="34" charset="0"/>
                <a:cs typeface="Arial" panose="020B0604020202020204" pitchFamily="34" charset="0"/>
              </a:rPr>
              <a:t>= 16</a:t>
            </a:r>
          </a:p>
          <a:p>
            <a:pPr marL="0" indent="0">
              <a:buNone/>
            </a:pPr>
            <a:r>
              <a:rPr lang="en-IN" dirty="0" smtClean="0">
                <a:latin typeface="Arial" panose="020B0604020202020204" pitchFamily="34" charset="0"/>
                <a:cs typeface="Arial" panose="020B0604020202020204" pitchFamily="34" charset="0"/>
              </a:rPr>
              <a:t>So</a:t>
            </a:r>
            <a:r>
              <a:rPr lang="en-IN" dirty="0">
                <a:latin typeface="Arial" panose="020B0604020202020204" pitchFamily="34" charset="0"/>
                <a:cs typeface="Arial" panose="020B0604020202020204" pitchFamily="34" charset="0"/>
              </a:rPr>
              <a:t>, bits needed for accessing each page (frame) = 4 bits</a:t>
            </a:r>
          </a:p>
          <a:p>
            <a:pPr marL="0" indent="0">
              <a:buNone/>
            </a:pPr>
            <a:r>
              <a:rPr lang="en-IN" dirty="0" smtClean="0">
                <a:latin typeface="Arial" panose="020B0604020202020204" pitchFamily="34" charset="0"/>
                <a:cs typeface="Arial" panose="020B0604020202020204" pitchFamily="34" charset="0"/>
              </a:rPr>
              <a:t>Therefore</a:t>
            </a:r>
            <a:r>
              <a:rPr lang="en-IN" dirty="0">
                <a:latin typeface="Arial" panose="020B0604020202020204" pitchFamily="34" charset="0"/>
                <a:cs typeface="Arial" panose="020B0604020202020204" pitchFamily="34" charset="0"/>
              </a:rPr>
              <a:t>, Length of Physical Address (bits) = 10 + 4 = 14 bits</a:t>
            </a:r>
          </a:p>
          <a:p>
            <a:pPr marL="0" indent="0">
              <a:buNone/>
            </a:pP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ii) Size of Physical Memory = 2</a:t>
            </a:r>
            <a:r>
              <a:rPr lang="en-IN" baseline="30000" dirty="0">
                <a:latin typeface="Arial" panose="020B0604020202020204" pitchFamily="34" charset="0"/>
                <a:cs typeface="Arial" panose="020B0604020202020204" pitchFamily="34" charset="0"/>
              </a:rPr>
              <a:t>14</a:t>
            </a:r>
            <a:r>
              <a:rPr lang="en-IN" dirty="0">
                <a:latin typeface="Arial" panose="020B0604020202020204" pitchFamily="34" charset="0"/>
                <a:cs typeface="Arial" panose="020B0604020202020204" pitchFamily="34" charset="0"/>
              </a:rPr>
              <a:t> words = 16K words </a:t>
            </a:r>
          </a:p>
          <a:p>
            <a:pPr marL="0" indent="0">
              <a:buNone/>
            </a:pPr>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each word is of 4 bytes then size of physical memory = </a:t>
            </a:r>
            <a:r>
              <a:rPr lang="en-IN" dirty="0" smtClean="0">
                <a:latin typeface="Arial" panose="020B0604020202020204" pitchFamily="34" charset="0"/>
                <a:cs typeface="Arial" panose="020B0604020202020204" pitchFamily="34" charset="0"/>
              </a:rPr>
              <a:t>16K </a:t>
            </a:r>
            <a:r>
              <a:rPr lang="en-IN" dirty="0">
                <a:latin typeface="Arial" panose="020B0604020202020204" pitchFamily="34" charset="0"/>
                <a:cs typeface="Arial" panose="020B0604020202020204" pitchFamily="34" charset="0"/>
              </a:rPr>
              <a:t>x 4 Bytes = 64K Bytes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5795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11560" y="166688"/>
            <a:ext cx="7840662" cy="742032"/>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Hashed Page Tables</a:t>
            </a:r>
          </a:p>
        </p:txBody>
      </p:sp>
      <p:sp>
        <p:nvSpPr>
          <p:cNvPr id="59395" name="Rectangle 3"/>
          <p:cNvSpPr>
            <a:spLocks noGrp="1" noChangeArrowheads="1"/>
          </p:cNvSpPr>
          <p:nvPr>
            <p:ph type="body" idx="1"/>
          </p:nvPr>
        </p:nvSpPr>
        <p:spPr>
          <a:xfrm>
            <a:off x="179512" y="980728"/>
            <a:ext cx="8782174" cy="5688632"/>
          </a:xfrm>
        </p:spPr>
        <p:txBody>
          <a:bodyPr>
            <a:normAutofit/>
          </a:bodyPr>
          <a:lstStyle/>
          <a:p>
            <a:pPr algn="just"/>
            <a:r>
              <a:rPr lang="en-US" altLang="en-US" dirty="0" smtClean="0">
                <a:latin typeface="Arial" pitchFamily="34" charset="0"/>
                <a:cs typeface="Arial" pitchFamily="34" charset="0"/>
              </a:rPr>
              <a:t>Common in address spaces &gt; 32 bits</a:t>
            </a:r>
          </a:p>
          <a:p>
            <a:pPr algn="just"/>
            <a:r>
              <a:rPr lang="en-US" altLang="en-US" dirty="0" smtClean="0">
                <a:latin typeface="Arial" pitchFamily="34" charset="0"/>
                <a:cs typeface="Arial" pitchFamily="34" charset="0"/>
              </a:rPr>
              <a:t>The virtual page number is hashed into a page table</a:t>
            </a:r>
          </a:p>
          <a:p>
            <a:pPr lvl="1" algn="just"/>
            <a:r>
              <a:rPr lang="en-US" altLang="en-US" dirty="0" smtClean="0">
                <a:latin typeface="Arial" pitchFamily="34" charset="0"/>
                <a:cs typeface="Arial" pitchFamily="34" charset="0"/>
              </a:rPr>
              <a:t>This page table contains a chain of elements hashing to the same location</a:t>
            </a:r>
          </a:p>
          <a:p>
            <a:pPr algn="just"/>
            <a:r>
              <a:rPr lang="en-US" altLang="en-US" dirty="0" smtClean="0">
                <a:latin typeface="Arial" pitchFamily="34" charset="0"/>
                <a:cs typeface="Arial" pitchFamily="34" charset="0"/>
              </a:rPr>
              <a:t>Each element contains </a:t>
            </a:r>
          </a:p>
          <a:p>
            <a:pPr marL="895350" indent="-514350" algn="just">
              <a:buFont typeface="+mj-lt"/>
              <a:buAutoNum type="arabicPeriod"/>
            </a:pPr>
            <a:r>
              <a:rPr lang="en-US" altLang="en-US" dirty="0" smtClean="0">
                <a:latin typeface="Arial" pitchFamily="34" charset="0"/>
                <a:cs typeface="Arial" pitchFamily="34" charset="0"/>
              </a:rPr>
              <a:t>Virtual page number</a:t>
            </a:r>
          </a:p>
          <a:p>
            <a:pPr marL="895350" indent="-514350" algn="just">
              <a:buFont typeface="+mj-lt"/>
              <a:buAutoNum type="arabicPeriod"/>
            </a:pPr>
            <a:r>
              <a:rPr lang="en-US" altLang="en-US" dirty="0" smtClean="0">
                <a:latin typeface="Arial" pitchFamily="34" charset="0"/>
                <a:cs typeface="Arial" pitchFamily="34" charset="0"/>
              </a:rPr>
              <a:t>Value of the mapped page frame</a:t>
            </a:r>
          </a:p>
          <a:p>
            <a:pPr marL="895350" indent="-514350" algn="just">
              <a:buFont typeface="+mj-lt"/>
              <a:buAutoNum type="arabicPeriod"/>
            </a:pPr>
            <a:r>
              <a:rPr lang="en-US" altLang="en-US" dirty="0" smtClean="0">
                <a:latin typeface="Arial" pitchFamily="34" charset="0"/>
                <a:cs typeface="Arial" pitchFamily="34" charset="0"/>
              </a:rPr>
              <a:t>A pointer to the next element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C00000"/>
                </a:solidFill>
                <a:latin typeface="Arial" pitchFamily="34" charset="0"/>
                <a:cs typeface="Arial" pitchFamily="34" charset="0"/>
              </a:rPr>
              <a:t>Hashed Page Tables</a:t>
            </a:r>
            <a:endParaRPr lang="en-IN" dirty="0"/>
          </a:p>
        </p:txBody>
      </p:sp>
      <p:sp>
        <p:nvSpPr>
          <p:cNvPr id="3" name="Content Placeholder 2"/>
          <p:cNvSpPr>
            <a:spLocks noGrp="1"/>
          </p:cNvSpPr>
          <p:nvPr>
            <p:ph idx="1"/>
          </p:nvPr>
        </p:nvSpPr>
        <p:spPr>
          <a:xfrm>
            <a:off x="251520" y="1268760"/>
            <a:ext cx="8496944" cy="5328592"/>
          </a:xfrm>
        </p:spPr>
        <p:txBody>
          <a:bodyPr>
            <a:normAutofit/>
          </a:bodyPr>
          <a:lstStyle/>
          <a:p>
            <a:pPr algn="just"/>
            <a:r>
              <a:rPr lang="en-US" altLang="en-US" dirty="0" smtClean="0">
                <a:latin typeface="Arial" pitchFamily="34" charset="0"/>
                <a:cs typeface="Arial" pitchFamily="34" charset="0"/>
              </a:rPr>
              <a:t>Virtual page numbers are compared in this chain with field 1 searching for a match</a:t>
            </a:r>
          </a:p>
          <a:p>
            <a:pPr lvl="1" algn="just"/>
            <a:r>
              <a:rPr lang="en-US" altLang="en-US" dirty="0" smtClean="0">
                <a:latin typeface="Arial" pitchFamily="34" charset="0"/>
                <a:cs typeface="Arial" pitchFamily="34" charset="0"/>
              </a:rPr>
              <a:t>If a match is found, the corresponding physical frame (field 2) is extracted to from the physical address</a:t>
            </a:r>
          </a:p>
          <a:p>
            <a:pPr lvl="1" algn="just"/>
            <a:r>
              <a:rPr lang="en-IN" altLang="en-US" dirty="0" smtClean="0">
                <a:latin typeface="Arial" pitchFamily="34" charset="0"/>
                <a:cs typeface="Arial" pitchFamily="34" charset="0"/>
              </a:rPr>
              <a:t>If there is no match, subsequent entries in the linked list are searched for a matching virtual page number.</a:t>
            </a:r>
            <a:endParaRPr lang="en-US" altLang="en-US" dirty="0" smtClean="0">
              <a:latin typeface="Arial" pitchFamily="34" charset="0"/>
              <a:cs typeface="Arial"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536" y="116632"/>
            <a:ext cx="8352928" cy="1080120"/>
          </a:xfrm>
        </p:spPr>
        <p:txBody>
          <a:bodyPr>
            <a:noAutofit/>
          </a:bodyPr>
          <a:lstStyle/>
          <a:p>
            <a:pPr eaLnBrk="1" hangingPunct="1"/>
            <a:r>
              <a:rPr lang="en-US" altLang="en-US" sz="3600" dirty="0" smtClean="0">
                <a:solidFill>
                  <a:srgbClr val="C00000"/>
                </a:solidFill>
                <a:latin typeface="Arial" pitchFamily="34" charset="0"/>
                <a:cs typeface="Arial" pitchFamily="34" charset="0"/>
              </a:rPr>
              <a:t>Binding of Instructions and Data to Memory</a:t>
            </a:r>
          </a:p>
        </p:txBody>
      </p:sp>
      <p:sp>
        <p:nvSpPr>
          <p:cNvPr id="10243" name="Rectangle 3"/>
          <p:cNvSpPr>
            <a:spLocks noGrp="1" noChangeArrowheads="1"/>
          </p:cNvSpPr>
          <p:nvPr>
            <p:ph type="body" idx="1"/>
          </p:nvPr>
        </p:nvSpPr>
        <p:spPr>
          <a:xfrm>
            <a:off x="179512" y="1268760"/>
            <a:ext cx="8784976" cy="5400600"/>
          </a:xfrm>
        </p:spPr>
        <p:txBody>
          <a:bodyPr>
            <a:noAutofit/>
          </a:bodyPr>
          <a:lstStyle/>
          <a:p>
            <a:pPr algn="just">
              <a:lnSpc>
                <a:spcPct val="120000"/>
              </a:lnSpc>
              <a:spcBef>
                <a:spcPts val="0"/>
              </a:spcBef>
            </a:pPr>
            <a:r>
              <a:rPr kumimoji="0" lang="en-US" altLang="en-US" sz="2800" dirty="0" smtClean="0">
                <a:latin typeface="Arial" pitchFamily="34" charset="0"/>
                <a:cs typeface="Arial" pitchFamily="34" charset="0"/>
              </a:rPr>
              <a:t>Address binding of instructions and data to memory addresses can happen at three different stages</a:t>
            </a:r>
          </a:p>
          <a:p>
            <a:pPr marL="719138" lvl="1" indent="-360363" algn="just">
              <a:lnSpc>
                <a:spcPct val="120000"/>
              </a:lnSpc>
              <a:spcBef>
                <a:spcPts val="0"/>
              </a:spcBef>
            </a:pPr>
            <a:r>
              <a:rPr lang="en-US" altLang="en-US" sz="2400" b="1" dirty="0" smtClean="0">
                <a:latin typeface="Arial" pitchFamily="34" charset="0"/>
                <a:cs typeface="Arial" pitchFamily="34" charset="0"/>
              </a:rPr>
              <a:t>Compile time</a:t>
            </a:r>
            <a:r>
              <a:rPr lang="en-US" altLang="en-US" sz="2400" dirty="0" smtClean="0">
                <a:latin typeface="Arial" pitchFamily="34" charset="0"/>
                <a:cs typeface="Arial" pitchFamily="34" charset="0"/>
              </a:rPr>
              <a:t>: If memory location known a priori, </a:t>
            </a:r>
            <a:r>
              <a:rPr lang="en-US" altLang="en-US" sz="2400" b="1" dirty="0" smtClean="0">
                <a:solidFill>
                  <a:srgbClr val="0000FF"/>
                </a:solidFill>
                <a:latin typeface="Arial" pitchFamily="34" charset="0"/>
                <a:cs typeface="Arial" pitchFamily="34" charset="0"/>
              </a:rPr>
              <a:t>absolute code</a:t>
            </a:r>
            <a:r>
              <a:rPr lang="en-US" altLang="en-US" sz="2400" dirty="0" smtClean="0">
                <a:solidFill>
                  <a:srgbClr val="0000FF"/>
                </a:solidFill>
                <a:latin typeface="Arial" pitchFamily="34" charset="0"/>
                <a:cs typeface="Arial" pitchFamily="34" charset="0"/>
              </a:rPr>
              <a:t> </a:t>
            </a:r>
            <a:r>
              <a:rPr lang="en-US" altLang="en-US" sz="2400" dirty="0" smtClean="0">
                <a:latin typeface="Arial" pitchFamily="34" charset="0"/>
                <a:cs typeface="Arial" pitchFamily="34" charset="0"/>
              </a:rPr>
              <a:t>can be generated; must recompile code if starting location changes</a:t>
            </a:r>
          </a:p>
          <a:p>
            <a:pPr marL="719138" lvl="1" indent="-360363" algn="just">
              <a:lnSpc>
                <a:spcPct val="120000"/>
              </a:lnSpc>
              <a:spcBef>
                <a:spcPts val="0"/>
              </a:spcBef>
            </a:pPr>
            <a:r>
              <a:rPr lang="en-US" altLang="en-US" sz="2400" b="1" dirty="0" smtClean="0">
                <a:latin typeface="Arial" pitchFamily="34" charset="0"/>
                <a:cs typeface="Arial" pitchFamily="34" charset="0"/>
              </a:rPr>
              <a:t>Load time</a:t>
            </a:r>
            <a:r>
              <a:rPr lang="en-US" altLang="en-US" sz="2400" dirty="0" smtClean="0">
                <a:latin typeface="Arial" pitchFamily="34" charset="0"/>
                <a:cs typeface="Arial" pitchFamily="34" charset="0"/>
              </a:rPr>
              <a:t>:  Must generate </a:t>
            </a:r>
            <a:r>
              <a:rPr lang="en-US" altLang="en-US" sz="2400" b="1" dirty="0" err="1" smtClean="0">
                <a:solidFill>
                  <a:srgbClr val="0000FF"/>
                </a:solidFill>
                <a:latin typeface="Arial" pitchFamily="34" charset="0"/>
                <a:cs typeface="Arial" pitchFamily="34" charset="0"/>
              </a:rPr>
              <a:t>relocatable</a:t>
            </a:r>
            <a:r>
              <a:rPr lang="en-US" altLang="en-US" sz="2400" b="1" dirty="0" smtClean="0">
                <a:solidFill>
                  <a:srgbClr val="0000FF"/>
                </a:solidFill>
                <a:latin typeface="Arial" pitchFamily="34" charset="0"/>
                <a:cs typeface="Arial" pitchFamily="34" charset="0"/>
              </a:rPr>
              <a:t> code</a:t>
            </a:r>
            <a:r>
              <a:rPr lang="en-US" altLang="en-US" sz="2400" dirty="0" smtClean="0">
                <a:latin typeface="Arial" pitchFamily="34" charset="0"/>
                <a:cs typeface="Arial" pitchFamily="34" charset="0"/>
              </a:rPr>
              <a:t> if memory location is not known at compile time</a:t>
            </a:r>
          </a:p>
          <a:p>
            <a:pPr marL="719138" lvl="1" indent="-360363" algn="just">
              <a:lnSpc>
                <a:spcPct val="120000"/>
              </a:lnSpc>
              <a:spcBef>
                <a:spcPts val="0"/>
              </a:spcBef>
            </a:pPr>
            <a:r>
              <a:rPr lang="en-US" altLang="en-US" sz="2400" b="1" dirty="0" smtClean="0">
                <a:latin typeface="Arial" pitchFamily="34" charset="0"/>
                <a:cs typeface="Arial" pitchFamily="34" charset="0"/>
              </a:rPr>
              <a:t>Execution time</a:t>
            </a:r>
            <a:r>
              <a:rPr lang="en-US" altLang="en-US" sz="2400" dirty="0" smtClean="0">
                <a:latin typeface="Arial" pitchFamily="34" charset="0"/>
                <a:cs typeface="Arial" pitchFamily="34" charset="0"/>
              </a:rPr>
              <a:t>:  Binding delayed until run time if the process can be moved during its execution from one memory segment to another</a:t>
            </a:r>
          </a:p>
          <a:p>
            <a:pPr marL="1077913" lvl="2" indent="-360363" algn="just">
              <a:lnSpc>
                <a:spcPct val="120000"/>
              </a:lnSpc>
              <a:spcBef>
                <a:spcPts val="0"/>
              </a:spcBef>
            </a:pPr>
            <a:r>
              <a:rPr lang="en-US" altLang="en-US" sz="2000" dirty="0" smtClean="0">
                <a:latin typeface="Arial" pitchFamily="34" charset="0"/>
                <a:cs typeface="Arial" pitchFamily="34" charset="0"/>
              </a:rPr>
              <a:t>Need hardware support for address maps (e.g., base and limit</a:t>
            </a:r>
            <a:r>
              <a:rPr lang="en-US" altLang="en-US" sz="2000" i="1" dirty="0" smtClean="0">
                <a:latin typeface="Arial" pitchFamily="34" charset="0"/>
                <a:cs typeface="Arial" pitchFamily="34" charset="0"/>
              </a:rPr>
              <a:t> </a:t>
            </a:r>
            <a:r>
              <a:rPr lang="en-US" altLang="en-US" sz="2000" dirty="0" smtClean="0">
                <a:latin typeface="Arial" pitchFamily="34" charset="0"/>
                <a:cs typeface="Arial" pitchFamily="34" charset="0"/>
              </a:rPr>
              <a:t>registers)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C00000"/>
                </a:solidFill>
                <a:latin typeface="Arial" pitchFamily="34" charset="0"/>
                <a:cs typeface="Arial" pitchFamily="34" charset="0"/>
              </a:rPr>
              <a:t>Hashed Page Tables</a:t>
            </a:r>
            <a:endParaRPr lang="en-IN" dirty="0"/>
          </a:p>
        </p:txBody>
      </p:sp>
      <p:sp>
        <p:nvSpPr>
          <p:cNvPr id="3" name="Content Placeholder 2"/>
          <p:cNvSpPr>
            <a:spLocks noGrp="1"/>
          </p:cNvSpPr>
          <p:nvPr>
            <p:ph idx="1"/>
          </p:nvPr>
        </p:nvSpPr>
        <p:spPr/>
        <p:txBody>
          <a:bodyPr/>
          <a:lstStyle/>
          <a:p>
            <a:pPr algn="just"/>
            <a:r>
              <a:rPr lang="en-US" altLang="en-US" dirty="0" smtClean="0">
                <a:latin typeface="Arial" pitchFamily="34" charset="0"/>
                <a:cs typeface="Arial" pitchFamily="34" charset="0"/>
              </a:rPr>
              <a:t>Variation for 64-bit addresses is </a:t>
            </a:r>
            <a:r>
              <a:rPr lang="en-US" altLang="en-US" b="1" dirty="0" smtClean="0">
                <a:solidFill>
                  <a:srgbClr val="0000FF"/>
                </a:solidFill>
                <a:latin typeface="Arial" pitchFamily="34" charset="0"/>
                <a:cs typeface="Arial" pitchFamily="34" charset="0"/>
              </a:rPr>
              <a:t>clustered page tables</a:t>
            </a:r>
          </a:p>
          <a:p>
            <a:pPr lvl="1" algn="just"/>
            <a:r>
              <a:rPr lang="en-US" altLang="en-US" dirty="0" smtClean="0">
                <a:latin typeface="Arial" pitchFamily="34" charset="0"/>
                <a:cs typeface="Arial" pitchFamily="34" charset="0"/>
              </a:rPr>
              <a:t>Similar to hashed but each entry refers to several pages (such as 16) rather than 1</a:t>
            </a:r>
          </a:p>
          <a:p>
            <a:pPr lvl="1" algn="just"/>
            <a:r>
              <a:rPr lang="en-US" altLang="en-US" dirty="0" smtClean="0">
                <a:latin typeface="Arial" pitchFamily="34" charset="0"/>
                <a:cs typeface="Arial" pitchFamily="34" charset="0"/>
              </a:rPr>
              <a:t>Especially useful for </a:t>
            </a:r>
            <a:r>
              <a:rPr lang="en-US" altLang="en-US" b="1" dirty="0" smtClean="0">
                <a:solidFill>
                  <a:srgbClr val="3366FF"/>
                </a:solidFill>
                <a:latin typeface="Arial" pitchFamily="34" charset="0"/>
                <a:cs typeface="Arial" pitchFamily="34" charset="0"/>
              </a:rPr>
              <a:t>sparse</a:t>
            </a:r>
            <a:r>
              <a:rPr lang="en-US" altLang="en-US" dirty="0" smtClean="0">
                <a:latin typeface="Arial" pitchFamily="34" charset="0"/>
                <a:cs typeface="Arial" pitchFamily="34" charset="0"/>
              </a:rPr>
              <a:t> address spaces (where memory references are non-contiguous and scattered) </a:t>
            </a:r>
          </a:p>
          <a:p>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044352"/>
          </a:xfrm>
        </p:spPr>
        <p:txBody>
          <a:bodyPr>
            <a:normAutofit/>
          </a:bodyPr>
          <a:lstStyle/>
          <a:p>
            <a:pPr eaLnBrk="1" hangingPunct="1"/>
            <a:r>
              <a:rPr lang="en-US" altLang="en-US" sz="4000" dirty="0" smtClean="0">
                <a:solidFill>
                  <a:srgbClr val="C00000"/>
                </a:solidFill>
                <a:latin typeface="Arial" pitchFamily="34" charset="0"/>
                <a:cs typeface="Arial" pitchFamily="34" charset="0"/>
              </a:rPr>
              <a:t>Hashed Page Table</a:t>
            </a:r>
            <a:endParaRPr lang="en-US" altLang="en-US" sz="2000" dirty="0" smtClean="0">
              <a:solidFill>
                <a:srgbClr val="C00000"/>
              </a:solidFill>
              <a:latin typeface="Arial" pitchFamily="34" charset="0"/>
              <a:cs typeface="Arial" pitchFamily="34" charset="0"/>
            </a:endParaRPr>
          </a:p>
        </p:txBody>
      </p:sp>
      <p:pic>
        <p:nvPicPr>
          <p:cNvPr id="60419" name="Picture 6"/>
          <p:cNvPicPr>
            <a:picLocks noChangeAspect="1" noChangeArrowheads="1"/>
          </p:cNvPicPr>
          <p:nvPr/>
        </p:nvPicPr>
        <p:blipFill>
          <a:blip r:embed="rId3" cstate="print"/>
          <a:srcRect/>
          <a:stretch>
            <a:fillRect/>
          </a:stretch>
        </p:blipFill>
        <p:spPr bwMode="auto">
          <a:xfrm>
            <a:off x="683568" y="1697707"/>
            <a:ext cx="7920880" cy="49716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30250" y="152400"/>
            <a:ext cx="7956550" cy="900336"/>
          </a:xfrm>
        </p:spPr>
        <p:txBody>
          <a:bodyPr>
            <a:normAutofit/>
          </a:bodyPr>
          <a:lstStyle/>
          <a:p>
            <a:pPr eaLnBrk="1" hangingPunct="1"/>
            <a:r>
              <a:rPr lang="en-US" altLang="en-US" sz="4000" dirty="0" smtClean="0">
                <a:solidFill>
                  <a:srgbClr val="C00000"/>
                </a:solidFill>
                <a:latin typeface="Arial" pitchFamily="34" charset="0"/>
                <a:cs typeface="Arial" pitchFamily="34" charset="0"/>
              </a:rPr>
              <a:t>Inverted Page Table</a:t>
            </a:r>
          </a:p>
        </p:txBody>
      </p:sp>
      <p:sp>
        <p:nvSpPr>
          <p:cNvPr id="61443" name="Rectangle 3"/>
          <p:cNvSpPr>
            <a:spLocks noGrp="1" noChangeArrowheads="1"/>
          </p:cNvSpPr>
          <p:nvPr>
            <p:ph type="body" idx="1"/>
          </p:nvPr>
        </p:nvSpPr>
        <p:spPr>
          <a:xfrm>
            <a:off x="179512" y="1152525"/>
            <a:ext cx="8784976" cy="5444827"/>
          </a:xfrm>
        </p:spPr>
        <p:txBody>
          <a:bodyPr>
            <a:normAutofit/>
          </a:bodyPr>
          <a:lstStyle/>
          <a:p>
            <a:pPr algn="just"/>
            <a:r>
              <a:rPr lang="en-US" altLang="en-US" dirty="0" smtClean="0">
                <a:latin typeface="Arial" pitchFamily="34" charset="0"/>
                <a:cs typeface="Arial" pitchFamily="34" charset="0"/>
              </a:rPr>
              <a:t>Rather than each process having a page table and keeping track of all possible logical pages, track all physical pages</a:t>
            </a:r>
          </a:p>
          <a:p>
            <a:pPr algn="just"/>
            <a:r>
              <a:rPr lang="en-US" altLang="en-US" dirty="0" smtClean="0">
                <a:latin typeface="Arial" pitchFamily="34" charset="0"/>
                <a:cs typeface="Arial" pitchFamily="34" charset="0"/>
              </a:rPr>
              <a:t>One entry for each real page of memory</a:t>
            </a:r>
          </a:p>
          <a:p>
            <a:pPr algn="just"/>
            <a:r>
              <a:rPr lang="en-US" altLang="en-US" dirty="0" smtClean="0">
                <a:latin typeface="Arial" pitchFamily="34" charset="0"/>
                <a:cs typeface="Arial" pitchFamily="34" charset="0"/>
              </a:rPr>
              <a:t>Entry consists of the virtual address of the page stored in that real memory location, with information about the process that owns that page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3568" y="182562"/>
            <a:ext cx="8066732" cy="870173"/>
          </a:xfrm>
        </p:spPr>
        <p:txBody>
          <a:bodyPr>
            <a:normAutofit fontScale="90000"/>
          </a:bodyPr>
          <a:lstStyle/>
          <a:p>
            <a:pPr eaLnBrk="1" hangingPunct="1"/>
            <a:r>
              <a:rPr lang="en-US" altLang="en-US" dirty="0" smtClean="0">
                <a:solidFill>
                  <a:srgbClr val="C00000"/>
                </a:solidFill>
                <a:latin typeface="Arial" pitchFamily="34" charset="0"/>
                <a:cs typeface="Arial" pitchFamily="34" charset="0"/>
              </a:rPr>
              <a:t>Inverted Page Table Architecture</a:t>
            </a:r>
            <a:endParaRPr lang="en-US" altLang="en-US" sz="2400" dirty="0" smtClean="0">
              <a:solidFill>
                <a:srgbClr val="C00000"/>
              </a:solidFill>
              <a:latin typeface="Arial" pitchFamily="34" charset="0"/>
              <a:cs typeface="Arial" pitchFamily="34" charset="0"/>
            </a:endParaRPr>
          </a:p>
        </p:txBody>
      </p:sp>
      <p:pic>
        <p:nvPicPr>
          <p:cNvPr id="62467" name="Picture 6"/>
          <p:cNvPicPr>
            <a:picLocks noChangeAspect="1" noChangeArrowheads="1"/>
          </p:cNvPicPr>
          <p:nvPr/>
        </p:nvPicPr>
        <p:blipFill>
          <a:blip r:embed="rId3" cstate="print"/>
          <a:srcRect/>
          <a:stretch>
            <a:fillRect/>
          </a:stretch>
        </p:blipFill>
        <p:spPr bwMode="auto">
          <a:xfrm>
            <a:off x="971600" y="1274762"/>
            <a:ext cx="7200800" cy="5394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Inverted Page Table</a:t>
            </a:r>
            <a:endParaRPr lang="en-IN" sz="4000" dirty="0">
              <a:solidFill>
                <a:srgbClr val="C0000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altLang="en-US" dirty="0" smtClean="0">
                <a:latin typeface="Arial" pitchFamily="34" charset="0"/>
                <a:cs typeface="Arial" pitchFamily="34" charset="0"/>
              </a:rPr>
              <a:t>Decreases memory needed to store each page table, but increases time needed to search the table when a page reference occurs</a:t>
            </a:r>
          </a:p>
          <a:p>
            <a:pPr algn="just"/>
            <a:r>
              <a:rPr lang="en-US" altLang="en-US" dirty="0" smtClean="0">
                <a:latin typeface="Arial" pitchFamily="34" charset="0"/>
                <a:cs typeface="Arial" pitchFamily="34" charset="0"/>
              </a:rPr>
              <a:t>Use hash table to limit the search to one — or at most a few — page-table entries</a:t>
            </a:r>
          </a:p>
          <a:p>
            <a:pPr lvl="1" algn="just"/>
            <a:r>
              <a:rPr lang="en-US" altLang="en-US" dirty="0" smtClean="0">
                <a:latin typeface="Arial" pitchFamily="34" charset="0"/>
                <a:cs typeface="Arial" pitchFamily="34" charset="0"/>
              </a:rPr>
              <a:t>TLB can accelerate access</a:t>
            </a:r>
          </a:p>
          <a:p>
            <a:pPr algn="just"/>
            <a:r>
              <a:rPr lang="en-US" altLang="en-US" dirty="0" smtClean="0">
                <a:latin typeface="Arial" pitchFamily="34" charset="0"/>
                <a:cs typeface="Arial" pitchFamily="34" charset="0"/>
              </a:rPr>
              <a:t>But how to implement shared memory?</a:t>
            </a:r>
          </a:p>
          <a:p>
            <a:pPr lvl="1" algn="just"/>
            <a:r>
              <a:rPr lang="en-US" altLang="en-US" dirty="0" smtClean="0">
                <a:latin typeface="Arial" pitchFamily="34" charset="0"/>
                <a:cs typeface="Arial" pitchFamily="34" charset="0"/>
              </a:rPr>
              <a:t>One mapping of a virtual address to the shared physical address</a:t>
            </a:r>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Inverted Page Table</a:t>
            </a:r>
            <a:endParaRPr lang="en-IN" sz="4000" dirty="0"/>
          </a:p>
        </p:txBody>
      </p:sp>
      <p:sp>
        <p:nvSpPr>
          <p:cNvPr id="5" name="Content Placeholder 4"/>
          <p:cNvSpPr>
            <a:spLocks noGrp="1"/>
          </p:cNvSpPr>
          <p:nvPr>
            <p:ph idx="1"/>
          </p:nvPr>
        </p:nvSpPr>
        <p:spPr>
          <a:xfrm>
            <a:off x="179512" y="1340768"/>
            <a:ext cx="8640960" cy="4997152"/>
          </a:xfrm>
        </p:spPr>
        <p:txBody>
          <a:bodyPr>
            <a:normAutofit/>
          </a:bodyPr>
          <a:lstStyle/>
          <a:p>
            <a:pPr algn="just"/>
            <a:r>
              <a:rPr lang="en-IN" sz="2800" dirty="0" smtClean="0">
                <a:latin typeface="Arial" pitchFamily="34" charset="0"/>
                <a:cs typeface="Arial" pitchFamily="34" charset="0"/>
              </a:rPr>
              <a:t>Systems that use inverted page tables have difficulty implementing shared memory.</a:t>
            </a:r>
          </a:p>
          <a:p>
            <a:pPr algn="just"/>
            <a:r>
              <a:rPr lang="en-IN" sz="2800" dirty="0" smtClean="0">
                <a:latin typeface="Arial" pitchFamily="34" charset="0"/>
                <a:cs typeface="Arial" pitchFamily="34" charset="0"/>
              </a:rPr>
              <a:t>Shared memory is usually implemented as multiple virtual addresses (one for each process sharing the memory) that are mapped to one physical address.</a:t>
            </a:r>
            <a:endParaRPr lang="en-IN" sz="2800" dirty="0">
              <a:latin typeface="Arial" pitchFamily="34" charset="0"/>
              <a:cs typeface="Arial"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4000" dirty="0" smtClean="0">
                <a:solidFill>
                  <a:srgbClr val="0000FF"/>
                </a:solidFill>
                <a:latin typeface="Arial" panose="020B0604020202020204" pitchFamily="34" charset="0"/>
                <a:cs typeface="Arial" panose="020B0604020202020204" pitchFamily="34" charset="0"/>
              </a:rPr>
              <a:t>Problem</a:t>
            </a:r>
            <a:endParaRPr lang="en-IN" sz="4000" dirty="0">
              <a:solidFill>
                <a:srgbClr val="0000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512" y="908720"/>
            <a:ext cx="8784976" cy="5832648"/>
          </a:xfrm>
        </p:spPr>
        <p:txBody>
          <a:bodyPr>
            <a:normAutofit fontScale="77500" lnSpcReduction="20000"/>
          </a:bodyPr>
          <a:lstStyle/>
          <a:p>
            <a:pPr lvl="0"/>
            <a:r>
              <a:rPr lang="en-IN" dirty="0">
                <a:latin typeface="Arial" panose="020B0604020202020204" pitchFamily="34" charset="0"/>
                <a:cs typeface="Arial" panose="020B0604020202020204" pitchFamily="34" charset="0"/>
              </a:rPr>
              <a:t>Consider a computer system with a 32-bit logical address and 4-KB page size. The system supports up to 512 MB of physical memory. How many entries are there in each of the following? </a:t>
            </a:r>
          </a:p>
          <a:p>
            <a:pPr marL="0" indent="0">
              <a:buNone/>
            </a:pPr>
            <a:r>
              <a:rPr lang="en-IN" dirty="0">
                <a:latin typeface="Arial" panose="020B0604020202020204" pitchFamily="34" charset="0"/>
                <a:cs typeface="Arial" panose="020B0604020202020204" pitchFamily="34" charset="0"/>
              </a:rPr>
              <a:t>a. A conventional single-level page table? </a:t>
            </a:r>
          </a:p>
          <a:p>
            <a:pPr marL="0" indent="0">
              <a:buNone/>
            </a:pPr>
            <a:r>
              <a:rPr lang="en-IN" dirty="0">
                <a:latin typeface="Arial" panose="020B0604020202020204" pitchFamily="34" charset="0"/>
                <a:cs typeface="Arial" panose="020B0604020202020204" pitchFamily="34" charset="0"/>
              </a:rPr>
              <a:t>b. An inverted page table? </a:t>
            </a:r>
          </a:p>
          <a:p>
            <a:pPr marL="0" indent="0">
              <a:buNone/>
            </a:pPr>
            <a:r>
              <a:rPr lang="en-IN" dirty="0">
                <a:latin typeface="Arial" panose="020B0604020202020204" pitchFamily="34" charset="0"/>
                <a:cs typeface="Arial" panose="020B0604020202020204" pitchFamily="34" charset="0"/>
              </a:rPr>
              <a:t> </a:t>
            </a:r>
          </a:p>
          <a:p>
            <a:pPr marL="0" indent="0">
              <a:buNone/>
            </a:pPr>
            <a:r>
              <a:rPr lang="en-IN" b="1" dirty="0">
                <a:latin typeface="Arial" panose="020B0604020202020204" pitchFamily="34" charset="0"/>
                <a:cs typeface="Arial" panose="020B0604020202020204" pitchFamily="34" charset="0"/>
              </a:rPr>
              <a:t>Answer:</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Number </a:t>
            </a:r>
            <a:r>
              <a:rPr lang="en-IN" dirty="0">
                <a:latin typeface="Arial" panose="020B0604020202020204" pitchFamily="34" charset="0"/>
                <a:cs typeface="Arial" panose="020B0604020202020204" pitchFamily="34" charset="0"/>
              </a:rPr>
              <a:t>of entries in the page table will be same as 2</a:t>
            </a:r>
            <a:r>
              <a:rPr lang="en-IN" baseline="30000" dirty="0">
                <a:latin typeface="Arial" panose="020B0604020202020204" pitchFamily="34" charset="0"/>
                <a:cs typeface="Arial" panose="020B0604020202020204" pitchFamily="34" charset="0"/>
              </a:rPr>
              <a:t>m-n</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Number of bits, n for offset i.e. word in a page of size 4KB = 12 bits</a:t>
            </a:r>
          </a:p>
          <a:p>
            <a:pPr marL="0" indent="0">
              <a:buNone/>
            </a:pPr>
            <a:r>
              <a:rPr lang="en-IN" dirty="0">
                <a:latin typeface="Arial" panose="020B0604020202020204" pitchFamily="34" charset="0"/>
                <a:cs typeface="Arial" panose="020B0604020202020204" pitchFamily="34" charset="0"/>
              </a:rPr>
              <a:t>Thus, m-n = 32 – 12 = 20 bits	</a:t>
            </a:r>
          </a:p>
          <a:p>
            <a:pPr marL="0" indent="0">
              <a:buNone/>
            </a:pPr>
            <a:r>
              <a:rPr lang="en-IN" dirty="0">
                <a:latin typeface="Arial" panose="020B0604020202020204" pitchFamily="34" charset="0"/>
                <a:cs typeface="Arial" panose="020B0604020202020204" pitchFamily="34" charset="0"/>
              </a:rPr>
              <a:t>Therefore, the number of entries in the page table = 2</a:t>
            </a:r>
            <a:r>
              <a:rPr lang="en-IN" baseline="30000" dirty="0">
                <a:latin typeface="Arial" panose="020B0604020202020204" pitchFamily="34" charset="0"/>
                <a:cs typeface="Arial" panose="020B0604020202020204" pitchFamily="34" charset="0"/>
              </a:rPr>
              <a:t>20</a:t>
            </a:r>
            <a:r>
              <a:rPr lang="en-IN" dirty="0">
                <a:latin typeface="Arial" panose="020B0604020202020204" pitchFamily="34" charset="0"/>
                <a:cs typeface="Arial" panose="020B0604020202020204" pitchFamily="34" charset="0"/>
              </a:rPr>
              <a:t> entries.</a:t>
            </a:r>
          </a:p>
          <a:p>
            <a:pPr marL="0" indent="0">
              <a:buNone/>
            </a:pPr>
            <a:r>
              <a:rPr lang="en-IN" dirty="0">
                <a:latin typeface="Arial" panose="020B0604020202020204" pitchFamily="34" charset="0"/>
                <a:cs typeface="Arial" panose="020B0604020202020204" pitchFamily="34" charset="0"/>
              </a:rPr>
              <a:t>b. 512 </a:t>
            </a:r>
            <a:r>
              <a:rPr lang="en-IN" dirty="0" smtClean="0">
                <a:latin typeface="Arial" panose="020B0604020202020204" pitchFamily="34" charset="0"/>
                <a:cs typeface="Arial" panose="020B0604020202020204" pitchFamily="34" charset="0"/>
              </a:rPr>
              <a:t>MB/4KB </a:t>
            </a:r>
            <a:r>
              <a:rPr lang="en-IN" dirty="0">
                <a:latin typeface="Arial" panose="020B0604020202020204" pitchFamily="34" charset="0"/>
                <a:cs typeface="Arial" panose="020B0604020202020204" pitchFamily="34" charset="0"/>
              </a:rPr>
              <a:t>= 128K entries.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18506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27584" y="142875"/>
            <a:ext cx="7906841" cy="1341909"/>
          </a:xfrm>
        </p:spPr>
        <p:txBody>
          <a:bodyPr>
            <a:noAutofit/>
          </a:bodyPr>
          <a:lstStyle/>
          <a:p>
            <a:pPr eaLnBrk="1" hangingPunct="1"/>
            <a:r>
              <a:rPr lang="en-US" altLang="en-US" sz="3600" dirty="0" smtClean="0">
                <a:solidFill>
                  <a:srgbClr val="C00000"/>
                </a:solidFill>
                <a:latin typeface="Arial" pitchFamily="34" charset="0"/>
                <a:cs typeface="Arial" pitchFamily="34" charset="0"/>
              </a:rPr>
              <a:t>Example</a:t>
            </a:r>
          </a:p>
        </p:txBody>
      </p:sp>
      <p:sp>
        <p:nvSpPr>
          <p:cNvPr id="65539" name="Rectangle 3"/>
          <p:cNvSpPr>
            <a:spLocks noGrp="1" noChangeArrowheads="1"/>
          </p:cNvSpPr>
          <p:nvPr>
            <p:ph type="body" idx="1"/>
          </p:nvPr>
        </p:nvSpPr>
        <p:spPr>
          <a:xfrm>
            <a:off x="179512" y="1124744"/>
            <a:ext cx="8784975" cy="5544616"/>
          </a:xfrm>
        </p:spPr>
        <p:txBody>
          <a:bodyPr>
            <a:normAutofit/>
          </a:bodyPr>
          <a:lstStyle/>
          <a:p>
            <a:pPr algn="just"/>
            <a:r>
              <a:rPr lang="en-US" altLang="en-US" dirty="0" smtClean="0">
                <a:latin typeface="Arial" pitchFamily="34" charset="0"/>
                <a:cs typeface="Arial" pitchFamily="34" charset="0"/>
              </a:rPr>
              <a:t>Sun (Oracle) </a:t>
            </a:r>
            <a:r>
              <a:rPr lang="en-US" altLang="en-US" dirty="0" err="1" smtClean="0">
                <a:latin typeface="Arial" pitchFamily="34" charset="0"/>
                <a:cs typeface="Arial" pitchFamily="34" charset="0"/>
              </a:rPr>
              <a:t>Sparc</a:t>
            </a:r>
            <a:r>
              <a:rPr lang="en-US" altLang="en-US" dirty="0" smtClean="0">
                <a:latin typeface="Arial" pitchFamily="34" charset="0"/>
                <a:cs typeface="Arial" pitchFamily="34" charset="0"/>
              </a:rPr>
              <a:t> Solaris</a:t>
            </a:r>
          </a:p>
          <a:p>
            <a:pPr lvl="1" algn="just"/>
            <a:r>
              <a:rPr lang="en-US" altLang="en-US" dirty="0" smtClean="0">
                <a:latin typeface="Arial" pitchFamily="34" charset="0"/>
                <a:cs typeface="Arial" pitchFamily="34" charset="0"/>
              </a:rPr>
              <a:t>Uses Translation Table Entries copied into TLBs called Translation Storage Buffer (TSB) [Hashing]</a:t>
            </a:r>
          </a:p>
          <a:p>
            <a:pPr algn="just"/>
            <a:r>
              <a:rPr lang="en-US" altLang="en-US" dirty="0" smtClean="0">
                <a:latin typeface="Arial" pitchFamily="34" charset="0"/>
                <a:cs typeface="Arial" pitchFamily="34" charset="0"/>
              </a:rPr>
              <a:t>IBM RS/6000 Power CPUs</a:t>
            </a:r>
          </a:p>
          <a:p>
            <a:pPr algn="just"/>
            <a:endParaRPr lang="en-US" altLang="en-US" dirty="0" smtClean="0">
              <a:latin typeface="Arial" pitchFamily="34" charset="0"/>
              <a:cs typeface="Arial" pitchFamily="34" charset="0"/>
            </a:endParaRPr>
          </a:p>
          <a:p>
            <a:pPr algn="just"/>
            <a:r>
              <a:rPr lang="en-US" altLang="en-US" dirty="0" smtClean="0">
                <a:latin typeface="Arial" pitchFamily="34" charset="0"/>
                <a:cs typeface="Arial" pitchFamily="34" charset="0"/>
              </a:rPr>
              <a:t>Pentium CPUs are 32-bit and called IA-32 architecture</a:t>
            </a:r>
          </a:p>
          <a:p>
            <a:pPr algn="just"/>
            <a:endParaRPr lang="en-US" altLang="en-US" dirty="0" smtClean="0">
              <a:latin typeface="Arial" pitchFamily="34" charset="0"/>
              <a:cs typeface="Arial" pitchFamily="34" charset="0"/>
            </a:endParaRPr>
          </a:p>
          <a:p>
            <a:pPr algn="just"/>
            <a:r>
              <a:rPr lang="en-US" altLang="en-US" dirty="0" smtClean="0">
                <a:latin typeface="Arial" pitchFamily="34" charset="0"/>
                <a:cs typeface="Arial" pitchFamily="34" charset="0"/>
              </a:rPr>
              <a:t>Current Intel CPUs are 64-bit and called IA-64 architecture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latin typeface="Arial" pitchFamily="34" charset="0"/>
                <a:cs typeface="Arial" pitchFamily="34" charset="0"/>
              </a:rPr>
              <a:t>IA-32</a:t>
            </a:r>
            <a:endParaRPr lang="en-IN" sz="4000" dirty="0">
              <a:solidFill>
                <a:srgbClr val="C00000"/>
              </a:solidFill>
              <a:latin typeface="Arial" pitchFamily="34" charset="0"/>
              <a:cs typeface="Arial" pitchFamily="34" charset="0"/>
            </a:endParaRPr>
          </a:p>
        </p:txBody>
      </p:sp>
      <p:pic>
        <p:nvPicPr>
          <p:cNvPr id="4" name="Picture 5"/>
          <p:cNvPicPr>
            <a:picLocks noGrp="1" noChangeAspect="1" noChangeArrowheads="1"/>
          </p:cNvPicPr>
          <p:nvPr>
            <p:ph idx="1"/>
          </p:nvPr>
        </p:nvPicPr>
        <p:blipFill>
          <a:blip r:embed="rId2" cstate="print"/>
          <a:srcRect/>
          <a:stretch>
            <a:fillRect/>
          </a:stretch>
        </p:blipFill>
        <p:spPr bwMode="auto">
          <a:xfrm>
            <a:off x="457200" y="3315341"/>
            <a:ext cx="8229600" cy="1095680"/>
          </a:xfrm>
          <a:prstGeom prst="rect">
            <a:avLst/>
          </a:prstGeom>
          <a:noFill/>
          <a:ln w="9525">
            <a:noFill/>
            <a:miter lim="800000"/>
            <a:headEnd/>
            <a:tailEnd/>
          </a:ln>
        </p:spPr>
      </p:pic>
      <p:sp>
        <p:nvSpPr>
          <p:cNvPr id="5" name="TextBox 4"/>
          <p:cNvSpPr txBox="1"/>
          <p:nvPr/>
        </p:nvSpPr>
        <p:spPr>
          <a:xfrm>
            <a:off x="251520" y="1700808"/>
            <a:ext cx="8568952" cy="1569660"/>
          </a:xfrm>
          <a:prstGeom prst="rect">
            <a:avLst/>
          </a:prstGeom>
          <a:noFill/>
        </p:spPr>
        <p:txBody>
          <a:bodyPr wrap="square" rtlCol="0">
            <a:spAutoFit/>
          </a:bodyPr>
          <a:lstStyle/>
          <a:p>
            <a:pPr algn="just"/>
            <a:r>
              <a:rPr lang="en-IN" sz="3200" dirty="0" smtClean="0">
                <a:latin typeface="Arial" pitchFamily="34" charset="0"/>
                <a:cs typeface="Arial" pitchFamily="34" charset="0"/>
              </a:rPr>
              <a:t>Memory management in IA-32 systems is divided into two components —</a:t>
            </a:r>
          </a:p>
          <a:p>
            <a:pPr algn="just"/>
            <a:r>
              <a:rPr lang="en-IN" sz="3200" dirty="0" smtClean="0">
                <a:latin typeface="Arial" pitchFamily="34" charset="0"/>
                <a:cs typeface="Arial" pitchFamily="34" charset="0"/>
              </a:rPr>
              <a:t>segmentation and paging</a:t>
            </a:r>
            <a:endParaRPr lang="en-IN" sz="3200" dirty="0">
              <a:latin typeface="Arial" pitchFamily="34" charset="0"/>
              <a:cs typeface="Arial"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71600" y="188640"/>
            <a:ext cx="7607300" cy="1152128"/>
          </a:xfrm>
        </p:spPr>
        <p:txBody>
          <a:bodyPr>
            <a:noAutofit/>
          </a:bodyPr>
          <a:lstStyle/>
          <a:p>
            <a:pPr eaLnBrk="1" hangingPunct="1"/>
            <a:r>
              <a:rPr lang="en-US" altLang="en-US" sz="4000" dirty="0" smtClean="0">
                <a:solidFill>
                  <a:srgbClr val="C00000"/>
                </a:solidFill>
                <a:latin typeface="Arial" pitchFamily="34" charset="0"/>
                <a:cs typeface="Arial" pitchFamily="34" charset="0"/>
              </a:rPr>
              <a:t>Example: The Intel IA-32 Architecture</a:t>
            </a:r>
          </a:p>
        </p:txBody>
      </p:sp>
      <p:sp>
        <p:nvSpPr>
          <p:cNvPr id="66563" name="Rectangle 3"/>
          <p:cNvSpPr>
            <a:spLocks noGrp="1" noChangeArrowheads="1"/>
          </p:cNvSpPr>
          <p:nvPr>
            <p:ph type="body" idx="1"/>
          </p:nvPr>
        </p:nvSpPr>
        <p:spPr>
          <a:xfrm>
            <a:off x="251520" y="1591494"/>
            <a:ext cx="8712967" cy="5005858"/>
          </a:xfrm>
        </p:spPr>
        <p:txBody>
          <a:bodyPr>
            <a:normAutofit/>
          </a:bodyPr>
          <a:lstStyle/>
          <a:p>
            <a:pPr algn="just"/>
            <a:r>
              <a:rPr lang="en-US" altLang="en-US" dirty="0" smtClean="0">
                <a:latin typeface="Arial" pitchFamily="34" charset="0"/>
                <a:cs typeface="Arial" pitchFamily="34" charset="0"/>
              </a:rPr>
              <a:t>Supports both segmentation and segmentation with paging</a:t>
            </a:r>
          </a:p>
          <a:p>
            <a:pPr lvl="1" algn="just"/>
            <a:r>
              <a:rPr lang="en-US" altLang="en-US" dirty="0" smtClean="0">
                <a:latin typeface="Arial" pitchFamily="34" charset="0"/>
                <a:cs typeface="Arial" pitchFamily="34" charset="0"/>
              </a:rPr>
              <a:t>Each segment can be 4 GB</a:t>
            </a:r>
          </a:p>
          <a:p>
            <a:pPr lvl="1" algn="just"/>
            <a:r>
              <a:rPr lang="en-US" altLang="en-US" dirty="0" smtClean="0">
                <a:latin typeface="Arial" pitchFamily="34" charset="0"/>
                <a:cs typeface="Arial" pitchFamily="34" charset="0"/>
              </a:rPr>
              <a:t>Up to 16 K segments per process</a:t>
            </a:r>
          </a:p>
          <a:p>
            <a:pPr lvl="1" algn="just"/>
            <a:r>
              <a:rPr lang="en-US" altLang="en-US" dirty="0" smtClean="0">
                <a:latin typeface="Arial" pitchFamily="34" charset="0"/>
                <a:cs typeface="Arial" pitchFamily="34" charset="0"/>
              </a:rPr>
              <a:t>Divided into two partitions</a:t>
            </a:r>
          </a:p>
          <a:p>
            <a:pPr lvl="2" algn="just"/>
            <a:r>
              <a:rPr lang="en-US" altLang="en-US" dirty="0" smtClean="0">
                <a:latin typeface="Arial" pitchFamily="34" charset="0"/>
                <a:cs typeface="Arial" pitchFamily="34" charset="0"/>
              </a:rPr>
              <a:t>First partition of up to 8 K segments are private to process (kept in </a:t>
            </a:r>
            <a:r>
              <a:rPr lang="en-US" altLang="en-US" b="1" dirty="0" smtClean="0">
                <a:solidFill>
                  <a:srgbClr val="3366FF"/>
                </a:solidFill>
                <a:latin typeface="Arial" pitchFamily="34" charset="0"/>
                <a:cs typeface="Arial" pitchFamily="34" charset="0"/>
              </a:rPr>
              <a:t>local descriptor table </a:t>
            </a:r>
            <a:r>
              <a:rPr lang="en-US" altLang="en-US" dirty="0" smtClean="0">
                <a:latin typeface="Arial" pitchFamily="34" charset="0"/>
                <a:cs typeface="Arial" pitchFamily="34" charset="0"/>
              </a:rPr>
              <a:t>(</a:t>
            </a:r>
            <a:r>
              <a:rPr lang="en-US" altLang="en-US" b="1" dirty="0" smtClean="0">
                <a:solidFill>
                  <a:srgbClr val="3366FF"/>
                </a:solidFill>
                <a:latin typeface="Arial" pitchFamily="34" charset="0"/>
                <a:cs typeface="Arial" pitchFamily="34" charset="0"/>
              </a:rPr>
              <a:t>LDT</a:t>
            </a:r>
            <a:r>
              <a:rPr lang="en-US" altLang="en-US" dirty="0" smtClean="0">
                <a:latin typeface="Arial" pitchFamily="34" charset="0"/>
                <a:cs typeface="Arial" pitchFamily="34" charset="0"/>
              </a:rPr>
              <a:t>))</a:t>
            </a:r>
          </a:p>
          <a:p>
            <a:pPr lvl="2" algn="just"/>
            <a:r>
              <a:rPr lang="en-US" altLang="en-US" dirty="0" smtClean="0">
                <a:latin typeface="Arial" pitchFamily="34" charset="0"/>
                <a:cs typeface="Arial" pitchFamily="34" charset="0"/>
              </a:rPr>
              <a:t>Second partition of up to 8K segments shared among all processes (kept in </a:t>
            </a:r>
            <a:r>
              <a:rPr lang="en-US" altLang="en-US" b="1" dirty="0" smtClean="0">
                <a:solidFill>
                  <a:srgbClr val="3366FF"/>
                </a:solidFill>
                <a:latin typeface="Arial" pitchFamily="34" charset="0"/>
                <a:cs typeface="Arial" pitchFamily="34" charset="0"/>
              </a:rPr>
              <a:t>global descriptor table </a:t>
            </a:r>
            <a:r>
              <a:rPr lang="en-US" altLang="en-US" dirty="0" smtClean="0">
                <a:latin typeface="Arial" pitchFamily="34" charset="0"/>
                <a:cs typeface="Arial" pitchFamily="34" charset="0"/>
              </a:rPr>
              <a:t>(</a:t>
            </a:r>
            <a:r>
              <a:rPr lang="en-US" altLang="en-US" b="1" dirty="0" smtClean="0">
                <a:solidFill>
                  <a:srgbClr val="3366FF"/>
                </a:solidFill>
                <a:latin typeface="Arial" pitchFamily="34" charset="0"/>
                <a:cs typeface="Arial" pitchFamily="34" charset="0"/>
              </a:rPr>
              <a:t>GDT</a:t>
            </a:r>
            <a:r>
              <a:rPr lang="en-US" altLang="en-US" dirty="0" smtClean="0">
                <a:latin typeface="Arial" pitchFamily="34" charset="0"/>
                <a:cs typeface="Arial" pitchFamily="34" charset="0"/>
              </a:rPr>
              <a:t>))</a:t>
            </a:r>
          </a:p>
          <a:p>
            <a:pPr algn="just"/>
            <a:endParaRPr lang="en-US"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2837</TotalTime>
  <Words>5452</Words>
  <Application>Microsoft Office PowerPoint</Application>
  <PresentationFormat>On-screen Show (4:3)</PresentationFormat>
  <Paragraphs>589</Paragraphs>
  <Slides>99</Slides>
  <Notes>47</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Memory Management</vt:lpstr>
      <vt:lpstr>Background</vt:lpstr>
      <vt:lpstr>Slide 3</vt:lpstr>
      <vt:lpstr>Slide 4</vt:lpstr>
      <vt:lpstr>Base and Limit Registers</vt:lpstr>
      <vt:lpstr>Hardware Address Protection</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Dynamic relocation using a relocation register</vt:lpstr>
      <vt:lpstr>Dynamic Loading</vt:lpstr>
      <vt:lpstr>Dynamic Loading</vt:lpstr>
      <vt:lpstr>Dynamic Linking</vt:lpstr>
      <vt:lpstr>Dynamic Linking</vt:lpstr>
      <vt:lpstr>Dynamic Linking</vt:lpstr>
      <vt:lpstr>Dynamic Linking</vt:lpstr>
      <vt:lpstr>Memory Protection</vt:lpstr>
      <vt:lpstr>Hardware Support for Relocation and Limit Registers</vt:lpstr>
      <vt:lpstr>Swapping</vt:lpstr>
      <vt:lpstr>Slide 23</vt:lpstr>
      <vt:lpstr>Slide 24</vt:lpstr>
      <vt:lpstr>Schematic View of Swapping</vt:lpstr>
      <vt:lpstr>Swapping</vt:lpstr>
      <vt:lpstr>Swapping</vt:lpstr>
      <vt:lpstr>Swapping</vt:lpstr>
      <vt:lpstr>Contiguous Allocation</vt:lpstr>
      <vt:lpstr>Memory Allocation</vt:lpstr>
      <vt:lpstr>Memory Allocation</vt:lpstr>
      <vt:lpstr>Multiple-partition allocation</vt:lpstr>
      <vt:lpstr>Multiple-partition allocation</vt:lpstr>
      <vt:lpstr>Dynamic Storage-Allocation Problem</vt:lpstr>
      <vt:lpstr>Dynamic Storage-Allocation Problem</vt:lpstr>
      <vt:lpstr>External Fragmentation</vt:lpstr>
      <vt:lpstr>Internal Fragmentation</vt:lpstr>
      <vt:lpstr>Fragmentation (Cont.)</vt:lpstr>
      <vt:lpstr>Slide 39</vt:lpstr>
      <vt:lpstr>User’s View of a Program</vt:lpstr>
      <vt:lpstr>Segmentation</vt:lpstr>
      <vt:lpstr>Segmentation …</vt:lpstr>
      <vt:lpstr>Logical View of Segmentation</vt:lpstr>
      <vt:lpstr>Segmentation</vt:lpstr>
      <vt:lpstr>Slide 45</vt:lpstr>
      <vt:lpstr>Segmentation Architecture </vt:lpstr>
      <vt:lpstr>Segmentation Hardware</vt:lpstr>
      <vt:lpstr>Segmentation Hardware</vt:lpstr>
      <vt:lpstr>Example</vt:lpstr>
      <vt:lpstr>Paging</vt:lpstr>
      <vt:lpstr>Paging</vt:lpstr>
      <vt:lpstr>Slide 52</vt:lpstr>
      <vt:lpstr>Paging …</vt:lpstr>
      <vt:lpstr>Hardware Support for Addresses</vt:lpstr>
      <vt:lpstr>Paging Hardware</vt:lpstr>
      <vt:lpstr>Paging Model of Logical and  Physical Memory</vt:lpstr>
      <vt:lpstr>Paging Example</vt:lpstr>
      <vt:lpstr>Internal Fragmentation</vt:lpstr>
      <vt:lpstr>Free Frames</vt:lpstr>
      <vt:lpstr>Hardware Support for PT</vt:lpstr>
      <vt:lpstr>Hardware Support for PT</vt:lpstr>
      <vt:lpstr>Implementation of Page Table</vt:lpstr>
      <vt:lpstr>Translation Look-aside Buffers (TLBs)</vt:lpstr>
      <vt:lpstr>Translation Look-aside Buffers (TLBs)</vt:lpstr>
      <vt:lpstr>Associative Memory</vt:lpstr>
      <vt:lpstr>Translation Look-aside Buffers (TLBs)</vt:lpstr>
      <vt:lpstr>Implementation of Page Table – ASIDs (Cont.)</vt:lpstr>
      <vt:lpstr>Implementation of Page Table (Cont.)</vt:lpstr>
      <vt:lpstr>Paging Hardware With TLB</vt:lpstr>
      <vt:lpstr>Effective Access Time</vt:lpstr>
      <vt:lpstr>Memory Protection</vt:lpstr>
      <vt:lpstr>Memory Protection</vt:lpstr>
      <vt:lpstr>Example</vt:lpstr>
      <vt:lpstr>Valid (v) or invalid (i) bit in a page table</vt:lpstr>
      <vt:lpstr>Reentrant Code</vt:lpstr>
      <vt:lpstr>Shared Pages</vt:lpstr>
      <vt:lpstr>Example</vt:lpstr>
      <vt:lpstr>Shared Pages Example</vt:lpstr>
      <vt:lpstr>Structures of the Page Table</vt:lpstr>
      <vt:lpstr>Hierarchical Page Tables</vt:lpstr>
      <vt:lpstr>Two-Level Page-Table Scheme</vt:lpstr>
      <vt:lpstr>Two-Level Paging Example</vt:lpstr>
      <vt:lpstr>Two-Level Paging Example</vt:lpstr>
      <vt:lpstr>Address-Translation Scheme</vt:lpstr>
      <vt:lpstr>64-bit Logical Address Space</vt:lpstr>
      <vt:lpstr>Three-level Paging Scheme</vt:lpstr>
      <vt:lpstr>Problem</vt:lpstr>
      <vt:lpstr>Hashed Page Tables</vt:lpstr>
      <vt:lpstr>Hashed Page Tables</vt:lpstr>
      <vt:lpstr>Hashed Page Tables</vt:lpstr>
      <vt:lpstr>Hashed Page Table</vt:lpstr>
      <vt:lpstr>Inverted Page Table</vt:lpstr>
      <vt:lpstr>Inverted Page Table Architecture</vt:lpstr>
      <vt:lpstr>Inverted Page Table</vt:lpstr>
      <vt:lpstr>Inverted Page Table</vt:lpstr>
      <vt:lpstr>Problem</vt:lpstr>
      <vt:lpstr>Example</vt:lpstr>
      <vt:lpstr>IA-32</vt:lpstr>
      <vt:lpstr>Example: The Intel IA-32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MAYANK</dc:creator>
  <cp:lastModifiedBy>Administrator</cp:lastModifiedBy>
  <cp:revision>92</cp:revision>
  <dcterms:created xsi:type="dcterms:W3CDTF">2017-02-21T01:49:39Z</dcterms:created>
  <dcterms:modified xsi:type="dcterms:W3CDTF">2021-04-13T05:02:57Z</dcterms:modified>
</cp:coreProperties>
</file>