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4.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68.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78.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90.xml" ContentType="application/vnd.openxmlformats-officedocument.presentationml.notesSlide+xml"/>
  <Override PartName="/ppt/notesSlides/notesSlide24.xml" ContentType="application/vnd.openxmlformats-officedocument.presentationml.notesSlide+xml"/>
  <Override PartName="/ppt/notesSlides/notesSlide91.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87.xml" ContentType="application/vnd.openxmlformats-officedocument.presentationml.notesSlide+xml"/>
  <Override PartName="/ppt/notesSlides/notesSlide31.xml" ContentType="application/vnd.openxmlformats-officedocument.presentationml.notesSlide+xml"/>
  <Override PartName="/ppt/notesSlides/notesSlide88.xml" ContentType="application/vnd.openxmlformats-officedocument.presentationml.notesSlide+xml"/>
  <Override PartName="/ppt/notesSlides/notesSlide32.xml" ContentType="application/vnd.openxmlformats-officedocument.presentationml.notesSlide+xml"/>
  <Override PartName="/ppt/notesSlides/notesSlide89.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_rels/notesSlide4.xml.rels" ContentType="application/vnd.openxmlformats-package.relationships+xml"/>
  <Override PartName="/ppt/notesSlides/_rels/notesSlide14.xml.rels" ContentType="application/vnd.openxmlformats-package.relationships+xml"/>
  <Override PartName="/ppt/notesSlides/_rels/notesSlide58.xml.rels" ContentType="application/vnd.openxmlformats-package.relationships+xml"/>
  <Override PartName="/ppt/notesSlides/_rels/notesSlide49.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68.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78.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90.xml.rels" ContentType="application/vnd.openxmlformats-package.relationships+xml"/>
  <Override PartName="/ppt/notesSlides/_rels/notesSlide23.xml.rels" ContentType="application/vnd.openxmlformats-package.relationships+xml"/>
  <Override PartName="/ppt/notesSlides/_rels/notesSlide91.xml.rels" ContentType="application/vnd.openxmlformats-package.relationships+xml"/>
  <Override PartName="/ppt/notesSlides/_rels/notesSlide24.xml.rels" ContentType="application/vnd.openxmlformats-package.relationships+xml"/>
  <Override PartName="/ppt/notesSlides/_rels/notesSlide27.xml.rels" ContentType="application/vnd.openxmlformats-package.relationships+xml"/>
  <Override PartName="/ppt/notesSlides/_rels/notesSlide29.xml.rels" ContentType="application/vnd.openxmlformats-package.relationships+xml"/>
  <Override PartName="/ppt/notesSlides/_rels/notesSlide87.xml.rels" ContentType="application/vnd.openxmlformats-package.relationships+xml"/>
  <Override PartName="/ppt/notesSlides/_rels/notesSlide30.xml.rels" ContentType="application/vnd.openxmlformats-package.relationships+xml"/>
  <Override PartName="/ppt/notesSlides/_rels/notesSlide88.xml.rels" ContentType="application/vnd.openxmlformats-package.relationships+xml"/>
  <Override PartName="/ppt/notesSlides/_rels/notesSlide31.xml.rels" ContentType="application/vnd.openxmlformats-package.relationships+xml"/>
  <Override PartName="/ppt/notesSlides/_rels/notesSlide89.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6.xml.rels" ContentType="application/vnd.openxmlformats-package.relationships+xml"/>
  <Override PartName="/ppt/notesSlides/_rels/notesSlide48.xml.rels" ContentType="application/vnd.openxmlformats-package.relationships+xml"/>
  <Override PartName="/ppt/notesSlides/_rels/notesSlide50.xml.rels" ContentType="application/vnd.openxmlformats-package.relationships+xml"/>
  <Override PartName="/ppt/notesSlides/_rels/notesSlide55.xml.rels" ContentType="application/vnd.openxmlformats-package.relationships+xml"/>
  <Override PartName="/ppt/notesSlides/_rels/notesSlide61.xml.rels" ContentType="application/vnd.openxmlformats-package.relationships+xml"/>
  <Override PartName="/ppt/notesSlides/_rels/notesSlide66.xml.rels" ContentType="application/vnd.openxmlformats-package.relationships+xml"/>
  <Override PartName="/ppt/notesSlides/_rels/notesSlide71.xml.rels" ContentType="application/vnd.openxmlformats-package.relationships+xml"/>
  <Override PartName="/ppt/notesSlides/_rels/notesSlide76.xml.rels" ContentType="application/vnd.openxmlformats-package.relationships+xml"/>
  <Override PartName="/ppt/notesSlides/_rels/notesSlide83.xml.rels" ContentType="application/vnd.openxmlformats-package.relationships+xml"/>
  <Override PartName="/ppt/notesSlides/_rels/notesSlide93.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6.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5.xml" ContentType="application/vnd.openxmlformats-officedocument.presentationml.notesSlide+xml"/>
  <Override PartName="/ppt/notesSlides/notesSlide61.xml" ContentType="application/vnd.openxmlformats-officedocument.presentationml.notesSlide+xml"/>
  <Override PartName="/ppt/notesSlides/notesSlide66.xml" ContentType="application/vnd.openxmlformats-officedocument.presentationml.notesSlide+xml"/>
  <Override PartName="/ppt/notesSlides/notesSlide71.xml" ContentType="application/vnd.openxmlformats-officedocument.presentationml.notesSlide+xml"/>
  <Override PartName="/ppt/notesSlides/notesSlide76.xml" ContentType="application/vnd.openxmlformats-officedocument.presentationml.notesSlide+xml"/>
  <Override PartName="/ppt/notesSlides/notesSlide83.xml" ContentType="application/vnd.openxmlformats-officedocument.presentationml.notesSlide+xml"/>
  <Override PartName="/ppt/notesSlides/notesSlide93.xml" ContentType="application/vnd.openxmlformats-officedocument.presentationml.notesSlid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media/image1.png" ContentType="image/png"/>
  <Override PartName="/ppt/media/image7.jpeg" ContentType="image/jpeg"/>
  <Override PartName="/ppt/media/image2.jpeg" ContentType="image/jpeg"/>
  <Override PartName="/ppt/media/image3.jpeg" ContentType="image/jpeg"/>
  <Override PartName="/ppt/media/image4.jpeg" ContentType="image/jpeg"/>
  <Override PartName="/ppt/media/image23.wmf" ContentType="image/x-wmf"/>
  <Override PartName="/ppt/media/image5.jpeg" ContentType="image/jpeg"/>
  <Override PartName="/ppt/media/image8.jpeg" ContentType="image/jpeg"/>
  <Override PartName="/ppt/media/image6.png" ContentType="image/png"/>
  <Override PartName="/ppt/media/image17.wmf" ContentType="image/x-wmf"/>
  <Override PartName="/ppt/media/image9.png" ContentType="image/png"/>
  <Override PartName="/ppt/media/image10.png" ContentType="image/png"/>
  <Override PartName="/ppt/media/image11.wmf" ContentType="image/x-wmf"/>
  <Override PartName="/ppt/media/image12.png" ContentType="image/png"/>
  <Override PartName="/ppt/media/image18.jpeg" ContentType="image/jpeg"/>
  <Override PartName="/ppt/media/image24.wmf" ContentType="image/x-wmf"/>
  <Override PartName="/ppt/media/image13.jpeg" ContentType="image/jpeg"/>
  <Override PartName="/ppt/media/image19.png" ContentType="image/png"/>
  <Override PartName="/ppt/media/image14.wmf" ContentType="image/x-wmf"/>
  <Override PartName="/ppt/media/image15.wmf" ContentType="image/x-wmf"/>
  <Override PartName="/ppt/media/image16.wmf" ContentType="image/x-wmf"/>
  <Override PartName="/ppt/media/image20.wmf" ContentType="image/x-wmf"/>
  <Override PartName="/ppt/media/image21.jpeg" ContentType="image/jpeg"/>
  <Override PartName="/ppt/media/image22.jpeg" ContentType="image/jpeg"/>
  <Override PartName="/ppt/media/image25.wmf" ContentType="image/x-wmf"/>
  <Override PartName="/ppt/media/image26.wmf" ContentType="image/x-wmf"/>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Lst>
  <p:sldSz cx="9144000" cy="6858000"/>
  <p:notesSz cx="6735762" cy="98663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5"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6"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BE581B8-7462-4F91-80DA-BDFDBE9EAE6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F66BCC0D-B27D-473D-8BAC-74B1536515CA}" type="slidenum">
              <a:rPr b="0" lang="en-US" sz="1200" spc="-1" strike="noStrike">
                <a:latin typeface="Times New Roman"/>
              </a:rPr>
              <a:t>93</a:t>
            </a:fld>
            <a:endParaRPr b="0" lang="en-US" sz="1200" spc="-1" strike="noStrike">
              <a:latin typeface="Times New Roman"/>
            </a:endParaRPr>
          </a:p>
        </p:txBody>
      </p:sp>
      <p:sp>
        <p:nvSpPr>
          <p:cNvPr id="341" name="PlaceHolder 2"/>
          <p:cNvSpPr>
            <a:spLocks noGrp="1"/>
          </p:cNvSpPr>
          <p:nvPr>
            <p:ph type="sldImg"/>
          </p:nvPr>
        </p:nvSpPr>
        <p:spPr>
          <a:xfrm>
            <a:off x="901800" y="739800"/>
            <a:ext cx="4932000" cy="3700080"/>
          </a:xfrm>
          <a:prstGeom prst="rect">
            <a:avLst/>
          </a:prstGeom>
        </p:spPr>
      </p:sp>
      <p:sp>
        <p:nvSpPr>
          <p:cNvPr id="342"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E0B3B9DD-E41E-48EB-9E2C-E723AEE4C9A8}" type="slidenum">
              <a:rPr b="0" lang="en-US" sz="1200" spc="-1" strike="noStrike">
                <a:latin typeface="Times New Roman"/>
              </a:rPr>
              <a:t>93</a:t>
            </a:fld>
            <a:endParaRPr b="0" lang="en-US" sz="1200" spc="-1" strike="noStrike">
              <a:latin typeface="Times New Roman"/>
            </a:endParaRPr>
          </a:p>
        </p:txBody>
      </p:sp>
      <p:sp>
        <p:nvSpPr>
          <p:cNvPr id="344" name="PlaceHolder 2"/>
          <p:cNvSpPr>
            <a:spLocks noGrp="1"/>
          </p:cNvSpPr>
          <p:nvPr>
            <p:ph type="sldImg"/>
          </p:nvPr>
        </p:nvSpPr>
        <p:spPr>
          <a:xfrm>
            <a:off x="901800" y="739800"/>
            <a:ext cx="4932000" cy="3700080"/>
          </a:xfrm>
          <a:prstGeom prst="rect">
            <a:avLst/>
          </a:prstGeom>
        </p:spPr>
      </p:sp>
      <p:sp>
        <p:nvSpPr>
          <p:cNvPr id="345"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75C6EA2B-37CF-4EFE-80E9-40CE7838E55C}" type="slidenum">
              <a:rPr b="0" lang="en-US" sz="1200" spc="-1" strike="noStrike">
                <a:latin typeface="Times New Roman"/>
              </a:rPr>
              <a:t>93</a:t>
            </a:fld>
            <a:endParaRPr b="0" lang="en-US" sz="1200" spc="-1" strike="noStrike">
              <a:latin typeface="Times New Roman"/>
            </a:endParaRPr>
          </a:p>
        </p:txBody>
      </p:sp>
      <p:sp>
        <p:nvSpPr>
          <p:cNvPr id="347" name="PlaceHolder 2"/>
          <p:cNvSpPr>
            <a:spLocks noGrp="1"/>
          </p:cNvSpPr>
          <p:nvPr>
            <p:ph type="sldImg"/>
          </p:nvPr>
        </p:nvSpPr>
        <p:spPr>
          <a:xfrm>
            <a:off x="901800" y="739800"/>
            <a:ext cx="4932000" cy="3700080"/>
          </a:xfrm>
          <a:prstGeom prst="rect">
            <a:avLst/>
          </a:prstGeom>
        </p:spPr>
      </p:sp>
      <p:sp>
        <p:nvSpPr>
          <p:cNvPr id="348"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AA90583A-D0C3-4368-A0D5-0395CF461EB0}" type="slidenum">
              <a:rPr b="0" lang="en-US" sz="1200" spc="-1" strike="noStrike">
                <a:latin typeface="Times New Roman"/>
              </a:rPr>
              <a:t>93</a:t>
            </a:fld>
            <a:endParaRPr b="0" lang="en-US" sz="1200" spc="-1" strike="noStrike">
              <a:latin typeface="Times New Roman"/>
            </a:endParaRPr>
          </a:p>
        </p:txBody>
      </p:sp>
      <p:sp>
        <p:nvSpPr>
          <p:cNvPr id="350" name="PlaceHolder 2"/>
          <p:cNvSpPr>
            <a:spLocks noGrp="1"/>
          </p:cNvSpPr>
          <p:nvPr>
            <p:ph type="sldImg"/>
          </p:nvPr>
        </p:nvSpPr>
        <p:spPr>
          <a:xfrm>
            <a:off x="901800" y="739800"/>
            <a:ext cx="4932000" cy="3700080"/>
          </a:xfrm>
          <a:prstGeom prst="rect">
            <a:avLst/>
          </a:prstGeom>
        </p:spPr>
      </p:sp>
      <p:sp>
        <p:nvSpPr>
          <p:cNvPr id="351"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52690E3D-A26C-45D4-80FE-8CAAE46CA0BF}" type="slidenum">
              <a:rPr b="0" lang="en-US" sz="1200" spc="-1" strike="noStrike">
                <a:latin typeface="Times New Roman"/>
              </a:rPr>
              <a:t>93</a:t>
            </a:fld>
            <a:endParaRPr b="0" lang="en-US" sz="1200" spc="-1" strike="noStrike">
              <a:latin typeface="Times New Roman"/>
            </a:endParaRPr>
          </a:p>
        </p:txBody>
      </p:sp>
      <p:sp>
        <p:nvSpPr>
          <p:cNvPr id="353" name="PlaceHolder 2"/>
          <p:cNvSpPr>
            <a:spLocks noGrp="1"/>
          </p:cNvSpPr>
          <p:nvPr>
            <p:ph type="sldImg"/>
          </p:nvPr>
        </p:nvSpPr>
        <p:spPr>
          <a:xfrm>
            <a:off x="901800" y="739800"/>
            <a:ext cx="4932000" cy="3700080"/>
          </a:xfrm>
          <a:prstGeom prst="rect">
            <a:avLst/>
          </a:prstGeom>
        </p:spPr>
      </p:sp>
      <p:sp>
        <p:nvSpPr>
          <p:cNvPr id="354"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49DC0C47-0FFD-4592-9CA0-D79B1F9309EA}" type="slidenum">
              <a:rPr b="0" lang="en-US" sz="1200" spc="-1" strike="noStrike">
                <a:latin typeface="Times New Roman"/>
              </a:rPr>
              <a:t>93</a:t>
            </a:fld>
            <a:endParaRPr b="0" lang="en-US" sz="1200" spc="-1" strike="noStrike">
              <a:latin typeface="Times New Roman"/>
            </a:endParaRPr>
          </a:p>
        </p:txBody>
      </p:sp>
      <p:sp>
        <p:nvSpPr>
          <p:cNvPr id="356" name="PlaceHolder 2"/>
          <p:cNvSpPr>
            <a:spLocks noGrp="1"/>
          </p:cNvSpPr>
          <p:nvPr>
            <p:ph type="sldImg"/>
          </p:nvPr>
        </p:nvSpPr>
        <p:spPr>
          <a:xfrm>
            <a:off x="901800" y="739800"/>
            <a:ext cx="4932000" cy="3700080"/>
          </a:xfrm>
          <a:prstGeom prst="rect">
            <a:avLst/>
          </a:prstGeom>
        </p:spPr>
      </p:sp>
      <p:sp>
        <p:nvSpPr>
          <p:cNvPr id="357"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A914420A-737E-466B-BD1B-BA2B5EBAD026}" type="slidenum">
              <a:rPr b="0" lang="en-US" sz="1200" spc="-1" strike="noStrike">
                <a:latin typeface="Times New Roman"/>
              </a:rPr>
              <a:t>93</a:t>
            </a:fld>
            <a:endParaRPr b="0" lang="en-US" sz="1200" spc="-1" strike="noStrike">
              <a:latin typeface="Times New Roman"/>
            </a:endParaRPr>
          </a:p>
        </p:txBody>
      </p:sp>
      <p:sp>
        <p:nvSpPr>
          <p:cNvPr id="359" name="PlaceHolder 2"/>
          <p:cNvSpPr>
            <a:spLocks noGrp="1"/>
          </p:cNvSpPr>
          <p:nvPr>
            <p:ph type="sldImg"/>
          </p:nvPr>
        </p:nvSpPr>
        <p:spPr>
          <a:xfrm>
            <a:off x="901800" y="739800"/>
            <a:ext cx="4932000" cy="3700080"/>
          </a:xfrm>
          <a:prstGeom prst="rect">
            <a:avLst/>
          </a:prstGeom>
        </p:spPr>
      </p:sp>
      <p:sp>
        <p:nvSpPr>
          <p:cNvPr id="360"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86C2FBEA-BF24-4B16-9F71-923B04D87FAB}" type="slidenum">
              <a:rPr b="0" lang="en-US" sz="1200" spc="-1" strike="noStrike">
                <a:latin typeface="Times New Roman"/>
              </a:rPr>
              <a:t>93</a:t>
            </a:fld>
            <a:endParaRPr b="0" lang="en-US" sz="1200" spc="-1" strike="noStrike">
              <a:latin typeface="Times New Roman"/>
            </a:endParaRPr>
          </a:p>
        </p:txBody>
      </p:sp>
      <p:sp>
        <p:nvSpPr>
          <p:cNvPr id="362" name="PlaceHolder 2"/>
          <p:cNvSpPr>
            <a:spLocks noGrp="1"/>
          </p:cNvSpPr>
          <p:nvPr>
            <p:ph type="sldImg"/>
          </p:nvPr>
        </p:nvSpPr>
        <p:spPr>
          <a:xfrm>
            <a:off x="901800" y="739800"/>
            <a:ext cx="4932000" cy="3700080"/>
          </a:xfrm>
          <a:prstGeom prst="rect">
            <a:avLst/>
          </a:prstGeom>
        </p:spPr>
      </p:sp>
      <p:sp>
        <p:nvSpPr>
          <p:cNvPr id="363"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0AFF88C6-5E11-4EEE-9488-ADD69E5B891D}" type="slidenum">
              <a:rPr b="0" lang="en-US" sz="1200" spc="-1" strike="noStrike">
                <a:latin typeface="Times New Roman"/>
              </a:rPr>
              <a:t>93</a:t>
            </a:fld>
            <a:endParaRPr b="0" lang="en-US" sz="1200" spc="-1" strike="noStrike">
              <a:latin typeface="Times New Roman"/>
            </a:endParaRPr>
          </a:p>
        </p:txBody>
      </p:sp>
      <p:sp>
        <p:nvSpPr>
          <p:cNvPr id="365" name="PlaceHolder 2"/>
          <p:cNvSpPr>
            <a:spLocks noGrp="1"/>
          </p:cNvSpPr>
          <p:nvPr>
            <p:ph type="sldImg"/>
          </p:nvPr>
        </p:nvSpPr>
        <p:spPr>
          <a:xfrm>
            <a:off x="901800" y="739800"/>
            <a:ext cx="4932000" cy="3700080"/>
          </a:xfrm>
          <a:prstGeom prst="rect">
            <a:avLst/>
          </a:prstGeom>
        </p:spPr>
      </p:sp>
      <p:sp>
        <p:nvSpPr>
          <p:cNvPr id="366"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3C9477F8-BF25-4CC1-A2EF-734F990CD868}" type="slidenum">
              <a:rPr b="0" lang="en-US" sz="1200" spc="-1" strike="noStrike">
                <a:latin typeface="Times New Roman"/>
              </a:rPr>
              <a:t>93</a:t>
            </a:fld>
            <a:endParaRPr b="0" lang="en-US" sz="1200" spc="-1" strike="noStrike">
              <a:latin typeface="Times New Roman"/>
            </a:endParaRPr>
          </a:p>
        </p:txBody>
      </p:sp>
      <p:sp>
        <p:nvSpPr>
          <p:cNvPr id="368" name="PlaceHolder 2"/>
          <p:cNvSpPr>
            <a:spLocks noGrp="1"/>
          </p:cNvSpPr>
          <p:nvPr>
            <p:ph type="sldImg"/>
          </p:nvPr>
        </p:nvSpPr>
        <p:spPr>
          <a:xfrm>
            <a:off x="901800" y="739800"/>
            <a:ext cx="4932000" cy="3700080"/>
          </a:xfrm>
          <a:prstGeom prst="rect">
            <a:avLst/>
          </a:prstGeom>
        </p:spPr>
      </p:sp>
      <p:sp>
        <p:nvSpPr>
          <p:cNvPr id="369"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9E8B2E5D-859B-456F-83C1-33B741D6A17B}" type="slidenum">
              <a:rPr b="0" lang="en-US" sz="1200" spc="-1" strike="noStrike">
                <a:latin typeface="Times New Roman"/>
              </a:rPr>
              <a:t>93</a:t>
            </a:fld>
            <a:endParaRPr b="0" lang="en-US" sz="1200" spc="-1" strike="noStrike">
              <a:latin typeface="Times New Roman"/>
            </a:endParaRPr>
          </a:p>
        </p:txBody>
      </p:sp>
      <p:sp>
        <p:nvSpPr>
          <p:cNvPr id="371" name="PlaceHolder 2"/>
          <p:cNvSpPr>
            <a:spLocks noGrp="1"/>
          </p:cNvSpPr>
          <p:nvPr>
            <p:ph type="sldImg"/>
          </p:nvPr>
        </p:nvSpPr>
        <p:spPr>
          <a:xfrm>
            <a:off x="901800" y="739800"/>
            <a:ext cx="4932000" cy="3700080"/>
          </a:xfrm>
          <a:prstGeom prst="rect">
            <a:avLst/>
          </a:prstGeom>
        </p:spPr>
      </p:sp>
      <p:sp>
        <p:nvSpPr>
          <p:cNvPr id="372"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1F53CB58-804E-4769-AC86-B2B48ABFA540}" type="slidenum">
              <a:rPr b="0" lang="en-US" sz="1200" spc="-1" strike="noStrike">
                <a:latin typeface="Times New Roman"/>
              </a:rPr>
              <a:t>93</a:t>
            </a:fld>
            <a:endParaRPr b="0" lang="en-US" sz="1200" spc="-1" strike="noStrike">
              <a:latin typeface="Times New Roman"/>
            </a:endParaRPr>
          </a:p>
        </p:txBody>
      </p:sp>
      <p:sp>
        <p:nvSpPr>
          <p:cNvPr id="374" name="PlaceHolder 2"/>
          <p:cNvSpPr>
            <a:spLocks noGrp="1"/>
          </p:cNvSpPr>
          <p:nvPr>
            <p:ph type="sldImg"/>
          </p:nvPr>
        </p:nvSpPr>
        <p:spPr>
          <a:xfrm>
            <a:off x="901800" y="739800"/>
            <a:ext cx="4932000" cy="3700080"/>
          </a:xfrm>
          <a:prstGeom prst="rect">
            <a:avLst/>
          </a:prstGeom>
        </p:spPr>
      </p:sp>
      <p:sp>
        <p:nvSpPr>
          <p:cNvPr id="375"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4054A223-D900-4458-A072-9660AEA3C406}" type="slidenum">
              <a:rPr b="0" lang="en-US" sz="1200" spc="-1" strike="noStrike">
                <a:latin typeface="Times New Roman"/>
              </a:rPr>
              <a:t>93</a:t>
            </a:fld>
            <a:endParaRPr b="0" lang="en-US" sz="1200" spc="-1" strike="noStrike">
              <a:latin typeface="Times New Roman"/>
            </a:endParaRPr>
          </a:p>
        </p:txBody>
      </p:sp>
      <p:sp>
        <p:nvSpPr>
          <p:cNvPr id="377" name="PlaceHolder 2"/>
          <p:cNvSpPr>
            <a:spLocks noGrp="1"/>
          </p:cNvSpPr>
          <p:nvPr>
            <p:ph type="sldImg"/>
          </p:nvPr>
        </p:nvSpPr>
        <p:spPr>
          <a:xfrm>
            <a:off x="901800" y="739800"/>
            <a:ext cx="4932000" cy="3700080"/>
          </a:xfrm>
          <a:prstGeom prst="rect">
            <a:avLst/>
          </a:prstGeom>
        </p:spPr>
      </p:sp>
      <p:sp>
        <p:nvSpPr>
          <p:cNvPr id="378"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0AFDE95C-29BD-4C0B-975C-3E520454861C}" type="slidenum">
              <a:rPr b="0" lang="en-US" sz="1200" spc="-1" strike="noStrike">
                <a:latin typeface="Times New Roman"/>
              </a:rPr>
              <a:t>93</a:t>
            </a:fld>
            <a:endParaRPr b="0" lang="en-US" sz="1200" spc="-1" strike="noStrike">
              <a:latin typeface="Times New Roman"/>
            </a:endParaRPr>
          </a:p>
        </p:txBody>
      </p:sp>
      <p:sp>
        <p:nvSpPr>
          <p:cNvPr id="380" name="PlaceHolder 2"/>
          <p:cNvSpPr>
            <a:spLocks noGrp="1"/>
          </p:cNvSpPr>
          <p:nvPr>
            <p:ph type="sldImg"/>
          </p:nvPr>
        </p:nvSpPr>
        <p:spPr>
          <a:xfrm>
            <a:off x="901800" y="739800"/>
            <a:ext cx="4932000" cy="3700080"/>
          </a:xfrm>
          <a:prstGeom prst="rect">
            <a:avLst/>
          </a:prstGeom>
        </p:spPr>
      </p:sp>
      <p:sp>
        <p:nvSpPr>
          <p:cNvPr id="381"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2BBD2D20-784D-489A-8A87-646D3BE0E018}" type="slidenum">
              <a:rPr b="0" lang="en-US" sz="1200" spc="-1" strike="noStrike">
                <a:latin typeface="Times New Roman"/>
              </a:rPr>
              <a:t>93</a:t>
            </a:fld>
            <a:endParaRPr b="0" lang="en-US" sz="1200" spc="-1" strike="noStrike">
              <a:latin typeface="Times New Roman"/>
            </a:endParaRPr>
          </a:p>
        </p:txBody>
      </p:sp>
      <p:sp>
        <p:nvSpPr>
          <p:cNvPr id="383" name="PlaceHolder 2"/>
          <p:cNvSpPr>
            <a:spLocks noGrp="1"/>
          </p:cNvSpPr>
          <p:nvPr>
            <p:ph type="sldImg"/>
          </p:nvPr>
        </p:nvSpPr>
        <p:spPr>
          <a:xfrm>
            <a:off x="901800" y="739800"/>
            <a:ext cx="4932000" cy="3700080"/>
          </a:xfrm>
          <a:prstGeom prst="rect">
            <a:avLst/>
          </a:prstGeom>
        </p:spPr>
      </p:sp>
      <p:sp>
        <p:nvSpPr>
          <p:cNvPr id="384"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86745025-CE68-4627-B12C-0F60F49D735E}" type="slidenum">
              <a:rPr b="0" lang="en-US" sz="1200" spc="-1" strike="noStrike">
                <a:latin typeface="Times New Roman"/>
              </a:rPr>
              <a:t>93</a:t>
            </a:fld>
            <a:endParaRPr b="0" lang="en-US" sz="1200" spc="-1" strike="noStrike">
              <a:latin typeface="Times New Roman"/>
            </a:endParaRPr>
          </a:p>
        </p:txBody>
      </p:sp>
      <p:sp>
        <p:nvSpPr>
          <p:cNvPr id="386" name="PlaceHolder 2"/>
          <p:cNvSpPr>
            <a:spLocks noGrp="1"/>
          </p:cNvSpPr>
          <p:nvPr>
            <p:ph type="sldImg"/>
          </p:nvPr>
        </p:nvSpPr>
        <p:spPr>
          <a:xfrm>
            <a:off x="901800" y="739800"/>
            <a:ext cx="4932000" cy="3700080"/>
          </a:xfrm>
          <a:prstGeom prst="rect">
            <a:avLst/>
          </a:prstGeom>
        </p:spPr>
      </p:sp>
      <p:sp>
        <p:nvSpPr>
          <p:cNvPr id="387"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CE705A29-2B5E-43BF-BB6B-13845D432FC4}" type="slidenum">
              <a:rPr b="0" lang="en-US" sz="1200" spc="-1" strike="noStrike">
                <a:latin typeface="Times New Roman"/>
              </a:rPr>
              <a:t>93</a:t>
            </a:fld>
            <a:endParaRPr b="0" lang="en-US" sz="1200" spc="-1" strike="noStrike">
              <a:latin typeface="Times New Roman"/>
            </a:endParaRPr>
          </a:p>
        </p:txBody>
      </p:sp>
      <p:sp>
        <p:nvSpPr>
          <p:cNvPr id="389" name="PlaceHolder 2"/>
          <p:cNvSpPr>
            <a:spLocks noGrp="1"/>
          </p:cNvSpPr>
          <p:nvPr>
            <p:ph type="sldImg"/>
          </p:nvPr>
        </p:nvSpPr>
        <p:spPr>
          <a:xfrm>
            <a:off x="901800" y="739800"/>
            <a:ext cx="4932000" cy="3700080"/>
          </a:xfrm>
          <a:prstGeom prst="rect">
            <a:avLst/>
          </a:prstGeom>
        </p:spPr>
      </p:sp>
      <p:sp>
        <p:nvSpPr>
          <p:cNvPr id="390"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B4ABA3E1-9470-4B6D-85DB-E8CC86135DB4}" type="slidenum">
              <a:rPr b="0" lang="en-US" sz="1200" spc="-1" strike="noStrike">
                <a:latin typeface="Times New Roman"/>
              </a:rPr>
              <a:t>93</a:t>
            </a:fld>
            <a:endParaRPr b="0" lang="en-US" sz="1200" spc="-1" strike="noStrike">
              <a:latin typeface="Times New Roman"/>
            </a:endParaRPr>
          </a:p>
        </p:txBody>
      </p:sp>
      <p:sp>
        <p:nvSpPr>
          <p:cNvPr id="392" name="PlaceHolder 2"/>
          <p:cNvSpPr>
            <a:spLocks noGrp="1"/>
          </p:cNvSpPr>
          <p:nvPr>
            <p:ph type="sldImg"/>
          </p:nvPr>
        </p:nvSpPr>
        <p:spPr>
          <a:xfrm>
            <a:off x="901800" y="739800"/>
            <a:ext cx="4932000" cy="3700080"/>
          </a:xfrm>
          <a:prstGeom prst="rect">
            <a:avLst/>
          </a:prstGeom>
        </p:spPr>
      </p:sp>
      <p:sp>
        <p:nvSpPr>
          <p:cNvPr id="393"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5714088A-3ACC-4F0F-84C4-2569DCBA622C}" type="slidenum">
              <a:rPr b="0" lang="en-US" sz="1200" spc="-1" strike="noStrike">
                <a:latin typeface="Times New Roman"/>
              </a:rPr>
              <a:t>93</a:t>
            </a:fld>
            <a:endParaRPr b="0" lang="en-US" sz="1200" spc="-1" strike="noStrike">
              <a:latin typeface="Times New Roman"/>
            </a:endParaRPr>
          </a:p>
        </p:txBody>
      </p:sp>
      <p:sp>
        <p:nvSpPr>
          <p:cNvPr id="332" name="PlaceHolder 2"/>
          <p:cNvSpPr>
            <a:spLocks noGrp="1"/>
          </p:cNvSpPr>
          <p:nvPr>
            <p:ph type="sldImg"/>
          </p:nvPr>
        </p:nvSpPr>
        <p:spPr>
          <a:xfrm>
            <a:off x="901800" y="739800"/>
            <a:ext cx="4932000" cy="3700080"/>
          </a:xfrm>
          <a:prstGeom prst="rect">
            <a:avLst/>
          </a:prstGeom>
        </p:spPr>
      </p:sp>
      <p:sp>
        <p:nvSpPr>
          <p:cNvPr id="333"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AB1EA003-163E-40FD-B36D-9B1B1EC7A5F0}" type="slidenum">
              <a:rPr b="0" lang="en-US" sz="1200" spc="-1" strike="noStrike">
                <a:latin typeface="Times New Roman"/>
              </a:rPr>
              <a:t>93</a:t>
            </a:fld>
            <a:endParaRPr b="0" lang="en-US" sz="1200" spc="-1" strike="noStrike">
              <a:latin typeface="Times New Roman"/>
            </a:endParaRPr>
          </a:p>
        </p:txBody>
      </p:sp>
      <p:sp>
        <p:nvSpPr>
          <p:cNvPr id="395" name="PlaceHolder 2"/>
          <p:cNvSpPr>
            <a:spLocks noGrp="1"/>
          </p:cNvSpPr>
          <p:nvPr>
            <p:ph type="sldImg"/>
          </p:nvPr>
        </p:nvSpPr>
        <p:spPr>
          <a:xfrm>
            <a:off x="901800" y="739800"/>
            <a:ext cx="4932000" cy="3700080"/>
          </a:xfrm>
          <a:prstGeom prst="rect">
            <a:avLst/>
          </a:prstGeom>
        </p:spPr>
      </p:sp>
      <p:sp>
        <p:nvSpPr>
          <p:cNvPr id="396"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8395F7F7-8948-4E80-9A3F-1B0E4DB5CAED}" type="slidenum">
              <a:rPr b="0" lang="en-US" sz="1200" spc="-1" strike="noStrike">
                <a:latin typeface="Times New Roman"/>
              </a:rPr>
              <a:t>93</a:t>
            </a:fld>
            <a:endParaRPr b="0" lang="en-US" sz="1200" spc="-1" strike="noStrike">
              <a:latin typeface="Times New Roman"/>
            </a:endParaRPr>
          </a:p>
        </p:txBody>
      </p:sp>
      <p:sp>
        <p:nvSpPr>
          <p:cNvPr id="398" name="PlaceHolder 2"/>
          <p:cNvSpPr>
            <a:spLocks noGrp="1"/>
          </p:cNvSpPr>
          <p:nvPr>
            <p:ph type="sldImg"/>
          </p:nvPr>
        </p:nvSpPr>
        <p:spPr>
          <a:xfrm>
            <a:off x="901800" y="739800"/>
            <a:ext cx="4932000" cy="3700080"/>
          </a:xfrm>
          <a:prstGeom prst="rect">
            <a:avLst/>
          </a:prstGeom>
        </p:spPr>
      </p:sp>
      <p:sp>
        <p:nvSpPr>
          <p:cNvPr id="399"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4C617669-127F-4965-93C6-3DEE1C43F671}" type="slidenum">
              <a:rPr b="0" lang="en-US" sz="1200" spc="-1" strike="noStrike">
                <a:latin typeface="Times New Roman"/>
              </a:rPr>
              <a:t>93</a:t>
            </a:fld>
            <a:endParaRPr b="0" lang="en-US" sz="1200" spc="-1" strike="noStrike">
              <a:latin typeface="Times New Roman"/>
            </a:endParaRPr>
          </a:p>
        </p:txBody>
      </p:sp>
      <p:sp>
        <p:nvSpPr>
          <p:cNvPr id="401" name="PlaceHolder 2"/>
          <p:cNvSpPr>
            <a:spLocks noGrp="1"/>
          </p:cNvSpPr>
          <p:nvPr>
            <p:ph type="sldImg"/>
          </p:nvPr>
        </p:nvSpPr>
        <p:spPr>
          <a:xfrm>
            <a:off x="901800" y="739800"/>
            <a:ext cx="4932000" cy="3700080"/>
          </a:xfrm>
          <a:prstGeom prst="rect">
            <a:avLst/>
          </a:prstGeom>
        </p:spPr>
      </p:sp>
      <p:sp>
        <p:nvSpPr>
          <p:cNvPr id="402"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06A5A5E9-F457-4F53-91C8-40722894910E}" type="slidenum">
              <a:rPr b="0" lang="en-US" sz="1200" spc="-1" strike="noStrike">
                <a:latin typeface="Times New Roman"/>
              </a:rPr>
              <a:t>93</a:t>
            </a:fld>
            <a:endParaRPr b="0" lang="en-US" sz="1200" spc="-1" strike="noStrike">
              <a:latin typeface="Times New Roman"/>
            </a:endParaRPr>
          </a:p>
        </p:txBody>
      </p:sp>
      <p:sp>
        <p:nvSpPr>
          <p:cNvPr id="404" name="PlaceHolder 2"/>
          <p:cNvSpPr>
            <a:spLocks noGrp="1"/>
          </p:cNvSpPr>
          <p:nvPr>
            <p:ph type="sldImg"/>
          </p:nvPr>
        </p:nvSpPr>
        <p:spPr>
          <a:xfrm>
            <a:off x="901800" y="739800"/>
            <a:ext cx="4932000" cy="3700080"/>
          </a:xfrm>
          <a:prstGeom prst="rect">
            <a:avLst/>
          </a:prstGeom>
        </p:spPr>
      </p:sp>
      <p:sp>
        <p:nvSpPr>
          <p:cNvPr id="405"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6EB50C1C-27D6-4C9E-9352-D2D5EEF87652}" type="slidenum">
              <a:rPr b="0" lang="en-US" sz="1200" spc="-1" strike="noStrike">
                <a:latin typeface="Times New Roman"/>
              </a:rPr>
              <a:t>93</a:t>
            </a:fld>
            <a:endParaRPr b="0" lang="en-US" sz="1200" spc="-1" strike="noStrike">
              <a:latin typeface="Times New Roman"/>
            </a:endParaRPr>
          </a:p>
        </p:txBody>
      </p:sp>
      <p:sp>
        <p:nvSpPr>
          <p:cNvPr id="407" name="PlaceHolder 2"/>
          <p:cNvSpPr>
            <a:spLocks noGrp="1"/>
          </p:cNvSpPr>
          <p:nvPr>
            <p:ph type="sldImg"/>
          </p:nvPr>
        </p:nvSpPr>
        <p:spPr>
          <a:xfrm>
            <a:off x="901800" y="739800"/>
            <a:ext cx="4932000" cy="3700080"/>
          </a:xfrm>
          <a:prstGeom prst="rect">
            <a:avLst/>
          </a:prstGeom>
        </p:spPr>
      </p:sp>
      <p:sp>
        <p:nvSpPr>
          <p:cNvPr id="408"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D25BABA6-BA03-454E-AFAB-5D871916CA30}" type="slidenum">
              <a:rPr b="0" lang="en-US" sz="1200" spc="-1" strike="noStrike">
                <a:latin typeface="Times New Roman"/>
              </a:rPr>
              <a:t>93</a:t>
            </a:fld>
            <a:endParaRPr b="0" lang="en-US" sz="1200" spc="-1" strike="noStrike">
              <a:latin typeface="Times New Roman"/>
            </a:endParaRPr>
          </a:p>
        </p:txBody>
      </p:sp>
      <p:sp>
        <p:nvSpPr>
          <p:cNvPr id="410" name="PlaceHolder 2"/>
          <p:cNvSpPr>
            <a:spLocks noGrp="1"/>
          </p:cNvSpPr>
          <p:nvPr>
            <p:ph type="sldImg"/>
          </p:nvPr>
        </p:nvSpPr>
        <p:spPr>
          <a:xfrm>
            <a:off x="901800" y="739800"/>
            <a:ext cx="4932000" cy="3700080"/>
          </a:xfrm>
          <a:prstGeom prst="rect">
            <a:avLst/>
          </a:prstGeom>
        </p:spPr>
      </p:sp>
      <p:sp>
        <p:nvSpPr>
          <p:cNvPr id="411"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1A64282E-EF50-4790-932B-358EC28A456F}" type="slidenum">
              <a:rPr b="0" lang="en-US" sz="1200" spc="-1" strike="noStrike">
                <a:latin typeface="Times New Roman"/>
              </a:rPr>
              <a:t>93</a:t>
            </a:fld>
            <a:endParaRPr b="0" lang="en-US" sz="1200" spc="-1" strike="noStrike">
              <a:latin typeface="Times New Roman"/>
            </a:endParaRPr>
          </a:p>
        </p:txBody>
      </p:sp>
      <p:sp>
        <p:nvSpPr>
          <p:cNvPr id="413" name="PlaceHolder 2"/>
          <p:cNvSpPr>
            <a:spLocks noGrp="1"/>
          </p:cNvSpPr>
          <p:nvPr>
            <p:ph type="sldImg"/>
          </p:nvPr>
        </p:nvSpPr>
        <p:spPr>
          <a:xfrm>
            <a:off x="901800" y="739800"/>
            <a:ext cx="4932000" cy="3700080"/>
          </a:xfrm>
          <a:prstGeom prst="rect">
            <a:avLst/>
          </a:prstGeom>
        </p:spPr>
      </p:sp>
      <p:sp>
        <p:nvSpPr>
          <p:cNvPr id="414"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FB8E8E71-E8E7-4B61-B8E8-6240272D0C85}" type="slidenum">
              <a:rPr b="0" lang="en-US" sz="1200" spc="-1" strike="noStrike">
                <a:latin typeface="Times New Roman"/>
              </a:rPr>
              <a:t>93</a:t>
            </a:fld>
            <a:endParaRPr b="0" lang="en-US" sz="1200" spc="-1" strike="noStrike">
              <a:latin typeface="Times New Roman"/>
            </a:endParaRPr>
          </a:p>
        </p:txBody>
      </p:sp>
      <p:sp>
        <p:nvSpPr>
          <p:cNvPr id="416" name="PlaceHolder 2"/>
          <p:cNvSpPr>
            <a:spLocks noGrp="1"/>
          </p:cNvSpPr>
          <p:nvPr>
            <p:ph type="sldImg"/>
          </p:nvPr>
        </p:nvSpPr>
        <p:spPr>
          <a:xfrm>
            <a:off x="901800" y="739800"/>
            <a:ext cx="4932000" cy="3700080"/>
          </a:xfrm>
          <a:prstGeom prst="rect">
            <a:avLst/>
          </a:prstGeom>
        </p:spPr>
      </p:sp>
      <p:sp>
        <p:nvSpPr>
          <p:cNvPr id="417"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1B6F2F9B-B0D2-4D2C-8981-30813CB7816F}" type="slidenum">
              <a:rPr b="0" lang="en-US" sz="1200" spc="-1" strike="noStrike">
                <a:latin typeface="Times New Roman"/>
              </a:rPr>
              <a:t>93</a:t>
            </a:fld>
            <a:endParaRPr b="0" lang="en-US" sz="1200" spc="-1" strike="noStrike">
              <a:latin typeface="Times New Roman"/>
            </a:endParaRPr>
          </a:p>
        </p:txBody>
      </p:sp>
      <p:sp>
        <p:nvSpPr>
          <p:cNvPr id="419" name="PlaceHolder 2"/>
          <p:cNvSpPr>
            <a:spLocks noGrp="1"/>
          </p:cNvSpPr>
          <p:nvPr>
            <p:ph type="sldImg"/>
          </p:nvPr>
        </p:nvSpPr>
        <p:spPr>
          <a:xfrm>
            <a:off x="901800" y="739800"/>
            <a:ext cx="4932000" cy="3700080"/>
          </a:xfrm>
          <a:prstGeom prst="rect">
            <a:avLst/>
          </a:prstGeom>
        </p:spPr>
      </p:sp>
      <p:sp>
        <p:nvSpPr>
          <p:cNvPr id="420"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E5BEF472-253E-4933-A931-D3BC4631DDF9}" type="slidenum">
              <a:rPr b="0" lang="en-US" sz="1200" spc="-1" strike="noStrike">
                <a:latin typeface="Times New Roman"/>
              </a:rPr>
              <a:t>93</a:t>
            </a:fld>
            <a:endParaRPr b="0" lang="en-US" sz="1200" spc="-1" strike="noStrike">
              <a:latin typeface="Times New Roman"/>
            </a:endParaRPr>
          </a:p>
        </p:txBody>
      </p:sp>
      <p:sp>
        <p:nvSpPr>
          <p:cNvPr id="335" name="PlaceHolder 2"/>
          <p:cNvSpPr>
            <a:spLocks noGrp="1"/>
          </p:cNvSpPr>
          <p:nvPr>
            <p:ph type="sldImg"/>
          </p:nvPr>
        </p:nvSpPr>
        <p:spPr>
          <a:xfrm>
            <a:off x="901800" y="739800"/>
            <a:ext cx="4932000" cy="3700080"/>
          </a:xfrm>
          <a:prstGeom prst="rect">
            <a:avLst/>
          </a:prstGeom>
        </p:spPr>
      </p:sp>
      <p:sp>
        <p:nvSpPr>
          <p:cNvPr id="336"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FD27252A-C579-402C-8DF7-9A2BF4E37894}" type="slidenum">
              <a:rPr b="0" lang="en-US" sz="1200" spc="-1" strike="noStrike">
                <a:latin typeface="Times New Roman"/>
              </a:rPr>
              <a:t>93</a:t>
            </a:fld>
            <a:endParaRPr b="0" lang="en-US" sz="1200" spc="-1" strike="noStrike">
              <a:latin typeface="Times New Roman"/>
            </a:endParaRPr>
          </a:p>
        </p:txBody>
      </p:sp>
      <p:sp>
        <p:nvSpPr>
          <p:cNvPr id="422" name="PlaceHolder 2"/>
          <p:cNvSpPr>
            <a:spLocks noGrp="1"/>
          </p:cNvSpPr>
          <p:nvPr>
            <p:ph type="sldImg"/>
          </p:nvPr>
        </p:nvSpPr>
        <p:spPr>
          <a:xfrm>
            <a:off x="901800" y="739800"/>
            <a:ext cx="4932000" cy="3700080"/>
          </a:xfrm>
          <a:prstGeom prst="rect">
            <a:avLst/>
          </a:prstGeom>
        </p:spPr>
      </p:sp>
      <p:sp>
        <p:nvSpPr>
          <p:cNvPr id="423"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AAE5E657-8050-4062-9457-F49D513A4A6A}" type="slidenum">
              <a:rPr b="0" lang="en-US" sz="1200" spc="-1" strike="noStrike">
                <a:latin typeface="Times New Roman"/>
              </a:rPr>
              <a:t>93</a:t>
            </a:fld>
            <a:endParaRPr b="0" lang="en-US" sz="1200" spc="-1" strike="noStrike">
              <a:latin typeface="Times New Roman"/>
            </a:endParaRPr>
          </a:p>
        </p:txBody>
      </p:sp>
      <p:sp>
        <p:nvSpPr>
          <p:cNvPr id="425" name="PlaceHolder 2"/>
          <p:cNvSpPr>
            <a:spLocks noGrp="1"/>
          </p:cNvSpPr>
          <p:nvPr>
            <p:ph type="sldImg"/>
          </p:nvPr>
        </p:nvSpPr>
        <p:spPr>
          <a:xfrm>
            <a:off x="901800" y="739800"/>
            <a:ext cx="4932000" cy="3700080"/>
          </a:xfrm>
          <a:prstGeom prst="rect">
            <a:avLst/>
          </a:prstGeom>
        </p:spPr>
      </p:sp>
      <p:sp>
        <p:nvSpPr>
          <p:cNvPr id="426"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554EED15-E10F-4980-9E87-4C6434E82454}" type="slidenum">
              <a:rPr b="0" lang="en-US" sz="1200" spc="-1" strike="noStrike">
                <a:latin typeface="Times New Roman"/>
              </a:rPr>
              <a:t>93</a:t>
            </a:fld>
            <a:endParaRPr b="0" lang="en-US" sz="1200" spc="-1" strike="noStrike">
              <a:latin typeface="Times New Roman"/>
            </a:endParaRPr>
          </a:p>
        </p:txBody>
      </p:sp>
      <p:sp>
        <p:nvSpPr>
          <p:cNvPr id="428" name="PlaceHolder 2"/>
          <p:cNvSpPr>
            <a:spLocks noGrp="1"/>
          </p:cNvSpPr>
          <p:nvPr>
            <p:ph type="sldImg"/>
          </p:nvPr>
        </p:nvSpPr>
        <p:spPr>
          <a:xfrm>
            <a:off x="901800" y="739800"/>
            <a:ext cx="4932000" cy="3700080"/>
          </a:xfrm>
          <a:prstGeom prst="rect">
            <a:avLst/>
          </a:prstGeom>
        </p:spPr>
      </p:sp>
      <p:sp>
        <p:nvSpPr>
          <p:cNvPr id="429"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F458371D-DC27-4722-8EA5-907F8FE068E3}" type="slidenum">
              <a:rPr b="0" lang="en-US" sz="1200" spc="-1" strike="noStrike">
                <a:latin typeface="Times New Roman"/>
              </a:rPr>
              <a:t>93</a:t>
            </a:fld>
            <a:endParaRPr b="0" lang="en-US" sz="1200" spc="-1" strike="noStrike">
              <a:latin typeface="Times New Roman"/>
            </a:endParaRPr>
          </a:p>
        </p:txBody>
      </p:sp>
      <p:sp>
        <p:nvSpPr>
          <p:cNvPr id="338" name="PlaceHolder 2"/>
          <p:cNvSpPr>
            <a:spLocks noGrp="1"/>
          </p:cNvSpPr>
          <p:nvPr>
            <p:ph type="sldImg"/>
          </p:nvPr>
        </p:nvSpPr>
        <p:spPr>
          <a:xfrm>
            <a:off x="901800" y="739800"/>
            <a:ext cx="4932000" cy="3700080"/>
          </a:xfrm>
          <a:prstGeom prst="rect">
            <a:avLst/>
          </a:prstGeom>
        </p:spPr>
      </p:sp>
      <p:sp>
        <p:nvSpPr>
          <p:cNvPr id="339"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287A93FF-0F6A-4723-BD16-FB7E2F9C9121}" type="slidenum">
              <a:rPr b="0" lang="en-US" sz="1200" spc="-1" strike="noStrike">
                <a:latin typeface="Times New Roman"/>
              </a:rPr>
              <a:t>93</a:t>
            </a:fld>
            <a:endParaRPr b="0" lang="en-US" sz="1200" spc="-1" strike="noStrike">
              <a:latin typeface="Times New Roman"/>
            </a:endParaRPr>
          </a:p>
        </p:txBody>
      </p:sp>
      <p:sp>
        <p:nvSpPr>
          <p:cNvPr id="431" name="PlaceHolder 2"/>
          <p:cNvSpPr>
            <a:spLocks noGrp="1"/>
          </p:cNvSpPr>
          <p:nvPr>
            <p:ph type="sldImg"/>
          </p:nvPr>
        </p:nvSpPr>
        <p:spPr>
          <a:xfrm>
            <a:off x="901800" y="739800"/>
            <a:ext cx="4932000" cy="3700080"/>
          </a:xfrm>
          <a:prstGeom prst="rect">
            <a:avLst/>
          </a:prstGeom>
        </p:spPr>
      </p:sp>
      <p:sp>
        <p:nvSpPr>
          <p:cNvPr id="432"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4FF96716-2915-40FE-A052-E9FF6049DAE3}" type="slidenum">
              <a:rPr b="0" lang="en-US" sz="1200" spc="-1" strike="noStrike">
                <a:latin typeface="Times New Roman"/>
              </a:rPr>
              <a:t>93</a:t>
            </a:fld>
            <a:endParaRPr b="0" lang="en-US" sz="1200" spc="-1" strike="noStrike">
              <a:latin typeface="Times New Roman"/>
            </a:endParaRPr>
          </a:p>
        </p:txBody>
      </p:sp>
      <p:sp>
        <p:nvSpPr>
          <p:cNvPr id="434" name="PlaceHolder 2"/>
          <p:cNvSpPr>
            <a:spLocks noGrp="1"/>
          </p:cNvSpPr>
          <p:nvPr>
            <p:ph type="sldImg"/>
          </p:nvPr>
        </p:nvSpPr>
        <p:spPr>
          <a:xfrm>
            <a:off x="901800" y="739800"/>
            <a:ext cx="4932000" cy="3700080"/>
          </a:xfrm>
          <a:prstGeom prst="rect">
            <a:avLst/>
          </a:prstGeom>
        </p:spPr>
      </p:sp>
      <p:sp>
        <p:nvSpPr>
          <p:cNvPr id="435"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7513E49D-4FA0-40B8-8417-2711DC3BDB5F}" type="slidenum">
              <a:rPr b="0" lang="en-US" sz="1200" spc="-1" strike="noStrike">
                <a:latin typeface="Times New Roman"/>
              </a:rPr>
              <a:t>93</a:t>
            </a:fld>
            <a:endParaRPr b="0" lang="en-US" sz="1200" spc="-1" strike="noStrike">
              <a:latin typeface="Times New Roman"/>
            </a:endParaRPr>
          </a:p>
        </p:txBody>
      </p:sp>
      <p:sp>
        <p:nvSpPr>
          <p:cNvPr id="437" name="PlaceHolder 2"/>
          <p:cNvSpPr>
            <a:spLocks noGrp="1"/>
          </p:cNvSpPr>
          <p:nvPr>
            <p:ph type="sldImg"/>
          </p:nvPr>
        </p:nvSpPr>
        <p:spPr>
          <a:xfrm>
            <a:off x="901800" y="739800"/>
            <a:ext cx="4932000" cy="3700080"/>
          </a:xfrm>
          <a:prstGeom prst="rect">
            <a:avLst/>
          </a:prstGeom>
        </p:spPr>
      </p:sp>
      <p:sp>
        <p:nvSpPr>
          <p:cNvPr id="438"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39BE8662-F913-4CDC-893D-1CD8C16B7B59}" type="slidenum">
              <a:rPr b="0" lang="en-US" sz="1200" spc="-1" strike="noStrike">
                <a:latin typeface="Times New Roman"/>
              </a:rPr>
              <a:t>93</a:t>
            </a:fld>
            <a:endParaRPr b="0" lang="en-US" sz="1200" spc="-1" strike="noStrike">
              <a:latin typeface="Times New Roman"/>
            </a:endParaRPr>
          </a:p>
        </p:txBody>
      </p:sp>
      <p:sp>
        <p:nvSpPr>
          <p:cNvPr id="440" name="PlaceHolder 2"/>
          <p:cNvSpPr>
            <a:spLocks noGrp="1"/>
          </p:cNvSpPr>
          <p:nvPr>
            <p:ph type="sldImg"/>
          </p:nvPr>
        </p:nvSpPr>
        <p:spPr>
          <a:xfrm>
            <a:off x="901800" y="739800"/>
            <a:ext cx="4932000" cy="3700080"/>
          </a:xfrm>
          <a:prstGeom prst="rect">
            <a:avLst/>
          </a:prstGeom>
        </p:spPr>
      </p:sp>
      <p:sp>
        <p:nvSpPr>
          <p:cNvPr id="441"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1A4BA17B-C2EE-4E2C-9190-DDABE0706A0D}" type="slidenum">
              <a:rPr b="0" lang="en-US" sz="1200" spc="-1" strike="noStrike">
                <a:latin typeface="Times New Roman"/>
              </a:rPr>
              <a:t>93</a:t>
            </a:fld>
            <a:endParaRPr b="0" lang="en-US" sz="1200" spc="-1" strike="noStrike">
              <a:latin typeface="Times New Roman"/>
            </a:endParaRPr>
          </a:p>
        </p:txBody>
      </p:sp>
      <p:sp>
        <p:nvSpPr>
          <p:cNvPr id="443" name="PlaceHolder 2"/>
          <p:cNvSpPr>
            <a:spLocks noGrp="1"/>
          </p:cNvSpPr>
          <p:nvPr>
            <p:ph type="sldImg"/>
          </p:nvPr>
        </p:nvSpPr>
        <p:spPr>
          <a:xfrm>
            <a:off x="901800" y="739800"/>
            <a:ext cx="4932000" cy="3700080"/>
          </a:xfrm>
          <a:prstGeom prst="rect">
            <a:avLst/>
          </a:prstGeom>
        </p:spPr>
      </p:sp>
      <p:sp>
        <p:nvSpPr>
          <p:cNvPr id="444"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B212D969-550D-41F0-BF18-AD56484FF24C}" type="slidenum">
              <a:rPr b="0" lang="en-US" sz="1200" spc="-1" strike="noStrike">
                <a:latin typeface="Times New Roman"/>
              </a:rPr>
              <a:t>93</a:t>
            </a:fld>
            <a:endParaRPr b="0" lang="en-US" sz="1200" spc="-1" strike="noStrike">
              <a:latin typeface="Times New Roman"/>
            </a:endParaRPr>
          </a:p>
        </p:txBody>
      </p:sp>
      <p:sp>
        <p:nvSpPr>
          <p:cNvPr id="446" name="PlaceHolder 2"/>
          <p:cNvSpPr>
            <a:spLocks noGrp="1"/>
          </p:cNvSpPr>
          <p:nvPr>
            <p:ph type="sldImg"/>
          </p:nvPr>
        </p:nvSpPr>
        <p:spPr>
          <a:xfrm>
            <a:off x="901800" y="739800"/>
            <a:ext cx="4932000" cy="3700080"/>
          </a:xfrm>
          <a:prstGeom prst="rect">
            <a:avLst/>
          </a:prstGeom>
        </p:spPr>
      </p:sp>
      <p:sp>
        <p:nvSpPr>
          <p:cNvPr id="447"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98AF3316-5264-4BA6-BC19-9CA312164B59}" type="slidenum">
              <a:rPr b="0" lang="en-US" sz="1200" spc="-1" strike="noStrike">
                <a:latin typeface="Times New Roman"/>
              </a:rPr>
              <a:t>93</a:t>
            </a:fld>
            <a:endParaRPr b="0" lang="en-US" sz="1200" spc="-1" strike="noStrike">
              <a:latin typeface="Times New Roman"/>
            </a:endParaRPr>
          </a:p>
        </p:txBody>
      </p:sp>
      <p:sp>
        <p:nvSpPr>
          <p:cNvPr id="449" name="PlaceHolder 2"/>
          <p:cNvSpPr>
            <a:spLocks noGrp="1"/>
          </p:cNvSpPr>
          <p:nvPr>
            <p:ph type="sldImg"/>
          </p:nvPr>
        </p:nvSpPr>
        <p:spPr>
          <a:xfrm>
            <a:off x="901800" y="739800"/>
            <a:ext cx="4932000" cy="3700080"/>
          </a:xfrm>
          <a:prstGeom prst="rect">
            <a:avLst/>
          </a:prstGeom>
        </p:spPr>
      </p:sp>
      <p:sp>
        <p:nvSpPr>
          <p:cNvPr id="450"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D1DBE771-8D56-48EA-837B-8118E6C215B9}" type="slidenum">
              <a:rPr b="0" lang="en-US" sz="1200" spc="-1" strike="noStrike">
                <a:latin typeface="Times New Roman"/>
              </a:rPr>
              <a:t>93</a:t>
            </a:fld>
            <a:endParaRPr b="0" lang="en-US" sz="1200" spc="-1" strike="noStrike">
              <a:latin typeface="Times New Roman"/>
            </a:endParaRPr>
          </a:p>
        </p:txBody>
      </p:sp>
      <p:sp>
        <p:nvSpPr>
          <p:cNvPr id="452" name="PlaceHolder 2"/>
          <p:cNvSpPr>
            <a:spLocks noGrp="1"/>
          </p:cNvSpPr>
          <p:nvPr>
            <p:ph type="sldImg"/>
          </p:nvPr>
        </p:nvSpPr>
        <p:spPr>
          <a:xfrm>
            <a:off x="901800" y="739800"/>
            <a:ext cx="4932000" cy="3700080"/>
          </a:xfrm>
          <a:prstGeom prst="rect">
            <a:avLst/>
          </a:prstGeom>
        </p:spPr>
      </p:sp>
      <p:sp>
        <p:nvSpPr>
          <p:cNvPr id="453"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95F81BCE-39FC-42BD-BAE5-3E16E0F45E00}" type="slidenum">
              <a:rPr b="0" lang="en-US" sz="1200" spc="-1" strike="noStrike">
                <a:latin typeface="Times New Roman"/>
              </a:rPr>
              <a:t>&lt;number&gt;</a:t>
            </a:fld>
            <a:endParaRPr b="0" lang="en-US" sz="1200" spc="-1" strike="noStrike">
              <a:latin typeface="Times New Roman"/>
            </a:endParaRPr>
          </a:p>
        </p:txBody>
      </p:sp>
      <p:sp>
        <p:nvSpPr>
          <p:cNvPr id="455" name="PlaceHolder 2"/>
          <p:cNvSpPr>
            <a:spLocks noGrp="1"/>
          </p:cNvSpPr>
          <p:nvPr>
            <p:ph type="sldImg"/>
          </p:nvPr>
        </p:nvSpPr>
        <p:spPr>
          <a:xfrm>
            <a:off x="901800" y="739800"/>
            <a:ext cx="4932000" cy="3700080"/>
          </a:xfrm>
          <a:prstGeom prst="rect">
            <a:avLst/>
          </a:prstGeom>
        </p:spPr>
      </p:sp>
      <p:sp>
        <p:nvSpPr>
          <p:cNvPr id="456"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3815280" y="9371160"/>
            <a:ext cx="2918520" cy="492840"/>
          </a:xfrm>
          <a:prstGeom prst="rect">
            <a:avLst/>
          </a:prstGeom>
          <a:noFill/>
          <a:ln w="0">
            <a:noFill/>
          </a:ln>
        </p:spPr>
        <p:txBody>
          <a:bodyPr anchor="b">
            <a:noAutofit/>
          </a:bodyPr>
          <a:p>
            <a:pPr algn="r">
              <a:lnSpc>
                <a:spcPct val="100000"/>
              </a:lnSpc>
            </a:pPr>
            <a:fld id="{5B0298AE-83AB-4CFD-BAF6-6BB2AAE55F50}" type="slidenum">
              <a:rPr b="0" lang="en-US" sz="1200" spc="-1" strike="noStrike">
                <a:latin typeface="Times New Roman"/>
              </a:rPr>
              <a:t>&lt;number&gt;</a:t>
            </a:fld>
            <a:endParaRPr b="0" lang="en-US" sz="1200" spc="-1" strike="noStrike">
              <a:latin typeface="Times New Roman"/>
            </a:endParaRPr>
          </a:p>
        </p:txBody>
      </p:sp>
      <p:sp>
        <p:nvSpPr>
          <p:cNvPr id="458" name="PlaceHolder 2"/>
          <p:cNvSpPr>
            <a:spLocks noGrp="1"/>
          </p:cNvSpPr>
          <p:nvPr>
            <p:ph type="sldImg"/>
          </p:nvPr>
        </p:nvSpPr>
        <p:spPr>
          <a:xfrm>
            <a:off x="901800" y="739800"/>
            <a:ext cx="4932000" cy="3700080"/>
          </a:xfrm>
          <a:prstGeom prst="rect">
            <a:avLst/>
          </a:prstGeom>
        </p:spPr>
      </p:sp>
      <p:sp>
        <p:nvSpPr>
          <p:cNvPr id="459" name="PlaceHolder 3"/>
          <p:cNvSpPr>
            <a:spLocks noGrp="1"/>
          </p:cNvSpPr>
          <p:nvPr>
            <p:ph type="body"/>
          </p:nvPr>
        </p:nvSpPr>
        <p:spPr>
          <a:xfrm>
            <a:off x="673560" y="4686480"/>
            <a:ext cx="5388120" cy="4439520"/>
          </a:xfrm>
          <a:prstGeom prst="rect">
            <a:avLst/>
          </a:prstGeom>
        </p:spPr>
        <p:txBody>
          <a:bodyPr>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2"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DD638E90-DBE6-4021-959B-23ADD0D36E8F}" type="datetime">
              <a:rPr b="0" lang="en-IN" sz="1200" spc="-1" strike="noStrike">
                <a:solidFill>
                  <a:srgbClr val="8b8b8b"/>
                </a:solidFill>
                <a:latin typeface="Calibri"/>
              </a:rPr>
              <a:t>23/04/21</a:t>
            </a:fld>
            <a:endParaRPr b="0" lang="en-US" sz="12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0A9E97A1-747F-4BCD-A325-B37E6927A670}" type="slidenum">
              <a:rPr b="0" lang="en-IN"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4FBD0EA1-698B-4285-A49C-CD4911487685}" type="datetime">
              <a:rPr b="0" lang="en-IN" sz="1200" spc="-1" strike="noStrike">
                <a:solidFill>
                  <a:srgbClr val="8b8b8b"/>
                </a:solidFill>
                <a:latin typeface="Calibri"/>
              </a:rPr>
              <a:t>23/04/21</a:t>
            </a:fld>
            <a:endParaRPr b="0" lang="en-US" sz="1200" spc="-1" strike="noStrike">
              <a:latin typeface="Times New Roman"/>
            </a:endParaRPr>
          </a:p>
        </p:txBody>
      </p:sp>
      <p:sp>
        <p:nvSpPr>
          <p:cNvPr id="43" name="PlaceHolder 3"/>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44"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3D176739-1F18-4D37-BF2F-A588FD23EBDF}" type="slidenum">
              <a:rPr b="0" lang="en-IN" sz="1200" spc="-1" strike="noStrike">
                <a:solidFill>
                  <a:srgbClr val="8b8b8b"/>
                </a:solidFill>
                <a:latin typeface="Calibri"/>
              </a:rPr>
              <a:t>&lt;number&gt;</a:t>
            </a:fld>
            <a:endParaRPr b="0" lang="en-US" sz="1200" spc="-1" strike="noStrike">
              <a:latin typeface="Times New Roman"/>
            </a:endParaRPr>
          </a:p>
        </p:txBody>
      </p:sp>
      <p:sp>
        <p:nvSpPr>
          <p:cNvPr id="4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noAutofit/>
          </a:bodyPr>
          <a:p>
            <a:pPr>
              <a:lnSpc>
                <a:spcPct val="100000"/>
              </a:lnSpc>
            </a:pPr>
            <a:fld id="{E1BE8E7C-1885-4D09-9AA3-0BE043FA0030}" type="datetime">
              <a:rPr b="0" lang="en-IN" sz="1200" spc="-1" strike="noStrike">
                <a:solidFill>
                  <a:srgbClr val="8b8b8b"/>
                </a:solidFill>
                <a:latin typeface="Calibri"/>
              </a:rPr>
              <a:t>23/04/21</a:t>
            </a:fld>
            <a:endParaRPr b="0" lang="en-US" sz="1200" spc="-1" strike="noStrike">
              <a:latin typeface="Times New Roman"/>
            </a:endParaRPr>
          </a:p>
        </p:txBody>
      </p:sp>
      <p:sp>
        <p:nvSpPr>
          <p:cNvPr id="83" name="PlaceHolder 2"/>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84"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06514AF7-8401-4B40-B17B-FF7E2A4DEC0F}" type="slidenum">
              <a:rPr b="0" lang="en-IN" sz="1200" spc="-1" strike="noStrike">
                <a:solidFill>
                  <a:srgbClr val="8b8b8b"/>
                </a:solidFill>
                <a:latin typeface="Calibri"/>
              </a:rPr>
              <a:t>&lt;number&gt;</a:t>
            </a:fld>
            <a:endParaRPr b="0" lang="en-US" sz="12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7.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7.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7.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7.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17.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7.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 Id="rId3" Type="http://schemas.openxmlformats.org/officeDocument/2006/relationships/slideLayout" Target="../slideLayouts/slideLayout1.xml"/><Relationship Id="rId4"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7.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1.xml"/><Relationship Id="rId3"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image" Target="../media/image23.wmf"/><Relationship Id="rId2" Type="http://schemas.openxmlformats.org/officeDocument/2006/relationships/slideLayout" Target="../slideLayouts/slideLayout17.xml"/><Relationship Id="rId3"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image" Target="../media/image24.wmf"/><Relationship Id="rId2" Type="http://schemas.openxmlformats.org/officeDocument/2006/relationships/slideLayout" Target="../slideLayouts/slideLayout1.xml"/><Relationship Id="rId3"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1.xml"/><Relationship Id="rId3"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slideLayout" Target="../slideLayouts/slideLayout1.xml"/><Relationship Id="rId3"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116640"/>
            <a:ext cx="8229240" cy="1079640"/>
          </a:xfrm>
          <a:prstGeom prst="rect">
            <a:avLst/>
          </a:prstGeom>
          <a:noFill/>
          <a:ln w="0">
            <a:noFill/>
          </a:ln>
        </p:spPr>
        <p:txBody>
          <a:bodyPr anchor="ctr">
            <a:normAutofit/>
          </a:bodyPr>
          <a:p>
            <a:pPr algn="ctr">
              <a:lnSpc>
                <a:spcPct val="100000"/>
              </a:lnSpc>
            </a:pPr>
            <a:r>
              <a:rPr b="0" lang="en-IN" sz="4000" spc="-1" strike="noStrike">
                <a:solidFill>
                  <a:srgbClr val="0000ff"/>
                </a:solidFill>
                <a:latin typeface="Arial"/>
              </a:rPr>
              <a:t>Virtual Memory</a:t>
            </a:r>
            <a:endParaRPr b="0" lang="en-US" sz="4000" spc="-1" strike="noStrike">
              <a:solidFill>
                <a:srgbClr val="000000"/>
              </a:solidFill>
              <a:latin typeface="Calibri"/>
            </a:endParaRPr>
          </a:p>
        </p:txBody>
      </p:sp>
      <p:sp>
        <p:nvSpPr>
          <p:cNvPr id="130" name="TextShape 2"/>
          <p:cNvSpPr txBox="1"/>
          <p:nvPr/>
        </p:nvSpPr>
        <p:spPr>
          <a:xfrm>
            <a:off x="251640" y="980640"/>
            <a:ext cx="8568720" cy="5688360"/>
          </a:xfrm>
          <a:prstGeom prst="rect">
            <a:avLst/>
          </a:prstGeom>
          <a:noFill/>
          <a:ln w="0">
            <a:noFill/>
          </a:ln>
        </p:spPr>
        <p:txBody>
          <a:bodyPr>
            <a:noAutofit/>
          </a:bodyPr>
          <a:p>
            <a:pPr marL="343080" indent="-342720" algn="just">
              <a:lnSpc>
                <a:spcPct val="100000"/>
              </a:lnSpc>
              <a:buClr>
                <a:srgbClr val="000000"/>
              </a:buClr>
              <a:buFont typeface="Arial"/>
              <a:buChar char="•"/>
            </a:pPr>
            <a:r>
              <a:rPr b="0" lang="en-IN" sz="2800" spc="-1" strike="noStrike">
                <a:solidFill>
                  <a:srgbClr val="000000"/>
                </a:solidFill>
                <a:latin typeface="Arial"/>
              </a:rPr>
              <a:t>A technique that allows the execution of processes that are not completely in memory. </a:t>
            </a:r>
            <a:endParaRPr b="0" lang="en-US" sz="2800" spc="-1" strike="noStrike">
              <a:solidFill>
                <a:srgbClr val="000000"/>
              </a:solidFill>
              <a:latin typeface="Calibri"/>
            </a:endParaRPr>
          </a:p>
          <a:p>
            <a:pPr marL="343080" indent="-342720" algn="just">
              <a:lnSpc>
                <a:spcPct val="100000"/>
              </a:lnSpc>
              <a:buClr>
                <a:srgbClr val="c00000"/>
              </a:buClr>
              <a:buFont typeface="Arial"/>
              <a:buChar char="•"/>
            </a:pPr>
            <a:r>
              <a:rPr b="1" lang="en-IN" sz="2800" spc="-1" strike="noStrike">
                <a:solidFill>
                  <a:srgbClr val="c00000"/>
                </a:solidFill>
                <a:latin typeface="Arial"/>
              </a:rPr>
              <a:t>Advantages</a:t>
            </a:r>
            <a:endParaRPr b="0" lang="en-US" sz="2800" spc="-1" strike="noStrike">
              <a:solidFill>
                <a:srgbClr val="000000"/>
              </a:solidFill>
              <a:latin typeface="Calibri"/>
            </a:endParaRPr>
          </a:p>
          <a:p>
            <a:pPr marL="514440" indent="-514080" algn="just">
              <a:lnSpc>
                <a:spcPct val="100000"/>
              </a:lnSpc>
              <a:buClr>
                <a:srgbClr val="000000"/>
              </a:buClr>
              <a:buFont typeface="Calibri"/>
              <a:buAutoNum type="arabicPeriod"/>
            </a:pPr>
            <a:r>
              <a:rPr b="0" lang="en-IN" sz="2400" spc="-1" strike="noStrike">
                <a:solidFill>
                  <a:srgbClr val="000000"/>
                </a:solidFill>
                <a:latin typeface="Arial"/>
              </a:rPr>
              <a:t>Programs can be larger than physical memory. </a:t>
            </a:r>
            <a:endParaRPr b="0" lang="en-US" sz="2400" spc="-1" strike="noStrike">
              <a:solidFill>
                <a:srgbClr val="000000"/>
              </a:solidFill>
              <a:latin typeface="Calibri"/>
            </a:endParaRPr>
          </a:p>
          <a:p>
            <a:pPr marL="514440" indent="-514080" algn="just">
              <a:lnSpc>
                <a:spcPct val="100000"/>
              </a:lnSpc>
              <a:buClr>
                <a:srgbClr val="000000"/>
              </a:buClr>
              <a:buFont typeface="Calibri"/>
              <a:buAutoNum type="arabicPeriod"/>
            </a:pPr>
            <a:r>
              <a:rPr b="0" lang="en-IN" sz="2400" spc="-1" strike="noStrike">
                <a:solidFill>
                  <a:srgbClr val="000000"/>
                </a:solidFill>
                <a:latin typeface="Arial"/>
              </a:rPr>
              <a:t>It abstracts main memory into an extremely large, uniform array of storage, separating logical memory as viewed by the user from physical memory. </a:t>
            </a:r>
            <a:endParaRPr b="0" lang="en-US" sz="2400" spc="-1" strike="noStrike">
              <a:solidFill>
                <a:srgbClr val="000000"/>
              </a:solidFill>
              <a:latin typeface="Calibri"/>
            </a:endParaRPr>
          </a:p>
          <a:p>
            <a:pPr lvl="1" marL="914400" indent="-514080" algn="just">
              <a:lnSpc>
                <a:spcPct val="100000"/>
              </a:lnSpc>
              <a:buClr>
                <a:srgbClr val="000000"/>
              </a:buClr>
              <a:buFont typeface="Arial"/>
              <a:buChar char="–"/>
            </a:pPr>
            <a:r>
              <a:rPr b="0" lang="en-IN" sz="2400" spc="-1" strike="noStrike">
                <a:solidFill>
                  <a:srgbClr val="000000"/>
                </a:solidFill>
                <a:latin typeface="Arial"/>
              </a:rPr>
              <a:t>This technique frees programmers from the concerns of memory-storage limitations. </a:t>
            </a:r>
            <a:endParaRPr b="0" lang="en-US" sz="2400" spc="-1" strike="noStrike">
              <a:solidFill>
                <a:srgbClr val="000000"/>
              </a:solidFill>
              <a:latin typeface="Calibri"/>
            </a:endParaRPr>
          </a:p>
          <a:p>
            <a:pPr marL="514440" indent="-514080" algn="just">
              <a:lnSpc>
                <a:spcPct val="100000"/>
              </a:lnSpc>
              <a:buClr>
                <a:srgbClr val="000000"/>
              </a:buClr>
              <a:buFont typeface="Calibri"/>
              <a:buAutoNum type="arabicPeriod"/>
            </a:pPr>
            <a:r>
              <a:rPr b="0" lang="en-IN" sz="2400" spc="-1" strike="noStrike">
                <a:solidFill>
                  <a:srgbClr val="000000"/>
                </a:solidFill>
                <a:latin typeface="Arial"/>
              </a:rPr>
              <a:t>Virtual memory also allows processes to share files easily and to implement shared memory. </a:t>
            </a:r>
            <a:endParaRPr b="0" lang="en-US" sz="2400" spc="-1" strike="noStrike">
              <a:solidFill>
                <a:srgbClr val="000000"/>
              </a:solidFill>
              <a:latin typeface="Calibri"/>
            </a:endParaRPr>
          </a:p>
          <a:p>
            <a:pPr marL="514440" indent="-514080" algn="just">
              <a:lnSpc>
                <a:spcPct val="100000"/>
              </a:lnSpc>
              <a:buClr>
                <a:srgbClr val="000000"/>
              </a:buClr>
              <a:buFont typeface="Calibri"/>
              <a:buAutoNum type="arabicPeriod"/>
            </a:pPr>
            <a:r>
              <a:rPr b="0" lang="en-IN" sz="2400" spc="-1" strike="noStrike">
                <a:solidFill>
                  <a:srgbClr val="000000"/>
                </a:solidFill>
                <a:latin typeface="Arial"/>
              </a:rPr>
              <a:t>In addition, it provides an efficient mechanism for process creation.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79640" y="188640"/>
            <a:ext cx="8784720" cy="935640"/>
          </a:xfrm>
          <a:prstGeom prst="rect">
            <a:avLst/>
          </a:prstGeom>
          <a:noFill/>
          <a:ln w="0">
            <a:noFill/>
          </a:ln>
        </p:spPr>
        <p:txBody>
          <a:bodyPr anchor="ctr">
            <a:normAutofit fontScale="55000"/>
          </a:bodyPr>
          <a:p>
            <a:pPr algn="ctr">
              <a:lnSpc>
                <a:spcPct val="100000"/>
              </a:lnSpc>
            </a:pPr>
            <a:r>
              <a:rPr b="0" lang="en-IN" sz="4400" spc="-1" strike="noStrike">
                <a:solidFill>
                  <a:srgbClr val="c00000"/>
                </a:solidFill>
                <a:latin typeface="Arial"/>
              </a:rPr>
              <a:t>Procedure for Handling Page Fault …</a:t>
            </a:r>
            <a:endParaRPr b="0" lang="en-US" sz="4400" spc="-1" strike="noStrike">
              <a:solidFill>
                <a:srgbClr val="000000"/>
              </a:solidFill>
              <a:latin typeface="Calibri"/>
            </a:endParaRPr>
          </a:p>
        </p:txBody>
      </p:sp>
      <p:sp>
        <p:nvSpPr>
          <p:cNvPr id="150" name="TextShape 2"/>
          <p:cNvSpPr txBox="1"/>
          <p:nvPr/>
        </p:nvSpPr>
        <p:spPr>
          <a:xfrm>
            <a:off x="323640" y="1268640"/>
            <a:ext cx="8496720" cy="5184360"/>
          </a:xfrm>
          <a:prstGeom prst="rect">
            <a:avLst/>
          </a:prstGeom>
          <a:noFill/>
          <a:ln w="0">
            <a:noFill/>
          </a:ln>
        </p:spPr>
        <p:txBody>
          <a:bodyPr>
            <a:normAutofit/>
          </a:bodyPr>
          <a:p>
            <a:pPr marL="343080" indent="-342720" algn="just">
              <a:lnSpc>
                <a:spcPct val="120000"/>
              </a:lnSpc>
              <a:buClr>
                <a:srgbClr val="000000"/>
              </a:buClr>
              <a:buFont typeface="Arial"/>
              <a:buChar char="•"/>
            </a:pPr>
            <a:r>
              <a:rPr b="0" lang="en-IN" sz="2800" spc="-1" strike="noStrike">
                <a:solidFill>
                  <a:srgbClr val="000000"/>
                </a:solidFill>
                <a:latin typeface="Arial"/>
              </a:rPr>
              <a:t>Schedule a disk operation to read the desired page into the newly allocated frame.</a:t>
            </a:r>
            <a:endParaRPr b="0" lang="en-US" sz="2800" spc="-1" strike="noStrike">
              <a:solidFill>
                <a:srgbClr val="000000"/>
              </a:solidFill>
              <a:latin typeface="Calibri"/>
            </a:endParaRPr>
          </a:p>
          <a:p>
            <a:pPr marL="343080" indent="-342720" algn="just">
              <a:lnSpc>
                <a:spcPct val="120000"/>
              </a:lnSpc>
              <a:buClr>
                <a:srgbClr val="000000"/>
              </a:buClr>
              <a:buFont typeface="Arial"/>
              <a:buChar char="•"/>
            </a:pPr>
            <a:r>
              <a:rPr b="0" lang="en-IN" sz="2800" spc="-1" strike="noStrike">
                <a:solidFill>
                  <a:srgbClr val="000000"/>
                </a:solidFill>
                <a:latin typeface="Arial"/>
              </a:rPr>
              <a:t>When the disk read is complete, modify the internal table kept with the process and the page table to indicate that the page is now in memory.</a:t>
            </a:r>
            <a:endParaRPr b="0" lang="en-US" sz="2800" spc="-1" strike="noStrike">
              <a:solidFill>
                <a:srgbClr val="000000"/>
              </a:solidFill>
              <a:latin typeface="Calibri"/>
            </a:endParaRPr>
          </a:p>
          <a:p>
            <a:pPr marL="343080" indent="-342720" algn="just">
              <a:lnSpc>
                <a:spcPct val="120000"/>
              </a:lnSpc>
              <a:buClr>
                <a:srgbClr val="000000"/>
              </a:buClr>
              <a:buFont typeface="Arial"/>
              <a:buChar char="•"/>
            </a:pPr>
            <a:r>
              <a:rPr b="0" lang="en-IN" sz="2800" spc="-1" strike="noStrike">
                <a:solidFill>
                  <a:srgbClr val="000000"/>
                </a:solidFill>
                <a:latin typeface="Arial"/>
              </a:rPr>
              <a:t>Restart the instruction that was interrupted by the trap.</a:t>
            </a:r>
            <a:endParaRPr b="0" lang="en-US" sz="2800" spc="-1" strike="noStrike">
              <a:solidFill>
                <a:srgbClr val="000000"/>
              </a:solidFill>
              <a:latin typeface="Calibri"/>
            </a:endParaRPr>
          </a:p>
          <a:p>
            <a:pPr marL="343080" indent="-342720" algn="just">
              <a:lnSpc>
                <a:spcPct val="120000"/>
              </a:lnSpc>
              <a:buClr>
                <a:srgbClr val="000000"/>
              </a:buClr>
              <a:buFont typeface="Arial"/>
              <a:buChar char="•"/>
            </a:pPr>
            <a:r>
              <a:rPr b="0" lang="en-IN" sz="2800" spc="-1" strike="noStrike">
                <a:solidFill>
                  <a:srgbClr val="000000"/>
                </a:solidFill>
                <a:latin typeface="Arial"/>
              </a:rPr>
              <a:t>The process can now access the page as though it had always been in memory.</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467640" y="189000"/>
            <a:ext cx="8218800" cy="1079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Handling a Page Fault</a:t>
            </a:r>
            <a:endParaRPr b="0" lang="en-US" sz="4000" spc="-1" strike="noStrike">
              <a:solidFill>
                <a:srgbClr val="000000"/>
              </a:solidFill>
              <a:latin typeface="Calibri"/>
            </a:endParaRPr>
          </a:p>
        </p:txBody>
      </p:sp>
      <p:pic>
        <p:nvPicPr>
          <p:cNvPr id="152" name="Picture 4" descr="9"/>
          <p:cNvPicPr/>
          <p:nvPr/>
        </p:nvPicPr>
        <p:blipFill>
          <a:blip r:embed="rId1"/>
          <a:stretch/>
        </p:blipFill>
        <p:spPr>
          <a:xfrm>
            <a:off x="1547640" y="1340640"/>
            <a:ext cx="6226920" cy="5195520"/>
          </a:xfrm>
          <a:prstGeom prst="rect">
            <a:avLst/>
          </a:prstGeom>
          <a:ln w="9525">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457200" y="116640"/>
            <a:ext cx="8229240" cy="777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Instruction Restart</a:t>
            </a:r>
            <a:endParaRPr b="0" lang="en-US" sz="4000" spc="-1" strike="noStrike">
              <a:solidFill>
                <a:srgbClr val="000000"/>
              </a:solidFill>
              <a:latin typeface="Calibri"/>
            </a:endParaRPr>
          </a:p>
        </p:txBody>
      </p:sp>
      <p:sp>
        <p:nvSpPr>
          <p:cNvPr id="154" name="TextShape 2"/>
          <p:cNvSpPr txBox="1"/>
          <p:nvPr/>
        </p:nvSpPr>
        <p:spPr>
          <a:xfrm>
            <a:off x="251640" y="908640"/>
            <a:ext cx="8784720" cy="5760360"/>
          </a:xfrm>
          <a:prstGeom prst="rect">
            <a:avLst/>
          </a:prstGeom>
          <a:noFill/>
          <a:ln w="0">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Consider an instruction that could access several different locations</a:t>
            </a:r>
            <a:endParaRPr b="0" lang="en-US" sz="3200" spc="-1" strike="noStrike">
              <a:solidFill>
                <a:srgbClr val="000000"/>
              </a:solidFill>
              <a:latin typeface="Calibri"/>
            </a:endParaRPr>
          </a:p>
          <a:p>
            <a:pPr lvl="1" marL="743040" indent="-285480" algn="just">
              <a:lnSpc>
                <a:spcPct val="90000"/>
              </a:lnSpc>
              <a:spcBef>
                <a:spcPts val="561"/>
              </a:spcBef>
              <a:buClr>
                <a:srgbClr val="000000"/>
              </a:buClr>
              <a:buFont typeface="Arial"/>
              <a:buChar char="–"/>
            </a:pPr>
            <a:r>
              <a:rPr b="0" lang="en-US" sz="2800" spc="-1" strike="noStrike">
                <a:solidFill>
                  <a:srgbClr val="000000"/>
                </a:solidFill>
                <a:latin typeface="Arial"/>
              </a:rPr>
              <a:t>block move</a:t>
            </a:r>
            <a:endParaRPr b="0" lang="en-US" sz="2800" spc="-1" strike="noStrike">
              <a:solidFill>
                <a:srgbClr val="000000"/>
              </a:solidFill>
              <a:latin typeface="Calibri"/>
            </a:endParaRPr>
          </a:p>
          <a:p>
            <a:pPr lvl="1" marL="743040" indent="-285480" algn="just">
              <a:lnSpc>
                <a:spcPct val="90000"/>
              </a:lnSpc>
              <a:spcBef>
                <a:spcPts val="561"/>
              </a:spcBef>
              <a:buClr>
                <a:srgbClr val="000000"/>
              </a:buClr>
              <a:buFont typeface="Arial"/>
              <a:buChar char="–"/>
            </a:pPr>
            <a:r>
              <a:rPr b="0" lang="en-IN" sz="2800" spc="-1" strike="noStrike">
                <a:solidFill>
                  <a:srgbClr val="000000"/>
                </a:solidFill>
                <a:latin typeface="Arial"/>
              </a:rPr>
              <a:t>In one solution, the microcode computes and attempts to access both ends of both blocks.</a:t>
            </a:r>
            <a:endParaRPr b="0" lang="en-US" sz="2800" spc="-1" strike="noStrike">
              <a:solidFill>
                <a:srgbClr val="000000"/>
              </a:solidFill>
              <a:latin typeface="Calibri"/>
            </a:endParaRPr>
          </a:p>
          <a:p>
            <a:pPr lvl="1" marL="743040" indent="-285480" algn="just">
              <a:lnSpc>
                <a:spcPct val="90000"/>
              </a:lnSpc>
              <a:spcBef>
                <a:spcPts val="561"/>
              </a:spcBef>
              <a:buClr>
                <a:srgbClr val="000000"/>
              </a:buClr>
              <a:buFont typeface="Arial"/>
              <a:buChar char="–"/>
            </a:pPr>
            <a:r>
              <a:rPr b="0" lang="en-IN" sz="2800" spc="-1" strike="noStrike">
                <a:solidFill>
                  <a:srgbClr val="000000"/>
                </a:solidFill>
                <a:latin typeface="Arial"/>
              </a:rPr>
              <a:t>The other solution uses temporary registers to hold the values of overwritten locations. </a:t>
            </a:r>
            <a:endParaRPr b="0" lang="en-US" sz="2800" spc="-1" strike="noStrike">
              <a:solidFill>
                <a:srgbClr val="000000"/>
              </a:solidFill>
              <a:latin typeface="Calibri"/>
            </a:endParaRPr>
          </a:p>
          <a:p>
            <a:pPr lvl="2" marL="1143000" indent="-228240" algn="just">
              <a:lnSpc>
                <a:spcPct val="90000"/>
              </a:lnSpc>
              <a:spcBef>
                <a:spcPts val="479"/>
              </a:spcBef>
              <a:buClr>
                <a:srgbClr val="000000"/>
              </a:buClr>
              <a:buFont typeface="Arial"/>
              <a:buChar char="•"/>
            </a:pPr>
            <a:r>
              <a:rPr b="0" lang="en-IN" sz="2400" spc="-1" strike="noStrike">
                <a:solidFill>
                  <a:srgbClr val="000000"/>
                </a:solidFill>
                <a:latin typeface="Arial"/>
              </a:rPr>
              <a:t>If there is a page fault, all the old values are written back into memory before the trap occurs. </a:t>
            </a:r>
            <a:endParaRPr b="0" lang="en-US" sz="2400" spc="-1" strike="noStrike">
              <a:solidFill>
                <a:srgbClr val="000000"/>
              </a:solidFill>
              <a:latin typeface="Calibri"/>
            </a:endParaRPr>
          </a:p>
          <a:p>
            <a:pPr lvl="2" marL="1143000" indent="-228240" algn="just">
              <a:lnSpc>
                <a:spcPct val="90000"/>
              </a:lnSpc>
              <a:spcBef>
                <a:spcPts val="479"/>
              </a:spcBef>
              <a:buClr>
                <a:srgbClr val="000000"/>
              </a:buClr>
              <a:buFont typeface="Arial"/>
              <a:buChar char="•"/>
            </a:pPr>
            <a:r>
              <a:rPr b="0" lang="en-IN" sz="2400" spc="-1" strike="noStrike">
                <a:solidFill>
                  <a:srgbClr val="000000"/>
                </a:solidFill>
                <a:latin typeface="Arial"/>
              </a:rPr>
              <a:t>This action restores memory to its state before the instruction was started, so that the instruction can be repeated.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817560" y="201600"/>
            <a:ext cx="7868880" cy="576000"/>
          </a:xfrm>
          <a:prstGeom prst="rect">
            <a:avLst/>
          </a:prstGeom>
          <a:noFill/>
          <a:ln w="0">
            <a:noFill/>
          </a:ln>
        </p:spPr>
        <p:txBody>
          <a:bodyPr anchor="ctr">
            <a:normAutofit fontScale="23000"/>
          </a:bodyPr>
          <a:p>
            <a:pPr algn="ctr">
              <a:lnSpc>
                <a:spcPct val="100000"/>
              </a:lnSpc>
            </a:pPr>
            <a:r>
              <a:rPr b="0" lang="en-US" sz="4400" spc="-1" strike="noStrike">
                <a:solidFill>
                  <a:srgbClr val="c00000"/>
                </a:solidFill>
                <a:latin typeface="Arial"/>
              </a:rPr>
              <a:t>Performance of Demand Paging</a:t>
            </a:r>
            <a:endParaRPr b="0" lang="en-US" sz="4400" spc="-1" strike="noStrike">
              <a:solidFill>
                <a:srgbClr val="000000"/>
              </a:solidFill>
              <a:latin typeface="Calibri"/>
            </a:endParaRPr>
          </a:p>
        </p:txBody>
      </p:sp>
      <p:sp>
        <p:nvSpPr>
          <p:cNvPr id="156" name="TextShape 2"/>
          <p:cNvSpPr txBox="1"/>
          <p:nvPr/>
        </p:nvSpPr>
        <p:spPr>
          <a:xfrm>
            <a:off x="107640" y="836640"/>
            <a:ext cx="8856720" cy="5904360"/>
          </a:xfrm>
          <a:prstGeom prst="rect">
            <a:avLst/>
          </a:prstGeom>
          <a:noFill/>
          <a:ln w="0">
            <a:noFill/>
          </a:ln>
        </p:spPr>
        <p:txBody>
          <a:bodyPr>
            <a:normAutofit/>
          </a:bodyPr>
          <a:p>
            <a:pPr marL="343080" indent="-342720" algn="just">
              <a:lnSpc>
                <a:spcPct val="100000"/>
              </a:lnSpc>
              <a:spcBef>
                <a:spcPts val="479"/>
              </a:spcBef>
              <a:buClr>
                <a:srgbClr val="000000"/>
              </a:buClr>
              <a:buFont typeface="Arial"/>
              <a:buChar char="•"/>
              <a:tabLst>
                <a:tab algn="l" pos="2163600"/>
                <a:tab algn="l" pos="2855880"/>
              </a:tabLst>
            </a:pPr>
            <a:r>
              <a:rPr b="0" lang="en-US" sz="2400" spc="-1" strike="noStrike">
                <a:solidFill>
                  <a:srgbClr val="000000"/>
                </a:solidFill>
                <a:latin typeface="Arial"/>
              </a:rPr>
              <a:t>Stages in Demand Paging</a:t>
            </a:r>
            <a:endParaRPr b="0" lang="en-US" sz="24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Trap to the operating system</a:t>
            </a:r>
            <a:endParaRPr b="0" lang="en-US" sz="18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Save the user registers and process state</a:t>
            </a:r>
            <a:endParaRPr b="0" lang="en-US" sz="18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Determine that the interrupt was a page fault</a:t>
            </a:r>
            <a:endParaRPr b="0" lang="en-US" sz="18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Check that the page reference was legal and determine the location of the page on the disk</a:t>
            </a:r>
            <a:endParaRPr b="0" lang="en-US" sz="18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Issue a read from the disk to a free frame:</a:t>
            </a:r>
            <a:endParaRPr b="0" lang="en-US" sz="1800" spc="-1" strike="noStrike">
              <a:solidFill>
                <a:srgbClr val="000000"/>
              </a:solidFill>
              <a:latin typeface="Calibri"/>
            </a:endParaRPr>
          </a:p>
          <a:p>
            <a:pPr lvl="1" marL="798480" indent="-3409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Wait in a queue for this device until the read request is serviced</a:t>
            </a:r>
            <a:endParaRPr b="0" lang="en-US" sz="1800" spc="-1" strike="noStrike">
              <a:solidFill>
                <a:srgbClr val="000000"/>
              </a:solidFill>
              <a:latin typeface="Calibri"/>
            </a:endParaRPr>
          </a:p>
          <a:p>
            <a:pPr lvl="1" marL="798480" indent="-3409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Wait for the device seek and/or latency time</a:t>
            </a:r>
            <a:endParaRPr b="0" lang="en-US" sz="1800" spc="-1" strike="noStrike">
              <a:solidFill>
                <a:srgbClr val="000000"/>
              </a:solidFill>
              <a:latin typeface="Calibri"/>
            </a:endParaRPr>
          </a:p>
          <a:p>
            <a:pPr lvl="1" marL="798480" indent="-3409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Begin the transfer of the page to a free frame</a:t>
            </a:r>
            <a:endParaRPr b="0" lang="en-US" sz="18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While waiting, allocate the CPU to some other user</a:t>
            </a:r>
            <a:endParaRPr b="0" lang="en-US" sz="18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Receive an interrupt from the disk I/O subsystem (I/O completed)</a:t>
            </a:r>
            <a:endParaRPr b="0" lang="en-US" sz="18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Save the registers and process state for the other user</a:t>
            </a:r>
            <a:endParaRPr b="0" lang="en-US" sz="18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Determine that the interrupt was from the disk</a:t>
            </a:r>
            <a:endParaRPr b="0" lang="en-US" sz="18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Correct the page table and other tables to show page is now in memory</a:t>
            </a:r>
            <a:endParaRPr b="0" lang="en-US" sz="18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Wait for the CPU to be allocated to this process again</a:t>
            </a:r>
            <a:endParaRPr b="0" lang="en-US" sz="1800" spc="-1" strike="noStrike">
              <a:solidFill>
                <a:srgbClr val="000000"/>
              </a:solidFill>
              <a:latin typeface="Calibri"/>
            </a:endParaRPr>
          </a:p>
          <a:p>
            <a:pPr marL="343080" indent="-342720" algn="just">
              <a:lnSpc>
                <a:spcPct val="100000"/>
              </a:lnSpc>
              <a:spcBef>
                <a:spcPts val="360"/>
              </a:spcBef>
              <a:buClr>
                <a:srgbClr val="000000"/>
              </a:buClr>
              <a:buFont typeface="Arial"/>
              <a:buAutoNum type="arabicPeriod"/>
              <a:tabLst>
                <a:tab algn="l" pos="2163600"/>
                <a:tab algn="l" pos="2855880"/>
              </a:tabLst>
            </a:pPr>
            <a:r>
              <a:rPr b="0" lang="en-US" sz="1800" spc="-1" strike="noStrike">
                <a:solidFill>
                  <a:srgbClr val="000000"/>
                </a:solidFill>
                <a:latin typeface="Arial"/>
              </a:rPr>
              <a:t>Restore the user registers, process state, and new page table, and then resume the interrupted instruction</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07640" y="189000"/>
            <a:ext cx="8856720" cy="1223640"/>
          </a:xfrm>
          <a:prstGeom prst="rect">
            <a:avLst/>
          </a:prstGeom>
          <a:noFill/>
          <a:ln w="0">
            <a:noFill/>
          </a:ln>
        </p:spPr>
        <p:txBody>
          <a:bodyPr anchor="ctr">
            <a:normAutofit fontScale="85000"/>
          </a:bodyPr>
          <a:p>
            <a:pPr algn="ctr">
              <a:lnSpc>
                <a:spcPct val="100000"/>
              </a:lnSpc>
            </a:pPr>
            <a:r>
              <a:rPr b="0" lang="en-US" sz="4400" spc="-1" strike="noStrike">
                <a:solidFill>
                  <a:srgbClr val="c00000"/>
                </a:solidFill>
                <a:latin typeface="Arial"/>
              </a:rPr>
              <a:t>Performance of Demand Paging (Cont.)</a:t>
            </a:r>
            <a:endParaRPr b="0" lang="en-US" sz="4400" spc="-1" strike="noStrike">
              <a:solidFill>
                <a:srgbClr val="000000"/>
              </a:solidFill>
              <a:latin typeface="Calibri"/>
            </a:endParaRPr>
          </a:p>
        </p:txBody>
      </p:sp>
      <p:sp>
        <p:nvSpPr>
          <p:cNvPr id="158" name="TextShape 2"/>
          <p:cNvSpPr txBox="1"/>
          <p:nvPr/>
        </p:nvSpPr>
        <p:spPr>
          <a:xfrm>
            <a:off x="179640" y="1484640"/>
            <a:ext cx="8784720" cy="5184360"/>
          </a:xfrm>
          <a:prstGeom prst="rect">
            <a:avLst/>
          </a:prstGeom>
          <a:noFill/>
          <a:ln w="0">
            <a:noFill/>
          </a:ln>
        </p:spPr>
        <p:txBody>
          <a:bodyPr>
            <a:normAutofit fontScale="56000"/>
          </a:bodyPr>
          <a:p>
            <a:pPr marL="343080" indent="-342720" algn="just">
              <a:lnSpc>
                <a:spcPct val="100000"/>
              </a:lnSpc>
              <a:spcBef>
                <a:spcPts val="641"/>
              </a:spcBef>
              <a:buClr>
                <a:srgbClr val="000000"/>
              </a:buClr>
              <a:buFont typeface="Arial"/>
              <a:buChar char="•"/>
              <a:tabLst>
                <a:tab algn="l" pos="2163600"/>
                <a:tab algn="l" pos="2855880"/>
              </a:tabLst>
            </a:pPr>
            <a:r>
              <a:rPr b="0" lang="en-US" sz="3200" spc="-1" strike="noStrike">
                <a:solidFill>
                  <a:srgbClr val="000000"/>
                </a:solidFill>
                <a:latin typeface="Arial"/>
              </a:rPr>
              <a:t>Three major activities</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tabLst>
                <a:tab algn="l" pos="2163600"/>
                <a:tab algn="l" pos="2855880"/>
              </a:tabLst>
            </a:pPr>
            <a:r>
              <a:rPr b="0" lang="en-US" sz="2800" spc="-1" strike="noStrike">
                <a:solidFill>
                  <a:srgbClr val="000000"/>
                </a:solidFill>
                <a:latin typeface="Arial"/>
              </a:rPr>
              <a:t>Service the interrupt – careful coding means just several hundred instructions needed</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tabLst>
                <a:tab algn="l" pos="2163600"/>
                <a:tab algn="l" pos="2855880"/>
              </a:tabLst>
            </a:pPr>
            <a:r>
              <a:rPr b="0" lang="en-US" sz="2800" spc="-1" strike="noStrike">
                <a:solidFill>
                  <a:srgbClr val="000000"/>
                </a:solidFill>
                <a:latin typeface="Arial"/>
              </a:rPr>
              <a:t>Read the page – lots of time</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tabLst>
                <a:tab algn="l" pos="2163600"/>
                <a:tab algn="l" pos="2855880"/>
              </a:tabLst>
            </a:pPr>
            <a:r>
              <a:rPr b="0" lang="en-US" sz="2800" spc="-1" strike="noStrike">
                <a:solidFill>
                  <a:srgbClr val="000000"/>
                </a:solidFill>
                <a:latin typeface="Arial"/>
              </a:rPr>
              <a:t>Restart the process – again just a small amount of time</a:t>
            </a:r>
            <a:endParaRPr b="0" lang="en-US" sz="2800" spc="-1" strike="noStrike">
              <a:solidFill>
                <a:srgbClr val="000000"/>
              </a:solidFill>
              <a:latin typeface="Calibri"/>
            </a:endParaRPr>
          </a:p>
          <a:p>
            <a:pPr marL="343080" indent="-342720" algn="just">
              <a:lnSpc>
                <a:spcPct val="100000"/>
              </a:lnSpc>
              <a:spcBef>
                <a:spcPts val="641"/>
              </a:spcBef>
              <a:buClr>
                <a:srgbClr val="000000"/>
              </a:buClr>
              <a:buFont typeface="Arial"/>
              <a:buChar char="•"/>
              <a:tabLst>
                <a:tab algn="l" pos="2163600"/>
                <a:tab algn="l" pos="2855880"/>
              </a:tabLst>
            </a:pPr>
            <a:r>
              <a:rPr b="0" lang="en-US" sz="3200" spc="-1" strike="noStrike">
                <a:solidFill>
                  <a:srgbClr val="000000"/>
                </a:solidFill>
                <a:latin typeface="Arial"/>
              </a:rPr>
              <a:t>Page Fault Rate 0 </a:t>
            </a:r>
            <a:r>
              <a:rPr b="0" lang="en-US" sz="3200" spc="-1" strike="noStrike">
                <a:solidFill>
                  <a:srgbClr val="000000"/>
                </a:solidFill>
                <a:latin typeface="Symbol"/>
              </a:rPr>
              <a:t></a:t>
            </a:r>
            <a:r>
              <a:rPr b="0" lang="en-US" sz="3200" spc="-1" strike="noStrike">
                <a:solidFill>
                  <a:srgbClr val="000000"/>
                </a:solidFill>
                <a:latin typeface="Arial"/>
              </a:rPr>
              <a:t> </a:t>
            </a:r>
            <a:r>
              <a:rPr b="0" i="1" lang="en-US" sz="3200" spc="-1" strike="noStrike">
                <a:solidFill>
                  <a:srgbClr val="000000"/>
                </a:solidFill>
                <a:latin typeface="Arial"/>
              </a:rPr>
              <a:t>p</a:t>
            </a:r>
            <a:r>
              <a:rPr b="0" lang="en-US" sz="3200" spc="-1" strike="noStrike">
                <a:solidFill>
                  <a:srgbClr val="000000"/>
                </a:solidFill>
                <a:latin typeface="Arial"/>
              </a:rPr>
              <a:t> </a:t>
            </a:r>
            <a:r>
              <a:rPr b="0" lang="en-US" sz="3200" spc="-1" strike="noStrike">
                <a:solidFill>
                  <a:srgbClr val="000000"/>
                </a:solidFill>
                <a:latin typeface="Symbol"/>
              </a:rPr>
              <a:t></a:t>
            </a:r>
            <a:r>
              <a:rPr b="0" lang="en-US" sz="3200" spc="-1" strike="noStrike">
                <a:solidFill>
                  <a:srgbClr val="000000"/>
                </a:solidFill>
                <a:latin typeface="Arial"/>
              </a:rPr>
              <a:t> 1</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tabLst>
                <a:tab algn="l" pos="2163600"/>
                <a:tab algn="l" pos="2855880"/>
              </a:tabLst>
            </a:pPr>
            <a:r>
              <a:rPr b="0" lang="en-US" sz="2800" spc="-1" strike="noStrike">
                <a:solidFill>
                  <a:srgbClr val="000000"/>
                </a:solidFill>
                <a:latin typeface="Arial"/>
              </a:rPr>
              <a:t>if </a:t>
            </a:r>
            <a:r>
              <a:rPr b="0" i="1" lang="en-US" sz="2800" spc="-1" strike="noStrike">
                <a:solidFill>
                  <a:srgbClr val="000000"/>
                </a:solidFill>
                <a:latin typeface="Arial"/>
              </a:rPr>
              <a:t>p</a:t>
            </a:r>
            <a:r>
              <a:rPr b="0" lang="en-US" sz="2800" spc="-1" strike="noStrike">
                <a:solidFill>
                  <a:srgbClr val="000000"/>
                </a:solidFill>
                <a:latin typeface="Arial"/>
              </a:rPr>
              <a:t> = 0 no page faults </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tabLst>
                <a:tab algn="l" pos="2163600"/>
                <a:tab algn="l" pos="2855880"/>
              </a:tabLst>
            </a:pPr>
            <a:r>
              <a:rPr b="0" lang="en-US" sz="2800" spc="-1" strike="noStrike">
                <a:solidFill>
                  <a:srgbClr val="000000"/>
                </a:solidFill>
                <a:latin typeface="Arial"/>
              </a:rPr>
              <a:t>if </a:t>
            </a:r>
            <a:r>
              <a:rPr b="0" i="1" lang="en-US" sz="2800" spc="-1" strike="noStrike">
                <a:solidFill>
                  <a:srgbClr val="000000"/>
                </a:solidFill>
                <a:latin typeface="Arial"/>
              </a:rPr>
              <a:t>p</a:t>
            </a:r>
            <a:r>
              <a:rPr b="0" lang="en-US" sz="2800" spc="-1" strike="noStrike">
                <a:solidFill>
                  <a:srgbClr val="000000"/>
                </a:solidFill>
                <a:latin typeface="Arial"/>
              </a:rPr>
              <a:t> = 1, every reference is a fault</a:t>
            </a:r>
            <a:endParaRPr b="0" lang="en-US" sz="2800" spc="-1" strike="noStrike">
              <a:solidFill>
                <a:srgbClr val="000000"/>
              </a:solidFill>
              <a:latin typeface="Calibri"/>
            </a:endParaRPr>
          </a:p>
          <a:p>
            <a:pPr marL="343080" indent="-342720" algn="just">
              <a:lnSpc>
                <a:spcPct val="100000"/>
              </a:lnSpc>
              <a:spcBef>
                <a:spcPts val="641"/>
              </a:spcBef>
              <a:buClr>
                <a:srgbClr val="000000"/>
              </a:buClr>
              <a:buFont typeface="Arial"/>
              <a:buChar char="•"/>
              <a:tabLst>
                <a:tab algn="l" pos="2163600"/>
                <a:tab algn="l" pos="2855880"/>
              </a:tabLst>
            </a:pPr>
            <a:r>
              <a:rPr b="0" lang="en-US" sz="3200" spc="-1" strike="noStrike">
                <a:solidFill>
                  <a:srgbClr val="000000"/>
                </a:solidFill>
                <a:latin typeface="Arial"/>
              </a:rPr>
              <a:t>Effective Access Time (EAT)</a:t>
            </a:r>
            <a:endParaRPr b="0" lang="en-US" sz="3200" spc="-1" strike="noStrike">
              <a:solidFill>
                <a:srgbClr val="000000"/>
              </a:solidFill>
              <a:latin typeface="Calibri"/>
            </a:endParaRPr>
          </a:p>
          <a:p>
            <a:pPr marL="343080" indent="-342720" algn="just">
              <a:lnSpc>
                <a:spcPct val="100000"/>
              </a:lnSpc>
              <a:spcBef>
                <a:spcPts val="641"/>
              </a:spcBef>
              <a:tabLst>
                <a:tab algn="l" pos="0"/>
              </a:tabLst>
            </a:pP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EAT = (1 – </a:t>
            </a:r>
            <a:r>
              <a:rPr b="0" i="1" lang="en-US" sz="3200" spc="-1" strike="noStrike">
                <a:solidFill>
                  <a:srgbClr val="000000"/>
                </a:solidFill>
                <a:latin typeface="Arial"/>
              </a:rPr>
              <a:t>p</a:t>
            </a:r>
            <a:r>
              <a:rPr b="0" lang="en-US" sz="3200" spc="-1" strike="noStrike">
                <a:solidFill>
                  <a:srgbClr val="000000"/>
                </a:solidFill>
                <a:latin typeface="Arial"/>
              </a:rPr>
              <a:t>) x memory access</a:t>
            </a:r>
            <a:endParaRPr b="0" lang="en-US" sz="3200" spc="-1" strike="noStrike">
              <a:solidFill>
                <a:srgbClr val="000000"/>
              </a:solidFill>
              <a:latin typeface="Calibri"/>
            </a:endParaRPr>
          </a:p>
          <a:p>
            <a:pPr marL="343080" indent="-342720" algn="just">
              <a:lnSpc>
                <a:spcPct val="100000"/>
              </a:lnSpc>
              <a:spcBef>
                <a:spcPts val="641"/>
              </a:spcBef>
              <a:tabLst>
                <a:tab algn="l" pos="0"/>
              </a:tabLst>
            </a:pP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a:t>
            </a:r>
            <a:r>
              <a:rPr b="0" i="1" lang="en-US" sz="3200" spc="-1" strike="noStrike">
                <a:solidFill>
                  <a:srgbClr val="000000"/>
                </a:solidFill>
                <a:latin typeface="Arial"/>
              </a:rPr>
              <a:t>p</a:t>
            </a:r>
            <a:r>
              <a:rPr b="0" lang="en-US" sz="3200" spc="-1" strike="noStrike">
                <a:solidFill>
                  <a:srgbClr val="000000"/>
                </a:solidFill>
                <a:latin typeface="Arial"/>
              </a:rPr>
              <a:t> (page fault overhead</a:t>
            </a:r>
            <a:endParaRPr b="0" lang="en-US" sz="3200" spc="-1" strike="noStrike">
              <a:solidFill>
                <a:srgbClr val="000000"/>
              </a:solidFill>
              <a:latin typeface="Calibri"/>
            </a:endParaRPr>
          </a:p>
          <a:p>
            <a:pPr marL="343080" indent="-342720" algn="just">
              <a:lnSpc>
                <a:spcPct val="100000"/>
              </a:lnSpc>
              <a:spcBef>
                <a:spcPts val="641"/>
              </a:spcBef>
              <a:tabLst>
                <a:tab algn="l" pos="0"/>
              </a:tabLst>
            </a:pP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swap page out</a:t>
            </a:r>
            <a:endParaRPr b="0" lang="en-US" sz="3200" spc="-1" strike="noStrike">
              <a:solidFill>
                <a:srgbClr val="000000"/>
              </a:solidFill>
              <a:latin typeface="Calibri"/>
            </a:endParaRPr>
          </a:p>
          <a:p>
            <a:pPr marL="343080" indent="-342720" algn="just">
              <a:lnSpc>
                <a:spcPct val="100000"/>
              </a:lnSpc>
              <a:spcBef>
                <a:spcPts val="641"/>
              </a:spcBef>
              <a:tabLst>
                <a:tab algn="l" pos="0"/>
              </a:tabLst>
            </a:pP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swap page in )</a:t>
            </a:r>
            <a:endParaRPr b="0" lang="en-US" sz="3200" spc="-1" strike="noStrike">
              <a:solidFill>
                <a:srgbClr val="000000"/>
              </a:solidFill>
              <a:latin typeface="Calibri"/>
            </a:endParaRPr>
          </a:p>
          <a:p>
            <a:pPr marL="343080" indent="-342720" algn="just">
              <a:lnSpc>
                <a:spcPct val="100000"/>
              </a:lnSpc>
              <a:spcBef>
                <a:spcPts val="641"/>
              </a:spcBef>
              <a:tabLst>
                <a:tab algn="l" pos="0"/>
              </a:tabLst>
            </a:pP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934920" y="214200"/>
            <a:ext cx="7751520" cy="576000"/>
          </a:xfrm>
          <a:prstGeom prst="rect">
            <a:avLst/>
          </a:prstGeom>
          <a:noFill/>
          <a:ln w="0">
            <a:noFill/>
          </a:ln>
        </p:spPr>
        <p:txBody>
          <a:bodyPr anchor="ctr">
            <a:normAutofit fontScale="80000"/>
          </a:bodyPr>
          <a:p>
            <a:pPr algn="ctr">
              <a:lnSpc>
                <a:spcPct val="100000"/>
              </a:lnSpc>
            </a:pPr>
            <a:r>
              <a:rPr b="0" lang="en-US" sz="4400" spc="-1" strike="noStrike">
                <a:solidFill>
                  <a:srgbClr val="000000"/>
                </a:solidFill>
                <a:latin typeface="Calibri"/>
              </a:rPr>
              <a:t>Demand Paging Example</a:t>
            </a:r>
            <a:endParaRPr b="0" lang="en-US" sz="4400" spc="-1" strike="noStrike">
              <a:solidFill>
                <a:srgbClr val="000000"/>
              </a:solidFill>
              <a:latin typeface="Calibri"/>
            </a:endParaRPr>
          </a:p>
        </p:txBody>
      </p:sp>
      <p:sp>
        <p:nvSpPr>
          <p:cNvPr id="160" name="TextShape 2"/>
          <p:cNvSpPr txBox="1"/>
          <p:nvPr/>
        </p:nvSpPr>
        <p:spPr>
          <a:xfrm>
            <a:off x="179640" y="1068480"/>
            <a:ext cx="8784720" cy="4849560"/>
          </a:xfrm>
          <a:prstGeom prst="rect">
            <a:avLst/>
          </a:prstGeom>
          <a:noFill/>
          <a:ln w="0">
            <a:noFill/>
          </a:ln>
        </p:spPr>
        <p:txBody>
          <a:bodyPr>
            <a:normAutofit fontScale="38000"/>
          </a:bodyPr>
          <a:p>
            <a:pPr marL="343080" indent="-342720" algn="just">
              <a:lnSpc>
                <a:spcPct val="100000"/>
              </a:lnSpc>
              <a:spcBef>
                <a:spcPts val="641"/>
              </a:spcBef>
              <a:buClr>
                <a:srgbClr val="000000"/>
              </a:buClr>
              <a:buFont typeface="Arial"/>
              <a:buChar char="•"/>
              <a:tabLst>
                <a:tab algn="l" pos="1773360"/>
                <a:tab algn="l" pos="2278080"/>
              </a:tabLst>
            </a:pPr>
            <a:r>
              <a:rPr b="0" lang="en-US" sz="3200" spc="-1" strike="noStrike">
                <a:solidFill>
                  <a:srgbClr val="000000"/>
                </a:solidFill>
                <a:latin typeface="Arial"/>
              </a:rPr>
              <a:t>Suppose Memory access time = 200 nanoseconds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tabLst>
                <a:tab algn="l" pos="1773360"/>
                <a:tab algn="l" pos="2278080"/>
              </a:tabLst>
            </a:pPr>
            <a:r>
              <a:rPr b="0" lang="en-US" sz="3200" spc="-1" strike="noStrike">
                <a:solidFill>
                  <a:srgbClr val="000000"/>
                </a:solidFill>
                <a:latin typeface="Arial"/>
              </a:rPr>
              <a:t>Suppose Average page-fault service time = 8 milliseconds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tabLst>
                <a:tab algn="l" pos="1773360"/>
                <a:tab algn="l" pos="2278080"/>
              </a:tabLst>
            </a:pPr>
            <a:r>
              <a:rPr b="0" lang="en-US" sz="3200" spc="-1" strike="noStrike">
                <a:solidFill>
                  <a:srgbClr val="000000"/>
                </a:solidFill>
                <a:latin typeface="Arial"/>
              </a:rPr>
              <a:t>EAT = (1 – p) x 200 + p (8 milliseconds) </a:t>
            </a:r>
            <a:endParaRPr b="0" lang="en-US" sz="3200" spc="-1" strike="noStrike">
              <a:solidFill>
                <a:srgbClr val="000000"/>
              </a:solidFill>
              <a:latin typeface="Calibri"/>
            </a:endParaRPr>
          </a:p>
          <a:p>
            <a:pPr marL="343080" indent="-342720" algn="just">
              <a:lnSpc>
                <a:spcPct val="100000"/>
              </a:lnSpc>
              <a:spcBef>
                <a:spcPts val="641"/>
              </a:spcBef>
              <a:tabLst>
                <a:tab algn="l" pos="0"/>
              </a:tabLst>
            </a:pPr>
            <a:r>
              <a:rPr b="0" lang="en-US" sz="3200" spc="-1" strike="noStrike">
                <a:solidFill>
                  <a:srgbClr val="000000"/>
                </a:solidFill>
                <a:latin typeface="Arial"/>
              </a:rPr>
              <a:t>	</a:t>
            </a:r>
            <a:r>
              <a:rPr b="0" lang="en-US" sz="3200" spc="-1" strike="noStrike">
                <a:solidFill>
                  <a:srgbClr val="000000"/>
                </a:solidFill>
                <a:latin typeface="Arial"/>
              </a:rPr>
              <a:t>        </a:t>
            </a:r>
            <a:r>
              <a:rPr b="0" lang="en-US" sz="3200" spc="-1" strike="noStrike">
                <a:solidFill>
                  <a:srgbClr val="000000"/>
                </a:solidFill>
                <a:latin typeface="Arial"/>
              </a:rPr>
              <a:t>= (1 – p  x 200 + p x 8,000,000 </a:t>
            </a:r>
            <a:endParaRPr b="0" lang="en-US" sz="3200" spc="-1" strike="noStrike">
              <a:solidFill>
                <a:srgbClr val="000000"/>
              </a:solidFill>
              <a:latin typeface="Calibri"/>
            </a:endParaRPr>
          </a:p>
          <a:p>
            <a:pPr marL="343080" indent="-342720" algn="just">
              <a:lnSpc>
                <a:spcPct val="100000"/>
              </a:lnSpc>
              <a:spcBef>
                <a:spcPts val="641"/>
              </a:spcBef>
              <a:tabLst>
                <a:tab algn="l" pos="0"/>
              </a:tabLst>
            </a:pPr>
            <a:r>
              <a:rPr b="0" lang="en-US" sz="3200" spc="-1" strike="noStrike">
                <a:solidFill>
                  <a:srgbClr val="000000"/>
                </a:solidFill>
                <a:latin typeface="Arial"/>
              </a:rPr>
              <a:t>              </a:t>
            </a:r>
            <a:r>
              <a:rPr b="0" lang="en-US" sz="3200" spc="-1" strike="noStrike">
                <a:solidFill>
                  <a:srgbClr val="000000"/>
                </a:solidFill>
                <a:latin typeface="Arial"/>
              </a:rPr>
              <a:t>= 200 + p x 7,999,800</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tabLst>
                <a:tab algn="l" pos="1773360"/>
                <a:tab algn="l" pos="2278080"/>
              </a:tabLst>
            </a:pPr>
            <a:r>
              <a:rPr b="0" lang="en-US" sz="3200" spc="-1" strike="noStrike">
                <a:solidFill>
                  <a:srgbClr val="000000"/>
                </a:solidFill>
                <a:latin typeface="Arial"/>
              </a:rPr>
              <a:t>If one access out of 1,000 causes a page fault, then</a:t>
            </a:r>
            <a:endParaRPr b="0" lang="en-US" sz="3200" spc="-1" strike="noStrike">
              <a:solidFill>
                <a:srgbClr val="000000"/>
              </a:solidFill>
              <a:latin typeface="Calibri"/>
            </a:endParaRPr>
          </a:p>
          <a:p>
            <a:pPr marL="343080" indent="-342720" algn="just">
              <a:lnSpc>
                <a:spcPct val="100000"/>
              </a:lnSpc>
              <a:spcBef>
                <a:spcPts val="641"/>
              </a:spcBef>
              <a:tabLst>
                <a:tab algn="l" pos="0"/>
              </a:tabLst>
            </a:pPr>
            <a:r>
              <a:rPr b="0" lang="en-US" sz="3200" spc="-1" strike="noStrike">
                <a:solidFill>
                  <a:srgbClr val="000000"/>
                </a:solidFill>
                <a:latin typeface="Arial"/>
              </a:rPr>
              <a:t>         </a:t>
            </a:r>
            <a:r>
              <a:rPr b="0" lang="en-US" sz="3200" spc="-1" strike="noStrike">
                <a:solidFill>
                  <a:srgbClr val="000000"/>
                </a:solidFill>
                <a:latin typeface="Arial"/>
              </a:rPr>
              <a:t>EAT = 8.2 microseconds. </a:t>
            </a:r>
            <a:endParaRPr b="0" lang="en-US" sz="3200" spc="-1" strike="noStrike">
              <a:solidFill>
                <a:srgbClr val="000000"/>
              </a:solidFill>
              <a:latin typeface="Calibri"/>
            </a:endParaRPr>
          </a:p>
          <a:p>
            <a:pPr marL="343080" indent="-342720" algn="just">
              <a:lnSpc>
                <a:spcPct val="100000"/>
              </a:lnSpc>
              <a:spcBef>
                <a:spcPts val="641"/>
              </a:spcBef>
              <a:tabLst>
                <a:tab algn="l" pos="0"/>
              </a:tabLst>
            </a:pPr>
            <a:r>
              <a:rPr b="0" lang="en-US" sz="3200" spc="-1" strike="noStrike">
                <a:solidFill>
                  <a:srgbClr val="000000"/>
                </a:solidFill>
                <a:latin typeface="Arial"/>
              </a:rPr>
              <a:t>      </a:t>
            </a:r>
            <a:r>
              <a:rPr b="0" lang="en-US" sz="3200" spc="-1" strike="noStrike">
                <a:solidFill>
                  <a:srgbClr val="000000"/>
                </a:solidFill>
                <a:latin typeface="Arial"/>
              </a:rPr>
              <a:t>This is a slowdown by a factor of 41!!</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tabLst>
                <a:tab algn="l" pos="1773360"/>
                <a:tab algn="l" pos="2278080"/>
              </a:tabLst>
            </a:pPr>
            <a:r>
              <a:rPr b="0" lang="en-US" sz="3200" spc="-1" strike="noStrike">
                <a:solidFill>
                  <a:srgbClr val="000000"/>
                </a:solidFill>
                <a:latin typeface="Arial"/>
              </a:rPr>
              <a:t>If want performance degradation &lt; 10 percent</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tabLst>
                <a:tab algn="l" pos="1773360"/>
                <a:tab algn="l" pos="2278080"/>
              </a:tabLst>
            </a:pPr>
            <a:r>
              <a:rPr b="0" lang="en-US" sz="2800" spc="-1" strike="noStrike">
                <a:solidFill>
                  <a:srgbClr val="000000"/>
                </a:solidFill>
                <a:latin typeface="Arial"/>
              </a:rPr>
              <a:t>220 &gt; 200 + 7,999,800 x p</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tabLst>
                <a:tab algn="l" pos="1773360"/>
                <a:tab algn="l" pos="2278080"/>
              </a:tabLst>
            </a:pPr>
            <a:r>
              <a:rPr b="0" lang="en-US" sz="2800" spc="-1" strike="noStrike">
                <a:solidFill>
                  <a:srgbClr val="000000"/>
                </a:solidFill>
                <a:latin typeface="Arial"/>
              </a:rPr>
              <a:t>20 &gt; 7,999,800 x p</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tabLst>
                <a:tab algn="l" pos="1773360"/>
                <a:tab algn="l" pos="2278080"/>
              </a:tabLst>
            </a:pPr>
            <a:r>
              <a:rPr b="0" lang="en-US" sz="2800" spc="-1" strike="noStrike">
                <a:solidFill>
                  <a:srgbClr val="000000"/>
                </a:solidFill>
                <a:latin typeface="Arial"/>
              </a:rPr>
              <a:t>p &lt; .0000025</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tabLst>
                <a:tab algn="l" pos="1773360"/>
                <a:tab algn="l" pos="2278080"/>
              </a:tabLst>
            </a:pPr>
            <a:r>
              <a:rPr b="0" lang="en-US" sz="2800" spc="-1" strike="noStrike">
                <a:solidFill>
                  <a:srgbClr val="000000"/>
                </a:solidFill>
                <a:latin typeface="Arial"/>
              </a:rPr>
              <a:t>&lt; one page fault in every 400,000 memory accesses</a:t>
            </a:r>
            <a:endParaRPr b="0" lang="en-US" sz="2800" spc="-1" strike="noStrike">
              <a:solidFill>
                <a:srgbClr val="000000"/>
              </a:solidFill>
              <a:latin typeface="Calibri"/>
            </a:endParaRPr>
          </a:p>
          <a:p>
            <a:pPr marL="343080" indent="-342720" algn="just">
              <a:lnSpc>
                <a:spcPct val="100000"/>
              </a:lnSpc>
              <a:spcBef>
                <a:spcPts val="641"/>
              </a:spcBef>
              <a:tabLst>
                <a:tab algn="l" pos="0"/>
              </a:tabLst>
            </a:pPr>
            <a:r>
              <a:rPr b="0" lang="en-US" sz="3200" spc="-1" strike="noStrike">
                <a:solidFill>
                  <a:srgbClr val="000000"/>
                </a:solidFill>
                <a:latin typeface="Arial"/>
              </a:rPr>
              <a:t>	</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520560" y="163440"/>
            <a:ext cx="8229240" cy="8888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Demand Paging Optimizations</a:t>
            </a:r>
            <a:endParaRPr b="0" lang="en-US" sz="4000" spc="-1" strike="noStrike">
              <a:solidFill>
                <a:srgbClr val="000000"/>
              </a:solidFill>
              <a:latin typeface="Calibri"/>
            </a:endParaRPr>
          </a:p>
        </p:txBody>
      </p:sp>
      <p:sp>
        <p:nvSpPr>
          <p:cNvPr id="162" name="TextShape 2"/>
          <p:cNvSpPr txBox="1"/>
          <p:nvPr/>
        </p:nvSpPr>
        <p:spPr>
          <a:xfrm>
            <a:off x="107640" y="1028880"/>
            <a:ext cx="8856720" cy="5712480"/>
          </a:xfrm>
          <a:prstGeom prst="rect">
            <a:avLst/>
          </a:prstGeom>
          <a:noFill/>
          <a:ln w="0">
            <a:noFill/>
          </a:ln>
        </p:spPr>
        <p:txBody>
          <a:bodyPr>
            <a:noAutofit/>
          </a:bodyPr>
          <a:p>
            <a:pPr marL="343080" indent="-342720" algn="just">
              <a:lnSpc>
                <a:spcPct val="100000"/>
              </a:lnSpc>
              <a:buClr>
                <a:srgbClr val="000000"/>
              </a:buClr>
              <a:buFont typeface="Arial"/>
              <a:buChar char="•"/>
            </a:pPr>
            <a:r>
              <a:rPr b="0" lang="en-US" sz="2800" spc="-1" strike="noStrike">
                <a:solidFill>
                  <a:srgbClr val="000000"/>
                </a:solidFill>
                <a:latin typeface="Arial"/>
              </a:rPr>
              <a:t>Swap space I/O is faster than file system I/O even if on the same device</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Swap allocated in larger chunks, less management needed than file system</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US" sz="2800" spc="-1" strike="noStrike">
                <a:solidFill>
                  <a:srgbClr val="000000"/>
                </a:solidFill>
                <a:latin typeface="Arial"/>
              </a:rPr>
              <a:t>Copy entire process image to swap space at process load time</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Then page in and out of swap space</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Used in older BSD Unix</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US" sz="2800" spc="-1" strike="noStrike">
                <a:solidFill>
                  <a:srgbClr val="000000"/>
                </a:solidFill>
                <a:latin typeface="Arial"/>
              </a:rPr>
              <a:t>Copy as required from file system but write to swap space for subsequent paging</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79640" y="1196640"/>
            <a:ext cx="8712720" cy="5472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Demand page in from program binary on disk, but discard rather than paging out when freeing frame</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Used in Solaris and current BSD</a:t>
            </a:r>
            <a:endParaRPr b="0" lang="en-US" sz="24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Still need to write to swap space the pages not associated with a file (like stack and heap) – anonymous memory</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Pages modified in memory but not yet written back to the file system</a:t>
            </a:r>
            <a:endParaRPr b="0" lang="en-US" sz="24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Mobile systems</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Typically don’t support swapping</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Instead, demand page from file system and reclaim read-only pages (such as code)</a:t>
            </a:r>
            <a:endParaRPr b="0" lang="en-US" sz="2400" spc="-1" strike="noStrike">
              <a:solidFill>
                <a:srgbClr val="000000"/>
              </a:solidFill>
              <a:latin typeface="Calibri"/>
            </a:endParaRPr>
          </a:p>
        </p:txBody>
      </p:sp>
      <p:sp>
        <p:nvSpPr>
          <p:cNvPr id="164" name="TextShape 2"/>
          <p:cNvSpPr txBox="1"/>
          <p:nvPr/>
        </p:nvSpPr>
        <p:spPr>
          <a:xfrm>
            <a:off x="457200" y="116640"/>
            <a:ext cx="8229240" cy="1007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Demand Paging Optimizations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125280"/>
            <a:ext cx="8229240" cy="8550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Copy-on-Write</a:t>
            </a:r>
            <a:endParaRPr b="0" lang="en-US" sz="4000" spc="-1" strike="noStrike">
              <a:solidFill>
                <a:srgbClr val="000000"/>
              </a:solidFill>
              <a:latin typeface="Calibri"/>
            </a:endParaRPr>
          </a:p>
        </p:txBody>
      </p:sp>
      <p:sp>
        <p:nvSpPr>
          <p:cNvPr id="166" name="TextShape 2"/>
          <p:cNvSpPr txBox="1"/>
          <p:nvPr/>
        </p:nvSpPr>
        <p:spPr>
          <a:xfrm>
            <a:off x="179640" y="908640"/>
            <a:ext cx="8784720" cy="5760360"/>
          </a:xfrm>
          <a:prstGeom prst="rect">
            <a:avLst/>
          </a:prstGeom>
          <a:noFill/>
          <a:ln w="0">
            <a:noFill/>
          </a:ln>
        </p:spPr>
        <p:txBody>
          <a:bodyPr>
            <a:noAutofit/>
          </a:bodyPr>
          <a:p>
            <a:pPr marL="343080" indent="-342720" algn="just">
              <a:lnSpc>
                <a:spcPct val="100000"/>
              </a:lnSpc>
              <a:buClr>
                <a:srgbClr val="000000"/>
              </a:buClr>
              <a:buFont typeface="Arial"/>
              <a:buChar char="•"/>
            </a:pPr>
            <a:r>
              <a:rPr b="0" lang="en-US" sz="2800" spc="-1" strike="noStrike">
                <a:solidFill>
                  <a:srgbClr val="000000"/>
                </a:solidFill>
                <a:latin typeface="Arial"/>
              </a:rPr>
              <a:t>Allows both parent and child processes to initially </a:t>
            </a:r>
            <a:r>
              <a:rPr b="1" i="1" lang="en-US" sz="2800" spc="-1" strike="noStrike">
                <a:solidFill>
                  <a:srgbClr val="000000"/>
                </a:solidFill>
                <a:latin typeface="Arial"/>
              </a:rPr>
              <a:t>share</a:t>
            </a:r>
            <a:r>
              <a:rPr b="0" lang="en-US" sz="2800" spc="-1" strike="noStrike">
                <a:solidFill>
                  <a:srgbClr val="000000"/>
                </a:solidFill>
                <a:latin typeface="Arial"/>
              </a:rPr>
              <a:t> the same pages in memory</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If either process modifies a shared page, only then is the page copied</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400" spc="-1" strike="noStrike">
                <a:solidFill>
                  <a:srgbClr val="000000"/>
                </a:solidFill>
                <a:latin typeface="Arial"/>
              </a:rPr>
              <a:t>More efficient process creation as only modified pages are copied</a:t>
            </a:r>
            <a:endParaRPr b="0" lang="en-US" sz="2400" spc="-1" strike="noStrike">
              <a:solidFill>
                <a:srgbClr val="000000"/>
              </a:solidFill>
              <a:latin typeface="Calibri"/>
            </a:endParaRPr>
          </a:p>
          <a:p>
            <a:pPr marL="343080" indent="-342720" algn="just">
              <a:lnSpc>
                <a:spcPct val="100000"/>
              </a:lnSpc>
              <a:buClr>
                <a:srgbClr val="000000"/>
              </a:buClr>
              <a:buFont typeface="Arial"/>
              <a:buChar char="•"/>
            </a:pPr>
            <a:r>
              <a:rPr b="0" lang="en-IN" sz="2800" spc="-1" strike="noStrike">
                <a:solidFill>
                  <a:srgbClr val="000000"/>
                </a:solidFill>
                <a:latin typeface="Arial"/>
              </a:rPr>
              <a:t>All unmodified pages can be shared by the parent and child processes. </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IN" sz="2800" spc="-1" strike="noStrike">
                <a:solidFill>
                  <a:srgbClr val="000000"/>
                </a:solidFill>
                <a:latin typeface="Arial"/>
              </a:rPr>
              <a:t>Only pages that can be modified need be marked as copy-on-write. </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IN" sz="2800" spc="-1" strike="noStrike">
                <a:solidFill>
                  <a:srgbClr val="000000"/>
                </a:solidFill>
                <a:latin typeface="Arial"/>
              </a:rPr>
              <a:t>Pages that cannot be modified (pages containing executable code) can be shared by parent and child.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457200" y="274680"/>
            <a:ext cx="8229240" cy="1142640"/>
          </a:xfrm>
          <a:prstGeom prst="rect">
            <a:avLst/>
          </a:prstGeom>
          <a:noFill/>
          <a:ln w="0">
            <a:noFill/>
          </a:ln>
        </p:spPr>
        <p:txBody>
          <a:bodyPr anchor="ctr">
            <a:normAutofit fontScale="76000"/>
          </a:bodyPr>
          <a:p>
            <a:pPr algn="ctr">
              <a:lnSpc>
                <a:spcPct val="100000"/>
              </a:lnSpc>
            </a:pPr>
            <a:r>
              <a:rPr b="0" lang="en-IN" sz="4400" spc="-1" strike="noStrike">
                <a:solidFill>
                  <a:srgbClr val="000000"/>
                </a:solidFill>
                <a:latin typeface="Arial"/>
              </a:rPr>
              <a:t>Copy-on-Write: After a process modified page C</a:t>
            </a:r>
            <a:endParaRPr b="0" lang="en-US" sz="4400" spc="-1" strike="noStrike">
              <a:solidFill>
                <a:srgbClr val="000000"/>
              </a:solidFill>
              <a:latin typeface="Calibri"/>
            </a:endParaRPr>
          </a:p>
        </p:txBody>
      </p:sp>
      <p:pic>
        <p:nvPicPr>
          <p:cNvPr id="168" name="Picture 2" descr=""/>
          <p:cNvPicPr/>
          <p:nvPr/>
        </p:nvPicPr>
        <p:blipFill>
          <a:blip r:embed="rId1"/>
          <a:stretch/>
        </p:blipFill>
        <p:spPr>
          <a:xfrm>
            <a:off x="395640" y="1917000"/>
            <a:ext cx="8424720" cy="4536000"/>
          </a:xfrm>
          <a:prstGeom prst="rect">
            <a:avLst/>
          </a:prstGeom>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Virtual Memory</a:t>
            </a:r>
            <a:endParaRPr b="0" lang="en-US" sz="4000" spc="-1" strike="noStrike">
              <a:solidFill>
                <a:srgbClr val="000000"/>
              </a:solidFill>
              <a:latin typeface="Calibri"/>
            </a:endParaRPr>
          </a:p>
        </p:txBody>
      </p:sp>
      <p:pic>
        <p:nvPicPr>
          <p:cNvPr id="132" name="Picture 2" descr=""/>
          <p:cNvPicPr/>
          <p:nvPr/>
        </p:nvPicPr>
        <p:blipFill>
          <a:blip r:embed="rId1"/>
          <a:stretch/>
        </p:blipFill>
        <p:spPr>
          <a:xfrm>
            <a:off x="971640" y="1196640"/>
            <a:ext cx="7560360" cy="4980960"/>
          </a:xfrm>
          <a:prstGeom prst="rect">
            <a:avLst/>
          </a:prstGeom>
          <a:ln w="9525">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251640" y="1268640"/>
            <a:ext cx="8712720" cy="5472360"/>
          </a:xfrm>
          <a:prstGeom prst="rect">
            <a:avLst/>
          </a:prstGeom>
          <a:noFill/>
          <a:ln w="0">
            <a:noFill/>
          </a:ln>
        </p:spPr>
        <p:txBody>
          <a:bodyPr>
            <a:noAutofit/>
          </a:bodyPr>
          <a:p>
            <a:pPr marL="343080" indent="-342720" algn="just">
              <a:lnSpc>
                <a:spcPct val="100000"/>
              </a:lnSpc>
              <a:buClr>
                <a:srgbClr val="000000"/>
              </a:buClr>
              <a:buFont typeface="Arial"/>
              <a:buChar char="•"/>
            </a:pPr>
            <a:r>
              <a:rPr b="0" lang="en-US" sz="2800" spc="-1" strike="noStrike">
                <a:solidFill>
                  <a:srgbClr val="000000"/>
                </a:solidFill>
                <a:latin typeface="Arial"/>
              </a:rPr>
              <a:t>In general, free pages are allocated from a </a:t>
            </a:r>
            <a:r>
              <a:rPr b="1" lang="en-US" sz="2800" spc="-1" strike="noStrike">
                <a:solidFill>
                  <a:srgbClr val="0000ff"/>
                </a:solidFill>
                <a:latin typeface="Arial"/>
              </a:rPr>
              <a:t>pool</a:t>
            </a:r>
            <a:r>
              <a:rPr b="0" lang="en-US" sz="2800" spc="-1" strike="noStrike">
                <a:solidFill>
                  <a:srgbClr val="3366ff"/>
                </a:solidFill>
                <a:latin typeface="Arial"/>
              </a:rPr>
              <a:t> </a:t>
            </a:r>
            <a:r>
              <a:rPr b="0" lang="en-US" sz="2800" spc="-1" strike="noStrike">
                <a:solidFill>
                  <a:srgbClr val="000000"/>
                </a:solidFill>
                <a:latin typeface="Arial"/>
              </a:rPr>
              <a:t>of </a:t>
            </a:r>
            <a:r>
              <a:rPr b="1" lang="en-US" sz="2800" spc="-1" strike="noStrike">
                <a:solidFill>
                  <a:srgbClr val="0000ff"/>
                </a:solidFill>
                <a:latin typeface="Arial"/>
              </a:rPr>
              <a:t>zero-fill-</a:t>
            </a:r>
            <a:r>
              <a:rPr b="1" lang="en-US" sz="2800" spc="-1" strike="noStrike">
                <a:solidFill>
                  <a:srgbClr val="c00000"/>
                </a:solidFill>
                <a:latin typeface="Arial"/>
              </a:rPr>
              <a:t>on-demand</a:t>
            </a:r>
            <a:r>
              <a:rPr b="1" lang="en-US" sz="2800" spc="-1" strike="noStrike">
                <a:solidFill>
                  <a:srgbClr val="3366ff"/>
                </a:solidFill>
                <a:latin typeface="Arial"/>
              </a:rPr>
              <a:t> </a:t>
            </a:r>
            <a:r>
              <a:rPr b="0" lang="en-US" sz="2800" spc="-1" strike="noStrike">
                <a:solidFill>
                  <a:srgbClr val="000000"/>
                </a:solidFill>
                <a:latin typeface="Arial"/>
              </a:rPr>
              <a:t>pages</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Pool should always have free frames for fast demand page execution</a:t>
            </a:r>
            <a:endParaRPr b="0" lang="en-US" sz="2800" spc="-1" strike="noStrike">
              <a:solidFill>
                <a:srgbClr val="000000"/>
              </a:solidFill>
              <a:latin typeface="Calibri"/>
            </a:endParaRPr>
          </a:p>
          <a:p>
            <a:pPr lvl="2" marL="1143000" indent="-228240" algn="just">
              <a:lnSpc>
                <a:spcPct val="100000"/>
              </a:lnSpc>
              <a:buClr>
                <a:srgbClr val="000000"/>
              </a:buClr>
              <a:buFont typeface="Arial"/>
              <a:buChar char="•"/>
            </a:pPr>
            <a:r>
              <a:rPr b="0" lang="en-US" sz="2800" spc="-1" strike="noStrike">
                <a:solidFill>
                  <a:srgbClr val="000000"/>
                </a:solidFill>
                <a:latin typeface="Arial"/>
              </a:rPr>
              <a:t>Don’t want to have to free a frame as well as other processing on page fault</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Why zero-out a page before allocating it?</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US" sz="2800" spc="-1" strike="noStrike">
                <a:solidFill>
                  <a:srgbClr val="000000"/>
                </a:solidFill>
                <a:latin typeface="Arial"/>
              </a:rPr>
              <a:t>vfork() variation on fork() system call has parent suspend and child using copy-on-write address space of parent</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Designed to have child call exec()</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Very efficient</a:t>
            </a:r>
            <a:endParaRPr b="0" lang="en-US" sz="2800" spc="-1" strike="noStrike">
              <a:solidFill>
                <a:srgbClr val="000000"/>
              </a:solidFill>
              <a:latin typeface="Calibri"/>
            </a:endParaRPr>
          </a:p>
        </p:txBody>
      </p:sp>
      <p:sp>
        <p:nvSpPr>
          <p:cNvPr id="170" name="TextShape 2"/>
          <p:cNvSpPr txBox="1"/>
          <p:nvPr/>
        </p:nvSpPr>
        <p:spPr>
          <a:xfrm>
            <a:off x="457200" y="125280"/>
            <a:ext cx="8229240" cy="10710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Copy-on-Write</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755640" y="188640"/>
            <a:ext cx="7692840" cy="1007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Need For Page Replacement</a:t>
            </a:r>
            <a:endParaRPr b="0" lang="en-US" sz="4000" spc="-1" strike="noStrike">
              <a:solidFill>
                <a:srgbClr val="000000"/>
              </a:solidFill>
              <a:latin typeface="Calibri"/>
            </a:endParaRPr>
          </a:p>
        </p:txBody>
      </p:sp>
      <p:pic>
        <p:nvPicPr>
          <p:cNvPr id="172" name="Picture 4" descr="9"/>
          <p:cNvPicPr/>
          <p:nvPr/>
        </p:nvPicPr>
        <p:blipFill>
          <a:blip r:embed="rId1"/>
          <a:stretch/>
        </p:blipFill>
        <p:spPr>
          <a:xfrm>
            <a:off x="1115640" y="1484640"/>
            <a:ext cx="6768720" cy="5112360"/>
          </a:xfrm>
          <a:prstGeom prst="rect">
            <a:avLst/>
          </a:prstGeom>
          <a:ln w="9525">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39640" y="189000"/>
            <a:ext cx="8146800" cy="863640"/>
          </a:xfrm>
          <a:prstGeom prst="rect">
            <a:avLst/>
          </a:prstGeom>
          <a:noFill/>
          <a:ln w="0">
            <a:noFill/>
          </a:ln>
        </p:spPr>
        <p:txBody>
          <a:bodyPr anchor="ctr">
            <a:normAutofit/>
          </a:bodyPr>
          <a:p>
            <a:pPr algn="ctr">
              <a:lnSpc>
                <a:spcPct val="100000"/>
              </a:lnSpc>
            </a:pPr>
            <a:r>
              <a:rPr b="0" lang="en-US" sz="4400" spc="-1" strike="noStrike">
                <a:solidFill>
                  <a:srgbClr val="c00000"/>
                </a:solidFill>
                <a:latin typeface="Arial"/>
              </a:rPr>
              <a:t>Page Replacement</a:t>
            </a:r>
            <a:endParaRPr b="0" lang="en-US" sz="4400" spc="-1" strike="noStrike">
              <a:solidFill>
                <a:srgbClr val="000000"/>
              </a:solidFill>
              <a:latin typeface="Calibri"/>
            </a:endParaRPr>
          </a:p>
        </p:txBody>
      </p:sp>
      <p:sp>
        <p:nvSpPr>
          <p:cNvPr id="174" name="TextShape 2"/>
          <p:cNvSpPr txBox="1"/>
          <p:nvPr/>
        </p:nvSpPr>
        <p:spPr>
          <a:xfrm>
            <a:off x="179640" y="1233360"/>
            <a:ext cx="8712720" cy="500364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Prevent </a:t>
            </a:r>
            <a:r>
              <a:rPr b="1" lang="en-US" sz="2800" spc="-1" strike="noStrike">
                <a:solidFill>
                  <a:srgbClr val="0000ff"/>
                </a:solidFill>
                <a:latin typeface="Arial"/>
              </a:rPr>
              <a:t>over-allocation</a:t>
            </a:r>
            <a:r>
              <a:rPr b="0" lang="en-US" sz="2800" spc="-1" strike="noStrike">
                <a:solidFill>
                  <a:srgbClr val="000000"/>
                </a:solidFill>
                <a:latin typeface="Arial"/>
              </a:rPr>
              <a:t> of memory by modifying page-fault service routine to include page replacement</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Use </a:t>
            </a:r>
            <a:r>
              <a:rPr b="1" lang="en-US" sz="2800" spc="-1" strike="noStrike">
                <a:solidFill>
                  <a:srgbClr val="0000ff"/>
                </a:solidFill>
                <a:latin typeface="Arial"/>
              </a:rPr>
              <a:t>modify </a:t>
            </a:r>
            <a:r>
              <a:rPr b="0" lang="en-US" sz="2800" spc="-1" strike="noStrike">
                <a:solidFill>
                  <a:srgbClr val="0000ff"/>
                </a:solidFill>
                <a:latin typeface="Arial"/>
              </a:rPr>
              <a:t>(</a:t>
            </a:r>
            <a:r>
              <a:rPr b="1" lang="en-US" sz="2800" spc="-1" strike="noStrike">
                <a:solidFill>
                  <a:srgbClr val="0000ff"/>
                </a:solidFill>
                <a:latin typeface="Arial"/>
              </a:rPr>
              <a:t>dirty</a:t>
            </a:r>
            <a:r>
              <a:rPr b="0" lang="en-US" sz="2800" spc="-1" strike="noStrike">
                <a:solidFill>
                  <a:srgbClr val="0000ff"/>
                </a:solidFill>
                <a:latin typeface="Arial"/>
              </a:rPr>
              <a:t>)</a:t>
            </a:r>
            <a:r>
              <a:rPr b="1" lang="en-US" sz="2800" spc="-1" strike="noStrike">
                <a:solidFill>
                  <a:srgbClr val="0000ff"/>
                </a:solidFill>
                <a:latin typeface="Arial"/>
              </a:rPr>
              <a:t> bit</a:t>
            </a:r>
            <a:r>
              <a:rPr b="1" lang="en-US" sz="2800" spc="-1" strike="noStrike">
                <a:solidFill>
                  <a:srgbClr val="3366ff"/>
                </a:solidFill>
                <a:latin typeface="Arial"/>
              </a:rPr>
              <a:t> </a:t>
            </a:r>
            <a:r>
              <a:rPr b="0" lang="en-US" sz="2800" spc="-1" strike="noStrike">
                <a:solidFill>
                  <a:srgbClr val="000000"/>
                </a:solidFill>
                <a:latin typeface="Arial"/>
              </a:rPr>
              <a:t>to reduce overhead of page transfers – only modified pages are written to disk</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Page replacement completes separation between logical memory and physical memory – large virtual memory can be provided on a smaller physical memory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683640" y="116640"/>
            <a:ext cx="7848360" cy="935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Basic Page Replacement</a:t>
            </a:r>
            <a:endParaRPr b="0" lang="en-US" sz="4000" spc="-1" strike="noStrike">
              <a:solidFill>
                <a:srgbClr val="000000"/>
              </a:solidFill>
              <a:latin typeface="Calibri"/>
            </a:endParaRPr>
          </a:p>
        </p:txBody>
      </p:sp>
      <p:sp>
        <p:nvSpPr>
          <p:cNvPr id="176" name="TextShape 2"/>
          <p:cNvSpPr txBox="1"/>
          <p:nvPr/>
        </p:nvSpPr>
        <p:spPr>
          <a:xfrm>
            <a:off x="179640" y="1122480"/>
            <a:ext cx="8784720" cy="5618520"/>
          </a:xfrm>
          <a:prstGeom prst="rect">
            <a:avLst/>
          </a:prstGeom>
          <a:noFill/>
          <a:ln w="0">
            <a:noFill/>
          </a:ln>
        </p:spPr>
        <p:txBody>
          <a:bodyPr>
            <a:normAutofit/>
          </a:bodyPr>
          <a:p>
            <a:pPr marL="447840" indent="-447480" algn="just">
              <a:lnSpc>
                <a:spcPct val="120000"/>
              </a:lnSpc>
              <a:buClr>
                <a:srgbClr val="000000"/>
              </a:buClr>
              <a:buFont typeface="Monotype Sorts" charset="2"/>
              <a:buAutoNum type="arabicPeriod"/>
            </a:pPr>
            <a:r>
              <a:rPr b="0" lang="en-US" sz="2800" spc="-1" strike="noStrike">
                <a:solidFill>
                  <a:srgbClr val="000000"/>
                </a:solidFill>
                <a:latin typeface="Arial"/>
              </a:rPr>
              <a:t>Find the location of the desired page on disk</a:t>
            </a:r>
            <a:endParaRPr b="0" lang="en-US" sz="2800" spc="-1" strike="noStrike">
              <a:solidFill>
                <a:srgbClr val="000000"/>
              </a:solidFill>
              <a:latin typeface="Calibri"/>
            </a:endParaRPr>
          </a:p>
          <a:p>
            <a:pPr marL="447840" indent="-447480" algn="just">
              <a:lnSpc>
                <a:spcPct val="120000"/>
              </a:lnSpc>
              <a:buClr>
                <a:srgbClr val="000000"/>
              </a:buClr>
              <a:buFont typeface="Calibri"/>
              <a:buAutoNum type="arabicPeriod"/>
            </a:pPr>
            <a:r>
              <a:rPr b="0" lang="en-US" sz="2800" spc="-1" strike="noStrike">
                <a:solidFill>
                  <a:srgbClr val="000000"/>
                </a:solidFill>
                <a:latin typeface="Arial"/>
              </a:rPr>
              <a:t>Find a free frame:</a:t>
            </a:r>
            <a:endParaRPr b="0" lang="en-US" sz="2800" spc="-1" strike="noStrike">
              <a:solidFill>
                <a:srgbClr val="000000"/>
              </a:solidFill>
              <a:latin typeface="Calibri"/>
            </a:endParaRPr>
          </a:p>
          <a:p>
            <a:pPr lvl="1" marL="895320" indent="-447480" algn="just">
              <a:lnSpc>
                <a:spcPct val="120000"/>
              </a:lnSpc>
              <a:buClr>
                <a:srgbClr val="000000"/>
              </a:buClr>
              <a:buFont typeface="Calibri"/>
              <a:buAutoNum type="alphaLcPeriod"/>
            </a:pPr>
            <a:r>
              <a:rPr b="0" lang="en-US" sz="2400" spc="-1" strike="noStrike">
                <a:solidFill>
                  <a:srgbClr val="000000"/>
                </a:solidFill>
                <a:latin typeface="Arial"/>
              </a:rPr>
              <a:t>If there is a free frame, use it</a:t>
            </a:r>
            <a:endParaRPr b="0" lang="en-US" sz="2400" spc="-1" strike="noStrike">
              <a:solidFill>
                <a:srgbClr val="000000"/>
              </a:solidFill>
              <a:latin typeface="Calibri"/>
            </a:endParaRPr>
          </a:p>
          <a:p>
            <a:pPr lvl="1" marL="895320" indent="-447480" algn="just">
              <a:lnSpc>
                <a:spcPct val="120000"/>
              </a:lnSpc>
              <a:buClr>
                <a:srgbClr val="000000"/>
              </a:buClr>
              <a:buFont typeface="Calibri"/>
              <a:buAutoNum type="alphaLcPeriod"/>
            </a:pPr>
            <a:r>
              <a:rPr b="0" lang="en-US" sz="2400" spc="-1" strike="noStrike">
                <a:solidFill>
                  <a:srgbClr val="000000"/>
                </a:solidFill>
                <a:latin typeface="Arial"/>
              </a:rPr>
              <a:t>If there is no free frame, use a page replacement algorithm to select a </a:t>
            </a:r>
            <a:r>
              <a:rPr b="1" lang="en-US" sz="2400" spc="-1" strike="noStrike">
                <a:solidFill>
                  <a:srgbClr val="0000ff"/>
                </a:solidFill>
                <a:latin typeface="Arial"/>
              </a:rPr>
              <a:t>victim</a:t>
            </a:r>
            <a:r>
              <a:rPr b="0" lang="en-US" sz="2400" spc="-1" strike="noStrike">
                <a:solidFill>
                  <a:srgbClr val="0000ff"/>
                </a:solidFill>
                <a:latin typeface="Arial"/>
              </a:rPr>
              <a:t> </a:t>
            </a:r>
            <a:r>
              <a:rPr b="1" lang="en-US" sz="2400" spc="-1" strike="noStrike">
                <a:solidFill>
                  <a:srgbClr val="0000ff"/>
                </a:solidFill>
                <a:latin typeface="Arial"/>
              </a:rPr>
              <a:t>frame</a:t>
            </a:r>
            <a:endParaRPr b="0" lang="en-US" sz="2400" spc="-1" strike="noStrike">
              <a:solidFill>
                <a:srgbClr val="000000"/>
              </a:solidFill>
              <a:latin typeface="Calibri"/>
            </a:endParaRPr>
          </a:p>
          <a:p>
            <a:pPr lvl="1" marL="895320" indent="-447480" algn="just">
              <a:lnSpc>
                <a:spcPct val="120000"/>
              </a:lnSpc>
              <a:buClr>
                <a:srgbClr val="000000"/>
              </a:buClr>
              <a:buFont typeface="Calibri"/>
              <a:buAutoNum type="alphaLcPeriod"/>
            </a:pPr>
            <a:r>
              <a:rPr b="0" lang="en-US" sz="2400" spc="-1" strike="noStrike">
                <a:solidFill>
                  <a:srgbClr val="000000"/>
                </a:solidFill>
                <a:latin typeface="Arial"/>
              </a:rPr>
              <a:t>Write victim frame to disk if dirty</a:t>
            </a:r>
            <a:endParaRPr b="0" lang="en-US" sz="2400" spc="-1" strike="noStrike">
              <a:solidFill>
                <a:srgbClr val="000000"/>
              </a:solidFill>
              <a:latin typeface="Calibri"/>
            </a:endParaRPr>
          </a:p>
          <a:p>
            <a:pPr marL="447840" indent="-447480" algn="just">
              <a:lnSpc>
                <a:spcPct val="120000"/>
              </a:lnSpc>
              <a:buClr>
                <a:srgbClr val="000000"/>
              </a:buClr>
              <a:buFont typeface="Monotype Sorts" charset="2"/>
              <a:buAutoNum type="arabicPeriod"/>
            </a:pPr>
            <a:r>
              <a:rPr b="0" lang="en-US" sz="2800" spc="-1" strike="noStrike">
                <a:solidFill>
                  <a:srgbClr val="000000"/>
                </a:solidFill>
                <a:latin typeface="Arial"/>
              </a:rPr>
              <a:t>Bring  the desired page into the (newly) free frame; update the page and frame tables</a:t>
            </a:r>
            <a:endParaRPr b="0" lang="en-US" sz="2800" spc="-1" strike="noStrike">
              <a:solidFill>
                <a:srgbClr val="000000"/>
              </a:solidFill>
              <a:latin typeface="Calibri"/>
            </a:endParaRPr>
          </a:p>
          <a:p>
            <a:pPr marL="447840" indent="-447480" algn="just">
              <a:lnSpc>
                <a:spcPct val="120000"/>
              </a:lnSpc>
              <a:buClr>
                <a:srgbClr val="000000"/>
              </a:buClr>
              <a:buFont typeface="Monotype Sorts" charset="2"/>
              <a:buAutoNum type="arabicPeriod"/>
            </a:pPr>
            <a:r>
              <a:rPr b="0" lang="en-US" sz="2800" spc="-1" strike="noStrike">
                <a:solidFill>
                  <a:srgbClr val="000000"/>
                </a:solidFill>
                <a:latin typeface="Arial"/>
              </a:rPr>
              <a:t>Continue the process by restarting the instruction that caused the trap</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1022400" y="176040"/>
            <a:ext cx="7664040" cy="9482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Page Replacement</a:t>
            </a:r>
            <a:endParaRPr b="0" lang="en-US" sz="4000" spc="-1" strike="noStrike">
              <a:solidFill>
                <a:srgbClr val="000000"/>
              </a:solidFill>
              <a:latin typeface="Calibri"/>
            </a:endParaRPr>
          </a:p>
        </p:txBody>
      </p:sp>
      <p:pic>
        <p:nvPicPr>
          <p:cNvPr id="178" name="Picture 4" descr="9"/>
          <p:cNvPicPr/>
          <p:nvPr/>
        </p:nvPicPr>
        <p:blipFill>
          <a:blip r:embed="rId1"/>
          <a:stretch/>
        </p:blipFill>
        <p:spPr>
          <a:xfrm>
            <a:off x="971640" y="1224000"/>
            <a:ext cx="7344360" cy="5085000"/>
          </a:xfrm>
          <a:prstGeom prst="rect">
            <a:avLst/>
          </a:prstGeom>
          <a:ln w="9525">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67640" y="116640"/>
            <a:ext cx="8229240" cy="86868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Page Replacement</a:t>
            </a:r>
            <a:endParaRPr b="0" lang="en-US" sz="4000" spc="-1" strike="noStrike">
              <a:solidFill>
                <a:srgbClr val="000000"/>
              </a:solidFill>
              <a:latin typeface="Calibri"/>
            </a:endParaRPr>
          </a:p>
        </p:txBody>
      </p:sp>
      <p:sp>
        <p:nvSpPr>
          <p:cNvPr id="180" name="TextShape 2"/>
          <p:cNvSpPr txBox="1"/>
          <p:nvPr/>
        </p:nvSpPr>
        <p:spPr>
          <a:xfrm>
            <a:off x="179640" y="908640"/>
            <a:ext cx="8712720" cy="5832360"/>
          </a:xfrm>
          <a:prstGeom prst="rect">
            <a:avLst/>
          </a:prstGeom>
          <a:noFill/>
          <a:ln w="0">
            <a:noFill/>
          </a:ln>
        </p:spPr>
        <p:txBody>
          <a:bodyPr>
            <a:normAutofit/>
          </a:bodyPr>
          <a:p>
            <a:pPr marL="343080" indent="-342720" algn="just">
              <a:lnSpc>
                <a:spcPct val="100000"/>
              </a:lnSpc>
              <a:spcBef>
                <a:spcPts val="479"/>
              </a:spcBef>
              <a:buClr>
                <a:srgbClr val="000000"/>
              </a:buClr>
              <a:buFont typeface="Arial"/>
              <a:buChar char="•"/>
            </a:pPr>
            <a:r>
              <a:rPr b="0" lang="en-IN" sz="2400" spc="-1" strike="noStrike">
                <a:solidFill>
                  <a:srgbClr val="000000"/>
                </a:solidFill>
                <a:latin typeface="Arial"/>
              </a:rPr>
              <a:t>Potentially two page transfers for page fault – increasing EAT</a:t>
            </a:r>
            <a:endParaRPr b="0" lang="en-US" sz="2400" spc="-1" strike="noStrike">
              <a:solidFill>
                <a:srgbClr val="000000"/>
              </a:solidFill>
              <a:latin typeface="Calibri"/>
            </a:endParaRPr>
          </a:p>
          <a:p>
            <a:pPr marL="343080" indent="-342720" algn="just">
              <a:lnSpc>
                <a:spcPct val="100000"/>
              </a:lnSpc>
              <a:spcBef>
                <a:spcPts val="479"/>
              </a:spcBef>
              <a:buClr>
                <a:srgbClr val="0000ff"/>
              </a:buClr>
              <a:buFont typeface="Arial"/>
              <a:buChar char="•"/>
            </a:pPr>
            <a:r>
              <a:rPr b="0" lang="en-IN" sz="2400" spc="-1" strike="noStrike">
                <a:solidFill>
                  <a:srgbClr val="0000ff"/>
                </a:solidFill>
                <a:latin typeface="Arial"/>
              </a:rPr>
              <a:t>Concept of Modify Bit / Dirty Bit</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IN" sz="2400" spc="-1" strike="noStrike">
                <a:solidFill>
                  <a:srgbClr val="000000"/>
                </a:solidFill>
                <a:latin typeface="Arial"/>
              </a:rPr>
              <a:t>Each page or frame has a modify bit associated with it in the hardware. </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IN" sz="2400" spc="-1" strike="noStrike">
                <a:solidFill>
                  <a:srgbClr val="000000"/>
                </a:solidFill>
                <a:latin typeface="Arial"/>
              </a:rPr>
              <a:t>The modify bit for a page is set by the hardware whenever any byte in the page is written into, indicating that the page has been modified.</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IN" sz="2400" spc="-1" strike="noStrike">
                <a:solidFill>
                  <a:srgbClr val="000000"/>
                </a:solidFill>
                <a:latin typeface="Arial"/>
              </a:rPr>
              <a:t>When a page is selected for replacement, its modify bit is examined. </a:t>
            </a:r>
            <a:endParaRPr b="0" lang="en-US" sz="2400" spc="-1" strike="noStrike">
              <a:solidFill>
                <a:srgbClr val="000000"/>
              </a:solidFill>
              <a:latin typeface="Calibri"/>
            </a:endParaRPr>
          </a:p>
          <a:p>
            <a:pPr lvl="1" marL="743040" indent="-285480" algn="just">
              <a:lnSpc>
                <a:spcPct val="100000"/>
              </a:lnSpc>
              <a:spcBef>
                <a:spcPts val="400"/>
              </a:spcBef>
              <a:buClr>
                <a:srgbClr val="000000"/>
              </a:buClr>
              <a:buFont typeface="Arial"/>
              <a:buChar char="–"/>
            </a:pPr>
            <a:r>
              <a:rPr b="0" lang="en-IN" sz="2000" spc="-1" strike="noStrike">
                <a:solidFill>
                  <a:srgbClr val="000000"/>
                </a:solidFill>
                <a:latin typeface="Arial"/>
              </a:rPr>
              <a:t>If the bit is set, the page has been modified since it was read in from the disk. </a:t>
            </a:r>
            <a:endParaRPr b="0" lang="en-US" sz="2000" spc="-1" strike="noStrike">
              <a:solidFill>
                <a:srgbClr val="000000"/>
              </a:solidFill>
              <a:latin typeface="Calibri"/>
            </a:endParaRPr>
          </a:p>
          <a:p>
            <a:pPr lvl="1" marL="743040" indent="-285480" algn="just">
              <a:lnSpc>
                <a:spcPct val="100000"/>
              </a:lnSpc>
              <a:spcBef>
                <a:spcPts val="400"/>
              </a:spcBef>
              <a:buClr>
                <a:srgbClr val="000000"/>
              </a:buClr>
              <a:buFont typeface="Arial"/>
              <a:buChar char="–"/>
            </a:pPr>
            <a:r>
              <a:rPr b="0" lang="en-IN" sz="2000" spc="-1" strike="noStrike">
                <a:solidFill>
                  <a:srgbClr val="000000"/>
                </a:solidFill>
                <a:latin typeface="Arial"/>
              </a:rPr>
              <a:t>In this case, the page must be written to the disk. </a:t>
            </a:r>
            <a:endParaRPr b="0" lang="en-US" sz="2000" spc="-1" strike="noStrike">
              <a:solidFill>
                <a:srgbClr val="000000"/>
              </a:solidFill>
              <a:latin typeface="Calibri"/>
            </a:endParaRPr>
          </a:p>
          <a:p>
            <a:pPr lvl="1" marL="743040" indent="-285480" algn="just">
              <a:lnSpc>
                <a:spcPct val="100000"/>
              </a:lnSpc>
              <a:spcBef>
                <a:spcPts val="400"/>
              </a:spcBef>
              <a:buClr>
                <a:srgbClr val="000000"/>
              </a:buClr>
              <a:buFont typeface="Arial"/>
              <a:buChar char="–"/>
            </a:pPr>
            <a:r>
              <a:rPr b="0" lang="en-IN" sz="2000" spc="-1" strike="noStrike">
                <a:solidFill>
                  <a:srgbClr val="000000"/>
                </a:solidFill>
                <a:latin typeface="Arial"/>
              </a:rPr>
              <a:t>If the modify bit is not set, however, the page has not been modified since it was read into memory (discarded)</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57200" y="116640"/>
            <a:ext cx="8229240" cy="705600"/>
          </a:xfrm>
          <a:prstGeom prst="rect">
            <a:avLst/>
          </a:prstGeom>
          <a:noFill/>
          <a:ln w="0">
            <a:noFill/>
          </a:ln>
        </p:spPr>
        <p:txBody>
          <a:bodyPr anchor="ctr">
            <a:normAutofit fontScale="97000"/>
          </a:bodyPr>
          <a:p>
            <a:pPr algn="ctr">
              <a:lnSpc>
                <a:spcPct val="100000"/>
              </a:lnSpc>
            </a:pPr>
            <a:r>
              <a:rPr b="0" lang="en-IN" sz="4400" spc="-1" strike="noStrike">
                <a:solidFill>
                  <a:srgbClr val="c00000"/>
                </a:solidFill>
                <a:latin typeface="Arial"/>
              </a:rPr>
              <a:t>Frame Allocation</a:t>
            </a:r>
            <a:endParaRPr b="0" lang="en-US" sz="4400" spc="-1" strike="noStrike">
              <a:solidFill>
                <a:srgbClr val="000000"/>
              </a:solidFill>
              <a:latin typeface="Calibri"/>
            </a:endParaRPr>
          </a:p>
        </p:txBody>
      </p:sp>
      <p:sp>
        <p:nvSpPr>
          <p:cNvPr id="182" name="TextShape 2"/>
          <p:cNvSpPr txBox="1"/>
          <p:nvPr/>
        </p:nvSpPr>
        <p:spPr>
          <a:xfrm>
            <a:off x="179640" y="692640"/>
            <a:ext cx="8784720" cy="5976360"/>
          </a:xfrm>
          <a:prstGeom prst="rect">
            <a:avLst/>
          </a:prstGeom>
          <a:noFill/>
          <a:ln w="0">
            <a:noFill/>
          </a:ln>
        </p:spPr>
        <p:txBody>
          <a:bodyPr>
            <a:normAutofit fontScale="30000"/>
          </a:bodyPr>
          <a:p>
            <a:pPr marL="514440" indent="-514080" algn="just">
              <a:lnSpc>
                <a:spcPct val="120000"/>
              </a:lnSpc>
              <a:buClr>
                <a:srgbClr val="000000"/>
              </a:buClr>
              <a:buFont typeface="Calibri"/>
              <a:buAutoNum type="arabicPeriod"/>
            </a:pPr>
            <a:r>
              <a:rPr b="0" lang="en-IN" sz="3200" spc="-1" strike="noStrike">
                <a:solidFill>
                  <a:srgbClr val="000000"/>
                </a:solidFill>
                <a:latin typeface="Arial"/>
              </a:rPr>
              <a:t>Consider a simple case of a system with 128 frames. </a:t>
            </a:r>
            <a:endParaRPr b="0" lang="en-US" sz="3200" spc="-1" strike="noStrike">
              <a:solidFill>
                <a:srgbClr val="000000"/>
              </a:solidFill>
              <a:latin typeface="Calibri"/>
            </a:endParaRPr>
          </a:p>
          <a:p>
            <a:pPr marL="514440" indent="-514080" algn="just">
              <a:lnSpc>
                <a:spcPct val="120000"/>
              </a:lnSpc>
              <a:buClr>
                <a:srgbClr val="000000"/>
              </a:buClr>
              <a:buFont typeface="Calibri"/>
              <a:buAutoNum type="arabicPeriod"/>
            </a:pPr>
            <a:r>
              <a:rPr b="0" lang="en-IN" sz="3200" spc="-1" strike="noStrike">
                <a:solidFill>
                  <a:srgbClr val="000000"/>
                </a:solidFill>
                <a:latin typeface="Arial"/>
              </a:rPr>
              <a:t>The operating system may take 35, leaving 93 frames for the user process. </a:t>
            </a:r>
            <a:endParaRPr b="0" lang="en-US" sz="3200" spc="-1" strike="noStrike">
              <a:solidFill>
                <a:srgbClr val="000000"/>
              </a:solidFill>
              <a:latin typeface="Calibri"/>
            </a:endParaRPr>
          </a:p>
          <a:p>
            <a:pPr marL="514440" indent="-514080" algn="just">
              <a:lnSpc>
                <a:spcPct val="120000"/>
              </a:lnSpc>
              <a:buClr>
                <a:srgbClr val="000000"/>
              </a:buClr>
              <a:buFont typeface="Calibri"/>
              <a:buAutoNum type="arabicPeriod"/>
            </a:pPr>
            <a:r>
              <a:rPr b="0" lang="en-IN" sz="3200" spc="-1" strike="noStrike">
                <a:solidFill>
                  <a:srgbClr val="000000"/>
                </a:solidFill>
                <a:latin typeface="Arial"/>
              </a:rPr>
              <a:t>Under pure demand paging, all 93 frames would initially be put on the free-frame list. </a:t>
            </a:r>
            <a:endParaRPr b="0" lang="en-US" sz="3200" spc="-1" strike="noStrike">
              <a:solidFill>
                <a:srgbClr val="000000"/>
              </a:solidFill>
              <a:latin typeface="Calibri"/>
            </a:endParaRPr>
          </a:p>
          <a:p>
            <a:pPr marL="514440" indent="-514080" algn="just">
              <a:lnSpc>
                <a:spcPct val="120000"/>
              </a:lnSpc>
              <a:buClr>
                <a:srgbClr val="000000"/>
              </a:buClr>
              <a:buFont typeface="Calibri"/>
              <a:buAutoNum type="arabicPeriod"/>
            </a:pPr>
            <a:r>
              <a:rPr b="0" lang="en-IN" sz="3200" spc="-1" strike="noStrike">
                <a:solidFill>
                  <a:srgbClr val="000000"/>
                </a:solidFill>
                <a:latin typeface="Arial"/>
              </a:rPr>
              <a:t>When a user process started execution, it would generate a sequence of page faults. </a:t>
            </a:r>
            <a:endParaRPr b="0" lang="en-US" sz="3200" spc="-1" strike="noStrike">
              <a:solidFill>
                <a:srgbClr val="000000"/>
              </a:solidFill>
              <a:latin typeface="Calibri"/>
            </a:endParaRPr>
          </a:p>
          <a:p>
            <a:pPr marL="514440" indent="-514080" algn="just">
              <a:lnSpc>
                <a:spcPct val="120000"/>
              </a:lnSpc>
              <a:buClr>
                <a:srgbClr val="000000"/>
              </a:buClr>
              <a:buFont typeface="Calibri"/>
              <a:buAutoNum type="arabicPeriod"/>
            </a:pPr>
            <a:r>
              <a:rPr b="0" lang="en-IN" sz="3200" spc="-1" strike="noStrike">
                <a:solidFill>
                  <a:srgbClr val="000000"/>
                </a:solidFill>
                <a:latin typeface="Arial"/>
              </a:rPr>
              <a:t>The first 93 page faults would all get free frames from the free-frame list. </a:t>
            </a:r>
            <a:endParaRPr b="0" lang="en-US" sz="3200" spc="-1" strike="noStrike">
              <a:solidFill>
                <a:srgbClr val="000000"/>
              </a:solidFill>
              <a:latin typeface="Calibri"/>
            </a:endParaRPr>
          </a:p>
          <a:p>
            <a:pPr marL="514440" indent="-514080" algn="just">
              <a:lnSpc>
                <a:spcPct val="120000"/>
              </a:lnSpc>
              <a:buClr>
                <a:srgbClr val="000000"/>
              </a:buClr>
              <a:buFont typeface="Calibri"/>
              <a:buAutoNum type="arabicPeriod"/>
            </a:pPr>
            <a:r>
              <a:rPr b="0" lang="en-IN" sz="3200" spc="-1" strike="noStrike">
                <a:solidFill>
                  <a:srgbClr val="000000"/>
                </a:solidFill>
                <a:latin typeface="Arial"/>
              </a:rPr>
              <a:t>When the free-frame list was exhausted, a page-replacement algorithm would be used to select one of the 93 in-memory pages to be replaced with the 94th, and so on. </a:t>
            </a:r>
            <a:endParaRPr b="0" lang="en-US" sz="3200" spc="-1" strike="noStrike">
              <a:solidFill>
                <a:srgbClr val="000000"/>
              </a:solidFill>
              <a:latin typeface="Calibri"/>
            </a:endParaRPr>
          </a:p>
          <a:p>
            <a:pPr marL="514440" indent="-514080" algn="just">
              <a:lnSpc>
                <a:spcPct val="120000"/>
              </a:lnSpc>
              <a:buClr>
                <a:srgbClr val="000000"/>
              </a:buClr>
              <a:buFont typeface="Calibri"/>
              <a:buAutoNum type="arabicPeriod"/>
            </a:pPr>
            <a:r>
              <a:rPr b="0" lang="en-IN" sz="3200" spc="-1" strike="noStrike">
                <a:solidFill>
                  <a:srgbClr val="000000"/>
                </a:solidFill>
                <a:latin typeface="Arial"/>
              </a:rPr>
              <a:t>When the process terminated, the 93 frames would once again be placed on the free-frame list.</a:t>
            </a:r>
            <a:endParaRPr b="0" lang="en-US" sz="3200" spc="-1" strike="noStrike">
              <a:solidFill>
                <a:srgbClr val="000000"/>
              </a:solidFill>
              <a:latin typeface="Calibri"/>
            </a:endParaRPr>
          </a:p>
          <a:p>
            <a:pPr marL="514440" indent="-514080" algn="just">
              <a:lnSpc>
                <a:spcPct val="120000"/>
              </a:lnSpc>
              <a:buClr>
                <a:srgbClr val="000000"/>
              </a:buClr>
              <a:buFont typeface="Calibri"/>
              <a:buAutoNum type="arabicPeriod"/>
            </a:pPr>
            <a:r>
              <a:rPr b="0" lang="en-IN" sz="3200" spc="-1" strike="noStrike">
                <a:solidFill>
                  <a:srgbClr val="000000"/>
                </a:solidFill>
                <a:latin typeface="Arial"/>
              </a:rPr>
              <a:t>There are many variations on this simple strategy. </a:t>
            </a:r>
            <a:endParaRPr b="0" lang="en-US" sz="3200" spc="-1" strike="noStrike">
              <a:solidFill>
                <a:srgbClr val="000000"/>
              </a:solidFill>
              <a:latin typeface="Calibri"/>
            </a:endParaRPr>
          </a:p>
          <a:p>
            <a:pPr lvl="1" marL="914400" indent="-514080" algn="just">
              <a:lnSpc>
                <a:spcPct val="120000"/>
              </a:lnSpc>
              <a:buClr>
                <a:srgbClr val="000000"/>
              </a:buClr>
              <a:buFont typeface="Calibri"/>
              <a:buAutoNum type="arabicPeriod"/>
            </a:pPr>
            <a:r>
              <a:rPr b="0" lang="en-IN" sz="2800" spc="-1" strike="noStrike">
                <a:solidFill>
                  <a:srgbClr val="000000"/>
                </a:solidFill>
                <a:latin typeface="Arial"/>
              </a:rPr>
              <a:t>We can require that the operating system allocate all its buffer and table space from the free-frame list.</a:t>
            </a:r>
            <a:endParaRPr b="0" lang="en-US" sz="2800" spc="-1" strike="noStrike">
              <a:solidFill>
                <a:srgbClr val="000000"/>
              </a:solidFill>
              <a:latin typeface="Calibri"/>
            </a:endParaRPr>
          </a:p>
          <a:p>
            <a:pPr lvl="1" marL="914400" indent="-514080" algn="just">
              <a:lnSpc>
                <a:spcPct val="120000"/>
              </a:lnSpc>
              <a:buClr>
                <a:srgbClr val="000000"/>
              </a:buClr>
              <a:buFont typeface="Calibri"/>
              <a:buAutoNum type="arabicPeriod"/>
            </a:pPr>
            <a:r>
              <a:rPr b="0" lang="en-IN" sz="2800" spc="-1" strike="noStrike">
                <a:solidFill>
                  <a:srgbClr val="000000"/>
                </a:solidFill>
                <a:latin typeface="Arial"/>
              </a:rPr>
              <a:t>When this space is not in use by the operating system, it can be used to support user paging.</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755640" y="116640"/>
            <a:ext cx="7675200" cy="1367640"/>
          </a:xfrm>
          <a:prstGeom prst="rect">
            <a:avLst/>
          </a:prstGeom>
          <a:noFill/>
          <a:ln w="0">
            <a:noFill/>
          </a:ln>
        </p:spPr>
        <p:txBody>
          <a:bodyPr anchor="ctr">
            <a:noAutofit/>
          </a:bodyPr>
          <a:p>
            <a:pPr algn="ctr">
              <a:lnSpc>
                <a:spcPct val="100000"/>
              </a:lnSpc>
            </a:pPr>
            <a:r>
              <a:rPr b="0" lang="en-US" sz="4000" spc="-1" strike="noStrike">
                <a:solidFill>
                  <a:srgbClr val="c00000"/>
                </a:solidFill>
                <a:latin typeface="Arial"/>
              </a:rPr>
              <a:t>Page and Frame Replacement Algorithms</a:t>
            </a:r>
            <a:endParaRPr b="0" lang="en-US" sz="4000" spc="-1" strike="noStrike">
              <a:solidFill>
                <a:srgbClr val="000000"/>
              </a:solidFill>
              <a:latin typeface="Calibri"/>
            </a:endParaRPr>
          </a:p>
        </p:txBody>
      </p:sp>
      <p:sp>
        <p:nvSpPr>
          <p:cNvPr id="184" name="TextShape 2"/>
          <p:cNvSpPr txBox="1"/>
          <p:nvPr/>
        </p:nvSpPr>
        <p:spPr>
          <a:xfrm>
            <a:off x="179640" y="1340640"/>
            <a:ext cx="8784720" cy="5328360"/>
          </a:xfrm>
          <a:prstGeom prst="rect">
            <a:avLst/>
          </a:prstGeom>
          <a:noFill/>
          <a:ln w="0">
            <a:noFill/>
          </a:ln>
        </p:spPr>
        <p:txBody>
          <a:bodyPr>
            <a:noAutofit/>
          </a:bodyPr>
          <a:p>
            <a:pPr marL="343080" indent="-342720" algn="just">
              <a:lnSpc>
                <a:spcPct val="100000"/>
              </a:lnSpc>
              <a:buClr>
                <a:srgbClr val="0000ff"/>
              </a:buClr>
              <a:buFont typeface="Arial"/>
              <a:buChar char="•"/>
              <a:tabLst>
                <a:tab algn="ctr" pos="3144960"/>
              </a:tabLst>
            </a:pPr>
            <a:r>
              <a:rPr b="1" lang="en-US" sz="2400" spc="-1" strike="noStrike">
                <a:solidFill>
                  <a:srgbClr val="0000ff"/>
                </a:solidFill>
                <a:latin typeface="Arial"/>
              </a:rPr>
              <a:t>Frame-allocation algorithm </a:t>
            </a:r>
            <a:r>
              <a:rPr b="0" lang="en-US" sz="2400" spc="-1" strike="noStrike">
                <a:solidFill>
                  <a:srgbClr val="000000"/>
                </a:solidFill>
                <a:latin typeface="Arial"/>
              </a:rPr>
              <a:t>determines </a:t>
            </a:r>
            <a:endParaRPr b="0" lang="en-US" sz="2400" spc="-1" strike="noStrike">
              <a:solidFill>
                <a:srgbClr val="000000"/>
              </a:solidFill>
              <a:latin typeface="Calibri"/>
            </a:endParaRPr>
          </a:p>
          <a:p>
            <a:pPr lvl="1" marL="743040" indent="-285480" algn="just">
              <a:lnSpc>
                <a:spcPct val="100000"/>
              </a:lnSpc>
              <a:buClr>
                <a:srgbClr val="000000"/>
              </a:buClr>
              <a:buFont typeface="Arial"/>
              <a:buChar char="–"/>
              <a:tabLst>
                <a:tab algn="ctr" pos="3144960"/>
              </a:tabLst>
            </a:pPr>
            <a:r>
              <a:rPr b="0" lang="en-US" sz="2000" spc="-1" strike="noStrike">
                <a:solidFill>
                  <a:srgbClr val="000000"/>
                </a:solidFill>
                <a:latin typeface="Arial"/>
              </a:rPr>
              <a:t>How many frames to give each process</a:t>
            </a:r>
            <a:endParaRPr b="0" lang="en-US" sz="2000" spc="-1" strike="noStrike">
              <a:solidFill>
                <a:srgbClr val="000000"/>
              </a:solidFill>
              <a:latin typeface="Calibri"/>
            </a:endParaRPr>
          </a:p>
          <a:p>
            <a:pPr lvl="1" marL="743040" indent="-285480" algn="just">
              <a:lnSpc>
                <a:spcPct val="100000"/>
              </a:lnSpc>
              <a:buClr>
                <a:srgbClr val="000000"/>
              </a:buClr>
              <a:buFont typeface="Arial"/>
              <a:buChar char="–"/>
              <a:tabLst>
                <a:tab algn="ctr" pos="3144960"/>
              </a:tabLst>
            </a:pPr>
            <a:r>
              <a:rPr b="0" lang="en-US" sz="2000" spc="-1" strike="noStrike">
                <a:solidFill>
                  <a:srgbClr val="000000"/>
                </a:solidFill>
                <a:latin typeface="Arial"/>
              </a:rPr>
              <a:t>Which frames to replace</a:t>
            </a:r>
            <a:endParaRPr b="0" lang="en-US" sz="2000" spc="-1" strike="noStrike">
              <a:solidFill>
                <a:srgbClr val="000000"/>
              </a:solidFill>
              <a:latin typeface="Calibri"/>
            </a:endParaRPr>
          </a:p>
          <a:p>
            <a:pPr marL="343080" indent="-342720" algn="just">
              <a:lnSpc>
                <a:spcPct val="100000"/>
              </a:lnSpc>
              <a:buClr>
                <a:srgbClr val="0000ff"/>
              </a:buClr>
              <a:buFont typeface="Arial"/>
              <a:buChar char="•"/>
              <a:tabLst>
                <a:tab algn="ctr" pos="3144960"/>
              </a:tabLst>
            </a:pPr>
            <a:r>
              <a:rPr b="1" lang="en-US" sz="2400" spc="-1" strike="noStrike">
                <a:solidFill>
                  <a:srgbClr val="0000ff"/>
                </a:solidFill>
                <a:latin typeface="Arial"/>
              </a:rPr>
              <a:t>Page-replacement algorithm</a:t>
            </a:r>
            <a:endParaRPr b="0" lang="en-US" sz="2400" spc="-1" strike="noStrike">
              <a:solidFill>
                <a:srgbClr val="000000"/>
              </a:solidFill>
              <a:latin typeface="Calibri"/>
            </a:endParaRPr>
          </a:p>
          <a:p>
            <a:pPr lvl="1" marL="743040" indent="-285480" algn="just">
              <a:lnSpc>
                <a:spcPct val="100000"/>
              </a:lnSpc>
              <a:buClr>
                <a:srgbClr val="000000"/>
              </a:buClr>
              <a:buFont typeface="Arial"/>
              <a:buChar char="–"/>
              <a:tabLst>
                <a:tab algn="ctr" pos="3144960"/>
              </a:tabLst>
            </a:pPr>
            <a:r>
              <a:rPr b="0" lang="en-US" sz="2000" spc="-1" strike="noStrike">
                <a:solidFill>
                  <a:srgbClr val="000000"/>
                </a:solidFill>
                <a:latin typeface="Arial"/>
              </a:rPr>
              <a:t>Want lowest page-fault rate on both first access and re-access</a:t>
            </a:r>
            <a:endParaRPr b="0" lang="en-US" sz="2000" spc="-1" strike="noStrike">
              <a:solidFill>
                <a:srgbClr val="000000"/>
              </a:solidFill>
              <a:latin typeface="Calibri"/>
            </a:endParaRPr>
          </a:p>
          <a:p>
            <a:pPr marL="343080" indent="-342720" algn="just">
              <a:lnSpc>
                <a:spcPct val="100000"/>
              </a:lnSpc>
              <a:buClr>
                <a:srgbClr val="000000"/>
              </a:buClr>
              <a:buFont typeface="Arial"/>
              <a:buChar char="•"/>
              <a:tabLst>
                <a:tab algn="ctr" pos="3144960"/>
              </a:tabLst>
            </a:pPr>
            <a:r>
              <a:rPr b="0" lang="en-US" sz="2400" spc="-1" strike="noStrike">
                <a:solidFill>
                  <a:srgbClr val="000000"/>
                </a:solidFill>
                <a:latin typeface="Arial"/>
              </a:rPr>
              <a:t>Evaluate algorithm by running it on a particular string of memory references (</a:t>
            </a:r>
            <a:r>
              <a:rPr b="1" lang="en-US" sz="2400" spc="-1" strike="noStrike">
                <a:solidFill>
                  <a:srgbClr val="0000ff"/>
                </a:solidFill>
                <a:latin typeface="Arial"/>
              </a:rPr>
              <a:t>reference string</a:t>
            </a:r>
            <a:r>
              <a:rPr b="0" lang="en-US" sz="2400" spc="-1" strike="noStrike">
                <a:solidFill>
                  <a:srgbClr val="000000"/>
                </a:solidFill>
                <a:latin typeface="Arial"/>
              </a:rPr>
              <a:t>) and computing the number of page faults on that string</a:t>
            </a:r>
            <a:endParaRPr b="0" lang="en-US" sz="2400" spc="-1" strike="noStrike">
              <a:solidFill>
                <a:srgbClr val="000000"/>
              </a:solidFill>
              <a:latin typeface="Calibri"/>
            </a:endParaRPr>
          </a:p>
          <a:p>
            <a:pPr lvl="1" marL="743040" indent="-285480" algn="just">
              <a:lnSpc>
                <a:spcPct val="100000"/>
              </a:lnSpc>
              <a:buClr>
                <a:srgbClr val="000000"/>
              </a:buClr>
              <a:buFont typeface="Arial"/>
              <a:buChar char="–"/>
              <a:tabLst>
                <a:tab algn="ctr" pos="3144960"/>
              </a:tabLst>
            </a:pPr>
            <a:r>
              <a:rPr b="0" lang="en-US" sz="2000" spc="-1" strike="noStrike">
                <a:solidFill>
                  <a:srgbClr val="000000"/>
                </a:solidFill>
                <a:latin typeface="Arial"/>
              </a:rPr>
              <a:t>String is just page numbers, not full addresses</a:t>
            </a:r>
            <a:endParaRPr b="0" lang="en-US" sz="2000" spc="-1" strike="noStrike">
              <a:solidFill>
                <a:srgbClr val="000000"/>
              </a:solidFill>
              <a:latin typeface="Calibri"/>
            </a:endParaRPr>
          </a:p>
          <a:p>
            <a:pPr lvl="1" marL="743040" indent="-285480" algn="just">
              <a:lnSpc>
                <a:spcPct val="100000"/>
              </a:lnSpc>
              <a:buClr>
                <a:srgbClr val="000000"/>
              </a:buClr>
              <a:buFont typeface="Arial"/>
              <a:buChar char="–"/>
              <a:tabLst>
                <a:tab algn="ctr" pos="3144960"/>
              </a:tabLst>
            </a:pPr>
            <a:r>
              <a:rPr b="0" lang="en-US" sz="2000" spc="-1" strike="noStrike">
                <a:solidFill>
                  <a:srgbClr val="000000"/>
                </a:solidFill>
                <a:latin typeface="Arial"/>
              </a:rPr>
              <a:t>Repeated access to the same page does not cause a page fault</a:t>
            </a:r>
            <a:endParaRPr b="0" lang="en-US" sz="2000" spc="-1" strike="noStrike">
              <a:solidFill>
                <a:srgbClr val="000000"/>
              </a:solidFill>
              <a:latin typeface="Calibri"/>
            </a:endParaRPr>
          </a:p>
          <a:p>
            <a:pPr marL="343080" indent="-342720" algn="just">
              <a:lnSpc>
                <a:spcPct val="100000"/>
              </a:lnSpc>
              <a:buClr>
                <a:srgbClr val="000000"/>
              </a:buClr>
              <a:buFont typeface="Arial"/>
              <a:buChar char="•"/>
              <a:tabLst>
                <a:tab algn="ctr" pos="3144960"/>
              </a:tabLst>
            </a:pPr>
            <a:r>
              <a:rPr b="0" lang="en-IN" sz="2400" spc="-1" strike="noStrike">
                <a:solidFill>
                  <a:srgbClr val="000000"/>
                </a:solidFill>
                <a:latin typeface="Arial"/>
              </a:rPr>
              <a:t>To determine the number of page faults for a particular reference string and page-replacement algorithm, we also need to know the number of page frames available. </a:t>
            </a:r>
            <a:endParaRPr b="0" lang="en-US" sz="2400" spc="-1" strike="noStrike">
              <a:solidFill>
                <a:srgbClr val="000000"/>
              </a:solidFill>
              <a:latin typeface="Calibri"/>
            </a:endParaRPr>
          </a:p>
          <a:p>
            <a:pPr lvl="1" marL="743040" indent="-285480" algn="just">
              <a:lnSpc>
                <a:spcPct val="100000"/>
              </a:lnSpc>
              <a:buClr>
                <a:srgbClr val="000000"/>
              </a:buClr>
              <a:buFont typeface="Arial"/>
              <a:buChar char="–"/>
              <a:tabLst>
                <a:tab algn="ctr" pos="3144960"/>
              </a:tabLst>
            </a:pPr>
            <a:r>
              <a:rPr b="0" lang="en-IN" sz="2000" spc="-1" strike="noStrike">
                <a:solidFill>
                  <a:srgbClr val="000000"/>
                </a:solidFill>
                <a:latin typeface="Arial"/>
              </a:rPr>
              <a:t>Obviously, as the number of frames available increases, the number of page faults decreases.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67640" y="58680"/>
            <a:ext cx="8229240" cy="849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Reference String</a:t>
            </a:r>
            <a:endParaRPr b="0" lang="en-US" sz="4000" spc="-1" strike="noStrike">
              <a:solidFill>
                <a:srgbClr val="000000"/>
              </a:solidFill>
              <a:latin typeface="Calibri"/>
            </a:endParaRPr>
          </a:p>
        </p:txBody>
      </p:sp>
      <p:sp>
        <p:nvSpPr>
          <p:cNvPr id="186" name="TextShape 2"/>
          <p:cNvSpPr txBox="1"/>
          <p:nvPr/>
        </p:nvSpPr>
        <p:spPr>
          <a:xfrm>
            <a:off x="251640" y="908640"/>
            <a:ext cx="8712720" cy="5688360"/>
          </a:xfrm>
          <a:prstGeom prst="rect">
            <a:avLst/>
          </a:prstGeom>
          <a:noFill/>
          <a:ln w="0">
            <a:noFill/>
          </a:ln>
        </p:spPr>
        <p:txBody>
          <a:bodyPr>
            <a:noAutofit/>
          </a:bodyPr>
          <a:p>
            <a:pPr marL="343080" indent="-342720" algn="just">
              <a:lnSpc>
                <a:spcPct val="100000"/>
              </a:lnSpc>
              <a:buClr>
                <a:srgbClr val="000000"/>
              </a:buClr>
              <a:buFont typeface="Arial"/>
              <a:buChar char="•"/>
            </a:pPr>
            <a:r>
              <a:rPr b="0" lang="en-IN" sz="2800" spc="-1" strike="noStrike">
                <a:solidFill>
                  <a:srgbClr val="000000"/>
                </a:solidFill>
                <a:latin typeface="Arial"/>
              </a:rPr>
              <a:t>We can generate reference strings artificially (by using a random-number generator, or we can trace a given system and record the address of each memory reference. </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IN" sz="2800" spc="-1" strike="noStrike">
                <a:solidFill>
                  <a:srgbClr val="000000"/>
                </a:solidFill>
                <a:latin typeface="Arial"/>
              </a:rPr>
              <a:t>For a given page size (page size is generally fixed by the hardware or system), we need to consider only the page number, rather than the entire address. </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IN" sz="2800" spc="-1" strike="noStrike">
                <a:solidFill>
                  <a:srgbClr val="000000"/>
                </a:solidFill>
                <a:latin typeface="Arial"/>
              </a:rPr>
              <a:t>If we have a reference to a page </a:t>
            </a:r>
            <a:r>
              <a:rPr b="0" i="1" lang="en-IN" sz="2800" spc="-1" strike="noStrike">
                <a:solidFill>
                  <a:srgbClr val="000000"/>
                </a:solidFill>
                <a:latin typeface="Arial"/>
              </a:rPr>
              <a:t>p, then any references </a:t>
            </a:r>
            <a:r>
              <a:rPr b="0" lang="en-IN" sz="2800" spc="-1" strike="noStrike">
                <a:solidFill>
                  <a:srgbClr val="000000"/>
                </a:solidFill>
                <a:latin typeface="Arial"/>
              </a:rPr>
              <a:t>to page </a:t>
            </a:r>
            <a:r>
              <a:rPr b="0" i="1" lang="en-IN" sz="2800" spc="-1" strike="noStrike">
                <a:solidFill>
                  <a:srgbClr val="000000"/>
                </a:solidFill>
                <a:latin typeface="Arial"/>
              </a:rPr>
              <a:t>p that immediately follow will never cause a page fault. </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IN" sz="2400" spc="-1" strike="noStrike">
                <a:solidFill>
                  <a:srgbClr val="000000"/>
                </a:solidFill>
                <a:latin typeface="Arial"/>
              </a:rPr>
              <a:t>Page p will be in memory after the first reference, so the immediately following references will not fault.</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395640" y="188640"/>
            <a:ext cx="8229240" cy="1295640"/>
          </a:xfrm>
          <a:prstGeom prst="rect">
            <a:avLst/>
          </a:prstGeom>
          <a:noFill/>
          <a:ln w="0">
            <a:noFill/>
          </a:ln>
        </p:spPr>
        <p:txBody>
          <a:bodyPr anchor="ctr">
            <a:noAutofit/>
          </a:bodyPr>
          <a:p>
            <a:pPr algn="ctr">
              <a:lnSpc>
                <a:spcPct val="100000"/>
              </a:lnSpc>
            </a:pPr>
            <a:r>
              <a:rPr b="0" lang="en-US" sz="4000" spc="-1" strike="noStrike">
                <a:solidFill>
                  <a:srgbClr val="c00000"/>
                </a:solidFill>
                <a:latin typeface="Arial"/>
              </a:rPr>
              <a:t>Graph of Page Faults Versus The Number of Frames</a:t>
            </a:r>
            <a:endParaRPr b="0" lang="en-US" sz="4000" spc="-1" strike="noStrike">
              <a:solidFill>
                <a:srgbClr val="000000"/>
              </a:solidFill>
              <a:latin typeface="Calibri"/>
            </a:endParaRPr>
          </a:p>
        </p:txBody>
      </p:sp>
      <p:pic>
        <p:nvPicPr>
          <p:cNvPr id="188" name="Picture 5" descr=""/>
          <p:cNvPicPr/>
          <p:nvPr/>
        </p:nvPicPr>
        <p:blipFill>
          <a:blip r:embed="rId1"/>
          <a:stretch/>
        </p:blipFill>
        <p:spPr>
          <a:xfrm>
            <a:off x="827640" y="1917000"/>
            <a:ext cx="7272360" cy="4205160"/>
          </a:xfrm>
          <a:prstGeom prst="rect">
            <a:avLst/>
          </a:prstGeom>
          <a:ln w="9525">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c00000"/>
                </a:solidFill>
                <a:latin typeface="Arial"/>
              </a:rPr>
              <a:t>Demand Paging</a:t>
            </a:r>
            <a:endParaRPr b="0" lang="en-US" sz="4400" spc="-1" strike="noStrike">
              <a:solidFill>
                <a:srgbClr val="000000"/>
              </a:solidFill>
              <a:latin typeface="Calibri"/>
            </a:endParaRPr>
          </a:p>
        </p:txBody>
      </p:sp>
      <p:sp>
        <p:nvSpPr>
          <p:cNvPr id="134" name="TextShape 2"/>
          <p:cNvSpPr txBox="1"/>
          <p:nvPr/>
        </p:nvSpPr>
        <p:spPr>
          <a:xfrm>
            <a:off x="457200" y="1600200"/>
            <a:ext cx="8229240" cy="4525560"/>
          </a:xfrm>
          <a:prstGeom prst="rect">
            <a:avLst/>
          </a:prstGeom>
          <a:noFill/>
          <a:ln w="0">
            <a:noFill/>
          </a:ln>
        </p:spPr>
        <p:txBody>
          <a:bodyPr>
            <a:noAutofit/>
          </a:bodyPr>
          <a:p>
            <a:pPr marL="343080" indent="-342720" algn="just">
              <a:lnSpc>
                <a:spcPct val="100000"/>
              </a:lnSpc>
              <a:spcBef>
                <a:spcPts val="641"/>
              </a:spcBef>
              <a:buClr>
                <a:srgbClr val="000000"/>
              </a:buClr>
              <a:buFont typeface="Arial"/>
              <a:buChar char="•"/>
            </a:pPr>
            <a:r>
              <a:rPr b="0" lang="en-IN" sz="3200" spc="-1" strike="noStrike">
                <a:solidFill>
                  <a:srgbClr val="000000"/>
                </a:solidFill>
                <a:latin typeface="Arial"/>
              </a:rPr>
              <a:t>With demand-paged virtual memory, pages are loaded only when they are demanded during program execution.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IN" sz="3200" spc="-1" strike="noStrike">
                <a:solidFill>
                  <a:srgbClr val="000000"/>
                </a:solidFill>
                <a:latin typeface="Arial"/>
              </a:rPr>
              <a:t>Pages that are never accessed are thus never loaded into physical memory</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611640" y="116640"/>
            <a:ext cx="7821360" cy="8762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First-In-First-Out (FIFO) Algorithm</a:t>
            </a:r>
            <a:endParaRPr b="0" lang="en-US" sz="4000" spc="-1" strike="noStrike">
              <a:solidFill>
                <a:srgbClr val="000000"/>
              </a:solidFill>
              <a:latin typeface="Calibri"/>
            </a:endParaRPr>
          </a:p>
        </p:txBody>
      </p:sp>
      <p:sp>
        <p:nvSpPr>
          <p:cNvPr id="190" name="TextShape 2"/>
          <p:cNvSpPr txBox="1"/>
          <p:nvPr/>
        </p:nvSpPr>
        <p:spPr>
          <a:xfrm>
            <a:off x="179640" y="980640"/>
            <a:ext cx="8784720" cy="5688360"/>
          </a:xfrm>
          <a:prstGeom prst="rect">
            <a:avLst/>
          </a:prstGeom>
          <a:noFill/>
          <a:ln w="0">
            <a:noFill/>
          </a:ln>
        </p:spPr>
        <p:txBody>
          <a:bodyPr>
            <a:no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Arial"/>
              </a:rPr>
              <a:t>Reference string: </a:t>
            </a:r>
            <a:r>
              <a:rPr b="1" lang="en-US" sz="2400" spc="-1" strike="noStrike">
                <a:solidFill>
                  <a:srgbClr val="ff0000"/>
                </a:solidFill>
                <a:latin typeface="Arial"/>
              </a:rPr>
              <a:t>7,0,1,2,0,3,0,4,2,3,0,3,0,3,2,1,2,0,1,7,0,1</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Arial"/>
              </a:rPr>
              <a:t>3 frames (3 pages can be in memory at a time per process)</a:t>
            </a:r>
            <a:endParaRPr b="0" lang="en-US" sz="2400" spc="-1" strike="noStrike">
              <a:solidFill>
                <a:srgbClr val="000000"/>
              </a:solidFill>
              <a:latin typeface="Calibri"/>
            </a:endParaRPr>
          </a:p>
          <a:p>
            <a:pPr marL="343080" indent="-342720">
              <a:lnSpc>
                <a:spcPct val="100000"/>
              </a:lnSpc>
              <a:spcBef>
                <a:spcPts val="479"/>
              </a:spcBef>
              <a:tabLst>
                <a:tab algn="l" pos="0"/>
              </a:tabLst>
            </a:pPr>
            <a:endParaRPr b="0" lang="en-US" sz="2400" spc="-1" strike="noStrike">
              <a:solidFill>
                <a:srgbClr val="000000"/>
              </a:solidFill>
              <a:latin typeface="Calibri"/>
            </a:endParaRPr>
          </a:p>
          <a:p>
            <a:pPr marL="343080" indent="-342720">
              <a:lnSpc>
                <a:spcPct val="100000"/>
              </a:lnSpc>
              <a:spcBef>
                <a:spcPts val="479"/>
              </a:spcBef>
              <a:tabLst>
                <a:tab algn="l" pos="0"/>
              </a:tabLst>
            </a:pPr>
            <a:endParaRPr b="0" lang="en-US" sz="2400" spc="-1" strike="noStrike">
              <a:solidFill>
                <a:srgbClr val="000000"/>
              </a:solidFill>
              <a:latin typeface="Calibri"/>
            </a:endParaRPr>
          </a:p>
          <a:p>
            <a:pPr marL="343080" indent="-342720">
              <a:lnSpc>
                <a:spcPct val="100000"/>
              </a:lnSpc>
              <a:spcBef>
                <a:spcPts val="479"/>
              </a:spcBef>
              <a:tabLst>
                <a:tab algn="l" pos="0"/>
              </a:tabLst>
            </a:pPr>
            <a:br/>
            <a:endParaRPr b="0" lang="en-US" sz="2400" spc="-1" strike="noStrike">
              <a:solidFill>
                <a:srgbClr val="000000"/>
              </a:solidFill>
              <a:latin typeface="Calibri"/>
            </a:endParaRPr>
          </a:p>
          <a:p>
            <a:pPr marL="343080" indent="-342720">
              <a:lnSpc>
                <a:spcPct val="100000"/>
              </a:lnSpc>
              <a:spcBef>
                <a:spcPts val="479"/>
              </a:spcBef>
              <a:tabLst>
                <a:tab algn="l" pos="0"/>
              </a:tabLst>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tabLst>
                <a:tab algn="l" pos="0"/>
              </a:tabLst>
            </a:pPr>
            <a:r>
              <a:rPr b="0" lang="en-US" sz="2400" spc="-1" strike="noStrike">
                <a:solidFill>
                  <a:srgbClr val="000000"/>
                </a:solidFill>
                <a:latin typeface="Arial"/>
              </a:rPr>
              <a:t>How to track ages of pages? </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tabLst>
                <a:tab algn="l" pos="0"/>
              </a:tabLst>
            </a:pPr>
            <a:r>
              <a:rPr b="0" lang="en-US" sz="2400" spc="-1" strike="noStrike">
                <a:solidFill>
                  <a:srgbClr val="000000"/>
                </a:solidFill>
                <a:latin typeface="Arial"/>
              </a:rPr>
              <a:t>Use a FIFO queue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tabLst>
                <a:tab algn="l" pos="0"/>
              </a:tabLst>
            </a:pPr>
            <a:r>
              <a:rPr b="0" lang="en-US" sz="2400" spc="-1" strike="noStrike">
                <a:solidFill>
                  <a:srgbClr val="000000"/>
                </a:solidFill>
                <a:latin typeface="Arial"/>
              </a:rPr>
              <a:t>Can vary by reference string: consider 1,2,3,4,1,2,5,1,2,3,4,5</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tabLst>
                <a:tab algn="l" pos="0"/>
              </a:tabLst>
            </a:pPr>
            <a:r>
              <a:rPr b="0" lang="en-US" sz="2400" spc="-1" strike="noStrike">
                <a:solidFill>
                  <a:srgbClr val="000000"/>
                </a:solidFill>
                <a:latin typeface="Arial"/>
              </a:rPr>
              <a:t>Adding more frames can cause more page faults!</a:t>
            </a:r>
            <a:endParaRPr b="0" lang="en-US" sz="2400" spc="-1" strike="noStrike">
              <a:solidFill>
                <a:srgbClr val="000000"/>
              </a:solidFill>
              <a:latin typeface="Calibri"/>
            </a:endParaRPr>
          </a:p>
          <a:p>
            <a:pPr lvl="2" marL="1143000" indent="-228240">
              <a:lnSpc>
                <a:spcPct val="100000"/>
              </a:lnSpc>
              <a:spcBef>
                <a:spcPts val="479"/>
              </a:spcBef>
              <a:buClr>
                <a:srgbClr val="0000ff"/>
              </a:buClr>
              <a:buFont typeface="Arial"/>
              <a:buChar char="•"/>
              <a:tabLst>
                <a:tab algn="l" pos="0"/>
              </a:tabLst>
            </a:pPr>
            <a:r>
              <a:rPr b="1" lang="en-US" sz="2400" spc="-1" strike="noStrike">
                <a:solidFill>
                  <a:srgbClr val="0000ff"/>
                </a:solidFill>
                <a:latin typeface="Arial"/>
              </a:rPr>
              <a:t>Belady</a:t>
            </a:r>
            <a:r>
              <a:rPr b="1" lang="en-US" sz="2400" spc="-1" strike="noStrike">
                <a:solidFill>
                  <a:srgbClr val="0000ff"/>
                </a:solidFill>
                <a:latin typeface="Arial"/>
              </a:rPr>
              <a:t>’s Anomaly</a:t>
            </a:r>
            <a:endParaRPr b="0" lang="en-US" sz="2400" spc="-1" strike="noStrike">
              <a:solidFill>
                <a:srgbClr val="000000"/>
              </a:solidFill>
              <a:latin typeface="Calibri"/>
            </a:endParaRPr>
          </a:p>
        </p:txBody>
      </p:sp>
      <p:sp>
        <p:nvSpPr>
          <p:cNvPr id="191" name="CustomShape 3"/>
          <p:cNvSpPr/>
          <p:nvPr/>
        </p:nvSpPr>
        <p:spPr>
          <a:xfrm>
            <a:off x="1341720" y="3547800"/>
            <a:ext cx="1616400" cy="366480"/>
          </a:xfrm>
          <a:prstGeom prst="rect">
            <a:avLst/>
          </a:prstGeom>
          <a:noFill/>
          <a:ln w="9525">
            <a:noFill/>
          </a:ln>
        </p:spPr>
        <p:style>
          <a:lnRef idx="0"/>
          <a:fillRef idx="0"/>
          <a:effectRef idx="0"/>
          <a:fontRef idx="minor"/>
        </p:style>
        <p:txBody>
          <a:bodyPr wrap="none" anchor="ctr">
            <a:spAutoFit/>
          </a:bodyPr>
          <a:p>
            <a:pPr algn="ctr">
              <a:lnSpc>
                <a:spcPct val="100000"/>
              </a:lnSpc>
              <a:spcBef>
                <a:spcPts val="901"/>
              </a:spcBef>
            </a:pPr>
            <a:r>
              <a:rPr b="0" lang="en-US" sz="1800" spc="-1" strike="noStrike">
                <a:solidFill>
                  <a:srgbClr val="000000"/>
                </a:solidFill>
                <a:latin typeface="Arial"/>
              </a:rPr>
              <a:t>15 page faults</a:t>
            </a:r>
            <a:endParaRPr b="0" lang="en-US" sz="1800" spc="-1" strike="noStrike">
              <a:latin typeface="Arial"/>
            </a:endParaRPr>
          </a:p>
        </p:txBody>
      </p:sp>
      <p:pic>
        <p:nvPicPr>
          <p:cNvPr id="192" name="Picture 1" descr=""/>
          <p:cNvPicPr/>
          <p:nvPr/>
        </p:nvPicPr>
        <p:blipFill>
          <a:blip r:embed="rId1"/>
          <a:stretch/>
        </p:blipFill>
        <p:spPr>
          <a:xfrm>
            <a:off x="1684440" y="1854360"/>
            <a:ext cx="5327280" cy="1696680"/>
          </a:xfrm>
          <a:prstGeom prst="rect">
            <a:avLst/>
          </a:prstGeom>
          <a:ln w="9525">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179640" y="188640"/>
            <a:ext cx="8784720" cy="1007640"/>
          </a:xfrm>
          <a:prstGeom prst="rect">
            <a:avLst/>
          </a:prstGeom>
          <a:noFill/>
          <a:ln w="0">
            <a:noFill/>
          </a:ln>
        </p:spPr>
        <p:txBody>
          <a:bodyPr anchor="ctr">
            <a:normAutofit/>
          </a:bodyPr>
          <a:p>
            <a:pPr algn="ctr">
              <a:lnSpc>
                <a:spcPct val="100000"/>
              </a:lnSpc>
            </a:pPr>
            <a:r>
              <a:rPr b="0" lang="en-US" sz="4400" spc="-1" strike="noStrike">
                <a:solidFill>
                  <a:srgbClr val="c00000"/>
                </a:solidFill>
                <a:latin typeface="Arial"/>
              </a:rPr>
              <a:t>FIFO Illustrating Belady</a:t>
            </a:r>
            <a:r>
              <a:rPr b="0" lang="en-US" sz="4400" spc="-1" strike="noStrike">
                <a:solidFill>
                  <a:srgbClr val="c00000"/>
                </a:solidFill>
                <a:latin typeface="Arial"/>
              </a:rPr>
              <a:t>’s Anomaly</a:t>
            </a:r>
            <a:endParaRPr b="0" lang="en-US" sz="4400" spc="-1" strike="noStrike">
              <a:solidFill>
                <a:srgbClr val="000000"/>
              </a:solidFill>
              <a:latin typeface="Calibri"/>
            </a:endParaRPr>
          </a:p>
        </p:txBody>
      </p:sp>
      <p:pic>
        <p:nvPicPr>
          <p:cNvPr id="194" name="Picture 1" descr="9_13.pdf"/>
          <p:cNvPicPr/>
          <p:nvPr/>
        </p:nvPicPr>
        <p:blipFill>
          <a:blip r:embed="rId1"/>
          <a:stretch/>
        </p:blipFill>
        <p:spPr>
          <a:xfrm>
            <a:off x="827640" y="1556640"/>
            <a:ext cx="7128360" cy="4782240"/>
          </a:xfrm>
          <a:prstGeom prst="rect">
            <a:avLst/>
          </a:prstGeom>
          <a:ln w="9525">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683640" y="66240"/>
            <a:ext cx="7937280" cy="9144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Optimal Algorithm</a:t>
            </a:r>
            <a:endParaRPr b="0" lang="en-US" sz="4000" spc="-1" strike="noStrike">
              <a:solidFill>
                <a:srgbClr val="000000"/>
              </a:solidFill>
              <a:latin typeface="Calibri"/>
            </a:endParaRPr>
          </a:p>
        </p:txBody>
      </p:sp>
      <p:sp>
        <p:nvSpPr>
          <p:cNvPr id="196" name="TextShape 2"/>
          <p:cNvSpPr txBox="1"/>
          <p:nvPr/>
        </p:nvSpPr>
        <p:spPr>
          <a:xfrm>
            <a:off x="179640" y="908640"/>
            <a:ext cx="8784720" cy="4530240"/>
          </a:xfrm>
          <a:prstGeom prst="rect">
            <a:avLst/>
          </a:prstGeom>
          <a:noFill/>
          <a:ln w="0">
            <a:noFill/>
          </a:ln>
        </p:spPr>
        <p:txBody>
          <a:bodyPr>
            <a:normAutofit/>
          </a:bodyPr>
          <a:p>
            <a:pPr marL="343080" indent="-342720" algn="just">
              <a:lnSpc>
                <a:spcPct val="100000"/>
              </a:lnSpc>
              <a:buClr>
                <a:srgbClr val="0000ff"/>
              </a:buClr>
              <a:buFont typeface="Arial"/>
              <a:buChar char="•"/>
              <a:tabLst>
                <a:tab algn="l" pos="1889280"/>
              </a:tabLst>
            </a:pPr>
            <a:r>
              <a:rPr b="0" lang="en-US" sz="2800" spc="-1" strike="noStrike">
                <a:solidFill>
                  <a:srgbClr val="0000ff"/>
                </a:solidFill>
                <a:latin typeface="Arial"/>
              </a:rPr>
              <a:t>Replace that page, which will not be used for longest period of time</a:t>
            </a:r>
            <a:endParaRPr b="0" lang="en-US" sz="2800" spc="-1" strike="noStrike">
              <a:solidFill>
                <a:srgbClr val="000000"/>
              </a:solidFill>
              <a:latin typeface="Calibri"/>
            </a:endParaRPr>
          </a:p>
          <a:p>
            <a:pPr marL="343080" indent="-342720" algn="just">
              <a:lnSpc>
                <a:spcPct val="100000"/>
              </a:lnSpc>
              <a:buClr>
                <a:srgbClr val="000000"/>
              </a:buClr>
              <a:buFont typeface="Arial"/>
              <a:buChar char="•"/>
              <a:tabLst>
                <a:tab algn="l" pos="1889280"/>
              </a:tabLst>
            </a:pPr>
            <a:r>
              <a:rPr b="0" lang="en-US" sz="2800" spc="-1" strike="noStrike">
                <a:solidFill>
                  <a:srgbClr val="000000"/>
                </a:solidFill>
                <a:latin typeface="Arial"/>
              </a:rPr>
              <a:t>How do you know this? (</a:t>
            </a:r>
            <a:r>
              <a:rPr b="0" lang="en-IN" sz="2800" spc="-1" strike="noStrike">
                <a:solidFill>
                  <a:srgbClr val="000000"/>
                </a:solidFill>
                <a:latin typeface="Arial"/>
              </a:rPr>
              <a:t>requires future knowledge of the reference string</a:t>
            </a:r>
            <a:r>
              <a:rPr b="0" lang="en-US" sz="2800" spc="-1" strike="noStrike">
                <a:solidFill>
                  <a:srgbClr val="000000"/>
                </a:solidFill>
                <a:latin typeface="Arial"/>
              </a:rPr>
              <a:t>)</a:t>
            </a:r>
            <a:endParaRPr b="0" lang="en-US" sz="2800" spc="-1" strike="noStrike">
              <a:solidFill>
                <a:srgbClr val="000000"/>
              </a:solidFill>
              <a:latin typeface="Calibri"/>
            </a:endParaRPr>
          </a:p>
          <a:p>
            <a:pPr marL="343080" indent="-342720" algn="just">
              <a:lnSpc>
                <a:spcPct val="100000"/>
              </a:lnSpc>
              <a:buClr>
                <a:srgbClr val="000000"/>
              </a:buClr>
              <a:buFont typeface="Arial"/>
              <a:buChar char="•"/>
              <a:tabLst>
                <a:tab algn="l" pos="1889280"/>
              </a:tabLst>
            </a:pPr>
            <a:r>
              <a:rPr b="0" lang="en-IN" sz="2800" spc="-1" strike="noStrike" u="sng">
                <a:solidFill>
                  <a:srgbClr val="000000"/>
                </a:solidFill>
                <a:uFillTx/>
                <a:latin typeface="Arial"/>
              </a:rPr>
              <a:t>Use of this page-replacement algorithm guarantees </a:t>
            </a:r>
            <a:r>
              <a:rPr b="0" lang="en-IN" sz="2800" spc="-1" strike="noStrike">
                <a:solidFill>
                  <a:srgbClr val="000000"/>
                </a:solidFill>
                <a:latin typeface="Arial"/>
              </a:rPr>
              <a:t>the lowest possible page fault rate for a fixed number of frames.</a:t>
            </a:r>
            <a:endParaRPr b="0" lang="en-US" sz="2800" spc="-1" strike="noStrike">
              <a:solidFill>
                <a:srgbClr val="000000"/>
              </a:solidFill>
              <a:latin typeface="Calibri"/>
            </a:endParaRPr>
          </a:p>
        </p:txBody>
      </p:sp>
      <p:pic>
        <p:nvPicPr>
          <p:cNvPr id="197" name="Picture 3" descr=""/>
          <p:cNvPicPr/>
          <p:nvPr/>
        </p:nvPicPr>
        <p:blipFill>
          <a:blip r:embed="rId1"/>
          <a:stretch/>
        </p:blipFill>
        <p:spPr>
          <a:xfrm>
            <a:off x="971640" y="3933000"/>
            <a:ext cx="7344360" cy="2880000"/>
          </a:xfrm>
          <a:prstGeom prst="rect">
            <a:avLst/>
          </a:prstGeom>
          <a:ln w="9525">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179640" y="116640"/>
            <a:ext cx="8856720" cy="935640"/>
          </a:xfrm>
          <a:prstGeom prst="rect">
            <a:avLst/>
          </a:prstGeom>
          <a:noFill/>
          <a:ln w="0">
            <a:noFill/>
          </a:ln>
        </p:spPr>
        <p:txBody>
          <a:bodyPr anchor="ctr">
            <a:normAutofit fontScale="55000"/>
          </a:bodyPr>
          <a:p>
            <a:pPr algn="ctr">
              <a:lnSpc>
                <a:spcPct val="100000"/>
              </a:lnSpc>
            </a:pPr>
            <a:r>
              <a:rPr b="0" lang="en-US" sz="4400" spc="-1" strike="noStrike">
                <a:solidFill>
                  <a:srgbClr val="c00000"/>
                </a:solidFill>
                <a:latin typeface="Arial"/>
              </a:rPr>
              <a:t>Least Recently Used (LRU) Algorithm</a:t>
            </a:r>
            <a:endParaRPr b="0" lang="en-US" sz="4400" spc="-1" strike="noStrike">
              <a:solidFill>
                <a:srgbClr val="000000"/>
              </a:solidFill>
              <a:latin typeface="Calibri"/>
            </a:endParaRPr>
          </a:p>
        </p:txBody>
      </p:sp>
      <p:sp>
        <p:nvSpPr>
          <p:cNvPr id="199" name="TextShape 2"/>
          <p:cNvSpPr txBox="1"/>
          <p:nvPr/>
        </p:nvSpPr>
        <p:spPr>
          <a:xfrm>
            <a:off x="251640" y="908640"/>
            <a:ext cx="8640720" cy="576036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Use past knowledge rather than future</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Replace page that has not been used in the most amount of time</a:t>
            </a:r>
            <a:endParaRPr b="0" lang="en-US" sz="24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Associate time of last use with each page</a:t>
            </a:r>
            <a:endParaRPr b="0" lang="en-US" sz="2800" spc="-1" strike="noStrike">
              <a:solidFill>
                <a:srgbClr val="000000"/>
              </a:solidFill>
              <a:latin typeface="Calibri"/>
            </a:endParaRPr>
          </a:p>
          <a:p>
            <a:pPr marL="343080" indent="-342720" algn="just">
              <a:lnSpc>
                <a:spcPct val="100000"/>
              </a:lnSpc>
              <a:spcBef>
                <a:spcPts val="561"/>
              </a:spcBef>
              <a:tabLst>
                <a:tab algn="l" pos="0"/>
              </a:tabLst>
            </a:pPr>
            <a:endParaRPr b="0" lang="en-US" sz="2800" spc="-1" strike="noStrike">
              <a:solidFill>
                <a:srgbClr val="000000"/>
              </a:solidFill>
              <a:latin typeface="Calibri"/>
            </a:endParaRPr>
          </a:p>
          <a:p>
            <a:pPr marL="343080" indent="-342720" algn="just">
              <a:lnSpc>
                <a:spcPct val="100000"/>
              </a:lnSpc>
              <a:spcBef>
                <a:spcPts val="561"/>
              </a:spcBef>
              <a:tabLst>
                <a:tab algn="l" pos="0"/>
              </a:tabLst>
            </a:pPr>
            <a:endParaRPr b="0" lang="en-US" sz="2800" spc="-1" strike="noStrike">
              <a:solidFill>
                <a:srgbClr val="000000"/>
              </a:solidFill>
              <a:latin typeface="Calibri"/>
            </a:endParaRPr>
          </a:p>
          <a:p>
            <a:pPr algn="just">
              <a:lnSpc>
                <a:spcPct val="100000"/>
              </a:lnSpc>
              <a:spcBef>
                <a:spcPts val="561"/>
              </a:spcBef>
              <a:tabLst>
                <a:tab algn="l" pos="0"/>
              </a:tabLst>
            </a:pPr>
            <a:endParaRPr b="0" lang="en-US" sz="2800" spc="-1" strike="noStrike">
              <a:solidFill>
                <a:srgbClr val="000000"/>
              </a:solidFill>
              <a:latin typeface="Calibri"/>
            </a:endParaRPr>
          </a:p>
          <a:p>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tabLst>
                <a:tab algn="l" pos="0"/>
              </a:tabLst>
            </a:pPr>
            <a:r>
              <a:rPr b="0" lang="en-US" sz="2400" spc="-1" strike="noStrike">
                <a:solidFill>
                  <a:srgbClr val="000000"/>
                </a:solidFill>
                <a:latin typeface="Arial"/>
              </a:rPr>
              <a:t>12 faults – better than FIFO but worse than OPT</a:t>
            </a:r>
            <a:endParaRPr b="0" lang="en-US" sz="2400" spc="-1" strike="noStrike">
              <a:solidFill>
                <a:srgbClr val="000000"/>
              </a:solidFill>
              <a:latin typeface="Calibri"/>
            </a:endParaRPr>
          </a:p>
          <a:p>
            <a:pPr marL="343080" indent="-342720" algn="just">
              <a:lnSpc>
                <a:spcPct val="100000"/>
              </a:lnSpc>
              <a:spcBef>
                <a:spcPts val="561"/>
              </a:spcBef>
              <a:buClr>
                <a:srgbClr val="000000"/>
              </a:buClr>
              <a:buFont typeface="Arial"/>
              <a:buChar char="•"/>
              <a:tabLst>
                <a:tab algn="l" pos="0"/>
              </a:tabLst>
            </a:pPr>
            <a:r>
              <a:rPr b="0" lang="en-US" sz="2800" spc="-1" strike="noStrike">
                <a:solidFill>
                  <a:srgbClr val="000000"/>
                </a:solidFill>
                <a:latin typeface="Arial"/>
              </a:rPr>
              <a:t>Generally good algorithm and frequently used</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tabLst>
                <a:tab algn="l" pos="0"/>
              </a:tabLst>
            </a:pPr>
            <a:r>
              <a:rPr b="0" lang="en-US" sz="2400" spc="-1" strike="noStrike">
                <a:solidFill>
                  <a:srgbClr val="000000"/>
                </a:solidFill>
                <a:latin typeface="Arial"/>
              </a:rPr>
              <a:t>But how to implement?</a:t>
            </a:r>
            <a:endParaRPr b="0" lang="en-US" sz="2400" spc="-1" strike="noStrike">
              <a:solidFill>
                <a:srgbClr val="000000"/>
              </a:solidFill>
              <a:latin typeface="Calibri"/>
            </a:endParaRPr>
          </a:p>
        </p:txBody>
      </p:sp>
      <p:pic>
        <p:nvPicPr>
          <p:cNvPr id="200" name="Picture 4" descr="9"/>
          <p:cNvPicPr/>
          <p:nvPr/>
        </p:nvPicPr>
        <p:blipFill>
          <a:blip r:embed="rId1"/>
          <a:stretch/>
        </p:blipFill>
        <p:spPr>
          <a:xfrm>
            <a:off x="1475640" y="2925000"/>
            <a:ext cx="6901920" cy="1883880"/>
          </a:xfrm>
          <a:prstGeom prst="rect">
            <a:avLst/>
          </a:prstGeom>
          <a:ln w="9525">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176040"/>
            <a:ext cx="8229240" cy="10202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LRU Algorithm (Cont.)</a:t>
            </a:r>
            <a:endParaRPr b="0" lang="en-US" sz="4000" spc="-1" strike="noStrike">
              <a:solidFill>
                <a:srgbClr val="000000"/>
              </a:solidFill>
              <a:latin typeface="Calibri"/>
            </a:endParaRPr>
          </a:p>
        </p:txBody>
      </p:sp>
      <p:sp>
        <p:nvSpPr>
          <p:cNvPr id="202" name="TextShape 2"/>
          <p:cNvSpPr txBox="1"/>
          <p:nvPr/>
        </p:nvSpPr>
        <p:spPr>
          <a:xfrm>
            <a:off x="179640" y="1124640"/>
            <a:ext cx="8784720" cy="5462280"/>
          </a:xfrm>
          <a:prstGeom prst="rect">
            <a:avLst/>
          </a:prstGeom>
          <a:noFill/>
          <a:ln w="0">
            <a:noFill/>
          </a:ln>
        </p:spPr>
        <p:txBody>
          <a:bodyPr>
            <a:normAutofit/>
          </a:bodyPr>
          <a:p>
            <a:pPr marL="343080" indent="-342720" algn="just">
              <a:lnSpc>
                <a:spcPct val="100000"/>
              </a:lnSpc>
              <a:buClr>
                <a:srgbClr val="000000"/>
              </a:buClr>
              <a:buFont typeface="Arial"/>
              <a:buChar char="•"/>
            </a:pPr>
            <a:r>
              <a:rPr b="0" lang="en-US" sz="2800" spc="-1" strike="noStrike">
                <a:solidFill>
                  <a:srgbClr val="000000"/>
                </a:solidFill>
                <a:latin typeface="Arial"/>
              </a:rPr>
              <a:t>LRU and OPT are cases of </a:t>
            </a:r>
            <a:r>
              <a:rPr b="1" lang="en-US" sz="2800" spc="-1" strike="noStrike">
                <a:solidFill>
                  <a:srgbClr val="0000ff"/>
                </a:solidFill>
                <a:latin typeface="Arial"/>
              </a:rPr>
              <a:t>stack algorithms</a:t>
            </a:r>
            <a:r>
              <a:rPr b="1" lang="en-US" sz="2800" spc="-1" strike="noStrike">
                <a:solidFill>
                  <a:srgbClr val="3366ff"/>
                </a:solidFill>
                <a:latin typeface="Arial"/>
              </a:rPr>
              <a:t> </a:t>
            </a:r>
            <a:r>
              <a:rPr b="0" lang="en-US" sz="2800" spc="-1" strike="noStrike">
                <a:solidFill>
                  <a:srgbClr val="000000"/>
                </a:solidFill>
                <a:latin typeface="Arial"/>
              </a:rPr>
              <a:t>that don</a:t>
            </a:r>
            <a:r>
              <a:rPr b="0" lang="en-US" sz="2800" spc="-1" strike="noStrike">
                <a:solidFill>
                  <a:srgbClr val="000000"/>
                </a:solidFill>
                <a:latin typeface="Arial"/>
              </a:rPr>
              <a:t>’t have Belady’s Anomaly</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US" sz="2800" spc="-1" strike="noStrike">
                <a:solidFill>
                  <a:srgbClr val="000000"/>
                </a:solidFill>
                <a:latin typeface="Arial"/>
              </a:rPr>
              <a:t>Counter implementation</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Every page entry has a counter; every time page is referenced through this entry, copy the clock into the counter</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When a page needs to be changed, look at the counters to find smallest value</a:t>
            </a:r>
            <a:endParaRPr b="0" lang="en-US" sz="2800" spc="-1" strike="noStrike">
              <a:solidFill>
                <a:srgbClr val="000000"/>
              </a:solidFill>
              <a:latin typeface="Calibri"/>
            </a:endParaRPr>
          </a:p>
          <a:p>
            <a:pPr lvl="2" marL="1143000" indent="-228240" algn="just">
              <a:lnSpc>
                <a:spcPct val="100000"/>
              </a:lnSpc>
              <a:buClr>
                <a:srgbClr val="000000"/>
              </a:buClr>
              <a:buFont typeface="Arial"/>
              <a:buChar char="•"/>
            </a:pPr>
            <a:r>
              <a:rPr b="0" lang="en-US" sz="2400" spc="-1" strike="noStrike">
                <a:solidFill>
                  <a:srgbClr val="000000"/>
                </a:solidFill>
                <a:latin typeface="Arial"/>
              </a:rPr>
              <a:t>Search through table needed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116640"/>
            <a:ext cx="8229240" cy="1300680"/>
          </a:xfrm>
          <a:prstGeom prst="rect">
            <a:avLst/>
          </a:prstGeom>
          <a:noFill/>
          <a:ln w="0">
            <a:noFill/>
          </a:ln>
        </p:spPr>
        <p:txBody>
          <a:bodyPr anchor="ctr">
            <a:noAutofit/>
          </a:bodyPr>
          <a:p>
            <a:pPr algn="ctr">
              <a:lnSpc>
                <a:spcPct val="100000"/>
              </a:lnSpc>
            </a:pPr>
            <a:r>
              <a:rPr b="0" lang="en-US" sz="4000" spc="-1" strike="noStrike">
                <a:solidFill>
                  <a:srgbClr val="c00000"/>
                </a:solidFill>
                <a:latin typeface="Arial"/>
              </a:rPr>
              <a:t>LRU Algorithm: </a:t>
            </a:r>
            <a:br/>
            <a:r>
              <a:rPr b="0" lang="en-US" sz="4000" spc="-1" strike="noStrike">
                <a:solidFill>
                  <a:srgbClr val="000000"/>
                </a:solidFill>
                <a:latin typeface="Arial"/>
              </a:rPr>
              <a:t>Stack implementation</a:t>
            </a:r>
            <a:endParaRPr b="0" lang="en-US" sz="4000" spc="-1" strike="noStrike">
              <a:solidFill>
                <a:srgbClr val="000000"/>
              </a:solidFill>
              <a:latin typeface="Calibri"/>
            </a:endParaRPr>
          </a:p>
        </p:txBody>
      </p:sp>
      <p:sp>
        <p:nvSpPr>
          <p:cNvPr id="204" name="TextShape 2"/>
          <p:cNvSpPr txBox="1"/>
          <p:nvPr/>
        </p:nvSpPr>
        <p:spPr>
          <a:xfrm>
            <a:off x="179640" y="1340640"/>
            <a:ext cx="8712720" cy="5040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 stack of page numbers: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Whenever a page is referenced, it is removed from the stack and put on the top.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In this way, the </a:t>
            </a:r>
            <a:r>
              <a:rPr b="0" lang="en-IN" sz="2800" spc="-1" strike="noStrike">
                <a:solidFill>
                  <a:srgbClr val="0000ff"/>
                </a:solidFill>
                <a:latin typeface="Arial"/>
              </a:rPr>
              <a:t>most recently used page </a:t>
            </a:r>
            <a:r>
              <a:rPr b="0" lang="en-IN" sz="2800" spc="-1" strike="noStrike">
                <a:solidFill>
                  <a:srgbClr val="000000"/>
                </a:solidFill>
                <a:latin typeface="Arial"/>
              </a:rPr>
              <a:t>is always at the top of the stack and the least recently used page is always at the bottom</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Because entries must be removed from the middle of the stack, it is best to implement this approach by using a doubly linked list with a head pointer and a tail pointer.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539640" y="116640"/>
            <a:ext cx="7992360" cy="1367640"/>
          </a:xfrm>
          <a:prstGeom prst="rect">
            <a:avLst/>
          </a:prstGeom>
          <a:noFill/>
          <a:ln w="0">
            <a:noFill/>
          </a:ln>
        </p:spPr>
        <p:txBody>
          <a:bodyPr anchor="ctr">
            <a:noAutofit/>
          </a:bodyPr>
          <a:p>
            <a:pPr algn="ctr">
              <a:lnSpc>
                <a:spcPct val="100000"/>
              </a:lnSpc>
            </a:pPr>
            <a:r>
              <a:rPr b="0" lang="en-US" sz="4000" spc="-1" strike="noStrike">
                <a:solidFill>
                  <a:srgbClr val="c00000"/>
                </a:solidFill>
                <a:latin typeface="Arial"/>
              </a:rPr>
              <a:t>Use of A Stack to Record Most Recent Page References</a:t>
            </a:r>
            <a:endParaRPr b="0" lang="en-US" sz="4000" spc="-1" strike="noStrike">
              <a:solidFill>
                <a:srgbClr val="000000"/>
              </a:solidFill>
              <a:latin typeface="Calibri"/>
            </a:endParaRPr>
          </a:p>
        </p:txBody>
      </p:sp>
      <p:pic>
        <p:nvPicPr>
          <p:cNvPr id="206" name="Picture 1" descr="9_16.pdf"/>
          <p:cNvPicPr/>
          <p:nvPr/>
        </p:nvPicPr>
        <p:blipFill>
          <a:blip r:embed="rId1"/>
          <a:stretch/>
        </p:blipFill>
        <p:spPr>
          <a:xfrm>
            <a:off x="1115640" y="1627560"/>
            <a:ext cx="6984360" cy="4393080"/>
          </a:xfrm>
          <a:prstGeom prst="rect">
            <a:avLst/>
          </a:prstGeom>
          <a:ln w="9525">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683640" y="150840"/>
            <a:ext cx="8002800" cy="8294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LRU Approximation Algorithms</a:t>
            </a:r>
            <a:endParaRPr b="0" lang="en-US" sz="4000" spc="-1" strike="noStrike">
              <a:solidFill>
                <a:srgbClr val="000000"/>
              </a:solidFill>
              <a:latin typeface="Calibri"/>
            </a:endParaRPr>
          </a:p>
        </p:txBody>
      </p:sp>
      <p:sp>
        <p:nvSpPr>
          <p:cNvPr id="208" name="TextShape 2"/>
          <p:cNvSpPr txBox="1"/>
          <p:nvPr/>
        </p:nvSpPr>
        <p:spPr>
          <a:xfrm>
            <a:off x="179640" y="982800"/>
            <a:ext cx="8784720" cy="5686200"/>
          </a:xfrm>
          <a:prstGeom prst="rect">
            <a:avLst/>
          </a:prstGeom>
          <a:noFill/>
          <a:ln w="0">
            <a:noFill/>
          </a:ln>
        </p:spPr>
        <p:txBody>
          <a:bodyPr>
            <a:normAutofit/>
          </a:bodyPr>
          <a:p>
            <a:pPr marL="343080" indent="-342720" algn="just">
              <a:lnSpc>
                <a:spcPct val="100000"/>
              </a:lnSpc>
              <a:spcBef>
                <a:spcPts val="601"/>
              </a:spcBef>
              <a:buClr>
                <a:srgbClr val="000000"/>
              </a:buClr>
              <a:buFont typeface="Arial"/>
              <a:buChar char="•"/>
            </a:pPr>
            <a:r>
              <a:rPr b="0" lang="en-US" sz="3000" spc="-1" strike="noStrike">
                <a:solidFill>
                  <a:srgbClr val="000000"/>
                </a:solidFill>
                <a:latin typeface="Arial"/>
              </a:rPr>
              <a:t>LRU needs special hardware and still slow</a:t>
            </a:r>
            <a:endParaRPr b="0" lang="en-US" sz="3000" spc="-1" strike="noStrike">
              <a:solidFill>
                <a:srgbClr val="000000"/>
              </a:solidFill>
              <a:latin typeface="Calibri"/>
            </a:endParaRPr>
          </a:p>
          <a:p>
            <a:pPr marL="343080" indent="-342720" algn="just">
              <a:lnSpc>
                <a:spcPct val="100000"/>
              </a:lnSpc>
              <a:spcBef>
                <a:spcPts val="601"/>
              </a:spcBef>
              <a:buClr>
                <a:srgbClr val="0000ff"/>
              </a:buClr>
              <a:buFont typeface="Arial"/>
              <a:buChar char="•"/>
            </a:pPr>
            <a:r>
              <a:rPr b="1" lang="en-US" sz="3000" spc="-1" strike="noStrike">
                <a:solidFill>
                  <a:srgbClr val="0000ff"/>
                </a:solidFill>
                <a:latin typeface="Arial"/>
              </a:rPr>
              <a:t>Reference bit</a:t>
            </a:r>
            <a:endParaRPr b="0" lang="en-US" sz="3000" spc="-1" strike="noStrike">
              <a:solidFill>
                <a:srgbClr val="000000"/>
              </a:solidFill>
              <a:latin typeface="Calibri"/>
            </a:endParaRPr>
          </a:p>
          <a:p>
            <a:pPr lvl="1" marL="743040" indent="-285480" algn="just">
              <a:lnSpc>
                <a:spcPct val="100000"/>
              </a:lnSpc>
              <a:spcBef>
                <a:spcPts val="519"/>
              </a:spcBef>
              <a:buClr>
                <a:srgbClr val="000000"/>
              </a:buClr>
              <a:buFont typeface="Arial"/>
              <a:buChar char="–"/>
            </a:pPr>
            <a:r>
              <a:rPr b="0" lang="en-IN" sz="2600" spc="-1" strike="noStrike">
                <a:solidFill>
                  <a:srgbClr val="000000"/>
                </a:solidFill>
                <a:latin typeface="Arial"/>
              </a:rPr>
              <a:t>Reference bits are associated with each entry in the page table, </a:t>
            </a:r>
            <a:r>
              <a:rPr b="0" lang="en-US" sz="2600" spc="-1" strike="noStrike">
                <a:solidFill>
                  <a:srgbClr val="000000"/>
                </a:solidFill>
                <a:latin typeface="Arial"/>
              </a:rPr>
              <a:t>initially all cleared to 0</a:t>
            </a:r>
            <a:endParaRPr b="0" lang="en-US" sz="2600" spc="-1" strike="noStrike">
              <a:solidFill>
                <a:srgbClr val="000000"/>
              </a:solidFill>
              <a:latin typeface="Calibri"/>
            </a:endParaRPr>
          </a:p>
          <a:p>
            <a:pPr lvl="1" marL="743040" indent="-285480" algn="just">
              <a:lnSpc>
                <a:spcPct val="100000"/>
              </a:lnSpc>
              <a:spcBef>
                <a:spcPts val="519"/>
              </a:spcBef>
              <a:buClr>
                <a:srgbClr val="000000"/>
              </a:buClr>
              <a:buFont typeface="Arial"/>
              <a:buChar char="–"/>
            </a:pPr>
            <a:r>
              <a:rPr b="0" lang="en-US" sz="2600" spc="-1" strike="noStrike">
                <a:solidFill>
                  <a:srgbClr val="000000"/>
                </a:solidFill>
                <a:latin typeface="Arial"/>
              </a:rPr>
              <a:t>When page is referenced bit set to 1 (read/write a byte) a</a:t>
            </a:r>
            <a:r>
              <a:rPr b="0" lang="en-IN" sz="2600" spc="-1" strike="noStrike">
                <a:solidFill>
                  <a:srgbClr val="000000"/>
                </a:solidFill>
                <a:latin typeface="Arial"/>
              </a:rPr>
              <a:t>s a user process executes</a:t>
            </a:r>
            <a:endParaRPr b="0" lang="en-US" sz="2600" spc="-1" strike="noStrike">
              <a:solidFill>
                <a:srgbClr val="000000"/>
              </a:solidFill>
              <a:latin typeface="Calibri"/>
            </a:endParaRPr>
          </a:p>
          <a:p>
            <a:pPr lvl="1" marL="743040" indent="-285480" algn="just">
              <a:lnSpc>
                <a:spcPct val="100000"/>
              </a:lnSpc>
              <a:spcBef>
                <a:spcPts val="519"/>
              </a:spcBef>
              <a:buClr>
                <a:srgbClr val="000000"/>
              </a:buClr>
              <a:buFont typeface="Arial"/>
              <a:buChar char="–"/>
            </a:pPr>
            <a:r>
              <a:rPr b="0" lang="en-IN" sz="2600" spc="-1" strike="noStrike">
                <a:solidFill>
                  <a:srgbClr val="000000"/>
                </a:solidFill>
                <a:latin typeface="Arial"/>
              </a:rPr>
              <a:t>the bit associated with each page referenced is set (to 1) by the hardware.</a:t>
            </a:r>
            <a:endParaRPr b="0" lang="en-US" sz="2600" spc="-1" strike="noStrike">
              <a:solidFill>
                <a:srgbClr val="000000"/>
              </a:solidFill>
              <a:latin typeface="Calibri"/>
            </a:endParaRPr>
          </a:p>
          <a:p>
            <a:pPr lvl="1" marL="743040" indent="-285480" algn="just">
              <a:lnSpc>
                <a:spcPct val="100000"/>
              </a:lnSpc>
              <a:spcBef>
                <a:spcPts val="519"/>
              </a:spcBef>
              <a:buClr>
                <a:srgbClr val="000000"/>
              </a:buClr>
              <a:buFont typeface="Arial"/>
              <a:buChar char="–"/>
            </a:pPr>
            <a:r>
              <a:rPr b="0" lang="en-IN" sz="2600" spc="-1" strike="noStrike">
                <a:solidFill>
                  <a:srgbClr val="000000"/>
                </a:solidFill>
                <a:latin typeface="Arial"/>
              </a:rPr>
              <a:t>After some time, we can determine which pages have been used and which have not been used by examining the reference bits</a:t>
            </a:r>
            <a:endParaRPr b="0" lang="en-US" sz="2600" spc="-1" strike="noStrike">
              <a:solidFill>
                <a:srgbClr val="000000"/>
              </a:solidFill>
              <a:latin typeface="Calibri"/>
            </a:endParaRPr>
          </a:p>
          <a:p>
            <a:pPr lvl="1" marL="743040" indent="-285480" algn="just">
              <a:lnSpc>
                <a:spcPct val="100000"/>
              </a:lnSpc>
              <a:spcBef>
                <a:spcPts val="519"/>
              </a:spcBef>
              <a:buClr>
                <a:srgbClr val="000000"/>
              </a:buClr>
              <a:buFont typeface="Arial"/>
              <a:buChar char="–"/>
            </a:pPr>
            <a:r>
              <a:rPr b="0" lang="en-US" sz="2600" spc="-1" strike="noStrike">
                <a:solidFill>
                  <a:srgbClr val="000000"/>
                </a:solidFill>
                <a:latin typeface="Arial"/>
              </a:rPr>
              <a:t>Replace any with reference bit = 0 (if one exists)</a:t>
            </a:r>
            <a:endParaRPr b="0" lang="en-US" sz="2600" spc="-1" strike="noStrike">
              <a:solidFill>
                <a:srgbClr val="000000"/>
              </a:solidFill>
              <a:latin typeface="Calibri"/>
            </a:endParaRPr>
          </a:p>
          <a:p>
            <a:pPr lvl="2" marL="1143000" indent="-228240" algn="just">
              <a:lnSpc>
                <a:spcPct val="100000"/>
              </a:lnSpc>
              <a:spcBef>
                <a:spcPts val="479"/>
              </a:spcBef>
              <a:buClr>
                <a:srgbClr val="000000"/>
              </a:buClr>
              <a:buFont typeface="Arial"/>
              <a:buChar char="•"/>
            </a:pPr>
            <a:r>
              <a:rPr b="0" lang="en-US" sz="2400" spc="-1" strike="noStrike">
                <a:solidFill>
                  <a:srgbClr val="000000"/>
                </a:solidFill>
                <a:latin typeface="Arial"/>
              </a:rPr>
              <a:t>We do not know the order, however</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457200" y="44640"/>
            <a:ext cx="8229240" cy="993600"/>
          </a:xfrm>
          <a:prstGeom prst="rect">
            <a:avLst/>
          </a:prstGeom>
          <a:noFill/>
          <a:ln w="0">
            <a:noFill/>
          </a:ln>
        </p:spPr>
        <p:txBody>
          <a:bodyPr anchor="ctr">
            <a:normAutofit fontScale="60000"/>
          </a:bodyPr>
          <a:p>
            <a:pPr algn="ctr">
              <a:lnSpc>
                <a:spcPct val="100000"/>
              </a:lnSpc>
            </a:pPr>
            <a:r>
              <a:rPr b="0" lang="en-IN" sz="4400" spc="-1" strike="noStrike">
                <a:solidFill>
                  <a:srgbClr val="c00000"/>
                </a:solidFill>
                <a:latin typeface="Arial"/>
              </a:rPr>
              <a:t>Additional-Reference-Bits Algorithm</a:t>
            </a:r>
            <a:endParaRPr b="0" lang="en-US" sz="4400" spc="-1" strike="noStrike">
              <a:solidFill>
                <a:srgbClr val="000000"/>
              </a:solidFill>
              <a:latin typeface="Calibri"/>
            </a:endParaRPr>
          </a:p>
        </p:txBody>
      </p:sp>
      <p:sp>
        <p:nvSpPr>
          <p:cNvPr id="210" name="TextShape 2"/>
          <p:cNvSpPr txBox="1"/>
          <p:nvPr/>
        </p:nvSpPr>
        <p:spPr>
          <a:xfrm>
            <a:off x="179640" y="908640"/>
            <a:ext cx="8856720" cy="5832360"/>
          </a:xfrm>
          <a:prstGeom prst="rect">
            <a:avLst/>
          </a:prstGeom>
          <a:noFill/>
          <a:ln w="0">
            <a:noFill/>
          </a:ln>
        </p:spPr>
        <p:txBody>
          <a:bodyPr>
            <a:noAutofit/>
          </a:bodyPr>
          <a:p>
            <a:pPr marL="343080" indent="-342720" algn="just">
              <a:lnSpc>
                <a:spcPct val="100000"/>
              </a:lnSpc>
              <a:buClr>
                <a:srgbClr val="000000"/>
              </a:buClr>
              <a:buFont typeface="Arial"/>
              <a:buChar char="•"/>
            </a:pPr>
            <a:r>
              <a:rPr b="0" lang="en-IN" sz="2800" spc="-1" strike="noStrike">
                <a:solidFill>
                  <a:srgbClr val="000000"/>
                </a:solidFill>
                <a:latin typeface="Arial"/>
              </a:rPr>
              <a:t>Record reference bits at regular intervals</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IN" sz="2800" spc="-1" strike="noStrike">
                <a:solidFill>
                  <a:srgbClr val="000000"/>
                </a:solidFill>
                <a:latin typeface="Arial"/>
              </a:rPr>
              <a:t>At regular intervals (say, every 100 milliseconds), a timer interrupt transfers control to the operating system.</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IN" sz="2800" spc="-1" strike="noStrike">
                <a:solidFill>
                  <a:srgbClr val="000000"/>
                </a:solidFill>
                <a:latin typeface="Arial"/>
              </a:rPr>
              <a:t>8-bit shift registers containing  the history of page use for the last eight time periods shifted by the operating system to the right by 1-bit</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IN" sz="2800" spc="-1" strike="noStrike">
                <a:solidFill>
                  <a:srgbClr val="000000"/>
                </a:solidFill>
                <a:latin typeface="Arial"/>
              </a:rPr>
              <a:t>A page with a history register value of 11000100 has been used more recently than one with a value of 01110111. </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IN" sz="2800" spc="-1" strike="noStrike">
                <a:solidFill>
                  <a:srgbClr val="000000"/>
                </a:solidFill>
                <a:latin typeface="Arial"/>
              </a:rPr>
              <a:t>If we interpret these 8-bit bytes as unsigned integers, the page with the lowest number is the LRU page, and it can be replaced.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467640" y="116640"/>
            <a:ext cx="8229240" cy="9216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LRU Approximation Algorithms</a:t>
            </a:r>
            <a:endParaRPr b="0" lang="en-US" sz="4000" spc="-1" strike="noStrike">
              <a:solidFill>
                <a:srgbClr val="000000"/>
              </a:solidFill>
              <a:latin typeface="Calibri"/>
            </a:endParaRPr>
          </a:p>
        </p:txBody>
      </p:sp>
      <p:sp>
        <p:nvSpPr>
          <p:cNvPr id="212" name="TextShape 2"/>
          <p:cNvSpPr txBox="1"/>
          <p:nvPr/>
        </p:nvSpPr>
        <p:spPr>
          <a:xfrm>
            <a:off x="179640" y="1052640"/>
            <a:ext cx="8712720" cy="5616360"/>
          </a:xfrm>
          <a:prstGeom prst="rect">
            <a:avLst/>
          </a:prstGeom>
          <a:noFill/>
          <a:ln w="0">
            <a:noFill/>
          </a:ln>
        </p:spPr>
        <p:txBody>
          <a:bodyPr>
            <a:normAutofit fontScale="66000"/>
          </a:bodyPr>
          <a:p>
            <a:pPr marL="343080" indent="-342720" algn="just">
              <a:lnSpc>
                <a:spcPct val="100000"/>
              </a:lnSpc>
              <a:spcBef>
                <a:spcPts val="660"/>
              </a:spcBef>
              <a:buClr>
                <a:srgbClr val="0000ff"/>
              </a:buClr>
              <a:buFont typeface="Arial"/>
              <a:buChar char="•"/>
            </a:pPr>
            <a:r>
              <a:rPr b="1" lang="en-US" sz="3300" spc="-1" strike="noStrike">
                <a:solidFill>
                  <a:srgbClr val="0000ff"/>
                </a:solidFill>
                <a:latin typeface="Arial"/>
              </a:rPr>
              <a:t>Second-chance algorithm</a:t>
            </a:r>
            <a:endParaRPr b="0" lang="en-US" sz="33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Generally FIFO, plus hardware-provided reference bit</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Clock the replacement</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If page to be replaced has </a:t>
            </a:r>
            <a:endParaRPr b="0" lang="en-US" sz="2800" spc="-1" strike="noStrike">
              <a:solidFill>
                <a:srgbClr val="000000"/>
              </a:solidFill>
              <a:latin typeface="Calibri"/>
            </a:endParaRPr>
          </a:p>
          <a:p>
            <a:pPr lvl="2" marL="1143000" indent="-228240" algn="just">
              <a:lnSpc>
                <a:spcPct val="100000"/>
              </a:lnSpc>
              <a:spcBef>
                <a:spcPts val="519"/>
              </a:spcBef>
              <a:buClr>
                <a:srgbClr val="000000"/>
              </a:buClr>
              <a:buFont typeface="Arial"/>
              <a:buChar char="•"/>
            </a:pPr>
            <a:r>
              <a:rPr b="0" lang="en-US" sz="2600" spc="-1" strike="noStrike">
                <a:solidFill>
                  <a:srgbClr val="000000"/>
                </a:solidFill>
                <a:latin typeface="Arial"/>
              </a:rPr>
              <a:t>Reference bit = 0 -&gt; replace it</a:t>
            </a:r>
            <a:endParaRPr b="0" lang="en-US" sz="2600" spc="-1" strike="noStrike">
              <a:solidFill>
                <a:srgbClr val="000000"/>
              </a:solidFill>
              <a:latin typeface="Calibri"/>
            </a:endParaRPr>
          </a:p>
          <a:p>
            <a:pPr lvl="2" marL="1143000" indent="-228240" algn="just">
              <a:lnSpc>
                <a:spcPct val="100000"/>
              </a:lnSpc>
              <a:spcBef>
                <a:spcPts val="519"/>
              </a:spcBef>
              <a:buClr>
                <a:srgbClr val="000000"/>
              </a:buClr>
              <a:buFont typeface="Arial"/>
              <a:buChar char="•"/>
            </a:pPr>
            <a:r>
              <a:rPr b="0" lang="en-US" sz="2600" spc="-1" strike="noStrike">
                <a:solidFill>
                  <a:srgbClr val="000000"/>
                </a:solidFill>
                <a:latin typeface="Arial"/>
              </a:rPr>
              <a:t>Reference bit = 1 then:</a:t>
            </a:r>
            <a:endParaRPr b="0" lang="en-US" sz="2600" spc="-1" strike="noStrike">
              <a:solidFill>
                <a:srgbClr val="000000"/>
              </a:solidFill>
              <a:latin typeface="Calibri"/>
            </a:endParaRPr>
          </a:p>
          <a:p>
            <a:pPr lvl="3" marL="1600200" indent="-228240" algn="just">
              <a:lnSpc>
                <a:spcPct val="100000"/>
              </a:lnSpc>
              <a:spcBef>
                <a:spcPts val="479"/>
              </a:spcBef>
              <a:buClr>
                <a:srgbClr val="000000"/>
              </a:buClr>
              <a:buFont typeface="Arial"/>
              <a:buChar char="–"/>
            </a:pPr>
            <a:r>
              <a:rPr b="0" lang="en-US" sz="2400" spc="-1" strike="noStrike">
                <a:solidFill>
                  <a:srgbClr val="000000"/>
                </a:solidFill>
                <a:latin typeface="Arial"/>
              </a:rPr>
              <a:t>set reference bit 0, leave page in memory and </a:t>
            </a:r>
            <a:r>
              <a:rPr b="0" lang="en-IN" sz="2400" spc="-1" strike="noStrike">
                <a:solidFill>
                  <a:srgbClr val="000000"/>
                </a:solidFill>
                <a:latin typeface="Arial"/>
              </a:rPr>
              <a:t>move on to select the next FIFO page. </a:t>
            </a:r>
            <a:endParaRPr b="0" lang="en-US" sz="2400" spc="-1" strike="noStrike">
              <a:solidFill>
                <a:srgbClr val="000000"/>
              </a:solidFill>
              <a:latin typeface="Calibri"/>
            </a:endParaRPr>
          </a:p>
          <a:p>
            <a:pPr lvl="2" marL="1143000" indent="-228240" algn="just">
              <a:lnSpc>
                <a:spcPct val="100000"/>
              </a:lnSpc>
              <a:spcBef>
                <a:spcPts val="519"/>
              </a:spcBef>
              <a:buClr>
                <a:srgbClr val="000000"/>
              </a:buClr>
              <a:buFont typeface="Arial"/>
              <a:buChar char="•"/>
            </a:pPr>
            <a:r>
              <a:rPr b="0" lang="en-IN" sz="2600" spc="-1" strike="noStrike">
                <a:solidFill>
                  <a:srgbClr val="000000"/>
                </a:solidFill>
                <a:latin typeface="Arial"/>
              </a:rPr>
              <a:t>When a page gets a second chance, its reference bit is cleared, and its arrival time is reset to the current time. </a:t>
            </a:r>
            <a:endParaRPr b="0" lang="en-US" sz="26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IN" sz="2800" spc="-1" strike="noStrike">
                <a:solidFill>
                  <a:srgbClr val="000000"/>
                </a:solidFill>
                <a:latin typeface="Arial"/>
              </a:rPr>
              <a:t>Thus, a page that is given a second chance will not be replaced until all other pages have been replaced / given second chance</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IN" sz="2800" spc="-1" strike="noStrike">
                <a:solidFill>
                  <a:srgbClr val="000000"/>
                </a:solidFill>
                <a:latin typeface="Arial"/>
              </a:rPr>
              <a:t>if a page is used often enough to keep its reference bit set, it will never be replaced.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125280"/>
            <a:ext cx="8229240" cy="9270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Demand Paging</a:t>
            </a:r>
            <a:endParaRPr b="0" lang="en-US" sz="4000" spc="-1" strike="noStrike">
              <a:solidFill>
                <a:srgbClr val="000000"/>
              </a:solidFill>
              <a:latin typeface="Calibri"/>
            </a:endParaRPr>
          </a:p>
        </p:txBody>
      </p:sp>
      <p:sp>
        <p:nvSpPr>
          <p:cNvPr id="136" name="TextShape 2"/>
          <p:cNvSpPr txBox="1"/>
          <p:nvPr/>
        </p:nvSpPr>
        <p:spPr>
          <a:xfrm>
            <a:off x="78120" y="980640"/>
            <a:ext cx="4781520" cy="5760360"/>
          </a:xfrm>
          <a:prstGeom prst="rect">
            <a:avLst/>
          </a:prstGeom>
          <a:noFill/>
          <a:ln w="0">
            <a:noFill/>
          </a:ln>
        </p:spPr>
        <p:txBody>
          <a:bodyPr>
            <a:normAutofit fontScale="97000"/>
          </a:bodyPr>
          <a:p>
            <a:pPr marL="343080" indent="-342720" algn="just">
              <a:lnSpc>
                <a:spcPct val="100000"/>
              </a:lnSpc>
              <a:buClr>
                <a:srgbClr val="000000"/>
              </a:buClr>
              <a:buFont typeface="Arial"/>
              <a:buChar char="•"/>
            </a:pPr>
            <a:r>
              <a:rPr b="0" lang="en-US" sz="2000" spc="-1" strike="noStrike">
                <a:solidFill>
                  <a:srgbClr val="000000"/>
                </a:solidFill>
                <a:latin typeface="Arial"/>
              </a:rPr>
              <a:t>Could bring entire process into memory at load time</a:t>
            </a:r>
            <a:endParaRPr b="0" lang="en-US" sz="2000" spc="-1" strike="noStrike">
              <a:solidFill>
                <a:srgbClr val="000000"/>
              </a:solidFill>
              <a:latin typeface="Calibri"/>
            </a:endParaRPr>
          </a:p>
          <a:p>
            <a:pPr marL="343080" indent="-342720" algn="just">
              <a:lnSpc>
                <a:spcPct val="100000"/>
              </a:lnSpc>
              <a:buClr>
                <a:srgbClr val="000000"/>
              </a:buClr>
              <a:buFont typeface="Arial"/>
              <a:buChar char="•"/>
            </a:pPr>
            <a:r>
              <a:rPr b="0" lang="en-US" sz="2000" spc="-1" strike="noStrike">
                <a:solidFill>
                  <a:srgbClr val="000000"/>
                </a:solidFill>
                <a:latin typeface="Arial"/>
              </a:rPr>
              <a:t>Or bring a page into memory only when it is needed</a:t>
            </a:r>
            <a:endParaRPr b="0" lang="en-US" sz="2000" spc="-1" strike="noStrike">
              <a:solidFill>
                <a:srgbClr val="000000"/>
              </a:solidFill>
              <a:latin typeface="Calibri"/>
            </a:endParaRPr>
          </a:p>
          <a:p>
            <a:pPr lvl="1" marL="743040" indent="-285480" algn="just">
              <a:lnSpc>
                <a:spcPct val="100000"/>
              </a:lnSpc>
              <a:buClr>
                <a:srgbClr val="000000"/>
              </a:buClr>
              <a:buFont typeface="Arial"/>
              <a:buChar char="–"/>
            </a:pPr>
            <a:r>
              <a:rPr b="0" lang="en-US" sz="2000" spc="-1" strike="noStrike">
                <a:solidFill>
                  <a:srgbClr val="000000"/>
                </a:solidFill>
                <a:latin typeface="Arial"/>
              </a:rPr>
              <a:t>Less I/O needed, no unnecessary I/O</a:t>
            </a:r>
            <a:endParaRPr b="0" lang="en-US" sz="2000" spc="-1" strike="noStrike">
              <a:solidFill>
                <a:srgbClr val="000000"/>
              </a:solidFill>
              <a:latin typeface="Calibri"/>
            </a:endParaRPr>
          </a:p>
          <a:p>
            <a:pPr lvl="1" marL="743040" indent="-285480" algn="just">
              <a:lnSpc>
                <a:spcPct val="100000"/>
              </a:lnSpc>
              <a:buClr>
                <a:srgbClr val="000000"/>
              </a:buClr>
              <a:buFont typeface="Arial"/>
              <a:buChar char="–"/>
            </a:pPr>
            <a:r>
              <a:rPr b="0" lang="en-US" sz="2000" spc="-1" strike="noStrike">
                <a:solidFill>
                  <a:srgbClr val="000000"/>
                </a:solidFill>
                <a:latin typeface="Arial"/>
              </a:rPr>
              <a:t>Less memory needed </a:t>
            </a:r>
            <a:endParaRPr b="0" lang="en-US" sz="2000" spc="-1" strike="noStrike">
              <a:solidFill>
                <a:srgbClr val="000000"/>
              </a:solidFill>
              <a:latin typeface="Calibri"/>
            </a:endParaRPr>
          </a:p>
          <a:p>
            <a:pPr lvl="1" marL="743040" indent="-285480" algn="just">
              <a:lnSpc>
                <a:spcPct val="100000"/>
              </a:lnSpc>
              <a:buClr>
                <a:srgbClr val="000000"/>
              </a:buClr>
              <a:buFont typeface="Arial"/>
              <a:buChar char="–"/>
            </a:pPr>
            <a:r>
              <a:rPr b="0" lang="en-US" sz="2000" spc="-1" strike="noStrike">
                <a:solidFill>
                  <a:srgbClr val="000000"/>
                </a:solidFill>
                <a:latin typeface="Arial"/>
              </a:rPr>
              <a:t>Faster response</a:t>
            </a:r>
            <a:endParaRPr b="0" lang="en-US" sz="2000" spc="-1" strike="noStrike">
              <a:solidFill>
                <a:srgbClr val="000000"/>
              </a:solidFill>
              <a:latin typeface="Calibri"/>
            </a:endParaRPr>
          </a:p>
          <a:p>
            <a:pPr lvl="1" marL="743040" indent="-285480" algn="just">
              <a:lnSpc>
                <a:spcPct val="100000"/>
              </a:lnSpc>
              <a:buClr>
                <a:srgbClr val="000000"/>
              </a:buClr>
              <a:buFont typeface="Arial"/>
              <a:buChar char="–"/>
            </a:pPr>
            <a:r>
              <a:rPr b="0" lang="en-US" sz="2000" spc="-1" strike="noStrike">
                <a:solidFill>
                  <a:srgbClr val="000000"/>
                </a:solidFill>
                <a:latin typeface="Arial"/>
              </a:rPr>
              <a:t>More users</a:t>
            </a:r>
            <a:endParaRPr b="0" lang="en-US" sz="2000" spc="-1" strike="noStrike">
              <a:solidFill>
                <a:srgbClr val="000000"/>
              </a:solidFill>
              <a:latin typeface="Calibri"/>
            </a:endParaRPr>
          </a:p>
          <a:p>
            <a:pPr marL="343080" indent="-342720" algn="just">
              <a:lnSpc>
                <a:spcPct val="100000"/>
              </a:lnSpc>
              <a:buClr>
                <a:srgbClr val="000000"/>
              </a:buClr>
              <a:buFont typeface="Arial"/>
              <a:buChar char="•"/>
            </a:pPr>
            <a:r>
              <a:rPr b="0" lang="en-US" sz="2000" spc="-1" strike="noStrike">
                <a:solidFill>
                  <a:srgbClr val="000000"/>
                </a:solidFill>
                <a:latin typeface="Arial"/>
              </a:rPr>
              <a:t>Similar to paging system with swapping</a:t>
            </a:r>
            <a:endParaRPr b="0" lang="en-US" sz="2000" spc="-1" strike="noStrike">
              <a:solidFill>
                <a:srgbClr val="000000"/>
              </a:solidFill>
              <a:latin typeface="Calibri"/>
            </a:endParaRPr>
          </a:p>
          <a:p>
            <a:pPr marL="343080" indent="-342720" algn="just">
              <a:lnSpc>
                <a:spcPct val="100000"/>
              </a:lnSpc>
              <a:buClr>
                <a:srgbClr val="000000"/>
              </a:buClr>
              <a:buFont typeface="Arial"/>
              <a:buChar char="•"/>
            </a:pPr>
            <a:r>
              <a:rPr b="0" lang="en-US" sz="2000" spc="-1" strike="noStrike">
                <a:solidFill>
                  <a:srgbClr val="000000"/>
                </a:solidFill>
                <a:latin typeface="Arial"/>
              </a:rPr>
              <a:t>Page is needed </a:t>
            </a:r>
            <a:r>
              <a:rPr b="0" lang="en-US" sz="2000" spc="-1" strike="noStrike">
                <a:solidFill>
                  <a:srgbClr val="000000"/>
                </a:solidFill>
                <a:latin typeface="Symbol"/>
              </a:rPr>
              <a:t></a:t>
            </a:r>
            <a:r>
              <a:rPr b="0" lang="en-US" sz="2000" spc="-1" strike="noStrike">
                <a:solidFill>
                  <a:srgbClr val="000000"/>
                </a:solidFill>
                <a:latin typeface="Arial"/>
              </a:rPr>
              <a:t> reference to it</a:t>
            </a:r>
            <a:endParaRPr b="0" lang="en-US" sz="2000" spc="-1" strike="noStrike">
              <a:solidFill>
                <a:srgbClr val="000000"/>
              </a:solidFill>
              <a:latin typeface="Calibri"/>
            </a:endParaRPr>
          </a:p>
          <a:p>
            <a:pPr lvl="1" marL="743040" indent="-285480" algn="just">
              <a:lnSpc>
                <a:spcPct val="100000"/>
              </a:lnSpc>
              <a:buClr>
                <a:srgbClr val="000000"/>
              </a:buClr>
              <a:buFont typeface="Arial"/>
              <a:buChar char="–"/>
            </a:pPr>
            <a:r>
              <a:rPr b="0" lang="en-US" sz="2000" spc="-1" strike="noStrike">
                <a:solidFill>
                  <a:srgbClr val="000000"/>
                </a:solidFill>
                <a:latin typeface="Arial"/>
              </a:rPr>
              <a:t>invalid reference </a:t>
            </a:r>
            <a:r>
              <a:rPr b="0" lang="en-US" sz="2000" spc="-1" strike="noStrike">
                <a:solidFill>
                  <a:srgbClr val="000000"/>
                </a:solidFill>
                <a:latin typeface="Symbol"/>
              </a:rPr>
              <a:t></a:t>
            </a:r>
            <a:r>
              <a:rPr b="0" lang="en-US" sz="2000" spc="-1" strike="noStrike">
                <a:solidFill>
                  <a:srgbClr val="000000"/>
                </a:solidFill>
                <a:latin typeface="Arial"/>
              </a:rPr>
              <a:t> abort</a:t>
            </a:r>
            <a:endParaRPr b="0" lang="en-US" sz="2000" spc="-1" strike="noStrike">
              <a:solidFill>
                <a:srgbClr val="000000"/>
              </a:solidFill>
              <a:latin typeface="Calibri"/>
            </a:endParaRPr>
          </a:p>
          <a:p>
            <a:pPr lvl="1" marL="743040" indent="-285480" algn="just">
              <a:lnSpc>
                <a:spcPct val="100000"/>
              </a:lnSpc>
              <a:buClr>
                <a:srgbClr val="000000"/>
              </a:buClr>
              <a:buFont typeface="Arial"/>
              <a:buChar char="–"/>
            </a:pPr>
            <a:r>
              <a:rPr b="0" lang="en-US" sz="2000" spc="-1" strike="noStrike">
                <a:solidFill>
                  <a:srgbClr val="000000"/>
                </a:solidFill>
                <a:latin typeface="Arial"/>
              </a:rPr>
              <a:t>not-in-memory </a:t>
            </a:r>
            <a:r>
              <a:rPr b="0" lang="en-US" sz="2000" spc="-1" strike="noStrike">
                <a:solidFill>
                  <a:srgbClr val="000000"/>
                </a:solidFill>
                <a:latin typeface="Symbol"/>
              </a:rPr>
              <a:t></a:t>
            </a:r>
            <a:r>
              <a:rPr b="0" lang="en-US" sz="2000" spc="-1" strike="noStrike">
                <a:solidFill>
                  <a:srgbClr val="000000"/>
                </a:solidFill>
                <a:latin typeface="Arial"/>
              </a:rPr>
              <a:t> bring to memory</a:t>
            </a:r>
            <a:endParaRPr b="0" lang="en-US" sz="2000" spc="-1" strike="noStrike">
              <a:solidFill>
                <a:srgbClr val="000000"/>
              </a:solidFill>
              <a:latin typeface="Calibri"/>
            </a:endParaRPr>
          </a:p>
          <a:p>
            <a:pPr marL="343080" indent="-342720" algn="just">
              <a:lnSpc>
                <a:spcPct val="100000"/>
              </a:lnSpc>
              <a:buClr>
                <a:srgbClr val="0000ff"/>
              </a:buClr>
              <a:buFont typeface="Arial"/>
              <a:buChar char="•"/>
            </a:pPr>
            <a:r>
              <a:rPr b="1" lang="en-US" sz="2000" spc="-1" strike="noStrike">
                <a:solidFill>
                  <a:srgbClr val="0000ff"/>
                </a:solidFill>
                <a:latin typeface="Arial"/>
              </a:rPr>
              <a:t>Lazy swapper</a:t>
            </a:r>
            <a:r>
              <a:rPr b="0" lang="en-US" sz="2000" spc="-1" strike="noStrike">
                <a:solidFill>
                  <a:srgbClr val="0000ff"/>
                </a:solidFill>
                <a:latin typeface="Arial"/>
              </a:rPr>
              <a:t> </a:t>
            </a:r>
            <a:r>
              <a:rPr b="0" lang="en-US" sz="2000" spc="-1" strike="noStrike">
                <a:solidFill>
                  <a:srgbClr val="000000"/>
                </a:solidFill>
                <a:latin typeface="Arial"/>
              </a:rPr>
              <a:t>– never swaps a page into memory unless page will be needed</a:t>
            </a:r>
            <a:endParaRPr b="0" lang="en-US" sz="2000" spc="-1" strike="noStrike">
              <a:solidFill>
                <a:srgbClr val="000000"/>
              </a:solidFill>
              <a:latin typeface="Calibri"/>
            </a:endParaRPr>
          </a:p>
          <a:p>
            <a:pPr lvl="1" marL="743040" indent="-285480" algn="just">
              <a:lnSpc>
                <a:spcPct val="100000"/>
              </a:lnSpc>
              <a:buClr>
                <a:srgbClr val="000000"/>
              </a:buClr>
              <a:buFont typeface="Arial"/>
              <a:buChar char="–"/>
            </a:pPr>
            <a:r>
              <a:rPr b="0" lang="en-US" sz="2000" spc="-1" strike="noStrike">
                <a:solidFill>
                  <a:srgbClr val="000000"/>
                </a:solidFill>
                <a:latin typeface="Arial"/>
              </a:rPr>
              <a:t>Swapper that deals with pages is a called </a:t>
            </a:r>
            <a:r>
              <a:rPr b="1" lang="en-US" sz="2000" spc="-1" strike="noStrike">
                <a:solidFill>
                  <a:srgbClr val="0000ff"/>
                </a:solidFill>
                <a:latin typeface="Arial"/>
              </a:rPr>
              <a:t>pager</a:t>
            </a:r>
            <a:endParaRPr b="0" lang="en-US" sz="2000" spc="-1" strike="noStrike">
              <a:solidFill>
                <a:srgbClr val="000000"/>
              </a:solidFill>
              <a:latin typeface="Calibri"/>
            </a:endParaRPr>
          </a:p>
          <a:p>
            <a:pPr marL="743040" indent="-285480" algn="just">
              <a:lnSpc>
                <a:spcPct val="100000"/>
              </a:lnSpc>
              <a:tabLst>
                <a:tab algn="l" pos="0"/>
              </a:tabLst>
            </a:pPr>
            <a:endParaRPr b="0" lang="en-US" sz="2000" spc="-1" strike="noStrike">
              <a:solidFill>
                <a:srgbClr val="000000"/>
              </a:solidFill>
              <a:latin typeface="Calibri"/>
            </a:endParaRPr>
          </a:p>
        </p:txBody>
      </p:sp>
      <p:pic>
        <p:nvPicPr>
          <p:cNvPr id="137" name="Picture 4" descr="9"/>
          <p:cNvPicPr/>
          <p:nvPr/>
        </p:nvPicPr>
        <p:blipFill>
          <a:blip r:embed="rId1"/>
          <a:stretch/>
        </p:blipFill>
        <p:spPr>
          <a:xfrm>
            <a:off x="4892760" y="1701720"/>
            <a:ext cx="4143600" cy="4247280"/>
          </a:xfrm>
          <a:prstGeom prst="rect">
            <a:avLst/>
          </a:prstGeom>
          <a:ln w="9525">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395640" y="44640"/>
            <a:ext cx="8541720" cy="1439640"/>
          </a:xfrm>
          <a:prstGeom prst="rect">
            <a:avLst/>
          </a:prstGeom>
          <a:noFill/>
          <a:ln w="0">
            <a:noFill/>
          </a:ln>
        </p:spPr>
        <p:txBody>
          <a:bodyPr anchor="ctr">
            <a:noAutofit/>
          </a:bodyPr>
          <a:p>
            <a:pPr algn="ctr">
              <a:lnSpc>
                <a:spcPct val="100000"/>
              </a:lnSpc>
            </a:pPr>
            <a:r>
              <a:rPr b="0" lang="en-US" sz="4000" spc="-1" strike="noStrike">
                <a:solidFill>
                  <a:srgbClr val="c00000"/>
                </a:solidFill>
                <a:latin typeface="Arial"/>
              </a:rPr>
              <a:t>Second-Chance (Clock) </a:t>
            </a:r>
            <a:br/>
            <a:r>
              <a:rPr b="0" lang="en-US" sz="4000" spc="-1" strike="noStrike">
                <a:solidFill>
                  <a:srgbClr val="c00000"/>
                </a:solidFill>
                <a:latin typeface="Arial"/>
              </a:rPr>
              <a:t>Page-Replacement Algorithm</a:t>
            </a:r>
            <a:endParaRPr b="0" lang="en-US" sz="4000" spc="-1" strike="noStrike">
              <a:solidFill>
                <a:srgbClr val="000000"/>
              </a:solidFill>
              <a:latin typeface="Calibri"/>
            </a:endParaRPr>
          </a:p>
        </p:txBody>
      </p:sp>
      <p:pic>
        <p:nvPicPr>
          <p:cNvPr id="214" name="Picture 1" descr="9_17.pdf"/>
          <p:cNvPicPr/>
          <p:nvPr/>
        </p:nvPicPr>
        <p:blipFill>
          <a:blip r:embed="rId1"/>
          <a:stretch/>
        </p:blipFill>
        <p:spPr>
          <a:xfrm>
            <a:off x="1475640" y="1452240"/>
            <a:ext cx="6120360" cy="5288760"/>
          </a:xfrm>
          <a:prstGeom prst="rect">
            <a:avLst/>
          </a:prstGeom>
          <a:ln w="9525">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755640" y="116640"/>
            <a:ext cx="7772040" cy="863640"/>
          </a:xfrm>
          <a:prstGeom prst="rect">
            <a:avLst/>
          </a:prstGeom>
          <a:noFill/>
          <a:ln w="0">
            <a:noFill/>
          </a:ln>
        </p:spPr>
        <p:txBody>
          <a:bodyPr anchor="ctr">
            <a:normAutofit fontScale="55000"/>
          </a:bodyPr>
          <a:p>
            <a:pPr algn="ctr">
              <a:lnSpc>
                <a:spcPct val="100000"/>
              </a:lnSpc>
            </a:pPr>
            <a:r>
              <a:rPr b="0" lang="en-US" sz="4000" spc="-1" strike="noStrike">
                <a:solidFill>
                  <a:srgbClr val="c00000"/>
                </a:solidFill>
                <a:latin typeface="Arial"/>
              </a:rPr>
              <a:t>Enhanced Second-Chance Algorithm</a:t>
            </a:r>
            <a:endParaRPr b="0" lang="en-US" sz="4000" spc="-1" strike="noStrike">
              <a:solidFill>
                <a:srgbClr val="000000"/>
              </a:solidFill>
              <a:latin typeface="Calibri"/>
            </a:endParaRPr>
          </a:p>
        </p:txBody>
      </p:sp>
      <p:sp>
        <p:nvSpPr>
          <p:cNvPr id="216" name="TextShape 2"/>
          <p:cNvSpPr txBox="1"/>
          <p:nvPr/>
        </p:nvSpPr>
        <p:spPr>
          <a:xfrm>
            <a:off x="179640" y="836640"/>
            <a:ext cx="8784720" cy="5832360"/>
          </a:xfrm>
          <a:prstGeom prst="rect">
            <a:avLst/>
          </a:prstGeom>
          <a:noFill/>
          <a:ln w="0">
            <a:noFill/>
          </a:ln>
        </p:spPr>
        <p:txBody>
          <a:bodyPr>
            <a:noAutofit/>
          </a:bodyPr>
          <a:p>
            <a:pPr marL="343080" indent="-342720" algn="just">
              <a:lnSpc>
                <a:spcPct val="100000"/>
              </a:lnSpc>
              <a:buClr>
                <a:srgbClr val="000000"/>
              </a:buClr>
              <a:buFont typeface="Arial"/>
              <a:buChar char="•"/>
            </a:pPr>
            <a:r>
              <a:rPr b="0" lang="en-US" sz="2400" spc="-1" strike="noStrike">
                <a:solidFill>
                  <a:srgbClr val="000000"/>
                </a:solidFill>
                <a:latin typeface="Arial"/>
              </a:rPr>
              <a:t>Improve algorithm by using reference bit and modify bit as ordered pair (reference, modify)</a:t>
            </a:r>
            <a:endParaRPr b="0" lang="en-US" sz="2400" spc="-1" strike="noStrike">
              <a:solidFill>
                <a:srgbClr val="000000"/>
              </a:solidFill>
              <a:latin typeface="Calibri"/>
            </a:endParaRPr>
          </a:p>
          <a:p>
            <a:pPr marL="714240" indent="-342720" algn="just">
              <a:lnSpc>
                <a:spcPct val="100000"/>
              </a:lnSpc>
              <a:buClr>
                <a:srgbClr val="000000"/>
              </a:buClr>
              <a:buFont typeface="Arial"/>
              <a:buAutoNum type="arabicPeriod"/>
            </a:pPr>
            <a:r>
              <a:rPr b="0" lang="en-US" sz="2400" spc="-1" strike="noStrike">
                <a:solidFill>
                  <a:srgbClr val="000000"/>
                </a:solidFill>
                <a:latin typeface="Arial"/>
              </a:rPr>
              <a:t>(0, 0) neither recently used not modified – best page to replace</a:t>
            </a:r>
            <a:endParaRPr b="0" lang="en-US" sz="2400" spc="-1" strike="noStrike">
              <a:solidFill>
                <a:srgbClr val="000000"/>
              </a:solidFill>
              <a:latin typeface="Calibri"/>
            </a:endParaRPr>
          </a:p>
          <a:p>
            <a:pPr marL="714240" indent="-342720" algn="just">
              <a:lnSpc>
                <a:spcPct val="100000"/>
              </a:lnSpc>
              <a:buClr>
                <a:srgbClr val="000000"/>
              </a:buClr>
              <a:buFont typeface="Arial"/>
              <a:buAutoNum type="arabicPeriod"/>
            </a:pPr>
            <a:r>
              <a:rPr b="0" lang="en-US" sz="2400" spc="-1" strike="noStrike">
                <a:solidFill>
                  <a:srgbClr val="000000"/>
                </a:solidFill>
                <a:latin typeface="Arial"/>
              </a:rPr>
              <a:t>(0, 1) not recently used but modified – not quite as good, must write out before replacement</a:t>
            </a:r>
            <a:endParaRPr b="0" lang="en-US" sz="2400" spc="-1" strike="noStrike">
              <a:solidFill>
                <a:srgbClr val="000000"/>
              </a:solidFill>
              <a:latin typeface="Calibri"/>
            </a:endParaRPr>
          </a:p>
          <a:p>
            <a:pPr marL="714240" indent="-342720" algn="just">
              <a:lnSpc>
                <a:spcPct val="100000"/>
              </a:lnSpc>
              <a:buClr>
                <a:srgbClr val="000000"/>
              </a:buClr>
              <a:buFont typeface="Arial"/>
              <a:buAutoNum type="arabicPeriod"/>
            </a:pPr>
            <a:r>
              <a:rPr b="0" lang="en-US" sz="2400" spc="-1" strike="noStrike">
                <a:solidFill>
                  <a:srgbClr val="000000"/>
                </a:solidFill>
                <a:latin typeface="Arial"/>
              </a:rPr>
              <a:t>(1, 0) recently used but clean – probably will be used again soon</a:t>
            </a:r>
            <a:endParaRPr b="0" lang="en-US" sz="2400" spc="-1" strike="noStrike">
              <a:solidFill>
                <a:srgbClr val="000000"/>
              </a:solidFill>
              <a:latin typeface="Calibri"/>
            </a:endParaRPr>
          </a:p>
          <a:p>
            <a:pPr marL="714240" indent="-342720" algn="just">
              <a:lnSpc>
                <a:spcPct val="100000"/>
              </a:lnSpc>
              <a:buClr>
                <a:srgbClr val="000000"/>
              </a:buClr>
              <a:buFont typeface="Arial"/>
              <a:buAutoNum type="arabicPeriod"/>
            </a:pPr>
            <a:r>
              <a:rPr b="0" lang="en-US" sz="2400" spc="-1" strike="noStrike">
                <a:solidFill>
                  <a:srgbClr val="000000"/>
                </a:solidFill>
                <a:latin typeface="Arial"/>
              </a:rPr>
              <a:t>(1, 1) recently used and modified – probably will be used again soon and need to write out before replacement</a:t>
            </a:r>
            <a:endParaRPr b="0" lang="en-US" sz="2400" spc="-1" strike="noStrike">
              <a:solidFill>
                <a:srgbClr val="000000"/>
              </a:solidFill>
              <a:latin typeface="Calibri"/>
            </a:endParaRPr>
          </a:p>
          <a:p>
            <a:pPr marL="343080" indent="-342720" algn="just">
              <a:lnSpc>
                <a:spcPct val="100000"/>
              </a:lnSpc>
              <a:buClr>
                <a:srgbClr val="000000"/>
              </a:buClr>
              <a:buFont typeface="Arial"/>
              <a:buChar char="•"/>
            </a:pPr>
            <a:r>
              <a:rPr b="0" lang="en-US" sz="2400" spc="-1" strike="noStrike">
                <a:solidFill>
                  <a:srgbClr val="000000"/>
                </a:solidFill>
                <a:latin typeface="Arial"/>
              </a:rPr>
              <a:t>When page replacement called for, use the clock scheme  but use the four classes replace page in lowest non-empty class</a:t>
            </a:r>
            <a:endParaRPr b="0" lang="en-US" sz="2400" spc="-1" strike="noStrike">
              <a:solidFill>
                <a:srgbClr val="000000"/>
              </a:solidFill>
              <a:latin typeface="Calibri"/>
            </a:endParaRPr>
          </a:p>
          <a:p>
            <a:pPr lvl="1" marL="743040" indent="-285480" algn="just">
              <a:lnSpc>
                <a:spcPct val="100000"/>
              </a:lnSpc>
              <a:buClr>
                <a:srgbClr val="000000"/>
              </a:buClr>
              <a:buFont typeface="Arial"/>
              <a:buChar char="–"/>
            </a:pPr>
            <a:r>
              <a:rPr b="0" lang="en-US" sz="2400" spc="-1" strike="noStrike">
                <a:solidFill>
                  <a:srgbClr val="000000"/>
                </a:solidFill>
                <a:latin typeface="Arial"/>
              </a:rPr>
              <a:t>Might need to search circular queue several times</a:t>
            </a:r>
            <a:endParaRPr b="0" lang="en-US" sz="2400" spc="-1" strike="noStrike">
              <a:solidFill>
                <a:srgbClr val="000000"/>
              </a:solidFill>
              <a:latin typeface="Calibri"/>
            </a:endParaRPr>
          </a:p>
          <a:p>
            <a:pPr lvl="1" marL="743040" indent="-285480" algn="just">
              <a:lnSpc>
                <a:spcPct val="100000"/>
              </a:lnSpc>
              <a:buClr>
                <a:srgbClr val="000000"/>
              </a:buClr>
              <a:buFont typeface="Arial"/>
              <a:buChar char="–"/>
            </a:pPr>
            <a:r>
              <a:rPr b="0" lang="en-IN" sz="2400" spc="-1" strike="noStrike">
                <a:solidFill>
                  <a:srgbClr val="000000"/>
                </a:solidFill>
                <a:latin typeface="Arial"/>
              </a:rPr>
              <a:t>Give preference to those pages that have been modified in order to reduce the number of I/Os required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457200" y="163440"/>
            <a:ext cx="8229240" cy="9608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Counting Algorithms</a:t>
            </a:r>
            <a:endParaRPr b="0" lang="en-US" sz="4000" spc="-1" strike="noStrike">
              <a:solidFill>
                <a:srgbClr val="000000"/>
              </a:solidFill>
              <a:latin typeface="Calibri"/>
            </a:endParaRPr>
          </a:p>
        </p:txBody>
      </p:sp>
      <p:sp>
        <p:nvSpPr>
          <p:cNvPr id="218" name="TextShape 2"/>
          <p:cNvSpPr txBox="1"/>
          <p:nvPr/>
        </p:nvSpPr>
        <p:spPr>
          <a:xfrm>
            <a:off x="251640" y="1155600"/>
            <a:ext cx="8712720" cy="5441400"/>
          </a:xfrm>
          <a:prstGeom prst="rect">
            <a:avLst/>
          </a:prstGeom>
          <a:noFill/>
          <a:ln w="0">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Keep a counter of the number of references that have been made to each page</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Not common</a:t>
            </a:r>
            <a:endParaRPr b="0" lang="en-US" sz="2800" spc="-1" strike="noStrike">
              <a:solidFill>
                <a:srgbClr val="000000"/>
              </a:solidFill>
              <a:latin typeface="Calibri"/>
            </a:endParaRPr>
          </a:p>
          <a:p>
            <a:pPr marL="343080" indent="-342720" algn="just">
              <a:lnSpc>
                <a:spcPct val="100000"/>
              </a:lnSpc>
              <a:spcBef>
                <a:spcPts val="641"/>
              </a:spcBef>
              <a:buClr>
                <a:srgbClr val="0000ff"/>
              </a:buClr>
              <a:buFont typeface="Arial"/>
              <a:buChar char="•"/>
            </a:pPr>
            <a:r>
              <a:rPr b="1" lang="en-US" sz="3200" spc="-1" strike="noStrike">
                <a:solidFill>
                  <a:srgbClr val="0000ff"/>
                </a:solidFill>
                <a:latin typeface="Arial"/>
              </a:rPr>
              <a:t>Lease Frequently Used </a:t>
            </a:r>
            <a:r>
              <a:rPr b="0" lang="en-US" sz="3200" spc="-1" strike="noStrike">
                <a:solidFill>
                  <a:srgbClr val="0000ff"/>
                </a:solidFill>
                <a:latin typeface="Arial"/>
              </a:rPr>
              <a:t>(</a:t>
            </a:r>
            <a:r>
              <a:rPr b="1" lang="en-US" sz="3200" spc="-1" strike="noStrike">
                <a:solidFill>
                  <a:srgbClr val="0000ff"/>
                </a:solidFill>
                <a:latin typeface="Arial"/>
              </a:rPr>
              <a:t>LFU</a:t>
            </a:r>
            <a:r>
              <a:rPr b="0" lang="en-US" sz="3200" spc="-1" strike="noStrike">
                <a:solidFill>
                  <a:srgbClr val="0000ff"/>
                </a:solidFill>
                <a:latin typeface="Arial"/>
              </a:rPr>
              <a:t>)</a:t>
            </a:r>
            <a:r>
              <a:rPr b="1" lang="en-US" sz="3200" spc="-1" strike="noStrike">
                <a:solidFill>
                  <a:srgbClr val="0000ff"/>
                </a:solidFill>
                <a:latin typeface="Arial"/>
              </a:rPr>
              <a:t> Algorithm</a:t>
            </a:r>
            <a:r>
              <a:rPr b="0" lang="en-US" sz="3200" spc="-1" strike="noStrike">
                <a:solidFill>
                  <a:srgbClr val="000000"/>
                </a:solidFill>
                <a:latin typeface="Arial"/>
              </a:rPr>
              <a:t>:  replaces page with smallest count</a:t>
            </a:r>
            <a:endParaRPr b="0" lang="en-US" sz="3200" spc="-1" strike="noStrike">
              <a:solidFill>
                <a:srgbClr val="000000"/>
              </a:solidFill>
              <a:latin typeface="Calibri"/>
            </a:endParaRPr>
          </a:p>
          <a:p>
            <a:pPr marL="343080" indent="-342720" algn="just">
              <a:lnSpc>
                <a:spcPct val="100000"/>
              </a:lnSpc>
              <a:spcBef>
                <a:spcPts val="641"/>
              </a:spcBef>
              <a:buClr>
                <a:srgbClr val="0000ff"/>
              </a:buClr>
              <a:buFont typeface="Arial"/>
              <a:buChar char="•"/>
            </a:pPr>
            <a:r>
              <a:rPr b="1" lang="en-US" sz="3200" spc="-1" strike="noStrike">
                <a:solidFill>
                  <a:srgbClr val="0000ff"/>
                </a:solidFill>
                <a:latin typeface="Arial"/>
              </a:rPr>
              <a:t>Most Frequently Used </a:t>
            </a:r>
            <a:r>
              <a:rPr b="0" lang="en-US" sz="3200" spc="-1" strike="noStrike">
                <a:solidFill>
                  <a:srgbClr val="0000ff"/>
                </a:solidFill>
                <a:latin typeface="Arial"/>
              </a:rPr>
              <a:t>(</a:t>
            </a:r>
            <a:r>
              <a:rPr b="1" lang="en-US" sz="3200" spc="-1" strike="noStrike">
                <a:solidFill>
                  <a:srgbClr val="0000ff"/>
                </a:solidFill>
                <a:latin typeface="Arial"/>
              </a:rPr>
              <a:t>MFU</a:t>
            </a:r>
            <a:r>
              <a:rPr b="0" lang="en-US" sz="3200" spc="-1" strike="noStrike">
                <a:solidFill>
                  <a:srgbClr val="0000ff"/>
                </a:solidFill>
                <a:latin typeface="Arial"/>
              </a:rPr>
              <a:t>)</a:t>
            </a:r>
            <a:r>
              <a:rPr b="1" lang="en-US" sz="3200" spc="-1" strike="noStrike">
                <a:solidFill>
                  <a:srgbClr val="0000ff"/>
                </a:solidFill>
                <a:latin typeface="Arial"/>
              </a:rPr>
              <a:t> Algorithm</a:t>
            </a:r>
            <a:r>
              <a:rPr b="0" lang="en-US" sz="3200" spc="-1" strike="noStrike">
                <a:solidFill>
                  <a:srgbClr val="000000"/>
                </a:solidFill>
                <a:latin typeface="Arial"/>
              </a:rPr>
              <a:t>: based on the argument that the page with the smallest count was probably just brought in and has yet to be used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457200" y="201600"/>
            <a:ext cx="8229240" cy="85068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Page-Buffering Algorithms</a:t>
            </a:r>
            <a:endParaRPr b="0" lang="en-US" sz="4000" spc="-1" strike="noStrike">
              <a:solidFill>
                <a:srgbClr val="000000"/>
              </a:solidFill>
              <a:latin typeface="Calibri"/>
            </a:endParaRPr>
          </a:p>
        </p:txBody>
      </p:sp>
      <p:sp>
        <p:nvSpPr>
          <p:cNvPr id="220" name="TextShape 2"/>
          <p:cNvSpPr txBox="1"/>
          <p:nvPr/>
        </p:nvSpPr>
        <p:spPr>
          <a:xfrm>
            <a:off x="179640" y="908640"/>
            <a:ext cx="8784720" cy="5760360"/>
          </a:xfrm>
          <a:prstGeom prst="rect">
            <a:avLst/>
          </a:prstGeom>
          <a:noFill/>
          <a:ln w="0">
            <a:noFill/>
          </a:ln>
        </p:spPr>
        <p:txBody>
          <a:bodyPr>
            <a:normAutofit/>
          </a:bodyPr>
          <a:p>
            <a:pPr marL="343080" indent="-342720" algn="just">
              <a:lnSpc>
                <a:spcPct val="100000"/>
              </a:lnSpc>
              <a:spcBef>
                <a:spcPts val="641"/>
              </a:spcBef>
              <a:buClr>
                <a:srgbClr val="000000"/>
              </a:buClr>
              <a:buFont typeface="Arial"/>
              <a:buChar char="•"/>
            </a:pPr>
            <a:r>
              <a:rPr b="0" lang="en-IN" sz="3200" spc="-1" strike="noStrike">
                <a:solidFill>
                  <a:srgbClr val="000000"/>
                </a:solidFill>
                <a:latin typeface="Arial"/>
              </a:rPr>
              <a:t>When a page fault occurs, a victim frame is chosen as before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Keep a pool of free frames, always</a:t>
            </a:r>
            <a:endParaRPr b="0" lang="en-US" sz="3200" spc="-1" strike="noStrike">
              <a:solidFill>
                <a:srgbClr val="000000"/>
              </a:solidFill>
              <a:latin typeface="Calibri"/>
            </a:endParaRPr>
          </a:p>
          <a:p>
            <a:pPr lvl="1" marL="809640" indent="-352080" algn="just">
              <a:lnSpc>
                <a:spcPct val="100000"/>
              </a:lnSpc>
              <a:spcBef>
                <a:spcPts val="561"/>
              </a:spcBef>
              <a:buClr>
                <a:srgbClr val="000000"/>
              </a:buClr>
              <a:buFont typeface="Arial"/>
              <a:buChar char="–"/>
            </a:pPr>
            <a:r>
              <a:rPr b="0" lang="en-US" sz="2800" spc="-1" strike="noStrike">
                <a:solidFill>
                  <a:srgbClr val="000000"/>
                </a:solidFill>
                <a:latin typeface="Arial"/>
              </a:rPr>
              <a:t>Then frame is available when needed</a:t>
            </a:r>
            <a:endParaRPr b="0" lang="en-US" sz="2800" spc="-1" strike="noStrike">
              <a:solidFill>
                <a:srgbClr val="000000"/>
              </a:solidFill>
              <a:latin typeface="Calibri"/>
            </a:endParaRPr>
          </a:p>
          <a:p>
            <a:pPr lvl="1" marL="809640" indent="-352080" algn="just">
              <a:lnSpc>
                <a:spcPct val="100000"/>
              </a:lnSpc>
              <a:spcBef>
                <a:spcPts val="561"/>
              </a:spcBef>
              <a:buClr>
                <a:srgbClr val="000000"/>
              </a:buClr>
              <a:buFont typeface="Arial"/>
              <a:buChar char="–"/>
            </a:pPr>
            <a:r>
              <a:rPr b="0" lang="en-IN" sz="2800" spc="-1" strike="noStrike">
                <a:solidFill>
                  <a:srgbClr val="000000"/>
                </a:solidFill>
                <a:latin typeface="Arial"/>
              </a:rPr>
              <a:t>Desired page is read into a free frame from the pool before the victim is written out</a:t>
            </a:r>
            <a:endParaRPr b="0" lang="en-US" sz="2800" spc="-1" strike="noStrike">
              <a:solidFill>
                <a:srgbClr val="000000"/>
              </a:solidFill>
              <a:latin typeface="Calibri"/>
            </a:endParaRPr>
          </a:p>
          <a:p>
            <a:pPr lvl="1" marL="809640" indent="-352080" algn="just">
              <a:lnSpc>
                <a:spcPct val="100000"/>
              </a:lnSpc>
              <a:spcBef>
                <a:spcPts val="561"/>
              </a:spcBef>
              <a:buClr>
                <a:srgbClr val="000000"/>
              </a:buClr>
              <a:buFont typeface="Arial"/>
              <a:buChar char="–"/>
            </a:pPr>
            <a:r>
              <a:rPr b="0" lang="en-US" sz="2800" spc="-1" strike="noStrike">
                <a:solidFill>
                  <a:srgbClr val="000000"/>
                </a:solidFill>
                <a:latin typeface="Arial"/>
              </a:rPr>
              <a:t>Select victim to evict and add to free pool</a:t>
            </a:r>
            <a:endParaRPr b="0" lang="en-US" sz="2800" spc="-1" strike="noStrike">
              <a:solidFill>
                <a:srgbClr val="000000"/>
              </a:solidFill>
              <a:latin typeface="Calibri"/>
            </a:endParaRPr>
          </a:p>
          <a:p>
            <a:pPr lvl="1" marL="809640" indent="-352080" algn="just">
              <a:lnSpc>
                <a:spcPct val="100000"/>
              </a:lnSpc>
              <a:spcBef>
                <a:spcPts val="561"/>
              </a:spcBef>
              <a:buClr>
                <a:srgbClr val="000000"/>
              </a:buClr>
              <a:buFont typeface="Arial"/>
              <a:buChar char="–"/>
            </a:pPr>
            <a:r>
              <a:rPr b="0" lang="en-US" sz="2800" spc="-1" strike="noStrike">
                <a:solidFill>
                  <a:srgbClr val="000000"/>
                </a:solidFill>
                <a:latin typeface="Arial"/>
              </a:rPr>
              <a:t>When convenient, evict victim</a:t>
            </a:r>
            <a:endParaRPr b="0" lang="en-US" sz="28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Possibly, keep list of modified pages</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When backing store otherwise idle, write pages there and set to non-dirty i.e. modify bit is reset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179640" y="980640"/>
            <a:ext cx="8784720" cy="5688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Keep a pool of free frames but to remember which page was in each frame.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Since the frame contents are not modified when a frame is written to the disk, the old page can be reused directly from the free-frame pool if it is needed before that frame is reused.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No I/O is needed in this case.</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When a page fault occurs, we first check whether the desired page is in the free-frame pool.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If it is not, we must select a free frame and read into it.</a:t>
            </a:r>
            <a:endParaRPr b="0" lang="en-US" sz="2800" spc="-1" strike="noStrike">
              <a:solidFill>
                <a:srgbClr val="000000"/>
              </a:solidFill>
              <a:latin typeface="Calibri"/>
            </a:endParaRPr>
          </a:p>
        </p:txBody>
      </p:sp>
      <p:sp>
        <p:nvSpPr>
          <p:cNvPr id="222" name="TextShape 2"/>
          <p:cNvSpPr txBox="1"/>
          <p:nvPr/>
        </p:nvSpPr>
        <p:spPr>
          <a:xfrm>
            <a:off x="457200" y="116640"/>
            <a:ext cx="8229240" cy="1007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Page-Buffering Algorithms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395640" y="138240"/>
            <a:ext cx="8568720" cy="1202400"/>
          </a:xfrm>
          <a:prstGeom prst="rect">
            <a:avLst/>
          </a:prstGeom>
          <a:noFill/>
          <a:ln w="0">
            <a:noFill/>
          </a:ln>
        </p:spPr>
        <p:txBody>
          <a:bodyPr anchor="ctr">
            <a:noAutofit/>
          </a:bodyPr>
          <a:p>
            <a:pPr algn="ctr">
              <a:lnSpc>
                <a:spcPct val="100000"/>
              </a:lnSpc>
            </a:pPr>
            <a:r>
              <a:rPr b="0" lang="en-US" sz="4000" spc="-1" strike="noStrike">
                <a:solidFill>
                  <a:srgbClr val="c00000"/>
                </a:solidFill>
                <a:latin typeface="Arial"/>
              </a:rPr>
              <a:t>Applications and Page Replacement</a:t>
            </a:r>
            <a:endParaRPr b="0" lang="en-US" sz="4000" spc="-1" strike="noStrike">
              <a:solidFill>
                <a:srgbClr val="000000"/>
              </a:solidFill>
              <a:latin typeface="Calibri"/>
            </a:endParaRPr>
          </a:p>
        </p:txBody>
      </p:sp>
      <p:sp>
        <p:nvSpPr>
          <p:cNvPr id="224" name="TextShape 2"/>
          <p:cNvSpPr txBox="1"/>
          <p:nvPr/>
        </p:nvSpPr>
        <p:spPr>
          <a:xfrm>
            <a:off x="251640" y="1196640"/>
            <a:ext cx="8712720" cy="5322600"/>
          </a:xfrm>
          <a:prstGeom prst="rect">
            <a:avLst/>
          </a:prstGeom>
          <a:noFill/>
          <a:ln w="0">
            <a:noFill/>
          </a:ln>
        </p:spPr>
        <p:txBody>
          <a:bodyPr>
            <a:normAutofit fontScale="77000"/>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All of these algorithms have OS guessing about future page access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Some applications have better knowledge – i.e. databases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Memory intensive applications can cause double buffering</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OS keeps copy of page in memory as I/O buffer</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Application keeps page in memory for its own work</a:t>
            </a:r>
            <a:endParaRPr b="0" lang="en-US" sz="28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Operating system can given direct access to the disk, getting out of the way of the applications</a:t>
            </a:r>
            <a:endParaRPr b="0" lang="en-US" sz="3200" spc="-1" strike="noStrike">
              <a:solidFill>
                <a:srgbClr val="000000"/>
              </a:solidFill>
              <a:latin typeface="Calibri"/>
            </a:endParaRPr>
          </a:p>
          <a:p>
            <a:pPr lvl="1" marL="743040" indent="-285480" algn="just">
              <a:lnSpc>
                <a:spcPct val="100000"/>
              </a:lnSpc>
              <a:spcBef>
                <a:spcPts val="561"/>
              </a:spcBef>
              <a:buClr>
                <a:srgbClr val="3366ff"/>
              </a:buClr>
              <a:buFont typeface="Arial"/>
              <a:buChar char="–"/>
            </a:pPr>
            <a:r>
              <a:rPr b="1" lang="en-US" sz="2800" spc="-1" strike="noStrike">
                <a:solidFill>
                  <a:srgbClr val="3366ff"/>
                </a:solidFill>
                <a:latin typeface="Arial"/>
              </a:rPr>
              <a:t>Raw</a:t>
            </a:r>
            <a:r>
              <a:rPr b="1" lang="en-US" sz="2800" spc="-1" strike="noStrike">
                <a:solidFill>
                  <a:srgbClr val="000000"/>
                </a:solidFill>
                <a:latin typeface="Arial"/>
              </a:rPr>
              <a:t> </a:t>
            </a:r>
            <a:r>
              <a:rPr b="1" lang="en-US" sz="2800" spc="-1" strike="noStrike">
                <a:solidFill>
                  <a:srgbClr val="3366ff"/>
                </a:solidFill>
                <a:latin typeface="Arial"/>
              </a:rPr>
              <a:t>disk</a:t>
            </a:r>
            <a:r>
              <a:rPr b="1" lang="en-US" sz="2800" spc="-1" strike="noStrike">
                <a:solidFill>
                  <a:srgbClr val="000000"/>
                </a:solidFill>
                <a:latin typeface="Arial"/>
              </a:rPr>
              <a:t> </a:t>
            </a:r>
            <a:r>
              <a:rPr b="0" lang="en-US" sz="2800" spc="-1" strike="noStrike">
                <a:solidFill>
                  <a:srgbClr val="000000"/>
                </a:solidFill>
                <a:latin typeface="Arial"/>
              </a:rPr>
              <a:t>mode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808200" y="163440"/>
            <a:ext cx="7878240" cy="8168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Allocation of Frames</a:t>
            </a:r>
            <a:endParaRPr b="0" lang="en-US" sz="4000" spc="-1" strike="noStrike">
              <a:solidFill>
                <a:srgbClr val="000000"/>
              </a:solidFill>
              <a:latin typeface="Calibri"/>
            </a:endParaRPr>
          </a:p>
        </p:txBody>
      </p:sp>
      <p:sp>
        <p:nvSpPr>
          <p:cNvPr id="226" name="TextShape 2"/>
          <p:cNvSpPr txBox="1"/>
          <p:nvPr/>
        </p:nvSpPr>
        <p:spPr>
          <a:xfrm>
            <a:off x="179640" y="908640"/>
            <a:ext cx="8856720" cy="5760360"/>
          </a:xfrm>
          <a:prstGeom prst="rect">
            <a:avLst/>
          </a:prstGeom>
          <a:noFill/>
          <a:ln w="0">
            <a:noFill/>
          </a:ln>
        </p:spPr>
        <p:txBody>
          <a:bodyPr>
            <a:normAutofit/>
          </a:bodyPr>
          <a:p>
            <a:pPr marL="343080" indent="-342720" algn="just">
              <a:lnSpc>
                <a:spcPct val="100000"/>
              </a:lnSpc>
              <a:buClr>
                <a:srgbClr val="000000"/>
              </a:buClr>
              <a:buFont typeface="Arial"/>
              <a:buChar char="•"/>
            </a:pPr>
            <a:r>
              <a:rPr b="0" lang="en-US" sz="3200" spc="-1" strike="noStrike">
                <a:solidFill>
                  <a:srgbClr val="000000"/>
                </a:solidFill>
                <a:latin typeface="Arial"/>
              </a:rPr>
              <a:t>Each process needs </a:t>
            </a:r>
            <a:r>
              <a:rPr b="1" i="1" lang="en-US" sz="3200" spc="-1" strike="noStrike">
                <a:solidFill>
                  <a:srgbClr val="000000"/>
                </a:solidFill>
                <a:latin typeface="Arial"/>
              </a:rPr>
              <a:t>minimum</a:t>
            </a:r>
            <a:r>
              <a:rPr b="0" lang="en-US" sz="3200" spc="-1" strike="noStrike">
                <a:solidFill>
                  <a:srgbClr val="000000"/>
                </a:solidFill>
                <a:latin typeface="Arial"/>
              </a:rPr>
              <a:t> number of frames</a:t>
            </a:r>
            <a:endParaRPr b="0" lang="en-US" sz="3200" spc="-1" strike="noStrike">
              <a:solidFill>
                <a:srgbClr val="000000"/>
              </a:solidFill>
              <a:latin typeface="Calibri"/>
            </a:endParaRPr>
          </a:p>
          <a:p>
            <a:pPr marL="343080" indent="-342720" algn="just">
              <a:lnSpc>
                <a:spcPct val="100000"/>
              </a:lnSpc>
              <a:buClr>
                <a:srgbClr val="000000"/>
              </a:buClr>
              <a:buFont typeface="Arial"/>
              <a:buChar char="•"/>
            </a:pPr>
            <a:r>
              <a:rPr b="0" lang="en-IN" sz="3200" spc="-1" strike="noStrike">
                <a:solidFill>
                  <a:srgbClr val="000000"/>
                </a:solidFill>
                <a:latin typeface="Arial"/>
              </a:rPr>
              <a:t>As the number of frames allocated to each process decreases, the page-fault rate increases, slowing process execution. </a:t>
            </a:r>
            <a:endParaRPr b="0" lang="en-US" sz="3200" spc="-1" strike="noStrike">
              <a:solidFill>
                <a:srgbClr val="000000"/>
              </a:solidFill>
              <a:latin typeface="Calibri"/>
            </a:endParaRPr>
          </a:p>
          <a:p>
            <a:pPr marL="343080" indent="-342720" algn="just">
              <a:lnSpc>
                <a:spcPct val="100000"/>
              </a:lnSpc>
              <a:buClr>
                <a:srgbClr val="000000"/>
              </a:buClr>
              <a:buFont typeface="Arial"/>
              <a:buChar char="•"/>
            </a:pPr>
            <a:r>
              <a:rPr b="0" lang="en-IN" sz="3200" spc="-1" strike="noStrike">
                <a:solidFill>
                  <a:srgbClr val="000000"/>
                </a:solidFill>
                <a:latin typeface="Arial"/>
              </a:rPr>
              <a:t>In addition when a page fault occurs before an executing instruction is complete, the instruction must be restarted. </a:t>
            </a:r>
            <a:endParaRPr b="0" lang="en-US" sz="3200" spc="-1" strike="noStrike">
              <a:solidFill>
                <a:srgbClr val="000000"/>
              </a:solidFill>
              <a:latin typeface="Calibri"/>
            </a:endParaRPr>
          </a:p>
          <a:p>
            <a:pPr marL="343080" indent="-342720" algn="just">
              <a:lnSpc>
                <a:spcPct val="100000"/>
              </a:lnSpc>
              <a:buClr>
                <a:srgbClr val="000000"/>
              </a:buClr>
              <a:buFont typeface="Arial"/>
              <a:buChar char="•"/>
            </a:pPr>
            <a:r>
              <a:rPr b="0" lang="en-IN" sz="3200" spc="-1" strike="noStrike">
                <a:solidFill>
                  <a:srgbClr val="000000"/>
                </a:solidFill>
                <a:latin typeface="Arial"/>
              </a:rPr>
              <a:t>Consequently, we must have enough frames to hold all the different pages that any single instruction can reference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457200" y="116640"/>
            <a:ext cx="8229240" cy="791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Allocation of Frames</a:t>
            </a:r>
            <a:endParaRPr b="0" lang="en-US" sz="4000" spc="-1" strike="noStrike">
              <a:solidFill>
                <a:srgbClr val="000000"/>
              </a:solidFill>
              <a:latin typeface="Calibri"/>
            </a:endParaRPr>
          </a:p>
        </p:txBody>
      </p:sp>
      <p:sp>
        <p:nvSpPr>
          <p:cNvPr id="228" name="TextShape 2"/>
          <p:cNvSpPr txBox="1"/>
          <p:nvPr/>
        </p:nvSpPr>
        <p:spPr>
          <a:xfrm>
            <a:off x="179640" y="980640"/>
            <a:ext cx="8856720" cy="5760360"/>
          </a:xfrm>
          <a:prstGeom prst="rect">
            <a:avLst/>
          </a:prstGeom>
          <a:noFill/>
          <a:ln w="0">
            <a:noFill/>
          </a:ln>
        </p:spPr>
        <p:txBody>
          <a:bodyPr>
            <a:normAutofit fontScale="84000"/>
          </a:bodyPr>
          <a:p>
            <a:pPr marL="343080" indent="-342720" algn="just">
              <a:lnSpc>
                <a:spcPct val="110000"/>
              </a:lnSpc>
              <a:buClr>
                <a:srgbClr val="000000"/>
              </a:buClr>
              <a:buFont typeface="Arial"/>
              <a:buChar char="•"/>
            </a:pPr>
            <a:r>
              <a:rPr b="0" lang="en-IN" sz="3200" spc="-1" strike="noStrike">
                <a:solidFill>
                  <a:srgbClr val="000000"/>
                </a:solidFill>
                <a:latin typeface="Arial"/>
              </a:rPr>
              <a:t>Consider a machine in which all memory-reference instructions may reference only one memory address. </a:t>
            </a:r>
            <a:endParaRPr b="0" lang="en-US" sz="3200" spc="-1" strike="noStrike">
              <a:solidFill>
                <a:srgbClr val="000000"/>
              </a:solidFill>
              <a:latin typeface="Calibri"/>
            </a:endParaRPr>
          </a:p>
          <a:p>
            <a:pPr marL="343080" indent="-342720" algn="just">
              <a:lnSpc>
                <a:spcPct val="110000"/>
              </a:lnSpc>
              <a:buClr>
                <a:srgbClr val="000000"/>
              </a:buClr>
              <a:buFont typeface="Arial"/>
              <a:buChar char="•"/>
            </a:pPr>
            <a:r>
              <a:rPr b="0" lang="en-IN" sz="3200" spc="-1" strike="noStrike">
                <a:solidFill>
                  <a:srgbClr val="000000"/>
                </a:solidFill>
                <a:latin typeface="Arial"/>
              </a:rPr>
              <a:t>In this case, we need at least one frame for the instruction and one frame for the memory reference</a:t>
            </a:r>
            <a:r>
              <a:rPr b="0" i="1" lang="en-IN" sz="3200" spc="-1" strike="noStrike">
                <a:solidFill>
                  <a:srgbClr val="000000"/>
                </a:solidFill>
                <a:latin typeface="Arial"/>
              </a:rPr>
              <a:t>.</a:t>
            </a:r>
            <a:endParaRPr b="0" lang="en-US" sz="3200" spc="-1" strike="noStrike">
              <a:solidFill>
                <a:srgbClr val="000000"/>
              </a:solidFill>
              <a:latin typeface="Calibri"/>
            </a:endParaRPr>
          </a:p>
          <a:p>
            <a:pPr lvl="1" marL="743040" indent="-285480" algn="just">
              <a:lnSpc>
                <a:spcPct val="110000"/>
              </a:lnSpc>
              <a:buClr>
                <a:srgbClr val="000000"/>
              </a:buClr>
              <a:buFont typeface="Arial"/>
              <a:buChar char="–"/>
            </a:pPr>
            <a:r>
              <a:rPr b="0" i="1" lang="en-IN" sz="2800" spc="-1" strike="noStrike">
                <a:solidFill>
                  <a:srgbClr val="000000"/>
                </a:solidFill>
                <a:latin typeface="Arial"/>
              </a:rPr>
              <a:t>Two frames per instruction of the process</a:t>
            </a:r>
            <a:endParaRPr b="0" lang="en-US" sz="2800" spc="-1" strike="noStrike">
              <a:solidFill>
                <a:srgbClr val="000000"/>
              </a:solidFill>
              <a:latin typeface="Calibri"/>
            </a:endParaRPr>
          </a:p>
          <a:p>
            <a:pPr marL="343080" indent="-342720" algn="just">
              <a:lnSpc>
                <a:spcPct val="110000"/>
              </a:lnSpc>
              <a:buClr>
                <a:srgbClr val="000000"/>
              </a:buClr>
              <a:buFont typeface="Arial"/>
              <a:buChar char="•"/>
            </a:pPr>
            <a:r>
              <a:rPr b="0" lang="en-IN" sz="3200" spc="-1" strike="noStrike">
                <a:solidFill>
                  <a:srgbClr val="000000"/>
                </a:solidFill>
                <a:latin typeface="Arial"/>
              </a:rPr>
              <a:t>The minimum number of frames is defined by the computer architecture</a:t>
            </a:r>
            <a:endParaRPr b="0" lang="en-US" sz="3200" spc="-1" strike="noStrike">
              <a:solidFill>
                <a:srgbClr val="000000"/>
              </a:solidFill>
              <a:latin typeface="Calibri"/>
            </a:endParaRPr>
          </a:p>
          <a:p>
            <a:pPr marL="343080" indent="-342720" algn="just">
              <a:lnSpc>
                <a:spcPct val="110000"/>
              </a:lnSpc>
              <a:buClr>
                <a:srgbClr val="000000"/>
              </a:buClr>
              <a:buFont typeface="Arial"/>
              <a:buChar char="•"/>
            </a:pPr>
            <a:r>
              <a:rPr b="0" i="1" lang="en-US" sz="3200" spc="-1" strike="noStrike">
                <a:solidFill>
                  <a:srgbClr val="000000"/>
                </a:solidFill>
                <a:latin typeface="Arial"/>
              </a:rPr>
              <a:t>Maximum </a:t>
            </a:r>
            <a:r>
              <a:rPr b="0" lang="en-US" sz="3200" spc="-1" strike="noStrike">
                <a:solidFill>
                  <a:srgbClr val="000000"/>
                </a:solidFill>
                <a:latin typeface="Arial"/>
              </a:rPr>
              <a:t>is total frames in the system</a:t>
            </a:r>
            <a:endParaRPr b="0" lang="en-US" sz="3200" spc="-1" strike="noStrike">
              <a:solidFill>
                <a:srgbClr val="000000"/>
              </a:solidFill>
              <a:latin typeface="Calibri"/>
            </a:endParaRPr>
          </a:p>
          <a:p>
            <a:pPr marL="343080" indent="-342720" algn="just">
              <a:lnSpc>
                <a:spcPct val="110000"/>
              </a:lnSpc>
              <a:buClr>
                <a:srgbClr val="000000"/>
              </a:buClr>
              <a:buFont typeface="Arial"/>
              <a:buChar char="•"/>
            </a:pPr>
            <a:r>
              <a:rPr b="0" lang="en-US" sz="3200" spc="-1" strike="noStrike">
                <a:solidFill>
                  <a:srgbClr val="000000"/>
                </a:solidFill>
                <a:latin typeface="Arial"/>
              </a:rPr>
              <a:t>Two major allocation schemes</a:t>
            </a:r>
            <a:endParaRPr b="0" lang="en-US" sz="3200" spc="-1" strike="noStrike">
              <a:solidFill>
                <a:srgbClr val="000000"/>
              </a:solidFill>
              <a:latin typeface="Calibri"/>
            </a:endParaRPr>
          </a:p>
          <a:p>
            <a:pPr lvl="1" marL="743040" indent="-285480" algn="just">
              <a:lnSpc>
                <a:spcPct val="110000"/>
              </a:lnSpc>
              <a:buClr>
                <a:srgbClr val="000000"/>
              </a:buClr>
              <a:buFont typeface="Arial"/>
              <a:buChar char="–"/>
            </a:pPr>
            <a:r>
              <a:rPr b="0" lang="en-US" sz="2800" spc="-1" strike="noStrike">
                <a:solidFill>
                  <a:srgbClr val="000000"/>
                </a:solidFill>
                <a:latin typeface="Arial"/>
              </a:rPr>
              <a:t>fixed allocation</a:t>
            </a:r>
            <a:endParaRPr b="0" lang="en-US" sz="2800" spc="-1" strike="noStrike">
              <a:solidFill>
                <a:srgbClr val="000000"/>
              </a:solidFill>
              <a:latin typeface="Calibri"/>
            </a:endParaRPr>
          </a:p>
          <a:p>
            <a:pPr lvl="1" marL="743040" indent="-285480" algn="just">
              <a:lnSpc>
                <a:spcPct val="110000"/>
              </a:lnSpc>
              <a:buClr>
                <a:srgbClr val="000000"/>
              </a:buClr>
              <a:buFont typeface="Arial"/>
              <a:buChar char="–"/>
            </a:pPr>
            <a:r>
              <a:rPr b="0" lang="en-US" sz="2800" spc="-1" strike="noStrike">
                <a:solidFill>
                  <a:srgbClr val="000000"/>
                </a:solidFill>
                <a:latin typeface="Arial"/>
              </a:rPr>
              <a:t>priority allocation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467640" y="189000"/>
            <a:ext cx="8424720" cy="863640"/>
          </a:xfrm>
          <a:prstGeom prst="rect">
            <a:avLst/>
          </a:prstGeom>
          <a:noFill/>
          <a:ln w="0">
            <a:noFill/>
          </a:ln>
        </p:spPr>
        <p:txBody>
          <a:bodyPr anchor="ctr">
            <a:normAutofit/>
          </a:bodyPr>
          <a:p>
            <a:pPr algn="ctr">
              <a:lnSpc>
                <a:spcPct val="100000"/>
              </a:lnSpc>
            </a:pPr>
            <a:r>
              <a:rPr b="0" lang="en-US" sz="4400" spc="-1" strike="noStrike">
                <a:solidFill>
                  <a:srgbClr val="c00000"/>
                </a:solidFill>
                <a:latin typeface="Arial"/>
              </a:rPr>
              <a:t>Fixed Allocation</a:t>
            </a:r>
            <a:endParaRPr b="0" lang="en-US" sz="4400" spc="-1" strike="noStrike">
              <a:solidFill>
                <a:srgbClr val="000000"/>
              </a:solidFill>
              <a:latin typeface="Calibri"/>
            </a:endParaRPr>
          </a:p>
        </p:txBody>
      </p:sp>
      <p:sp>
        <p:nvSpPr>
          <p:cNvPr id="230" name="TextShape 2"/>
          <p:cNvSpPr txBox="1"/>
          <p:nvPr/>
        </p:nvSpPr>
        <p:spPr>
          <a:xfrm>
            <a:off x="107640" y="1082520"/>
            <a:ext cx="8928720" cy="464472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Equal allocation – For example, if there are 100 frames (after allocating frames for the OS) and 5 processes, give each process 20 frames</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Keep some as free frame buffer pool</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Proportional allocation – Allocate memory to the process according to the size of process</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Dynamic as degree of multiprogramming, process sizes change</a:t>
            </a:r>
            <a:endParaRPr b="0" lang="en-US" sz="2800" spc="-1" strike="noStrike">
              <a:solidFill>
                <a:srgbClr val="000000"/>
              </a:solidFill>
              <a:latin typeface="Calibri"/>
            </a:endParaRPr>
          </a:p>
        </p:txBody>
      </p:sp>
      <p:pic>
        <p:nvPicPr>
          <p:cNvPr id="231" name="" descr=""/>
          <p:cNvPicPr/>
          <p:nvPr/>
        </p:nvPicPr>
        <p:blipFill>
          <a:blip r:embed="rId1"/>
          <a:stretch/>
        </p:blipFill>
        <p:spPr>
          <a:xfrm>
            <a:off x="2120760" y="5079960"/>
            <a:ext cx="2857680" cy="1600200"/>
          </a:xfrm>
          <a:prstGeom prst="rect">
            <a:avLst/>
          </a:prstGeom>
          <a:ln w="0">
            <a:noFill/>
          </a:ln>
        </p:spPr>
      </p:pic>
      <p:pic>
        <p:nvPicPr>
          <p:cNvPr id="232" name="" descr=""/>
          <p:cNvPicPr/>
          <p:nvPr/>
        </p:nvPicPr>
        <p:blipFill>
          <a:blip r:embed="rId2"/>
          <a:stretch/>
        </p:blipFill>
        <p:spPr>
          <a:xfrm>
            <a:off x="6006960" y="4927680"/>
            <a:ext cx="1498680" cy="191772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251640" y="116640"/>
            <a:ext cx="8640720" cy="99468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Priority Allocation</a:t>
            </a:r>
            <a:endParaRPr b="0" lang="en-US" sz="4000" spc="-1" strike="noStrike">
              <a:solidFill>
                <a:srgbClr val="000000"/>
              </a:solidFill>
              <a:latin typeface="Calibri"/>
            </a:endParaRPr>
          </a:p>
        </p:txBody>
      </p:sp>
      <p:sp>
        <p:nvSpPr>
          <p:cNvPr id="234" name="TextShape 2"/>
          <p:cNvSpPr txBox="1"/>
          <p:nvPr/>
        </p:nvSpPr>
        <p:spPr>
          <a:xfrm>
            <a:off x="179640" y="1190520"/>
            <a:ext cx="8712720" cy="5550480"/>
          </a:xfrm>
          <a:prstGeom prst="rect">
            <a:avLst/>
          </a:prstGeom>
          <a:noFill/>
          <a:ln w="0">
            <a:noFill/>
          </a:ln>
        </p:spPr>
        <p:txBody>
          <a:bodyPr>
            <a:no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Use a proportional allocation scheme using priorities rather than size</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If process </a:t>
            </a:r>
            <a:r>
              <a:rPr b="1" i="1" lang="en-US" sz="3200" spc="-1" strike="noStrike">
                <a:solidFill>
                  <a:srgbClr val="000000"/>
                </a:solidFill>
                <a:latin typeface="Arial"/>
              </a:rPr>
              <a:t>P</a:t>
            </a:r>
            <a:r>
              <a:rPr b="1" i="1" lang="en-US" sz="3200" spc="-1" strike="noStrike" baseline="-25000">
                <a:solidFill>
                  <a:srgbClr val="000000"/>
                </a:solidFill>
                <a:latin typeface="Arial"/>
              </a:rPr>
              <a:t>i</a:t>
            </a:r>
            <a:r>
              <a:rPr b="0" lang="en-US" sz="3200" spc="-1" strike="noStrike">
                <a:solidFill>
                  <a:srgbClr val="000000"/>
                </a:solidFill>
                <a:latin typeface="Arial"/>
              </a:rPr>
              <a:t> generates a page fault,</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select for replacement one of its frames</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select for replacement a frame from a process with lower priority number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US" sz="4400" spc="-1" strike="noStrike">
                <a:solidFill>
                  <a:srgbClr val="c00000"/>
                </a:solidFill>
                <a:latin typeface="Arial"/>
              </a:rPr>
              <a:t>Demand Paging</a:t>
            </a:r>
            <a:endParaRPr b="0" lang="en-US" sz="4400" spc="-1" strike="noStrike">
              <a:solidFill>
                <a:srgbClr val="000000"/>
              </a:solidFill>
              <a:latin typeface="Calibri"/>
            </a:endParaRPr>
          </a:p>
        </p:txBody>
      </p:sp>
      <p:sp>
        <p:nvSpPr>
          <p:cNvPr id="139" name="TextShape 2"/>
          <p:cNvSpPr txBox="1"/>
          <p:nvPr/>
        </p:nvSpPr>
        <p:spPr>
          <a:xfrm>
            <a:off x="251640" y="1600200"/>
            <a:ext cx="8434800" cy="4525560"/>
          </a:xfrm>
          <a:prstGeom prst="rect">
            <a:avLst/>
          </a:prstGeom>
          <a:noFill/>
          <a:ln w="0">
            <a:noFill/>
          </a:ln>
        </p:spPr>
        <p:txBody>
          <a:bodyPr>
            <a:no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If pages needed are already </a:t>
            </a:r>
            <a:r>
              <a:rPr b="1" lang="en-US" sz="3200" spc="-1" strike="noStrike">
                <a:solidFill>
                  <a:srgbClr val="0000ff"/>
                </a:solidFill>
                <a:latin typeface="Arial"/>
              </a:rPr>
              <a:t>memory resident</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No difference from non demand-paging</a:t>
            </a:r>
            <a:endParaRPr b="0" lang="en-US" sz="28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If page needed and not memory resident</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Need to detect and load the page into memory from storage</a:t>
            </a:r>
            <a:endParaRPr b="0" lang="en-US" sz="2800" spc="-1" strike="noStrike">
              <a:solidFill>
                <a:srgbClr val="000000"/>
              </a:solidFill>
              <a:latin typeface="Calibri"/>
            </a:endParaRPr>
          </a:p>
          <a:p>
            <a:pPr lvl="2" marL="1143000" indent="-228240" algn="just">
              <a:lnSpc>
                <a:spcPct val="100000"/>
              </a:lnSpc>
              <a:spcBef>
                <a:spcPts val="479"/>
              </a:spcBef>
              <a:buClr>
                <a:srgbClr val="000000"/>
              </a:buClr>
              <a:buFont typeface="Arial"/>
              <a:buChar char="•"/>
            </a:pPr>
            <a:r>
              <a:rPr b="0" lang="en-US" sz="2400" spc="-1" strike="noStrike">
                <a:solidFill>
                  <a:srgbClr val="000000"/>
                </a:solidFill>
                <a:latin typeface="Arial"/>
              </a:rPr>
              <a:t>Without changing program behavior</a:t>
            </a:r>
            <a:endParaRPr b="0" lang="en-US" sz="2400" spc="-1" strike="noStrike">
              <a:solidFill>
                <a:srgbClr val="000000"/>
              </a:solidFill>
              <a:latin typeface="Calibri"/>
            </a:endParaRPr>
          </a:p>
          <a:p>
            <a:pPr lvl="2" marL="1143000" indent="-228240" algn="just">
              <a:lnSpc>
                <a:spcPct val="100000"/>
              </a:lnSpc>
              <a:spcBef>
                <a:spcPts val="479"/>
              </a:spcBef>
              <a:buClr>
                <a:srgbClr val="000000"/>
              </a:buClr>
              <a:buFont typeface="Arial"/>
              <a:buChar char="•"/>
            </a:pPr>
            <a:r>
              <a:rPr b="0" lang="en-US" sz="2400" spc="-1" strike="noStrike">
                <a:solidFill>
                  <a:srgbClr val="000000"/>
                </a:solidFill>
                <a:latin typeface="Arial"/>
              </a:rPr>
              <a:t>Without programmer needing to change code</a:t>
            </a:r>
            <a:endParaRPr b="0" lang="en-US" sz="2400" spc="-1" strike="noStrike">
              <a:solidFill>
                <a:srgbClr val="000000"/>
              </a:solidFill>
              <a:latin typeface="Calibri"/>
            </a:endParaRPr>
          </a:p>
          <a:p>
            <a:pPr algn="just">
              <a:lnSpc>
                <a:spcPct val="100000"/>
              </a:lnSpc>
              <a:spcBef>
                <a:spcPts val="64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67640" y="44640"/>
            <a:ext cx="8218800" cy="1079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Global vs. Local Allocation</a:t>
            </a:r>
            <a:endParaRPr b="0" lang="en-US" sz="4000" spc="-1" strike="noStrike">
              <a:solidFill>
                <a:srgbClr val="000000"/>
              </a:solidFill>
              <a:latin typeface="Calibri"/>
            </a:endParaRPr>
          </a:p>
        </p:txBody>
      </p:sp>
      <p:sp>
        <p:nvSpPr>
          <p:cNvPr id="236" name="TextShape 2"/>
          <p:cNvSpPr txBox="1"/>
          <p:nvPr/>
        </p:nvSpPr>
        <p:spPr>
          <a:xfrm>
            <a:off x="179640" y="1052640"/>
            <a:ext cx="8784720" cy="5688360"/>
          </a:xfrm>
          <a:prstGeom prst="rect">
            <a:avLst/>
          </a:prstGeom>
          <a:noFill/>
          <a:ln w="0">
            <a:noFill/>
          </a:ln>
        </p:spPr>
        <p:txBody>
          <a:bodyPr>
            <a:normAutofit/>
          </a:bodyPr>
          <a:p>
            <a:pPr marL="343080" indent="-342720" algn="just">
              <a:lnSpc>
                <a:spcPct val="100000"/>
              </a:lnSpc>
              <a:buClr>
                <a:srgbClr val="0000ff"/>
              </a:buClr>
              <a:buFont typeface="Arial"/>
              <a:buChar char="•"/>
            </a:pPr>
            <a:r>
              <a:rPr b="1" lang="en-US" sz="3200" spc="-1" strike="noStrike">
                <a:solidFill>
                  <a:srgbClr val="0000ff"/>
                </a:solidFill>
                <a:latin typeface="Arial"/>
              </a:rPr>
              <a:t>Global replacement</a:t>
            </a:r>
            <a:r>
              <a:rPr b="0" lang="en-US" sz="3200" spc="-1" strike="noStrike">
                <a:solidFill>
                  <a:srgbClr val="0000ff"/>
                </a:solidFill>
                <a:latin typeface="Arial"/>
              </a:rPr>
              <a:t> </a:t>
            </a:r>
            <a:r>
              <a:rPr b="0" lang="en-US" sz="3200" spc="-1" strike="noStrike">
                <a:solidFill>
                  <a:srgbClr val="000000"/>
                </a:solidFill>
                <a:latin typeface="Arial"/>
              </a:rPr>
              <a:t>– process selects a replacement frame from the set of all frames; one process can take a frame from another</a:t>
            </a:r>
            <a:endParaRPr b="0" lang="en-US" sz="32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But then process execution time can vary greatly</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But greater throughput so more common</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With priority</a:t>
            </a:r>
            <a:endParaRPr b="0" lang="en-US" sz="2800" spc="-1" strike="noStrike">
              <a:solidFill>
                <a:srgbClr val="000000"/>
              </a:solidFill>
              <a:latin typeface="Calibri"/>
            </a:endParaRPr>
          </a:p>
          <a:p>
            <a:pPr marL="343080" indent="-342720" algn="just">
              <a:lnSpc>
                <a:spcPct val="100000"/>
              </a:lnSpc>
              <a:tabLst>
                <a:tab algn="l" pos="0"/>
              </a:tabLst>
            </a:pPr>
            <a:endParaRPr b="0" lang="en-US" sz="2800" spc="-1" strike="noStrike">
              <a:solidFill>
                <a:srgbClr val="000000"/>
              </a:solidFill>
              <a:latin typeface="Calibri"/>
            </a:endParaRPr>
          </a:p>
          <a:p>
            <a:pPr marL="343080" indent="-342720" algn="just">
              <a:lnSpc>
                <a:spcPct val="100000"/>
              </a:lnSpc>
              <a:buClr>
                <a:srgbClr val="0000ff"/>
              </a:buClr>
              <a:buFont typeface="Arial"/>
              <a:buChar char="•"/>
              <a:tabLst>
                <a:tab algn="l" pos="0"/>
              </a:tabLst>
            </a:pPr>
            <a:r>
              <a:rPr b="1" lang="en-US" sz="3200" spc="-1" strike="noStrike">
                <a:solidFill>
                  <a:srgbClr val="0000ff"/>
                </a:solidFill>
                <a:latin typeface="Arial"/>
              </a:rPr>
              <a:t>Local replacement</a:t>
            </a:r>
            <a:r>
              <a:rPr b="0" lang="en-US" sz="3200" spc="-1" strike="noStrike">
                <a:solidFill>
                  <a:srgbClr val="0000ff"/>
                </a:solidFill>
                <a:latin typeface="Arial"/>
              </a:rPr>
              <a:t> </a:t>
            </a:r>
            <a:r>
              <a:rPr b="0" lang="en-US" sz="3200" spc="-1" strike="noStrike">
                <a:solidFill>
                  <a:srgbClr val="000000"/>
                </a:solidFill>
                <a:latin typeface="Arial"/>
              </a:rPr>
              <a:t>– each process selects from only its own set of allocated frames</a:t>
            </a:r>
            <a:endParaRPr b="0" lang="en-US" sz="3200" spc="-1" strike="noStrike">
              <a:solidFill>
                <a:srgbClr val="000000"/>
              </a:solidFill>
              <a:latin typeface="Calibri"/>
            </a:endParaRPr>
          </a:p>
          <a:p>
            <a:pPr lvl="1" marL="743040" indent="-285480" algn="just">
              <a:lnSpc>
                <a:spcPct val="100000"/>
              </a:lnSpc>
              <a:buClr>
                <a:srgbClr val="000000"/>
              </a:buClr>
              <a:buFont typeface="Arial"/>
              <a:buChar char="–"/>
              <a:tabLst>
                <a:tab algn="l" pos="0"/>
              </a:tabLst>
            </a:pPr>
            <a:r>
              <a:rPr b="0" lang="en-US" sz="2800" spc="-1" strike="noStrike">
                <a:solidFill>
                  <a:srgbClr val="000000"/>
                </a:solidFill>
                <a:latin typeface="Arial"/>
              </a:rPr>
              <a:t>More consistent per-process performance</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tabLst>
                <a:tab algn="l" pos="0"/>
              </a:tabLst>
            </a:pPr>
            <a:r>
              <a:rPr b="0" lang="en-US" sz="2800" spc="-1" strike="noStrike">
                <a:solidFill>
                  <a:srgbClr val="000000"/>
                </a:solidFill>
                <a:latin typeface="Arial"/>
              </a:rPr>
              <a:t>But possibly underutilized memory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179640" y="1052640"/>
            <a:ext cx="8784720" cy="554436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Systems in which memory access times vary significantly are known collectively as non-uniform memory access (NUMA) systems, and are slower than systems in which memory and CPUs are located on the same motherboard.</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Many systems are </a:t>
            </a:r>
            <a:r>
              <a:rPr b="1" lang="en-US" sz="2800" spc="-1" strike="noStrike">
                <a:solidFill>
                  <a:srgbClr val="0000ff"/>
                </a:solidFill>
                <a:latin typeface="Arial"/>
              </a:rPr>
              <a:t>NUMA</a:t>
            </a:r>
            <a:r>
              <a:rPr b="0" lang="en-US" sz="2800" spc="-1" strike="noStrike">
                <a:solidFill>
                  <a:srgbClr val="000000"/>
                </a:solidFill>
                <a:latin typeface="Arial"/>
              </a:rPr>
              <a:t> – speed of access to memory varies</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System boards containing CPUs and memory, interconnected over a system bus</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Managing which page frames are stored at which locations can significantly affect performance in NUMA systems.</a:t>
            </a:r>
            <a:endParaRPr b="0" lang="en-US" sz="2800" spc="-1" strike="noStrike">
              <a:solidFill>
                <a:srgbClr val="000000"/>
              </a:solidFill>
              <a:latin typeface="Calibri"/>
            </a:endParaRPr>
          </a:p>
        </p:txBody>
      </p:sp>
      <p:sp>
        <p:nvSpPr>
          <p:cNvPr id="238" name="TextShape 2"/>
          <p:cNvSpPr txBox="1"/>
          <p:nvPr/>
        </p:nvSpPr>
        <p:spPr>
          <a:xfrm>
            <a:off x="457200" y="116640"/>
            <a:ext cx="8229240" cy="935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Non-Uniform Memory Access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495360" y="201600"/>
            <a:ext cx="8229240" cy="85068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Non-Uniform Memory Access</a:t>
            </a:r>
            <a:endParaRPr b="0" lang="en-US" sz="4000" spc="-1" strike="noStrike">
              <a:solidFill>
                <a:srgbClr val="000000"/>
              </a:solidFill>
              <a:latin typeface="Calibri"/>
            </a:endParaRPr>
          </a:p>
        </p:txBody>
      </p:sp>
      <p:sp>
        <p:nvSpPr>
          <p:cNvPr id="240" name="TextShape 2"/>
          <p:cNvSpPr txBox="1"/>
          <p:nvPr/>
        </p:nvSpPr>
        <p:spPr>
          <a:xfrm>
            <a:off x="179640" y="1081080"/>
            <a:ext cx="8784720" cy="5515920"/>
          </a:xfrm>
          <a:prstGeom prst="rect">
            <a:avLst/>
          </a:prstGeom>
          <a:noFill/>
          <a:ln w="0">
            <a:noFill/>
          </a:ln>
        </p:spPr>
        <p:txBody>
          <a:bodyPr>
            <a:normAutofit/>
          </a:bodyPr>
          <a:p>
            <a:pPr marL="343080" indent="-342720" algn="just">
              <a:lnSpc>
                <a:spcPct val="100000"/>
              </a:lnSpc>
              <a:spcBef>
                <a:spcPts val="641"/>
              </a:spcBef>
              <a:buClr>
                <a:srgbClr val="000000"/>
              </a:buClr>
              <a:buFont typeface="Arial"/>
              <a:buChar char="•"/>
            </a:pPr>
            <a:r>
              <a:rPr b="0" lang="en-IN" sz="3200" spc="-1" strike="noStrike">
                <a:solidFill>
                  <a:srgbClr val="000000"/>
                </a:solidFill>
                <a:latin typeface="Arial"/>
              </a:rPr>
              <a:t>If we treat memory as uniform in such a system, CPUs may wait significantly longer for memory access than if we modify memory allocation algorithms to take NUMA into account. </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IN" sz="3200" spc="-1" strike="noStrike">
                <a:solidFill>
                  <a:srgbClr val="000000"/>
                </a:solidFill>
                <a:latin typeface="Arial"/>
              </a:rPr>
              <a:t>Similar changes must be made to the scheduling system.</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179640" y="1052640"/>
            <a:ext cx="8784720" cy="5616360"/>
          </a:xfrm>
          <a:prstGeom prst="rect">
            <a:avLst/>
          </a:prstGeom>
          <a:noFill/>
          <a:ln w="0">
            <a:noFill/>
          </a:ln>
        </p:spPr>
        <p:txBody>
          <a:bodyPr>
            <a:normAutofit/>
          </a:bodyPr>
          <a:p>
            <a:pPr marL="343080" indent="-342720" algn="just">
              <a:lnSpc>
                <a:spcPct val="100000"/>
              </a:lnSpc>
              <a:spcBef>
                <a:spcPts val="601"/>
              </a:spcBef>
              <a:buClr>
                <a:srgbClr val="000000"/>
              </a:buClr>
              <a:buFont typeface="Arial"/>
              <a:buChar char="•"/>
            </a:pPr>
            <a:r>
              <a:rPr b="0" lang="en-IN" sz="3000" spc="-1" strike="noStrike">
                <a:solidFill>
                  <a:srgbClr val="000000"/>
                </a:solidFill>
                <a:latin typeface="Arial"/>
              </a:rPr>
              <a:t>So allocate memory frames “as close as possible” to the CPU on which the process is running.</a:t>
            </a:r>
            <a:endParaRPr b="0" lang="en-US" sz="3000" spc="-1" strike="noStrike">
              <a:solidFill>
                <a:srgbClr val="000000"/>
              </a:solidFill>
              <a:latin typeface="Calibri"/>
            </a:endParaRPr>
          </a:p>
          <a:p>
            <a:pPr lvl="1" marL="743040" indent="-285480" algn="just">
              <a:lnSpc>
                <a:spcPct val="100000"/>
              </a:lnSpc>
              <a:spcBef>
                <a:spcPts val="519"/>
              </a:spcBef>
              <a:buClr>
                <a:srgbClr val="000000"/>
              </a:buClr>
              <a:buFont typeface="Arial"/>
              <a:buChar char="–"/>
            </a:pPr>
            <a:r>
              <a:rPr b="0" lang="en-US" sz="2600" spc="-1" strike="noStrike">
                <a:solidFill>
                  <a:srgbClr val="000000"/>
                </a:solidFill>
                <a:latin typeface="Arial"/>
              </a:rPr>
              <a:t>Modify scheduler to schedule the thread on the same system board when possible</a:t>
            </a:r>
            <a:endParaRPr b="0" lang="en-US" sz="26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Algorithmic changes consist of having the scheduler track the last CPU on which each process ran.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If the scheduler tries to schedule each process onto its previous CPU, and the memory-management system tries to allocate frames for the process close to the CPU on which it is being scheduled, then improved cache hits and decreased memory access times will result.</a:t>
            </a:r>
            <a:endParaRPr b="0" lang="en-US" sz="2800" spc="-1" strike="noStrike">
              <a:solidFill>
                <a:srgbClr val="000000"/>
              </a:solidFill>
              <a:latin typeface="Calibri"/>
            </a:endParaRPr>
          </a:p>
        </p:txBody>
      </p:sp>
      <p:sp>
        <p:nvSpPr>
          <p:cNvPr id="242" name="TextShape 2"/>
          <p:cNvSpPr txBox="1"/>
          <p:nvPr/>
        </p:nvSpPr>
        <p:spPr>
          <a:xfrm>
            <a:off x="457200" y="116640"/>
            <a:ext cx="8229240" cy="8496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Non-Uniform Memory Access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107640" y="1124640"/>
            <a:ext cx="8784720" cy="5544360"/>
          </a:xfrm>
          <a:prstGeom prst="rect">
            <a:avLst/>
          </a:prstGeom>
          <a:noFill/>
          <a:ln w="0">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Solved by Solaris by creating </a:t>
            </a:r>
            <a:r>
              <a:rPr b="1" lang="en-US" sz="3200" spc="-1" strike="noStrike">
                <a:solidFill>
                  <a:srgbClr val="0000ff"/>
                </a:solidFill>
                <a:latin typeface="Arial"/>
              </a:rPr>
              <a:t>lgroups </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Structure to track CPU / Memory low latency groups</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IN" sz="2800" spc="-1" strike="noStrike">
                <a:solidFill>
                  <a:srgbClr val="000000"/>
                </a:solidFill>
                <a:latin typeface="Arial"/>
              </a:rPr>
              <a:t>Each lgroup gathers together close CPUs and memory. </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IN" sz="2800" spc="-1" strike="noStrike">
                <a:solidFill>
                  <a:srgbClr val="000000"/>
                </a:solidFill>
                <a:latin typeface="Arial"/>
              </a:rPr>
              <a:t>There is a hierarchy of lgroups based on the amount of latency between the groups.</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IN" sz="2800" spc="-1" strike="noStrike">
                <a:solidFill>
                  <a:srgbClr val="000000"/>
                </a:solidFill>
                <a:latin typeface="Arial"/>
              </a:rPr>
              <a:t>Solaris tries to schedule all threads of a process and allocate all memory of a process within an lgroup. </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IN" sz="2800" spc="-1" strike="noStrike">
                <a:solidFill>
                  <a:srgbClr val="000000"/>
                </a:solidFill>
                <a:latin typeface="Arial"/>
              </a:rPr>
              <a:t>If that is not possible, it picks nearby lgroups for the rest of the resources needed.</a:t>
            </a:r>
            <a:endParaRPr b="0" lang="en-US" sz="2800" spc="-1" strike="noStrike">
              <a:solidFill>
                <a:srgbClr val="000000"/>
              </a:solidFill>
              <a:latin typeface="Calibri"/>
            </a:endParaRPr>
          </a:p>
        </p:txBody>
      </p:sp>
      <p:sp>
        <p:nvSpPr>
          <p:cNvPr id="244" name="TextShape 2"/>
          <p:cNvSpPr txBox="1"/>
          <p:nvPr/>
        </p:nvSpPr>
        <p:spPr>
          <a:xfrm>
            <a:off x="457200" y="274680"/>
            <a:ext cx="8229240" cy="7776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Non-Uniform Memory Access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395640" y="44640"/>
            <a:ext cx="8352720" cy="1007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Thrashing</a:t>
            </a:r>
            <a:endParaRPr b="0" lang="en-US" sz="4000" spc="-1" strike="noStrike">
              <a:solidFill>
                <a:srgbClr val="000000"/>
              </a:solidFill>
              <a:latin typeface="Calibri"/>
            </a:endParaRPr>
          </a:p>
        </p:txBody>
      </p:sp>
      <p:sp>
        <p:nvSpPr>
          <p:cNvPr id="246" name="TextShape 2"/>
          <p:cNvSpPr txBox="1"/>
          <p:nvPr/>
        </p:nvSpPr>
        <p:spPr>
          <a:xfrm>
            <a:off x="179640" y="908640"/>
            <a:ext cx="8856720" cy="5760360"/>
          </a:xfrm>
          <a:prstGeom prst="rect">
            <a:avLst/>
          </a:prstGeom>
          <a:noFill/>
          <a:ln w="0">
            <a:noFill/>
          </a:ln>
        </p:spPr>
        <p:txBody>
          <a:bodyPr>
            <a:normAutofit/>
          </a:bodyPr>
          <a:p>
            <a:pPr marL="343080" indent="-342720" algn="just">
              <a:lnSpc>
                <a:spcPct val="110000"/>
              </a:lnSpc>
              <a:buClr>
                <a:srgbClr val="000000"/>
              </a:buClr>
              <a:buFont typeface="Arial"/>
              <a:buChar char="•"/>
            </a:pPr>
            <a:r>
              <a:rPr b="0" lang="en-US" sz="2800" spc="-1" strike="noStrike">
                <a:solidFill>
                  <a:srgbClr val="000000"/>
                </a:solidFill>
                <a:latin typeface="Arial"/>
              </a:rPr>
              <a:t>If a process does not have </a:t>
            </a:r>
            <a:r>
              <a:rPr b="0" lang="en-US" sz="2800" spc="-1" strike="noStrike">
                <a:solidFill>
                  <a:srgbClr val="000000"/>
                </a:solidFill>
                <a:latin typeface="Arial"/>
              </a:rPr>
              <a:t>“enough” pages, the page-fault rate is very high</a:t>
            </a:r>
            <a:endParaRPr b="0" lang="en-US" sz="2800" spc="-1" strike="noStrike">
              <a:solidFill>
                <a:srgbClr val="000000"/>
              </a:solidFill>
              <a:latin typeface="Calibri"/>
            </a:endParaRPr>
          </a:p>
          <a:p>
            <a:pPr marL="343080" indent="-342720" algn="just">
              <a:lnSpc>
                <a:spcPct val="110000"/>
              </a:lnSpc>
              <a:buClr>
                <a:srgbClr val="0000ff"/>
              </a:buClr>
              <a:buFont typeface="Arial"/>
              <a:buChar char="•"/>
            </a:pPr>
            <a:r>
              <a:rPr b="1" lang="en-IN" sz="2800" spc="-1" strike="noStrike">
                <a:solidFill>
                  <a:srgbClr val="0000ff"/>
                </a:solidFill>
                <a:latin typeface="Arial"/>
              </a:rPr>
              <a:t>However, if  all pages of the process are in active use, </a:t>
            </a:r>
            <a:r>
              <a:rPr b="1" i="1" lang="en-IN" sz="2800" spc="-1" strike="noStrike">
                <a:solidFill>
                  <a:srgbClr val="0000ff"/>
                </a:solidFill>
                <a:latin typeface="Arial"/>
              </a:rPr>
              <a:t>it must replace a page</a:t>
            </a:r>
            <a:r>
              <a:rPr b="1" lang="en-IN" sz="2800" spc="-1" strike="noStrike">
                <a:solidFill>
                  <a:srgbClr val="0000ff"/>
                </a:solidFill>
                <a:latin typeface="Arial"/>
              </a:rPr>
              <a:t> (that will be needed again right away)</a:t>
            </a:r>
            <a:endParaRPr b="0" lang="en-US" sz="2800" spc="-1" strike="noStrike">
              <a:solidFill>
                <a:srgbClr val="000000"/>
              </a:solidFill>
              <a:latin typeface="Calibri"/>
            </a:endParaRPr>
          </a:p>
          <a:p>
            <a:pPr marL="343080" indent="-342720" algn="just">
              <a:lnSpc>
                <a:spcPct val="110000"/>
              </a:lnSpc>
              <a:buClr>
                <a:srgbClr val="000000"/>
              </a:buClr>
              <a:buFont typeface="Arial"/>
              <a:buChar char="•"/>
            </a:pPr>
            <a:r>
              <a:rPr b="0" lang="en-IN" sz="2800" spc="-1" strike="noStrike">
                <a:solidFill>
                  <a:srgbClr val="000000"/>
                </a:solidFill>
                <a:latin typeface="Arial"/>
              </a:rPr>
              <a:t>Consequently, the process faults immediately, and again, and again, replacing pages that it must bring back in immediately</a:t>
            </a:r>
            <a:endParaRPr b="0" lang="en-US" sz="2800" spc="-1" strike="noStrike">
              <a:solidFill>
                <a:srgbClr val="000000"/>
              </a:solidFill>
              <a:latin typeface="Calibri"/>
            </a:endParaRPr>
          </a:p>
          <a:p>
            <a:pPr marL="343080" indent="-342720" algn="just">
              <a:lnSpc>
                <a:spcPct val="110000"/>
              </a:lnSpc>
              <a:buClr>
                <a:srgbClr val="0000ff"/>
              </a:buClr>
              <a:buFont typeface="Arial"/>
              <a:buChar char="•"/>
            </a:pPr>
            <a:r>
              <a:rPr b="1" lang="en-US" sz="2800" spc="-1" strike="noStrike">
                <a:solidFill>
                  <a:srgbClr val="0000ff"/>
                </a:solidFill>
                <a:latin typeface="Arial"/>
              </a:rPr>
              <a:t>Thrashing</a:t>
            </a:r>
            <a:r>
              <a:rPr b="0" lang="en-US" sz="2800" spc="-1" strike="noStrike">
                <a:solidFill>
                  <a:srgbClr val="3366ff"/>
                </a:solidFill>
                <a:latin typeface="Arial"/>
              </a:rPr>
              <a:t> </a:t>
            </a:r>
            <a:r>
              <a:rPr b="0" lang="en-US" sz="2800" spc="-1" strike="noStrike">
                <a:solidFill>
                  <a:srgbClr val="000000"/>
                </a:solidFill>
                <a:latin typeface="Symbol"/>
              </a:rPr>
              <a:t></a:t>
            </a:r>
            <a:r>
              <a:rPr b="0" lang="en-US" sz="2800" spc="-1" strike="noStrike">
                <a:solidFill>
                  <a:srgbClr val="000000"/>
                </a:solidFill>
                <a:latin typeface="Arial"/>
              </a:rPr>
              <a:t> An activity where a process is busy swapping pages in and out (high paging activity)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457200" y="44640"/>
            <a:ext cx="8229240" cy="8496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Thrashing</a:t>
            </a:r>
            <a:endParaRPr b="0" lang="en-US" sz="4000" spc="-1" strike="noStrike">
              <a:solidFill>
                <a:srgbClr val="000000"/>
              </a:solidFill>
              <a:latin typeface="Calibri"/>
            </a:endParaRPr>
          </a:p>
        </p:txBody>
      </p:sp>
      <p:sp>
        <p:nvSpPr>
          <p:cNvPr id="248" name="TextShape 2"/>
          <p:cNvSpPr txBox="1"/>
          <p:nvPr/>
        </p:nvSpPr>
        <p:spPr>
          <a:xfrm>
            <a:off x="179640" y="764640"/>
            <a:ext cx="8856720" cy="5976360"/>
          </a:xfrm>
          <a:prstGeom prst="rect">
            <a:avLst/>
          </a:prstGeom>
          <a:noFill/>
          <a:ln w="0">
            <a:noFill/>
          </a:ln>
        </p:spPr>
        <p:txBody>
          <a:bodyPr>
            <a:normAutofit/>
          </a:bodyPr>
          <a:p>
            <a:pPr marL="343080" indent="-342720" algn="just">
              <a:lnSpc>
                <a:spcPct val="110000"/>
              </a:lnSpc>
              <a:buClr>
                <a:srgbClr val="000000"/>
              </a:buClr>
              <a:buFont typeface="Arial"/>
              <a:buChar char="•"/>
            </a:pPr>
            <a:r>
              <a:rPr b="0" lang="en-US" sz="3200" spc="-1" strike="noStrike">
                <a:solidFill>
                  <a:srgbClr val="000000"/>
                </a:solidFill>
                <a:latin typeface="Arial"/>
              </a:rPr>
              <a:t>Process does a page fault to get page</a:t>
            </a:r>
            <a:endParaRPr b="0" lang="en-US" sz="3200" spc="-1" strike="noStrike">
              <a:solidFill>
                <a:srgbClr val="000000"/>
              </a:solidFill>
              <a:latin typeface="Calibri"/>
            </a:endParaRPr>
          </a:p>
          <a:p>
            <a:pPr lvl="1" marL="743040" indent="-285480" algn="just">
              <a:lnSpc>
                <a:spcPct val="110000"/>
              </a:lnSpc>
              <a:buClr>
                <a:srgbClr val="000000"/>
              </a:buClr>
              <a:buFont typeface="Arial"/>
              <a:buChar char="–"/>
            </a:pPr>
            <a:r>
              <a:rPr b="0" lang="en-US" sz="2800" spc="-1" strike="noStrike">
                <a:solidFill>
                  <a:srgbClr val="000000"/>
                </a:solidFill>
                <a:latin typeface="Arial"/>
              </a:rPr>
              <a:t>OS to replace existing frame</a:t>
            </a:r>
            <a:endParaRPr b="0" lang="en-US" sz="2800" spc="-1" strike="noStrike">
              <a:solidFill>
                <a:srgbClr val="000000"/>
              </a:solidFill>
              <a:latin typeface="Calibri"/>
            </a:endParaRPr>
          </a:p>
          <a:p>
            <a:pPr lvl="1" marL="743040" indent="-285480" algn="just">
              <a:lnSpc>
                <a:spcPct val="110000"/>
              </a:lnSpc>
              <a:buClr>
                <a:srgbClr val="000000"/>
              </a:buClr>
              <a:buFont typeface="Arial"/>
              <a:buChar char="–"/>
            </a:pPr>
            <a:r>
              <a:rPr b="0" lang="en-US" sz="2800" spc="-1" strike="noStrike">
                <a:solidFill>
                  <a:srgbClr val="000000"/>
                </a:solidFill>
                <a:latin typeface="Arial"/>
              </a:rPr>
              <a:t>But quickly need replaced frame back (because the pages are active)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67640" y="116640"/>
            <a:ext cx="8229240" cy="935640"/>
          </a:xfrm>
          <a:prstGeom prst="rect">
            <a:avLst/>
          </a:prstGeom>
          <a:noFill/>
          <a:ln w="0">
            <a:noFill/>
          </a:ln>
        </p:spPr>
        <p:txBody>
          <a:bodyPr anchor="ctr">
            <a:noAutofit/>
          </a:bodyPr>
          <a:p>
            <a:pPr algn="ctr">
              <a:lnSpc>
                <a:spcPct val="100000"/>
              </a:lnSpc>
            </a:pPr>
            <a:r>
              <a:rPr b="0" lang="en-US" sz="4400" spc="-1" strike="noStrike">
                <a:solidFill>
                  <a:srgbClr val="c00000"/>
                </a:solidFill>
                <a:latin typeface="Arial"/>
              </a:rPr>
              <a:t>Thrashing</a:t>
            </a:r>
            <a:endParaRPr b="0" lang="en-US" sz="4400" spc="-1" strike="noStrike">
              <a:solidFill>
                <a:srgbClr val="000000"/>
              </a:solidFill>
              <a:latin typeface="Calibri"/>
            </a:endParaRPr>
          </a:p>
        </p:txBody>
      </p:sp>
      <p:sp>
        <p:nvSpPr>
          <p:cNvPr id="250" name="TextShape 2"/>
          <p:cNvSpPr txBox="1"/>
          <p:nvPr/>
        </p:nvSpPr>
        <p:spPr>
          <a:xfrm>
            <a:off x="179640" y="1052640"/>
            <a:ext cx="8784720" cy="5616360"/>
          </a:xfrm>
          <a:prstGeom prst="rect">
            <a:avLst/>
          </a:prstGeom>
          <a:noFill/>
          <a:ln w="0">
            <a:noFill/>
          </a:ln>
        </p:spPr>
        <p:txBody>
          <a:bodyPr>
            <a:normAutofit fontScale="78000"/>
          </a:bodyPr>
          <a:p>
            <a:pPr lvl="1" marL="743040" indent="-285480" algn="just">
              <a:lnSpc>
                <a:spcPct val="110000"/>
              </a:lnSpc>
              <a:buClr>
                <a:srgbClr val="000000"/>
              </a:buClr>
              <a:buFont typeface="Arial"/>
              <a:buChar char="–"/>
            </a:pPr>
            <a:r>
              <a:rPr b="0" lang="en-IN" sz="2800" spc="-1" strike="noStrike">
                <a:solidFill>
                  <a:srgbClr val="000000"/>
                </a:solidFill>
                <a:latin typeface="Arial"/>
              </a:rPr>
              <a:t>Process starts faulting and taking frames away from other processes. </a:t>
            </a:r>
            <a:endParaRPr b="0" lang="en-US" sz="2800" spc="-1" strike="noStrike">
              <a:solidFill>
                <a:srgbClr val="000000"/>
              </a:solidFill>
              <a:latin typeface="Calibri"/>
            </a:endParaRPr>
          </a:p>
          <a:p>
            <a:pPr lvl="1" marL="743040" indent="-285480" algn="just">
              <a:lnSpc>
                <a:spcPct val="110000"/>
              </a:lnSpc>
              <a:buClr>
                <a:srgbClr val="000000"/>
              </a:buClr>
              <a:buFont typeface="Arial"/>
              <a:buChar char="–"/>
            </a:pPr>
            <a:r>
              <a:rPr b="0" lang="en-IN" sz="2800" spc="-1" strike="noStrike">
                <a:solidFill>
                  <a:srgbClr val="000000"/>
                </a:solidFill>
                <a:latin typeface="Arial"/>
              </a:rPr>
              <a:t>These processes need those pages, however, and so they also fault, taking frames from other processes. </a:t>
            </a:r>
            <a:endParaRPr b="0" lang="en-US" sz="2800" spc="-1" strike="noStrike">
              <a:solidFill>
                <a:srgbClr val="000000"/>
              </a:solidFill>
              <a:latin typeface="Calibri"/>
            </a:endParaRPr>
          </a:p>
          <a:p>
            <a:pPr lvl="1" marL="743040" indent="-285480" algn="just">
              <a:lnSpc>
                <a:spcPct val="110000"/>
              </a:lnSpc>
              <a:buClr>
                <a:srgbClr val="000000"/>
              </a:buClr>
              <a:buFont typeface="Arial"/>
              <a:buChar char="–"/>
            </a:pPr>
            <a:r>
              <a:rPr b="0" lang="en-IN" sz="2800" spc="-1" strike="noStrike">
                <a:solidFill>
                  <a:srgbClr val="000000"/>
                </a:solidFill>
                <a:latin typeface="Arial"/>
              </a:rPr>
              <a:t>These faulting processes must use the paging device to swap pages in and out. </a:t>
            </a:r>
            <a:endParaRPr b="0" lang="en-US" sz="2800" spc="-1" strike="noStrike">
              <a:solidFill>
                <a:srgbClr val="000000"/>
              </a:solidFill>
              <a:latin typeface="Calibri"/>
            </a:endParaRPr>
          </a:p>
          <a:p>
            <a:pPr lvl="1" marL="743040" indent="-285480" algn="just">
              <a:lnSpc>
                <a:spcPct val="110000"/>
              </a:lnSpc>
              <a:buClr>
                <a:srgbClr val="0000ff"/>
              </a:buClr>
              <a:buFont typeface="Arial"/>
              <a:buChar char="–"/>
            </a:pPr>
            <a:r>
              <a:rPr b="1" i="1" lang="en-IN" sz="2800" spc="-1" strike="noStrike">
                <a:solidFill>
                  <a:srgbClr val="0000ff"/>
                </a:solidFill>
                <a:latin typeface="Arial"/>
              </a:rPr>
              <a:t>As they queue up for the paging device, the ready queue empties</a:t>
            </a:r>
            <a:endParaRPr b="0" lang="en-US" sz="2800" spc="-1" strike="noStrike">
              <a:solidFill>
                <a:srgbClr val="000000"/>
              </a:solidFill>
              <a:latin typeface="Calibri"/>
            </a:endParaRPr>
          </a:p>
          <a:p>
            <a:pPr lvl="1" marL="743040" indent="-285480" algn="just">
              <a:lnSpc>
                <a:spcPct val="110000"/>
              </a:lnSpc>
              <a:buClr>
                <a:srgbClr val="0000ff"/>
              </a:buClr>
              <a:buFont typeface="Arial"/>
              <a:buChar char="–"/>
            </a:pPr>
            <a:r>
              <a:rPr b="1" i="1" lang="en-IN" sz="2800" spc="-1" strike="noStrike">
                <a:solidFill>
                  <a:srgbClr val="0000ff"/>
                </a:solidFill>
                <a:latin typeface="Arial"/>
              </a:rPr>
              <a:t>As processes wait for the paging device, CPU utilization decreases.</a:t>
            </a:r>
            <a:endParaRPr b="0" lang="en-US" sz="2800" spc="-1" strike="noStrike">
              <a:solidFill>
                <a:srgbClr val="000000"/>
              </a:solidFill>
              <a:latin typeface="Calibri"/>
            </a:endParaRPr>
          </a:p>
          <a:p>
            <a:pPr lvl="1" marL="743040" indent="-285480" algn="just">
              <a:lnSpc>
                <a:spcPct val="110000"/>
              </a:lnSpc>
              <a:buClr>
                <a:srgbClr val="000000"/>
              </a:buClr>
              <a:buFont typeface="Arial"/>
              <a:buChar char="–"/>
            </a:pPr>
            <a:r>
              <a:rPr b="0" lang="en-US" sz="2800" spc="-1" strike="noStrike">
                <a:solidFill>
                  <a:srgbClr val="000000"/>
                </a:solidFill>
                <a:latin typeface="Arial"/>
              </a:rPr>
              <a:t>This leads to: </a:t>
            </a:r>
            <a:r>
              <a:rPr b="1" lang="en-US" sz="2800" spc="-1" strike="noStrike">
                <a:solidFill>
                  <a:srgbClr val="0000ff"/>
                </a:solidFill>
                <a:latin typeface="Arial"/>
              </a:rPr>
              <a:t>Low CPU utilization</a:t>
            </a:r>
            <a:endParaRPr b="0" lang="en-US" sz="2800" spc="-1" strike="noStrike">
              <a:solidFill>
                <a:srgbClr val="000000"/>
              </a:solidFill>
              <a:latin typeface="Calibri"/>
            </a:endParaRPr>
          </a:p>
          <a:p>
            <a:pPr lvl="1" marL="743040" indent="-285480" algn="just">
              <a:lnSpc>
                <a:spcPct val="110000"/>
              </a:lnSpc>
              <a:buClr>
                <a:srgbClr val="c00000"/>
              </a:buClr>
              <a:buFont typeface="Arial"/>
              <a:buChar char="–"/>
            </a:pPr>
            <a:r>
              <a:rPr b="0" lang="en-US" sz="2600" spc="-1" strike="noStrike">
                <a:solidFill>
                  <a:srgbClr val="c00000"/>
                </a:solidFill>
                <a:latin typeface="Arial"/>
              </a:rPr>
              <a:t>Operating system thinking that it needs to increase the degree of multiprogramming</a:t>
            </a:r>
            <a:endParaRPr b="0" lang="en-US" sz="2600" spc="-1" strike="noStrike">
              <a:solidFill>
                <a:srgbClr val="000000"/>
              </a:solidFill>
              <a:latin typeface="Calibri"/>
            </a:endParaRPr>
          </a:p>
          <a:p>
            <a:pPr lvl="1" marL="743040" indent="-285480" algn="just">
              <a:lnSpc>
                <a:spcPct val="110000"/>
              </a:lnSpc>
              <a:buClr>
                <a:srgbClr val="c00000"/>
              </a:buClr>
              <a:buFont typeface="Arial"/>
              <a:buChar char="–"/>
            </a:pPr>
            <a:r>
              <a:rPr b="0" lang="en-US" sz="2600" spc="-1" strike="noStrike">
                <a:solidFill>
                  <a:srgbClr val="c00000"/>
                </a:solidFill>
                <a:latin typeface="Arial"/>
              </a:rPr>
              <a:t>Another process added to the system</a:t>
            </a:r>
            <a:endParaRPr b="0" lang="en-US" sz="2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944640" y="163440"/>
            <a:ext cx="6922800" cy="576000"/>
          </a:xfrm>
          <a:prstGeom prst="rect">
            <a:avLst/>
          </a:prstGeom>
          <a:noFill/>
          <a:ln w="0">
            <a:noFill/>
          </a:ln>
        </p:spPr>
        <p:txBody>
          <a:bodyPr anchor="ctr">
            <a:normAutofit fontScale="80000"/>
          </a:bodyPr>
          <a:p>
            <a:pPr algn="ctr">
              <a:lnSpc>
                <a:spcPct val="100000"/>
              </a:lnSpc>
            </a:pPr>
            <a:r>
              <a:rPr b="0" lang="en-US" sz="4400" spc="-1" strike="noStrike">
                <a:solidFill>
                  <a:srgbClr val="000000"/>
                </a:solidFill>
                <a:latin typeface="Calibri"/>
              </a:rPr>
              <a:t>Thrashing (Cont.)</a:t>
            </a:r>
            <a:endParaRPr b="0" lang="en-US" sz="4400" spc="-1" strike="noStrike">
              <a:solidFill>
                <a:srgbClr val="000000"/>
              </a:solidFill>
              <a:latin typeface="Calibri"/>
            </a:endParaRPr>
          </a:p>
        </p:txBody>
      </p:sp>
      <p:pic>
        <p:nvPicPr>
          <p:cNvPr id="252" name="Picture 4" descr="9"/>
          <p:cNvPicPr/>
          <p:nvPr/>
        </p:nvPicPr>
        <p:blipFill>
          <a:blip r:embed="rId1"/>
          <a:stretch/>
        </p:blipFill>
        <p:spPr>
          <a:xfrm>
            <a:off x="1181160" y="1206360"/>
            <a:ext cx="6678360" cy="3860280"/>
          </a:xfrm>
          <a:prstGeom prst="rect">
            <a:avLst/>
          </a:prstGeom>
          <a:ln w="9525">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457200" y="44640"/>
            <a:ext cx="8229240" cy="1007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Thrashing</a:t>
            </a:r>
            <a:endParaRPr b="0" lang="en-US" sz="4000" spc="-1" strike="noStrike">
              <a:solidFill>
                <a:srgbClr val="000000"/>
              </a:solidFill>
              <a:latin typeface="Calibri"/>
            </a:endParaRPr>
          </a:p>
        </p:txBody>
      </p:sp>
      <p:sp>
        <p:nvSpPr>
          <p:cNvPr id="254" name="TextShape 2"/>
          <p:cNvSpPr txBox="1"/>
          <p:nvPr/>
        </p:nvSpPr>
        <p:spPr>
          <a:xfrm>
            <a:off x="179640" y="1268640"/>
            <a:ext cx="8784720" cy="5040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Due to thrashing system throughput plunges</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Page fault rate increases tremendously.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As a result, the effective memory-access time increases.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No work gets done, because the processes are spending all their time paging.</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IN" sz="2800" spc="-1" strike="noStrike">
                <a:solidFill>
                  <a:srgbClr val="000000"/>
                </a:solidFill>
                <a:latin typeface="Arial"/>
              </a:rPr>
              <a:t>To increase CPU utilization and stop thrashing, we must </a:t>
            </a:r>
            <a:r>
              <a:rPr b="1" i="1" lang="en-IN" sz="2800" spc="-1" strike="noStrike">
                <a:solidFill>
                  <a:srgbClr val="000000"/>
                </a:solidFill>
                <a:latin typeface="Arial"/>
              </a:rPr>
              <a:t>decrease the degree of </a:t>
            </a:r>
            <a:r>
              <a:rPr b="0" lang="en-IN" sz="2800" spc="-1" strike="noStrike">
                <a:solidFill>
                  <a:srgbClr val="000000"/>
                </a:solidFill>
                <a:latin typeface="Arial"/>
              </a:rPr>
              <a:t>multiprogramming</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176040"/>
            <a:ext cx="8229240" cy="8042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Valid-Invalid Bit</a:t>
            </a:r>
            <a:endParaRPr b="0" lang="en-US" sz="4000" spc="-1" strike="noStrike">
              <a:solidFill>
                <a:srgbClr val="000000"/>
              </a:solidFill>
              <a:latin typeface="Calibri"/>
            </a:endParaRPr>
          </a:p>
        </p:txBody>
      </p:sp>
      <p:sp>
        <p:nvSpPr>
          <p:cNvPr id="141" name="TextShape 2"/>
          <p:cNvSpPr txBox="1"/>
          <p:nvPr/>
        </p:nvSpPr>
        <p:spPr>
          <a:xfrm>
            <a:off x="251640" y="1046160"/>
            <a:ext cx="8640720" cy="5694840"/>
          </a:xfrm>
          <a:prstGeom prst="rect">
            <a:avLst/>
          </a:prstGeom>
          <a:noFill/>
          <a:ln w="0">
            <a:noFill/>
          </a:ln>
        </p:spPr>
        <p:txBody>
          <a:bodyPr>
            <a:noAutofit/>
          </a:bodyPr>
          <a:p>
            <a:pPr marL="343080" indent="-342720">
              <a:lnSpc>
                <a:spcPct val="90000"/>
              </a:lnSpc>
              <a:spcBef>
                <a:spcPts val="479"/>
              </a:spcBef>
              <a:buClr>
                <a:srgbClr val="000000"/>
              </a:buClr>
              <a:buFont typeface="Arial"/>
              <a:buChar char="•"/>
            </a:pPr>
            <a:r>
              <a:rPr b="0" lang="en-US" sz="2400" spc="-1" strike="noStrike">
                <a:solidFill>
                  <a:srgbClr val="000000"/>
                </a:solidFill>
                <a:latin typeface="Arial"/>
              </a:rPr>
              <a:t>With each page table entry a valid–invalid bit is associated</a:t>
            </a:r>
            <a:br/>
            <a:r>
              <a:rPr b="0" lang="en-US" sz="2400" spc="-1" strike="noStrike">
                <a:solidFill>
                  <a:srgbClr val="000000"/>
                </a:solidFill>
                <a:latin typeface="Arial"/>
              </a:rPr>
              <a:t>(</a:t>
            </a:r>
            <a:r>
              <a:rPr b="1" lang="en-US" sz="2400" spc="-1" strike="noStrike">
                <a:solidFill>
                  <a:srgbClr val="ff0000"/>
                </a:solidFill>
                <a:latin typeface="Arial"/>
              </a:rPr>
              <a:t>v</a:t>
            </a:r>
            <a:r>
              <a:rPr b="0" lang="en-US" sz="2400" spc="-1" strike="noStrike">
                <a:solidFill>
                  <a:srgbClr val="000000"/>
                </a:solidFill>
                <a:latin typeface="Arial"/>
              </a:rPr>
              <a:t> </a:t>
            </a:r>
            <a:r>
              <a:rPr b="0" lang="en-US" sz="2400" spc="-1" strike="noStrike">
                <a:solidFill>
                  <a:srgbClr val="000000"/>
                </a:solidFill>
                <a:latin typeface="Symbol"/>
              </a:rPr>
              <a:t></a:t>
            </a:r>
            <a:r>
              <a:rPr b="0" lang="en-US" sz="2400" spc="-1" strike="noStrike">
                <a:solidFill>
                  <a:srgbClr val="000000"/>
                </a:solidFill>
                <a:latin typeface="Arial"/>
              </a:rPr>
              <a:t> in-memory – </a:t>
            </a:r>
            <a:r>
              <a:rPr b="1" lang="en-US" sz="2400" spc="-1" strike="noStrike">
                <a:solidFill>
                  <a:srgbClr val="3366ff"/>
                </a:solidFill>
                <a:latin typeface="Arial"/>
              </a:rPr>
              <a:t>memory resident</a:t>
            </a:r>
            <a:r>
              <a:rPr b="0" lang="en-US" sz="2400" spc="-1" strike="noStrike">
                <a:solidFill>
                  <a:srgbClr val="000000"/>
                </a:solidFill>
                <a:latin typeface="Arial"/>
              </a:rPr>
              <a:t>,</a:t>
            </a:r>
            <a:r>
              <a:rPr b="0" lang="en-US" sz="2400" spc="-1" strike="noStrike">
                <a:solidFill>
                  <a:srgbClr val="ff0000"/>
                </a:solidFill>
                <a:latin typeface="Arial"/>
              </a:rPr>
              <a:t> </a:t>
            </a:r>
            <a:r>
              <a:rPr b="1" lang="en-US" sz="2400" spc="-1" strike="noStrike">
                <a:solidFill>
                  <a:srgbClr val="ff0000"/>
                </a:solidFill>
                <a:latin typeface="Arial"/>
              </a:rPr>
              <a:t>i</a:t>
            </a:r>
            <a:r>
              <a:rPr b="0" lang="en-US" sz="2400" spc="-1" strike="noStrike">
                <a:solidFill>
                  <a:srgbClr val="000000"/>
                </a:solidFill>
                <a:latin typeface="Arial"/>
              </a:rPr>
              <a:t> </a:t>
            </a:r>
            <a:r>
              <a:rPr b="0" lang="en-US" sz="2400" spc="-1" strike="noStrike">
                <a:solidFill>
                  <a:srgbClr val="000000"/>
                </a:solidFill>
                <a:latin typeface="Symbol"/>
              </a:rPr>
              <a:t></a:t>
            </a:r>
            <a:r>
              <a:rPr b="0" lang="en-US" sz="2400" spc="-1" strike="noStrike">
                <a:solidFill>
                  <a:srgbClr val="000000"/>
                </a:solidFill>
                <a:latin typeface="Arial"/>
              </a:rPr>
              <a:t> not-in-memory)</a:t>
            </a: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Arial"/>
              </a:rPr>
              <a:t>Initially valid–invalid bit is set to</a:t>
            </a:r>
            <a:r>
              <a:rPr b="1" lang="en-US" sz="2400" spc="-1" strike="noStrike">
                <a:solidFill>
                  <a:srgbClr val="ff0000"/>
                </a:solidFill>
                <a:latin typeface="Arial"/>
              </a:rPr>
              <a:t> i </a:t>
            </a:r>
            <a:r>
              <a:rPr b="0" lang="en-US" sz="2400" spc="-1" strike="noStrike">
                <a:solidFill>
                  <a:srgbClr val="000000"/>
                </a:solidFill>
                <a:latin typeface="Arial"/>
              </a:rPr>
              <a:t>on all entries</a:t>
            </a: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Arial"/>
              </a:rPr>
              <a:t>Example of a page table snapshot:</a:t>
            </a:r>
            <a:endParaRPr b="0" lang="en-US" sz="2400" spc="-1" strike="noStrike">
              <a:solidFill>
                <a:srgbClr val="000000"/>
              </a:solidFill>
              <a:latin typeface="Calibri"/>
            </a:endParaRPr>
          </a:p>
          <a:p>
            <a:pPr>
              <a:lnSpc>
                <a:spcPct val="90000"/>
              </a:lnSpc>
              <a:spcBef>
                <a:spcPts val="479"/>
              </a:spcBef>
            </a:pPr>
            <a:endParaRPr b="0" lang="en-US" sz="2400" spc="-1" strike="noStrike">
              <a:solidFill>
                <a:srgbClr val="000000"/>
              </a:solidFill>
              <a:latin typeface="Calibri"/>
            </a:endParaRPr>
          </a:p>
          <a:p>
            <a:pPr>
              <a:lnSpc>
                <a:spcPct val="90000"/>
              </a:lnSpc>
              <a:spcBef>
                <a:spcPts val="479"/>
              </a:spcBef>
            </a:pPr>
            <a:endParaRPr b="0" lang="en-US" sz="2400" spc="-1" strike="noStrike">
              <a:solidFill>
                <a:srgbClr val="000000"/>
              </a:solidFill>
              <a:latin typeface="Calibri"/>
            </a:endParaRPr>
          </a:p>
          <a:p>
            <a:pPr>
              <a:lnSpc>
                <a:spcPct val="90000"/>
              </a:lnSpc>
              <a:spcBef>
                <a:spcPts val="479"/>
              </a:spcBef>
            </a:pPr>
            <a:endParaRPr b="0" lang="en-US" sz="2400" spc="-1" strike="noStrike">
              <a:solidFill>
                <a:srgbClr val="000000"/>
              </a:solidFill>
              <a:latin typeface="Calibri"/>
            </a:endParaRPr>
          </a:p>
          <a:p>
            <a:pPr>
              <a:lnSpc>
                <a:spcPct val="90000"/>
              </a:lnSpc>
              <a:spcBef>
                <a:spcPts val="479"/>
              </a:spcBef>
            </a:pPr>
            <a:endParaRPr b="0" lang="en-US" sz="2400" spc="-1" strike="noStrike">
              <a:solidFill>
                <a:srgbClr val="000000"/>
              </a:solidFill>
              <a:latin typeface="Calibri"/>
            </a:endParaRPr>
          </a:p>
          <a:p>
            <a:pPr>
              <a:lnSpc>
                <a:spcPct val="90000"/>
              </a:lnSpc>
              <a:spcBef>
                <a:spcPts val="479"/>
              </a:spcBef>
            </a:pPr>
            <a:endParaRPr b="0" lang="en-US" sz="2400" spc="-1" strike="noStrike">
              <a:solidFill>
                <a:srgbClr val="000000"/>
              </a:solidFill>
              <a:latin typeface="Calibri"/>
            </a:endParaRPr>
          </a:p>
          <a:p>
            <a:pPr>
              <a:lnSpc>
                <a:spcPct val="90000"/>
              </a:lnSpc>
              <a:spcBef>
                <a:spcPts val="479"/>
              </a:spcBef>
            </a:pPr>
            <a:endParaRPr b="0" lang="en-US" sz="2400" spc="-1" strike="noStrike">
              <a:solidFill>
                <a:srgbClr val="000000"/>
              </a:solidFill>
              <a:latin typeface="Calibri"/>
            </a:endParaRPr>
          </a:p>
          <a:p>
            <a:pPr>
              <a:lnSpc>
                <a:spcPct val="90000"/>
              </a:lnSpc>
              <a:spcBef>
                <a:spcPts val="479"/>
              </a:spcBef>
            </a:pPr>
            <a:endParaRPr b="0" lang="en-US" sz="2400" spc="-1" strike="noStrike">
              <a:solidFill>
                <a:srgbClr val="000000"/>
              </a:solidFill>
              <a:latin typeface="Calibri"/>
            </a:endParaRPr>
          </a:p>
          <a:p>
            <a:pPr marL="343080" indent="-342720">
              <a:lnSpc>
                <a:spcPct val="90000"/>
              </a:lnSpc>
              <a:spcBef>
                <a:spcPts val="479"/>
              </a:spcBef>
              <a:buClr>
                <a:srgbClr val="000000"/>
              </a:buClr>
              <a:buFont typeface="Arial"/>
              <a:buChar char="•"/>
            </a:pPr>
            <a:r>
              <a:rPr b="0" lang="en-US" sz="2400" spc="-1" strike="noStrike">
                <a:solidFill>
                  <a:srgbClr val="000000"/>
                </a:solidFill>
                <a:latin typeface="Arial"/>
              </a:rPr>
              <a:t>During MMU address translation, if valid–invalid bit in page table entry is</a:t>
            </a:r>
            <a:r>
              <a:rPr b="1" lang="en-US" sz="2400" spc="-1" strike="noStrike">
                <a:solidFill>
                  <a:srgbClr val="ff0000"/>
                </a:solidFill>
                <a:latin typeface="Arial"/>
              </a:rPr>
              <a:t> i</a:t>
            </a:r>
            <a:r>
              <a:rPr b="0" lang="en-US" sz="2400" spc="-1" strike="noStrike">
                <a:solidFill>
                  <a:srgbClr val="000000"/>
                </a:solidFill>
                <a:latin typeface="Arial"/>
              </a:rPr>
              <a:t> </a:t>
            </a:r>
            <a:r>
              <a:rPr b="0" lang="en-US" sz="2400" spc="-1" strike="noStrike">
                <a:solidFill>
                  <a:srgbClr val="000000"/>
                </a:solidFill>
                <a:latin typeface="Symbol"/>
              </a:rPr>
              <a:t></a:t>
            </a:r>
            <a:r>
              <a:rPr b="0" lang="en-US" sz="2400" spc="-1" strike="noStrike">
                <a:solidFill>
                  <a:srgbClr val="000000"/>
                </a:solidFill>
                <a:latin typeface="Arial"/>
              </a:rPr>
              <a:t> page fault</a:t>
            </a:r>
            <a:endParaRPr b="0" lang="en-US" sz="2400" spc="-1" strike="noStrike">
              <a:solidFill>
                <a:srgbClr val="000000"/>
              </a:solidFill>
              <a:latin typeface="Calibri"/>
            </a:endParaRPr>
          </a:p>
        </p:txBody>
      </p:sp>
      <p:pic>
        <p:nvPicPr>
          <p:cNvPr id="142" name="Picture 1" descr=""/>
          <p:cNvPicPr/>
          <p:nvPr/>
        </p:nvPicPr>
        <p:blipFill>
          <a:blip r:embed="rId1"/>
          <a:stretch/>
        </p:blipFill>
        <p:spPr>
          <a:xfrm>
            <a:off x="5796000" y="2205000"/>
            <a:ext cx="2828520" cy="3263400"/>
          </a:xfrm>
          <a:prstGeom prst="rect">
            <a:avLst/>
          </a:prstGeom>
          <a:ln w="9525">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57200" y="44640"/>
            <a:ext cx="8229240" cy="8496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Demand Paging and Thrashing </a:t>
            </a:r>
            <a:endParaRPr b="0" lang="en-US" sz="4000" spc="-1" strike="noStrike">
              <a:solidFill>
                <a:srgbClr val="000000"/>
              </a:solidFill>
              <a:latin typeface="Calibri"/>
            </a:endParaRPr>
          </a:p>
        </p:txBody>
      </p:sp>
      <p:sp>
        <p:nvSpPr>
          <p:cNvPr id="256" name="TextShape 2"/>
          <p:cNvSpPr txBox="1"/>
          <p:nvPr/>
        </p:nvSpPr>
        <p:spPr>
          <a:xfrm>
            <a:off x="107640" y="980640"/>
            <a:ext cx="8578800" cy="5760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We can limit the effects of thrashing by using a local replacement algorithm</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Here, if one process starts thrashing, it cannot steal frames from another process and cause the latter to thrash as well.</a:t>
            </a:r>
            <a:endParaRPr b="0" lang="en-US" sz="24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Nonetheless, average service time for a page fault will increase because of the longer average queue for the paging device. </a:t>
            </a:r>
            <a:endParaRPr b="0" lang="en-US" sz="2800" spc="-1" strike="noStrike">
              <a:solidFill>
                <a:srgbClr val="000000"/>
              </a:solidFill>
              <a:latin typeface="Calibri"/>
            </a:endParaRPr>
          </a:p>
          <a:p>
            <a:pPr lvl="1" marL="743040" indent="-285480" algn="just">
              <a:lnSpc>
                <a:spcPct val="100000"/>
              </a:lnSpc>
              <a:spcBef>
                <a:spcPts val="519"/>
              </a:spcBef>
              <a:buClr>
                <a:srgbClr val="000000"/>
              </a:buClr>
              <a:buFont typeface="Arial"/>
              <a:buChar char="–"/>
            </a:pPr>
            <a:r>
              <a:rPr b="0" lang="en-IN" sz="2600" spc="-1" strike="noStrike">
                <a:solidFill>
                  <a:srgbClr val="000000"/>
                </a:solidFill>
                <a:latin typeface="Arial"/>
              </a:rPr>
              <a:t>Thus, the effective access time will increase even for a process that is not thrashing.</a:t>
            </a:r>
            <a:endParaRPr b="0" lang="en-US" sz="26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To prevent thrashing, we must provide a process with as many frames as it needs.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683640" y="116640"/>
            <a:ext cx="7809840" cy="935640"/>
          </a:xfrm>
          <a:prstGeom prst="rect">
            <a:avLst/>
          </a:prstGeom>
          <a:noFill/>
          <a:ln w="0">
            <a:noFill/>
          </a:ln>
        </p:spPr>
        <p:txBody>
          <a:bodyPr anchor="ctr">
            <a:normAutofit fontScale="55000"/>
          </a:bodyPr>
          <a:p>
            <a:pPr algn="ctr">
              <a:lnSpc>
                <a:spcPct val="100000"/>
              </a:lnSpc>
            </a:pPr>
            <a:r>
              <a:rPr b="0" lang="en-US" sz="4400" spc="-1" strike="noStrike">
                <a:solidFill>
                  <a:srgbClr val="c00000"/>
                </a:solidFill>
                <a:latin typeface="Arial"/>
              </a:rPr>
              <a:t>Demand Paging and Thrashing </a:t>
            </a:r>
            <a:endParaRPr b="0" lang="en-US" sz="4400" spc="-1" strike="noStrike">
              <a:solidFill>
                <a:srgbClr val="000000"/>
              </a:solidFill>
              <a:latin typeface="Calibri"/>
            </a:endParaRPr>
          </a:p>
        </p:txBody>
      </p:sp>
      <p:sp>
        <p:nvSpPr>
          <p:cNvPr id="258" name="CustomShape 2"/>
          <p:cNvSpPr/>
          <p:nvPr/>
        </p:nvSpPr>
        <p:spPr>
          <a:xfrm>
            <a:off x="179640" y="908640"/>
            <a:ext cx="8784720" cy="5760360"/>
          </a:xfrm>
          <a:prstGeom prst="rect">
            <a:avLst/>
          </a:prstGeom>
          <a:noFill/>
          <a:ln w="0">
            <a:noFill/>
          </a:ln>
        </p:spPr>
        <p:style>
          <a:lnRef idx="0"/>
          <a:fillRef idx="0"/>
          <a:effectRef idx="0"/>
          <a:fontRef idx="minor"/>
        </p:style>
        <p:txBody>
          <a:bodyPr>
            <a:noAutofit/>
          </a:bodyPr>
          <a:p>
            <a:pPr marL="361800" indent="-361440" algn="just">
              <a:lnSpc>
                <a:spcPct val="100000"/>
              </a:lnSpc>
              <a:buClr>
                <a:srgbClr val="000000"/>
              </a:buClr>
              <a:buFont typeface="Arial"/>
              <a:buChar char="•"/>
            </a:pPr>
            <a:r>
              <a:rPr b="0" lang="en-IN" sz="2800" spc="-1" strike="noStrike">
                <a:solidFill>
                  <a:srgbClr val="000000"/>
                </a:solidFill>
                <a:latin typeface="Arial"/>
              </a:rPr>
              <a:t>A locality is a set of pages that are actively used together </a:t>
            </a:r>
            <a:endParaRPr b="0" lang="en-US" sz="2800" spc="-1" strike="noStrike">
              <a:latin typeface="Arial"/>
            </a:endParaRPr>
          </a:p>
          <a:p>
            <a:pPr marL="361800" indent="-361440" algn="just">
              <a:lnSpc>
                <a:spcPct val="100000"/>
              </a:lnSpc>
              <a:buClr>
                <a:srgbClr val="000000"/>
              </a:buClr>
              <a:buFont typeface="Arial"/>
              <a:buChar char="•"/>
            </a:pPr>
            <a:r>
              <a:rPr b="0" lang="en-IN" sz="2800" spc="-1" strike="noStrike">
                <a:solidFill>
                  <a:srgbClr val="000000"/>
                </a:solidFill>
                <a:latin typeface="Arial"/>
              </a:rPr>
              <a:t>A program is generally composed of several different localities, which may overlap.</a:t>
            </a:r>
            <a:endParaRPr b="0" lang="en-US" sz="2800" spc="-1" strike="noStrike">
              <a:latin typeface="Arial"/>
            </a:endParaRPr>
          </a:p>
          <a:p>
            <a:pPr marL="343080" indent="-342720" algn="just">
              <a:lnSpc>
                <a:spcPct val="100000"/>
              </a:lnSpc>
              <a:spcBef>
                <a:spcPts val="561"/>
              </a:spcBef>
              <a:buClr>
                <a:srgbClr val="0000ff"/>
              </a:buClr>
              <a:buFont typeface="Arial"/>
              <a:buChar char="•"/>
            </a:pPr>
            <a:r>
              <a:rPr b="1" lang="en-US" sz="2800" spc="-1" strike="noStrike">
                <a:solidFill>
                  <a:srgbClr val="0000ff"/>
                </a:solidFill>
                <a:latin typeface="Arial"/>
              </a:rPr>
              <a:t>Locality model</a:t>
            </a:r>
            <a:endParaRPr b="0" lang="en-US" sz="2800" spc="-1" strike="noStrike">
              <a:latin typeface="Arial"/>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Process migrates from one locality to another</a:t>
            </a:r>
            <a:endParaRPr b="0" lang="en-US" sz="2400" spc="-1" strike="noStrike">
              <a:latin typeface="Arial"/>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Localities may overlap</a:t>
            </a:r>
            <a:endParaRPr b="0" lang="en-US" sz="2400" spc="-1" strike="noStrike">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Why does thrashing occur?</a:t>
            </a:r>
            <a:endParaRPr b="0" lang="en-US" sz="2800" spc="-1" strike="noStrike">
              <a:latin typeface="Arial"/>
            </a:endParaRPr>
          </a:p>
          <a:p>
            <a:pPr marL="343080" indent="-342720" algn="just">
              <a:lnSpc>
                <a:spcPct val="100000"/>
              </a:lnSpc>
              <a:spcBef>
                <a:spcPts val="561"/>
              </a:spcBef>
              <a:tabLst>
                <a:tab algn="l" pos="0"/>
              </a:tabLst>
            </a:pPr>
            <a:r>
              <a:rPr b="0" lang="en-US" sz="2800" spc="-1" strike="noStrike">
                <a:solidFill>
                  <a:srgbClr val="000000"/>
                </a:solidFill>
                <a:latin typeface="Arial"/>
              </a:rPr>
              <a:t>	</a:t>
            </a:r>
            <a:r>
              <a:rPr b="0" lang="en-US" sz="2800" spc="-1" strike="noStrike">
                <a:solidFill>
                  <a:srgbClr val="000000"/>
                </a:solidFill>
                <a:latin typeface="Symbol"/>
              </a:rPr>
              <a:t></a:t>
            </a:r>
            <a:r>
              <a:rPr b="0" lang="en-US" sz="2800" spc="-1" strike="noStrike">
                <a:solidFill>
                  <a:srgbClr val="000000"/>
                </a:solidFill>
                <a:latin typeface="Arial"/>
              </a:rPr>
              <a:t> </a:t>
            </a:r>
            <a:r>
              <a:rPr b="0" lang="en-US" sz="2800" spc="-1" strike="noStrike">
                <a:solidFill>
                  <a:srgbClr val="000000"/>
                </a:solidFill>
                <a:latin typeface="Arial"/>
              </a:rPr>
              <a:t>size of locality &gt; total memory size</a:t>
            </a:r>
            <a:endParaRPr b="0" lang="en-US" sz="2800" spc="-1" strike="noStrike">
              <a:latin typeface="Arial"/>
            </a:endParaRPr>
          </a:p>
          <a:p>
            <a:pPr algn="just">
              <a:lnSpc>
                <a:spcPct val="100000"/>
              </a:lnSpc>
              <a:spcBef>
                <a:spcPts val="64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457200" y="274680"/>
            <a:ext cx="8229240" cy="849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Locality</a:t>
            </a:r>
            <a:endParaRPr b="0" lang="en-US" sz="4000" spc="-1" strike="noStrike">
              <a:solidFill>
                <a:srgbClr val="000000"/>
              </a:solidFill>
              <a:latin typeface="Calibri"/>
            </a:endParaRPr>
          </a:p>
        </p:txBody>
      </p:sp>
      <p:sp>
        <p:nvSpPr>
          <p:cNvPr id="260" name="TextShape 2"/>
          <p:cNvSpPr txBox="1"/>
          <p:nvPr/>
        </p:nvSpPr>
        <p:spPr>
          <a:xfrm>
            <a:off x="179640" y="980640"/>
            <a:ext cx="8856720" cy="5760360"/>
          </a:xfrm>
          <a:prstGeom prst="rect">
            <a:avLst/>
          </a:prstGeom>
          <a:noFill/>
          <a:ln w="0">
            <a:noFill/>
          </a:ln>
        </p:spPr>
        <p:txBody>
          <a:bodyPr>
            <a:normAutofit/>
          </a:bodyPr>
          <a:p>
            <a:pPr marL="343080" indent="-342720" algn="just">
              <a:lnSpc>
                <a:spcPct val="100000"/>
              </a:lnSpc>
              <a:spcBef>
                <a:spcPts val="641"/>
              </a:spcBef>
              <a:buClr>
                <a:srgbClr val="000000"/>
              </a:buClr>
              <a:buFont typeface="Arial"/>
              <a:buChar char="•"/>
            </a:pPr>
            <a:r>
              <a:rPr b="0" lang="en-IN" sz="3200" spc="-1" strike="noStrike" u="sng">
                <a:solidFill>
                  <a:srgbClr val="000000"/>
                </a:solidFill>
                <a:uFillTx/>
                <a:latin typeface="Arial"/>
              </a:rPr>
              <a:t>For example</a:t>
            </a:r>
            <a:r>
              <a:rPr b="0" lang="en-IN" sz="3200" spc="-1" strike="noStrike">
                <a:solidFill>
                  <a:srgbClr val="000000"/>
                </a:solidFill>
                <a:latin typeface="Arial"/>
              </a:rPr>
              <a:t>, when a function is called, it defines a new locality. </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IN" sz="2800" spc="-1" strike="noStrike">
                <a:solidFill>
                  <a:srgbClr val="000000"/>
                </a:solidFill>
                <a:latin typeface="Arial"/>
              </a:rPr>
              <a:t>In this locality, memory references are made to the instructions of the function call, its local variables, and a subset of the global variables. </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IN" sz="2800" spc="-1" strike="noStrike">
                <a:solidFill>
                  <a:srgbClr val="000000"/>
                </a:solidFill>
                <a:latin typeface="Arial"/>
              </a:rPr>
              <a:t>When we exit the function, the process leaves this locality, since the local variables and instructions of the function are no longer in active use.</a:t>
            </a:r>
            <a:endParaRPr b="0" lang="en-US" sz="28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IN" sz="3200" spc="-1" strike="noStrike">
                <a:solidFill>
                  <a:srgbClr val="000000"/>
                </a:solidFill>
                <a:latin typeface="Arial"/>
              </a:rPr>
              <a:t>We may return to this locality later.</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57200" y="274680"/>
            <a:ext cx="8229240" cy="849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Locality Model</a:t>
            </a:r>
            <a:endParaRPr b="0" lang="en-US" sz="4000" spc="-1" strike="noStrike">
              <a:solidFill>
                <a:srgbClr val="000000"/>
              </a:solidFill>
              <a:latin typeface="Calibri"/>
            </a:endParaRPr>
          </a:p>
        </p:txBody>
      </p:sp>
      <p:sp>
        <p:nvSpPr>
          <p:cNvPr id="262" name="TextShape 2"/>
          <p:cNvSpPr txBox="1"/>
          <p:nvPr/>
        </p:nvSpPr>
        <p:spPr>
          <a:xfrm>
            <a:off x="107640" y="1196640"/>
            <a:ext cx="8928720" cy="547236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States that, as a process executes, it moves from locality to locality.</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1" lang="en-IN" sz="2800" spc="-1" strike="noStrike">
                <a:solidFill>
                  <a:srgbClr val="000000"/>
                </a:solidFill>
                <a:latin typeface="Arial"/>
              </a:rPr>
              <a:t>Localities are defined by the program structure and its data structures</a:t>
            </a:r>
            <a:r>
              <a:rPr b="0" lang="en-IN" sz="2800" spc="-1" strike="noStrike">
                <a:solidFill>
                  <a:srgbClr val="000000"/>
                </a:solidFill>
                <a:latin typeface="Arial"/>
              </a:rPr>
              <a:t>.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The locality model states that all programs will exhibit this basic memory reference structure</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Suppose we allocate enough frames to a process to accommodate its current locality. </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It will fault for the pages in its locality until all these pages are in memory; then, it will not fault again until it changes localities.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457200" y="116640"/>
            <a:ext cx="8229240" cy="863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Locality Model</a:t>
            </a:r>
            <a:endParaRPr b="0" lang="en-US" sz="4000" spc="-1" strike="noStrike">
              <a:solidFill>
                <a:srgbClr val="000000"/>
              </a:solidFill>
              <a:latin typeface="Calibri"/>
            </a:endParaRPr>
          </a:p>
        </p:txBody>
      </p:sp>
      <p:sp>
        <p:nvSpPr>
          <p:cNvPr id="264" name="TextShape 2"/>
          <p:cNvSpPr txBox="1"/>
          <p:nvPr/>
        </p:nvSpPr>
        <p:spPr>
          <a:xfrm>
            <a:off x="179640" y="980640"/>
            <a:ext cx="8784720" cy="5145120"/>
          </a:xfrm>
          <a:prstGeom prst="rect">
            <a:avLst/>
          </a:prstGeom>
          <a:noFill/>
          <a:ln w="0">
            <a:noFill/>
          </a:ln>
        </p:spPr>
        <p:txBody>
          <a:bodyPr>
            <a:normAutofit/>
          </a:bodyPr>
          <a:p>
            <a:pPr marL="343080" indent="-342720" algn="just">
              <a:lnSpc>
                <a:spcPct val="100000"/>
              </a:lnSpc>
              <a:buClr>
                <a:srgbClr val="000000"/>
              </a:buClr>
              <a:buFont typeface="Arial"/>
              <a:buChar char="•"/>
            </a:pPr>
            <a:r>
              <a:rPr b="0" lang="en-IN" sz="2800" spc="-1" strike="noStrike">
                <a:solidFill>
                  <a:srgbClr val="000000"/>
                </a:solidFill>
                <a:latin typeface="Arial"/>
              </a:rPr>
              <a:t>To prevent thrashing, we must provide a process with as many frames as it needs.</a:t>
            </a:r>
            <a:endParaRPr b="0" lang="en-US" sz="2800" spc="-1" strike="noStrike">
              <a:solidFill>
                <a:srgbClr val="000000"/>
              </a:solidFill>
              <a:latin typeface="Calibri"/>
            </a:endParaRPr>
          </a:p>
          <a:p>
            <a:pPr marL="343080" indent="-342720" algn="just">
              <a:lnSpc>
                <a:spcPct val="100000"/>
              </a:lnSpc>
              <a:buClr>
                <a:srgbClr val="0000ff"/>
              </a:buClr>
              <a:buFont typeface="Arial"/>
              <a:buChar char="•"/>
            </a:pPr>
            <a:r>
              <a:rPr b="1" lang="en-IN" sz="2800" spc="-1" strike="noStrike">
                <a:solidFill>
                  <a:srgbClr val="0000ff"/>
                </a:solidFill>
                <a:latin typeface="Arial"/>
              </a:rPr>
              <a:t>The working-set strategy starts by looking at how many frames a process is actually using</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IN" sz="2800" spc="-1" strike="noStrike">
                <a:solidFill>
                  <a:srgbClr val="000000"/>
                </a:solidFill>
                <a:latin typeface="Arial"/>
              </a:rPr>
              <a:t>If we do not allocate enough frames to accommodate the size of the current locality, the process will thrash, since it cannot keep in memory all the pages that it is actively using</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457200" y="130680"/>
            <a:ext cx="8229240" cy="7776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Working-Set Model</a:t>
            </a:r>
            <a:endParaRPr b="0" lang="en-US" sz="4000" spc="-1" strike="noStrike">
              <a:solidFill>
                <a:srgbClr val="000000"/>
              </a:solidFill>
              <a:latin typeface="Calibri"/>
            </a:endParaRPr>
          </a:p>
        </p:txBody>
      </p:sp>
      <p:sp>
        <p:nvSpPr>
          <p:cNvPr id="266" name="TextShape 2"/>
          <p:cNvSpPr txBox="1"/>
          <p:nvPr/>
        </p:nvSpPr>
        <p:spPr>
          <a:xfrm>
            <a:off x="179640" y="980640"/>
            <a:ext cx="8686440" cy="5688360"/>
          </a:xfrm>
          <a:prstGeom prst="rect">
            <a:avLst/>
          </a:prstGeom>
          <a:noFill/>
          <a:ln w="0">
            <a:noFill/>
          </a:ln>
        </p:spPr>
        <p:txBody>
          <a:bodyPr>
            <a:normAutofit/>
          </a:bodyPr>
          <a:p>
            <a:pPr marL="343080" indent="-342720" algn="just">
              <a:lnSpc>
                <a:spcPct val="100000"/>
              </a:lnSpc>
              <a:buClr>
                <a:srgbClr val="000000"/>
              </a:buClr>
              <a:buFont typeface="Arial"/>
              <a:buChar char="•"/>
            </a:pPr>
            <a:r>
              <a:rPr b="0" lang="en-US" sz="2800" spc="-1" strike="noStrike">
                <a:solidFill>
                  <a:srgbClr val="000000"/>
                </a:solidFill>
                <a:latin typeface="Symbol"/>
              </a:rPr>
              <a:t></a:t>
            </a:r>
            <a:r>
              <a:rPr b="0" lang="en-US" sz="2800" spc="-1" strike="noStrike">
                <a:solidFill>
                  <a:srgbClr val="000000"/>
                </a:solidFill>
                <a:latin typeface="Arial"/>
              </a:rPr>
              <a:t> </a:t>
            </a:r>
            <a:r>
              <a:rPr b="0" lang="en-US" sz="2800" spc="-1" strike="noStrike">
                <a:solidFill>
                  <a:srgbClr val="000000"/>
                </a:solidFill>
                <a:latin typeface="Symbol"/>
              </a:rPr>
              <a:t></a:t>
            </a:r>
            <a:r>
              <a:rPr b="0" lang="en-US" sz="2800" spc="-1" strike="noStrike">
                <a:solidFill>
                  <a:srgbClr val="000000"/>
                </a:solidFill>
                <a:latin typeface="Arial"/>
              </a:rPr>
              <a:t> </a:t>
            </a:r>
            <a:r>
              <a:rPr b="0" lang="en-US" sz="2800" spc="-1" strike="noStrike">
                <a:solidFill>
                  <a:srgbClr val="000000"/>
                </a:solidFill>
                <a:latin typeface="Arial"/>
              </a:rPr>
              <a:t>working-set window </a:t>
            </a:r>
            <a:endParaRPr b="0" lang="en-US" sz="2800" spc="-1" strike="noStrike">
              <a:solidFill>
                <a:srgbClr val="000000"/>
              </a:solidFill>
              <a:latin typeface="Calibri"/>
            </a:endParaRPr>
          </a:p>
          <a:p>
            <a:pPr marL="343080" indent="-342720" algn="just">
              <a:lnSpc>
                <a:spcPct val="100000"/>
              </a:lnSpc>
              <a:tabLst>
                <a:tab algn="l" pos="0"/>
              </a:tabLst>
            </a:pPr>
            <a:r>
              <a:rPr b="0" lang="en-US" sz="2800" spc="-1" strike="noStrike">
                <a:solidFill>
                  <a:srgbClr val="000000"/>
                </a:solidFill>
                <a:latin typeface="Arial"/>
              </a:rPr>
              <a:t>      </a:t>
            </a:r>
            <a:r>
              <a:rPr b="0" lang="en-US" sz="2800" spc="-1" strike="noStrike">
                <a:solidFill>
                  <a:srgbClr val="000000"/>
                </a:solidFill>
                <a:latin typeface="Symbol"/>
              </a:rPr>
              <a:t></a:t>
            </a:r>
            <a:r>
              <a:rPr b="0" lang="en-US" sz="2800" spc="-1" strike="noStrike">
                <a:solidFill>
                  <a:srgbClr val="000000"/>
                </a:solidFill>
                <a:latin typeface="Arial"/>
              </a:rPr>
              <a:t> </a:t>
            </a:r>
            <a:r>
              <a:rPr b="0" lang="en-US" sz="2800" spc="-1" strike="noStrike">
                <a:solidFill>
                  <a:srgbClr val="000000"/>
                </a:solidFill>
                <a:latin typeface="Arial"/>
              </a:rPr>
              <a:t>a fixed number of page references </a:t>
            </a:r>
            <a:br/>
            <a:r>
              <a:rPr b="0" lang="en-US" sz="2800" spc="-1" strike="noStrike">
                <a:solidFill>
                  <a:srgbClr val="000000"/>
                </a:solidFill>
                <a:latin typeface="Arial"/>
              </a:rPr>
              <a:t>Example:  10,000 instructions</a:t>
            </a:r>
            <a:endParaRPr b="0" lang="en-US" sz="2800" spc="-1" strike="noStrike">
              <a:solidFill>
                <a:srgbClr val="000000"/>
              </a:solidFill>
              <a:latin typeface="Calibri"/>
            </a:endParaRPr>
          </a:p>
          <a:p>
            <a:pPr marL="343080" indent="-342720" algn="just">
              <a:lnSpc>
                <a:spcPct val="100000"/>
              </a:lnSpc>
              <a:buClr>
                <a:srgbClr val="000000"/>
              </a:buClr>
              <a:buFont typeface="Arial"/>
              <a:buChar char="•"/>
              <a:tabLst>
                <a:tab algn="l" pos="0"/>
              </a:tabLst>
            </a:pPr>
            <a:r>
              <a:rPr b="0" lang="en-IN" sz="2800" spc="-1" strike="noStrike">
                <a:solidFill>
                  <a:srgbClr val="000000"/>
                </a:solidFill>
                <a:latin typeface="Arial"/>
              </a:rPr>
              <a:t>The set of pages in the </a:t>
            </a:r>
            <a:r>
              <a:rPr b="1" lang="en-IN" sz="2800" spc="-1" strike="noStrike">
                <a:solidFill>
                  <a:srgbClr val="0000ff"/>
                </a:solidFill>
                <a:latin typeface="Arial"/>
              </a:rPr>
              <a:t>most recent </a:t>
            </a:r>
            <a:r>
              <a:rPr b="1" lang="en-US" sz="2800" spc="-1" strike="noStrike">
                <a:solidFill>
                  <a:srgbClr val="0000ff"/>
                </a:solidFill>
                <a:latin typeface="Symbol"/>
              </a:rPr>
              <a:t></a:t>
            </a:r>
            <a:r>
              <a:rPr b="1" lang="en-IN" sz="2800" spc="-1" strike="noStrike">
                <a:solidFill>
                  <a:srgbClr val="0000ff"/>
                </a:solidFill>
                <a:latin typeface="Arial"/>
              </a:rPr>
              <a:t> page references</a:t>
            </a:r>
            <a:r>
              <a:rPr b="0" lang="en-IN" sz="2800" spc="-1" strike="noStrike">
                <a:solidFill>
                  <a:srgbClr val="000000"/>
                </a:solidFill>
                <a:latin typeface="Arial"/>
              </a:rPr>
              <a:t> is the working set </a:t>
            </a:r>
            <a:endParaRPr b="0" lang="en-US" sz="2800" spc="-1" strike="noStrike">
              <a:solidFill>
                <a:srgbClr val="000000"/>
              </a:solidFill>
              <a:latin typeface="Calibri"/>
            </a:endParaRPr>
          </a:p>
          <a:p>
            <a:pPr marL="343080" indent="-342720" algn="just">
              <a:lnSpc>
                <a:spcPct val="100000"/>
              </a:lnSpc>
              <a:buClr>
                <a:srgbClr val="000000"/>
              </a:buClr>
              <a:buFont typeface="Arial"/>
              <a:buChar char="•"/>
              <a:tabLst>
                <a:tab algn="l" pos="0"/>
              </a:tabLst>
            </a:pPr>
            <a:r>
              <a:rPr b="0" lang="en-IN" sz="2800" spc="-1" strike="noStrike">
                <a:solidFill>
                  <a:srgbClr val="000000"/>
                </a:solidFill>
                <a:latin typeface="Arial"/>
              </a:rPr>
              <a:t>If a page is in active use, it will be in the working set. </a:t>
            </a:r>
            <a:endParaRPr b="0" lang="en-US" sz="2800" spc="-1" strike="noStrike">
              <a:solidFill>
                <a:srgbClr val="000000"/>
              </a:solidFill>
              <a:latin typeface="Calibri"/>
            </a:endParaRPr>
          </a:p>
          <a:p>
            <a:pPr marL="343080" indent="-342720" algn="just">
              <a:lnSpc>
                <a:spcPct val="100000"/>
              </a:lnSpc>
              <a:buClr>
                <a:srgbClr val="000000"/>
              </a:buClr>
              <a:buFont typeface="Arial"/>
              <a:buChar char="•"/>
              <a:tabLst>
                <a:tab algn="l" pos="0"/>
              </a:tabLst>
            </a:pPr>
            <a:r>
              <a:rPr b="0" lang="en-IN" sz="2800" spc="-1" strike="noStrike">
                <a:solidFill>
                  <a:srgbClr val="000000"/>
                </a:solidFill>
                <a:latin typeface="Arial"/>
              </a:rPr>
              <a:t>If it is no longer being used, it will drop from the working set </a:t>
            </a:r>
            <a:r>
              <a:rPr b="0" lang="en-US" sz="2800" spc="-1" strike="noStrike">
                <a:solidFill>
                  <a:srgbClr val="000000"/>
                </a:solidFill>
                <a:latin typeface="Symbol"/>
              </a:rPr>
              <a:t></a:t>
            </a:r>
            <a:r>
              <a:rPr b="0" lang="en-US" sz="2800" spc="-1" strike="noStrike">
                <a:solidFill>
                  <a:srgbClr val="000000"/>
                </a:solidFill>
                <a:latin typeface="Arial"/>
              </a:rPr>
              <a:t> </a:t>
            </a:r>
            <a:r>
              <a:rPr b="0" lang="en-IN" sz="2800" spc="-1" strike="noStrike">
                <a:solidFill>
                  <a:srgbClr val="000000"/>
                </a:solidFill>
                <a:latin typeface="Arial"/>
              </a:rPr>
              <a:t>time units after its last reference. </a:t>
            </a:r>
            <a:endParaRPr b="0" lang="en-US" sz="2800" spc="-1" strike="noStrike">
              <a:solidFill>
                <a:srgbClr val="000000"/>
              </a:solidFill>
              <a:latin typeface="Calibri"/>
            </a:endParaRPr>
          </a:p>
          <a:p>
            <a:pPr marL="343080" indent="-342720" algn="just">
              <a:lnSpc>
                <a:spcPct val="100000"/>
              </a:lnSpc>
              <a:buClr>
                <a:srgbClr val="000000"/>
              </a:buClr>
              <a:buFont typeface="Arial"/>
              <a:buChar char="•"/>
              <a:tabLst>
                <a:tab algn="l" pos="0"/>
              </a:tabLst>
            </a:pPr>
            <a:r>
              <a:rPr b="0" lang="en-IN" sz="2800" spc="-1" strike="noStrike">
                <a:solidFill>
                  <a:srgbClr val="000000"/>
                </a:solidFill>
                <a:latin typeface="Arial"/>
              </a:rPr>
              <a:t>Thus, the working set is an approximation of the program’s locality.</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tabLst>
                <a:tab algn="l" pos="0"/>
              </a:tabLst>
            </a:pPr>
            <a:r>
              <a:rPr b="0" lang="en-IN" sz="2400" spc="-1" strike="noStrike">
                <a:solidFill>
                  <a:srgbClr val="000000"/>
                </a:solidFill>
                <a:latin typeface="Arial"/>
              </a:rPr>
              <a:t>Each process is actively using the pages in its working set</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57200" y="150840"/>
            <a:ext cx="8229240" cy="757440"/>
          </a:xfrm>
          <a:prstGeom prst="rect">
            <a:avLst/>
          </a:prstGeom>
          <a:noFill/>
          <a:ln w="0">
            <a:noFill/>
          </a:ln>
        </p:spPr>
        <p:txBody>
          <a:bodyPr anchor="ctr">
            <a:normAutofit/>
          </a:bodyPr>
          <a:p>
            <a:pPr algn="ctr">
              <a:lnSpc>
                <a:spcPct val="100000"/>
              </a:lnSpc>
            </a:pPr>
            <a:r>
              <a:rPr b="0" lang="en-US" sz="4400" spc="-1" strike="noStrike">
                <a:solidFill>
                  <a:srgbClr val="c00000"/>
                </a:solidFill>
                <a:latin typeface="Arial"/>
              </a:rPr>
              <a:t>Working-Set Model</a:t>
            </a:r>
            <a:endParaRPr b="0" lang="en-US" sz="4400" spc="-1" strike="noStrike">
              <a:solidFill>
                <a:srgbClr val="000000"/>
              </a:solidFill>
              <a:latin typeface="Calibri"/>
            </a:endParaRPr>
          </a:p>
        </p:txBody>
      </p:sp>
      <p:sp>
        <p:nvSpPr>
          <p:cNvPr id="268" name="TextShape 2"/>
          <p:cNvSpPr txBox="1"/>
          <p:nvPr/>
        </p:nvSpPr>
        <p:spPr>
          <a:xfrm>
            <a:off x="107640" y="908640"/>
            <a:ext cx="8928720" cy="4951800"/>
          </a:xfrm>
          <a:prstGeom prst="rect">
            <a:avLst/>
          </a:prstGeom>
          <a:noFill/>
          <a:ln w="0">
            <a:noFill/>
          </a:ln>
        </p:spPr>
        <p:txBody>
          <a:bodyPr>
            <a:normAutofit/>
          </a:bodyPr>
          <a:p>
            <a:pPr marL="343080" indent="-342720">
              <a:lnSpc>
                <a:spcPct val="100000"/>
              </a:lnSpc>
              <a:spcBef>
                <a:spcPts val="439"/>
              </a:spcBef>
              <a:buClr>
                <a:srgbClr val="000000"/>
              </a:buClr>
              <a:buFont typeface="Arial"/>
              <a:buChar char="•"/>
            </a:pPr>
            <a:r>
              <a:rPr b="0" i="1" lang="en-US" sz="2200" spc="-1" strike="noStrike">
                <a:solidFill>
                  <a:srgbClr val="000000"/>
                </a:solidFill>
                <a:latin typeface="Arial"/>
              </a:rPr>
              <a:t>WSS</a:t>
            </a:r>
            <a:r>
              <a:rPr b="0" i="1" lang="en-US" sz="2200" spc="-1" strike="noStrike" baseline="-25000">
                <a:solidFill>
                  <a:srgbClr val="000000"/>
                </a:solidFill>
                <a:latin typeface="Arial"/>
              </a:rPr>
              <a:t>i</a:t>
            </a:r>
            <a:r>
              <a:rPr b="0" lang="en-US" sz="2200" spc="-1" strike="noStrike">
                <a:solidFill>
                  <a:srgbClr val="000000"/>
                </a:solidFill>
                <a:latin typeface="Arial"/>
              </a:rPr>
              <a:t> (working set of Process </a:t>
            </a:r>
            <a:r>
              <a:rPr b="0" i="1" lang="en-US" sz="2200" spc="-1" strike="noStrike">
                <a:solidFill>
                  <a:srgbClr val="000000"/>
                </a:solidFill>
                <a:latin typeface="Arial"/>
              </a:rPr>
              <a:t>P</a:t>
            </a:r>
            <a:r>
              <a:rPr b="0" i="1" lang="en-US" sz="2200" spc="-1" strike="noStrike" baseline="-25000">
                <a:solidFill>
                  <a:srgbClr val="000000"/>
                </a:solidFill>
                <a:latin typeface="Arial"/>
              </a:rPr>
              <a:t>i</a:t>
            </a:r>
            <a:r>
              <a:rPr b="0" lang="en-US" sz="2200" spc="-1" strike="noStrike">
                <a:solidFill>
                  <a:srgbClr val="000000"/>
                </a:solidFill>
                <a:latin typeface="Arial"/>
              </a:rPr>
              <a:t>) =</a:t>
            </a:r>
            <a:br/>
            <a:r>
              <a:rPr b="0" lang="en-US" sz="2200" spc="-1" strike="noStrike">
                <a:solidFill>
                  <a:srgbClr val="000000"/>
                </a:solidFill>
                <a:latin typeface="Arial"/>
              </a:rPr>
              <a:t>total number of pages referenced in the most recent </a:t>
            </a:r>
            <a:r>
              <a:rPr b="0" lang="en-US" sz="2200" spc="-1" strike="noStrike">
                <a:solidFill>
                  <a:srgbClr val="000000"/>
                </a:solidFill>
                <a:latin typeface="Symbol"/>
              </a:rPr>
              <a:t></a:t>
            </a:r>
            <a:r>
              <a:rPr b="0" lang="en-US" sz="2200" spc="-1" strike="noStrike">
                <a:solidFill>
                  <a:srgbClr val="000000"/>
                </a:solidFill>
                <a:latin typeface="Arial"/>
              </a:rPr>
              <a:t> (varies in time)</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IN" sz="2200" spc="-1" strike="noStrike">
                <a:solidFill>
                  <a:srgbClr val="000000"/>
                </a:solidFill>
                <a:latin typeface="Arial"/>
              </a:rPr>
              <a:t>The accuracy of the working set depends on the selection of </a:t>
            </a:r>
            <a:r>
              <a:rPr b="0" lang="en-US" sz="2200" spc="-1" strike="noStrike">
                <a:solidFill>
                  <a:srgbClr val="000000"/>
                </a:solidFill>
                <a:latin typeface="Symbol"/>
              </a:rPr>
              <a:t></a:t>
            </a:r>
            <a:r>
              <a:rPr b="0" lang="en-IN" sz="2200" spc="-1" strike="noStrike">
                <a:solidFill>
                  <a:srgbClr val="000000"/>
                </a:solidFill>
                <a:latin typeface="Arial"/>
              </a:rPr>
              <a:t>.</a:t>
            </a:r>
            <a:endParaRPr b="0" lang="en-US" sz="2200" spc="-1" strike="noStrike">
              <a:solidFill>
                <a:srgbClr val="000000"/>
              </a:solidFill>
              <a:latin typeface="Calibri"/>
            </a:endParaRPr>
          </a:p>
          <a:p>
            <a:pPr lvl="1" marL="743040" indent="-285480">
              <a:lnSpc>
                <a:spcPct val="100000"/>
              </a:lnSpc>
              <a:spcBef>
                <a:spcPts val="439"/>
              </a:spcBef>
              <a:buClr>
                <a:srgbClr val="000000"/>
              </a:buClr>
              <a:buFont typeface="Arial"/>
              <a:buChar char="–"/>
            </a:pPr>
            <a:r>
              <a:rPr b="0" lang="en-US" sz="2200" spc="-1" strike="noStrike">
                <a:solidFill>
                  <a:srgbClr val="000000"/>
                </a:solidFill>
                <a:latin typeface="Arial"/>
              </a:rPr>
              <a:t>if </a:t>
            </a:r>
            <a:r>
              <a:rPr b="0" lang="en-US" sz="2200" spc="-1" strike="noStrike">
                <a:solidFill>
                  <a:srgbClr val="000000"/>
                </a:solidFill>
                <a:latin typeface="Symbol"/>
              </a:rPr>
              <a:t></a:t>
            </a:r>
            <a:r>
              <a:rPr b="0" lang="en-US" sz="2200" spc="-1" strike="noStrike">
                <a:solidFill>
                  <a:srgbClr val="000000"/>
                </a:solidFill>
                <a:latin typeface="Arial"/>
              </a:rPr>
              <a:t> too small will not encompass entire locality</a:t>
            </a:r>
            <a:endParaRPr b="0" lang="en-US" sz="2200" spc="-1" strike="noStrike">
              <a:solidFill>
                <a:srgbClr val="000000"/>
              </a:solidFill>
              <a:latin typeface="Calibri"/>
            </a:endParaRPr>
          </a:p>
          <a:p>
            <a:pPr lvl="1" marL="743040" indent="-285480">
              <a:lnSpc>
                <a:spcPct val="100000"/>
              </a:lnSpc>
              <a:spcBef>
                <a:spcPts val="439"/>
              </a:spcBef>
              <a:buClr>
                <a:srgbClr val="000000"/>
              </a:buClr>
              <a:buFont typeface="Arial"/>
              <a:buChar char="–"/>
            </a:pPr>
            <a:r>
              <a:rPr b="0" lang="en-US" sz="2200" spc="-1" strike="noStrike">
                <a:solidFill>
                  <a:srgbClr val="000000"/>
                </a:solidFill>
                <a:latin typeface="Arial"/>
              </a:rPr>
              <a:t>if </a:t>
            </a:r>
            <a:r>
              <a:rPr b="0" lang="en-US" sz="2200" spc="-1" strike="noStrike">
                <a:solidFill>
                  <a:srgbClr val="000000"/>
                </a:solidFill>
                <a:latin typeface="Symbol"/>
              </a:rPr>
              <a:t></a:t>
            </a:r>
            <a:r>
              <a:rPr b="0" lang="en-US" sz="2200" spc="-1" strike="noStrike">
                <a:solidFill>
                  <a:srgbClr val="000000"/>
                </a:solidFill>
                <a:latin typeface="Arial"/>
              </a:rPr>
              <a:t> too large will encompass several localities</a:t>
            </a:r>
            <a:endParaRPr b="0" lang="en-US" sz="2200" spc="-1" strike="noStrike">
              <a:solidFill>
                <a:srgbClr val="000000"/>
              </a:solidFill>
              <a:latin typeface="Calibri"/>
            </a:endParaRPr>
          </a:p>
          <a:p>
            <a:pPr lvl="1" marL="743040" indent="-285480">
              <a:lnSpc>
                <a:spcPct val="100000"/>
              </a:lnSpc>
              <a:spcBef>
                <a:spcPts val="439"/>
              </a:spcBef>
              <a:buClr>
                <a:srgbClr val="000000"/>
              </a:buClr>
              <a:buFont typeface="Arial"/>
              <a:buChar char="–"/>
            </a:pPr>
            <a:r>
              <a:rPr b="0" lang="en-US" sz="2200" spc="-1" strike="noStrike">
                <a:solidFill>
                  <a:srgbClr val="000000"/>
                </a:solidFill>
                <a:latin typeface="Arial"/>
              </a:rPr>
              <a:t>if </a:t>
            </a:r>
            <a:r>
              <a:rPr b="0" lang="en-US" sz="2200" spc="-1" strike="noStrike">
                <a:solidFill>
                  <a:srgbClr val="000000"/>
                </a:solidFill>
                <a:latin typeface="Symbol"/>
              </a:rPr>
              <a:t></a:t>
            </a:r>
            <a:r>
              <a:rPr b="0" lang="en-US" sz="2200" spc="-1" strike="noStrike">
                <a:solidFill>
                  <a:srgbClr val="000000"/>
                </a:solidFill>
                <a:latin typeface="Arial"/>
              </a:rPr>
              <a:t> = </a:t>
            </a:r>
            <a:r>
              <a:rPr b="0" lang="en-US" sz="2200" spc="-1" strike="noStrike">
                <a:solidFill>
                  <a:srgbClr val="000000"/>
                </a:solidFill>
                <a:latin typeface="Symbol"/>
              </a:rPr>
              <a:t></a:t>
            </a:r>
            <a:r>
              <a:rPr b="0" lang="en-US" sz="2200" spc="-1" strike="noStrike">
                <a:solidFill>
                  <a:srgbClr val="000000"/>
                </a:solidFill>
                <a:latin typeface="Arial"/>
              </a:rPr>
              <a:t> </a:t>
            </a:r>
            <a:r>
              <a:rPr b="0" lang="en-US" sz="2200" spc="-1" strike="noStrike">
                <a:solidFill>
                  <a:srgbClr val="000000"/>
                </a:solidFill>
                <a:latin typeface="Symbol"/>
              </a:rPr>
              <a:t></a:t>
            </a:r>
            <a:r>
              <a:rPr b="0" lang="en-US" sz="2200" spc="-1" strike="noStrike">
                <a:solidFill>
                  <a:srgbClr val="000000"/>
                </a:solidFill>
                <a:latin typeface="Arial"/>
              </a:rPr>
              <a:t> will encompass entire program</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Arial"/>
              </a:rPr>
              <a:t>Total demand frames, </a:t>
            </a:r>
            <a:r>
              <a:rPr b="0" i="1" lang="en-US" sz="2200" spc="-1" strike="noStrike">
                <a:solidFill>
                  <a:srgbClr val="000000"/>
                </a:solidFill>
                <a:latin typeface="Arial"/>
              </a:rPr>
              <a:t>D</a:t>
            </a:r>
            <a:r>
              <a:rPr b="0" lang="en-US" sz="2200" spc="-1" strike="noStrike">
                <a:solidFill>
                  <a:srgbClr val="000000"/>
                </a:solidFill>
                <a:latin typeface="Arial"/>
              </a:rPr>
              <a:t> = </a:t>
            </a:r>
            <a:r>
              <a:rPr b="0" lang="en-US" sz="2200" spc="-1" strike="noStrike">
                <a:solidFill>
                  <a:srgbClr val="000000"/>
                </a:solidFill>
                <a:latin typeface="Symbol"/>
              </a:rPr>
              <a:t></a:t>
            </a:r>
            <a:r>
              <a:rPr b="0" lang="en-US" sz="2200" spc="-1" strike="noStrike">
                <a:solidFill>
                  <a:srgbClr val="000000"/>
                </a:solidFill>
                <a:latin typeface="Arial"/>
              </a:rPr>
              <a:t> </a:t>
            </a:r>
            <a:r>
              <a:rPr b="0" i="1" lang="en-US" sz="2200" spc="-1" strike="noStrike">
                <a:solidFill>
                  <a:srgbClr val="000000"/>
                </a:solidFill>
                <a:latin typeface="Arial"/>
              </a:rPr>
              <a:t>WSS</a:t>
            </a:r>
            <a:r>
              <a:rPr b="0" i="1" lang="en-US" sz="2200" spc="-1" strike="noStrike" baseline="-25000">
                <a:solidFill>
                  <a:srgbClr val="000000"/>
                </a:solidFill>
                <a:latin typeface="Arial"/>
              </a:rPr>
              <a:t>i</a:t>
            </a:r>
            <a:r>
              <a:rPr b="0" lang="en-US" sz="2200" spc="-1" strike="noStrike">
                <a:solidFill>
                  <a:srgbClr val="000000"/>
                </a:solidFill>
                <a:latin typeface="Arial"/>
              </a:rPr>
              <a:t> (process i needs WSSi frames)</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Arial"/>
              </a:rPr>
              <a:t>If </a:t>
            </a:r>
            <a:r>
              <a:rPr b="0" i="1" lang="en-US" sz="2200" spc="-1" strike="noStrike">
                <a:solidFill>
                  <a:srgbClr val="000000"/>
                </a:solidFill>
                <a:latin typeface="Arial"/>
              </a:rPr>
              <a:t>D</a:t>
            </a:r>
            <a:r>
              <a:rPr b="0" lang="en-US" sz="2200" spc="-1" strike="noStrike">
                <a:solidFill>
                  <a:srgbClr val="000000"/>
                </a:solidFill>
                <a:latin typeface="Arial"/>
              </a:rPr>
              <a:t> &gt; </a:t>
            </a:r>
            <a:r>
              <a:rPr b="0" i="1" lang="en-US" sz="2200" spc="-1" strike="noStrike">
                <a:solidFill>
                  <a:srgbClr val="000000"/>
                </a:solidFill>
                <a:latin typeface="Arial"/>
              </a:rPr>
              <a:t>m</a:t>
            </a:r>
            <a:r>
              <a:rPr b="0" lang="en-US" sz="2200" spc="-1" strike="noStrike">
                <a:solidFill>
                  <a:srgbClr val="000000"/>
                </a:solidFill>
                <a:latin typeface="Arial"/>
              </a:rPr>
              <a:t> </a:t>
            </a:r>
            <a:r>
              <a:rPr b="0" lang="en-US" sz="2200" spc="-1" strike="noStrike">
                <a:solidFill>
                  <a:srgbClr val="000000"/>
                </a:solidFill>
                <a:latin typeface="Symbol"/>
              </a:rPr>
              <a:t></a:t>
            </a:r>
            <a:r>
              <a:rPr b="0" lang="en-US" sz="2200" spc="-1" strike="noStrike">
                <a:solidFill>
                  <a:srgbClr val="000000"/>
                </a:solidFill>
                <a:latin typeface="Arial"/>
              </a:rPr>
              <a:t> Thrashing</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Arial"/>
              </a:rPr>
              <a:t>Policy if </a:t>
            </a:r>
            <a:r>
              <a:rPr b="0" i="1" lang="en-US" sz="2200" spc="-1" strike="noStrike">
                <a:solidFill>
                  <a:srgbClr val="000000"/>
                </a:solidFill>
                <a:latin typeface="Arial"/>
              </a:rPr>
              <a:t>D</a:t>
            </a:r>
            <a:r>
              <a:rPr b="0" lang="en-US" sz="2200" spc="-1" strike="noStrike">
                <a:solidFill>
                  <a:srgbClr val="000000"/>
                </a:solidFill>
                <a:latin typeface="Arial"/>
              </a:rPr>
              <a:t> &gt; m, then suspend or swap out one of the processes </a:t>
            </a:r>
            <a:endParaRPr b="0" lang="en-US" sz="2200" spc="-1" strike="noStrike">
              <a:solidFill>
                <a:srgbClr val="000000"/>
              </a:solidFill>
              <a:latin typeface="Calibri"/>
            </a:endParaRPr>
          </a:p>
        </p:txBody>
      </p:sp>
      <p:pic>
        <p:nvPicPr>
          <p:cNvPr id="269" name="Picture 5" descr=""/>
          <p:cNvPicPr/>
          <p:nvPr/>
        </p:nvPicPr>
        <p:blipFill>
          <a:blip r:embed="rId1"/>
          <a:stretch/>
        </p:blipFill>
        <p:spPr>
          <a:xfrm>
            <a:off x="2339640" y="4941000"/>
            <a:ext cx="6706800" cy="1787040"/>
          </a:xfrm>
          <a:prstGeom prst="rect">
            <a:avLst/>
          </a:prstGeom>
          <a:ln w="9525">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57200" y="116640"/>
            <a:ext cx="8229240" cy="863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Working-Set Model</a:t>
            </a:r>
            <a:endParaRPr b="0" lang="en-US" sz="4000" spc="-1" strike="noStrike">
              <a:solidFill>
                <a:srgbClr val="000000"/>
              </a:solidFill>
              <a:latin typeface="Calibri"/>
            </a:endParaRPr>
          </a:p>
        </p:txBody>
      </p:sp>
      <p:sp>
        <p:nvSpPr>
          <p:cNvPr id="271" name="TextShape 2"/>
          <p:cNvSpPr txBox="1"/>
          <p:nvPr/>
        </p:nvSpPr>
        <p:spPr>
          <a:xfrm>
            <a:off x="179640" y="980640"/>
            <a:ext cx="8784720" cy="5688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OS monitors and allocates working set of each process enough frames according to its working-set size.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If there are enough extra frames, another process can be initiated.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If the sum of the working-set sizes increases, exceeding the total number of available frames, the operating system selects a process to suspend. </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The process’s pages are written out (swapped), and its frames are reallocated to other processes. </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The suspended process can be restarted later.</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323640" y="163440"/>
            <a:ext cx="8496720" cy="888840"/>
          </a:xfrm>
          <a:prstGeom prst="rect">
            <a:avLst/>
          </a:prstGeom>
          <a:noFill/>
          <a:ln w="0">
            <a:noFill/>
          </a:ln>
        </p:spPr>
        <p:txBody>
          <a:bodyPr anchor="ctr">
            <a:normAutofit fontScale="50000"/>
          </a:bodyPr>
          <a:p>
            <a:pPr algn="ctr">
              <a:lnSpc>
                <a:spcPct val="100000"/>
              </a:lnSpc>
            </a:pPr>
            <a:r>
              <a:rPr b="0" lang="en-US" sz="4400" spc="-1" strike="noStrike">
                <a:solidFill>
                  <a:srgbClr val="c00000"/>
                </a:solidFill>
                <a:latin typeface="Arial"/>
              </a:rPr>
              <a:t>Keeping Track of the Working Set</a:t>
            </a:r>
            <a:endParaRPr b="0" lang="en-US" sz="4400" spc="-1" strike="noStrike">
              <a:solidFill>
                <a:srgbClr val="000000"/>
              </a:solidFill>
              <a:latin typeface="Calibri"/>
            </a:endParaRPr>
          </a:p>
        </p:txBody>
      </p:sp>
      <p:sp>
        <p:nvSpPr>
          <p:cNvPr id="273" name="TextShape 2"/>
          <p:cNvSpPr txBox="1"/>
          <p:nvPr/>
        </p:nvSpPr>
        <p:spPr>
          <a:xfrm>
            <a:off x="107640" y="1119240"/>
            <a:ext cx="8928720" cy="5549760"/>
          </a:xfrm>
          <a:prstGeom prst="rect">
            <a:avLst/>
          </a:prstGeom>
          <a:noFill/>
          <a:ln w="0">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Approximate the WS model with a fixed interval timer + a reference bit</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Example: </a:t>
            </a:r>
            <a:r>
              <a:rPr b="0" lang="en-US" sz="3200" spc="-1" strike="noStrike">
                <a:solidFill>
                  <a:srgbClr val="000000"/>
                </a:solidFill>
                <a:latin typeface="Symbol"/>
              </a:rPr>
              <a:t></a:t>
            </a:r>
            <a:r>
              <a:rPr b="0" lang="en-US" sz="3200" spc="-1" strike="noStrike">
                <a:solidFill>
                  <a:srgbClr val="000000"/>
                </a:solidFill>
                <a:latin typeface="Arial"/>
              </a:rPr>
              <a:t> = 10,000</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Timer interrupts after every 5000 time units</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Keep in memory 2 bits for each page</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Whenever a timer interrupts, copy and set the values of all reference bits to 0</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If one of the bits in memory = 1 </a:t>
            </a:r>
            <a:r>
              <a:rPr b="0" lang="en-US" sz="2800" spc="-1" strike="noStrike">
                <a:solidFill>
                  <a:srgbClr val="000000"/>
                </a:solidFill>
                <a:latin typeface="Symbol"/>
              </a:rPr>
              <a:t></a:t>
            </a:r>
            <a:r>
              <a:rPr b="0" lang="en-US" sz="2800" spc="-1" strike="noStrike">
                <a:solidFill>
                  <a:srgbClr val="000000"/>
                </a:solidFill>
                <a:latin typeface="Arial"/>
              </a:rPr>
              <a:t> page in working set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251640" y="1067040"/>
            <a:ext cx="8712720" cy="5385960"/>
          </a:xfrm>
          <a:prstGeom prst="rect">
            <a:avLst/>
          </a:prstGeom>
          <a:noFill/>
          <a:ln w="9525">
            <a:noFill/>
          </a:ln>
        </p:spPr>
        <p:style>
          <a:lnRef idx="0"/>
          <a:fillRef idx="0"/>
          <a:effectRef idx="0"/>
          <a:fontRef idx="minor"/>
        </p:style>
        <p:txBody>
          <a:bodyPr lIns="92160" rIns="92160" tIns="46080" bIns="46080">
            <a:noAutofit/>
          </a:bodyPr>
          <a:p>
            <a:pPr marL="542880" indent="-542520" algn="just">
              <a:lnSpc>
                <a:spcPct val="100000"/>
              </a:lnSpc>
              <a:buClr>
                <a:srgbClr val="c0504d"/>
              </a:buClr>
              <a:buFont typeface="Arial"/>
              <a:buChar char="•"/>
            </a:pPr>
            <a:r>
              <a:rPr b="0" lang="en-US" sz="2800" spc="-1" strike="noStrike">
                <a:solidFill>
                  <a:srgbClr val="000000"/>
                </a:solidFill>
                <a:latin typeface="Arial"/>
              </a:rPr>
              <a:t>When fault occurs can evict page not in working set</a:t>
            </a:r>
            <a:endParaRPr b="0" lang="en-US" sz="2800" spc="-1" strike="noStrike">
              <a:latin typeface="Arial"/>
            </a:endParaRPr>
          </a:p>
          <a:p>
            <a:pPr marL="542880" indent="-542520" algn="just">
              <a:lnSpc>
                <a:spcPct val="100000"/>
              </a:lnSpc>
              <a:buClr>
                <a:srgbClr val="c0504d"/>
              </a:buClr>
              <a:buFont typeface="Arial"/>
              <a:buChar char="•"/>
            </a:pPr>
            <a:r>
              <a:rPr b="0" lang="en-US" sz="2800" spc="-1" strike="noStrike">
                <a:solidFill>
                  <a:srgbClr val="000000"/>
                </a:solidFill>
                <a:latin typeface="Arial"/>
              </a:rPr>
              <a:t>Need to pick k</a:t>
            </a:r>
            <a:endParaRPr b="0" lang="en-US" sz="2800" spc="-1" strike="noStrike">
              <a:latin typeface="Arial"/>
            </a:endParaRPr>
          </a:p>
          <a:p>
            <a:pPr marL="542880" indent="-542520" algn="just">
              <a:lnSpc>
                <a:spcPct val="100000"/>
              </a:lnSpc>
              <a:buClr>
                <a:srgbClr val="c0504d"/>
              </a:buClr>
              <a:buFont typeface="Arial"/>
              <a:buChar char="•"/>
            </a:pPr>
            <a:r>
              <a:rPr b="0" lang="en-US" sz="2800" spc="-1" strike="noStrike">
                <a:solidFill>
                  <a:srgbClr val="000000"/>
                </a:solidFill>
                <a:latin typeface="Arial"/>
              </a:rPr>
              <a:t>Could keep track of pages in memory at every  memory reference. </a:t>
            </a:r>
            <a:endParaRPr b="0" lang="en-US" sz="2800" spc="-1" strike="noStrike">
              <a:latin typeface="Arial"/>
            </a:endParaRPr>
          </a:p>
          <a:p>
            <a:pPr lvl="1" marL="1000080" indent="-542520" algn="just">
              <a:lnSpc>
                <a:spcPct val="100000"/>
              </a:lnSpc>
              <a:buClr>
                <a:srgbClr val="c0504d"/>
              </a:buClr>
              <a:buFont typeface="Symbol" charset="2"/>
              <a:buChar char=""/>
            </a:pPr>
            <a:r>
              <a:rPr b="0" lang="en-US" sz="2800" spc="-1" strike="noStrike">
                <a:solidFill>
                  <a:srgbClr val="000000"/>
                </a:solidFill>
                <a:latin typeface="Arial"/>
              </a:rPr>
              <a:t>Each k references results in a working set.</a:t>
            </a:r>
            <a:endParaRPr b="0" lang="en-US" sz="2800" spc="-1" strike="noStrike">
              <a:latin typeface="Arial"/>
            </a:endParaRPr>
          </a:p>
          <a:p>
            <a:pPr marL="542880" indent="-542520" algn="just">
              <a:lnSpc>
                <a:spcPct val="100000"/>
              </a:lnSpc>
              <a:buClr>
                <a:srgbClr val="c0504d"/>
              </a:buClr>
              <a:buFont typeface="Arial"/>
              <a:buChar char="•"/>
            </a:pPr>
            <a:r>
              <a:rPr b="0" lang="en-US" sz="2800" spc="-1" strike="noStrike">
                <a:solidFill>
                  <a:srgbClr val="000000"/>
                </a:solidFill>
                <a:latin typeface="Arial"/>
              </a:rPr>
              <a:t>Shift register implementation. Insert page number at each reference. </a:t>
            </a:r>
            <a:endParaRPr b="0" lang="en-US" sz="2800" spc="-1" strike="noStrike">
              <a:latin typeface="Arial"/>
            </a:endParaRPr>
          </a:p>
          <a:p>
            <a:pPr marL="542880" indent="-542520" algn="just">
              <a:lnSpc>
                <a:spcPct val="100000"/>
              </a:lnSpc>
              <a:buClr>
                <a:srgbClr val="c0504d"/>
              </a:buClr>
              <a:buFont typeface="Arial"/>
              <a:buChar char="•"/>
            </a:pPr>
            <a:r>
              <a:rPr b="0" lang="en-US" sz="2800" spc="-1" strike="noStrike">
                <a:solidFill>
                  <a:srgbClr val="000000"/>
                </a:solidFill>
                <a:latin typeface="Arial"/>
              </a:rPr>
              <a:t>Expensive</a:t>
            </a:r>
            <a:endParaRPr b="0" lang="en-US" sz="2800" spc="-1" strike="noStrike">
              <a:latin typeface="Arial"/>
            </a:endParaRPr>
          </a:p>
        </p:txBody>
      </p:sp>
      <p:sp>
        <p:nvSpPr>
          <p:cNvPr id="275" name="CustomShape 2"/>
          <p:cNvSpPr/>
          <p:nvPr/>
        </p:nvSpPr>
        <p:spPr>
          <a:xfrm>
            <a:off x="323640" y="116640"/>
            <a:ext cx="8640720" cy="863640"/>
          </a:xfrm>
          <a:prstGeom prst="rect">
            <a:avLst/>
          </a:prstGeom>
          <a:noFill/>
          <a:ln w="9525">
            <a:noFill/>
          </a:ln>
        </p:spPr>
        <p:style>
          <a:lnRef idx="0"/>
          <a:fillRef idx="0"/>
          <a:effectRef idx="0"/>
          <a:fontRef idx="minor"/>
        </p:style>
        <p:txBody>
          <a:bodyPr lIns="92160" rIns="92160" tIns="46080" bIns="46080" anchor="ctr">
            <a:noAutofit/>
          </a:bodyPr>
          <a:p>
            <a:pPr algn="ctr">
              <a:lnSpc>
                <a:spcPct val="100000"/>
              </a:lnSpc>
            </a:pPr>
            <a:r>
              <a:rPr b="0" lang="en-US" sz="4000" spc="-1" strike="noStrike">
                <a:solidFill>
                  <a:srgbClr val="c00000"/>
                </a:solidFill>
                <a:latin typeface="Arial"/>
              </a:rPr>
              <a:t>How to implement working set model</a:t>
            </a:r>
            <a:endParaRPr b="0" lang="en-US" sz="4000" spc="-1" strike="noStrike">
              <a:latin typeface="Arial"/>
            </a:endParaRPr>
          </a:p>
        </p:txBody>
      </p:sp>
      <p:sp>
        <p:nvSpPr>
          <p:cNvPr id="276" name="CustomShape 3"/>
          <p:cNvSpPr/>
          <p:nvPr/>
        </p:nvSpPr>
        <p:spPr>
          <a:xfrm>
            <a:off x="177840" y="6566040"/>
            <a:ext cx="8712000" cy="256680"/>
          </a:xfrm>
          <a:prstGeom prst="rect">
            <a:avLst/>
          </a:prstGeom>
          <a:noFill/>
          <a:ln w="9525">
            <a:noFill/>
          </a:ln>
        </p:spPr>
        <p:style>
          <a:lnRef idx="0"/>
          <a:fillRef idx="0"/>
          <a:effectRef idx="0"/>
          <a:fontRef idx="minor"/>
        </p:style>
        <p:txBody>
          <a:bodyPr lIns="92160" rIns="92160" tIns="46080" bIns="46080" anchor="ctr">
            <a:noAutofit/>
          </a:bodyPr>
          <a:p>
            <a:pPr>
              <a:lnSpc>
                <a:spcPct val="100000"/>
              </a:lnSpc>
            </a:pPr>
            <a:r>
              <a:rPr b="0" lang="en-US" sz="1200" spc="-1" strike="noStrike">
                <a:solidFill>
                  <a:srgbClr val="898989"/>
                </a:solidFill>
                <a:latin typeface="Calibri"/>
              </a:rPr>
              <a:t>Tanenbaum, Modern Operating Systems 3 e, (c) 2008 Prentice-Hall, Inc. All rights reserved. 0-13-</a:t>
            </a:r>
            <a:r>
              <a:rPr b="1" lang="en-US" sz="1200" spc="-1" strike="noStrike">
                <a:solidFill>
                  <a:srgbClr val="898989"/>
                </a:solidFill>
                <a:latin typeface="Calibri"/>
              </a:rPr>
              <a:t>6006639</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67640" y="116640"/>
            <a:ext cx="8367840" cy="1367640"/>
          </a:xfrm>
          <a:prstGeom prst="rect">
            <a:avLst/>
          </a:prstGeom>
          <a:noFill/>
          <a:ln w="0">
            <a:noFill/>
          </a:ln>
        </p:spPr>
        <p:txBody>
          <a:bodyPr anchor="ctr">
            <a:noAutofit/>
          </a:bodyPr>
          <a:p>
            <a:pPr algn="ctr">
              <a:lnSpc>
                <a:spcPct val="100000"/>
              </a:lnSpc>
            </a:pPr>
            <a:r>
              <a:rPr b="0" lang="en-US" sz="4000" spc="-1" strike="noStrike">
                <a:solidFill>
                  <a:srgbClr val="c00000"/>
                </a:solidFill>
                <a:latin typeface="Arial"/>
              </a:rPr>
              <a:t>Page Table When Some Pages Are Not in Main Memory</a:t>
            </a:r>
            <a:endParaRPr b="0" lang="en-US" sz="4000" spc="-1" strike="noStrike">
              <a:solidFill>
                <a:srgbClr val="000000"/>
              </a:solidFill>
              <a:latin typeface="Calibri"/>
            </a:endParaRPr>
          </a:p>
        </p:txBody>
      </p:sp>
      <p:pic>
        <p:nvPicPr>
          <p:cNvPr id="144" name="Picture 4" descr="9"/>
          <p:cNvPicPr/>
          <p:nvPr/>
        </p:nvPicPr>
        <p:blipFill>
          <a:blip r:embed="rId1"/>
          <a:stretch/>
        </p:blipFill>
        <p:spPr>
          <a:xfrm>
            <a:off x="1907640" y="1700640"/>
            <a:ext cx="4966920" cy="4817880"/>
          </a:xfrm>
          <a:prstGeom prst="rect">
            <a:avLst/>
          </a:prstGeom>
          <a:ln w="9525">
            <a:noFill/>
          </a:ln>
        </p:spPr>
      </p:pic>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57200" y="116640"/>
            <a:ext cx="8229240" cy="935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Page-Fault Frequency</a:t>
            </a:r>
            <a:endParaRPr b="0" lang="en-US" sz="4000" spc="-1" strike="noStrike">
              <a:solidFill>
                <a:srgbClr val="000000"/>
              </a:solidFill>
              <a:latin typeface="Calibri"/>
            </a:endParaRPr>
          </a:p>
        </p:txBody>
      </p:sp>
      <p:sp>
        <p:nvSpPr>
          <p:cNvPr id="278" name="TextShape 2"/>
          <p:cNvSpPr txBox="1"/>
          <p:nvPr/>
        </p:nvSpPr>
        <p:spPr>
          <a:xfrm>
            <a:off x="179640" y="919440"/>
            <a:ext cx="8784720" cy="45255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When page fault rate is too high, we know that the process needs more frames.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Conversely, if the page-fault rate is too low, then the process may have too many frames.</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Establish upper and lower bounds on the desired page-fault rate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797040" y="44640"/>
            <a:ext cx="7889400" cy="8168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Page-Fault Frequency</a:t>
            </a:r>
            <a:endParaRPr b="0" lang="en-US" sz="4000" spc="-1" strike="noStrike">
              <a:solidFill>
                <a:srgbClr val="000000"/>
              </a:solidFill>
              <a:latin typeface="Calibri"/>
            </a:endParaRPr>
          </a:p>
        </p:txBody>
      </p:sp>
      <p:sp>
        <p:nvSpPr>
          <p:cNvPr id="280" name="TextShape 2"/>
          <p:cNvSpPr txBox="1"/>
          <p:nvPr/>
        </p:nvSpPr>
        <p:spPr>
          <a:xfrm>
            <a:off x="251640" y="836640"/>
            <a:ext cx="8640720" cy="2520000"/>
          </a:xfrm>
          <a:prstGeom prst="rect">
            <a:avLst/>
          </a:prstGeom>
          <a:noFill/>
          <a:ln w="0">
            <a:noFill/>
          </a:ln>
        </p:spPr>
        <p:txBody>
          <a:bodyPr>
            <a:normAutofit fontScale="80000"/>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More direct approach than WSS</a:t>
            </a: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Arial"/>
              </a:rPr>
              <a:t>Establish </a:t>
            </a:r>
            <a:r>
              <a:rPr b="0" lang="en-US" sz="3200" spc="-1" strike="noStrike">
                <a:solidFill>
                  <a:srgbClr val="000000"/>
                </a:solidFill>
                <a:latin typeface="Arial"/>
              </a:rPr>
              <a:t>“acceptable” </a:t>
            </a:r>
            <a:r>
              <a:rPr b="1" lang="en-US" sz="3200" spc="-1" strike="noStrike">
                <a:solidFill>
                  <a:srgbClr val="0000ff"/>
                </a:solidFill>
                <a:latin typeface="Arial"/>
              </a:rPr>
              <a:t>page-fault frequency </a:t>
            </a:r>
            <a:r>
              <a:rPr b="0" lang="en-US" sz="3200" spc="-1" strike="noStrike">
                <a:solidFill>
                  <a:srgbClr val="000000"/>
                </a:solidFill>
                <a:latin typeface="Arial"/>
              </a:rPr>
              <a:t>(</a:t>
            </a:r>
            <a:r>
              <a:rPr b="1" lang="en-US" sz="3200" spc="-1" strike="noStrike">
                <a:solidFill>
                  <a:srgbClr val="0000ff"/>
                </a:solidFill>
                <a:latin typeface="Arial"/>
              </a:rPr>
              <a:t>PFF</a:t>
            </a:r>
            <a:r>
              <a:rPr b="0" lang="en-US" sz="3200" spc="-1" strike="noStrike">
                <a:solidFill>
                  <a:srgbClr val="000000"/>
                </a:solidFill>
                <a:latin typeface="Arial"/>
              </a:rPr>
              <a:t>)</a:t>
            </a:r>
            <a:r>
              <a:rPr b="1" lang="en-US" sz="3200" spc="-1" strike="noStrike">
                <a:solidFill>
                  <a:srgbClr val="3366ff"/>
                </a:solidFill>
                <a:latin typeface="Arial"/>
              </a:rPr>
              <a:t> </a:t>
            </a:r>
            <a:r>
              <a:rPr b="0" lang="en-US" sz="3200" spc="-1" strike="noStrike">
                <a:solidFill>
                  <a:srgbClr val="000000"/>
                </a:solidFill>
                <a:latin typeface="Arial"/>
              </a:rPr>
              <a:t>rate and use local replacement policy</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If actual rate too low, </a:t>
            </a:r>
            <a:r>
              <a:rPr b="0" lang="en-IN" sz="2800" spc="-1" strike="noStrike">
                <a:solidFill>
                  <a:srgbClr val="000000"/>
                </a:solidFill>
                <a:latin typeface="Arial"/>
              </a:rPr>
              <a:t>we remove a frame from the process</a:t>
            </a:r>
            <a:endParaRPr b="0" lang="en-US" sz="28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If actual rate too high, process gains frame</a:t>
            </a:r>
            <a:endParaRPr b="0" lang="en-US" sz="2800" spc="-1" strike="noStrike">
              <a:solidFill>
                <a:srgbClr val="000000"/>
              </a:solidFill>
              <a:latin typeface="Calibri"/>
            </a:endParaRPr>
          </a:p>
        </p:txBody>
      </p:sp>
      <p:pic>
        <p:nvPicPr>
          <p:cNvPr id="281" name="Picture 1" descr="9_21.pdf"/>
          <p:cNvPicPr/>
          <p:nvPr/>
        </p:nvPicPr>
        <p:blipFill>
          <a:blip r:embed="rId1"/>
          <a:stretch/>
        </p:blipFill>
        <p:spPr>
          <a:xfrm>
            <a:off x="899640" y="3213000"/>
            <a:ext cx="7416360" cy="3528000"/>
          </a:xfrm>
          <a:prstGeom prst="rect">
            <a:avLst/>
          </a:prstGeom>
          <a:ln w="9525">
            <a:noFill/>
          </a:ln>
        </p:spPr>
      </p:pic>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95640" y="116640"/>
            <a:ext cx="8373240" cy="935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Working Sets and Page Fault Rates</a:t>
            </a:r>
            <a:endParaRPr b="0" lang="en-US" sz="4000" spc="-1" strike="noStrike">
              <a:solidFill>
                <a:srgbClr val="000000"/>
              </a:solidFill>
              <a:latin typeface="Calibri"/>
            </a:endParaRPr>
          </a:p>
        </p:txBody>
      </p:sp>
      <p:pic>
        <p:nvPicPr>
          <p:cNvPr id="283" name="Picture 4" descr="9"/>
          <p:cNvPicPr/>
          <p:nvPr/>
        </p:nvPicPr>
        <p:blipFill>
          <a:blip r:embed="rId1"/>
          <a:stretch/>
        </p:blipFill>
        <p:spPr>
          <a:xfrm>
            <a:off x="1331640" y="3429000"/>
            <a:ext cx="6480360" cy="3220560"/>
          </a:xfrm>
          <a:prstGeom prst="rect">
            <a:avLst/>
          </a:prstGeom>
          <a:ln w="9525">
            <a:noFill/>
          </a:ln>
        </p:spPr>
      </p:pic>
      <p:sp>
        <p:nvSpPr>
          <p:cNvPr id="284" name="CustomShape 2"/>
          <p:cNvSpPr/>
          <p:nvPr/>
        </p:nvSpPr>
        <p:spPr>
          <a:xfrm>
            <a:off x="179640" y="1042920"/>
            <a:ext cx="8784720" cy="2313720"/>
          </a:xfrm>
          <a:prstGeom prst="rect">
            <a:avLst/>
          </a:prstGeom>
          <a:noFill/>
          <a:ln w="0">
            <a:noFill/>
          </a:ln>
        </p:spPr>
        <p:style>
          <a:lnRef idx="0"/>
          <a:fillRef idx="0"/>
          <a:effectRef idx="0"/>
          <a:fontRef idx="minor"/>
        </p:style>
        <p:txBody>
          <a:bodyPr>
            <a:noAutofit/>
          </a:bodyPr>
          <a:p>
            <a:pPr marL="488880" indent="-488520" algn="just">
              <a:lnSpc>
                <a:spcPct val="100000"/>
              </a:lnSpc>
              <a:buClr>
                <a:srgbClr val="993300"/>
              </a:buClr>
              <a:buSzPct val="90000"/>
              <a:buFont typeface="Wingdings" charset="2"/>
              <a:buChar char=""/>
            </a:pPr>
            <a:r>
              <a:rPr b="0" lang="en-US" sz="2800" spc="-1" strike="noStrike">
                <a:solidFill>
                  <a:srgbClr val="000000"/>
                </a:solidFill>
                <a:latin typeface="Arial"/>
                <a:ea typeface="ＭＳ Ｐゴシック"/>
              </a:rPr>
              <a:t>Direct relationship between working set of a process and its page-fault rate</a:t>
            </a:r>
            <a:endParaRPr b="0" lang="en-US" sz="2800" spc="-1" strike="noStrike">
              <a:latin typeface="Arial"/>
            </a:endParaRPr>
          </a:p>
          <a:p>
            <a:pPr marL="488880" indent="-488520" algn="just">
              <a:lnSpc>
                <a:spcPct val="100000"/>
              </a:lnSpc>
              <a:buClr>
                <a:srgbClr val="993300"/>
              </a:buClr>
              <a:buSzPct val="90000"/>
              <a:buFont typeface="Wingdings" charset="2"/>
              <a:buChar char=""/>
            </a:pPr>
            <a:r>
              <a:rPr b="0" lang="en-US" sz="2800" spc="-1" strike="noStrike">
                <a:solidFill>
                  <a:srgbClr val="000000"/>
                </a:solidFill>
                <a:latin typeface="Arial"/>
                <a:ea typeface="ＭＳ Ｐゴシック"/>
              </a:rPr>
              <a:t>Working set changes over time</a:t>
            </a:r>
            <a:endParaRPr b="0" lang="en-US" sz="2800" spc="-1" strike="noStrike">
              <a:latin typeface="Arial"/>
            </a:endParaRPr>
          </a:p>
          <a:p>
            <a:pPr marL="488880" indent="-488520" algn="just">
              <a:lnSpc>
                <a:spcPct val="100000"/>
              </a:lnSpc>
              <a:buClr>
                <a:srgbClr val="993300"/>
              </a:buClr>
              <a:buSzPct val="90000"/>
              <a:buFont typeface="Wingdings" charset="2"/>
              <a:buChar char=""/>
            </a:pPr>
            <a:r>
              <a:rPr b="0" lang="en-US" sz="2800" spc="-1" strike="noStrike">
                <a:solidFill>
                  <a:srgbClr val="000000"/>
                </a:solidFill>
                <a:latin typeface="Arial"/>
                <a:ea typeface="ＭＳ Ｐゴシック"/>
              </a:rPr>
              <a:t>Peaks and valleys over time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79640" y="1700640"/>
            <a:ext cx="8712720" cy="4320000"/>
          </a:xfrm>
          <a:prstGeom prst="rect">
            <a:avLst/>
          </a:prstGeom>
          <a:noFill/>
          <a:ln w="9525">
            <a:noFill/>
          </a:ln>
        </p:spPr>
        <p:style>
          <a:lnRef idx="0"/>
          <a:fillRef idx="0"/>
          <a:effectRef idx="0"/>
          <a:fontRef idx="minor"/>
        </p:style>
        <p:txBody>
          <a:bodyPr lIns="92160" rIns="92160" tIns="46080" bIns="46080">
            <a:noAutofit/>
          </a:bodyPr>
          <a:p>
            <a:pPr marL="542880" indent="-361440" algn="just">
              <a:lnSpc>
                <a:spcPct val="100000"/>
              </a:lnSpc>
              <a:spcBef>
                <a:spcPts val="561"/>
              </a:spcBef>
              <a:buClr>
                <a:srgbClr val="c0504d"/>
              </a:buClr>
              <a:buFont typeface="Arial"/>
              <a:buChar char="•"/>
            </a:pPr>
            <a:r>
              <a:rPr b="0" lang="en-US" sz="2800" spc="-1" strike="noStrike">
                <a:solidFill>
                  <a:srgbClr val="000000"/>
                </a:solidFill>
                <a:latin typeface="Arial"/>
              </a:rPr>
              <a:t>Keep track of k last pages referenced during a period t of execution (CPU) time</a:t>
            </a:r>
            <a:endParaRPr b="0" lang="en-US" sz="2800" spc="-1" strike="noStrike">
              <a:latin typeface="Arial"/>
            </a:endParaRPr>
          </a:p>
          <a:p>
            <a:pPr marL="542880" indent="-361440" algn="just">
              <a:lnSpc>
                <a:spcPct val="100000"/>
              </a:lnSpc>
              <a:spcBef>
                <a:spcPts val="561"/>
              </a:spcBef>
              <a:buClr>
                <a:srgbClr val="c0504d"/>
              </a:buClr>
              <a:buFont typeface="Arial"/>
              <a:buChar char="•"/>
            </a:pPr>
            <a:r>
              <a:rPr b="0" lang="en-US" sz="2800" spc="-1" strike="noStrike">
                <a:solidFill>
                  <a:srgbClr val="0000ff"/>
                </a:solidFill>
                <a:latin typeface="Arial"/>
              </a:rPr>
              <a:t>Virtual time</a:t>
            </a:r>
            <a:r>
              <a:rPr b="0" lang="en-US" sz="2800" spc="-1" strike="noStrike">
                <a:solidFill>
                  <a:srgbClr val="ff0000"/>
                </a:solidFill>
                <a:latin typeface="Arial"/>
              </a:rPr>
              <a:t> </a:t>
            </a:r>
            <a:r>
              <a:rPr b="0" lang="en-US" sz="2800" spc="-1" strike="noStrike">
                <a:solidFill>
                  <a:srgbClr val="000000"/>
                </a:solidFill>
                <a:latin typeface="Arial"/>
              </a:rPr>
              <a:t>for a process is the amount of CPU time used since it started</a:t>
            </a:r>
            <a:endParaRPr b="0" lang="en-US" sz="2800" spc="-1" strike="noStrike">
              <a:latin typeface="Arial"/>
            </a:endParaRPr>
          </a:p>
          <a:p>
            <a:pPr lvl="1" marL="895320" indent="-352080" algn="just">
              <a:lnSpc>
                <a:spcPct val="100000"/>
              </a:lnSpc>
              <a:spcBef>
                <a:spcPts val="479"/>
              </a:spcBef>
              <a:buClr>
                <a:srgbClr val="c0504d"/>
              </a:buClr>
              <a:buFont typeface="Arial"/>
              <a:buChar char="‒"/>
            </a:pPr>
            <a:r>
              <a:rPr b="0" lang="en-US" sz="2400" spc="-1" strike="noStrike">
                <a:solidFill>
                  <a:srgbClr val="000000"/>
                </a:solidFill>
                <a:latin typeface="Arial"/>
              </a:rPr>
              <a:t>Measure of how much work a process has done</a:t>
            </a:r>
            <a:endParaRPr b="0" lang="en-US" sz="2400" spc="-1" strike="noStrike">
              <a:latin typeface="Arial"/>
            </a:endParaRPr>
          </a:p>
          <a:p>
            <a:pPr marL="1066680" indent="-609120" algn="just">
              <a:lnSpc>
                <a:spcPct val="100000"/>
              </a:lnSpc>
              <a:spcBef>
                <a:spcPts val="561"/>
              </a:spcBef>
              <a:tabLst>
                <a:tab algn="l" pos="0"/>
              </a:tabLst>
            </a:pPr>
            <a:endParaRPr b="0" lang="en-US" sz="2400" spc="-1" strike="noStrike">
              <a:latin typeface="Arial"/>
            </a:endParaRPr>
          </a:p>
        </p:txBody>
      </p:sp>
      <p:sp>
        <p:nvSpPr>
          <p:cNvPr id="286" name="CustomShape 2"/>
          <p:cNvSpPr/>
          <p:nvPr/>
        </p:nvSpPr>
        <p:spPr>
          <a:xfrm>
            <a:off x="251640" y="44640"/>
            <a:ext cx="8712720" cy="1439640"/>
          </a:xfrm>
          <a:prstGeom prst="rect">
            <a:avLst/>
          </a:prstGeom>
          <a:noFill/>
          <a:ln w="9525">
            <a:noFill/>
          </a:ln>
        </p:spPr>
        <p:style>
          <a:lnRef idx="0"/>
          <a:fillRef idx="0"/>
          <a:effectRef idx="0"/>
          <a:fontRef idx="minor"/>
        </p:style>
        <p:txBody>
          <a:bodyPr lIns="92160" rIns="92160" tIns="46080" bIns="46080" anchor="ctr">
            <a:noAutofit/>
          </a:bodyPr>
          <a:p>
            <a:pPr algn="ctr">
              <a:lnSpc>
                <a:spcPct val="100000"/>
              </a:lnSpc>
            </a:pPr>
            <a:r>
              <a:rPr b="0" lang="en-US" sz="4000" spc="-1" strike="noStrike">
                <a:solidFill>
                  <a:srgbClr val="c00000"/>
                </a:solidFill>
                <a:latin typeface="Arial"/>
              </a:rPr>
              <a:t>Use virtual time instead of number of references (k) </a:t>
            </a:r>
            <a:endParaRPr b="0" lang="en-US" sz="4000" spc="-1" strike="noStrike">
              <a:latin typeface="Arial"/>
            </a:endParaRPr>
          </a:p>
        </p:txBody>
      </p:sp>
      <p:sp>
        <p:nvSpPr>
          <p:cNvPr id="287" name="CustomShape 3"/>
          <p:cNvSpPr/>
          <p:nvPr/>
        </p:nvSpPr>
        <p:spPr>
          <a:xfrm>
            <a:off x="177840" y="6566040"/>
            <a:ext cx="8712000" cy="256680"/>
          </a:xfrm>
          <a:prstGeom prst="rect">
            <a:avLst/>
          </a:prstGeom>
          <a:noFill/>
          <a:ln w="9525">
            <a:noFill/>
          </a:ln>
        </p:spPr>
        <p:style>
          <a:lnRef idx="0"/>
          <a:fillRef idx="0"/>
          <a:effectRef idx="0"/>
          <a:fontRef idx="minor"/>
        </p:style>
        <p:txBody>
          <a:bodyPr lIns="92160" rIns="92160" tIns="46080" bIns="46080" anchor="ctr">
            <a:noAutofit/>
          </a:bodyPr>
          <a:p>
            <a:pPr>
              <a:lnSpc>
                <a:spcPct val="100000"/>
              </a:lnSpc>
            </a:pPr>
            <a:r>
              <a:rPr b="0" lang="en-US" sz="1200" spc="-1" strike="noStrike">
                <a:solidFill>
                  <a:srgbClr val="898989"/>
                </a:solidFill>
                <a:latin typeface="Calibri"/>
              </a:rPr>
              <a:t>Tanenbaum, Modern Operating Systems 3 e, (c) 2008 Prentice-Hall, Inc. All rights reserved. 0-13-</a:t>
            </a:r>
            <a:r>
              <a:rPr b="1" lang="en-US" sz="1200" spc="-1" strike="noStrike">
                <a:solidFill>
                  <a:srgbClr val="898989"/>
                </a:solidFill>
                <a:latin typeface="Calibri"/>
              </a:rPr>
              <a:t>6006639</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23640" y="5245200"/>
            <a:ext cx="8424720" cy="1279800"/>
          </a:xfrm>
          <a:prstGeom prst="rect">
            <a:avLst/>
          </a:prstGeom>
          <a:noFill/>
          <a:ln w="9525">
            <a:noFill/>
          </a:ln>
        </p:spPr>
        <p:style>
          <a:lnRef idx="0"/>
          <a:fillRef idx="0"/>
          <a:effectRef idx="0"/>
          <a:fontRef idx="minor"/>
        </p:style>
        <p:txBody>
          <a:bodyPr lIns="92160" rIns="92160" tIns="46080" bIns="46080">
            <a:noAutofit/>
          </a:bodyPr>
          <a:p>
            <a:pPr marL="609480" indent="-428400" algn="just">
              <a:lnSpc>
                <a:spcPct val="100000"/>
              </a:lnSpc>
              <a:spcBef>
                <a:spcPts val="479"/>
              </a:spcBef>
              <a:tabLst>
                <a:tab algn="l" pos="0"/>
              </a:tabLst>
            </a:pPr>
            <a:r>
              <a:rPr b="0" lang="en-US" sz="2400" spc="-1" strike="noStrike">
                <a:solidFill>
                  <a:srgbClr val="000000"/>
                </a:solidFill>
                <a:latin typeface="Arial"/>
              </a:rPr>
              <a:t>Check each clock tick</a:t>
            </a:r>
            <a:endParaRPr b="0" lang="en-US" sz="2400" spc="-1" strike="noStrike">
              <a:latin typeface="Arial"/>
            </a:endParaRPr>
          </a:p>
          <a:p>
            <a:pPr marL="181080" indent="-428400" algn="just">
              <a:lnSpc>
                <a:spcPct val="100000"/>
              </a:lnSpc>
              <a:spcBef>
                <a:spcPts val="479"/>
              </a:spcBef>
              <a:tabLst>
                <a:tab algn="l" pos="0"/>
              </a:tabLst>
            </a:pPr>
            <a:r>
              <a:rPr b="0" lang="en-US" sz="2400" spc="-1" strike="noStrike">
                <a:solidFill>
                  <a:srgbClr val="000000"/>
                </a:solidFill>
                <a:latin typeface="Arial"/>
              </a:rPr>
              <a:t>Get rid of page with smallest time if  all of the pages have R==0</a:t>
            </a:r>
            <a:endParaRPr b="0" lang="en-US" sz="2400" spc="-1" strike="noStrike">
              <a:latin typeface="Arial"/>
            </a:endParaRPr>
          </a:p>
        </p:txBody>
      </p:sp>
      <p:sp>
        <p:nvSpPr>
          <p:cNvPr id="289" name="CustomShape 2"/>
          <p:cNvSpPr/>
          <p:nvPr/>
        </p:nvSpPr>
        <p:spPr>
          <a:xfrm>
            <a:off x="323640" y="116640"/>
            <a:ext cx="8568720" cy="1223640"/>
          </a:xfrm>
          <a:prstGeom prst="rect">
            <a:avLst/>
          </a:prstGeom>
          <a:noFill/>
          <a:ln w="9525">
            <a:noFill/>
          </a:ln>
        </p:spPr>
        <p:style>
          <a:lnRef idx="0"/>
          <a:fillRef idx="0"/>
          <a:effectRef idx="0"/>
          <a:fontRef idx="minor"/>
        </p:style>
        <p:txBody>
          <a:bodyPr lIns="92160" rIns="92160" tIns="46080" bIns="46080" anchor="ctr">
            <a:noAutofit/>
          </a:bodyPr>
          <a:p>
            <a:pPr algn="ctr">
              <a:lnSpc>
                <a:spcPct val="100000"/>
              </a:lnSpc>
            </a:pPr>
            <a:r>
              <a:rPr b="0" lang="en-US" sz="4000" spc="-1" strike="noStrike">
                <a:solidFill>
                  <a:srgbClr val="c00000"/>
                </a:solidFill>
                <a:latin typeface="Arial"/>
              </a:rPr>
              <a:t>Working Set Page Replacement</a:t>
            </a:r>
            <a:endParaRPr b="0" lang="en-US" sz="4000" spc="-1" strike="noStrike">
              <a:latin typeface="Arial"/>
            </a:endParaRPr>
          </a:p>
          <a:p>
            <a:pPr algn="ctr">
              <a:lnSpc>
                <a:spcPct val="100000"/>
              </a:lnSpc>
            </a:pPr>
            <a:r>
              <a:rPr b="0" lang="en-US" sz="4000" spc="-1" strike="noStrike">
                <a:solidFill>
                  <a:srgbClr val="c00000"/>
                </a:solidFill>
                <a:latin typeface="Arial"/>
              </a:rPr>
              <a:t>(Check each clock tick) </a:t>
            </a:r>
            <a:endParaRPr b="0" lang="en-US" sz="4000" spc="-1" strike="noStrike">
              <a:latin typeface="Arial"/>
            </a:endParaRPr>
          </a:p>
        </p:txBody>
      </p:sp>
      <p:sp>
        <p:nvSpPr>
          <p:cNvPr id="290" name="CustomShape 3"/>
          <p:cNvSpPr/>
          <p:nvPr/>
        </p:nvSpPr>
        <p:spPr>
          <a:xfrm>
            <a:off x="177840" y="6566040"/>
            <a:ext cx="8712000" cy="256680"/>
          </a:xfrm>
          <a:prstGeom prst="rect">
            <a:avLst/>
          </a:prstGeom>
          <a:noFill/>
          <a:ln w="9525">
            <a:noFill/>
          </a:ln>
        </p:spPr>
        <p:style>
          <a:lnRef idx="0"/>
          <a:fillRef idx="0"/>
          <a:effectRef idx="0"/>
          <a:fontRef idx="minor"/>
        </p:style>
        <p:txBody>
          <a:bodyPr lIns="92160" rIns="92160" tIns="46080" bIns="46080" anchor="ctr">
            <a:noAutofit/>
          </a:bodyPr>
          <a:p>
            <a:pPr>
              <a:lnSpc>
                <a:spcPct val="100000"/>
              </a:lnSpc>
            </a:pPr>
            <a:r>
              <a:rPr b="0" lang="en-US" sz="1200" spc="-1" strike="noStrike">
                <a:solidFill>
                  <a:srgbClr val="898989"/>
                </a:solidFill>
                <a:latin typeface="Calibri"/>
              </a:rPr>
              <a:t>Tanenbaum, Modern Operating Systems 3 e, (c) 2008 Prentice-Hall, Inc. All rights reserved. 0-13-</a:t>
            </a:r>
            <a:r>
              <a:rPr b="1" lang="en-US" sz="1200" spc="-1" strike="noStrike">
                <a:solidFill>
                  <a:srgbClr val="898989"/>
                </a:solidFill>
                <a:latin typeface="Calibri"/>
              </a:rPr>
              <a:t>6006639</a:t>
            </a:r>
            <a:endParaRPr b="0" lang="en-US" sz="1200" spc="-1" strike="noStrike">
              <a:latin typeface="Arial"/>
            </a:endParaRPr>
          </a:p>
        </p:txBody>
      </p:sp>
      <p:pic>
        <p:nvPicPr>
          <p:cNvPr id="291" name="Picture 6" descr="D:\b\b4\IBM\03-20.jpg"/>
          <p:cNvPicPr/>
          <p:nvPr/>
        </p:nvPicPr>
        <p:blipFill>
          <a:blip r:embed="rId1"/>
          <a:stretch/>
        </p:blipFill>
        <p:spPr>
          <a:xfrm>
            <a:off x="1187640" y="1628640"/>
            <a:ext cx="6873480" cy="3596760"/>
          </a:xfrm>
          <a:prstGeom prst="rect">
            <a:avLst/>
          </a:prstGeom>
          <a:ln w="9525">
            <a:noFill/>
          </a:ln>
        </p:spPr>
      </p:pic>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79640" y="1124640"/>
            <a:ext cx="8712720" cy="4955760"/>
          </a:xfrm>
          <a:prstGeom prst="rect">
            <a:avLst/>
          </a:prstGeom>
          <a:noFill/>
          <a:ln w="9525">
            <a:noFill/>
          </a:ln>
        </p:spPr>
        <p:style>
          <a:lnRef idx="0"/>
          <a:fillRef idx="0"/>
          <a:effectRef idx="0"/>
          <a:fontRef idx="minor"/>
        </p:style>
        <p:txBody>
          <a:bodyPr lIns="92160" rIns="92160" tIns="46080" bIns="46080">
            <a:noAutofit/>
          </a:bodyPr>
          <a:p>
            <a:pPr marL="361800" indent="-361440">
              <a:lnSpc>
                <a:spcPct val="100000"/>
              </a:lnSpc>
              <a:spcBef>
                <a:spcPts val="561"/>
              </a:spcBef>
              <a:buClr>
                <a:srgbClr val="c0504d"/>
              </a:buClr>
              <a:buFont typeface="Arial"/>
              <a:buChar char="•"/>
            </a:pPr>
            <a:r>
              <a:rPr b="0" lang="en-US" sz="2800" spc="-1" strike="noStrike">
                <a:solidFill>
                  <a:srgbClr val="000000"/>
                </a:solidFill>
                <a:latin typeface="Arial"/>
              </a:rPr>
              <a:t>Need to scan entire page table at each page fault to find a victim</a:t>
            </a:r>
            <a:endParaRPr b="0" lang="en-US" sz="2800" spc="-1" strike="noStrike">
              <a:latin typeface="Arial"/>
            </a:endParaRPr>
          </a:p>
          <a:p>
            <a:pPr marL="361800" indent="-361440">
              <a:lnSpc>
                <a:spcPct val="100000"/>
              </a:lnSpc>
              <a:spcBef>
                <a:spcPts val="561"/>
              </a:spcBef>
              <a:buClr>
                <a:srgbClr val="c0504d"/>
              </a:buClr>
              <a:buFont typeface="Arial"/>
              <a:buChar char="•"/>
            </a:pPr>
            <a:r>
              <a:rPr b="0" lang="en-US" sz="2800" spc="-1" strike="noStrike">
                <a:solidFill>
                  <a:srgbClr val="000000"/>
                </a:solidFill>
                <a:latin typeface="Arial"/>
              </a:rPr>
              <a:t>Use clock idea with working set algorithm</a:t>
            </a:r>
            <a:endParaRPr b="0" lang="en-US" sz="2800" spc="-1" strike="noStrike">
              <a:latin typeface="Arial"/>
            </a:endParaRPr>
          </a:p>
          <a:p>
            <a:pPr marL="609480" indent="-609120">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marL="1066680" indent="-609120">
              <a:lnSpc>
                <a:spcPct val="100000"/>
              </a:lnSpc>
              <a:spcBef>
                <a:spcPts val="561"/>
              </a:spcBef>
              <a:tabLst>
                <a:tab algn="l" pos="0"/>
              </a:tabLst>
            </a:pPr>
            <a:endParaRPr b="0" lang="en-US" sz="2800" spc="-1" strike="noStrike">
              <a:latin typeface="Arial"/>
            </a:endParaRPr>
          </a:p>
        </p:txBody>
      </p:sp>
      <p:sp>
        <p:nvSpPr>
          <p:cNvPr id="293" name="CustomShape 2"/>
          <p:cNvSpPr/>
          <p:nvPr/>
        </p:nvSpPr>
        <p:spPr>
          <a:xfrm>
            <a:off x="179640" y="116640"/>
            <a:ext cx="8820000" cy="863640"/>
          </a:xfrm>
          <a:prstGeom prst="rect">
            <a:avLst/>
          </a:prstGeom>
          <a:noFill/>
          <a:ln w="9525">
            <a:noFill/>
          </a:ln>
        </p:spPr>
        <p:style>
          <a:lnRef idx="0"/>
          <a:fillRef idx="0"/>
          <a:effectRef idx="0"/>
          <a:fontRef idx="minor"/>
        </p:style>
        <p:txBody>
          <a:bodyPr lIns="92160" rIns="92160" tIns="46080" bIns="46080" anchor="ctr">
            <a:noAutofit/>
          </a:bodyPr>
          <a:p>
            <a:pPr algn="ctr">
              <a:lnSpc>
                <a:spcPct val="100000"/>
              </a:lnSpc>
            </a:pPr>
            <a:r>
              <a:rPr b="0" lang="en-US" sz="4000" spc="-1" strike="noStrike">
                <a:solidFill>
                  <a:srgbClr val="c00000"/>
                </a:solidFill>
                <a:latin typeface="Arial"/>
              </a:rPr>
              <a:t>Weakness with WS algorithm</a:t>
            </a:r>
            <a:endParaRPr b="0" lang="en-US" sz="4000" spc="-1" strike="noStrike">
              <a:latin typeface="Arial"/>
            </a:endParaRPr>
          </a:p>
        </p:txBody>
      </p:sp>
      <p:sp>
        <p:nvSpPr>
          <p:cNvPr id="294" name="CustomShape 3"/>
          <p:cNvSpPr/>
          <p:nvPr/>
        </p:nvSpPr>
        <p:spPr>
          <a:xfrm>
            <a:off x="177840" y="6566040"/>
            <a:ext cx="8712000" cy="256680"/>
          </a:xfrm>
          <a:prstGeom prst="rect">
            <a:avLst/>
          </a:prstGeom>
          <a:noFill/>
          <a:ln w="9525">
            <a:noFill/>
          </a:ln>
        </p:spPr>
        <p:style>
          <a:lnRef idx="0"/>
          <a:fillRef idx="0"/>
          <a:effectRef idx="0"/>
          <a:fontRef idx="minor"/>
        </p:style>
        <p:txBody>
          <a:bodyPr lIns="92160" rIns="92160" tIns="46080" bIns="46080" anchor="ctr">
            <a:noAutofit/>
          </a:bodyPr>
          <a:p>
            <a:pPr>
              <a:lnSpc>
                <a:spcPct val="100000"/>
              </a:lnSpc>
            </a:pPr>
            <a:r>
              <a:rPr b="0" lang="en-US" sz="1200" spc="-1" strike="noStrike">
                <a:solidFill>
                  <a:srgbClr val="898989"/>
                </a:solidFill>
                <a:latin typeface="Calibri"/>
              </a:rPr>
              <a:t>Tanenbaum, Modern Operating Systems 3 e, (c) 2008 Prentice-Hall, Inc. All rights reserved. 0-13-</a:t>
            </a:r>
            <a:r>
              <a:rPr b="1" lang="en-US" sz="1200" spc="-1" strike="noStrike">
                <a:solidFill>
                  <a:srgbClr val="898989"/>
                </a:solidFill>
                <a:latin typeface="Calibri"/>
              </a:rPr>
              <a:t>6006639</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457200" y="44640"/>
            <a:ext cx="8229240" cy="8042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Memory-Mapped Files</a:t>
            </a:r>
            <a:endParaRPr b="0" lang="en-US" sz="4000" spc="-1" strike="noStrike">
              <a:solidFill>
                <a:srgbClr val="000000"/>
              </a:solidFill>
              <a:latin typeface="Calibri"/>
            </a:endParaRPr>
          </a:p>
        </p:txBody>
      </p:sp>
      <p:sp>
        <p:nvSpPr>
          <p:cNvPr id="296" name="TextShape 2"/>
          <p:cNvSpPr txBox="1"/>
          <p:nvPr/>
        </p:nvSpPr>
        <p:spPr>
          <a:xfrm>
            <a:off x="179640" y="764640"/>
            <a:ext cx="8803800" cy="5976360"/>
          </a:xfrm>
          <a:prstGeom prst="rect">
            <a:avLst/>
          </a:prstGeom>
          <a:noFill/>
          <a:ln w="0">
            <a:noFill/>
          </a:ln>
        </p:spPr>
        <p:txBody>
          <a:bodyPr>
            <a:noAutofit/>
          </a:bodyPr>
          <a:p>
            <a:pPr marL="343080" indent="-342720">
              <a:lnSpc>
                <a:spcPct val="100000"/>
              </a:lnSpc>
              <a:spcBef>
                <a:spcPts val="561"/>
              </a:spcBef>
              <a:buClr>
                <a:srgbClr val="000000"/>
              </a:buClr>
              <a:buFont typeface="Arial"/>
              <a:buChar char="•"/>
            </a:pPr>
            <a:r>
              <a:rPr b="0" lang="en-IN" sz="2800" spc="-1" strike="noStrike">
                <a:solidFill>
                  <a:srgbClr val="000000"/>
                </a:solidFill>
                <a:latin typeface="Arial"/>
              </a:rPr>
              <a:t>Each file access requires a system call and disk access. </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IN" sz="2400" spc="-1" strike="noStrike">
                <a:solidFill>
                  <a:srgbClr val="000000"/>
                </a:solidFill>
                <a:latin typeface="Arial"/>
              </a:rPr>
              <a:t>We can also use virtual memory techniques to treat file I/O as routine memory accesses.</a:t>
            </a:r>
            <a:endParaRPr b="0" lang="en-US" sz="24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Arial"/>
              </a:rPr>
              <a:t>Memory-mapped file I/O allows file I/O to be treated as routine memory access by </a:t>
            </a:r>
            <a:r>
              <a:rPr b="1" lang="en-US" sz="2800" spc="-1" strike="noStrike">
                <a:solidFill>
                  <a:srgbClr val="0000ff"/>
                </a:solidFill>
                <a:latin typeface="Arial"/>
              </a:rPr>
              <a:t>mapping</a:t>
            </a:r>
            <a:r>
              <a:rPr b="0" lang="en-US" sz="2800" spc="-1" strike="noStrike">
                <a:solidFill>
                  <a:srgbClr val="3366ff"/>
                </a:solidFill>
                <a:latin typeface="Arial"/>
              </a:rPr>
              <a:t> </a:t>
            </a:r>
            <a:r>
              <a:rPr b="0" lang="en-US" sz="2800" spc="-1" strike="noStrike">
                <a:solidFill>
                  <a:srgbClr val="000000"/>
                </a:solidFill>
                <a:latin typeface="Arial"/>
              </a:rPr>
              <a:t>a disk block to a page in memory</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rPr>
              <a:t>Process issues system call to map a file onto a part of its virtual address space.</a:t>
            </a:r>
            <a:endParaRPr b="0" lang="en-US" sz="24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Arial"/>
              </a:rPr>
              <a:t>A file is initially read using demand paging</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rPr>
              <a:t>A page-sized portion of the file is read from the file system into a physical page</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rPr>
              <a:t>Subsequent reads/writes to/from the file are treated as ordinary memory accesses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457200" y="188640"/>
            <a:ext cx="8229240" cy="7776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Memory-Mapped Files</a:t>
            </a:r>
            <a:endParaRPr b="0" lang="en-US" sz="4000" spc="-1" strike="noStrike">
              <a:solidFill>
                <a:srgbClr val="000000"/>
              </a:solidFill>
              <a:latin typeface="Calibri"/>
            </a:endParaRPr>
          </a:p>
        </p:txBody>
      </p:sp>
      <p:sp>
        <p:nvSpPr>
          <p:cNvPr id="298" name="TextShape 2"/>
          <p:cNvSpPr txBox="1"/>
          <p:nvPr/>
        </p:nvSpPr>
        <p:spPr>
          <a:xfrm>
            <a:off x="251640" y="980640"/>
            <a:ext cx="8640720" cy="5760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Simplifies and speeds file access by driving file I/O through memory rather than read()</a:t>
            </a:r>
            <a:r>
              <a:rPr b="1" lang="en-US" sz="2800" spc="-1" strike="noStrike">
                <a:solidFill>
                  <a:srgbClr val="000000"/>
                </a:solidFill>
                <a:latin typeface="Arial"/>
              </a:rPr>
              <a:t> </a:t>
            </a:r>
            <a:r>
              <a:rPr b="0" lang="en-US" sz="2800" spc="-1" strike="noStrike">
                <a:solidFill>
                  <a:srgbClr val="000000"/>
                </a:solidFill>
                <a:latin typeface="Arial"/>
              </a:rPr>
              <a:t>and write() system calls</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Also allows several processes to map the same file allowing the pages in memory to be shared</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Writes by any of the processes modify the data in virtual memory and can be seen by all others that map the same section of the file.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Shape 1"/>
          <p:cNvSpPr txBox="1"/>
          <p:nvPr/>
        </p:nvSpPr>
        <p:spPr>
          <a:xfrm>
            <a:off x="457200" y="125280"/>
            <a:ext cx="8229240" cy="7830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Memory Mapped Files</a:t>
            </a:r>
            <a:endParaRPr b="0" lang="en-US" sz="4000" spc="-1" strike="noStrike">
              <a:solidFill>
                <a:srgbClr val="000000"/>
              </a:solidFill>
              <a:latin typeface="Calibri"/>
            </a:endParaRPr>
          </a:p>
        </p:txBody>
      </p:sp>
      <p:pic>
        <p:nvPicPr>
          <p:cNvPr id="300" name="Picture 1" descr="9_22.pdf"/>
          <p:cNvPicPr/>
          <p:nvPr/>
        </p:nvPicPr>
        <p:blipFill>
          <a:blip r:embed="rId1"/>
          <a:stretch/>
        </p:blipFill>
        <p:spPr>
          <a:xfrm>
            <a:off x="1619640" y="1173240"/>
            <a:ext cx="6048360" cy="5279760"/>
          </a:xfrm>
          <a:prstGeom prst="rect">
            <a:avLst/>
          </a:prstGeom>
          <a:ln w="9525">
            <a:noFill/>
          </a:ln>
        </p:spPr>
      </p:pic>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457200" y="116640"/>
            <a:ext cx="8229240" cy="9216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Memory-Mapped Files</a:t>
            </a:r>
            <a:endParaRPr b="0" lang="en-US" sz="4000" spc="-1" strike="noStrike">
              <a:solidFill>
                <a:srgbClr val="000000"/>
              </a:solidFill>
              <a:latin typeface="Calibri"/>
            </a:endParaRPr>
          </a:p>
        </p:txBody>
      </p:sp>
      <p:sp>
        <p:nvSpPr>
          <p:cNvPr id="302" name="TextShape 2"/>
          <p:cNvSpPr txBox="1"/>
          <p:nvPr/>
        </p:nvSpPr>
        <p:spPr>
          <a:xfrm>
            <a:off x="179640" y="1196640"/>
            <a:ext cx="8506800" cy="452556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But when does written data make it to the disk?</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The writes to the file mapped in memory are not necessarily immediate (synchronous) writes to the file on disk. </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Some systems may choose to update the physical file when the operating system periodically checks whether the page in memory has been modified </a:t>
            </a:r>
            <a:r>
              <a:rPr b="1" lang="en-IN" sz="2400" spc="-1" strike="noStrike">
                <a:solidFill>
                  <a:srgbClr val="0000ff"/>
                </a:solidFill>
                <a:latin typeface="Arial"/>
              </a:rPr>
              <a:t>e.g.</a:t>
            </a:r>
            <a:r>
              <a:rPr b="1" lang="en-US" sz="2400" spc="-1" strike="noStrike">
                <a:solidFill>
                  <a:srgbClr val="0000ff"/>
                </a:solidFill>
                <a:latin typeface="Arial"/>
              </a:rPr>
              <a:t> when the pager scans for dirty pages</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When the file is closed, all the memory-mapped data are written back to disk and removed from the virtual memory of the process</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67640" y="188640"/>
            <a:ext cx="8229240" cy="777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Page Fault</a:t>
            </a:r>
            <a:endParaRPr b="0" lang="en-US" sz="4000" spc="-1" strike="noStrike">
              <a:solidFill>
                <a:srgbClr val="000000"/>
              </a:solidFill>
              <a:latin typeface="Calibri"/>
            </a:endParaRPr>
          </a:p>
        </p:txBody>
      </p:sp>
      <p:sp>
        <p:nvSpPr>
          <p:cNvPr id="146" name="TextShape 2"/>
          <p:cNvSpPr txBox="1"/>
          <p:nvPr/>
        </p:nvSpPr>
        <p:spPr>
          <a:xfrm>
            <a:off x="179640" y="1052640"/>
            <a:ext cx="8712720" cy="5688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The paging hardware, in translating the address through the page table, will notice that the invalid bit is set, causing a trap to the operating system.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This trap is the result of the operating system’s failure to bring the desired page into memory.</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After this page is brought into memory, the process continues to execute, faulting as necessary until every page that it needs is in memory.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At that point, it can execute with no more faults.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This scheme is </a:t>
            </a:r>
            <a:r>
              <a:rPr b="1" i="1" lang="en-IN" sz="2800" spc="-1" strike="noStrike">
                <a:solidFill>
                  <a:srgbClr val="ff0000"/>
                </a:solidFill>
                <a:latin typeface="Arial"/>
              </a:rPr>
              <a:t>pure demand paging</a:t>
            </a:r>
            <a:r>
              <a:rPr b="0" lang="en-IN" sz="2800" spc="-1" strike="noStrike">
                <a:solidFill>
                  <a:srgbClr val="000000"/>
                </a:solidFill>
                <a:latin typeface="Arial"/>
              </a:rPr>
              <a:t>: </a:t>
            </a:r>
            <a:r>
              <a:rPr b="0" i="1" lang="en-IN" sz="2800" spc="-1" strike="noStrike">
                <a:solidFill>
                  <a:srgbClr val="000000"/>
                </a:solidFill>
                <a:latin typeface="Arial"/>
              </a:rPr>
              <a:t>never bring a page into memory until it is required</a:t>
            </a:r>
            <a:r>
              <a:rPr b="0" lang="en-IN" sz="2800" spc="-1" strike="noStrike">
                <a:solidFill>
                  <a:srgbClr val="000000"/>
                </a:solidFill>
                <a:latin typeface="Arial"/>
              </a:rPr>
              <a: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457200" y="274680"/>
            <a:ext cx="8229240" cy="8496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Memory-Mapped Files</a:t>
            </a:r>
            <a:endParaRPr b="0" lang="en-US" sz="4000" spc="-1" strike="noStrike">
              <a:solidFill>
                <a:srgbClr val="000000"/>
              </a:solidFill>
              <a:latin typeface="Calibri"/>
            </a:endParaRPr>
          </a:p>
        </p:txBody>
      </p:sp>
      <p:sp>
        <p:nvSpPr>
          <p:cNvPr id="304" name="TextShape 2"/>
          <p:cNvSpPr txBox="1"/>
          <p:nvPr/>
        </p:nvSpPr>
        <p:spPr>
          <a:xfrm>
            <a:off x="467640" y="1412640"/>
            <a:ext cx="8229240" cy="4525560"/>
          </a:xfrm>
          <a:prstGeom prst="rect">
            <a:avLst/>
          </a:prstGeom>
          <a:noFill/>
          <a:ln w="0">
            <a:noFill/>
          </a:ln>
        </p:spPr>
        <p:txBody>
          <a:bodyPr>
            <a:normAutofit/>
          </a:bodyPr>
          <a:p>
            <a:pPr marL="343080" indent="-342720" algn="just">
              <a:lnSpc>
                <a:spcPct val="100000"/>
              </a:lnSpc>
              <a:buClr>
                <a:srgbClr val="000000"/>
              </a:buClr>
              <a:buFont typeface="Arial"/>
              <a:buChar char="•"/>
            </a:pPr>
            <a:r>
              <a:rPr b="0" lang="en-US" sz="2800" spc="-1" strike="noStrike">
                <a:solidFill>
                  <a:srgbClr val="000000"/>
                </a:solidFill>
                <a:latin typeface="Arial"/>
              </a:rPr>
              <a:t>Some OSes  uses memory mapped files for standard I/O</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US" sz="2800" spc="-1" strike="noStrike">
                <a:solidFill>
                  <a:srgbClr val="000000"/>
                </a:solidFill>
                <a:latin typeface="Arial"/>
              </a:rPr>
              <a:t>Process can explicitly request memory mapping a file via mmap() system call</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Now file mapped into process address space</a:t>
            </a:r>
            <a:endParaRPr b="0" lang="en-US" sz="2800" spc="-1" strike="noStrike">
              <a:solidFill>
                <a:srgbClr val="000000"/>
              </a:solidFill>
              <a:latin typeface="Calibri"/>
            </a:endParaRPr>
          </a:p>
          <a:p>
            <a:pPr algn="just">
              <a:lnSpc>
                <a:spcPct val="100000"/>
              </a:lnSpc>
              <a:spcBef>
                <a:spcPts val="56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Shape 1"/>
          <p:cNvSpPr txBox="1"/>
          <p:nvPr/>
        </p:nvSpPr>
        <p:spPr>
          <a:xfrm>
            <a:off x="467640" y="116640"/>
            <a:ext cx="8208720" cy="791640"/>
          </a:xfrm>
          <a:prstGeom prst="rect">
            <a:avLst/>
          </a:prstGeom>
          <a:noFill/>
          <a:ln w="0">
            <a:noFill/>
          </a:ln>
        </p:spPr>
        <p:txBody>
          <a:bodyPr anchor="ctr">
            <a:noAutofit/>
          </a:bodyPr>
          <a:p>
            <a:pPr algn="ctr">
              <a:lnSpc>
                <a:spcPct val="100000"/>
              </a:lnSpc>
            </a:pPr>
            <a:r>
              <a:rPr b="0" lang="en-US" sz="3200" spc="-1" strike="noStrike">
                <a:solidFill>
                  <a:srgbClr val="c00000"/>
                </a:solidFill>
                <a:latin typeface="Arial"/>
              </a:rPr>
              <a:t>Memory-Mapped File Technique for all I/O</a:t>
            </a:r>
            <a:endParaRPr b="0" lang="en-US" sz="3200" spc="-1" strike="noStrike">
              <a:solidFill>
                <a:srgbClr val="000000"/>
              </a:solidFill>
              <a:latin typeface="Calibri"/>
            </a:endParaRPr>
          </a:p>
        </p:txBody>
      </p:sp>
      <p:sp>
        <p:nvSpPr>
          <p:cNvPr id="306" name="TextShape 2"/>
          <p:cNvSpPr txBox="1"/>
          <p:nvPr/>
        </p:nvSpPr>
        <p:spPr>
          <a:xfrm>
            <a:off x="179640" y="1042920"/>
            <a:ext cx="8784720" cy="5554080"/>
          </a:xfrm>
          <a:prstGeom prst="rect">
            <a:avLst/>
          </a:prstGeom>
          <a:noFill/>
          <a:ln w="0">
            <a:noFill/>
          </a:ln>
        </p:spPr>
        <p:txBody>
          <a:bodyPr>
            <a:noAutofit/>
          </a:bodyPr>
          <a:p>
            <a:pPr marL="343080" indent="-342720" algn="just">
              <a:lnSpc>
                <a:spcPct val="100000"/>
              </a:lnSpc>
              <a:buClr>
                <a:srgbClr val="0000ff"/>
              </a:buClr>
              <a:buFont typeface="Arial"/>
              <a:buChar char="•"/>
            </a:pPr>
            <a:r>
              <a:rPr b="1" lang="en-US" sz="2800" spc="-1" strike="noStrike">
                <a:solidFill>
                  <a:srgbClr val="0000ff"/>
                </a:solidFill>
                <a:latin typeface="Arial"/>
              </a:rPr>
              <a:t>Solaris:</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US" sz="2800" spc="-1" strike="noStrike">
                <a:solidFill>
                  <a:srgbClr val="000000"/>
                </a:solidFill>
                <a:latin typeface="Arial"/>
              </a:rPr>
              <a:t>For standard I/O (</a:t>
            </a:r>
            <a:r>
              <a:rPr b="0" lang="en-US" sz="2800" spc="-1" strike="noStrike">
                <a:solidFill>
                  <a:srgbClr val="000000"/>
                </a:solidFill>
                <a:latin typeface="Courier Std"/>
              </a:rPr>
              <a:t>open(), read(), write(), close()</a:t>
            </a:r>
            <a:r>
              <a:rPr b="0" lang="en-US" sz="2800" spc="-1" strike="noStrike">
                <a:solidFill>
                  <a:srgbClr val="000000"/>
                </a:solidFill>
                <a:latin typeface="Arial"/>
              </a:rPr>
              <a:t>), file is memory mapped using </a:t>
            </a:r>
            <a:r>
              <a:rPr b="0" i="1" lang="en-US" sz="2800" spc="-1" strike="noStrike">
                <a:solidFill>
                  <a:srgbClr val="0000ff"/>
                </a:solidFill>
                <a:latin typeface="Courier Std"/>
              </a:rPr>
              <a:t>mmap()</a:t>
            </a:r>
            <a:r>
              <a:rPr b="0" lang="en-US" sz="2800" spc="-1" strike="noStrike">
                <a:solidFill>
                  <a:srgbClr val="000000"/>
                </a:solidFill>
                <a:latin typeface="Courier Std"/>
              </a:rPr>
              <a:t> </a:t>
            </a:r>
            <a:r>
              <a:rPr b="0" lang="en-US" sz="2800" spc="-1" strike="noStrike">
                <a:solidFill>
                  <a:srgbClr val="000000"/>
                </a:solidFill>
                <a:latin typeface="Arial"/>
              </a:rPr>
              <a:t>system call</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But map file into kernel address space</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Process still does </a:t>
            </a:r>
            <a:r>
              <a:rPr b="0" lang="en-US" sz="2800" spc="-1" strike="noStrike">
                <a:solidFill>
                  <a:srgbClr val="000000"/>
                </a:solidFill>
                <a:latin typeface="Courier Std"/>
              </a:rPr>
              <a:t>read()</a:t>
            </a:r>
            <a:r>
              <a:rPr b="0" lang="en-US" sz="2800" spc="-1" strike="noStrike">
                <a:solidFill>
                  <a:srgbClr val="000000"/>
                </a:solidFill>
                <a:latin typeface="Arial"/>
              </a:rPr>
              <a:t> and </a:t>
            </a:r>
            <a:r>
              <a:rPr b="0" lang="en-US" sz="2800" spc="-1" strike="noStrike">
                <a:solidFill>
                  <a:srgbClr val="000000"/>
                </a:solidFill>
                <a:latin typeface="Courier Std"/>
              </a:rPr>
              <a:t>write()</a:t>
            </a:r>
            <a:endParaRPr b="0" lang="en-US" sz="2800" spc="-1" strike="noStrike">
              <a:solidFill>
                <a:srgbClr val="000000"/>
              </a:solidFill>
              <a:latin typeface="Calibri"/>
            </a:endParaRPr>
          </a:p>
          <a:p>
            <a:pPr lvl="2" marL="1143000" indent="-228240" algn="just">
              <a:lnSpc>
                <a:spcPct val="100000"/>
              </a:lnSpc>
              <a:buClr>
                <a:srgbClr val="000000"/>
              </a:buClr>
              <a:buFont typeface="Arial"/>
              <a:buChar char="•"/>
            </a:pPr>
            <a:r>
              <a:rPr b="0" lang="en-US" sz="2800" spc="-1" strike="noStrike">
                <a:solidFill>
                  <a:srgbClr val="000000"/>
                </a:solidFill>
                <a:latin typeface="Arial"/>
              </a:rPr>
              <a:t>Copies data to and from kernel space and user space</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Uses efficient memory management subsystem</a:t>
            </a:r>
            <a:endParaRPr b="0" lang="en-US" sz="2800" spc="-1" strike="noStrike">
              <a:solidFill>
                <a:srgbClr val="000000"/>
              </a:solidFill>
              <a:latin typeface="Calibri"/>
            </a:endParaRPr>
          </a:p>
          <a:p>
            <a:pPr lvl="2" marL="1143000" indent="-228240" algn="just">
              <a:lnSpc>
                <a:spcPct val="100000"/>
              </a:lnSpc>
              <a:buClr>
                <a:srgbClr val="000000"/>
              </a:buClr>
              <a:buFont typeface="Arial"/>
              <a:buChar char="•"/>
            </a:pPr>
            <a:r>
              <a:rPr b="0" lang="en-US" sz="2800" spc="-1" strike="noStrike">
                <a:solidFill>
                  <a:srgbClr val="000000"/>
                </a:solidFill>
                <a:latin typeface="Arial"/>
              </a:rPr>
              <a:t>Avoids needing separate subsystem</a:t>
            </a:r>
            <a:endParaRPr b="0" lang="en-US" sz="2800" spc="-1" strike="noStrike">
              <a:solidFill>
                <a:srgbClr val="000000"/>
              </a:solidFill>
              <a:latin typeface="Calibri"/>
            </a:endParaRPr>
          </a:p>
          <a:p>
            <a:pPr marL="343080" indent="-342720" algn="just">
              <a:lnSpc>
                <a:spcPct val="100000"/>
              </a:lnSpc>
              <a:buClr>
                <a:srgbClr val="0000ff"/>
              </a:buClr>
              <a:buFont typeface="Arial"/>
              <a:buChar char="•"/>
            </a:pPr>
            <a:r>
              <a:rPr b="1" lang="en-US" sz="2800" spc="-1" strike="noStrike">
                <a:solidFill>
                  <a:srgbClr val="0000ff"/>
                </a:solidFill>
                <a:latin typeface="Arial"/>
              </a:rPr>
              <a:t>Memory mapped system calls also support copy-on-write functionality for read/write non-shared pages (</a:t>
            </a:r>
            <a:r>
              <a:rPr b="1" i="1" lang="en-US" sz="2800" spc="-1" strike="noStrike">
                <a:solidFill>
                  <a:srgbClr val="0000ff"/>
                </a:solidFill>
                <a:latin typeface="Arial"/>
              </a:rPr>
              <a:t>implement mutual exclusion</a:t>
            </a:r>
            <a:r>
              <a:rPr b="1" lang="en-US" sz="2800" spc="-1" strike="noStrike">
                <a:solidFill>
                  <a:srgbClr val="0000ff"/>
                </a:solidFill>
                <a:latin typeface="Arial"/>
              </a:rPr>
              <a: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457200" y="274680"/>
            <a:ext cx="8229240" cy="9216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Memory-Mapped Files</a:t>
            </a:r>
            <a:endParaRPr b="0" lang="en-US" sz="4000" spc="-1" strike="noStrike">
              <a:solidFill>
                <a:srgbClr val="000000"/>
              </a:solidFill>
              <a:latin typeface="Calibri"/>
            </a:endParaRPr>
          </a:p>
        </p:txBody>
      </p:sp>
      <p:sp>
        <p:nvSpPr>
          <p:cNvPr id="308" name="TextShape 2"/>
          <p:cNvSpPr txBox="1"/>
          <p:nvPr/>
        </p:nvSpPr>
        <p:spPr>
          <a:xfrm>
            <a:off x="251640" y="1412640"/>
            <a:ext cx="8640720" cy="452556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Memory mapped files can be  used for shared memory (although again via separate system calls)</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Processes can communicate using shared memory by having the communicating processes memory-map the same file into their virtual address spaces. </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The memory-mapped file serves as the region of shared memory between the communicating processes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107640" y="116640"/>
            <a:ext cx="8928720" cy="1223640"/>
          </a:xfrm>
          <a:prstGeom prst="rect">
            <a:avLst/>
          </a:prstGeom>
          <a:noFill/>
          <a:ln w="0">
            <a:noFill/>
          </a:ln>
        </p:spPr>
        <p:txBody>
          <a:bodyPr anchor="ctr">
            <a:noAutofit/>
          </a:bodyPr>
          <a:p>
            <a:pPr algn="ctr">
              <a:lnSpc>
                <a:spcPct val="100000"/>
              </a:lnSpc>
            </a:pPr>
            <a:r>
              <a:rPr b="0" lang="en-US" sz="4000" spc="-1" strike="noStrike">
                <a:solidFill>
                  <a:srgbClr val="c00000"/>
                </a:solidFill>
                <a:latin typeface="Arial"/>
              </a:rPr>
              <a:t>Shared Memory via </a:t>
            </a:r>
            <a:br/>
            <a:r>
              <a:rPr b="0" lang="en-US" sz="4000" spc="-1" strike="noStrike">
                <a:solidFill>
                  <a:srgbClr val="c00000"/>
                </a:solidFill>
                <a:latin typeface="Arial"/>
              </a:rPr>
              <a:t>Memory-Mapped I/O</a:t>
            </a:r>
            <a:endParaRPr b="0" lang="en-US" sz="4000" spc="-1" strike="noStrike">
              <a:solidFill>
                <a:srgbClr val="000000"/>
              </a:solidFill>
              <a:latin typeface="Calibri"/>
            </a:endParaRPr>
          </a:p>
        </p:txBody>
      </p:sp>
      <p:pic>
        <p:nvPicPr>
          <p:cNvPr id="310" name="Picture 1" descr="9_23.pdf"/>
          <p:cNvPicPr/>
          <p:nvPr/>
        </p:nvPicPr>
        <p:blipFill>
          <a:blip r:embed="rId1"/>
          <a:stretch/>
        </p:blipFill>
        <p:spPr>
          <a:xfrm>
            <a:off x="1187640" y="1772640"/>
            <a:ext cx="6912360" cy="3960000"/>
          </a:xfrm>
          <a:prstGeom prst="rect">
            <a:avLst/>
          </a:prstGeom>
          <a:ln w="9525">
            <a:noFill/>
          </a:ln>
        </p:spPr>
      </p:pic>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457200" y="44640"/>
            <a:ext cx="8229240" cy="863640"/>
          </a:xfrm>
          <a:prstGeom prst="rect">
            <a:avLst/>
          </a:prstGeom>
          <a:noFill/>
          <a:ln w="0">
            <a:noFill/>
          </a:ln>
        </p:spPr>
        <p:txBody>
          <a:bodyPr anchor="ctr">
            <a:normAutofit/>
          </a:bodyPr>
          <a:p>
            <a:pPr algn="ctr">
              <a:lnSpc>
                <a:spcPct val="100000"/>
              </a:lnSpc>
            </a:pPr>
            <a:r>
              <a:rPr b="0" lang="en-IN" sz="4000" spc="-1" strike="noStrike">
                <a:solidFill>
                  <a:srgbClr val="000000"/>
                </a:solidFill>
                <a:latin typeface="Calibri"/>
              </a:rPr>
              <a:t>Problem</a:t>
            </a:r>
            <a:endParaRPr b="0" lang="en-US" sz="4000" spc="-1" strike="noStrike">
              <a:solidFill>
                <a:srgbClr val="000000"/>
              </a:solidFill>
              <a:latin typeface="Calibri"/>
            </a:endParaRPr>
          </a:p>
        </p:txBody>
      </p:sp>
      <p:sp>
        <p:nvSpPr>
          <p:cNvPr id="312" name="TextShape 2"/>
          <p:cNvSpPr txBox="1"/>
          <p:nvPr/>
        </p:nvSpPr>
        <p:spPr>
          <a:xfrm>
            <a:off x="251640" y="836640"/>
            <a:ext cx="8712720" cy="5976360"/>
          </a:xfrm>
          <a:prstGeom prst="rect">
            <a:avLst/>
          </a:prstGeom>
          <a:noFill/>
          <a:ln w="0">
            <a:noFill/>
          </a:ln>
        </p:spPr>
        <p:txBody>
          <a:bodyPr>
            <a:normAutofit fontScale="63000"/>
          </a:bodyPr>
          <a:p>
            <a:pPr algn="just">
              <a:lnSpc>
                <a:spcPct val="100000"/>
              </a:lnSpc>
              <a:spcBef>
                <a:spcPts val="641"/>
              </a:spcBef>
              <a:tabLst>
                <a:tab algn="l" pos="0"/>
              </a:tabLst>
            </a:pPr>
            <a:r>
              <a:rPr b="0" lang="en-IN" sz="3200" spc="-1" strike="noStrike">
                <a:solidFill>
                  <a:srgbClr val="000000"/>
                </a:solidFill>
                <a:latin typeface="Calibri"/>
              </a:rPr>
              <a:t>Consider a demand-paging system with the following time-measured utilizations: </a:t>
            </a:r>
            <a:endParaRPr b="0" lang="en-US" sz="3200" spc="-1" strike="noStrike">
              <a:solidFill>
                <a:srgbClr val="000000"/>
              </a:solidFill>
              <a:latin typeface="Calibri"/>
            </a:endParaRPr>
          </a:p>
          <a:p>
            <a:pPr marL="714240" indent="-34272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CPU utilization 20% </a:t>
            </a:r>
            <a:endParaRPr b="0" lang="en-US" sz="3200" spc="-1" strike="noStrike">
              <a:solidFill>
                <a:srgbClr val="000000"/>
              </a:solidFill>
              <a:latin typeface="Calibri"/>
            </a:endParaRPr>
          </a:p>
          <a:p>
            <a:pPr marL="714240" indent="-34272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Paging disk 97.7% </a:t>
            </a:r>
            <a:endParaRPr b="0" lang="en-US" sz="3200" spc="-1" strike="noStrike">
              <a:solidFill>
                <a:srgbClr val="000000"/>
              </a:solidFill>
              <a:latin typeface="Calibri"/>
            </a:endParaRPr>
          </a:p>
          <a:p>
            <a:pPr marL="714240" indent="-342720" algn="just">
              <a:lnSpc>
                <a:spcPct val="100000"/>
              </a:lnSpc>
              <a:spcBef>
                <a:spcPts val="641"/>
              </a:spcBef>
              <a:buClr>
                <a:srgbClr val="000000"/>
              </a:buClr>
              <a:buFont typeface="Arial"/>
              <a:buChar char="•"/>
              <a:tabLst>
                <a:tab algn="l" pos="0"/>
              </a:tabLst>
            </a:pPr>
            <a:r>
              <a:rPr b="0" lang="en-IN" sz="3200" spc="-1" strike="noStrike">
                <a:solidFill>
                  <a:srgbClr val="000000"/>
                </a:solidFill>
                <a:latin typeface="Calibri"/>
              </a:rPr>
              <a:t>Other I/O devices 5% </a:t>
            </a:r>
            <a:endParaRPr b="0" lang="en-US" sz="3200" spc="-1" strike="noStrike">
              <a:solidFill>
                <a:srgbClr val="000000"/>
              </a:solidFill>
              <a:latin typeface="Calibri"/>
            </a:endParaRPr>
          </a:p>
          <a:p>
            <a:pPr algn="just">
              <a:lnSpc>
                <a:spcPct val="100000"/>
              </a:lnSpc>
              <a:spcBef>
                <a:spcPts val="641"/>
              </a:spcBef>
              <a:tabLst>
                <a:tab algn="l" pos="0"/>
              </a:tabLst>
            </a:pPr>
            <a:r>
              <a:rPr b="0" lang="en-IN" sz="3200" spc="-1" strike="noStrike">
                <a:solidFill>
                  <a:srgbClr val="000000"/>
                </a:solidFill>
                <a:latin typeface="Calibri"/>
              </a:rPr>
              <a:t>For each of the following, say whether it will (or is likely to) improve CPU utilization. Explain your answers. </a:t>
            </a:r>
            <a:endParaRPr b="0" lang="en-US" sz="3200" spc="-1" strike="noStrike">
              <a:solidFill>
                <a:srgbClr val="000000"/>
              </a:solidFill>
              <a:latin typeface="Calibri"/>
            </a:endParaRPr>
          </a:p>
          <a:p>
            <a:pPr marL="714240" indent="-352080" algn="just">
              <a:lnSpc>
                <a:spcPct val="100000"/>
              </a:lnSpc>
              <a:spcBef>
                <a:spcPts val="641"/>
              </a:spcBef>
              <a:buClr>
                <a:srgbClr val="000000"/>
              </a:buClr>
              <a:buFont typeface="Calibri"/>
              <a:buAutoNum type="alphaLcParenR"/>
              <a:tabLst>
                <a:tab algn="l" pos="0"/>
              </a:tabLst>
            </a:pPr>
            <a:r>
              <a:rPr b="0" lang="en-IN" sz="3200" spc="-1" strike="noStrike">
                <a:solidFill>
                  <a:srgbClr val="000000"/>
                </a:solidFill>
                <a:latin typeface="Calibri"/>
              </a:rPr>
              <a:t>Install a faster CPU. </a:t>
            </a:r>
            <a:endParaRPr b="0" lang="en-US" sz="3200" spc="-1" strike="noStrike">
              <a:solidFill>
                <a:srgbClr val="000000"/>
              </a:solidFill>
              <a:latin typeface="Calibri"/>
            </a:endParaRPr>
          </a:p>
          <a:p>
            <a:pPr marL="714240" indent="-352080" algn="just">
              <a:lnSpc>
                <a:spcPct val="100000"/>
              </a:lnSpc>
              <a:spcBef>
                <a:spcPts val="641"/>
              </a:spcBef>
              <a:buClr>
                <a:srgbClr val="000000"/>
              </a:buClr>
              <a:buFont typeface="Calibri"/>
              <a:buAutoNum type="alphaLcParenR"/>
              <a:tabLst>
                <a:tab algn="l" pos="0"/>
              </a:tabLst>
            </a:pPr>
            <a:r>
              <a:rPr b="0" lang="en-IN" sz="3200" spc="-1" strike="noStrike">
                <a:solidFill>
                  <a:srgbClr val="000000"/>
                </a:solidFill>
                <a:latin typeface="Calibri"/>
              </a:rPr>
              <a:t>Install a bigger paging disk. </a:t>
            </a:r>
            <a:endParaRPr b="0" lang="en-US" sz="3200" spc="-1" strike="noStrike">
              <a:solidFill>
                <a:srgbClr val="000000"/>
              </a:solidFill>
              <a:latin typeface="Calibri"/>
            </a:endParaRPr>
          </a:p>
          <a:p>
            <a:pPr marL="714240" indent="-352080" algn="just">
              <a:lnSpc>
                <a:spcPct val="100000"/>
              </a:lnSpc>
              <a:spcBef>
                <a:spcPts val="641"/>
              </a:spcBef>
              <a:buClr>
                <a:srgbClr val="000000"/>
              </a:buClr>
              <a:buFont typeface="Calibri"/>
              <a:buAutoNum type="alphaLcParenR"/>
              <a:tabLst>
                <a:tab algn="l" pos="0"/>
              </a:tabLst>
            </a:pPr>
            <a:r>
              <a:rPr b="0" lang="en-IN" sz="3200" spc="-1" strike="noStrike">
                <a:solidFill>
                  <a:srgbClr val="000000"/>
                </a:solidFill>
                <a:latin typeface="Calibri"/>
              </a:rPr>
              <a:t>Increase the degree of multiprogramming. </a:t>
            </a:r>
            <a:endParaRPr b="0" lang="en-US" sz="3200" spc="-1" strike="noStrike">
              <a:solidFill>
                <a:srgbClr val="000000"/>
              </a:solidFill>
              <a:latin typeface="Calibri"/>
            </a:endParaRPr>
          </a:p>
          <a:p>
            <a:pPr marL="714240" indent="-352080" algn="just">
              <a:lnSpc>
                <a:spcPct val="100000"/>
              </a:lnSpc>
              <a:spcBef>
                <a:spcPts val="641"/>
              </a:spcBef>
              <a:buClr>
                <a:srgbClr val="000000"/>
              </a:buClr>
              <a:buFont typeface="Calibri"/>
              <a:buAutoNum type="alphaLcParenR"/>
              <a:tabLst>
                <a:tab algn="l" pos="0"/>
              </a:tabLst>
            </a:pPr>
            <a:r>
              <a:rPr b="0" lang="en-IN" sz="3200" spc="-1" strike="noStrike">
                <a:solidFill>
                  <a:srgbClr val="000000"/>
                </a:solidFill>
                <a:latin typeface="Calibri"/>
              </a:rPr>
              <a:t>Decrease the degree of multiprogramming. </a:t>
            </a:r>
            <a:endParaRPr b="0" lang="en-US" sz="3200" spc="-1" strike="noStrike">
              <a:solidFill>
                <a:srgbClr val="000000"/>
              </a:solidFill>
              <a:latin typeface="Calibri"/>
            </a:endParaRPr>
          </a:p>
          <a:p>
            <a:pPr marL="714240" indent="-352080" algn="just">
              <a:lnSpc>
                <a:spcPct val="100000"/>
              </a:lnSpc>
              <a:spcBef>
                <a:spcPts val="641"/>
              </a:spcBef>
              <a:buClr>
                <a:srgbClr val="000000"/>
              </a:buClr>
              <a:buFont typeface="Calibri"/>
              <a:buAutoNum type="alphaLcParenR"/>
              <a:tabLst>
                <a:tab algn="l" pos="0"/>
              </a:tabLst>
            </a:pPr>
            <a:r>
              <a:rPr b="0" lang="en-IN" sz="3200" spc="-1" strike="noStrike">
                <a:solidFill>
                  <a:srgbClr val="000000"/>
                </a:solidFill>
                <a:latin typeface="Calibri"/>
              </a:rPr>
              <a:t>Install more main memory. </a:t>
            </a:r>
            <a:endParaRPr b="0" lang="en-US" sz="3200" spc="-1" strike="noStrike">
              <a:solidFill>
                <a:srgbClr val="000000"/>
              </a:solidFill>
              <a:latin typeface="Calibri"/>
            </a:endParaRPr>
          </a:p>
          <a:p>
            <a:pPr marL="714240" indent="-352080" algn="just">
              <a:lnSpc>
                <a:spcPct val="100000"/>
              </a:lnSpc>
              <a:spcBef>
                <a:spcPts val="641"/>
              </a:spcBef>
              <a:buClr>
                <a:srgbClr val="000000"/>
              </a:buClr>
              <a:buFont typeface="Calibri"/>
              <a:buAutoNum type="alphaLcParenR"/>
              <a:tabLst>
                <a:tab algn="l" pos="0"/>
              </a:tabLst>
            </a:pPr>
            <a:r>
              <a:rPr b="0" lang="en-IN" sz="3200" spc="-1" strike="noStrike">
                <a:solidFill>
                  <a:srgbClr val="000000"/>
                </a:solidFill>
                <a:latin typeface="Calibri"/>
              </a:rPr>
              <a:t>Install a faster hard disk or multiple controllers with multiple hard disks. </a:t>
            </a:r>
            <a:endParaRPr b="0" lang="en-US" sz="3200" spc="-1" strike="noStrike">
              <a:solidFill>
                <a:srgbClr val="000000"/>
              </a:solidFill>
              <a:latin typeface="Calibri"/>
            </a:endParaRPr>
          </a:p>
          <a:p>
            <a:pPr marL="714240" indent="-352080" algn="just">
              <a:lnSpc>
                <a:spcPct val="100000"/>
              </a:lnSpc>
              <a:spcBef>
                <a:spcPts val="641"/>
              </a:spcBef>
              <a:buClr>
                <a:srgbClr val="000000"/>
              </a:buClr>
              <a:buFont typeface="Calibri"/>
              <a:buAutoNum type="alphaLcParenR"/>
              <a:tabLst>
                <a:tab algn="l" pos="0"/>
              </a:tabLst>
            </a:pPr>
            <a:r>
              <a:rPr b="0" lang="en-IN" sz="3200" spc="-1" strike="noStrike">
                <a:solidFill>
                  <a:srgbClr val="000000"/>
                </a:solidFill>
                <a:latin typeface="Calibri"/>
              </a:rPr>
              <a:t>Add prepaging to the page fetch algorithms. </a:t>
            </a:r>
            <a:endParaRPr b="0" lang="en-US" sz="3200" spc="-1" strike="noStrike">
              <a:solidFill>
                <a:srgbClr val="000000"/>
              </a:solidFill>
              <a:latin typeface="Calibri"/>
            </a:endParaRPr>
          </a:p>
          <a:p>
            <a:pPr marL="714240" indent="-352080" algn="just">
              <a:lnSpc>
                <a:spcPct val="100000"/>
              </a:lnSpc>
              <a:spcBef>
                <a:spcPts val="641"/>
              </a:spcBef>
              <a:buClr>
                <a:srgbClr val="000000"/>
              </a:buClr>
              <a:buFont typeface="Calibri"/>
              <a:buAutoNum type="alphaLcParenR"/>
              <a:tabLst>
                <a:tab algn="l" pos="0"/>
              </a:tabLst>
            </a:pPr>
            <a:r>
              <a:rPr b="0" lang="en-IN" sz="3200" spc="-1" strike="noStrike">
                <a:solidFill>
                  <a:srgbClr val="000000"/>
                </a:solidFill>
                <a:latin typeface="Calibri"/>
              </a:rPr>
              <a:t>Increase the page size.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457200" y="188640"/>
            <a:ext cx="8229240" cy="791640"/>
          </a:xfrm>
          <a:prstGeom prst="rect">
            <a:avLst/>
          </a:prstGeom>
          <a:noFill/>
          <a:ln w="0">
            <a:noFill/>
          </a:ln>
        </p:spPr>
        <p:txBody>
          <a:bodyPr anchor="ctr">
            <a:normAutofit/>
          </a:bodyPr>
          <a:p>
            <a:pPr algn="ctr">
              <a:lnSpc>
                <a:spcPct val="100000"/>
              </a:lnSpc>
            </a:pPr>
            <a:r>
              <a:rPr b="0" lang="en-IN" sz="4000" spc="-1" strike="noStrike">
                <a:solidFill>
                  <a:srgbClr val="000000"/>
                </a:solidFill>
                <a:latin typeface="Calibri"/>
              </a:rPr>
              <a:t>Problem</a:t>
            </a:r>
            <a:endParaRPr b="0" lang="en-US" sz="4000" spc="-1" strike="noStrike">
              <a:solidFill>
                <a:srgbClr val="000000"/>
              </a:solidFill>
              <a:latin typeface="Calibri"/>
            </a:endParaRPr>
          </a:p>
        </p:txBody>
      </p:sp>
      <p:sp>
        <p:nvSpPr>
          <p:cNvPr id="314" name="TextShape 2"/>
          <p:cNvSpPr txBox="1"/>
          <p:nvPr/>
        </p:nvSpPr>
        <p:spPr>
          <a:xfrm>
            <a:off x="457200" y="1600200"/>
            <a:ext cx="8229240" cy="45255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Calibri"/>
              </a:rPr>
              <a:t>Is it possible for a process to have two working sets, one representing data and another representing code? Explain.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457200" y="274680"/>
            <a:ext cx="8229240" cy="777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Copy-on-Write (CoW)</a:t>
            </a:r>
            <a:endParaRPr b="0" lang="en-US" sz="4000" spc="-1" strike="noStrike">
              <a:solidFill>
                <a:srgbClr val="000000"/>
              </a:solidFill>
              <a:latin typeface="Calibri"/>
            </a:endParaRPr>
          </a:p>
        </p:txBody>
      </p:sp>
      <p:sp>
        <p:nvSpPr>
          <p:cNvPr id="316" name="TextShape 2"/>
          <p:cNvSpPr txBox="1"/>
          <p:nvPr/>
        </p:nvSpPr>
        <p:spPr>
          <a:xfrm>
            <a:off x="179640" y="1268640"/>
            <a:ext cx="8712720" cy="5328360"/>
          </a:xfrm>
          <a:prstGeom prst="rect">
            <a:avLst/>
          </a:prstGeom>
          <a:noFill/>
          <a:ln w="0">
            <a:noFill/>
          </a:ln>
        </p:spPr>
        <p:txBody>
          <a:bodyPr>
            <a:normAutofit fontScale="80000"/>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Multiple processes may be allowed to map the same file concurrently, to allow sharing of data. </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Writes by any of the processes modify the data in virtual memory and can be seen by all others that map the same section of the file.</a:t>
            </a:r>
            <a:endParaRPr b="0" lang="en-US" sz="24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When two processes are accessing the same set of program values (for example code), then it is useful to map the corresponding pages into the virtual address spaces of the two programs in a write-protected manner.</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Mutual Exclusion principle will apply</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When a write does indeed take place, then a copy must be made to allow the two programs to individually access the different copies without interfering with each other.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963720" y="163440"/>
            <a:ext cx="7722720" cy="576000"/>
          </a:xfrm>
          <a:prstGeom prst="rect">
            <a:avLst/>
          </a:prstGeom>
          <a:noFill/>
          <a:ln w="0">
            <a:noFill/>
          </a:ln>
        </p:spPr>
        <p:txBody>
          <a:bodyPr anchor="ctr">
            <a:normAutofit fontScale="67000"/>
          </a:bodyPr>
          <a:p>
            <a:pPr algn="ctr">
              <a:lnSpc>
                <a:spcPct val="100000"/>
              </a:lnSpc>
            </a:pPr>
            <a:r>
              <a:rPr b="0" lang="en-US" sz="4400" spc="-1" strike="noStrike">
                <a:solidFill>
                  <a:srgbClr val="c00000"/>
                </a:solidFill>
                <a:latin typeface="Arial"/>
              </a:rPr>
              <a:t>Allocating Kernel Memory</a:t>
            </a:r>
            <a:endParaRPr b="0" lang="en-US" sz="4400" spc="-1" strike="noStrike">
              <a:solidFill>
                <a:srgbClr val="000000"/>
              </a:solidFill>
              <a:latin typeface="Calibri"/>
            </a:endParaRPr>
          </a:p>
        </p:txBody>
      </p:sp>
      <p:sp>
        <p:nvSpPr>
          <p:cNvPr id="318" name="TextShape 2"/>
          <p:cNvSpPr txBox="1"/>
          <p:nvPr/>
        </p:nvSpPr>
        <p:spPr>
          <a:xfrm>
            <a:off x="323640" y="1093680"/>
            <a:ext cx="8568720" cy="557532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When a process running in user mode requests additional memory, pages are allocated from the list of free page frames maintained by the kernel.</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Page replacement algorithm is run </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Pages are scattered throughout</a:t>
            </a:r>
            <a:endParaRPr b="0" lang="en-US" sz="24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Kernel Memory treated differently from user memory</a:t>
            </a:r>
            <a:endParaRPr b="0" lang="en-US" sz="2800" spc="-1" strike="noStrike">
              <a:solidFill>
                <a:srgbClr val="000000"/>
              </a:solidFill>
              <a:latin typeface="Calibri"/>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Often allocated from a free-memory pool</a:t>
            </a:r>
            <a:endParaRPr b="0" lang="en-US" sz="28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Kernel requests memory for data structures of varying sizes (may be smaller than a page)</a:t>
            </a:r>
            <a:endParaRPr b="0" lang="en-US" sz="2400" spc="-1" strike="noStrike">
              <a:solidFill>
                <a:srgbClr val="000000"/>
              </a:solidFill>
              <a:latin typeface="Calibri"/>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Some kernel memory needs to be contiguous</a:t>
            </a:r>
            <a:endParaRPr b="0" lang="en-US" sz="2400" spc="-1" strike="noStrike">
              <a:solidFill>
                <a:srgbClr val="000000"/>
              </a:solidFill>
              <a:latin typeface="Calibri"/>
            </a:endParaRPr>
          </a:p>
          <a:p>
            <a:pPr lvl="2" marL="1143000" indent="-228240" algn="just">
              <a:lnSpc>
                <a:spcPct val="100000"/>
              </a:lnSpc>
              <a:spcBef>
                <a:spcPts val="400"/>
              </a:spcBef>
              <a:buClr>
                <a:srgbClr val="000000"/>
              </a:buClr>
              <a:buFont typeface="Arial"/>
              <a:buChar char="•"/>
            </a:pPr>
            <a:r>
              <a:rPr b="0" lang="en-US" sz="2000" spc="-1" strike="noStrike">
                <a:solidFill>
                  <a:srgbClr val="000000"/>
                </a:solidFill>
                <a:latin typeface="Arial"/>
              </a:rPr>
              <a:t>i.e. for device I/O: access memory directly</a:t>
            </a:r>
            <a:endParaRPr b="0" lang="en-US" sz="2000" spc="-1" strike="noStrike">
              <a:solidFill>
                <a:srgbClr val="000000"/>
              </a:solidFill>
              <a:latin typeface="Calibri"/>
            </a:endParaRPr>
          </a:p>
          <a:p>
            <a:pPr marL="343080" indent="-342720" algn="just">
              <a:lnSpc>
                <a:spcPct val="100000"/>
              </a:lnSpc>
              <a:spcBef>
                <a:spcPts val="561"/>
              </a:spcBef>
              <a:tabLst>
                <a:tab algn="l" pos="0"/>
              </a:tabLst>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457200" y="138240"/>
            <a:ext cx="8229240" cy="698400"/>
          </a:xfrm>
          <a:prstGeom prst="rect">
            <a:avLst/>
          </a:prstGeom>
          <a:noFill/>
          <a:ln w="0">
            <a:noFill/>
          </a:ln>
        </p:spPr>
        <p:txBody>
          <a:bodyPr anchor="ctr">
            <a:normAutofit fontScale="94000"/>
          </a:bodyPr>
          <a:p>
            <a:pPr algn="ctr">
              <a:lnSpc>
                <a:spcPct val="100000"/>
              </a:lnSpc>
            </a:pPr>
            <a:r>
              <a:rPr b="0" lang="en-US" sz="4400" spc="-1" strike="noStrike">
                <a:solidFill>
                  <a:srgbClr val="c00000"/>
                </a:solidFill>
                <a:latin typeface="Arial"/>
              </a:rPr>
              <a:t>Buddy System</a:t>
            </a:r>
            <a:endParaRPr b="0" lang="en-US" sz="4400" spc="-1" strike="noStrike">
              <a:solidFill>
                <a:srgbClr val="000000"/>
              </a:solidFill>
              <a:latin typeface="Calibri"/>
            </a:endParaRPr>
          </a:p>
        </p:txBody>
      </p:sp>
      <p:sp>
        <p:nvSpPr>
          <p:cNvPr id="320" name="TextShape 2"/>
          <p:cNvSpPr txBox="1"/>
          <p:nvPr/>
        </p:nvSpPr>
        <p:spPr>
          <a:xfrm>
            <a:off x="251640" y="980640"/>
            <a:ext cx="8784720" cy="5760360"/>
          </a:xfrm>
          <a:prstGeom prst="rect">
            <a:avLst/>
          </a:prstGeom>
          <a:noFill/>
          <a:ln w="0">
            <a:noFill/>
          </a:ln>
        </p:spPr>
        <p:txBody>
          <a:bodyPr>
            <a:normAutofit fontScale="45000"/>
          </a:bodyPr>
          <a:p>
            <a:pPr marL="343080" indent="-342720" algn="just">
              <a:lnSpc>
                <a:spcPct val="120000"/>
              </a:lnSpc>
              <a:buClr>
                <a:srgbClr val="000000"/>
              </a:buClr>
              <a:buFont typeface="Arial"/>
              <a:buChar char="•"/>
            </a:pPr>
            <a:r>
              <a:rPr b="0" lang="en-US" sz="3200" spc="-1" strike="noStrike">
                <a:solidFill>
                  <a:srgbClr val="000000"/>
                </a:solidFill>
                <a:latin typeface="Arial"/>
              </a:rPr>
              <a:t>Allocates memory from fixed-size segment consisting of </a:t>
            </a:r>
            <a:r>
              <a:rPr b="1" i="1" lang="en-US" sz="3200" spc="-1" strike="noStrike">
                <a:solidFill>
                  <a:srgbClr val="0000ff"/>
                </a:solidFill>
                <a:latin typeface="Arial"/>
              </a:rPr>
              <a:t>physically-contiguous pages</a:t>
            </a:r>
            <a:endParaRPr b="0" lang="en-US" sz="3200" spc="-1" strike="noStrike">
              <a:solidFill>
                <a:srgbClr val="000000"/>
              </a:solidFill>
              <a:latin typeface="Calibri"/>
            </a:endParaRPr>
          </a:p>
          <a:p>
            <a:pPr marL="343080" indent="-342720" algn="just">
              <a:lnSpc>
                <a:spcPct val="120000"/>
              </a:lnSpc>
              <a:buClr>
                <a:srgbClr val="000000"/>
              </a:buClr>
              <a:buFont typeface="Arial"/>
              <a:buChar char="•"/>
            </a:pPr>
            <a:r>
              <a:rPr b="0" lang="en-US" sz="3200" spc="-1" strike="noStrike">
                <a:solidFill>
                  <a:srgbClr val="000000"/>
                </a:solidFill>
                <a:latin typeface="Arial"/>
              </a:rPr>
              <a:t>Memory allocated using </a:t>
            </a:r>
            <a:r>
              <a:rPr b="1" lang="en-US" sz="3200" spc="-1" strike="noStrike">
                <a:solidFill>
                  <a:srgbClr val="0000ff"/>
                </a:solidFill>
                <a:latin typeface="Arial"/>
              </a:rPr>
              <a:t>power-of-2 allocator</a:t>
            </a:r>
            <a:endParaRPr b="0" lang="en-US" sz="3200" spc="-1" strike="noStrike">
              <a:solidFill>
                <a:srgbClr val="000000"/>
              </a:solidFill>
              <a:latin typeface="Calibri"/>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Satisfies requests in units sized as power of 2</a:t>
            </a:r>
            <a:endParaRPr b="0" lang="en-US" sz="2800" spc="-1" strike="noStrike">
              <a:solidFill>
                <a:srgbClr val="000000"/>
              </a:solidFill>
              <a:latin typeface="Calibri"/>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Request rounded up to next highest power of 2</a:t>
            </a:r>
            <a:endParaRPr b="0" lang="en-US" sz="2800" spc="-1" strike="noStrike">
              <a:solidFill>
                <a:srgbClr val="000000"/>
              </a:solidFill>
              <a:latin typeface="Calibri"/>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When smaller allocation needed than is available, current chunk split into two buddies of next-lower power of 2</a:t>
            </a:r>
            <a:endParaRPr b="0" lang="en-US" sz="2800" spc="-1" strike="noStrike">
              <a:solidFill>
                <a:srgbClr val="000000"/>
              </a:solidFill>
              <a:latin typeface="Calibri"/>
            </a:endParaRPr>
          </a:p>
          <a:p>
            <a:pPr lvl="2" marL="1143000" indent="-228240" algn="just">
              <a:lnSpc>
                <a:spcPct val="120000"/>
              </a:lnSpc>
              <a:buClr>
                <a:srgbClr val="000000"/>
              </a:buClr>
              <a:buFont typeface="Arial"/>
              <a:buChar char="•"/>
            </a:pPr>
            <a:r>
              <a:rPr b="0" lang="en-US" sz="2400" spc="-1" strike="noStrike">
                <a:solidFill>
                  <a:srgbClr val="000000"/>
                </a:solidFill>
                <a:latin typeface="Arial"/>
              </a:rPr>
              <a:t>Continue until appropriate sized chunk available</a:t>
            </a:r>
            <a:endParaRPr b="0" lang="en-US" sz="2400" spc="-1" strike="noStrike">
              <a:solidFill>
                <a:srgbClr val="000000"/>
              </a:solidFill>
              <a:latin typeface="Calibri"/>
            </a:endParaRPr>
          </a:p>
          <a:p>
            <a:pPr marL="343080" indent="-342720" algn="just">
              <a:lnSpc>
                <a:spcPct val="120000"/>
              </a:lnSpc>
              <a:buClr>
                <a:srgbClr val="000000"/>
              </a:buClr>
              <a:buFont typeface="Arial"/>
              <a:buChar char="•"/>
            </a:pPr>
            <a:r>
              <a:rPr b="0" lang="en-US" sz="3200" spc="-1" strike="noStrike">
                <a:solidFill>
                  <a:srgbClr val="000000"/>
                </a:solidFill>
                <a:latin typeface="Arial"/>
              </a:rPr>
              <a:t>For example, assume 256KB chunk available, kernel requests 21KB</a:t>
            </a:r>
            <a:endParaRPr b="0" lang="en-US" sz="3200" spc="-1" strike="noStrike">
              <a:solidFill>
                <a:srgbClr val="000000"/>
              </a:solidFill>
              <a:latin typeface="Calibri"/>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Split into A</a:t>
            </a:r>
            <a:r>
              <a:rPr b="0" lang="en-US" sz="2800" spc="-1" strike="noStrike" baseline="-25000">
                <a:solidFill>
                  <a:srgbClr val="000000"/>
                </a:solidFill>
                <a:latin typeface="Arial"/>
              </a:rPr>
              <a:t>L</a:t>
            </a:r>
            <a:r>
              <a:rPr b="0" lang="en-US" sz="2800" spc="-1" strike="noStrike">
                <a:solidFill>
                  <a:srgbClr val="000000"/>
                </a:solidFill>
                <a:latin typeface="Arial"/>
              </a:rPr>
              <a:t> </a:t>
            </a:r>
            <a:r>
              <a:rPr b="0" lang="en-US" sz="2800" spc="-1" strike="noStrike" baseline="-25000">
                <a:solidFill>
                  <a:srgbClr val="000000"/>
                </a:solidFill>
                <a:latin typeface="Arial"/>
              </a:rPr>
              <a:t>and</a:t>
            </a:r>
            <a:r>
              <a:rPr b="0" lang="en-US" sz="2800" spc="-1" strike="noStrike">
                <a:solidFill>
                  <a:srgbClr val="000000"/>
                </a:solidFill>
                <a:latin typeface="Arial"/>
              </a:rPr>
              <a:t> A</a:t>
            </a:r>
            <a:r>
              <a:rPr b="0" lang="en-US" sz="2800" spc="-1" strike="noStrike" baseline="-25000">
                <a:solidFill>
                  <a:srgbClr val="000000"/>
                </a:solidFill>
                <a:latin typeface="Arial"/>
              </a:rPr>
              <a:t>R</a:t>
            </a:r>
            <a:r>
              <a:rPr b="0" lang="en-US" sz="2800" spc="-1" strike="noStrike">
                <a:solidFill>
                  <a:srgbClr val="000000"/>
                </a:solidFill>
                <a:latin typeface="Arial"/>
              </a:rPr>
              <a:t> of 128KB each</a:t>
            </a:r>
            <a:endParaRPr b="0" lang="en-US" sz="2800" spc="-1" strike="noStrike">
              <a:solidFill>
                <a:srgbClr val="000000"/>
              </a:solidFill>
              <a:latin typeface="Calibri"/>
            </a:endParaRPr>
          </a:p>
          <a:p>
            <a:pPr lvl="2" marL="1143000" indent="-228240" algn="just">
              <a:lnSpc>
                <a:spcPct val="120000"/>
              </a:lnSpc>
              <a:buClr>
                <a:srgbClr val="000000"/>
              </a:buClr>
              <a:buFont typeface="Arial"/>
              <a:buChar char="•"/>
            </a:pPr>
            <a:r>
              <a:rPr b="0" lang="en-US" sz="2400" spc="-1" strike="noStrike">
                <a:solidFill>
                  <a:srgbClr val="000000"/>
                </a:solidFill>
                <a:latin typeface="Arial"/>
              </a:rPr>
              <a:t>One further divided into B</a:t>
            </a:r>
            <a:r>
              <a:rPr b="0" lang="en-US" sz="2400" spc="-1" strike="noStrike" baseline="-25000">
                <a:solidFill>
                  <a:srgbClr val="000000"/>
                </a:solidFill>
                <a:latin typeface="Arial"/>
              </a:rPr>
              <a:t>L</a:t>
            </a:r>
            <a:r>
              <a:rPr b="0" lang="en-US" sz="2400" spc="-1" strike="noStrike">
                <a:solidFill>
                  <a:srgbClr val="000000"/>
                </a:solidFill>
                <a:latin typeface="Arial"/>
              </a:rPr>
              <a:t> and B</a:t>
            </a:r>
            <a:r>
              <a:rPr b="0" lang="en-US" sz="2400" spc="-1" strike="noStrike" baseline="-25000">
                <a:solidFill>
                  <a:srgbClr val="000000"/>
                </a:solidFill>
                <a:latin typeface="Arial"/>
              </a:rPr>
              <a:t>R</a:t>
            </a:r>
            <a:r>
              <a:rPr b="0" lang="en-US" sz="2400" spc="-1" strike="noStrike">
                <a:solidFill>
                  <a:srgbClr val="000000"/>
                </a:solidFill>
                <a:latin typeface="Arial"/>
              </a:rPr>
              <a:t> of 64KB</a:t>
            </a:r>
            <a:endParaRPr b="0" lang="en-US" sz="2400" spc="-1" strike="noStrike">
              <a:solidFill>
                <a:srgbClr val="000000"/>
              </a:solidFill>
              <a:latin typeface="Calibri"/>
            </a:endParaRPr>
          </a:p>
          <a:p>
            <a:pPr lvl="3" marL="1600200" indent="-228240" algn="just">
              <a:lnSpc>
                <a:spcPct val="120000"/>
              </a:lnSpc>
              <a:buClr>
                <a:srgbClr val="000000"/>
              </a:buClr>
              <a:buFont typeface="Arial"/>
              <a:buChar char="–"/>
            </a:pPr>
            <a:r>
              <a:rPr b="0" lang="en-US" sz="2000" spc="-1" strike="noStrike">
                <a:solidFill>
                  <a:srgbClr val="000000"/>
                </a:solidFill>
                <a:latin typeface="Arial"/>
              </a:rPr>
              <a:t>One further into C</a:t>
            </a:r>
            <a:r>
              <a:rPr b="0" lang="en-US" sz="2000" spc="-1" strike="noStrike" baseline="-25000">
                <a:solidFill>
                  <a:srgbClr val="000000"/>
                </a:solidFill>
                <a:latin typeface="Arial"/>
              </a:rPr>
              <a:t>L</a:t>
            </a:r>
            <a:r>
              <a:rPr b="0" lang="en-US" sz="2000" spc="-1" strike="noStrike">
                <a:solidFill>
                  <a:srgbClr val="000000"/>
                </a:solidFill>
                <a:latin typeface="Arial"/>
              </a:rPr>
              <a:t> and C</a:t>
            </a:r>
            <a:r>
              <a:rPr b="0" lang="en-US" sz="2000" spc="-1" strike="noStrike" baseline="-25000">
                <a:solidFill>
                  <a:srgbClr val="000000"/>
                </a:solidFill>
                <a:latin typeface="Arial"/>
              </a:rPr>
              <a:t>R</a:t>
            </a:r>
            <a:r>
              <a:rPr b="0" lang="en-US" sz="2000" spc="-1" strike="noStrike">
                <a:solidFill>
                  <a:srgbClr val="000000"/>
                </a:solidFill>
                <a:latin typeface="Arial"/>
              </a:rPr>
              <a:t> of 32KB each – one used to satisfy request</a:t>
            </a:r>
            <a:endParaRPr b="0" lang="en-US" sz="2000" spc="-1" strike="noStrike">
              <a:solidFill>
                <a:srgbClr val="000000"/>
              </a:solidFill>
              <a:latin typeface="Calibri"/>
            </a:endParaRPr>
          </a:p>
          <a:p>
            <a:pPr marL="343080" indent="-342720" algn="just">
              <a:lnSpc>
                <a:spcPct val="120000"/>
              </a:lnSpc>
              <a:buClr>
                <a:srgbClr val="000000"/>
              </a:buClr>
              <a:buFont typeface="Arial"/>
              <a:buChar char="•"/>
            </a:pPr>
            <a:r>
              <a:rPr b="0" lang="en-US" sz="3200" spc="-1" strike="noStrike">
                <a:solidFill>
                  <a:srgbClr val="000000"/>
                </a:solidFill>
                <a:latin typeface="Arial"/>
              </a:rPr>
              <a:t>Advantage – quickly </a:t>
            </a:r>
            <a:r>
              <a:rPr b="1" lang="en-US" sz="3200" spc="-1" strike="noStrike">
                <a:solidFill>
                  <a:srgbClr val="0000ff"/>
                </a:solidFill>
                <a:latin typeface="Arial"/>
              </a:rPr>
              <a:t>coalesce</a:t>
            </a:r>
            <a:r>
              <a:rPr b="0" lang="en-US" sz="3200" spc="-1" strike="noStrike">
                <a:solidFill>
                  <a:srgbClr val="000000"/>
                </a:solidFill>
                <a:latin typeface="Arial"/>
              </a:rPr>
              <a:t> unused chunks into larger chunk</a:t>
            </a:r>
            <a:endParaRPr b="0" lang="en-US" sz="3200" spc="-1" strike="noStrike">
              <a:solidFill>
                <a:srgbClr val="000000"/>
              </a:solidFill>
              <a:latin typeface="Calibri"/>
            </a:endParaRPr>
          </a:p>
          <a:p>
            <a:pPr marL="343080" indent="-342720" algn="just">
              <a:lnSpc>
                <a:spcPct val="120000"/>
              </a:lnSpc>
              <a:buClr>
                <a:srgbClr val="000000"/>
              </a:buClr>
              <a:buFont typeface="Arial"/>
              <a:buChar char="•"/>
            </a:pPr>
            <a:r>
              <a:rPr b="0" lang="en-US" sz="3200" spc="-1" strike="noStrike">
                <a:solidFill>
                  <a:srgbClr val="000000"/>
                </a:solidFill>
                <a:latin typeface="Arial"/>
              </a:rPr>
              <a:t>Disadvantage - fragmentation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963720" y="201600"/>
            <a:ext cx="7722720" cy="576000"/>
          </a:xfrm>
          <a:prstGeom prst="rect">
            <a:avLst/>
          </a:prstGeom>
          <a:noFill/>
          <a:ln w="0">
            <a:noFill/>
          </a:ln>
        </p:spPr>
        <p:txBody>
          <a:bodyPr anchor="ctr">
            <a:normAutofit fontScale="80000"/>
          </a:bodyPr>
          <a:p>
            <a:pPr algn="ctr">
              <a:lnSpc>
                <a:spcPct val="100000"/>
              </a:lnSpc>
            </a:pPr>
            <a:r>
              <a:rPr b="0" lang="en-US" sz="4400" spc="-1" strike="noStrike">
                <a:solidFill>
                  <a:srgbClr val="000000"/>
                </a:solidFill>
                <a:latin typeface="Calibri"/>
              </a:rPr>
              <a:t>Buddy System Allocator</a:t>
            </a:r>
            <a:endParaRPr b="0" lang="en-US" sz="4400" spc="-1" strike="noStrike">
              <a:solidFill>
                <a:srgbClr val="000000"/>
              </a:solidFill>
              <a:latin typeface="Calibri"/>
            </a:endParaRPr>
          </a:p>
        </p:txBody>
      </p:sp>
      <p:pic>
        <p:nvPicPr>
          <p:cNvPr id="322" name="Picture 1" descr="9_26.pdf"/>
          <p:cNvPicPr/>
          <p:nvPr/>
        </p:nvPicPr>
        <p:blipFill>
          <a:blip r:embed="rId1"/>
          <a:stretch/>
        </p:blipFill>
        <p:spPr>
          <a:xfrm>
            <a:off x="2387520" y="1111320"/>
            <a:ext cx="4589280" cy="4497120"/>
          </a:xfrm>
          <a:prstGeom prst="rect">
            <a:avLst/>
          </a:prstGeom>
          <a:ln w="9525">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95640" y="116640"/>
            <a:ext cx="8229240" cy="1142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Procedure for Handling Page Fault</a:t>
            </a:r>
            <a:endParaRPr b="0" lang="en-US" sz="4000" spc="-1" strike="noStrike">
              <a:solidFill>
                <a:srgbClr val="000000"/>
              </a:solidFill>
              <a:latin typeface="Calibri"/>
            </a:endParaRPr>
          </a:p>
        </p:txBody>
      </p:sp>
      <p:sp>
        <p:nvSpPr>
          <p:cNvPr id="148" name="TextShape 2"/>
          <p:cNvSpPr txBox="1"/>
          <p:nvPr/>
        </p:nvSpPr>
        <p:spPr>
          <a:xfrm>
            <a:off x="251640" y="1124640"/>
            <a:ext cx="8434800" cy="5616360"/>
          </a:xfrm>
          <a:prstGeom prst="rect">
            <a:avLst/>
          </a:prstGeom>
          <a:noFill/>
          <a:ln w="0">
            <a:noFill/>
          </a:ln>
        </p:spPr>
        <p:txBody>
          <a:bodyPr>
            <a:normAutofit/>
          </a:bodyPr>
          <a:p>
            <a:pPr marL="343080" indent="-342720" algn="just">
              <a:lnSpc>
                <a:spcPct val="120000"/>
              </a:lnSpc>
              <a:buClr>
                <a:srgbClr val="000000"/>
              </a:buClr>
              <a:buFont typeface="Arial"/>
              <a:buChar char="•"/>
            </a:pPr>
            <a:r>
              <a:rPr b="0" lang="en-IN" sz="2800" spc="-1" strike="noStrike">
                <a:solidFill>
                  <a:srgbClr val="000000"/>
                </a:solidFill>
                <a:latin typeface="Arial"/>
              </a:rPr>
              <a:t>Check an internal table (usually kept with the PCB) for this process to determine whether the reference was a valid or an invalid memory access.</a:t>
            </a:r>
            <a:endParaRPr b="0" lang="en-US" sz="2800" spc="-1" strike="noStrike">
              <a:solidFill>
                <a:srgbClr val="000000"/>
              </a:solidFill>
              <a:latin typeface="Calibri"/>
            </a:endParaRPr>
          </a:p>
          <a:p>
            <a:pPr marL="343080" indent="-342720" algn="just">
              <a:lnSpc>
                <a:spcPct val="120000"/>
              </a:lnSpc>
              <a:buClr>
                <a:srgbClr val="000000"/>
              </a:buClr>
              <a:buFont typeface="Arial"/>
              <a:buChar char="•"/>
            </a:pPr>
            <a:r>
              <a:rPr b="0" lang="en-IN" sz="2800" spc="-1" strike="noStrike">
                <a:solidFill>
                  <a:srgbClr val="000000"/>
                </a:solidFill>
                <a:latin typeface="Arial"/>
              </a:rPr>
              <a:t>If the reference was invalid, terminate the process. </a:t>
            </a:r>
            <a:endParaRPr b="0" lang="en-US" sz="2800" spc="-1" strike="noStrike">
              <a:solidFill>
                <a:srgbClr val="000000"/>
              </a:solidFill>
              <a:latin typeface="Calibri"/>
            </a:endParaRPr>
          </a:p>
          <a:p>
            <a:pPr marL="343080" indent="-342720" algn="just">
              <a:lnSpc>
                <a:spcPct val="120000"/>
              </a:lnSpc>
              <a:buClr>
                <a:srgbClr val="000000"/>
              </a:buClr>
              <a:buFont typeface="Arial"/>
              <a:buChar char="•"/>
            </a:pPr>
            <a:r>
              <a:rPr b="0" lang="en-IN" sz="2800" spc="-1" strike="noStrike">
                <a:solidFill>
                  <a:srgbClr val="000000"/>
                </a:solidFill>
                <a:latin typeface="Arial"/>
              </a:rPr>
              <a:t>If it was valid but that page was not brought in, now bring the page in.</a:t>
            </a:r>
            <a:endParaRPr b="0" lang="en-US" sz="2800" spc="-1" strike="noStrike">
              <a:solidFill>
                <a:srgbClr val="000000"/>
              </a:solidFill>
              <a:latin typeface="Calibri"/>
            </a:endParaRPr>
          </a:p>
          <a:p>
            <a:pPr marL="343080" indent="-342720" algn="just">
              <a:lnSpc>
                <a:spcPct val="120000"/>
              </a:lnSpc>
              <a:buClr>
                <a:srgbClr val="000000"/>
              </a:buClr>
              <a:buFont typeface="Arial"/>
              <a:buChar char="•"/>
            </a:pPr>
            <a:r>
              <a:rPr b="0" lang="en-IN" sz="2800" spc="-1" strike="noStrike">
                <a:solidFill>
                  <a:srgbClr val="000000"/>
                </a:solidFill>
                <a:latin typeface="Arial"/>
              </a:rPr>
              <a:t>Find a free frame (by taking from free-frame list).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611640" y="332640"/>
            <a:ext cx="8037360" cy="576000"/>
          </a:xfrm>
          <a:prstGeom prst="rect">
            <a:avLst/>
          </a:prstGeom>
          <a:noFill/>
          <a:ln w="0">
            <a:noFill/>
          </a:ln>
        </p:spPr>
        <p:txBody>
          <a:bodyPr anchor="ctr">
            <a:normAutofit fontScale="67000"/>
          </a:bodyPr>
          <a:p>
            <a:pPr algn="ctr">
              <a:lnSpc>
                <a:spcPct val="100000"/>
              </a:lnSpc>
            </a:pPr>
            <a:r>
              <a:rPr b="0" lang="en-US" sz="4400" spc="-1" strike="noStrike">
                <a:solidFill>
                  <a:srgbClr val="c00000"/>
                </a:solidFill>
                <a:latin typeface="Arial"/>
              </a:rPr>
              <a:t>Slab Allocator</a:t>
            </a:r>
            <a:endParaRPr b="0" lang="en-US" sz="4400" spc="-1" strike="noStrike">
              <a:solidFill>
                <a:srgbClr val="000000"/>
              </a:solidFill>
              <a:latin typeface="Calibri"/>
            </a:endParaRPr>
          </a:p>
        </p:txBody>
      </p:sp>
      <p:sp>
        <p:nvSpPr>
          <p:cNvPr id="324" name="TextShape 2"/>
          <p:cNvSpPr txBox="1"/>
          <p:nvPr/>
        </p:nvSpPr>
        <p:spPr>
          <a:xfrm>
            <a:off x="390600" y="980640"/>
            <a:ext cx="8573760" cy="5688360"/>
          </a:xfrm>
          <a:prstGeom prst="rect">
            <a:avLst/>
          </a:prstGeom>
          <a:noFill/>
          <a:ln w="0">
            <a:noFill/>
          </a:ln>
        </p:spPr>
        <p:txBody>
          <a:bodyPr>
            <a:noAutofit/>
          </a:bodyPr>
          <a:p>
            <a:pPr marL="343080" indent="-342720" algn="just">
              <a:lnSpc>
                <a:spcPct val="100000"/>
              </a:lnSpc>
              <a:buClr>
                <a:srgbClr val="000000"/>
              </a:buClr>
              <a:buFont typeface="Arial"/>
              <a:buChar char="•"/>
            </a:pPr>
            <a:r>
              <a:rPr b="0" lang="en-US" sz="2400" spc="-1" strike="noStrike">
                <a:solidFill>
                  <a:srgbClr val="000000"/>
                </a:solidFill>
                <a:latin typeface="Arial"/>
              </a:rPr>
              <a:t>Alternate strategy</a:t>
            </a:r>
            <a:endParaRPr b="0" lang="en-US" sz="2400" spc="-1" strike="noStrike">
              <a:solidFill>
                <a:srgbClr val="000000"/>
              </a:solidFill>
              <a:latin typeface="Calibri"/>
            </a:endParaRPr>
          </a:p>
          <a:p>
            <a:pPr marL="343080" indent="-342720" algn="just">
              <a:lnSpc>
                <a:spcPct val="100000"/>
              </a:lnSpc>
              <a:buClr>
                <a:srgbClr val="3366ff"/>
              </a:buClr>
              <a:buFont typeface="Arial"/>
              <a:buChar char="•"/>
            </a:pPr>
            <a:r>
              <a:rPr b="1" lang="en-US" sz="2400" spc="-1" strike="noStrike">
                <a:solidFill>
                  <a:srgbClr val="3366ff"/>
                </a:solidFill>
                <a:latin typeface="Arial"/>
              </a:rPr>
              <a:t>Slab</a:t>
            </a:r>
            <a:r>
              <a:rPr b="0" lang="en-US" sz="2400" spc="-1" strike="noStrike">
                <a:solidFill>
                  <a:srgbClr val="3366ff"/>
                </a:solidFill>
                <a:latin typeface="Arial"/>
              </a:rPr>
              <a:t> </a:t>
            </a:r>
            <a:r>
              <a:rPr b="0" lang="en-US" sz="2400" spc="-1" strike="noStrike">
                <a:solidFill>
                  <a:srgbClr val="000000"/>
                </a:solidFill>
                <a:latin typeface="Arial"/>
              </a:rPr>
              <a:t>is one or more physically contiguous pages</a:t>
            </a:r>
            <a:endParaRPr b="0" lang="en-US" sz="2400" spc="-1" strike="noStrike">
              <a:solidFill>
                <a:srgbClr val="000000"/>
              </a:solidFill>
              <a:latin typeface="Calibri"/>
            </a:endParaRPr>
          </a:p>
          <a:p>
            <a:pPr marL="343080" indent="-342720" algn="just">
              <a:lnSpc>
                <a:spcPct val="100000"/>
              </a:lnSpc>
              <a:buClr>
                <a:srgbClr val="3366ff"/>
              </a:buClr>
              <a:buFont typeface="Arial"/>
              <a:buChar char="•"/>
            </a:pPr>
            <a:r>
              <a:rPr b="1" lang="en-US" sz="2400" spc="-1" strike="noStrike">
                <a:solidFill>
                  <a:srgbClr val="3366ff"/>
                </a:solidFill>
                <a:latin typeface="Arial"/>
              </a:rPr>
              <a:t>Cache</a:t>
            </a:r>
            <a:r>
              <a:rPr b="0" lang="en-US" sz="2400" spc="-1" strike="noStrike">
                <a:solidFill>
                  <a:srgbClr val="3366ff"/>
                </a:solidFill>
                <a:latin typeface="Arial"/>
              </a:rPr>
              <a:t> </a:t>
            </a:r>
            <a:r>
              <a:rPr b="0" lang="en-US" sz="2400" spc="-1" strike="noStrike">
                <a:solidFill>
                  <a:srgbClr val="000000"/>
                </a:solidFill>
                <a:latin typeface="Arial"/>
              </a:rPr>
              <a:t>consists of one or more slabs</a:t>
            </a:r>
            <a:endParaRPr b="0" lang="en-US" sz="2400" spc="-1" strike="noStrike">
              <a:solidFill>
                <a:srgbClr val="000000"/>
              </a:solidFill>
              <a:latin typeface="Calibri"/>
            </a:endParaRPr>
          </a:p>
          <a:p>
            <a:pPr marL="343080" indent="-342720" algn="just">
              <a:lnSpc>
                <a:spcPct val="100000"/>
              </a:lnSpc>
              <a:buClr>
                <a:srgbClr val="000000"/>
              </a:buClr>
              <a:buFont typeface="Arial"/>
              <a:buChar char="•"/>
            </a:pPr>
            <a:r>
              <a:rPr b="0" lang="en-US" sz="2400" spc="-1" strike="noStrike">
                <a:solidFill>
                  <a:srgbClr val="000000"/>
                </a:solidFill>
                <a:latin typeface="Arial"/>
              </a:rPr>
              <a:t>A cache each for each unique kernel data structure</a:t>
            </a:r>
            <a:endParaRPr b="0" lang="en-US" sz="2400" spc="-1" strike="noStrike">
              <a:solidFill>
                <a:srgbClr val="000000"/>
              </a:solidFill>
              <a:latin typeface="Calibri"/>
            </a:endParaRPr>
          </a:p>
          <a:p>
            <a:pPr lvl="1" marL="743040" indent="-285480" algn="just">
              <a:lnSpc>
                <a:spcPct val="100000"/>
              </a:lnSpc>
              <a:buClr>
                <a:srgbClr val="000000"/>
              </a:buClr>
              <a:buFont typeface="Arial"/>
              <a:buChar char="–"/>
            </a:pPr>
            <a:r>
              <a:rPr b="0" lang="en-US" sz="2400" spc="-1" strike="noStrike">
                <a:solidFill>
                  <a:srgbClr val="000000"/>
                </a:solidFill>
                <a:latin typeface="Arial"/>
              </a:rPr>
              <a:t>Each cache filled with </a:t>
            </a:r>
            <a:r>
              <a:rPr b="1" lang="en-US" sz="2400" spc="-1" strike="noStrike">
                <a:solidFill>
                  <a:srgbClr val="3366ff"/>
                </a:solidFill>
                <a:latin typeface="Arial"/>
              </a:rPr>
              <a:t>objects</a:t>
            </a:r>
            <a:r>
              <a:rPr b="0" lang="en-US" sz="2400" spc="-1" strike="noStrike">
                <a:solidFill>
                  <a:srgbClr val="3366ff"/>
                </a:solidFill>
                <a:latin typeface="Arial"/>
              </a:rPr>
              <a:t> </a:t>
            </a:r>
            <a:r>
              <a:rPr b="0" lang="en-US" sz="2400" spc="-1" strike="noStrike">
                <a:solidFill>
                  <a:srgbClr val="000000"/>
                </a:solidFill>
                <a:latin typeface="Arial"/>
              </a:rPr>
              <a:t>– instantiations of the data structure</a:t>
            </a:r>
            <a:endParaRPr b="0" lang="en-US" sz="2400" spc="-1" strike="noStrike">
              <a:solidFill>
                <a:srgbClr val="000000"/>
              </a:solidFill>
              <a:latin typeface="Calibri"/>
            </a:endParaRPr>
          </a:p>
          <a:p>
            <a:pPr lvl="1" marL="743040" indent="-285480" algn="just">
              <a:lnSpc>
                <a:spcPct val="100000"/>
              </a:lnSpc>
              <a:buClr>
                <a:srgbClr val="c00000"/>
              </a:buClr>
              <a:buFont typeface="Arial"/>
              <a:buChar char="–"/>
            </a:pPr>
            <a:r>
              <a:rPr b="1" lang="en-US" sz="2400" spc="-1" strike="noStrike">
                <a:solidFill>
                  <a:srgbClr val="c00000"/>
                </a:solidFill>
                <a:latin typeface="Arial"/>
              </a:rPr>
              <a:t>Process descriptors, file objects and semaphores</a:t>
            </a:r>
            <a:endParaRPr b="0" lang="en-US" sz="2400" spc="-1" strike="noStrike">
              <a:solidFill>
                <a:srgbClr val="000000"/>
              </a:solidFill>
              <a:latin typeface="Calibri"/>
            </a:endParaRPr>
          </a:p>
          <a:p>
            <a:pPr marL="343080" indent="-342720" algn="just">
              <a:lnSpc>
                <a:spcPct val="100000"/>
              </a:lnSpc>
              <a:buClr>
                <a:srgbClr val="000000"/>
              </a:buClr>
              <a:buFont typeface="Arial"/>
              <a:buChar char="•"/>
            </a:pPr>
            <a:r>
              <a:rPr b="0" lang="en-US" sz="2400" spc="-1" strike="noStrike">
                <a:solidFill>
                  <a:srgbClr val="000000"/>
                </a:solidFill>
                <a:latin typeface="Arial"/>
              </a:rPr>
              <a:t>When cache created, filled with objects marked as </a:t>
            </a:r>
            <a:r>
              <a:rPr b="1" lang="en-US" sz="2400" spc="-1" strike="noStrike">
                <a:solidFill>
                  <a:srgbClr val="000000"/>
                </a:solidFill>
                <a:latin typeface="Arial"/>
              </a:rPr>
              <a:t>free</a:t>
            </a:r>
            <a:endParaRPr b="0" lang="en-US" sz="2400" spc="-1" strike="noStrike">
              <a:solidFill>
                <a:srgbClr val="000000"/>
              </a:solidFill>
              <a:latin typeface="Calibri"/>
            </a:endParaRPr>
          </a:p>
          <a:p>
            <a:pPr marL="343080" indent="-342720" algn="just">
              <a:lnSpc>
                <a:spcPct val="100000"/>
              </a:lnSpc>
              <a:buClr>
                <a:srgbClr val="000000"/>
              </a:buClr>
              <a:buFont typeface="Arial"/>
              <a:buChar char="•"/>
            </a:pPr>
            <a:r>
              <a:rPr b="0" lang="en-US" sz="2400" spc="-1" strike="noStrike">
                <a:solidFill>
                  <a:srgbClr val="000000"/>
                </a:solidFill>
                <a:latin typeface="Arial"/>
              </a:rPr>
              <a:t>When structures stored, objects marked as </a:t>
            </a:r>
            <a:r>
              <a:rPr b="1" lang="en-US" sz="2400" spc="-1" strike="noStrike">
                <a:solidFill>
                  <a:srgbClr val="000000"/>
                </a:solidFill>
                <a:latin typeface="Arial"/>
              </a:rPr>
              <a:t>used</a:t>
            </a:r>
            <a:endParaRPr b="0" lang="en-US" sz="2400" spc="-1" strike="noStrike">
              <a:solidFill>
                <a:srgbClr val="000000"/>
              </a:solidFill>
              <a:latin typeface="Calibri"/>
            </a:endParaRPr>
          </a:p>
          <a:p>
            <a:pPr marL="343080" indent="-342720" algn="just">
              <a:lnSpc>
                <a:spcPct val="100000"/>
              </a:lnSpc>
              <a:buClr>
                <a:srgbClr val="000000"/>
              </a:buClr>
              <a:buFont typeface="Arial"/>
              <a:buChar char="•"/>
            </a:pPr>
            <a:r>
              <a:rPr b="0" lang="en-US" sz="2400" spc="-1" strike="noStrike">
                <a:solidFill>
                  <a:srgbClr val="000000"/>
                </a:solidFill>
                <a:latin typeface="Arial"/>
              </a:rPr>
              <a:t>If slab is full of used objects, next object allocated from empty slab</a:t>
            </a:r>
            <a:endParaRPr b="0" lang="en-US" sz="2400" spc="-1" strike="noStrike">
              <a:solidFill>
                <a:srgbClr val="000000"/>
              </a:solidFill>
              <a:latin typeface="Calibri"/>
            </a:endParaRPr>
          </a:p>
          <a:p>
            <a:pPr lvl="1" marL="743040" indent="-285480" algn="just">
              <a:lnSpc>
                <a:spcPct val="100000"/>
              </a:lnSpc>
              <a:buClr>
                <a:srgbClr val="000000"/>
              </a:buClr>
              <a:buFont typeface="Arial"/>
              <a:buChar char="–"/>
            </a:pPr>
            <a:r>
              <a:rPr b="0" lang="en-US" sz="2400" spc="-1" strike="noStrike">
                <a:solidFill>
                  <a:srgbClr val="000000"/>
                </a:solidFill>
                <a:latin typeface="Arial"/>
              </a:rPr>
              <a:t>If no empty slabs, new slab allocated</a:t>
            </a:r>
            <a:endParaRPr b="0" lang="en-US" sz="2400" spc="-1" strike="noStrike">
              <a:solidFill>
                <a:srgbClr val="000000"/>
              </a:solidFill>
              <a:latin typeface="Calibri"/>
            </a:endParaRPr>
          </a:p>
          <a:p>
            <a:pPr marL="343080" indent="-342720" algn="just">
              <a:lnSpc>
                <a:spcPct val="100000"/>
              </a:lnSpc>
              <a:buClr>
                <a:srgbClr val="000000"/>
              </a:buClr>
              <a:buFont typeface="Arial"/>
              <a:buChar char="•"/>
            </a:pPr>
            <a:r>
              <a:rPr b="0" lang="en-US" sz="2400" spc="-1" strike="noStrike">
                <a:solidFill>
                  <a:srgbClr val="000000"/>
                </a:solidFill>
                <a:latin typeface="Arial"/>
              </a:rPr>
              <a:t>Benefits include no fragmentation, fast memory request satisfaction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539640" y="163440"/>
            <a:ext cx="8146800" cy="8888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Slab Allocation</a:t>
            </a:r>
            <a:endParaRPr b="0" lang="en-US" sz="4000" spc="-1" strike="noStrike">
              <a:solidFill>
                <a:srgbClr val="000000"/>
              </a:solidFill>
              <a:latin typeface="Calibri"/>
            </a:endParaRPr>
          </a:p>
        </p:txBody>
      </p:sp>
      <p:pic>
        <p:nvPicPr>
          <p:cNvPr id="326" name="Picture 1" descr="9_27.pdf"/>
          <p:cNvPicPr/>
          <p:nvPr/>
        </p:nvPicPr>
        <p:blipFill>
          <a:blip r:embed="rId1"/>
          <a:stretch/>
        </p:blipFill>
        <p:spPr>
          <a:xfrm>
            <a:off x="1994040" y="1182600"/>
            <a:ext cx="5128920" cy="4063680"/>
          </a:xfrm>
          <a:prstGeom prst="rect">
            <a:avLst/>
          </a:prstGeom>
          <a:ln w="9525">
            <a:noFill/>
          </a:ln>
        </p:spPr>
      </p:pic>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179640" y="1196640"/>
            <a:ext cx="8784720" cy="5544360"/>
          </a:xfrm>
          <a:prstGeom prst="rect">
            <a:avLst/>
          </a:prstGeom>
          <a:noFill/>
          <a:ln w="0">
            <a:noFill/>
          </a:ln>
        </p:spPr>
        <p:txBody>
          <a:bodyPr>
            <a:normAutofit fontScale="34000"/>
          </a:bodyPr>
          <a:p>
            <a:pPr marL="343080" indent="-342720" algn="just">
              <a:lnSpc>
                <a:spcPct val="120000"/>
              </a:lnSpc>
              <a:buClr>
                <a:srgbClr val="000000"/>
              </a:buClr>
              <a:buFont typeface="Arial"/>
              <a:buChar char="•"/>
            </a:pPr>
            <a:r>
              <a:rPr b="0" lang="en-IN" sz="4000" spc="-1" strike="noStrike">
                <a:solidFill>
                  <a:srgbClr val="000000"/>
                </a:solidFill>
                <a:latin typeface="Arial"/>
              </a:rPr>
              <a:t>When a cache is created, a number of objects—which are initially marked as free—are allocated to the cache. </a:t>
            </a:r>
            <a:endParaRPr b="0" lang="en-US" sz="4000" spc="-1" strike="noStrike">
              <a:solidFill>
                <a:srgbClr val="000000"/>
              </a:solidFill>
              <a:latin typeface="Calibri"/>
            </a:endParaRPr>
          </a:p>
          <a:p>
            <a:pPr marL="343080" indent="-342720" algn="just">
              <a:lnSpc>
                <a:spcPct val="120000"/>
              </a:lnSpc>
              <a:buClr>
                <a:srgbClr val="000000"/>
              </a:buClr>
              <a:buFont typeface="Arial"/>
              <a:buChar char="•"/>
            </a:pPr>
            <a:r>
              <a:rPr b="0" lang="en-IN" sz="4000" spc="-1" strike="noStrike">
                <a:solidFill>
                  <a:srgbClr val="000000"/>
                </a:solidFill>
                <a:latin typeface="Arial"/>
              </a:rPr>
              <a:t>The number of objects in the cache depends on the size of the associated slab. </a:t>
            </a:r>
            <a:endParaRPr b="0" lang="en-US" sz="4000" spc="-1" strike="noStrike">
              <a:solidFill>
                <a:srgbClr val="000000"/>
              </a:solidFill>
              <a:latin typeface="Calibri"/>
            </a:endParaRPr>
          </a:p>
          <a:p>
            <a:pPr marL="343080" indent="-342720" algn="just">
              <a:lnSpc>
                <a:spcPct val="120000"/>
              </a:lnSpc>
              <a:buClr>
                <a:srgbClr val="000000"/>
              </a:buClr>
              <a:buFont typeface="Arial"/>
              <a:buChar char="•"/>
            </a:pPr>
            <a:r>
              <a:rPr b="0" lang="en-IN" sz="4000" spc="-1" strike="noStrike">
                <a:solidFill>
                  <a:srgbClr val="000000"/>
                </a:solidFill>
                <a:latin typeface="Arial"/>
              </a:rPr>
              <a:t>For example, a 12-KB slab (made up of three contiguous 4-KB pages) could store six 2-KB objects. </a:t>
            </a:r>
            <a:endParaRPr b="0" lang="en-US" sz="4000" spc="-1" strike="noStrike">
              <a:solidFill>
                <a:srgbClr val="000000"/>
              </a:solidFill>
              <a:latin typeface="Calibri"/>
            </a:endParaRPr>
          </a:p>
          <a:p>
            <a:pPr marL="714240" indent="-352080" algn="just">
              <a:lnSpc>
                <a:spcPct val="120000"/>
              </a:lnSpc>
              <a:buClr>
                <a:srgbClr val="000000"/>
              </a:buClr>
              <a:buFont typeface="Calibri"/>
              <a:buAutoNum type="arabicPeriod"/>
            </a:pPr>
            <a:r>
              <a:rPr b="0" lang="en-IN" sz="3100" spc="-1" strike="noStrike">
                <a:solidFill>
                  <a:srgbClr val="000000"/>
                </a:solidFill>
                <a:latin typeface="Arial"/>
              </a:rPr>
              <a:t>Initially, all objects in the cache are marked as free. </a:t>
            </a:r>
            <a:endParaRPr b="0" lang="en-US" sz="3100" spc="-1" strike="noStrike">
              <a:solidFill>
                <a:srgbClr val="000000"/>
              </a:solidFill>
              <a:latin typeface="Calibri"/>
            </a:endParaRPr>
          </a:p>
          <a:p>
            <a:pPr marL="714240" indent="-352080" algn="just">
              <a:lnSpc>
                <a:spcPct val="120000"/>
              </a:lnSpc>
              <a:buClr>
                <a:srgbClr val="000000"/>
              </a:buClr>
              <a:buFont typeface="Calibri"/>
              <a:buAutoNum type="arabicPeriod"/>
            </a:pPr>
            <a:r>
              <a:rPr b="0" lang="en-IN" sz="3100" spc="-1" strike="noStrike">
                <a:solidFill>
                  <a:srgbClr val="000000"/>
                </a:solidFill>
                <a:latin typeface="Arial"/>
              </a:rPr>
              <a:t>When a new object for a kernel data structure is needed, the allocator can assign any free object from the cache to satisfy the request. </a:t>
            </a:r>
            <a:endParaRPr b="0" lang="en-US" sz="3100" spc="-1" strike="noStrike">
              <a:solidFill>
                <a:srgbClr val="000000"/>
              </a:solidFill>
              <a:latin typeface="Calibri"/>
            </a:endParaRPr>
          </a:p>
          <a:p>
            <a:pPr marL="714240" indent="-352080" algn="just">
              <a:lnSpc>
                <a:spcPct val="120000"/>
              </a:lnSpc>
              <a:buClr>
                <a:srgbClr val="000000"/>
              </a:buClr>
              <a:buFont typeface="Calibri"/>
              <a:buAutoNum type="arabicPeriod"/>
            </a:pPr>
            <a:r>
              <a:rPr b="0" lang="en-IN" sz="3100" spc="-1" strike="noStrike">
                <a:solidFill>
                  <a:srgbClr val="000000"/>
                </a:solidFill>
                <a:latin typeface="Arial"/>
              </a:rPr>
              <a:t>The object assigned from the cache is marked as used.</a:t>
            </a:r>
            <a:endParaRPr b="0" lang="en-US" sz="3100" spc="-1" strike="noStrike">
              <a:solidFill>
                <a:srgbClr val="000000"/>
              </a:solidFill>
              <a:latin typeface="Calibri"/>
            </a:endParaRPr>
          </a:p>
        </p:txBody>
      </p:sp>
      <p:sp>
        <p:nvSpPr>
          <p:cNvPr id="328" name="TextShape 2"/>
          <p:cNvSpPr txBox="1"/>
          <p:nvPr/>
        </p:nvSpPr>
        <p:spPr>
          <a:xfrm>
            <a:off x="457200" y="116640"/>
            <a:ext cx="8229240" cy="77760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Slab Allocation</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539640" y="189000"/>
            <a:ext cx="8146800" cy="79128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Slab Allocator in Linux</a:t>
            </a:r>
            <a:endParaRPr b="0" lang="en-US" sz="4000" spc="-1" strike="noStrike">
              <a:solidFill>
                <a:srgbClr val="000000"/>
              </a:solidFill>
              <a:latin typeface="Calibri"/>
            </a:endParaRPr>
          </a:p>
        </p:txBody>
      </p:sp>
      <p:sp>
        <p:nvSpPr>
          <p:cNvPr id="330" name="TextShape 2"/>
          <p:cNvSpPr txBox="1"/>
          <p:nvPr/>
        </p:nvSpPr>
        <p:spPr>
          <a:xfrm>
            <a:off x="179640" y="1065240"/>
            <a:ext cx="8784720" cy="5675760"/>
          </a:xfrm>
          <a:prstGeom prst="rect">
            <a:avLst/>
          </a:prstGeom>
          <a:noFill/>
          <a:ln w="0">
            <a:noFill/>
          </a:ln>
        </p:spPr>
        <p:txBody>
          <a:bodyPr>
            <a:noAutofit/>
          </a:bodyPr>
          <a:p>
            <a:pPr marL="343080" indent="-342720" algn="just">
              <a:lnSpc>
                <a:spcPct val="100000"/>
              </a:lnSpc>
              <a:buClr>
                <a:srgbClr val="000000"/>
              </a:buClr>
              <a:buFont typeface="Arial"/>
              <a:buChar char="•"/>
            </a:pPr>
            <a:r>
              <a:rPr b="0" lang="en-US" sz="2800" spc="-1" strike="noStrike">
                <a:solidFill>
                  <a:srgbClr val="000000"/>
                </a:solidFill>
                <a:latin typeface="Arial"/>
              </a:rPr>
              <a:t>For example process descriptor is of type struct task_struct</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US" sz="2800" spc="-1" strike="noStrike">
                <a:solidFill>
                  <a:srgbClr val="000000"/>
                </a:solidFill>
                <a:latin typeface="Arial"/>
              </a:rPr>
              <a:t>Approx 1.7KB of memory</a:t>
            </a:r>
            <a:endParaRPr b="0" lang="en-US" sz="2800" spc="-1" strike="noStrike">
              <a:solidFill>
                <a:srgbClr val="000000"/>
              </a:solidFill>
              <a:latin typeface="Calibri"/>
            </a:endParaRPr>
          </a:p>
          <a:p>
            <a:pPr marL="343080" indent="-342720" algn="just">
              <a:lnSpc>
                <a:spcPct val="100000"/>
              </a:lnSpc>
              <a:buClr>
                <a:srgbClr val="000000"/>
              </a:buClr>
              <a:buFont typeface="Arial"/>
              <a:buChar char="•"/>
            </a:pPr>
            <a:r>
              <a:rPr b="0" lang="en-US" sz="2800" spc="-1" strike="noStrike">
                <a:solidFill>
                  <a:srgbClr val="000000"/>
                </a:solidFill>
                <a:latin typeface="Arial"/>
              </a:rPr>
              <a:t>New task -&gt; allocate new struct from cache</a:t>
            </a:r>
            <a:endParaRPr b="0" lang="en-US" sz="2800" spc="-1" strike="noStrike">
              <a:solidFill>
                <a:srgbClr val="000000"/>
              </a:solidFill>
              <a:latin typeface="Calibri"/>
            </a:endParaRPr>
          </a:p>
          <a:p>
            <a:pPr lvl="1" marL="743040" indent="-285480" algn="just">
              <a:lnSpc>
                <a:spcPct val="100000"/>
              </a:lnSpc>
              <a:buClr>
                <a:srgbClr val="000000"/>
              </a:buClr>
              <a:buFont typeface="Arial"/>
              <a:buChar char="–"/>
            </a:pPr>
            <a:r>
              <a:rPr b="0" lang="en-US" sz="2400" spc="-1" strike="noStrike">
                <a:solidFill>
                  <a:srgbClr val="000000"/>
                </a:solidFill>
                <a:latin typeface="Arial"/>
              </a:rPr>
              <a:t>Will use existing free struct task_struct</a:t>
            </a:r>
            <a:endParaRPr b="0" lang="en-US" sz="2400" spc="-1" strike="noStrike">
              <a:solidFill>
                <a:srgbClr val="000000"/>
              </a:solidFill>
              <a:latin typeface="Calibri"/>
            </a:endParaRPr>
          </a:p>
          <a:p>
            <a:pPr marL="343080" indent="-342720" algn="just">
              <a:lnSpc>
                <a:spcPct val="100000"/>
              </a:lnSpc>
              <a:buClr>
                <a:srgbClr val="000000"/>
              </a:buClr>
              <a:buFont typeface="Arial"/>
              <a:buChar char="•"/>
            </a:pPr>
            <a:r>
              <a:rPr b="0" lang="en-US" sz="2800" spc="-1" strike="noStrike">
                <a:solidFill>
                  <a:srgbClr val="000000"/>
                </a:solidFill>
                <a:latin typeface="Arial"/>
              </a:rPr>
              <a:t>Slab can be in three possible states</a:t>
            </a:r>
            <a:endParaRPr b="0" lang="en-US" sz="2800" spc="-1" strike="noStrike">
              <a:solidFill>
                <a:srgbClr val="000000"/>
              </a:solidFill>
              <a:latin typeface="Calibri"/>
            </a:endParaRPr>
          </a:p>
          <a:p>
            <a:pPr lvl="1" marL="743040" indent="-285480" algn="just">
              <a:lnSpc>
                <a:spcPct val="100000"/>
              </a:lnSpc>
              <a:buClr>
                <a:srgbClr val="000000"/>
              </a:buClr>
              <a:buFont typeface="Arial"/>
              <a:buAutoNum type="arabicPeriod"/>
            </a:pPr>
            <a:r>
              <a:rPr b="0" lang="en-US" sz="2400" spc="-1" strike="noStrike">
                <a:solidFill>
                  <a:srgbClr val="000000"/>
                </a:solidFill>
                <a:latin typeface="Arial"/>
              </a:rPr>
              <a:t>Full – all used</a:t>
            </a:r>
            <a:endParaRPr b="0" lang="en-US" sz="2400" spc="-1" strike="noStrike">
              <a:solidFill>
                <a:srgbClr val="000000"/>
              </a:solidFill>
              <a:latin typeface="Calibri"/>
            </a:endParaRPr>
          </a:p>
          <a:p>
            <a:pPr lvl="1" marL="743040" indent="-285480" algn="just">
              <a:lnSpc>
                <a:spcPct val="100000"/>
              </a:lnSpc>
              <a:buClr>
                <a:srgbClr val="000000"/>
              </a:buClr>
              <a:buFont typeface="Arial"/>
              <a:buAutoNum type="arabicPeriod"/>
            </a:pPr>
            <a:r>
              <a:rPr b="0" lang="en-US" sz="2400" spc="-1" strike="noStrike">
                <a:solidFill>
                  <a:srgbClr val="000000"/>
                </a:solidFill>
                <a:latin typeface="Arial"/>
              </a:rPr>
              <a:t>Empty – all free</a:t>
            </a:r>
            <a:endParaRPr b="0" lang="en-US" sz="2400" spc="-1" strike="noStrike">
              <a:solidFill>
                <a:srgbClr val="000000"/>
              </a:solidFill>
              <a:latin typeface="Calibri"/>
            </a:endParaRPr>
          </a:p>
          <a:p>
            <a:pPr lvl="1" marL="743040" indent="-285480" algn="just">
              <a:lnSpc>
                <a:spcPct val="100000"/>
              </a:lnSpc>
              <a:buClr>
                <a:srgbClr val="000000"/>
              </a:buClr>
              <a:buFont typeface="Arial"/>
              <a:buAutoNum type="arabicPeriod"/>
            </a:pPr>
            <a:r>
              <a:rPr b="0" lang="en-US" sz="2400" spc="-1" strike="noStrike">
                <a:solidFill>
                  <a:srgbClr val="000000"/>
                </a:solidFill>
                <a:latin typeface="Arial"/>
              </a:rPr>
              <a:t>Partial – mix of free and used</a:t>
            </a:r>
            <a:endParaRPr b="0" lang="en-US" sz="2400" spc="-1" strike="noStrike">
              <a:solidFill>
                <a:srgbClr val="000000"/>
              </a:solidFill>
              <a:latin typeface="Calibri"/>
            </a:endParaRPr>
          </a:p>
          <a:p>
            <a:pPr marL="343080" indent="-342720" algn="just">
              <a:lnSpc>
                <a:spcPct val="100000"/>
              </a:lnSpc>
              <a:buClr>
                <a:srgbClr val="000000"/>
              </a:buClr>
              <a:buFont typeface="Arial"/>
              <a:buChar char="•"/>
            </a:pPr>
            <a:r>
              <a:rPr b="0" lang="en-US" sz="2800" spc="-1" strike="noStrike">
                <a:solidFill>
                  <a:srgbClr val="000000"/>
                </a:solidFill>
                <a:latin typeface="Arial"/>
              </a:rPr>
              <a:t>Upon request, slab allocator</a:t>
            </a:r>
            <a:endParaRPr b="0" lang="en-US" sz="2800" spc="-1" strike="noStrike">
              <a:solidFill>
                <a:srgbClr val="000000"/>
              </a:solidFill>
              <a:latin typeface="Calibri"/>
            </a:endParaRPr>
          </a:p>
          <a:p>
            <a:pPr lvl="1" marL="743040" indent="-285480" algn="just">
              <a:lnSpc>
                <a:spcPct val="100000"/>
              </a:lnSpc>
              <a:buClr>
                <a:srgbClr val="000000"/>
              </a:buClr>
              <a:buFont typeface="Arial"/>
              <a:buAutoNum type="arabicPeriod"/>
            </a:pPr>
            <a:r>
              <a:rPr b="0" lang="en-US" sz="2400" spc="-1" strike="noStrike">
                <a:solidFill>
                  <a:srgbClr val="000000"/>
                </a:solidFill>
                <a:latin typeface="Arial"/>
              </a:rPr>
              <a:t>Uses free struct in partial slab</a:t>
            </a:r>
            <a:endParaRPr b="0" lang="en-US" sz="2400" spc="-1" strike="noStrike">
              <a:solidFill>
                <a:srgbClr val="000000"/>
              </a:solidFill>
              <a:latin typeface="Calibri"/>
            </a:endParaRPr>
          </a:p>
          <a:p>
            <a:pPr lvl="1" marL="743040" indent="-285480" algn="just">
              <a:lnSpc>
                <a:spcPct val="100000"/>
              </a:lnSpc>
              <a:buClr>
                <a:srgbClr val="000000"/>
              </a:buClr>
              <a:buFont typeface="Arial"/>
              <a:buAutoNum type="arabicPeriod"/>
            </a:pPr>
            <a:r>
              <a:rPr b="0" lang="en-US" sz="2400" spc="-1" strike="noStrike">
                <a:solidFill>
                  <a:srgbClr val="000000"/>
                </a:solidFill>
                <a:latin typeface="Arial"/>
              </a:rPr>
              <a:t>If none, takes one from empty slab</a:t>
            </a:r>
            <a:endParaRPr b="0" lang="en-US" sz="2400" spc="-1" strike="noStrike">
              <a:solidFill>
                <a:srgbClr val="000000"/>
              </a:solidFill>
              <a:latin typeface="Calibri"/>
            </a:endParaRPr>
          </a:p>
          <a:p>
            <a:pPr lvl="1" marL="743040" indent="-285480" algn="just">
              <a:lnSpc>
                <a:spcPct val="100000"/>
              </a:lnSpc>
              <a:buClr>
                <a:srgbClr val="000000"/>
              </a:buClr>
              <a:buFont typeface="Arial"/>
              <a:buAutoNum type="arabicPeriod"/>
            </a:pPr>
            <a:r>
              <a:rPr b="0" lang="en-US" sz="2400" spc="-1" strike="noStrike">
                <a:solidFill>
                  <a:srgbClr val="000000"/>
                </a:solidFill>
                <a:latin typeface="Arial"/>
              </a:rPr>
              <a:t>If no empty slab, create new empty</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1886</TotalTime>
  <Application>LibreOffice/7.0.5.2$Windows_X86_64 LibreOffice_project/64390860c6cd0aca4beafafcfd84613dd9dfb63a</Application>
  <AppVersion>15.0000</AppVersion>
  <Words>6012</Words>
  <Paragraphs>634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2017-03-05T06:41:30Z</dcterms:created>
  <dc:creator>MAYANK</dc:creator>
  <dc:description/>
  <dc:language>en-US</dc:language>
  <cp:lastModifiedBy/>
  <dcterms:modified xsi:type="dcterms:W3CDTF">2021-04-23T10:27:08Z</dcterms:modified>
  <cp:revision>102</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44</vt:i4>
  </property>
  <property fmtid="{D5CDD505-2E9C-101B-9397-08002B2CF9AE}" pid="3" name="PresentationFormat">
    <vt:lpwstr>On-screen Show (4:3)</vt:lpwstr>
  </property>
  <property fmtid="{D5CDD505-2E9C-101B-9397-08002B2CF9AE}" pid="4" name="Slides">
    <vt:i4>93</vt:i4>
  </property>
</Properties>
</file>