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9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2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FD9AD7-D358-4FEB-AABB-DD511166E4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A700D4-F41A-42DF-A7FD-45C4EE417F2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FDA740-6393-4660-803F-D709B51AECA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14AD3B-C067-4851-A1A1-B95877A90D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DBD39E-1676-4028-ACD8-07135BAA98D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2C274D-4071-4B48-A2C1-8D2F3CCADB9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F53DEB-F32E-466E-BEF3-2F8CEFFD1BF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D3C773C-8218-4978-A001-6F76C6B0B4F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CA3A9C-E1E9-4573-9AB4-6DA06C93D5D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10C1C0-A1E1-4530-99E0-E599434B275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55A099-6655-48DF-8AB1-C9F68DC4F56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B420D1-ECEE-4B19-9C65-BEE7A4169F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EB20C6-9CC0-409C-939F-17D13CEA05C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6CCB88-5D81-4E17-872D-1A255989AB9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E819A0-DA92-418B-87E6-7DDDD3719E7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BAF73C-8907-4EAC-A823-CAB411AD52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FBF748-156D-4E61-8316-B7A7C2F913B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B57EB8-F585-49FE-9F8E-E695EAA9EAC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B88D72-F53B-4AE0-B48F-96D3684EC72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D74C2BE-625B-482B-813A-3F1D53E2C38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86A66C-629C-4AC3-8DE2-E4E550B6800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6B3A12-925A-4FFD-BD71-FFFFE7CAFF9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0AAE97-6FCD-4045-A981-5CFF391EF2F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322DD5-FC9F-4227-9BC0-513C540CA7F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E4E167-80B2-49A4-AAAC-F766BDF6F7B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4549FD-2FD9-46ED-99A5-888396A221F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28/04/21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54C438-EB36-4002-B502-B7CD4EF6D93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4661C1-9C8A-4151-886E-E208D20299C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28/04/21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B1268F-6315-4D33-BE6A-FCFC7C33692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CB2996-E990-4960-AE48-16BCFE02594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28/04/21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5EFBF7-6AEB-4853-9B09-1B12A332683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304A7E-0CF7-4078-91F7-83B83E32F61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28/04/21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571BAF-75EF-45C0-9010-BFDF308345E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B923F7-6E8B-44CE-8D04-3237B2418B25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28/04/21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2D0E4F-1D29-40A2-95B2-899DD1A9638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95640" y="166680"/>
            <a:ext cx="8290800" cy="74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Implementation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23640" y="1076400"/>
            <a:ext cx="8640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Per-file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File Control Block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FCB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contains many details about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inode number, permissions, size, dates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store file information into in master file table using relational DB structures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2" name="Picture 5" descr=""/>
          <p:cNvPicPr/>
          <p:nvPr/>
        </p:nvPicPr>
        <p:blipFill>
          <a:blip r:embed="rId1"/>
          <a:stretch/>
        </p:blipFill>
        <p:spPr>
          <a:xfrm>
            <a:off x="2483640" y="3285000"/>
            <a:ext cx="3509640" cy="2323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251640" y="188640"/>
            <a:ext cx="8748000" cy="81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Implementation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79640" y="1124640"/>
            <a:ext cx="8712720" cy="478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Files stored on disks. 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Disks broken up into one or more partitions, with separate file system (fs) on each partition 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Sector 0 of disk is the Master Boot Record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used to boot the computer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End of MBR has partition table. </a:t>
            </a:r>
            <a:endParaRPr b="0" lang="en-US" sz="2800" spc="-1" strike="noStrike">
              <a:latin typeface="Arial"/>
            </a:endParaRPr>
          </a:p>
          <a:p>
            <a:pPr lvl="1" marL="895320" indent="-437760" algn="just">
              <a:lnSpc>
                <a:spcPct val="100000"/>
              </a:lnSpc>
              <a:buClr>
                <a:srgbClr val="c0504d"/>
              </a:buClr>
              <a:buSzPct val="90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Has starting and ending addresses of each partition. 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of the partitions is marked active in the master boot table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539640" y="116640"/>
            <a:ext cx="8136720" cy="102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Implementation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79640" y="1124640"/>
            <a:ext cx="8784720" cy="2652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Boot computer =&gt; BIOS reads/executes MBR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MBR finds active partition and reads in first block (boot block)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 in boot block locates the OS for that partition and reads it in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 partitions start with a boot block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95640" y="116640"/>
            <a:ext cx="8460000" cy="90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A Possible File System Layout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3" name="Picture 5" descr=""/>
          <p:cNvPicPr/>
          <p:nvPr/>
        </p:nvPicPr>
        <p:blipFill>
          <a:blip r:embed="rId1"/>
          <a:stretch/>
        </p:blipFill>
        <p:spPr>
          <a:xfrm>
            <a:off x="467640" y="1556640"/>
            <a:ext cx="8352720" cy="3642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27120" y="1228680"/>
            <a:ext cx="7029000" cy="40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/>
          <p:cNvSpPr/>
          <p:nvPr/>
        </p:nvSpPr>
        <p:spPr>
          <a:xfrm>
            <a:off x="395640" y="116640"/>
            <a:ext cx="8244000" cy="102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23640" y="1340640"/>
            <a:ext cx="8568720" cy="1870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spAutoFit/>
          </a:bodyPr>
          <a:p>
            <a:pPr marL="361800" indent="-361440" algn="just">
              <a:lnSpc>
                <a:spcPct val="10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Superblock contains info about the fs (e.g. type of fs, number of blocks, …)</a:t>
            </a:r>
            <a:endParaRPr b="0" lang="en-US" sz="2800" spc="-1" strike="noStrike">
              <a:latin typeface="Arial"/>
            </a:endParaRPr>
          </a:p>
          <a:p>
            <a:pPr marL="361800" indent="-361440" algn="just">
              <a:lnSpc>
                <a:spcPct val="10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i-nodes contain info about files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51640" y="116640"/>
            <a:ext cx="864072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c00000"/>
                </a:solidFill>
                <a:latin typeface="Arial"/>
              </a:rPr>
              <a:t>Structures for file system operations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79640" y="836640"/>
            <a:ext cx="8784720" cy="590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 in-memory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mount table contains information about each mounted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volume.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 in-memory directory-structure cache holds the directory information of recently accessed directories.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For directories at which volumes are mounted, it can contain a pointer to the volume table.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System-wide open-file table contains a copy of the FCB of each open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file, as well as other information.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Per-process open-file table contains a pointer to the appropriate entry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in the system-wide open-file table, as well as other information.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Buffers hold file-system blocks when they are being read from disk or written to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79640" y="198360"/>
            <a:ext cx="88567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In-Memory File System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5" descr=""/>
          <p:cNvPicPr/>
          <p:nvPr/>
        </p:nvPicPr>
        <p:blipFill>
          <a:blip r:embed="rId1"/>
          <a:stretch/>
        </p:blipFill>
        <p:spPr>
          <a:xfrm>
            <a:off x="755640" y="1276200"/>
            <a:ext cx="7488360" cy="5320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51640" y="1196640"/>
            <a:ext cx="8640720" cy="5544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When a process closes the file, the per-process table entry is removed, and the system-wide entry’s open count is decremented.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When all users that have opened the file close it, any updated metadata is copied back to the disk-based directory structure, and the system-wide open-file table entry is removed.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System-wide open-file table may also hold similar information for network connections and devices.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In this way, one mechanism can be used for multiple purposes.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In-Memory File System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116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Partitions and Mounting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79640" y="980640"/>
            <a:ext cx="8784720" cy="568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9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Partition can be a volume containing a file system (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“cooked”) or </a:t>
            </a: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raw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just a sequence of blocks with no file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Boot block can point to boot volume or boot loader set of blocks that contain enough code to know how to load the kernel from the file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 a boot management program for multi-os booting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Root partition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contains the OS, other partitions can hold other OSs, other file systems, or be raw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Mounted at boot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Other partitions can mount automatically or manually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mount time, file system consistency checked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all metadata correct?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not, fix it, try again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yes, add to mount table, allow access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165320" y="182520"/>
            <a:ext cx="67435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Virtual File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179640" y="1154160"/>
            <a:ext cx="8712720" cy="5442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Virtual File Systems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VFS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on Unix provide an object-oriented way of implementing file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VFS allows the same system call interface (the API) to be used for different types of file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Separates file-system generic operations from implementation details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Implementation can be one of many file systems types, or network file system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Implements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vnodes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which hold inodes or network file details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Then dispatches operation to appropriate file system implementation routines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23760" y="198360"/>
            <a:ext cx="776268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251640" y="980640"/>
            <a:ext cx="8712720" cy="576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Logical storage unit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Collection of related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File system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resides on secondary storage (disks)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Provide user interface to storage, mapping logical file system to physical storage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Provides efficient and convenient access to disk by allowing data to be stored, located retrieved easily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provides in-place rewrite and random access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I/O transfers performed in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blocks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sectors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(usually 512 bytes)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63680" y="1173240"/>
            <a:ext cx="8356680" cy="531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Have multiple fs on same machine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Windows specifies fs (drives)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Unix integrates into VFS</a:t>
            </a:r>
            <a:endParaRPr b="0" lang="en-US" sz="2800" spc="-1" strike="noStrike">
              <a:latin typeface="Arial"/>
            </a:endParaRPr>
          </a:p>
          <a:p>
            <a:pPr lvl="1" marL="89532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VFS calls from user</a:t>
            </a:r>
            <a:endParaRPr b="0" lang="en-US" sz="2800" spc="-1" strike="noStrike">
              <a:latin typeface="Arial"/>
            </a:endParaRPr>
          </a:p>
          <a:p>
            <a:pPr lvl="1" marL="89532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Lower calls to actual fs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Supports Network File System-file can be on a remote machine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23640" y="116640"/>
            <a:ext cx="8244000" cy="81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5715000"/>
            <a:ext cx="9143640" cy="837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179640" y="188640"/>
            <a:ext cx="8748000" cy="882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4" name="Picture 6" descr="D:\b\b4\IBM\04-18.jpg"/>
          <p:cNvPicPr/>
          <p:nvPr/>
        </p:nvPicPr>
        <p:blipFill>
          <a:blip r:embed="rId1"/>
          <a:stretch/>
        </p:blipFill>
        <p:spPr>
          <a:xfrm>
            <a:off x="930240" y="1614600"/>
            <a:ext cx="7283160" cy="3628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3640" y="182520"/>
            <a:ext cx="7848360" cy="94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Virtual File Systems (Cont.)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251640" y="1196640"/>
            <a:ext cx="8712720" cy="1272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API is to the VFS interface, rather than any specific type of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5" descr=""/>
          <p:cNvPicPr/>
          <p:nvPr/>
        </p:nvPicPr>
        <p:blipFill>
          <a:blip r:embed="rId1"/>
          <a:stretch/>
        </p:blipFill>
        <p:spPr>
          <a:xfrm>
            <a:off x="1547640" y="2493000"/>
            <a:ext cx="5904360" cy="3883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51640" y="182520"/>
            <a:ext cx="8719200" cy="94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VFS Implementation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51640" y="1154160"/>
            <a:ext cx="8640720" cy="5514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example, Linux has four object types: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inode, file (open file), superblock (entire fs), dentry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each of these four objects, VFS defines set of operations on the objects that must be implemented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c00000"/>
              </a:buClr>
              <a:buFont typeface="Arial"/>
              <a:buChar char="–"/>
            </a:pPr>
            <a:r>
              <a:rPr b="0" lang="en-US" sz="2400" spc="-1" strike="noStrike" u="sng">
                <a:solidFill>
                  <a:srgbClr val="c00000"/>
                </a:solidFill>
                <a:uFillTx/>
                <a:latin typeface="Arial"/>
              </a:rPr>
              <a:t>Every object has a pointer to a function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Function table has addresses of routines to implement that function on that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open(.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—Open a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close(.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—Close an already-open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ssize t read(.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—Read from a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ssize t write(.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—Write to a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4382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 mmap(. . .)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—Memory-map a 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79640" y="1173240"/>
            <a:ext cx="8640720" cy="531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system registers with VFS (e.g. at boot time)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 registration time, fs provides list of addresses of function calls the vfs wants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VFS gets info from the new file system i-node and puts it in a v-node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Makes entry in </a:t>
            </a:r>
            <a:r>
              <a:rPr b="0" i="1" lang="en-US" sz="2800" spc="-1" strike="noStrike" u="sng">
                <a:solidFill>
                  <a:srgbClr val="c00000"/>
                </a:solidFill>
                <a:uFillTx/>
                <a:latin typeface="Arial"/>
              </a:rPr>
              <a:t>fd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table for process</a:t>
            </a:r>
            <a:endParaRPr b="0" lang="en-US" sz="2800" spc="-1" strike="noStrike">
              <a:latin typeface="Arial"/>
            </a:endParaRPr>
          </a:p>
          <a:p>
            <a:pPr marL="447840" indent="-447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When process issues a call (e.g. read), function pointers point to concrete function calls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07640" y="116640"/>
            <a:ext cx="8892000" cy="954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VFS-how it 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77840" y="6566040"/>
            <a:ext cx="8712000" cy="256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Tanenbaum, Modern Operating Systems 3 e, (c) 2008 Prentice-Hall, Inc. All rights reserved. 0-13-</a:t>
            </a:r>
            <a:r>
              <a:rPr b="1" lang="en-US" sz="1200" spc="-1" strike="noStrike">
                <a:solidFill>
                  <a:srgbClr val="898989"/>
                </a:solidFill>
                <a:latin typeface="Calibri"/>
              </a:rPr>
              <a:t>6006639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67640" y="198360"/>
            <a:ext cx="8218800" cy="853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Directory Implementation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79640" y="1154160"/>
            <a:ext cx="8784720" cy="5514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Linear list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file names with pointer to the data blocks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Simple to program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Time-consuming to execute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Linear search time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Could keep ordered alphabetically via linked list or use B+ tree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Hash Table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– linear list with hash data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Decreases directory search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Collisions</a:t>
            </a:r>
            <a:r>
              <a:rPr b="0" lang="en-US" sz="24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situations where two file names hash to the same location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good if entries are fixed size, or use chained-overflow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Allocation Methods - Contiguous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251640" y="1233360"/>
            <a:ext cx="8712720" cy="53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allocation method refers to how disk blocks are allocated for files: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Contiguous allocation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each file occupies set of contiguous blocks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Best performance in most cases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Simple – only starting location (block #) and length (number of blocks) are required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Problems include finding space for file, knowing file size, external fragmentation, need for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compaction off-line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downtime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or 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on-line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Contiguous Allocation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806400" y="1233360"/>
            <a:ext cx="7349760" cy="3490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Mapping from logical to physical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656440" y="2585880"/>
            <a:ext cx="126432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LA/512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68840" y="2128680"/>
            <a:ext cx="80496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825720" y="3144960"/>
            <a:ext cx="6346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6"/>
          <p:cNvSpPr/>
          <p:nvPr/>
        </p:nvSpPr>
        <p:spPr>
          <a:xfrm flipV="1">
            <a:off x="3761280" y="2300040"/>
            <a:ext cx="258120" cy="1728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7"/>
          <p:cNvSpPr/>
          <p:nvPr/>
        </p:nvSpPr>
        <p:spPr>
          <a:xfrm>
            <a:off x="3711240" y="2953800"/>
            <a:ext cx="273240" cy="2167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>
            <a:off x="635040" y="3739680"/>
            <a:ext cx="7282080" cy="823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Block to be accessed = Q + starting address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Displacement into block = 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23640" y="116640"/>
            <a:ext cx="8160480" cy="136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Contiguous Allocation of Disk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1"/>
          <a:stretch/>
        </p:blipFill>
        <p:spPr>
          <a:xfrm>
            <a:off x="1562040" y="1323000"/>
            <a:ext cx="5659560" cy="5130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942840" y="277560"/>
            <a:ext cx="774360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Extent-Based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51640" y="1233360"/>
            <a:ext cx="8640720" cy="5363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newer file systems (i.e., Veritas File System) use a modified contiguous allocation scheme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Extent-based file systems allocate disk blocks in extents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extent</a:t>
            </a:r>
            <a:r>
              <a:rPr b="0" lang="en-US" sz="32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a contiguous block of disks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Extents are allocated for file 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file consists of one or more extents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File control block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storage structure consisting of information about a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Device driver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controls the physical device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system organized into layers or levels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83640" y="198360"/>
            <a:ext cx="8002800" cy="925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06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Allocation Methods - Linked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51640" y="1268640"/>
            <a:ext cx="8640720" cy="540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66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3366ff"/>
                </a:solidFill>
                <a:latin typeface="Arial"/>
              </a:rPr>
              <a:t>Linked allocation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– each file a linked list of blocks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File ends at nil pointer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external fragmentation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block contains pointer to next block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compaction, external fragmentation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Free space management system called when new block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efficiency by clustering blocks into groups but increases internal fragmentation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Reliability can be a problem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Locating a block can take many I/Os and disk seeks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FAT (File Allocation Table) variation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Beginning of volume has table, indexed by block number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Much like a linked list, but faster on disk and cacheable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New block allocation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72120" y="277560"/>
            <a:ext cx="801432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Linked Allocation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06400" y="1233360"/>
            <a:ext cx="7577280" cy="748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file is a linked list of disk blocks: blocks may be scattered anywhere on the disk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3" name="Group 3"/>
          <p:cNvGrpSpPr/>
          <p:nvPr/>
        </p:nvGrpSpPr>
        <p:grpSpPr>
          <a:xfrm>
            <a:off x="2679120" y="2501640"/>
            <a:ext cx="2759400" cy="1499760"/>
            <a:chOff x="2679120" y="2501640"/>
            <a:chExt cx="2759400" cy="1499760"/>
          </a:xfrm>
        </p:grpSpPr>
        <p:sp>
          <p:nvSpPr>
            <p:cNvPr id="294" name="CustomShape 4"/>
            <p:cNvSpPr/>
            <p:nvPr/>
          </p:nvSpPr>
          <p:spPr>
            <a:xfrm>
              <a:off x="3938760" y="2501640"/>
              <a:ext cx="1499760" cy="431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pointer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5" name="CustomShape 5"/>
            <p:cNvSpPr/>
            <p:nvPr/>
          </p:nvSpPr>
          <p:spPr>
            <a:xfrm>
              <a:off x="3938760" y="2933280"/>
              <a:ext cx="1499760" cy="1068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6"/>
            <p:cNvSpPr/>
            <p:nvPr/>
          </p:nvSpPr>
          <p:spPr>
            <a:xfrm>
              <a:off x="2679120" y="2535480"/>
              <a:ext cx="1231200" cy="365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block      =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973800" y="277560"/>
            <a:ext cx="771264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Linked Allocation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06400" y="1233360"/>
            <a:ext cx="7371000" cy="1517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85800" y="4233960"/>
            <a:ext cx="7837560" cy="163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Block to be accessed is the Qth block in the linked chain of blocks representing the file.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Displacement into block = R + 1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236400" y="3209760"/>
            <a:ext cx="88956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LA/511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4242960" y="2893680"/>
            <a:ext cx="36216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4243320" y="3509640"/>
            <a:ext cx="3484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Line 7"/>
          <p:cNvSpPr/>
          <p:nvPr/>
        </p:nvSpPr>
        <p:spPr>
          <a:xfrm flipV="1">
            <a:off x="4050000" y="3134880"/>
            <a:ext cx="258120" cy="1735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8"/>
          <p:cNvSpPr/>
          <p:nvPr/>
        </p:nvSpPr>
        <p:spPr>
          <a:xfrm>
            <a:off x="4057560" y="3446640"/>
            <a:ext cx="259200" cy="1728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041480" y="277560"/>
            <a:ext cx="764496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Linked Allocation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5" descr=""/>
          <p:cNvPicPr/>
          <p:nvPr/>
        </p:nvPicPr>
        <p:blipFill>
          <a:blip r:embed="rId1"/>
          <a:stretch/>
        </p:blipFill>
        <p:spPr>
          <a:xfrm>
            <a:off x="1695600" y="1019160"/>
            <a:ext cx="5440680" cy="5100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089000" y="277560"/>
            <a:ext cx="759744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File-Allocation 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5" descr=""/>
          <p:cNvPicPr/>
          <p:nvPr/>
        </p:nvPicPr>
        <p:blipFill>
          <a:blip r:embed="rId1"/>
          <a:stretch/>
        </p:blipFill>
        <p:spPr>
          <a:xfrm>
            <a:off x="1332360" y="1113120"/>
            <a:ext cx="6182280" cy="5034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Allocation Methods - Indexed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51640" y="1124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66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Indexed 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file has its own 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index block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(s) of pointers to its data blocks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Logical view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860560" y="282888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2860560" y="315396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2860560" y="3480120"/>
            <a:ext cx="606240" cy="330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2860560" y="380520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"/>
          <p:cNvSpPr/>
          <p:nvPr/>
        </p:nvSpPr>
        <p:spPr>
          <a:xfrm>
            <a:off x="2860560" y="4130280"/>
            <a:ext cx="606240" cy="331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4419720" y="284328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9"/>
          <p:cNvSpPr/>
          <p:nvPr/>
        </p:nvSpPr>
        <p:spPr>
          <a:xfrm>
            <a:off x="4419720" y="3211200"/>
            <a:ext cx="201960" cy="173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4419720" y="358020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1"/>
          <p:cNvSpPr/>
          <p:nvPr/>
        </p:nvSpPr>
        <p:spPr>
          <a:xfrm>
            <a:off x="4419720" y="3948120"/>
            <a:ext cx="201960" cy="172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4419720" y="4287600"/>
            <a:ext cx="201960" cy="173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3"/>
          <p:cNvSpPr/>
          <p:nvPr/>
        </p:nvSpPr>
        <p:spPr>
          <a:xfrm>
            <a:off x="3485880" y="293004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4"/>
          <p:cNvSpPr/>
          <p:nvPr/>
        </p:nvSpPr>
        <p:spPr>
          <a:xfrm>
            <a:off x="3470040" y="329904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5"/>
          <p:cNvSpPr/>
          <p:nvPr/>
        </p:nvSpPr>
        <p:spPr>
          <a:xfrm>
            <a:off x="3478680" y="3671640"/>
            <a:ext cx="92376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6"/>
          <p:cNvSpPr/>
          <p:nvPr/>
        </p:nvSpPr>
        <p:spPr>
          <a:xfrm>
            <a:off x="3481560" y="4025160"/>
            <a:ext cx="92412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7"/>
          <p:cNvSpPr/>
          <p:nvPr/>
        </p:nvSpPr>
        <p:spPr>
          <a:xfrm>
            <a:off x="3456360" y="4370760"/>
            <a:ext cx="923760" cy="0"/>
          </a:xfrm>
          <a:prstGeom prst="line">
            <a:avLst/>
          </a:prstGeom>
          <a:ln w="9525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8"/>
          <p:cNvSpPr/>
          <p:nvPr/>
        </p:nvSpPr>
        <p:spPr>
          <a:xfrm>
            <a:off x="2996640" y="4565160"/>
            <a:ext cx="128592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95640" y="188640"/>
            <a:ext cx="8229240" cy="100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Example of Indexed Allocation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8" name="Picture 4" descr="11"/>
          <p:cNvPicPr/>
          <p:nvPr/>
        </p:nvPicPr>
        <p:blipFill>
          <a:blip r:embed="rId1"/>
          <a:stretch/>
        </p:blipFill>
        <p:spPr>
          <a:xfrm>
            <a:off x="1193760" y="975240"/>
            <a:ext cx="6154920" cy="5402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992880" y="277560"/>
            <a:ext cx="7693560" cy="576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Indexed Allocation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79640" y="692640"/>
            <a:ext cx="8640720" cy="3816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5000"/>
          </a:bodyPr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Need index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Random access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Dynamic access without external fragmentation, but have overhead of index block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Mapping from logical to physical in a file of maximum size of 256K bytes and block size of 512 bytes.  We need only 1 block for index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988360" y="4776840"/>
            <a:ext cx="9064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LA/512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003200" y="4461480"/>
            <a:ext cx="36216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4003560" y="5077080"/>
            <a:ext cx="3484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Line 6"/>
          <p:cNvSpPr/>
          <p:nvPr/>
        </p:nvSpPr>
        <p:spPr>
          <a:xfrm flipV="1">
            <a:off x="3809880" y="4702680"/>
            <a:ext cx="259200" cy="1724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7"/>
          <p:cNvSpPr/>
          <p:nvPr/>
        </p:nvSpPr>
        <p:spPr>
          <a:xfrm>
            <a:off x="3818160" y="5013360"/>
            <a:ext cx="258480" cy="173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>
            <a:off x="1763640" y="5517360"/>
            <a:ext cx="3978360" cy="834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7880" indent="-2275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 = displacement into index table</a:t>
            </a:r>
            <a:endParaRPr b="0" lang="en-US" sz="1800" spc="-1" strike="noStrike">
              <a:latin typeface="Arial"/>
            </a:endParaRPr>
          </a:p>
          <a:p>
            <a:pPr marL="227880" indent="-2275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 = displacement into block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973800" y="277560"/>
            <a:ext cx="7712640" cy="113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Indexed Allocation – Mapping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539640" y="1484640"/>
            <a:ext cx="7632360" cy="146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4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Mapping from logical to physical in a file of unbounded length (block size of 512 words)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Linked scheme – Link blocks of index table (no limit on size)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240000" y="3018960"/>
            <a:ext cx="1599840" cy="335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 / (512 x 511)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5185440" y="2750760"/>
            <a:ext cx="4064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5184000" y="3264120"/>
            <a:ext cx="3956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2" name="Line 6"/>
          <p:cNvSpPr/>
          <p:nvPr/>
        </p:nvSpPr>
        <p:spPr>
          <a:xfrm flipV="1">
            <a:off x="4790880" y="2957400"/>
            <a:ext cx="419040" cy="2034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7"/>
          <p:cNvSpPr/>
          <p:nvPr/>
        </p:nvSpPr>
        <p:spPr>
          <a:xfrm>
            <a:off x="4783320" y="3198960"/>
            <a:ext cx="419400" cy="202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8"/>
          <p:cNvSpPr/>
          <p:nvPr/>
        </p:nvSpPr>
        <p:spPr>
          <a:xfrm>
            <a:off x="992880" y="3581280"/>
            <a:ext cx="7029000" cy="738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 block of index table</a:t>
            </a:r>
            <a:endParaRPr b="0" lang="en-US" sz="1800" spc="-1" strike="noStrike">
              <a:latin typeface="Arial"/>
            </a:endParaRPr>
          </a:p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used as follows: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9"/>
          <p:cNvSpPr/>
          <p:nvPr/>
        </p:nvSpPr>
        <p:spPr>
          <a:xfrm>
            <a:off x="3670560" y="4368960"/>
            <a:ext cx="9032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/ 512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>
            <a:off x="4890240" y="4102200"/>
            <a:ext cx="4064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7" name="CustomShape 11"/>
          <p:cNvSpPr/>
          <p:nvPr/>
        </p:nvSpPr>
        <p:spPr>
          <a:xfrm>
            <a:off x="4888800" y="4615200"/>
            <a:ext cx="3956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8" name="Line 12"/>
          <p:cNvSpPr/>
          <p:nvPr/>
        </p:nvSpPr>
        <p:spPr>
          <a:xfrm flipV="1">
            <a:off x="4495680" y="4308840"/>
            <a:ext cx="419040" cy="202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3"/>
          <p:cNvSpPr/>
          <p:nvPr/>
        </p:nvSpPr>
        <p:spPr>
          <a:xfrm>
            <a:off x="4488120" y="4549320"/>
            <a:ext cx="419040" cy="2034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4"/>
          <p:cNvSpPr/>
          <p:nvPr/>
        </p:nvSpPr>
        <p:spPr>
          <a:xfrm>
            <a:off x="992880" y="5075640"/>
            <a:ext cx="7029000" cy="738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= displacement into block of index table</a:t>
            </a:r>
            <a:endParaRPr b="0" lang="en-US" sz="1800" spc="-1" strike="noStrike">
              <a:latin typeface="Arial"/>
            </a:endParaRPr>
          </a:p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displacement into block of file: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954720" y="116640"/>
            <a:ext cx="773172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Indexed Allocation – Mapping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683640" y="1557720"/>
            <a:ext cx="8229240" cy="574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0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Two-level index (4K blocks could store 1,024 four-byte pointers in outer index -&gt; 1,048,567 data blocks and file size of up to 4GB)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303720" y="2355840"/>
            <a:ext cx="1614960" cy="335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 / (512 x 512)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5256360" y="2087640"/>
            <a:ext cx="4064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5256000" y="2601000"/>
            <a:ext cx="3956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6" name="Line 6"/>
          <p:cNvSpPr/>
          <p:nvPr/>
        </p:nvSpPr>
        <p:spPr>
          <a:xfrm flipV="1">
            <a:off x="4862880" y="2294280"/>
            <a:ext cx="419040" cy="202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7"/>
          <p:cNvSpPr/>
          <p:nvPr/>
        </p:nvSpPr>
        <p:spPr>
          <a:xfrm>
            <a:off x="4854240" y="2534760"/>
            <a:ext cx="419400" cy="2034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841320" y="3419640"/>
            <a:ext cx="7029000" cy="738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= displacement into outer-index</a:t>
            </a:r>
            <a:endParaRPr b="0" lang="en-US" sz="1800" spc="-1" strike="noStrike">
              <a:latin typeface="Arial"/>
            </a:endParaRPr>
          </a:p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used as follows: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3670560" y="4368960"/>
            <a:ext cx="9032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/ 512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4890240" y="4102200"/>
            <a:ext cx="4064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4888800" y="4615200"/>
            <a:ext cx="39564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Line 12"/>
          <p:cNvSpPr/>
          <p:nvPr/>
        </p:nvSpPr>
        <p:spPr>
          <a:xfrm flipV="1">
            <a:off x="4495680" y="4308840"/>
            <a:ext cx="419040" cy="20232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3"/>
          <p:cNvSpPr/>
          <p:nvPr/>
        </p:nvSpPr>
        <p:spPr>
          <a:xfrm>
            <a:off x="4488120" y="4549320"/>
            <a:ext cx="419040" cy="2034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4"/>
          <p:cNvSpPr/>
          <p:nvPr/>
        </p:nvSpPr>
        <p:spPr>
          <a:xfrm>
            <a:off x="841320" y="5075640"/>
            <a:ext cx="7029000" cy="738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= displacement into block of index table</a:t>
            </a:r>
            <a:endParaRPr b="0" lang="en-US" sz="1800" spc="-1" strike="noStrike">
              <a:latin typeface="Arial"/>
            </a:endParaRPr>
          </a:p>
          <a:p>
            <a:pPr marL="627840" indent="-285120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displacement into block of file: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182520"/>
            <a:ext cx="8229240" cy="72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Layered File 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Picture 5" descr=""/>
          <p:cNvPicPr/>
          <p:nvPr/>
        </p:nvPicPr>
        <p:blipFill>
          <a:blip r:embed="rId1"/>
          <a:stretch/>
        </p:blipFill>
        <p:spPr>
          <a:xfrm>
            <a:off x="2915640" y="1203480"/>
            <a:ext cx="3168000" cy="5321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85200" y="116640"/>
            <a:ext cx="8362800" cy="115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Indexed Allocation – Mapping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4358160" y="1400040"/>
            <a:ext cx="1674000" cy="382392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4647240" y="1703880"/>
            <a:ext cx="1096200" cy="27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4648320" y="1981080"/>
            <a:ext cx="109728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"/>
          <p:cNvSpPr/>
          <p:nvPr/>
        </p:nvSpPr>
        <p:spPr>
          <a:xfrm>
            <a:off x="4650480" y="2209680"/>
            <a:ext cx="109620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4647240" y="2846880"/>
            <a:ext cx="1096200" cy="27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"/>
          <p:cNvSpPr/>
          <p:nvPr/>
        </p:nvSpPr>
        <p:spPr>
          <a:xfrm>
            <a:off x="4648320" y="3124080"/>
            <a:ext cx="109728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4648320" y="4038480"/>
            <a:ext cx="1066320" cy="83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"/>
          <p:cNvSpPr/>
          <p:nvPr/>
        </p:nvSpPr>
        <p:spPr>
          <a:xfrm>
            <a:off x="6858000" y="1219320"/>
            <a:ext cx="1066320" cy="4038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7039080" y="1447920"/>
            <a:ext cx="732960" cy="685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1"/>
          <p:cNvSpPr/>
          <p:nvPr/>
        </p:nvSpPr>
        <p:spPr>
          <a:xfrm>
            <a:off x="7039080" y="2362320"/>
            <a:ext cx="732960" cy="685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>
            <a:off x="7039080" y="3276720"/>
            <a:ext cx="732960" cy="685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3"/>
          <p:cNvSpPr/>
          <p:nvPr/>
        </p:nvSpPr>
        <p:spPr>
          <a:xfrm>
            <a:off x="2665800" y="1932480"/>
            <a:ext cx="1096200" cy="27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4"/>
          <p:cNvSpPr/>
          <p:nvPr/>
        </p:nvSpPr>
        <p:spPr>
          <a:xfrm>
            <a:off x="2666880" y="2162160"/>
            <a:ext cx="109728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5"/>
          <p:cNvSpPr/>
          <p:nvPr/>
        </p:nvSpPr>
        <p:spPr>
          <a:xfrm>
            <a:off x="2666880" y="2438280"/>
            <a:ext cx="1097280" cy="1752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6"/>
          <p:cNvSpPr/>
          <p:nvPr/>
        </p:nvSpPr>
        <p:spPr>
          <a:xfrm>
            <a:off x="2666880" y="4191120"/>
            <a:ext cx="109728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7"/>
          <p:cNvSpPr/>
          <p:nvPr/>
        </p:nvSpPr>
        <p:spPr>
          <a:xfrm>
            <a:off x="1028880" y="1905120"/>
            <a:ext cx="1097280" cy="274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8"/>
          <p:cNvSpPr/>
          <p:nvPr/>
        </p:nvSpPr>
        <p:spPr>
          <a:xfrm>
            <a:off x="2133360" y="2028600"/>
            <a:ext cx="53352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9"/>
          <p:cNvSpPr/>
          <p:nvPr/>
        </p:nvSpPr>
        <p:spPr>
          <a:xfrm flipV="1">
            <a:off x="3758040" y="1828800"/>
            <a:ext cx="889920" cy="22860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0"/>
          <p:cNvSpPr/>
          <p:nvPr/>
        </p:nvSpPr>
        <p:spPr>
          <a:xfrm>
            <a:off x="3758040" y="2280960"/>
            <a:ext cx="885600" cy="704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21"/>
          <p:cNvSpPr/>
          <p:nvPr/>
        </p:nvSpPr>
        <p:spPr>
          <a:xfrm>
            <a:off x="3767400" y="4300200"/>
            <a:ext cx="885960" cy="2667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2"/>
          <p:cNvSpPr/>
          <p:nvPr/>
        </p:nvSpPr>
        <p:spPr>
          <a:xfrm>
            <a:off x="3093840" y="3009600"/>
            <a:ext cx="2602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MT Extra"/>
              </a:rPr>
              <a:t>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Line 23"/>
          <p:cNvSpPr/>
          <p:nvPr/>
        </p:nvSpPr>
        <p:spPr>
          <a:xfrm flipH="1" flipV="1">
            <a:off x="5733720" y="2985840"/>
            <a:ext cx="1310400" cy="6098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24"/>
          <p:cNvSpPr/>
          <p:nvPr/>
        </p:nvSpPr>
        <p:spPr>
          <a:xfrm flipH="1" flipV="1">
            <a:off x="5739120" y="2057400"/>
            <a:ext cx="1295280" cy="6238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25"/>
          <p:cNvSpPr/>
          <p:nvPr/>
        </p:nvSpPr>
        <p:spPr>
          <a:xfrm flipH="1">
            <a:off x="5729760" y="1685880"/>
            <a:ext cx="1308960" cy="16164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6"/>
          <p:cNvSpPr/>
          <p:nvPr/>
        </p:nvSpPr>
        <p:spPr>
          <a:xfrm>
            <a:off x="2584080" y="4528800"/>
            <a:ext cx="132408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outer-index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7"/>
          <p:cNvSpPr/>
          <p:nvPr/>
        </p:nvSpPr>
        <p:spPr>
          <a:xfrm>
            <a:off x="4530240" y="5344920"/>
            <a:ext cx="128592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28"/>
          <p:cNvSpPr/>
          <p:nvPr/>
        </p:nvSpPr>
        <p:spPr>
          <a:xfrm>
            <a:off x="7239240" y="5324400"/>
            <a:ext cx="475200" cy="36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82872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Combined Scheme:  UNIX UFS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(4K bytes per block, 32-bit addresses)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4" name="Picture 5" descr=""/>
          <p:cNvPicPr/>
          <p:nvPr/>
        </p:nvPicPr>
        <p:blipFill>
          <a:blip r:embed="rId1"/>
          <a:stretch/>
        </p:blipFill>
        <p:spPr>
          <a:xfrm>
            <a:off x="1247760" y="1101240"/>
            <a:ext cx="6580440" cy="4942080"/>
          </a:xfrm>
          <a:prstGeom prst="rect">
            <a:avLst/>
          </a:prstGeom>
          <a:ln w="9525">
            <a:noFill/>
          </a:ln>
        </p:spPr>
      </p:pic>
      <p:sp>
        <p:nvSpPr>
          <p:cNvPr id="395" name="CustomShape 2"/>
          <p:cNvSpPr/>
          <p:nvPr/>
        </p:nvSpPr>
        <p:spPr>
          <a:xfrm>
            <a:off x="6577560" y="1243080"/>
            <a:ext cx="1515240" cy="1737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Note: More index blocks than can be addressed with 32-bit file pointer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95640" y="188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Performance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251640" y="1124640"/>
            <a:ext cx="871272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Best method depends on file access type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Contiguous great for sequential and random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Linked good for sequential, not random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Declare access type at creation -&gt; select either contiguous or linked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Indexed more complex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Single block access could require 2 index block reads then data block 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Clustering can help improve throughput, reduce CPU overhead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Performance (Cont.)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323640" y="1268640"/>
            <a:ext cx="864072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Adding instructions to the execution path to save one disk I/O is reasonable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Intel Core i7 Extreme Edition 990x (2011) at 3.46Ghz = 159,000 MIPS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http://en.wikipedia.org/wiki/Instructions_per_second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Typical disk drive at 250 I/Os per second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159,000 MIPS / 250 = 630 million instructions during one disk I/O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Fast SSD drives provide 60,000 IOPS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159,000 MIPS / 60,000 = 2.65 millions instructions during one disk I/O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67640" y="11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Free-Space Management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07640" y="1268640"/>
            <a:ext cx="4752000" cy="540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File system maintains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free-space list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track available blocks/clusters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(Using term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“block” for simplicity)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Bit vector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bit map</a:t>
            </a:r>
            <a:r>
              <a:rPr b="1" lang="en-US" sz="24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blocks)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Block number calculation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(number of bits per word) *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(number of 0-value words) +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offset of first 1 bit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CPUs have instructions to return offset within word of first “1” bit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02" name="Group 3"/>
          <p:cNvGrpSpPr/>
          <p:nvPr/>
        </p:nvGrpSpPr>
        <p:grpSpPr>
          <a:xfrm>
            <a:off x="4933800" y="1485360"/>
            <a:ext cx="3874320" cy="1940760"/>
            <a:chOff x="4933800" y="1485360"/>
            <a:chExt cx="3874320" cy="1940760"/>
          </a:xfrm>
        </p:grpSpPr>
        <p:sp>
          <p:nvSpPr>
            <p:cNvPr id="403" name="CustomShape 4"/>
            <p:cNvSpPr/>
            <p:nvPr/>
          </p:nvSpPr>
          <p:spPr>
            <a:xfrm>
              <a:off x="516528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5"/>
            <p:cNvSpPr/>
            <p:nvPr/>
          </p:nvSpPr>
          <p:spPr>
            <a:xfrm>
              <a:off x="549396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6"/>
            <p:cNvSpPr/>
            <p:nvPr/>
          </p:nvSpPr>
          <p:spPr>
            <a:xfrm>
              <a:off x="582264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7"/>
            <p:cNvSpPr/>
            <p:nvPr/>
          </p:nvSpPr>
          <p:spPr>
            <a:xfrm>
              <a:off x="615132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8"/>
            <p:cNvSpPr/>
            <p:nvPr/>
          </p:nvSpPr>
          <p:spPr>
            <a:xfrm>
              <a:off x="648000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9"/>
            <p:cNvSpPr/>
            <p:nvPr/>
          </p:nvSpPr>
          <p:spPr>
            <a:xfrm>
              <a:off x="680832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0"/>
            <p:cNvSpPr/>
            <p:nvPr/>
          </p:nvSpPr>
          <p:spPr>
            <a:xfrm>
              <a:off x="7170480" y="1896120"/>
              <a:ext cx="121896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…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10" name="CustomShape 11"/>
            <p:cNvSpPr/>
            <p:nvPr/>
          </p:nvSpPr>
          <p:spPr>
            <a:xfrm>
              <a:off x="8389440" y="1896120"/>
              <a:ext cx="360000" cy="36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2"/>
            <p:cNvSpPr/>
            <p:nvPr/>
          </p:nvSpPr>
          <p:spPr>
            <a:xfrm>
              <a:off x="5188680" y="1485360"/>
              <a:ext cx="310320" cy="366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CustomShape 13"/>
            <p:cNvSpPr/>
            <p:nvPr/>
          </p:nvSpPr>
          <p:spPr>
            <a:xfrm>
              <a:off x="5493600" y="1485360"/>
              <a:ext cx="310320" cy="366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3" name="CustomShape 14"/>
            <p:cNvSpPr/>
            <p:nvPr/>
          </p:nvSpPr>
          <p:spPr>
            <a:xfrm>
              <a:off x="5950800" y="1485360"/>
              <a:ext cx="310320" cy="366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4" name="CustomShape 15"/>
            <p:cNvSpPr/>
            <p:nvPr/>
          </p:nvSpPr>
          <p:spPr>
            <a:xfrm>
              <a:off x="8281440" y="1485360"/>
              <a:ext cx="526680" cy="366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5" name="CustomShape 16"/>
            <p:cNvSpPr/>
            <p:nvPr/>
          </p:nvSpPr>
          <p:spPr>
            <a:xfrm>
              <a:off x="4933800" y="2749320"/>
              <a:ext cx="815040" cy="366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bit[</a:t>
              </a:r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] =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6" name="CustomShape 17"/>
            <p:cNvSpPr/>
            <p:nvPr/>
          </p:nvSpPr>
          <p:spPr>
            <a:xfrm rot="16200000">
              <a:off x="5292360" y="2752560"/>
              <a:ext cx="950400" cy="396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MT Extra"/>
                </a:rPr>
                <a:t>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17" name="CustomShape 18"/>
            <p:cNvSpPr/>
            <p:nvPr/>
          </p:nvSpPr>
          <p:spPr>
            <a:xfrm>
              <a:off x="6039000" y="2563920"/>
              <a:ext cx="2427480" cy="7552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ctr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 </a:t>
              </a:r>
              <a:r>
                <a:rPr b="0" lang="en-US" sz="1800" spc="-1" strike="noStrike">
                  <a:solidFill>
                    <a:srgbClr val="000000"/>
                  </a:solidFill>
                  <a:latin typeface="Symbol"/>
                </a:rPr>
                <a:t>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block[</a:t>
              </a:r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] free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  </a:t>
              </a:r>
              <a:r>
                <a:rPr b="0" lang="en-US" sz="1800" spc="-1" strike="noStrike">
                  <a:solidFill>
                    <a:srgbClr val="000000"/>
                  </a:solidFill>
                  <a:latin typeface="Symbol"/>
                </a:rPr>
                <a:t>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 block[</a:t>
              </a:r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] occupied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8" name="CustomShape 19"/>
          <p:cNvSpPr/>
          <p:nvPr/>
        </p:nvSpPr>
        <p:spPr>
          <a:xfrm>
            <a:off x="1289160" y="5832360"/>
            <a:ext cx="702900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67640" y="214200"/>
            <a:ext cx="8352720" cy="76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323640" y="1628640"/>
            <a:ext cx="8712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Bit map requires extra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Easy to get contiguous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611640" y="182520"/>
            <a:ext cx="8074800" cy="72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Linked Free Space List on Disk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2" name="Picture 4" descr="11"/>
          <p:cNvPicPr/>
          <p:nvPr/>
        </p:nvPicPr>
        <p:blipFill>
          <a:blip r:embed="rId1"/>
          <a:stretch/>
        </p:blipFill>
        <p:spPr>
          <a:xfrm>
            <a:off x="4716000" y="1484640"/>
            <a:ext cx="4320000" cy="5112360"/>
          </a:xfrm>
          <a:prstGeom prst="rect">
            <a:avLst/>
          </a:prstGeom>
          <a:ln w="9525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179640" y="1196640"/>
            <a:ext cx="4392000" cy="453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rIns="64080" tIns="32040" bIns="32040">
            <a:noAutofit/>
          </a:bodyPr>
          <a:p>
            <a:pPr marL="488880" indent="-488520">
              <a:lnSpc>
                <a:spcPct val="9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  <a:p>
            <a:pPr marL="488880" indent="-488520" algn="just">
              <a:lnSpc>
                <a:spcPct val="90000"/>
              </a:lnSpc>
              <a:spcBef>
                <a:spcPts val="981"/>
              </a:spcBef>
              <a:buClr>
                <a:srgbClr val="993300"/>
              </a:buClr>
              <a:buSzPct val="90000"/>
              <a:buFont typeface="Monotype Sorts" charset="2"/>
              <a:buChar char=""/>
              <a:tabLst>
                <a:tab algn="l" pos="187488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Linked list (free list)</a:t>
            </a:r>
            <a:endParaRPr b="0" lang="en-US" sz="28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Cannot get contiguous space easily</a:t>
            </a:r>
            <a:endParaRPr b="0" lang="en-US" sz="24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waste of space</a:t>
            </a:r>
            <a:endParaRPr b="0" lang="en-US" sz="2400" spc="-1" strike="noStrike">
              <a:latin typeface="Arial"/>
            </a:endParaRPr>
          </a:p>
          <a:p>
            <a:pPr lvl="1" marL="895320" indent="-352080" algn="just">
              <a:lnSpc>
                <a:spcPct val="90000"/>
              </a:lnSpc>
              <a:spcBef>
                <a:spcPts val="839"/>
              </a:spcBef>
              <a:buClr>
                <a:srgbClr val="cc6600"/>
              </a:buClr>
              <a:buSzPct val="80000"/>
              <a:buFont typeface="Monotype Sorts" charset="2"/>
              <a:buChar char=""/>
              <a:tabLst>
                <a:tab algn="l" pos="18748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need to traverse the entire list (if # free blocks recorded)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6"/>
              </a:spcBef>
              <a:tabLst>
                <a:tab algn="l" pos="187488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67640" y="116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1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323640" y="1233360"/>
            <a:ext cx="8568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8000"/>
          </a:bodyPr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Modify linked list to store address of next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free blocks in first free block, plus a pointer to next block that contains free-block-pointers (like this one)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tabLst>
                <a:tab algn="l" pos="131112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Counting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1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Because space is frequently contiguously used and freed,  with contiguous-allocation allocation, extents, or clustering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address of first free block and count of following free blocks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1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Free space list then has entries containing addresses and counts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30360" y="182520"/>
            <a:ext cx="8229240" cy="86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Free-Space Management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179640" y="1108080"/>
            <a:ext cx="8712720" cy="5632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5000"/>
          </a:bodyPr>
          <a:p>
            <a:pPr marL="343080" indent="-34272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Maps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Used in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ZFS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Consider meta-data I/O on very large file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Full data structures like bit maps couldn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’t fit in memory -&gt; thousands of I/Os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Divides device space into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metaslab</a:t>
            </a:r>
            <a:r>
              <a:rPr b="1" lang="en-US" sz="2800" spc="-1" strike="noStrike">
                <a:solidFill>
                  <a:srgbClr val="3366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units and manages metaslabs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 volume can contain hundreds of metaslabs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metaslab has associated space 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 counting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But records to log file rather than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 of all block activity, in time order, in counting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000000"/>
              </a:buClr>
              <a:buFont typeface="Arial"/>
              <a:buChar char="–"/>
              <a:tabLst>
                <a:tab algn="l" pos="1311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Metaslab activity -&gt; load space map into memory in balanced-tree structure, indexed  by offset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Replay log into that structure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tabLst>
                <a:tab algn="l" pos="13111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Combine contiguous free blocks into single entry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539640" y="166680"/>
            <a:ext cx="8146800" cy="88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Efficiency and Performance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79640" y="1233360"/>
            <a:ext cx="8784720" cy="453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Efficiency dependent 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Disk allocation and directory algorithms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Types of data kept in file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’s directory entry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Pre-allocation or as-needed allocation of metadata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Fixed-size or varying-size data structures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116640"/>
            <a:ext cx="8229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79640" y="836640"/>
            <a:ext cx="8784720" cy="5904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I/O Control Level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consists of device drivers and interrupt handlers to transfer information between the main memory and the disk system.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Device drivers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manage I/O devices at the I/O control layer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 device driver can be thought of as a translator.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Given input commands like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“read drive1, cylinder 72, track 2, sector 10, into memory location 1060” outputs low-level hardware specific commands to hardware controller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Basic file system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issues generic commands to the appropriate device driver to read and write physical blocks on the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Also manages memory buffers and caches (allocation, freeing, replacement)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51640" y="1268640"/>
            <a:ext cx="8640720" cy="478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2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ff"/>
                </a:solidFill>
                <a:latin typeface="Arial"/>
              </a:rPr>
              <a:t>File organization module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understands files, logical address, and physical blocks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12800" indent="-340920" algn="just">
              <a:lnSpc>
                <a:spcPct val="120000"/>
              </a:lnSpc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Translates logical block # to physical block #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12800" indent="-340920" algn="just">
              <a:lnSpc>
                <a:spcPct val="120000"/>
              </a:lnSpc>
              <a:buClr>
                <a:srgbClr val="993300"/>
              </a:buClr>
              <a:buSzPct val="9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Manages free space, disk allocation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that tracks unallocated blocks and provides these blocks to the file-organization module when requested.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182520"/>
            <a:ext cx="8229240" cy="79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 (Cont.)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79640" y="1052640"/>
            <a:ext cx="8784720" cy="5688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Logical file system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manages metadata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Translates file name into file number, file handle, location by maintaining </a:t>
            </a:r>
            <a:r>
              <a:rPr b="1" lang="en-US" sz="2400" spc="-1" strike="noStrike" u="sng">
                <a:solidFill>
                  <a:srgbClr val="c00000"/>
                </a:solidFill>
                <a:uFillTx/>
                <a:latin typeface="Arial"/>
              </a:rPr>
              <a:t>file control blocks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inodes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UNIX)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FCB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contains information about the file, including ownership, permissions, and location of the file contents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Directory management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Protection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Layering useful for reducing complexity and redundancy, but adds overhead and can decrease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Logical layers can be implemented by any coding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82520"/>
            <a:ext cx="8229240" cy="79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Arial"/>
              </a:rPr>
              <a:t>File System Layers (Cont.)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79640" y="1060560"/>
            <a:ext cx="8784720" cy="5608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Many file systems, sometimes many within an operating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with its own format (CD-ROM is ISO 9660; Unix has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UFS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FFS;  Windows has FAT, FAT32, NTFS as well as floppy, CD, USB, Linux has more than 40 types, with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extended file system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ext2 and ext3, ReiserFS; plus distributed file systems, etc.)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New ones still arriving – ZFS, GoogleFS, Oracle ASM, FUSE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39640" y="188640"/>
            <a:ext cx="799236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"/>
              </a:rPr>
              <a:t>File-System Implementation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07640" y="1076400"/>
            <a:ext cx="8856720" cy="5664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have system calls at the API level, but how do we implement their functions?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On-disk and in-memory structures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Boot control block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contains information needed by system to boot OS </a:t>
            </a:r>
            <a:r>
              <a:rPr b="1" i="1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from that volume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Needed if volume contains OS, usually first block of volume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Volume control block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contains volume details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such as the number of blocks in the partition, the size of the blocks, a free-block count and free-block pointers, and a free-FCB count and FCB pointers.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 Unix, this is called a superblock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Directory structure per file system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organizes the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Names and inode numbers, master file table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LibreOffice/7.0.5.2$Windows_X86_64 LibreOffice_project/64390860c6cd0aca4beafafcfd84613dd9dfb63a</Application>
  <AppVersion>15.0000</AppVersion>
  <Words>2672</Words>
  <Paragraphs>340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2017-04-09T16:02:01Z</dcterms:created>
  <dc:creator>MAYANK</dc:creator>
  <dc:description/>
  <dc:language>en-US</dc:language>
  <cp:lastModifiedBy/>
  <dcterms:modified xsi:type="dcterms:W3CDTF">2021-04-28T11:19:00Z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On-screen Show (4:3)</vt:lpwstr>
  </property>
  <property fmtid="{D5CDD505-2E9C-101B-9397-08002B2CF9AE}" pid="4" name="Slides">
    <vt:i4>49</vt:i4>
  </property>
</Properties>
</file>