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348" r:id="rId9"/>
    <p:sldId id="262" r:id="rId10"/>
    <p:sldId id="346" r:id="rId11"/>
    <p:sldId id="347" r:id="rId12"/>
    <p:sldId id="349" r:id="rId13"/>
    <p:sldId id="350" r:id="rId14"/>
    <p:sldId id="351" r:id="rId15"/>
    <p:sldId id="352" r:id="rId16"/>
    <p:sldId id="353" r:id="rId17"/>
    <p:sldId id="354" r:id="rId18"/>
    <p:sldId id="345" r:id="rId19"/>
  </p:sldIdLst>
  <p:sldSz cx="24384000" cy="13716000"/>
  <p:notesSz cx="6858000" cy="9144000"/>
  <p:embeddedFontLst>
    <p:embeddedFont>
      <p:font typeface="Open Sans Light" panose="020B0606030504020204"/>
      <p:regular r:id="rId23"/>
    </p:embeddedFont>
    <p:embeddedFont>
      <p:font typeface="Calibri" panose="020F0502020204030204"/>
      <p:regular r:id="rId24"/>
      <p:bold r:id="rId25"/>
      <p:italic r:id="rId26"/>
      <p:boldItalic r:id="rId27"/>
    </p:embeddedFont>
    <p:embeddedFont>
      <p:font typeface="Source Sans Pro" panose="020B0503030403020204"/>
      <p:regular r:id="rId28"/>
      <p:bold r:id="rId29"/>
      <p:italic r:id="rId30"/>
      <p:boldItalic r:id="rId31"/>
    </p:embeddedFont>
    <p:embeddedFont>
      <p:font typeface="Poppins" panose="00000500000000000000"/>
      <p:regular r:id="rId32"/>
      <p:bold r:id="rId33"/>
      <p:italic r:id="rId34"/>
      <p:boldItalic r:id="rId35"/>
    </p:embeddedFont>
    <p:embeddedFont>
      <p:font typeface="Poppins Medium" panose="00000600000000000000"/>
      <p:regular r:id="rId36"/>
      <p:bold r:id="rId37"/>
      <p:italic r:id="rId38"/>
      <p:boldItalic r:id="rId39"/>
    </p:embeddedFont>
    <p:embeddedFont>
      <p:font typeface="Open Sans" panose="020B0606030504020204"/>
      <p:italic r:id="rId40"/>
      <p:boldItalic r:id="rId41"/>
    </p:embeddedFont>
    <p:embeddedFont>
      <p:font typeface="Segoe UI Symbol" panose="020B0502040204020203"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20.fntdata"/><Relationship Id="rId41" Type="http://schemas.openxmlformats.org/officeDocument/2006/relationships/font" Target="fonts/font19.fntdata"/><Relationship Id="rId40" Type="http://schemas.openxmlformats.org/officeDocument/2006/relationships/font" Target="fonts/font18.fntdata"/><Relationship Id="rId4" Type="http://schemas.openxmlformats.org/officeDocument/2006/relationships/notesMaster" Target="notesMasters/notesMaster1.xml"/><Relationship Id="rId39" Type="http://schemas.openxmlformats.org/officeDocument/2006/relationships/font" Target="fonts/font17.fntdata"/><Relationship Id="rId38" Type="http://schemas.openxmlformats.org/officeDocument/2006/relationships/font" Target="fonts/font16.fntdata"/><Relationship Id="rId37" Type="http://schemas.openxmlformats.org/officeDocument/2006/relationships/font" Target="fonts/font15.fntdata"/><Relationship Id="rId36" Type="http://schemas.openxmlformats.org/officeDocument/2006/relationships/font" Target="fonts/font14.fntdata"/><Relationship Id="rId35" Type="http://schemas.openxmlformats.org/officeDocument/2006/relationships/font" Target="fonts/font13.fntdata"/><Relationship Id="rId34" Type="http://schemas.openxmlformats.org/officeDocument/2006/relationships/font" Target="fonts/font12.fntdata"/><Relationship Id="rId33" Type="http://schemas.openxmlformats.org/officeDocument/2006/relationships/font" Target="fonts/font11.fntdata"/><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panose="020B0606030504020204"/>
              <a:buNone/>
            </a:pPr>
            <a:r>
              <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Note: First “Right Click” on the Gradient background, go to “Order” option and “Send it to Back”, then insert your picture into “Image Placeholder”, “Right Click” on the picture and again go to “Order” option and “Send it to Back” to get the “Gradient” effect.</a:t>
            </a:r>
            <a:endParaRPr lang="en-US" sz="1200" b="0" i="0" u="none" strike="noStrike" cap="none">
              <a:solidFill>
                <a:schemeClr val="dk1"/>
              </a:solidFill>
              <a:latin typeface="Open Sans" panose="020B0606030504020204"/>
              <a:ea typeface="Open Sans" panose="020B0606030504020204"/>
              <a:cs typeface="Open Sans" panose="020B0606030504020204"/>
              <a:sym typeface="Open Sans" panose="020B0606030504020204"/>
            </a:endParaRPr>
          </a:p>
        </p:txBody>
      </p:sp>
      <p:sp>
        <p:nvSpPr>
          <p:cNvPr id="98" name="Google Shape;98;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8" name="Shape 3018"/>
        <p:cNvGrpSpPr/>
        <p:nvPr/>
      </p:nvGrpSpPr>
      <p:grpSpPr>
        <a:xfrm>
          <a:off x="0" y="0"/>
          <a:ext cx="0" cy="0"/>
          <a:chOff x="0" y="0"/>
          <a:chExt cx="0" cy="0"/>
        </a:xfrm>
      </p:grpSpPr>
      <p:sp>
        <p:nvSpPr>
          <p:cNvPr id="3019" name="Google Shape;3019;p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0" name="Google Shape;3020;p8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21" name="Google Shape;3021;p8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1" name="Google Shape;13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5" name="Google Shape;175;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1" name="Google Shape;2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0" name="Shape 10"/>
        <p:cNvGrpSpPr/>
        <p:nvPr/>
      </p:nvGrpSpPr>
      <p:grpSpPr>
        <a:xfrm>
          <a:off x="0" y="0"/>
          <a:ext cx="0" cy="0"/>
          <a:chOff x="0" y="0"/>
          <a:chExt cx="0" cy="0"/>
        </a:xfrm>
      </p:grpSpPr>
      <p:pic>
        <p:nvPicPr>
          <p:cNvPr id="11" name="Google Shape;11;p2"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2" name="Google Shape;12;p2"/>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6_Title Slide">
  <p:cSld name="36_Title Slide">
    <p:spTree>
      <p:nvGrpSpPr>
        <p:cNvPr id="59" name="Shape 59"/>
        <p:cNvGrpSpPr/>
        <p:nvPr/>
      </p:nvGrpSpPr>
      <p:grpSpPr>
        <a:xfrm>
          <a:off x="0" y="0"/>
          <a:ext cx="0" cy="0"/>
          <a:chOff x="0" y="0"/>
          <a:chExt cx="0" cy="0"/>
        </a:xfrm>
      </p:grpSpPr>
      <p:pic>
        <p:nvPicPr>
          <p:cNvPr id="60" name="Google Shape;60;p11"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1" name="Google Shape;61;p11"/>
          <p:cNvSpPr/>
          <p:nvPr>
            <p:ph type="pic" idx="2"/>
          </p:nvPr>
        </p:nvSpPr>
        <p:spPr>
          <a:xfrm>
            <a:off x="11217914" y="567765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Google Shape;62;p11"/>
          <p:cNvSpPr/>
          <p:nvPr>
            <p:ph type="pic" idx="3"/>
          </p:nvPr>
        </p:nvSpPr>
        <p:spPr>
          <a:xfrm>
            <a:off x="17201720" y="-69427"/>
            <a:ext cx="4443656" cy="8221222"/>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3" name="Google Shape;63;p11"/>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1_Title Slide">
  <p:cSld name="41_Title Slide">
    <p:spTree>
      <p:nvGrpSpPr>
        <p:cNvPr id="64" name="Shape 64"/>
        <p:cNvGrpSpPr/>
        <p:nvPr/>
      </p:nvGrpSpPr>
      <p:grpSpPr>
        <a:xfrm>
          <a:off x="0" y="0"/>
          <a:ext cx="0" cy="0"/>
          <a:chOff x="0" y="0"/>
          <a:chExt cx="0" cy="0"/>
        </a:xfrm>
      </p:grpSpPr>
      <p:pic>
        <p:nvPicPr>
          <p:cNvPr id="65" name="Google Shape;65;p12"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66" name="Google Shape;66;p12"/>
          <p:cNvSpPr/>
          <p:nvPr>
            <p:ph type="pic" idx="2"/>
          </p:nvPr>
        </p:nvSpPr>
        <p:spPr>
          <a:xfrm>
            <a:off x="11870265" y="5389739"/>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Google Shape;67;p12"/>
          <p:cNvSpPr/>
          <p:nvPr>
            <p:ph type="pic" idx="3"/>
          </p:nvPr>
        </p:nvSpPr>
        <p:spPr>
          <a:xfrm>
            <a:off x="19835116" y="-354531"/>
            <a:ext cx="6688198" cy="8986658"/>
          </a:xfrm>
          <a:prstGeom prst="rect">
            <a:avLst/>
          </a:prstGeom>
          <a:solidFill>
            <a:srgbClr val="F6F6F6"/>
          </a:solidFill>
          <a:ln>
            <a:noFill/>
          </a:ln>
        </p:spPr>
        <p:txBody>
          <a:bodyPr spcFirstLastPara="1" wrap="square" lIns="91425" tIns="91425" rIns="91425" bIns="91425" anchor="ctr" anchorCtr="0">
            <a:noAutofit/>
          </a:bodyPr>
          <a:lstStyle>
            <a:lvl1pPr marR="0" lvl="0" algn="ctr"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68" name="Google Shape;68;p12"/>
          <p:cNvPicPr preferRelativeResize="0"/>
          <p:nvPr/>
        </p:nvPicPr>
        <p:blipFill>
          <a:blip r:embed="rId3"/>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7_Portfolio Three">
  <p:cSld name="17_Portfolio Three">
    <p:spTree>
      <p:nvGrpSpPr>
        <p:cNvPr id="69" name="Shape 69"/>
        <p:cNvGrpSpPr/>
        <p:nvPr/>
      </p:nvGrpSpPr>
      <p:grpSpPr>
        <a:xfrm>
          <a:off x="0" y="0"/>
          <a:ext cx="0" cy="0"/>
          <a:chOff x="0" y="0"/>
          <a:chExt cx="0" cy="0"/>
        </a:xfrm>
      </p:grpSpPr>
      <p:pic>
        <p:nvPicPr>
          <p:cNvPr id="70" name="Google Shape;70;p13" descr="A picture containing indoor&#10;&#10;Description generated with high confidence"/>
          <p:cNvPicPr preferRelativeResize="0"/>
          <p:nvPr/>
        </p:nvPicPr>
        <p:blipFill rotWithShape="1">
          <a:blip r:embed="rId2"/>
          <a:srcRect/>
          <a:stretch>
            <a:fillRect/>
          </a:stretch>
        </p:blipFill>
        <p:spPr>
          <a:xfrm>
            <a:off x="1" y="12528110"/>
            <a:ext cx="24346294" cy="1077054"/>
          </a:xfrm>
          <a:prstGeom prst="rect">
            <a:avLst/>
          </a:prstGeom>
          <a:noFill/>
          <a:ln>
            <a:noFill/>
          </a:ln>
        </p:spPr>
      </p:pic>
      <p:sp>
        <p:nvSpPr>
          <p:cNvPr id="71" name="Google Shape;71;p13"/>
          <p:cNvSpPr/>
          <p:nvPr>
            <p:ph type="pic" idx="2"/>
          </p:nvPr>
        </p:nvSpPr>
        <p:spPr>
          <a:xfrm>
            <a:off x="0" y="0"/>
            <a:ext cx="408995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2" name="Google Shape;72;p13"/>
          <p:cNvSpPr/>
          <p:nvPr>
            <p:ph type="pic" idx="3"/>
          </p:nvPr>
        </p:nvSpPr>
        <p:spPr>
          <a:xfrm>
            <a:off x="4089953" y="0"/>
            <a:ext cx="4082474"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Google Shape;73;p13"/>
          <p:cNvSpPr/>
          <p:nvPr>
            <p:ph type="pic" idx="4"/>
          </p:nvPr>
        </p:nvSpPr>
        <p:spPr>
          <a:xfrm>
            <a:off x="8172429" y="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Google Shape;74;p13"/>
          <p:cNvSpPr/>
          <p:nvPr>
            <p:ph type="pic" idx="5"/>
          </p:nvPr>
        </p:nvSpPr>
        <p:spPr>
          <a:xfrm>
            <a:off x="0" y="6858000"/>
            <a:ext cx="40899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3"/>
          <p:cNvSpPr/>
          <p:nvPr>
            <p:ph type="pic" idx="6"/>
          </p:nvPr>
        </p:nvSpPr>
        <p:spPr>
          <a:xfrm>
            <a:off x="4072706" y="6858000"/>
            <a:ext cx="40997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3"/>
          <p:cNvSpPr/>
          <p:nvPr>
            <p:ph type="pic" idx="7"/>
          </p:nvPr>
        </p:nvSpPr>
        <p:spPr>
          <a:xfrm>
            <a:off x="8172429" y="6858000"/>
            <a:ext cx="405563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77" name="Google Shape;77;p1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type="pic" idx="2"/>
          </p:nvPr>
        </p:nvSpPr>
        <p:spPr>
          <a:xfrm>
            <a:off x="12111670" y="0"/>
            <a:ext cx="406190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4"/>
          <p:cNvSpPr/>
          <p:nvPr>
            <p:ph type="pic" idx="3"/>
          </p:nvPr>
        </p:nvSpPr>
        <p:spPr>
          <a:xfrm>
            <a:off x="16163813" y="0"/>
            <a:ext cx="4137530"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4"/>
          <p:cNvSpPr/>
          <p:nvPr>
            <p:ph type="pic" idx="4"/>
          </p:nvPr>
        </p:nvSpPr>
        <p:spPr>
          <a:xfrm>
            <a:off x="20284102" y="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4"/>
          <p:cNvSpPr/>
          <p:nvPr>
            <p:ph type="pic" idx="5"/>
          </p:nvPr>
        </p:nvSpPr>
        <p:spPr>
          <a:xfrm>
            <a:off x="12111670" y="6858000"/>
            <a:ext cx="4079152"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4"/>
          <p:cNvSpPr/>
          <p:nvPr>
            <p:ph type="pic" idx="6"/>
          </p:nvPr>
        </p:nvSpPr>
        <p:spPr>
          <a:xfrm>
            <a:off x="16184378" y="6858000"/>
            <a:ext cx="4088916"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4"/>
          <p:cNvSpPr/>
          <p:nvPr>
            <p:ph type="pic" idx="7"/>
          </p:nvPr>
        </p:nvSpPr>
        <p:spPr>
          <a:xfrm>
            <a:off x="20284102" y="6858000"/>
            <a:ext cx="4099898" cy="6858000"/>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85" name="Google Shape;85;p14"/>
          <p:cNvPicPr preferRelativeResize="0"/>
          <p:nvPr/>
        </p:nvPicPr>
        <p:blipFill>
          <a:blip r:embed="rId2"/>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Logos">
  <p:cSld name="1_Logos">
    <p:spTree>
      <p:nvGrpSpPr>
        <p:cNvPr id="90" name="Shape 90"/>
        <p:cNvGrpSpPr/>
        <p:nvPr/>
      </p:nvGrpSpPr>
      <p:grpSpPr>
        <a:xfrm>
          <a:off x="0" y="0"/>
          <a:ext cx="0" cy="0"/>
          <a:chOff x="0" y="0"/>
          <a:chExt cx="0" cy="0"/>
        </a:xfrm>
      </p:grpSpPr>
      <p:sp>
        <p:nvSpPr>
          <p:cNvPr id="91" name="Google Shape;91;p16"/>
          <p:cNvSpPr/>
          <p:nvPr>
            <p:ph type="pic" idx="2"/>
          </p:nvPr>
        </p:nvSpPr>
        <p:spPr>
          <a:xfrm>
            <a:off x="1"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16"/>
          <p:cNvSpPr/>
          <p:nvPr>
            <p:ph type="pic" idx="3"/>
          </p:nvPr>
        </p:nvSpPr>
        <p:spPr>
          <a:xfrm>
            <a:off x="6088057" y="4876801"/>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16"/>
          <p:cNvSpPr/>
          <p:nvPr>
            <p:ph type="pic" idx="4"/>
          </p:nvPr>
        </p:nvSpPr>
        <p:spPr>
          <a:xfrm>
            <a:off x="12172935" y="-30477"/>
            <a:ext cx="6088054"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4" name="Google Shape;94;p16"/>
          <p:cNvSpPr/>
          <p:nvPr>
            <p:ph type="pic" idx="5"/>
          </p:nvPr>
        </p:nvSpPr>
        <p:spPr>
          <a:xfrm>
            <a:off x="18260994" y="4838701"/>
            <a:ext cx="6110298" cy="8869678"/>
          </a:xfrm>
          <a:prstGeom prst="rect">
            <a:avLst/>
          </a:prstGeom>
          <a:solidFill>
            <a:srgbClr val="F2F2F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16" name="Google Shape;16;p3"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17" name="Google Shape;17;p3"/>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0" name="Google Shape;20;p4"/>
          <p:cNvSpPr txBox="1"/>
          <p:nvPr>
            <p:ph type="body" idx="1"/>
          </p:nvPr>
        </p:nvSpPr>
        <p:spPr>
          <a:xfrm>
            <a:off x="13879475" y="4065976"/>
            <a:ext cx="9055200" cy="5985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1" name="Google Shape;21;p4"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2" name="Google Shape;22;p4"/>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Open Sans Light" panose="020B0606030504020204"/>
              <a:buNone/>
              <a:defRPr sz="74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25" name="Google Shape;25;p5"/>
          <p:cNvSpPr txBox="1"/>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defRPr>
            </a:lvl1pPr>
            <a:lvl2pPr marL="914400" marR="0" lvl="1"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2pPr>
            <a:lvl3pPr marL="1371600" marR="0" lvl="2"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3pPr>
            <a:lvl4pPr marL="1828800" marR="0" lvl="3"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4pPr>
            <a:lvl5pPr marL="2286000" marR="0" lvl="4" indent="-228600" algn="ctr" rtl="0">
              <a:lnSpc>
                <a:spcPct val="100000"/>
              </a:lnSpc>
              <a:spcBef>
                <a:spcPts val="1000"/>
              </a:spcBef>
              <a:spcAft>
                <a:spcPts val="0"/>
              </a:spcAft>
              <a:buClr>
                <a:schemeClr val="dk1"/>
              </a:buClr>
              <a:buSzPts val="2600"/>
              <a:buFont typeface="Arial" panose="020B0604020202020204"/>
              <a:buNone/>
              <a:defRPr sz="2600" b="0" i="0" u="none" strike="noStrike" cap="none">
                <a:solidFill>
                  <a:schemeClr val="dk1"/>
                </a:solidFill>
                <a:latin typeface="Roboto" panose="02000000000000000000"/>
                <a:ea typeface="Roboto" panose="02000000000000000000"/>
                <a:cs typeface="Roboto" panose="02000000000000000000"/>
                <a:sym typeface="Roboto" panose="02000000000000000000"/>
              </a:defRPr>
            </a:lvl5pPr>
            <a:lvl6pPr marL="2743200" marR="0" lvl="5"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457200"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26" name="Google Shape;26;p5"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27" name="Google Shape;27;p5"/>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8" name="Shape 28"/>
        <p:cNvGrpSpPr/>
        <p:nvPr/>
      </p:nvGrpSpPr>
      <p:grpSpPr>
        <a:xfrm>
          <a:off x="0" y="0"/>
          <a:ext cx="0" cy="0"/>
          <a:chOff x="0" y="0"/>
          <a:chExt cx="0" cy="0"/>
        </a:xfrm>
      </p:grpSpPr>
      <p:pic>
        <p:nvPicPr>
          <p:cNvPr id="29" name="Google Shape;29;p6" descr="A picture containing indoor&#10;&#10;Description generated with high confidence"/>
          <p:cNvPicPr preferRelativeResize="0"/>
          <p:nvPr/>
        </p:nvPicPr>
        <p:blipFill rotWithShape="1">
          <a:blip r:embed="rId2"/>
          <a:srcRect/>
          <a:stretch>
            <a:fillRect/>
          </a:stretch>
        </p:blipFill>
        <p:spPr>
          <a:xfrm>
            <a:off x="1" y="12528110"/>
            <a:ext cx="24346291" cy="1077054"/>
          </a:xfrm>
          <a:prstGeom prst="rect">
            <a:avLst/>
          </a:prstGeom>
          <a:noFill/>
          <a:ln>
            <a:noFill/>
          </a:ln>
        </p:spPr>
      </p:pic>
      <p:pic>
        <p:nvPicPr>
          <p:cNvPr id="30" name="Google Shape;30;p6"/>
          <p:cNvPicPr preferRelativeResize="0"/>
          <p:nvPr/>
        </p:nvPicPr>
        <p:blipFill>
          <a:blip r:embed="rId3"/>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creen_mockup">
  <p:cSld name="Screen_mockup">
    <p:spTree>
      <p:nvGrpSpPr>
        <p:cNvPr id="31" name="Shape 31"/>
        <p:cNvGrpSpPr/>
        <p:nvPr/>
      </p:nvGrpSpPr>
      <p:grpSpPr>
        <a:xfrm>
          <a:off x="0" y="0"/>
          <a:ext cx="0" cy="0"/>
          <a:chOff x="0" y="0"/>
          <a:chExt cx="0" cy="0"/>
        </a:xfrm>
      </p:grpSpPr>
      <p:sp>
        <p:nvSpPr>
          <p:cNvPr id="32" name="Google Shape;32;p7"/>
          <p:cNvSpPr/>
          <p:nvPr>
            <p:ph type="pic" idx="2"/>
          </p:nvPr>
        </p:nvSpPr>
        <p:spPr>
          <a:xfrm>
            <a:off x="-2168524" y="4655613"/>
            <a:ext cx="9974788" cy="563985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3" name="Google Shape;33;p7"/>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34" name="Google Shape;34;p7"/>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35" name="Google Shape;35;p7"/>
          <p:cNvPicPr preferRelativeResize="0"/>
          <p:nvPr/>
        </p:nvPicPr>
        <p:blipFill>
          <a:blip r:embed="rId2"/>
          <a:stretch>
            <a:fillRect/>
          </a:stretch>
        </p:blipFill>
        <p:spPr>
          <a:xfrm>
            <a:off x="20649750" y="416675"/>
            <a:ext cx="3240748" cy="765615"/>
          </a:xfrm>
          <a:prstGeom prst="rect">
            <a:avLst/>
          </a:prstGeom>
          <a:noFill/>
          <a:ln>
            <a:noFill/>
          </a:ln>
        </p:spPr>
      </p:pic>
      <p:pic>
        <p:nvPicPr>
          <p:cNvPr id="36" name="Google Shape;36;p7"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d_mockup">
  <p:cSld name="Pad_mockup">
    <p:spTree>
      <p:nvGrpSpPr>
        <p:cNvPr id="37" name="Shape 37"/>
        <p:cNvGrpSpPr/>
        <p:nvPr/>
      </p:nvGrpSpPr>
      <p:grpSpPr>
        <a:xfrm>
          <a:off x="0" y="0"/>
          <a:ext cx="0" cy="0"/>
          <a:chOff x="0" y="0"/>
          <a:chExt cx="0" cy="0"/>
        </a:xfrm>
      </p:grpSpPr>
      <p:sp>
        <p:nvSpPr>
          <p:cNvPr id="38" name="Google Shape;38;p8"/>
          <p:cNvSpPr/>
          <p:nvPr>
            <p:ph type="pic" idx="2"/>
          </p:nvPr>
        </p:nvSpPr>
        <p:spPr>
          <a:xfrm>
            <a:off x="16203694" y="5018342"/>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39" name="Google Shape;39;p8"/>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0" name="Google Shape;40;p8"/>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1" name="Google Shape;41;p8"/>
          <p:cNvSpPr/>
          <p:nvPr>
            <p:ph type="pic" idx="3"/>
          </p:nvPr>
        </p:nvSpPr>
        <p:spPr>
          <a:xfrm>
            <a:off x="12565321" y="4786860"/>
            <a:ext cx="4760378" cy="6423612"/>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42" name="Google Shape;42;p8"/>
          <p:cNvPicPr preferRelativeResize="0"/>
          <p:nvPr/>
        </p:nvPicPr>
        <p:blipFill>
          <a:blip r:embed="rId2"/>
          <a:stretch>
            <a:fillRect/>
          </a:stretch>
        </p:blipFill>
        <p:spPr>
          <a:xfrm>
            <a:off x="20649750" y="416675"/>
            <a:ext cx="3240748" cy="765615"/>
          </a:xfrm>
          <a:prstGeom prst="rect">
            <a:avLst/>
          </a:prstGeom>
          <a:noFill/>
          <a:ln>
            <a:noFill/>
          </a:ln>
        </p:spPr>
      </p:pic>
      <p:pic>
        <p:nvPicPr>
          <p:cNvPr id="43" name="Google Shape;43;p8"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d_Phone_Mockup">
  <p:cSld name="Pad_Phone_Mockup">
    <p:spTree>
      <p:nvGrpSpPr>
        <p:cNvPr id="44" name="Shape 44"/>
        <p:cNvGrpSpPr/>
        <p:nvPr/>
      </p:nvGrpSpPr>
      <p:grpSpPr>
        <a:xfrm>
          <a:off x="0" y="0"/>
          <a:ext cx="0" cy="0"/>
          <a:chOff x="0" y="0"/>
          <a:chExt cx="0" cy="0"/>
        </a:xfrm>
      </p:grpSpPr>
      <p:sp>
        <p:nvSpPr>
          <p:cNvPr id="45" name="Google Shape;45;p9"/>
          <p:cNvSpPr/>
          <p:nvPr>
            <p:ph type="pic" idx="2"/>
          </p:nvPr>
        </p:nvSpPr>
        <p:spPr>
          <a:xfrm>
            <a:off x="-677331" y="5659307"/>
            <a:ext cx="8348134" cy="574679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Google Shape;46;p9"/>
          <p:cNvSpPr/>
          <p:nvPr>
            <p:ph type="pic" idx="3"/>
          </p:nvPr>
        </p:nvSpPr>
        <p:spPr>
          <a:xfrm>
            <a:off x="6671734" y="8476078"/>
            <a:ext cx="2082800" cy="389522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47" name="Google Shape;47;p9"/>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48" name="Google Shape;48;p9"/>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pic>
        <p:nvPicPr>
          <p:cNvPr id="49" name="Google Shape;49;p9"/>
          <p:cNvPicPr preferRelativeResize="0"/>
          <p:nvPr/>
        </p:nvPicPr>
        <p:blipFill>
          <a:blip r:embed="rId2"/>
          <a:stretch>
            <a:fillRect/>
          </a:stretch>
        </p:blipFill>
        <p:spPr>
          <a:xfrm>
            <a:off x="20649750" y="416675"/>
            <a:ext cx="3240748" cy="765615"/>
          </a:xfrm>
          <a:prstGeom prst="rect">
            <a:avLst/>
          </a:prstGeom>
          <a:noFill/>
          <a:ln>
            <a:noFill/>
          </a:ln>
        </p:spPr>
      </p:pic>
      <p:pic>
        <p:nvPicPr>
          <p:cNvPr id="50" name="Google Shape;50;p9"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type="pic" idx="2"/>
          </p:nvPr>
        </p:nvSpPr>
        <p:spPr>
          <a:xfrm>
            <a:off x="2670882" y="5475772"/>
            <a:ext cx="7381700" cy="431480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0"/>
          <p:cNvSpPr/>
          <p:nvPr>
            <p:ph type="pic" idx="3"/>
          </p:nvPr>
        </p:nvSpPr>
        <p:spPr>
          <a:xfrm>
            <a:off x="8416002" y="6875560"/>
            <a:ext cx="5322912" cy="3624348"/>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cxnSp>
        <p:nvCxnSpPr>
          <p:cNvPr id="54" name="Google Shape;54;p10"/>
          <p:cNvCxnSpPr/>
          <p:nvPr/>
        </p:nvCxnSpPr>
        <p:spPr>
          <a:xfrm>
            <a:off x="23026034" y="10410647"/>
            <a:ext cx="0" cy="1290286"/>
          </a:xfrm>
          <a:prstGeom prst="straightConnector1">
            <a:avLst/>
          </a:prstGeom>
          <a:noFill/>
          <a:ln w="9525" cap="flat" cmpd="sng">
            <a:solidFill>
              <a:schemeClr val="dk1"/>
            </a:solidFill>
            <a:prstDash val="solid"/>
            <a:miter lim="8000"/>
            <a:headEnd type="none" w="sm" len="sm"/>
            <a:tailEnd type="none" w="sm" len="sm"/>
          </a:ln>
        </p:spPr>
      </p:cxnSp>
      <p:sp>
        <p:nvSpPr>
          <p:cNvPr id="55" name="Google Shape;55;p10"/>
          <p:cNvSpPr txBox="1"/>
          <p:nvPr/>
        </p:nvSpPr>
        <p:spPr>
          <a:xfrm>
            <a:off x="22706719" y="12582770"/>
            <a:ext cx="638634" cy="492440"/>
          </a:xfrm>
          <a:prstGeom prst="rect">
            <a:avLst/>
          </a:prstGeom>
          <a:noFill/>
          <a:ln>
            <a:noFill/>
          </a:ln>
        </p:spPr>
        <p:txBody>
          <a:bodyPr spcFirstLastPara="1" wrap="square" lIns="182850" tIns="91400" rIns="182850" bIns="91400" anchor="t" anchorCtr="0">
            <a:noAutofit/>
          </a:bodyPr>
          <a:lstStyle/>
          <a:p>
            <a:pPr marL="0" marR="0" lvl="0" indent="0" algn="ctr" rtl="0">
              <a:lnSpc>
                <a:spcPct val="100000"/>
              </a:lnSpc>
              <a:spcBef>
                <a:spcPts val="0"/>
              </a:spcBef>
              <a:spcAft>
                <a:spcPts val="0"/>
              </a:spcAft>
              <a:buClr>
                <a:srgbClr val="000000"/>
              </a:buClr>
              <a:buSzPts val="500"/>
              <a:buFont typeface="Arial" panose="020B0604020202020204"/>
              <a:buNone/>
            </a:pPr>
            <a:fld id="{00000000-1234-1234-1234-123412341234}" type="slidenum">
              <a:rPr lang="en-US"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rPr>
            </a:fld>
            <a:endParaRPr sz="2000" b="0" i="0" u="none" strike="noStrike" cap="none">
              <a:solidFill>
                <a:schemeClr val="dk1"/>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56" name="Google Shape;56;p10"/>
          <p:cNvSpPr/>
          <p:nvPr>
            <p:ph type="pic" idx="4"/>
          </p:nvPr>
        </p:nvSpPr>
        <p:spPr>
          <a:xfrm>
            <a:off x="7016815" y="8462352"/>
            <a:ext cx="1396542" cy="2618096"/>
          </a:xfrm>
          <a:prstGeom prst="rect">
            <a:avLst/>
          </a:prstGeom>
          <a:solidFill>
            <a:schemeClr val="lt2"/>
          </a:solidFill>
          <a:ln>
            <a:noFill/>
          </a:ln>
        </p:spPr>
        <p:txBody>
          <a:bodyPr spcFirstLastPara="1" wrap="square" lIns="91425" tIns="91425" rIns="91425" bIns="91425" anchor="t" anchorCtr="0">
            <a:noAutofit/>
          </a:bodyPr>
          <a:lstStyle>
            <a:lvl1pPr marR="0" lvl="0" algn="l" rtl="0">
              <a:lnSpc>
                <a:spcPct val="90000"/>
              </a:lnSpc>
              <a:spcBef>
                <a:spcPts val="2000"/>
              </a:spcBef>
              <a:spcAft>
                <a:spcPts val="0"/>
              </a:spcAft>
              <a:buClr>
                <a:schemeClr val="dk1"/>
              </a:buClr>
              <a:buSzPts val="5600"/>
              <a:buFont typeface="Arial" panose="020B0604020202020204"/>
              <a:buChar char="•"/>
              <a:defRPr sz="5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1000"/>
              </a:spcBef>
              <a:spcAft>
                <a:spcPts val="0"/>
              </a:spcAft>
              <a:buClr>
                <a:schemeClr val="dk1"/>
              </a:buClr>
              <a:buSzPts val="4800"/>
              <a:buFont typeface="Arial" panose="020B0604020202020204"/>
              <a:buChar char="•"/>
              <a:defRPr sz="4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1000"/>
              </a:spcBef>
              <a:spcAft>
                <a:spcPts val="0"/>
              </a:spcAft>
              <a:buClr>
                <a:schemeClr val="dk1"/>
              </a:buClr>
              <a:buSzPts val="4000"/>
              <a:buFont typeface="Arial" panose="020B0604020202020204"/>
              <a:buChar char="•"/>
              <a:defRPr sz="4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1000"/>
              </a:spcBef>
              <a:spcAft>
                <a:spcPts val="0"/>
              </a:spcAft>
              <a:buClr>
                <a:schemeClr val="dk1"/>
              </a:buClr>
              <a:buSzPts val="3600"/>
              <a:buFont typeface="Arial" panose="020B0604020202020204"/>
              <a:buChar char="•"/>
              <a:defRPr sz="3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pic>
        <p:nvPicPr>
          <p:cNvPr id="57" name="Google Shape;57;p10"/>
          <p:cNvPicPr preferRelativeResize="0"/>
          <p:nvPr/>
        </p:nvPicPr>
        <p:blipFill>
          <a:blip r:embed="rId2"/>
          <a:stretch>
            <a:fillRect/>
          </a:stretch>
        </p:blipFill>
        <p:spPr>
          <a:xfrm>
            <a:off x="20649750" y="416675"/>
            <a:ext cx="3240748" cy="765615"/>
          </a:xfrm>
          <a:prstGeom prst="rect">
            <a:avLst/>
          </a:prstGeom>
          <a:noFill/>
          <a:ln>
            <a:noFill/>
          </a:ln>
        </p:spPr>
      </p:pic>
      <p:pic>
        <p:nvPicPr>
          <p:cNvPr id="58" name="Google Shape;58;p10" descr="A picture containing indoor&#10;&#10;Description generated with high confidence"/>
          <p:cNvPicPr preferRelativeResize="0"/>
          <p:nvPr/>
        </p:nvPicPr>
        <p:blipFill rotWithShape="1">
          <a:blip r:embed="rId3"/>
          <a:srcRect/>
          <a:stretch>
            <a:fillRect/>
          </a:stretch>
        </p:blipFill>
        <p:spPr>
          <a:xfrm>
            <a:off x="1" y="12528110"/>
            <a:ext cx="24346294" cy="10770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7"/>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01" name="Google Shape;101;p17"/>
          <p:cNvPicPr preferRelativeResize="0"/>
          <p:nvPr/>
        </p:nvPicPr>
        <p:blipFill>
          <a:blip r:embed="rId1"/>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rPr>
              <a:t>Presented By: Rakhi Pareek</a:t>
            </a:r>
            <a:endParaRPr lang="en-US" sz="5400" b="0" i="0" u="none" strike="noStrike" cap="none">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03" name="Google Shape;103;p17"/>
          <p:cNvSpPr txBox="1"/>
          <p:nvPr/>
        </p:nvSpPr>
        <p:spPr>
          <a:xfrm>
            <a:off x="907921" y="3827286"/>
            <a:ext cx="10838100" cy="36669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None/>
            </a:pPr>
            <a:r>
              <a:rPr lang="en-US" sz="8000" b="0" i="0" u="none" strike="noStrike" cap="none">
                <a:solidFill>
                  <a:schemeClr val="lt1"/>
                </a:solidFill>
                <a:latin typeface="Poppins Medium" panose="00000600000000000000"/>
                <a:ea typeface="Poppins Medium" panose="00000600000000000000"/>
                <a:cs typeface="Poppins Medium" panose="00000600000000000000"/>
                <a:sym typeface="Poppins Medium" panose="00000600000000000000"/>
              </a:rPr>
              <a:t>GIT - Pull &amp; Push</a:t>
            </a:r>
            <a:endParaRPr lang="en-US" sz="8000" b="0" i="0" u="none" strike="noStrike" cap="none">
              <a:solidFill>
                <a:schemeClr val="lt1"/>
              </a:solidFill>
              <a:latin typeface="Poppins Medium" panose="00000600000000000000"/>
              <a:ea typeface="Poppins Medium" panose="00000600000000000000"/>
              <a:cs typeface="Poppins Medium" panose="00000600000000000000"/>
              <a:sym typeface="Poppins Medium" panose="00000600000000000000"/>
            </a:endParaRPr>
          </a:p>
        </p:txBody>
      </p:sp>
      <p:pic>
        <p:nvPicPr>
          <p:cNvPr id="104" name="Google Shape;104;p17"/>
          <p:cNvPicPr preferRelativeResize="0"/>
          <p:nvPr/>
        </p:nvPicPr>
        <p:blipFill>
          <a:blip r:embed="rId2"/>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Push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push</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2" name="Text Box 1"/>
          <p:cNvSpPr txBox="1"/>
          <p:nvPr/>
        </p:nvSpPr>
        <p:spPr>
          <a:xfrm>
            <a:off x="1346835" y="3662680"/>
            <a:ext cx="22320885" cy="6800850"/>
          </a:xfrm>
          <a:prstGeom prst="rect">
            <a:avLst/>
          </a:prstGeom>
          <a:noFill/>
        </p:spPr>
        <p:txBody>
          <a:bodyPr wrap="square" rtlCol="0">
            <a:spAutoFit/>
          </a:bodyPr>
          <a:p>
            <a:pPr algn="l"/>
            <a:r>
              <a:rPr lang="en-US" sz="4000" b="1">
                <a:latin typeface="Segoe UI Symbol" panose="020B0502040204020203" charset="0"/>
                <a:cs typeface="Segoe UI Symbol" panose="020B0502040204020203" charset="0"/>
              </a:rPr>
              <a:t>Git Push Tags :-</a:t>
            </a:r>
            <a:endParaRPr lang="en-US" sz="4000" b="1">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--mirror:</a:t>
            </a:r>
            <a:r>
              <a:rPr lang="en-US" sz="3600">
                <a:latin typeface="Segoe UI Symbol" panose="020B0502040204020203" charset="0"/>
                <a:cs typeface="Segoe UI Symbol" panose="020B0502040204020203" charset="0"/>
              </a:rPr>
              <a:t> It is used to mirror the repository to the remote. Updated or Newly created local refs will be pushed to the remote end. It can be force updated on the remote end. The deleted refs will be removed from the remote end.</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--dry-run:</a:t>
            </a:r>
            <a:r>
              <a:rPr lang="en-US" sz="3600">
                <a:latin typeface="Segoe UI Symbol" panose="020B0502040204020203" charset="0"/>
                <a:cs typeface="Segoe UI Symbol" panose="020B0502040204020203" charset="0"/>
              </a:rPr>
              <a:t> Dry run tests the commands. It does all this except originally update the repository.</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--tags:</a:t>
            </a:r>
            <a:r>
              <a:rPr lang="en-US" sz="3600">
                <a:latin typeface="Segoe UI Symbol" panose="020B0502040204020203" charset="0"/>
                <a:cs typeface="Segoe UI Symbol" panose="020B0502040204020203" charset="0"/>
              </a:rPr>
              <a:t> It pushes all local tags.</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--delete:</a:t>
            </a:r>
            <a:r>
              <a:rPr lang="en-US" sz="3600">
                <a:latin typeface="Segoe UI Symbol" panose="020B0502040204020203" charset="0"/>
                <a:cs typeface="Segoe UI Symbol" panose="020B0502040204020203" charset="0"/>
              </a:rPr>
              <a:t> It deletes the specified branch.</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211580" y="602615"/>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Push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 name="Picture Placeholder 11"/>
          <p:cNvSpPr/>
          <p:nvPr>
            <p:ph type="pic" idx="3"/>
          </p:nvPr>
        </p:nvSpPr>
        <p:spPr/>
      </p:sp>
      <p:sp>
        <p:nvSpPr>
          <p:cNvPr id="254" name="Google Shape;254;p23"/>
          <p:cNvSpPr txBox="1"/>
          <p:nvPr>
            <p:ph type="body" idx="4294967295"/>
          </p:nvPr>
        </p:nvSpPr>
        <p:spPr>
          <a:xfrm>
            <a:off x="1367790" y="177292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push</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11" name="Picture Placeholder 10" descr="push ss"/>
          <p:cNvPicPr>
            <a:picLocks noChangeAspect="1"/>
          </p:cNvPicPr>
          <p:nvPr>
            <p:ph type="pic" idx="2"/>
          </p:nvPr>
        </p:nvPicPr>
        <p:blipFill>
          <a:blip r:embed="rId1"/>
          <a:srcRect r="31824" b="56871"/>
          <a:stretch>
            <a:fillRect/>
          </a:stretch>
        </p:blipFill>
        <p:spPr>
          <a:xfrm>
            <a:off x="1367790" y="3350260"/>
            <a:ext cx="20804505" cy="89896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581660" y="73787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Pull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671830" y="190119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pull</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3" name="Text Box 2"/>
          <p:cNvSpPr txBox="1"/>
          <p:nvPr/>
        </p:nvSpPr>
        <p:spPr>
          <a:xfrm>
            <a:off x="2021840" y="4518025"/>
            <a:ext cx="20337780" cy="3969385"/>
          </a:xfrm>
          <a:prstGeom prst="rect">
            <a:avLst/>
          </a:prstGeom>
          <a:noFill/>
        </p:spPr>
        <p:txBody>
          <a:bodyPr wrap="square" rtlCol="0">
            <a:spAutoFit/>
          </a:bodyPr>
          <a:p>
            <a:pPr algn="l"/>
            <a:r>
              <a:rPr lang="en-US" sz="3600">
                <a:latin typeface="Segoe UI Symbol" panose="020B0502040204020203" charset="0"/>
                <a:cs typeface="Segoe UI Symbol" panose="020B0502040204020203" charset="0"/>
              </a:rPr>
              <a:t>The git pull command is used to fetch and download content from a remote repository and immediately update the local repository to match that content. Merging remote upstream changes into your local repository is a common task in Git-based collaboration work flows. The git pull command is actually a combination of two other commands, git fetch followed by git merge. In the first stage of operation git pull will execute a git fetch scoped to the local branch that HEAD is pointed at. Once the content is downloaded, git pull will enter a merge workflow. A new merge commit will be-created and HEAD updated to point at the new commit.</a:t>
            </a:r>
            <a:endParaRPr lang="en-US" sz="3600">
              <a:latin typeface="Segoe UI Symbol" panose="020B0502040204020203" charset="0"/>
              <a:cs typeface="Segoe UI Symbol" panose="020B0502040204020203" charset="0"/>
            </a:endParaRPr>
          </a:p>
        </p:txBody>
      </p:sp>
      <p:sp>
        <p:nvSpPr>
          <p:cNvPr id="4" name="Text Box 3"/>
          <p:cNvSpPr txBox="1"/>
          <p:nvPr/>
        </p:nvSpPr>
        <p:spPr>
          <a:xfrm>
            <a:off x="2021205" y="9161145"/>
            <a:ext cx="13465175" cy="645160"/>
          </a:xfrm>
          <a:prstGeom prst="rect">
            <a:avLst/>
          </a:prstGeom>
          <a:noFill/>
        </p:spPr>
        <p:txBody>
          <a:bodyPr wrap="square" rtlCol="0">
            <a:spAutoFit/>
          </a:bodyPr>
          <a:p>
            <a:pPr algn="l"/>
            <a:r>
              <a:rPr lang="en-US" sz="3600" b="1"/>
              <a:t> Command for pull :- $ git pull &lt;remote&gt;</a:t>
            </a:r>
            <a:endParaRPr lang="en-US" sz="36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676400" y="73787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Workflow of Pull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437005" y="1818005"/>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pull</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1" name="Picture 0"/>
          <p:cNvPicPr>
            <a:picLocks noChangeAspect="1"/>
          </p:cNvPicPr>
          <p:nvPr/>
        </p:nvPicPr>
        <p:blipFill>
          <a:blip r:embed="rId1"/>
          <a:stretch>
            <a:fillRect/>
          </a:stretch>
        </p:blipFill>
        <p:spPr>
          <a:xfrm>
            <a:off x="4091940" y="3797935"/>
            <a:ext cx="15899130" cy="7595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301750" y="73787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Pull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481455" y="190119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pull</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5" name="Picture Placeholder 4" descr="git pull ss"/>
          <p:cNvPicPr>
            <a:picLocks noChangeAspect="1"/>
          </p:cNvPicPr>
          <p:nvPr>
            <p:ph type="pic" idx="2"/>
          </p:nvPr>
        </p:nvPicPr>
        <p:blipFill>
          <a:blip r:embed="rId1"/>
          <a:srcRect r="58744" b="64776"/>
          <a:stretch>
            <a:fillRect/>
          </a:stretch>
        </p:blipFill>
        <p:spPr>
          <a:xfrm>
            <a:off x="1661795" y="3888105"/>
            <a:ext cx="20953730" cy="6051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idx="4294967295"/>
          </p:nvPr>
        </p:nvSpPr>
        <p:spPr>
          <a:xfrm>
            <a:off x="1437005" y="647700"/>
            <a:ext cx="21031200" cy="116332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Github  Repository Link</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4294967295"/>
          </p:nvPr>
        </p:nvSpPr>
        <p:spPr>
          <a:xfrm>
            <a:off x="1301750" y="1863090"/>
            <a:ext cx="21031200"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Remote repository link</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3" name="Text Box 2"/>
          <p:cNvSpPr txBox="1"/>
          <p:nvPr/>
        </p:nvSpPr>
        <p:spPr>
          <a:xfrm>
            <a:off x="4766945" y="5057775"/>
            <a:ext cx="12178030" cy="583565"/>
          </a:xfrm>
          <a:prstGeom prst="rect">
            <a:avLst/>
          </a:prstGeom>
          <a:noFill/>
        </p:spPr>
        <p:txBody>
          <a:bodyPr wrap="none" rtlCol="0">
            <a:spAutoFit/>
          </a:bodyPr>
          <a:p>
            <a:pPr algn="l"/>
            <a:r>
              <a:rPr lang="en-US" sz="3200">
                <a:solidFill>
                  <a:schemeClr val="accent1"/>
                </a:solidFill>
              </a:rPr>
              <a:t>https://github.com/RakhiPareek268/GIT-Assignment/commits/main</a:t>
            </a:r>
            <a:endParaRPr lang="en-US" sz="32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22" name="Shape 3022"/>
        <p:cNvGrpSpPr/>
        <p:nvPr/>
      </p:nvGrpSpPr>
      <p:grpSpPr>
        <a:xfrm>
          <a:off x="0" y="0"/>
          <a:ext cx="0" cy="0"/>
          <a:chOff x="0" y="0"/>
          <a:chExt cx="0" cy="0"/>
        </a:xfrm>
      </p:grpSpPr>
      <p:sp>
        <p:nvSpPr>
          <p:cNvPr id="3023" name="Google Shape;3023;p106"/>
          <p:cNvSpPr txBox="1"/>
          <p:nvPr/>
        </p:nvSpPr>
        <p:spPr>
          <a:xfrm>
            <a:off x="6493878" y="4436022"/>
            <a:ext cx="11396100" cy="33978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13800"/>
              <a:buFont typeface="Arial" panose="020B0604020202020204"/>
              <a:buNone/>
            </a:pPr>
            <a:r>
              <a:rPr lang="en-US" sz="13800" b="0" i="0" u="none" strike="noStrike" cap="none">
                <a:solidFill>
                  <a:schemeClr val="lt1"/>
                </a:solidFill>
                <a:latin typeface="Poppins Medium" panose="00000600000000000000"/>
                <a:ea typeface="Poppins Medium" panose="00000600000000000000"/>
                <a:cs typeface="Poppins Medium" panose="00000600000000000000"/>
                <a:sym typeface="Poppins Medium" panose="00000600000000000000"/>
              </a:rPr>
              <a:t>Thank You !</a:t>
            </a:r>
            <a:endParaRPr sz="2000" b="0" i="0" u="none" strike="noStrike" cap="none">
              <a:solidFill>
                <a:srgbClr val="000000"/>
              </a:solidFill>
              <a:latin typeface="Poppins Medium" panose="00000600000000000000"/>
              <a:ea typeface="Poppins Medium" panose="00000600000000000000"/>
              <a:cs typeface="Poppins Medium" panose="00000600000000000000"/>
              <a:sym typeface="Poppins Medium" panose="00000600000000000000"/>
            </a:endParaRPr>
          </a:p>
        </p:txBody>
      </p:sp>
      <p:sp>
        <p:nvSpPr>
          <p:cNvPr id="3025" name="Google Shape;3025;p106"/>
          <p:cNvSpPr txBox="1"/>
          <p:nvPr/>
        </p:nvSpPr>
        <p:spPr>
          <a:xfrm>
            <a:off x="6615121" y="9546576"/>
            <a:ext cx="11396245"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2400"/>
              <a:buFont typeface="Arial" panose="020B0604020202020204"/>
              <a:buNone/>
            </a:pPr>
            <a:endParaRPr sz="24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676400" y="663575"/>
            <a:ext cx="21031200" cy="193167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Our Agenda</a:t>
            </a:r>
            <a:endParaRPr sz="115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34" name="Google Shape;134;p19"/>
          <p:cNvSpPr txBox="1"/>
          <p:nvPr>
            <p:ph type="body" idx="1"/>
          </p:nvPr>
        </p:nvSpPr>
        <p:spPr>
          <a:xfrm>
            <a:off x="1676400" y="2594998"/>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IN" alt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GIT Commands - Push &amp; Pull</a:t>
            </a:r>
            <a:endParaRPr lang="en-IN" alt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35" name="Google Shape;135;p19"/>
          <p:cNvSpPr/>
          <p:nvPr/>
        </p:nvSpPr>
        <p:spPr>
          <a:xfrm>
            <a:off x="8219636" y="3661536"/>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19"/>
          <p:cNvSpPr txBox="1"/>
          <p:nvPr/>
        </p:nvSpPr>
        <p:spPr>
          <a:xfrm>
            <a:off x="8366760" y="3730158"/>
            <a:ext cx="939800" cy="82375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01</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8" name="Google Shape;138;p19"/>
          <p:cNvSpPr txBox="1"/>
          <p:nvPr/>
        </p:nvSpPr>
        <p:spPr>
          <a:xfrm>
            <a:off x="6305483" y="4531548"/>
            <a:ext cx="3240753" cy="476156"/>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600"/>
              <a:buFont typeface="Arial" panose="020B0604020202020204"/>
              <a:buNone/>
            </a:pPr>
            <a:endParaRPr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39" name="Google Shape;139;p19"/>
          <p:cNvSpPr txBox="1"/>
          <p:nvPr/>
        </p:nvSpPr>
        <p:spPr>
          <a:xfrm>
            <a:off x="10427242" y="3969027"/>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Push &amp; Pull Introduction</a:t>
            </a:r>
            <a:endParaRPr 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40" name="Google Shape;140;p19"/>
          <p:cNvSpPr/>
          <p:nvPr/>
        </p:nvSpPr>
        <p:spPr>
          <a:xfrm>
            <a:off x="8219636" y="5300237"/>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2" name="Google Shape;142;p19"/>
          <p:cNvSpPr txBox="1"/>
          <p:nvPr/>
        </p:nvSpPr>
        <p:spPr>
          <a:xfrm>
            <a:off x="8349615" y="5488239"/>
            <a:ext cx="939800" cy="886397"/>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02</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3" name="Google Shape;143;p19"/>
          <p:cNvSpPr txBox="1"/>
          <p:nvPr/>
        </p:nvSpPr>
        <p:spPr>
          <a:xfrm>
            <a:off x="6305483" y="6170249"/>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600"/>
              <a:buFont typeface="Arial" panose="020B0604020202020204"/>
              <a:buNone/>
            </a:pPr>
            <a:endParaRPr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4" name="Google Shape;144;p19"/>
          <p:cNvSpPr txBox="1"/>
          <p:nvPr/>
        </p:nvSpPr>
        <p:spPr>
          <a:xfrm>
            <a:off x="10427242" y="5607728"/>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IN"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Creati</a:t>
            </a:r>
            <a:r>
              <a:rPr lang="en-US" altLang="en-IN"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ng</a:t>
            </a:r>
            <a:r>
              <a:rPr lang="en-IN"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 of repository on Github</a:t>
            </a:r>
            <a:endParaRPr lang="en-IN"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45" name="Google Shape;145;p19"/>
          <p:cNvSpPr/>
          <p:nvPr/>
        </p:nvSpPr>
        <p:spPr>
          <a:xfrm>
            <a:off x="8219636" y="6938938"/>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7" name="Google Shape;147;p19"/>
          <p:cNvSpPr txBox="1"/>
          <p:nvPr/>
        </p:nvSpPr>
        <p:spPr>
          <a:xfrm>
            <a:off x="8349615" y="7126940"/>
            <a:ext cx="939800" cy="886397"/>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03</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8" name="Google Shape;148;p19"/>
          <p:cNvSpPr txBox="1"/>
          <p:nvPr/>
        </p:nvSpPr>
        <p:spPr>
          <a:xfrm>
            <a:off x="6305483" y="7808950"/>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600"/>
              <a:buFont typeface="Arial" panose="020B0604020202020204"/>
              <a:buNone/>
            </a:pPr>
            <a:endParaRPr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49" name="Google Shape;149;p19"/>
          <p:cNvSpPr txBox="1"/>
          <p:nvPr/>
        </p:nvSpPr>
        <p:spPr>
          <a:xfrm>
            <a:off x="10427242" y="7246429"/>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Commit</a:t>
            </a:r>
            <a:r>
              <a:rPr lang="en-US" altLang="en-IN"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ing </a:t>
            </a:r>
            <a:r>
              <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the changes</a:t>
            </a:r>
            <a:endPar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50" name="Google Shape;150;p19"/>
          <p:cNvSpPr/>
          <p:nvPr/>
        </p:nvSpPr>
        <p:spPr>
          <a:xfrm>
            <a:off x="8219636" y="8577639"/>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2" name="Google Shape;152;p19"/>
          <p:cNvSpPr txBox="1"/>
          <p:nvPr/>
        </p:nvSpPr>
        <p:spPr>
          <a:xfrm>
            <a:off x="8349615" y="8765641"/>
            <a:ext cx="939800" cy="886397"/>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04</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3" name="Google Shape;153;p19"/>
          <p:cNvSpPr txBox="1"/>
          <p:nvPr/>
        </p:nvSpPr>
        <p:spPr>
          <a:xfrm>
            <a:off x="6305483" y="9447651"/>
            <a:ext cx="3240753" cy="520142"/>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600"/>
              <a:buFont typeface="Arial" panose="020B0604020202020204"/>
              <a:buNone/>
            </a:pPr>
            <a:endParaRPr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4" name="Google Shape;154;p19"/>
          <p:cNvSpPr txBox="1"/>
          <p:nvPr/>
        </p:nvSpPr>
        <p:spPr>
          <a:xfrm>
            <a:off x="10427242" y="8885130"/>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Push command Execution</a:t>
            </a:r>
            <a:endPar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55" name="Google Shape;155;p19"/>
          <p:cNvSpPr/>
          <p:nvPr/>
        </p:nvSpPr>
        <p:spPr>
          <a:xfrm>
            <a:off x="8219636" y="10216339"/>
            <a:ext cx="1199758" cy="119975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7" name="Google Shape;157;p19"/>
          <p:cNvSpPr txBox="1"/>
          <p:nvPr/>
        </p:nvSpPr>
        <p:spPr>
          <a:xfrm>
            <a:off x="8349615" y="10404341"/>
            <a:ext cx="939800" cy="886397"/>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4800"/>
              <a:buFont typeface="Arial" panose="020B0604020202020204"/>
              <a:buNone/>
            </a:pPr>
            <a:r>
              <a:rPr lang="en-US"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rPr>
              <a:t>05</a:t>
            </a:r>
            <a:endParaRPr sz="48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8" name="Google Shape;158;p19"/>
          <p:cNvSpPr txBox="1"/>
          <p:nvPr/>
        </p:nvSpPr>
        <p:spPr>
          <a:xfrm>
            <a:off x="6305483" y="11086351"/>
            <a:ext cx="3240753" cy="480131"/>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600"/>
              <a:buFont typeface="Arial" panose="020B0604020202020204"/>
              <a:buNone/>
            </a:pPr>
            <a:endParaRPr sz="26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59" name="Google Shape;159;p19"/>
          <p:cNvSpPr txBox="1"/>
          <p:nvPr/>
        </p:nvSpPr>
        <p:spPr>
          <a:xfrm>
            <a:off x="10427242" y="10523830"/>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r>
              <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Pull command execution</a:t>
            </a:r>
            <a:endParaRPr lang="en-IN" altLang="en-US" sz="3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160" name="Google Shape;160;p19"/>
          <p:cNvPicPr preferRelativeResize="0"/>
          <p:nvPr/>
        </p:nvPicPr>
        <p:blipFill>
          <a:blip r:embed="rId1"/>
          <a:stretch>
            <a:fillRect/>
          </a:stretch>
        </p:blipFill>
        <p:spPr>
          <a:xfrm>
            <a:off x="20649750" y="416675"/>
            <a:ext cx="3240748" cy="765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IN" alt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Pull &amp; Push</a:t>
            </a: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Introduction</a:t>
            </a:r>
            <a:endParaRPr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66" name="Google Shape;166;p20"/>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Git - push &amp; Pull</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67" name="Google Shape;167;p20"/>
          <p:cNvSpPr txBox="1"/>
          <p:nvPr/>
        </p:nvSpPr>
        <p:spPr>
          <a:xfrm>
            <a:off x="1676401" y="4256993"/>
            <a:ext cx="5753483" cy="3102388"/>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Git is an open-source distributed version control system. It is designed to handle minor to major projects with high speed and efficiency. It is developed to co-ordinate the work among the developers. The version control allows us to track and work together with our team members at the same workspace.</a:t>
            </a:r>
            <a:endParaRPr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68" name="Google Shape;168;p20"/>
          <p:cNvSpPr txBox="1"/>
          <p:nvPr/>
        </p:nvSpPr>
        <p:spPr>
          <a:xfrm>
            <a:off x="1679568"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IN"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Git Introdction</a:t>
            </a:r>
            <a:endParaRPr lang="en-IN"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69" name="Google Shape;169;p20"/>
          <p:cNvSpPr txBox="1"/>
          <p:nvPr/>
        </p:nvSpPr>
        <p:spPr>
          <a:xfrm>
            <a:off x="9315014" y="4256993"/>
            <a:ext cx="5753483" cy="5065426"/>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The push term refers to upload local repository content to a remote repository. Pushing is an act of transfer commits from your local repository to a remote repository. Pushing is capable of overwriting changes; caution should be taken when pushing.</a:t>
            </a:r>
            <a:endPar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a:p>
            <a:pPr marL="0" marR="0" lvl="0" indent="0" algn="l" rtl="0">
              <a:lnSpc>
                <a:spcPct val="140000"/>
              </a:lnSpc>
              <a:spcBef>
                <a:spcPts val="0"/>
              </a:spcBef>
              <a:spcAft>
                <a:spcPts val="0"/>
              </a:spcAft>
              <a:buClr>
                <a:srgbClr val="000000"/>
              </a:buClr>
              <a:buSzPts val="2400"/>
              <a:buFont typeface="Arial" panose="020B0604020202020204"/>
              <a:buNone/>
            </a:pPr>
            <a:endPar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70" name="Google Shape;170;p20"/>
          <p:cNvSpPr txBox="1"/>
          <p:nvPr/>
        </p:nvSpPr>
        <p:spPr>
          <a:xfrm>
            <a:off x="9318181"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IN" altLang="en-US"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Push Introduction</a:t>
            </a:r>
            <a:endParaRPr lang="en-IN" altLang="en-US"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71" name="Google Shape;171;p20"/>
          <p:cNvSpPr txBox="1"/>
          <p:nvPr/>
        </p:nvSpPr>
        <p:spPr>
          <a:xfrm>
            <a:off x="16954117" y="4256993"/>
            <a:ext cx="5753483" cy="718350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panose="020B0604020202020204"/>
              <a:buNone/>
            </a:pPr>
            <a:r>
              <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The term pull is used to receive data from GitHub. It fetches and merges changes from the remote server to your working directory. The git pull command is used to pull a repository.</a:t>
            </a:r>
            <a:endParaRPr lang="en-US" sz="24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72" name="Google Shape;172;p20"/>
          <p:cNvSpPr txBox="1"/>
          <p:nvPr/>
        </p:nvSpPr>
        <p:spPr>
          <a:xfrm>
            <a:off x="16957284"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panose="020B0604020202020204"/>
              <a:buNone/>
            </a:pPr>
            <a:r>
              <a:rPr lang="en-IN" altLang="en-US"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Pull Introduction</a:t>
            </a:r>
            <a:endParaRPr lang="en-IN" altLang="en-US" sz="42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a:t>
            </a:r>
            <a:r>
              <a:rPr lang="en-IN" alt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reati</a:t>
            </a:r>
            <a:r>
              <a:rPr lang="en-US" altLang="en-IN"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ng</a:t>
            </a:r>
            <a:r>
              <a:rPr lang="en-IN" alt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Repository on Github</a:t>
            </a:r>
            <a:endParaRPr lang="en-IN" alt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78" name="Google Shape;178;p21"/>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New repository on Github</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87" name="Google Shape;187;p21"/>
          <p:cNvSpPr txBox="1"/>
          <p:nvPr/>
        </p:nvSpPr>
        <p:spPr>
          <a:xfrm>
            <a:off x="9621782" y="7078394"/>
            <a:ext cx="1639902" cy="55399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endParaRPr sz="3600" b="0" i="0" u="none" strike="noStrike" cap="none">
              <a:solidFill>
                <a:schemeClr val="lt1"/>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95" name="Google Shape;195;p21"/>
          <p:cNvSpPr txBox="1"/>
          <p:nvPr/>
        </p:nvSpPr>
        <p:spPr>
          <a:xfrm>
            <a:off x="1676401" y="3052908"/>
            <a:ext cx="3503328" cy="116955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196" name="Google Shape;196;p21"/>
          <p:cNvSpPr txBox="1"/>
          <p:nvPr/>
        </p:nvSpPr>
        <p:spPr>
          <a:xfrm>
            <a:off x="1676401" y="4475472"/>
            <a:ext cx="3503328" cy="132036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panose="020B0604020202020204"/>
              <a:buNone/>
            </a:pPr>
            <a:endParaRPr sz="22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01" name="Google Shape;201;p21"/>
          <p:cNvSpPr txBox="1"/>
          <p:nvPr/>
        </p:nvSpPr>
        <p:spPr>
          <a:xfrm>
            <a:off x="5179729" y="8962730"/>
            <a:ext cx="3508939" cy="116955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07" name="Google Shape;207;p21"/>
          <p:cNvSpPr txBox="1"/>
          <p:nvPr/>
        </p:nvSpPr>
        <p:spPr>
          <a:xfrm>
            <a:off x="8685862" y="3052908"/>
            <a:ext cx="3503328" cy="116955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08" name="Google Shape;208;p21"/>
          <p:cNvSpPr txBox="1"/>
          <p:nvPr/>
        </p:nvSpPr>
        <p:spPr>
          <a:xfrm>
            <a:off x="8685862" y="4475472"/>
            <a:ext cx="3503328"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panose="020B0604020202020204"/>
              <a:buNone/>
            </a:pPr>
            <a:endParaRPr sz="22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14" name="Google Shape;214;p21"/>
          <p:cNvSpPr txBox="1"/>
          <p:nvPr/>
        </p:nvSpPr>
        <p:spPr>
          <a:xfrm>
            <a:off x="12191994" y="10385294"/>
            <a:ext cx="3508939"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panose="020B0604020202020204"/>
              <a:buNone/>
            </a:pPr>
            <a:endParaRPr sz="22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19" name="Google Shape;219;p21"/>
          <p:cNvSpPr txBox="1"/>
          <p:nvPr/>
        </p:nvSpPr>
        <p:spPr>
          <a:xfrm>
            <a:off x="19204259" y="8962730"/>
            <a:ext cx="3508939" cy="116955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20" name="Google Shape;220;p21"/>
          <p:cNvSpPr txBox="1"/>
          <p:nvPr/>
        </p:nvSpPr>
        <p:spPr>
          <a:xfrm>
            <a:off x="19204259" y="10385294"/>
            <a:ext cx="3508939" cy="1283172"/>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panose="020B0604020202020204"/>
              <a:buNone/>
            </a:pPr>
            <a:endParaRPr sz="22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25" name="Google Shape;225;p21"/>
          <p:cNvSpPr txBox="1"/>
          <p:nvPr/>
        </p:nvSpPr>
        <p:spPr>
          <a:xfrm>
            <a:off x="15702336" y="3052908"/>
            <a:ext cx="3503328" cy="116955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panose="020B0604020202020204"/>
              <a:buNone/>
            </a:pPr>
            <a:endParaRPr sz="38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sp>
        <p:nvSpPr>
          <p:cNvPr id="226" name="Google Shape;226;p21"/>
          <p:cNvSpPr txBox="1"/>
          <p:nvPr/>
        </p:nvSpPr>
        <p:spPr>
          <a:xfrm>
            <a:off x="15702336" y="4475472"/>
            <a:ext cx="3503328" cy="1320361"/>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panose="020B0604020202020204"/>
              <a:buNone/>
            </a:pPr>
            <a:endParaRPr sz="2200" b="0" i="0" u="none" strike="noStrike" cap="none">
              <a:solidFill>
                <a:schemeClr val="dk2"/>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3" name="Picture 2"/>
          <p:cNvPicPr>
            <a:picLocks noChangeAspect="1"/>
          </p:cNvPicPr>
          <p:nvPr/>
        </p:nvPicPr>
        <p:blipFill>
          <a:blip r:embed="rId1"/>
          <a:srcRect r="27472"/>
          <a:stretch>
            <a:fillRect/>
          </a:stretch>
        </p:blipFill>
        <p:spPr>
          <a:xfrm>
            <a:off x="4631055" y="2465070"/>
            <a:ext cx="16734155" cy="10060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Commiting the changes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2" name="Google Shape;232;p22"/>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commiting the changes using git bash</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1" name="Picture 0"/>
          <p:cNvPicPr>
            <a:picLocks noChangeAspect="1"/>
          </p:cNvPicPr>
          <p:nvPr/>
        </p:nvPicPr>
        <p:blipFill>
          <a:blip r:embed="rId1"/>
          <a:stretch>
            <a:fillRect/>
          </a:stretch>
        </p:blipFill>
        <p:spPr>
          <a:xfrm>
            <a:off x="5278755" y="3113405"/>
            <a:ext cx="14590395" cy="9544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Commiting the changes</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2" name="Google Shape;232;p22"/>
          <p:cNvSpPr txBox="1"/>
          <p:nvPr>
            <p:ph type="body" idx="1"/>
          </p:nvPr>
        </p:nvSpPr>
        <p:spPr>
          <a:xfrm>
            <a:off x="1751965" y="190758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commits on Github repository</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2" name="Picture 1"/>
          <p:cNvPicPr>
            <a:picLocks noChangeAspect="1"/>
          </p:cNvPicPr>
          <p:nvPr/>
        </p:nvPicPr>
        <p:blipFill>
          <a:blip r:embed="rId1"/>
          <a:stretch>
            <a:fillRect/>
          </a:stretch>
        </p:blipFill>
        <p:spPr>
          <a:xfrm>
            <a:off x="3011805" y="3573145"/>
            <a:ext cx="19024600" cy="84493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Workflow of Push &amp; Pull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Push &amp; Pull in git hub repository</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pic>
        <p:nvPicPr>
          <p:cNvPr id="5" name="Picture 4"/>
          <p:cNvPicPr>
            <a:picLocks noChangeAspect="1"/>
          </p:cNvPicPr>
          <p:nvPr/>
        </p:nvPicPr>
        <p:blipFill>
          <a:blip r:embed="rId1"/>
          <a:stretch>
            <a:fillRect/>
          </a:stretch>
        </p:blipFill>
        <p:spPr>
          <a:xfrm>
            <a:off x="3670300" y="4371340"/>
            <a:ext cx="16710025" cy="5899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Push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4" name="Rectangles 3"/>
          <p:cNvSpPr/>
          <p:nvPr/>
        </p:nvSpPr>
        <p:spPr>
          <a:xfrm>
            <a:off x="5306695" y="7041515"/>
            <a:ext cx="14228445" cy="1360805"/>
          </a:xfrm>
          <a:prstGeom prst="rect">
            <a:avLst/>
          </a:prstGeom>
          <a:solidFill>
            <a:schemeClr val="bg2"/>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54" name="Google Shape;254;p2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Push </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1" name="Text Box 0"/>
          <p:cNvSpPr txBox="1"/>
          <p:nvPr/>
        </p:nvSpPr>
        <p:spPr>
          <a:xfrm>
            <a:off x="5036820" y="4656455"/>
            <a:ext cx="15999460" cy="1753235"/>
          </a:xfrm>
          <a:prstGeom prst="rect">
            <a:avLst/>
          </a:prstGeom>
          <a:noFill/>
        </p:spPr>
        <p:txBody>
          <a:bodyPr wrap="square" rtlCol="0">
            <a:spAutoFit/>
          </a:bodyPr>
          <a:p>
            <a:pPr algn="l"/>
            <a:r>
              <a:rPr lang="en-US" sz="3600">
                <a:latin typeface="Segoe UI Symbol" panose="020B0502040204020203" charset="0"/>
                <a:cs typeface="Segoe UI Symbol" panose="020B0502040204020203" charset="0"/>
              </a:rPr>
              <a:t>The "git push" command is used to push into the repository. The push command can be considered as a tool to transfer commits between local and remote repositories. The basic syntax is given below:</a:t>
            </a:r>
            <a:endParaRPr lang="en-US" sz="3600">
              <a:latin typeface="Segoe UI Symbol" panose="020B0502040204020203" charset="0"/>
              <a:cs typeface="Segoe UI Symbol" panose="020B0502040204020203" charset="0"/>
            </a:endParaRPr>
          </a:p>
        </p:txBody>
      </p:sp>
      <p:sp>
        <p:nvSpPr>
          <p:cNvPr id="3" name="Text Box 2"/>
          <p:cNvSpPr txBox="1"/>
          <p:nvPr/>
        </p:nvSpPr>
        <p:spPr>
          <a:xfrm>
            <a:off x="5711825" y="7400925"/>
            <a:ext cx="15208250" cy="645160"/>
          </a:xfrm>
          <a:prstGeom prst="rect">
            <a:avLst/>
          </a:prstGeom>
          <a:noFill/>
        </p:spPr>
        <p:txBody>
          <a:bodyPr wrap="square" rtlCol="0">
            <a:spAutoFit/>
          </a:bodyPr>
          <a:p>
            <a:pPr algn="l"/>
            <a:r>
              <a:rPr lang="en-US" sz="3600">
                <a:ln w="10160">
                  <a:noFill/>
                  <a:prstDash val="solid"/>
                </a:ln>
                <a:solidFill>
                  <a:schemeClr val="bg1"/>
                </a:solidFill>
                <a:effectLst>
                  <a:outerShdw blurRad="38100" dist="22860" dir="5400000" algn="tl" rotWithShape="0">
                    <a:srgbClr val="000000">
                      <a:alpha val="30000"/>
                    </a:srgbClr>
                  </a:outerShdw>
                </a:effectLst>
                <a:sym typeface="+mn-ea"/>
              </a:rPr>
              <a:t>$ git push &lt;option&gt; [&lt;Remote URL&gt;&lt;branch name&gt;&lt;refspec&gt;...]  </a:t>
            </a:r>
            <a:endParaRPr lang="en-US" sz="3600">
              <a:ln w="10160">
                <a:noFill/>
                <a:prstDash val="solid"/>
              </a:ln>
              <a:solidFill>
                <a:schemeClr val="bg1"/>
              </a:solidFill>
              <a:effectLst>
                <a:outerShdw blurRad="38100" dist="22860" dir="5400000" algn="tl" rotWithShape="0">
                  <a:srgbClr val="000000">
                    <a:alpha val="30000"/>
                  </a:srgbClr>
                </a:outerShdw>
              </a:effectLst>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Open Sans Light" panose="020B0606030504020204"/>
              <a:buNone/>
            </a:pPr>
            <a:r>
              <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rPr>
              <a:t> Push </a:t>
            </a:r>
            <a:endParaRPr lang="en-US" sz="7400" b="1" i="0" u="none" strike="noStrike" cap="none">
              <a:solidFill>
                <a:schemeClr val="dk2"/>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54" name="Google Shape;254;p23"/>
          <p:cNvSpPr txBox="1"/>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panose="020B0604020202020204"/>
              <a:buNone/>
            </a:pPr>
            <a:r>
              <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rPr>
              <a:t>Execution of push</a:t>
            </a:r>
            <a:endParaRPr lang="en-US" sz="2800" b="0" i="0" u="none" strike="noStrike" cap="none">
              <a:solidFill>
                <a:schemeClr val="dk2"/>
              </a:solidFill>
              <a:latin typeface="Segoe UI Symbol" panose="020B0502040204020203" charset="0"/>
              <a:ea typeface="Open Sans Light" panose="020B0606030504020204"/>
              <a:cs typeface="Segoe UI Symbol" panose="020B0502040204020203" charset="0"/>
              <a:sym typeface="Open Sans Light" panose="020B0606030504020204"/>
            </a:endParaRPr>
          </a:p>
        </p:txBody>
      </p:sp>
      <p:sp>
        <p:nvSpPr>
          <p:cNvPr id="2" name="Text Box 1"/>
          <p:cNvSpPr txBox="1"/>
          <p:nvPr/>
        </p:nvSpPr>
        <p:spPr>
          <a:xfrm>
            <a:off x="1391920" y="3707765"/>
            <a:ext cx="22320885" cy="7355205"/>
          </a:xfrm>
          <a:prstGeom prst="rect">
            <a:avLst/>
          </a:prstGeom>
          <a:noFill/>
        </p:spPr>
        <p:txBody>
          <a:bodyPr wrap="square" rtlCol="0">
            <a:spAutoFit/>
          </a:bodyPr>
          <a:p>
            <a:pPr algn="l"/>
            <a:r>
              <a:rPr lang="en-US" sz="4000" b="1">
                <a:latin typeface="Segoe UI Symbol" panose="020B0502040204020203" charset="0"/>
                <a:cs typeface="Segoe UI Symbol" panose="020B0502040204020203" charset="0"/>
              </a:rPr>
              <a:t>Git Push Tags :-</a:t>
            </a:r>
            <a:endParaRPr lang="en-US" sz="4000" b="1">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&lt;repository&gt;:</a:t>
            </a:r>
            <a:r>
              <a:rPr lang="en-US" sz="3600">
                <a:latin typeface="Segoe UI Symbol" panose="020B0502040204020203" charset="0"/>
                <a:cs typeface="Segoe UI Symbol" panose="020B0502040204020203" charset="0"/>
              </a:rPr>
              <a:t> The repository is the destination of a push operation. It can be either a URL or the name of a remote repository.</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&lt;refspec&gt;:</a:t>
            </a:r>
            <a:r>
              <a:rPr lang="en-US" sz="3600">
                <a:latin typeface="Segoe UI Symbol" panose="020B0502040204020203" charset="0"/>
                <a:cs typeface="Segoe UI Symbol" panose="020B0502040204020203" charset="0"/>
              </a:rPr>
              <a:t> It specifies the destination ref to update source object.</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--all:</a:t>
            </a:r>
            <a:r>
              <a:rPr lang="en-US" sz="3600">
                <a:latin typeface="Segoe UI Symbol" panose="020B0502040204020203" charset="0"/>
                <a:cs typeface="Segoe UI Symbol" panose="020B0502040204020203" charset="0"/>
              </a:rPr>
              <a:t> The word "all" stands for all branches. It pushes all branches.</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r>
              <a:rPr lang="en-US" sz="3600" b="1">
                <a:latin typeface="Segoe UI Symbol" panose="020B0502040204020203" charset="0"/>
                <a:cs typeface="Segoe UI Symbol" panose="020B0502040204020203" charset="0"/>
              </a:rPr>
              <a:t>--prune:</a:t>
            </a:r>
            <a:r>
              <a:rPr lang="en-US" sz="3600">
                <a:latin typeface="Segoe UI Symbol" panose="020B0502040204020203" charset="0"/>
                <a:cs typeface="Segoe UI Symbol" panose="020B0502040204020203" charset="0"/>
              </a:rPr>
              <a:t> It removes the remote branches that do not have a local counterpart. Means, if you have a remote branch say demo, if this branch does not exist locally, then it will be removed.</a:t>
            </a:r>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a:p>
            <a:pPr algn="l"/>
            <a:endParaRPr lang="en-US" sz="3600">
              <a:latin typeface="Segoe UI Symbol" panose="020B0502040204020203" charset="0"/>
              <a:cs typeface="Segoe UI Symbol"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3364</Words>
  <Application>WPS Presentation</Application>
  <PresentationFormat/>
  <Paragraphs>128</Paragraphs>
  <Slides>16</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16</vt:i4>
      </vt:variant>
    </vt:vector>
  </HeadingPairs>
  <TitlesOfParts>
    <vt:vector size="50" baseType="lpstr">
      <vt:lpstr>Arial</vt:lpstr>
      <vt:lpstr>SimSun</vt:lpstr>
      <vt:lpstr>Wingdings</vt:lpstr>
      <vt:lpstr>Arial</vt:lpstr>
      <vt:lpstr>Open Sans Light</vt:lpstr>
      <vt:lpstr>Roboto</vt:lpstr>
      <vt:lpstr>Verdana</vt:lpstr>
      <vt:lpstr>Calibri</vt:lpstr>
      <vt:lpstr>Source Sans Pro</vt:lpstr>
      <vt:lpstr>Poppins</vt:lpstr>
      <vt:lpstr>Poppins Medium</vt:lpstr>
      <vt:lpstr>Open Sans</vt:lpstr>
      <vt:lpstr>Microsoft YaHei</vt:lpstr>
      <vt:lpstr>Arial Unicode MS</vt:lpstr>
      <vt:lpstr>Lato</vt:lpstr>
      <vt:lpstr>Gill Sans</vt:lpstr>
      <vt:lpstr>Calibri</vt:lpstr>
      <vt:lpstr>Yu Gothic UI</vt:lpstr>
      <vt:lpstr>Bahnschrift Condensed</vt:lpstr>
      <vt:lpstr>Microsoft Sans Serif</vt:lpstr>
      <vt:lpstr>Arial Black</vt:lpstr>
      <vt:lpstr>Segoe UI Emoji</vt:lpstr>
      <vt:lpstr>Sitka Display</vt:lpstr>
      <vt:lpstr>Segoe UI Symbol</vt:lpstr>
      <vt:lpstr>Segoe UI Black</vt:lpstr>
      <vt:lpstr>Segoe Script</vt:lpstr>
      <vt:lpstr>SimSun-ExtB</vt:lpstr>
      <vt:lpstr>Nirmala UI</vt:lpstr>
      <vt:lpstr>Bahnschrift SemiLight SemiCondensed</vt:lpstr>
      <vt:lpstr>Yu Gothic</vt:lpstr>
      <vt:lpstr>Yu Gothic Light</vt:lpstr>
      <vt:lpstr>Bahnschrift</vt:lpstr>
      <vt:lpstr>Microsoft YaHei Light</vt:lpstr>
      <vt:lpstr>Office Theme</vt:lpstr>
      <vt:lpstr>PowerPoint 演示文稿</vt:lpstr>
      <vt:lpstr>My Agenda</vt:lpstr>
      <vt:lpstr>Pull &amp; Push Introduction</vt:lpstr>
      <vt:lpstr>Creation of Repository on Github</vt:lpstr>
      <vt:lpstr>Our Vision &amp; Mission</vt:lpstr>
      <vt:lpstr>Commit the changes</vt:lpstr>
      <vt:lpstr>Business Process</vt:lpstr>
      <vt:lpstr>Workflow of Push &amp; Pull </vt:lpstr>
      <vt:lpstr>Workflow of Push &amp; Pull </vt:lpstr>
      <vt:lpstr> Push </vt:lpstr>
      <vt:lpstr> Push </vt:lpstr>
      <vt:lpstr> Push </vt:lpstr>
      <vt:lpstr> Pull </vt:lpstr>
      <vt:lpstr> Workflow of Pull </vt:lpstr>
      <vt:lpstr> Workflow of Pull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timu</cp:lastModifiedBy>
  <cp:revision>14</cp:revision>
  <dcterms:created xsi:type="dcterms:W3CDTF">2021-07-17T12:43:00Z</dcterms:created>
  <dcterms:modified xsi:type="dcterms:W3CDTF">2021-07-19T11:13:06Z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