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h4wAK+4Vpiv+Jm4sppJnNL6k7c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2A58C7-463E-4497-9631-D0280AC53A44}">
  <a:tblStyle styleId="{C32A58C7-463E-4497-9631-D0280AC53A4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FF0"/>
          </a:solidFill>
        </a:fill>
      </a:tcStyle>
    </a:wholeTbl>
    <a:band1H>
      <a:tcTxStyle/>
      <a:tcStyle>
        <a:fill>
          <a:solidFill>
            <a:srgbClr val="CADDE1"/>
          </a:solidFill>
        </a:fill>
      </a:tcStyle>
    </a:band1H>
    <a:band2H>
      <a:tcTxStyle/>
    </a:band2H>
    <a:band1V>
      <a:tcTxStyle/>
      <a:tcStyle>
        <a:fill>
          <a:solidFill>
            <a:srgbClr val="CADDE1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  <a:tblStyle styleId="{9DF8120E-4381-41AC-AA8D-7BEC2D0706DC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1E8"/>
          </a:solidFill>
        </a:fill>
      </a:tcStyle>
    </a:wholeTbl>
    <a:band1H>
      <a:tcTxStyle/>
      <a:tcStyle>
        <a:fill>
          <a:solidFill>
            <a:srgbClr val="FFE2CD"/>
          </a:solidFill>
        </a:fill>
      </a:tcStyle>
    </a:band1H>
    <a:band2H>
      <a:tcTxStyle/>
    </a:band2H>
    <a:band1V>
      <a:tcTxStyle/>
      <a:tcStyle>
        <a:fill>
          <a:solidFill>
            <a:srgbClr val="FFE2CD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79cc93ad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79cc93ad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79cc93ad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79cc93ad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79cc93ad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79cc93ad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79cc93a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79cc93a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79cc93ad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79cc93ad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79cc93ad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79cc93ad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" name="Google Shape;34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" name="Google Shape;35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188" y="76188"/>
            <a:ext cx="1080000" cy="1080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Inferential Statistic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Data Science Club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Universitas Trunojoyo Madura Pertemuan ke Tujuh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23 Januari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79cc93ad0_0_29"/>
          <p:cNvSpPr txBox="1"/>
          <p:nvPr>
            <p:ph type="title"/>
          </p:nvPr>
        </p:nvSpPr>
        <p:spPr>
          <a:xfrm>
            <a:off x="1273400" y="445025"/>
            <a:ext cx="755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Luasan Area Distribusi Normal</a:t>
            </a:r>
            <a:endParaRPr/>
          </a:p>
        </p:txBody>
      </p:sp>
      <p:sp>
        <p:nvSpPr>
          <p:cNvPr id="108" name="Google Shape;108;gb79cc93ad0_0_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gb79cc93ad0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500" y="1280150"/>
            <a:ext cx="5464186" cy="38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 txBox="1"/>
          <p:nvPr>
            <p:ph idx="1" type="body"/>
          </p:nvPr>
        </p:nvSpPr>
        <p:spPr>
          <a:xfrm>
            <a:off x="776176" y="1152475"/>
            <a:ext cx="8056123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Penghitungan 🡺 Statistik Uji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5.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Keputusan Uji dan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Penarikan Kesimpulan</a:t>
            </a:r>
            <a:endParaRPr/>
          </a:p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idasarkan pada penerimaan dan penolakan hipotesis nol (H</a:t>
            </a:r>
            <a:r>
              <a:rPr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).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Dari hasil uji statistik biasanya didapatkan nilai statistik uji dan tingkat kemaknaan (p).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Secara umum, keputusan menolak hipotesis nol (H</a:t>
            </a:r>
            <a:r>
              <a:rPr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) diambil apabila :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2339163" y="3991025"/>
            <a:ext cx="4306186" cy="944901"/>
          </a:xfrm>
          <a:prstGeom prst="roundRect">
            <a:avLst>
              <a:gd fmla="val 16667" name="adj"/>
            </a:avLst>
          </a:prstGeom>
          <a:blipFill rotWithShape="1">
            <a:blip r:embed="rId3">
              <a:alphaModFix/>
            </a:blip>
            <a:stretch>
              <a:fillRect b="-62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79cc93ad0_0_22"/>
          <p:cNvSpPr txBox="1"/>
          <p:nvPr>
            <p:ph type="title"/>
          </p:nvPr>
        </p:nvSpPr>
        <p:spPr>
          <a:xfrm>
            <a:off x="1398550" y="445025"/>
            <a:ext cx="743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Confident Interval</a:t>
            </a:r>
            <a:endParaRPr/>
          </a:p>
        </p:txBody>
      </p:sp>
      <p:sp>
        <p:nvSpPr>
          <p:cNvPr id="122" name="Google Shape;122;gb79cc93ad0_0_22"/>
          <p:cNvSpPr txBox="1"/>
          <p:nvPr>
            <p:ph idx="1" type="body"/>
          </p:nvPr>
        </p:nvSpPr>
        <p:spPr>
          <a:xfrm>
            <a:off x="311700" y="1152475"/>
            <a:ext cx="8520600" cy="25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Confidence Interval dapat dibangun dengan mengikuti langkah-langkah di bawah ini: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Identifikasi Statistik Sampel: Pilih statistik yang akan Anda gunakan untuk memperkirakan parameter populasi (mis .: mean sampel)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Pilih Tingkat Keyakinan: Tingkat kepercayaan menggambarkan ketidakpastian metode pengambilan sampel.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Find the Margin of Error: Temukan margin of error berdasarkan persamaan sebelumnya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Tentukan Confidence Interval: Confidence Interval dapat diketahui dengan: Confidence Interval = Contoh Statistik ± Margin of Error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3" name="Google Shape;123;gb79cc93ad0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800" y="3884325"/>
            <a:ext cx="3539656" cy="108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520994" y="1152475"/>
            <a:ext cx="8311305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3.  Pemilihan Uji Statistik, perlu diperhatikan :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a. Jenis skala/skala pengukuran data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b. Distribusi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		c. Tujuan analisis (komparasi atau korelasi)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		d. Banyak atau jumlah sampel (bebas / berpasangan)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e. Banyaknya variabel yang diamati atau banyaknya pengamatan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		(f. Variansi)</a:t>
            </a:r>
            <a:endParaRPr/>
          </a:p>
          <a:p>
            <a:pPr indent="0" lvl="0" marL="1143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36" name="Google Shape;136;p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{9DF8120E-4381-41AC-AA8D-7BEC2D0706DC}</a:tableStyleId>
              </a:tblPr>
              <a:tblGrid>
                <a:gridCol w="1524000"/>
                <a:gridCol w="1100675"/>
                <a:gridCol w="1693325"/>
                <a:gridCol w="1524000"/>
                <a:gridCol w="1608675"/>
                <a:gridCol w="1693325"/>
              </a:tblGrid>
              <a:tr h="3338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TUJUAN</a:t>
                      </a:r>
                      <a:r>
                        <a:rPr b="1" lang="en-US" sz="11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ANALISIS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JUMLAH SAMPEL/KLP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BEBAS/ BERHUBUNGAN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STATISTIKA PARAMETRIK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STATISTIKA NON PARAMETRIK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002060"/>
                    </a:solidFill>
                  </a:tcPr>
                </a:tc>
                <a:tc hMerge="1"/>
              </a:tr>
              <a:tr h="54977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Analisis</a:t>
                      </a: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Data Semikuantitatif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Analisis Data Kualitatif/Kategori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CCCFF"/>
                    </a:solidFill>
                  </a:tcPr>
                </a:tc>
              </a:tr>
              <a:tr h="581950">
                <a:tc row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KOMPARASI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solidFill>
                      <a:srgbClr val="666699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538163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CC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Uji t satu sampel (</a:t>
                      </a:r>
                      <a:r>
                        <a:rPr i="1"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Goodness of Fit t test</a:t>
                      </a: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Kolmogorov-</a:t>
                      </a: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Smirnov satu sampel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Chi Square satu sampel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CCFF"/>
                    </a:solidFill>
                  </a:tcPr>
                </a:tc>
              </a:tr>
              <a:tr h="549775">
                <a:tc v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Bebas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Uji t 2 sampel</a:t>
                      </a: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bebas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Wilcoxon-Mann Whitney test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Chi Square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Fisher’s exact test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FF99"/>
                    </a:solidFill>
                  </a:tcPr>
                </a:tc>
              </a:tr>
              <a:tr h="5819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Berpasangan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CC8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Uji t data berpasangan (</a:t>
                      </a:r>
                      <a:r>
                        <a:rPr i="1"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Paired t test</a:t>
                      </a: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CC8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Wilcoxon Signed Rank test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CC8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Mc Nemar test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CC8B"/>
                    </a:solidFill>
                  </a:tcPr>
                </a:tc>
              </a:tr>
              <a:tr h="549775">
                <a:tc v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Bebas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Anova satu arah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i="1"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One</a:t>
                      </a:r>
                      <a:r>
                        <a:rPr i="1"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way anova</a:t>
                      </a: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Kruskal-Wallis test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Chi Square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CCFFCC"/>
                    </a:solidFill>
                  </a:tcPr>
                </a:tc>
              </a:tr>
              <a:tr h="41567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Berhubungan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Anova sama subyek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Anova Friedman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Cochran’s Q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99FF99"/>
                    </a:solidFill>
                  </a:tcPr>
                </a:tc>
              </a:tr>
              <a:tr h="12470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HUBUNGAN</a:t>
                      </a:r>
                      <a:endParaRPr sz="11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solidFill>
                      <a:srgbClr val="666699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SIMETRIS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6D6D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Product</a:t>
                      </a: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Moment dari Pearson (Korelasi Pearson)</a:t>
                      </a:r>
                      <a:endParaRPr sz="1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Korelasi Spearman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Uji Asosiasi :</a:t>
                      </a:r>
                      <a:endParaRPr/>
                    </a:p>
                    <a:p>
                      <a:pPr indent="-93663" lvl="0" marL="93663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Koefisien Kontingensi</a:t>
                      </a:r>
                      <a:endParaRPr/>
                    </a:p>
                    <a:p>
                      <a:pPr indent="-93663" lvl="0" marL="93663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Koefisien Phi</a:t>
                      </a:r>
                      <a:endParaRPr/>
                    </a:p>
                    <a:p>
                      <a:pPr indent="-93663" lvl="0" marL="93663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Koefisien Kappa</a:t>
                      </a:r>
                      <a:endParaRPr/>
                    </a:p>
                    <a:p>
                      <a:pPr indent="-93663" lvl="0" marL="93663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US" sz="1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Koefisien Lambda, dll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6D6D6"/>
                    </a:solidFill>
                  </a:tcPr>
                </a:tc>
              </a:tr>
              <a:tr h="333800">
                <a:tc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SEBAB-AKIBAT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66006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Regresi Linier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Regresi Ordinal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Regresi Logistik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6600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79cc93ad0_0_35"/>
          <p:cNvSpPr txBox="1"/>
          <p:nvPr>
            <p:ph type="title"/>
          </p:nvPr>
        </p:nvSpPr>
        <p:spPr>
          <a:xfrm>
            <a:off x="1273400" y="445025"/>
            <a:ext cx="755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T- sample test</a:t>
            </a:r>
            <a:endParaRPr/>
          </a:p>
        </p:txBody>
      </p:sp>
      <p:sp>
        <p:nvSpPr>
          <p:cNvPr id="142" name="Google Shape;142;gb79cc93ad0_0_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Two sampled T-test :-The Independent Samples t Test or 2-sample t-test compares the means of two independent groups in order to determine whether there is statistical evidence that the associated population means are significantly different. The Independent Samples t Test is a parametric test. This test is also known as: Independent t Test.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-misalkan ingin menguji apakah gaji team A sama atau tidak dengan gaji tim B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STATISTIKA DESKRIPTIF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2"/>
          <p:cNvSpPr txBox="1"/>
          <p:nvPr>
            <p:ph idx="1" type="body"/>
          </p:nvPr>
        </p:nvSpPr>
        <p:spPr>
          <a:xfrm>
            <a:off x="637952" y="1152475"/>
            <a:ext cx="8194347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Peringkasan, pengklasifikasian dan penyajian data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Sebagai langkah pertama sebelum analisis Statistik Inferensial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Analisis terhadap data dari seluruh populasi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Terhadap data yang diambil dari sampel 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Tidak bertujuan generalisasi/inferensi ke populasi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lphaL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Sampel tidak representatif (mewakili) populasi (dilihat dari besar/ukuran sampel, cara pengambilan sampel dan keterwakilan ciri-ciri populasi dalam sampel)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STATISTIKA INFERENSIAL</a:t>
            </a:r>
            <a:endParaRPr/>
          </a:p>
        </p:txBody>
      </p:sp>
      <p:sp>
        <p:nvSpPr>
          <p:cNvPr id="63" name="Google Shape;63;p3"/>
          <p:cNvSpPr txBox="1"/>
          <p:nvPr>
            <p:ph idx="1" type="body"/>
          </p:nvPr>
        </p:nvSpPr>
        <p:spPr>
          <a:xfrm>
            <a:off x="701747" y="1184372"/>
            <a:ext cx="7921257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i="0" lang="en-US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Teknik analisis data yang digunakan untuk menentukan sejauh mana kesamaan antara hasil yang diperoleh dari suatu sampel dengan hasil yang akan didapat pada populasi secara keseluruhan.</a:t>
            </a:r>
            <a:endParaRPr b="0" i="0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i="0" lang="en-US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Metode yang berhubungan dengan analisis data pada sampel untuk digunakan untuk penggeneralisasian pada populasi.</a:t>
            </a:r>
            <a:endParaRPr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i="0" lang="en-US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Penggunaan statistik inferensial didasarkan pada peluang (probability) dan sampel yang dipilih secara acak (random).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79cc93ad0_0_0"/>
          <p:cNvSpPr txBox="1"/>
          <p:nvPr>
            <p:ph type="title"/>
          </p:nvPr>
        </p:nvSpPr>
        <p:spPr>
          <a:xfrm>
            <a:off x="1455450" y="445025"/>
            <a:ext cx="737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Apa itu probabilitas?</a:t>
            </a:r>
            <a:endParaRPr/>
          </a:p>
        </p:txBody>
      </p:sp>
      <p:pic>
        <p:nvPicPr>
          <p:cNvPr id="69" name="Google Shape;69;gb79cc93ad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000" y="1238400"/>
            <a:ext cx="7124700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b79cc93ad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5450" y="2265250"/>
            <a:ext cx="5738193" cy="27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79cc93ad0_0_9"/>
          <p:cNvSpPr txBox="1"/>
          <p:nvPr>
            <p:ph type="title"/>
          </p:nvPr>
        </p:nvSpPr>
        <p:spPr>
          <a:xfrm>
            <a:off x="1262000" y="445025"/>
            <a:ext cx="757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Contoh Probabilitas dalam kehidupan</a:t>
            </a:r>
            <a:endParaRPr/>
          </a:p>
        </p:txBody>
      </p:sp>
      <p:pic>
        <p:nvPicPr>
          <p:cNvPr id="76" name="Google Shape;76;gb79cc93ad0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625" y="1170125"/>
            <a:ext cx="67640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79cc93ad0_0_15"/>
          <p:cNvSpPr txBox="1"/>
          <p:nvPr>
            <p:ph type="title"/>
          </p:nvPr>
        </p:nvSpPr>
        <p:spPr>
          <a:xfrm>
            <a:off x="1341675" y="445025"/>
            <a:ext cx="749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Konsep Estimasi</a:t>
            </a:r>
            <a:endParaRPr/>
          </a:p>
        </p:txBody>
      </p:sp>
      <p:pic>
        <p:nvPicPr>
          <p:cNvPr id="82" name="Google Shape;82;gb79cc93ad0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75" y="1170125"/>
            <a:ext cx="776193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STATISTIKA INFERENSIAL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4"/>
          <p:cNvSpPr txBox="1"/>
          <p:nvPr>
            <p:ph idx="1" type="body"/>
          </p:nvPr>
        </p:nvSpPr>
        <p:spPr>
          <a:xfrm>
            <a:off x="574158" y="1152475"/>
            <a:ext cx="8258141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/>
              <a:t>1.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Estimasi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Penaksiran nilai parameter berdasarkan  statistik 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- Estimasi titik (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point estimate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- Estimasi interval (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interval estimate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Pengujian Hipotesis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Untuk mengetahui keterkaitan/hubungan antar variabel di populasi 🡺 Uji statistik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9" name="Google Shape;8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2650" y="1586975"/>
            <a:ext cx="3319300" cy="19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PENGUJIAN HIPOTESIS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5"/>
          <p:cNvSpPr txBox="1"/>
          <p:nvPr>
            <p:ph idx="1" type="body"/>
          </p:nvPr>
        </p:nvSpPr>
        <p:spPr>
          <a:xfrm>
            <a:off x="574158" y="1152475"/>
            <a:ext cx="8258142" cy="341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PENGAMBILAN KEPUTUSAN</a:t>
            </a:r>
            <a:endParaRPr/>
          </a:p>
        </p:txBody>
      </p:sp>
      <p:sp>
        <p:nvSpPr>
          <p:cNvPr id="101" name="Google Shape;101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02" name="Google Shape;102;p6"/>
          <p:cNvGraphicFramePr/>
          <p:nvPr/>
        </p:nvGraphicFramePr>
        <p:xfrm>
          <a:off x="1233377" y="15310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{C32A58C7-463E-4497-9631-D0280AC53A44}</a:tableStyleId>
              </a:tblPr>
              <a:tblGrid>
                <a:gridCol w="2310800"/>
                <a:gridCol w="2310800"/>
                <a:gridCol w="2310800"/>
              </a:tblGrid>
              <a:tr h="6149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Kenyataan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Keputusan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6149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Menolak Ho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solidFill>
                      <a:srgbClr val="0071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Menerima Ho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solidFill>
                      <a:srgbClr val="00717D"/>
                    </a:solidFill>
                  </a:tcPr>
                </a:tc>
              </a:tr>
              <a:tr h="61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Ho Benar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solidFill>
                      <a:srgbClr val="0071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Benar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solidFill>
                      <a:srgbClr val="CCECFF"/>
                    </a:solidFill>
                  </a:tcPr>
                </a:tc>
              </a:tr>
              <a:tr h="614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Ho Salah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solidFill>
                      <a:srgbClr val="0071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Benar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asus</dc:creator>
</cp:coreProperties>
</file>