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5" r:id="rId5"/>
    <p:sldId id="266" r:id="rId6"/>
    <p:sldId id="260" r:id="rId7"/>
    <p:sldId id="267" r:id="rId8"/>
    <p:sldId id="268" r:id="rId9"/>
    <p:sldId id="259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995A-AE59-435F-8FB9-597DB1D5032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FD38-9537-4086-A78A-977997F7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995A-AE59-435F-8FB9-597DB1D5032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FD38-9537-4086-A78A-977997F7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4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995A-AE59-435F-8FB9-597DB1D5032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FD38-9537-4086-A78A-977997F7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995A-AE59-435F-8FB9-597DB1D5032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FD38-9537-4086-A78A-977997F7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1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995A-AE59-435F-8FB9-597DB1D5032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FD38-9537-4086-A78A-977997F7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6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995A-AE59-435F-8FB9-597DB1D5032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FD38-9537-4086-A78A-977997F7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7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995A-AE59-435F-8FB9-597DB1D5032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FD38-9537-4086-A78A-977997F7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995A-AE59-435F-8FB9-597DB1D5032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FD38-9537-4086-A78A-977997F7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3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995A-AE59-435F-8FB9-597DB1D5032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FD38-9537-4086-A78A-977997F7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995A-AE59-435F-8FB9-597DB1D5032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FD38-9537-4086-A78A-977997F7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1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995A-AE59-435F-8FB9-597DB1D5032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FD38-9537-4086-A78A-977997F7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4995A-AE59-435F-8FB9-597DB1D5032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9FD38-9537-4086-A78A-977997F7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9920"/>
            <a:ext cx="9144000" cy="9605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/>
              <a:t>Machine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Supervised Learning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1" y="1115110"/>
            <a:ext cx="2511478" cy="25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723" y="568480"/>
            <a:ext cx="9731433" cy="794807"/>
          </a:xfrm>
        </p:spPr>
        <p:txBody>
          <a:bodyPr>
            <a:noAutofit/>
          </a:bodyPr>
          <a:lstStyle/>
          <a:p>
            <a:pPr algn="l"/>
            <a:r>
              <a:rPr lang="en-US" sz="3200" b="1"/>
              <a:t>Types of Classification Problems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2D1E33-DC75-4838-BA44-DB867B523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44" y="284481"/>
            <a:ext cx="1078806" cy="10788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B507FF0-7B1F-480D-99A4-781AA0E89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9" r="69384"/>
          <a:stretch/>
        </p:blipFill>
        <p:spPr bwMode="auto">
          <a:xfrm>
            <a:off x="2111998" y="1828800"/>
            <a:ext cx="2439454" cy="404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8F3586C-A996-4CA2-8F4A-795551C7A609}"/>
              </a:ext>
            </a:extLst>
          </p:cNvPr>
          <p:cNvSpPr txBox="1">
            <a:spLocks/>
          </p:cNvSpPr>
          <p:nvPr/>
        </p:nvSpPr>
        <p:spPr>
          <a:xfrm>
            <a:off x="3082787" y="6414052"/>
            <a:ext cx="6026426" cy="253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Source : https://www.microsoft.com/en-us/research/uploads/prod/2017/12/40250.jpg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0A7D8148-250E-4EAD-AC45-59E8D3A8D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9" t="10319" r="38803"/>
          <a:stretch/>
        </p:blipFill>
        <p:spPr bwMode="auto">
          <a:xfrm>
            <a:off x="5034336" y="1828800"/>
            <a:ext cx="1962364" cy="404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A525991A-280F-4E3F-902C-F478A5D9B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1" t="29418" r="2574" b="35696"/>
          <a:stretch/>
        </p:blipFill>
        <p:spPr bwMode="auto">
          <a:xfrm>
            <a:off x="7948246" y="2690446"/>
            <a:ext cx="2426677" cy="157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2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723" y="568480"/>
            <a:ext cx="9731433" cy="794807"/>
          </a:xfrm>
        </p:spPr>
        <p:txBody>
          <a:bodyPr>
            <a:noAutofit/>
          </a:bodyPr>
          <a:lstStyle/>
          <a:p>
            <a:pPr algn="l"/>
            <a:r>
              <a:rPr lang="en-US" sz="3200" b="1"/>
              <a:t>Types of Classification Problems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2D1E33-DC75-4838-BA44-DB867B523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44" y="284481"/>
            <a:ext cx="1078806" cy="10788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B507FF0-7B1F-480D-99A4-781AA0E89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9" r="69384"/>
          <a:stretch/>
        </p:blipFill>
        <p:spPr bwMode="auto">
          <a:xfrm>
            <a:off x="2111998" y="1828800"/>
            <a:ext cx="2439454" cy="404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8F3586C-A996-4CA2-8F4A-795551C7A609}"/>
              </a:ext>
            </a:extLst>
          </p:cNvPr>
          <p:cNvSpPr txBox="1">
            <a:spLocks/>
          </p:cNvSpPr>
          <p:nvPr/>
        </p:nvSpPr>
        <p:spPr>
          <a:xfrm>
            <a:off x="3082787" y="6414052"/>
            <a:ext cx="6026426" cy="253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Source : https://www.microsoft.com/en-us/research/uploads/prod/2017/12/40250.jpg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0A7D8148-250E-4EAD-AC45-59E8D3A8D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9" t="10319" r="38803"/>
          <a:stretch/>
        </p:blipFill>
        <p:spPr bwMode="auto">
          <a:xfrm>
            <a:off x="5034336" y="1828800"/>
            <a:ext cx="1962364" cy="404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A525991A-280F-4E3F-902C-F478A5D9B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89" t="10319"/>
          <a:stretch/>
        </p:blipFill>
        <p:spPr bwMode="auto">
          <a:xfrm>
            <a:off x="7479584" y="1828800"/>
            <a:ext cx="3100424" cy="404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8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723" y="568480"/>
            <a:ext cx="9731433" cy="7948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Meet 6: Supervised Learning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44" y="284481"/>
            <a:ext cx="1078806" cy="107880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59723" y="1751658"/>
            <a:ext cx="10910917" cy="3531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/>
              <a:t>Outline</a:t>
            </a:r>
            <a:endParaRPr lang="en-US" sz="2800" b="1" dirty="0"/>
          </a:p>
          <a:p>
            <a:pPr marL="565150" indent="-2825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Difference between Regression and Classification</a:t>
            </a:r>
          </a:p>
          <a:p>
            <a:pPr marL="565150" indent="-2825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Regression Algorithms</a:t>
            </a:r>
          </a:p>
          <a:p>
            <a:pPr marL="565150" indent="-2825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Classification Algorithms</a:t>
            </a:r>
          </a:p>
          <a:p>
            <a:pPr marL="565150" indent="-282575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Types of Classification Problems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44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723" y="568480"/>
            <a:ext cx="9731433" cy="79480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The Difference between Regression and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44" y="284481"/>
            <a:ext cx="1078806" cy="10788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5BC20C4-6E8C-4F79-950B-8AA0FCAB26A0}"/>
              </a:ext>
            </a:extLst>
          </p:cNvPr>
          <p:cNvSpPr txBox="1">
            <a:spLocks/>
          </p:cNvSpPr>
          <p:nvPr/>
        </p:nvSpPr>
        <p:spPr>
          <a:xfrm>
            <a:off x="3082787" y="6414052"/>
            <a:ext cx="6026426" cy="253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Source : https://www.wordstream.com/blog/ws/2017/07/28/machine-learning-applications</a:t>
            </a:r>
          </a:p>
        </p:txBody>
      </p:sp>
      <p:pic>
        <p:nvPicPr>
          <p:cNvPr id="8" name="Picture 2" descr="Machine learning diagram">
            <a:extLst>
              <a:ext uri="{FF2B5EF4-FFF2-40B4-BE49-F238E27FC236}">
                <a16:creationId xmlns:a16="http://schemas.microsoft.com/office/drawing/2014/main" xmlns="" id="{4FA1734A-10E3-4923-8E20-5D5B3D441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53" y="1452880"/>
            <a:ext cx="6563694" cy="46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723" y="568480"/>
            <a:ext cx="9731433" cy="79480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The Difference between Regression and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44" y="284481"/>
            <a:ext cx="1078806" cy="107880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59723" y="1751658"/>
            <a:ext cx="10910917" cy="3531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B0F0"/>
                </a:solidFill>
              </a:rPr>
              <a:t>Classification</a:t>
            </a:r>
            <a:r>
              <a:rPr lang="en-US" sz="2800" dirty="0"/>
              <a:t> is the process of predicting a discrete class label or category.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0070C0"/>
                </a:solidFill>
              </a:rPr>
              <a:t>Regression</a:t>
            </a:r>
            <a:r>
              <a:rPr lang="en-US" sz="2800" b="1" dirty="0"/>
              <a:t> </a:t>
            </a:r>
            <a:r>
              <a:rPr lang="en-US" sz="2800" dirty="0"/>
              <a:t>is the process of predicting a continuous value as opposed to predicting a categorical value in Classification.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The main difference between them is that the </a:t>
            </a:r>
            <a:r>
              <a:rPr lang="en-US" sz="2800" b="1" dirty="0"/>
              <a:t>output variable </a:t>
            </a:r>
            <a:r>
              <a:rPr lang="en-US" sz="2800" dirty="0"/>
              <a:t>in: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800" dirty="0"/>
              <a:t>Regression is numerical (or continuous), while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800" dirty="0"/>
              <a:t>Classification is categorical (or discrete)</a:t>
            </a:r>
          </a:p>
        </p:txBody>
      </p:sp>
    </p:spTree>
    <p:extLst>
      <p:ext uri="{BB962C8B-B14F-4D97-AF65-F5344CB8AC3E}">
        <p14:creationId xmlns:p14="http://schemas.microsoft.com/office/powerpoint/2010/main" val="39797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723" y="568480"/>
            <a:ext cx="9731433" cy="7948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Regression Algorithms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9723" y="1751658"/>
            <a:ext cx="10180321" cy="2800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Linear Regression (describing linear relationship)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Polynomial Regression (describing curvilinear relationships, </a:t>
            </a:r>
            <a:r>
              <a:rPr lang="en-US" sz="2800" dirty="0" err="1"/>
              <a:t>wether</a:t>
            </a:r>
            <a:r>
              <a:rPr lang="en-US" sz="2800" dirty="0"/>
              <a:t> it’s quadratic, cubic, or higher order)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Ridge Regression (analyzing multiple regression data that suffer from multicollinearity)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6D1C08-CFB2-4BF2-A7F4-4CB0F15EE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44" y="284481"/>
            <a:ext cx="1078806" cy="10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723" y="568480"/>
            <a:ext cx="9731433" cy="7948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Classification Algorithms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9723" y="1751658"/>
            <a:ext cx="5739477" cy="4130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K-Nearest Neighbor (classify classes using the majority response value from the K nearest neighbors)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Support Vector Machine (classify classes by finding the optimal hyperplane)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Decision Tree (classify classes by building a decision tree according to the if-else conditions)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6D1C08-CFB2-4BF2-A7F4-4CB0F15EE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44" y="284481"/>
            <a:ext cx="1078806" cy="107880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C05828B-D173-4560-8786-3373045428E1}"/>
              </a:ext>
            </a:extLst>
          </p:cNvPr>
          <p:cNvGrpSpPr/>
          <p:nvPr/>
        </p:nvGrpSpPr>
        <p:grpSpPr>
          <a:xfrm>
            <a:off x="7707974" y="2038656"/>
            <a:ext cx="3924302" cy="3644288"/>
            <a:chOff x="7707974" y="2038656"/>
            <a:chExt cx="3924302" cy="3644288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xmlns="" id="{008475A5-64C3-4214-88FE-3E105932F4C2}"/>
                </a:ext>
              </a:extLst>
            </p:cNvPr>
            <p:cNvSpPr txBox="1">
              <a:spLocks/>
            </p:cNvSpPr>
            <p:nvPr/>
          </p:nvSpPr>
          <p:spPr>
            <a:xfrm>
              <a:off x="7707975" y="5184178"/>
              <a:ext cx="3924301" cy="4987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Source : https://medium.com/@16611110/klasifikasi-k-nn-menggunakan-data-tooth-growth-di-r-ec18148f1cd9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xmlns="" id="{83AB6ECC-1B02-468E-A4D0-4975E17AFCF9}"/>
                </a:ext>
              </a:extLst>
            </p:cNvPr>
            <p:cNvSpPr txBox="1">
              <a:spLocks/>
            </p:cNvSpPr>
            <p:nvPr/>
          </p:nvSpPr>
          <p:spPr>
            <a:xfrm>
              <a:off x="7707974" y="2038656"/>
              <a:ext cx="3924301" cy="4987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K-Nearest Neighbor</a:t>
              </a:r>
            </a:p>
          </p:txBody>
        </p:sp>
        <p:pic>
          <p:nvPicPr>
            <p:cNvPr id="1028" name="Picture 4" descr="Image for post">
              <a:extLst>
                <a:ext uri="{FF2B5EF4-FFF2-40B4-BE49-F238E27FC236}">
                  <a16:creationId xmlns:a16="http://schemas.microsoft.com/office/drawing/2014/main" xmlns="" id="{27B0196D-6D04-437B-8EC1-C7DC9809B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1318" y="2537422"/>
              <a:ext cx="3277612" cy="2450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581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723" y="568480"/>
            <a:ext cx="9731433" cy="7948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Classification Algorithms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6D1C08-CFB2-4BF2-A7F4-4CB0F15EE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44" y="284481"/>
            <a:ext cx="1078806" cy="10788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08475A5-64C3-4214-88FE-3E105932F4C2}"/>
              </a:ext>
            </a:extLst>
          </p:cNvPr>
          <p:cNvSpPr txBox="1">
            <a:spLocks/>
          </p:cNvSpPr>
          <p:nvPr/>
        </p:nvSpPr>
        <p:spPr>
          <a:xfrm>
            <a:off x="7707975" y="5184178"/>
            <a:ext cx="3924301" cy="79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Source : https://towardsdatascience.com/support-vector-machines-svm-clearly-explained-a-python-tutorial-for-classification-problems-29c539f3ad8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3AB6ECC-1B02-468E-A4D0-4975E17AFCF9}"/>
              </a:ext>
            </a:extLst>
          </p:cNvPr>
          <p:cNvSpPr txBox="1">
            <a:spLocks/>
          </p:cNvSpPr>
          <p:nvPr/>
        </p:nvSpPr>
        <p:spPr>
          <a:xfrm>
            <a:off x="7707974" y="2038656"/>
            <a:ext cx="3924301" cy="498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Support Vector Machine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xmlns="" id="{3F62F485-C9FA-4383-8C40-071786A1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511" y="2534882"/>
            <a:ext cx="3649226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566FCF4F-83BC-4967-9711-A4749B4D068A}"/>
              </a:ext>
            </a:extLst>
          </p:cNvPr>
          <p:cNvSpPr txBox="1">
            <a:spLocks/>
          </p:cNvSpPr>
          <p:nvPr/>
        </p:nvSpPr>
        <p:spPr>
          <a:xfrm>
            <a:off x="559723" y="1751658"/>
            <a:ext cx="5739477" cy="4130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K-Nearest Neighbor (classify classes using the majority response value from the K nearest neighbors)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Support Vector Machine (classify classes by finding the optimal hyperplane)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Decision Tree (classify classes by building a decision tree according to the if-else conditions)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464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723" y="568480"/>
            <a:ext cx="9731433" cy="7948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Classification Algorithms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6D1C08-CFB2-4BF2-A7F4-4CB0F15EE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44" y="284481"/>
            <a:ext cx="1078806" cy="107880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E58CD98-183F-44CC-A206-7B3CC8BAEC81}"/>
              </a:ext>
            </a:extLst>
          </p:cNvPr>
          <p:cNvGrpSpPr/>
          <p:nvPr/>
        </p:nvGrpSpPr>
        <p:grpSpPr>
          <a:xfrm>
            <a:off x="7707974" y="2038656"/>
            <a:ext cx="3924303" cy="3644288"/>
            <a:chOff x="7707974" y="1703890"/>
            <a:chExt cx="3924303" cy="36442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xmlns="" id="{2DDC0779-E362-4F39-B62C-6E353DDD4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7976" y="2202656"/>
              <a:ext cx="3924301" cy="245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xmlns="" id="{008475A5-64C3-4214-88FE-3E105932F4C2}"/>
                </a:ext>
              </a:extLst>
            </p:cNvPr>
            <p:cNvSpPr txBox="1">
              <a:spLocks/>
            </p:cNvSpPr>
            <p:nvPr/>
          </p:nvSpPr>
          <p:spPr>
            <a:xfrm>
              <a:off x="7707975" y="4849412"/>
              <a:ext cx="3924301" cy="49876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Source : https://towardsai.net/p/programming/decision-trees-explained-with-a-practical-example-fe47872d3b53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xmlns="" id="{83AB6ECC-1B02-468E-A4D0-4975E17AFCF9}"/>
                </a:ext>
              </a:extLst>
            </p:cNvPr>
            <p:cNvSpPr txBox="1">
              <a:spLocks/>
            </p:cNvSpPr>
            <p:nvPr/>
          </p:nvSpPr>
          <p:spPr>
            <a:xfrm>
              <a:off x="7707974" y="1703890"/>
              <a:ext cx="3924301" cy="49876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Decision Tree</a:t>
              </a:r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5B917B14-5215-4E36-8EFB-323DEC3C493E}"/>
              </a:ext>
            </a:extLst>
          </p:cNvPr>
          <p:cNvSpPr txBox="1">
            <a:spLocks/>
          </p:cNvSpPr>
          <p:nvPr/>
        </p:nvSpPr>
        <p:spPr>
          <a:xfrm>
            <a:off x="559723" y="1751658"/>
            <a:ext cx="5739477" cy="4130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K-Nearest Neighbor (classify classes using the majority response value from the K nearest neighbors)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Support Vector Machine (classify classes by finding the optimal hyperplane)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Decision Tree (classify classes by building a decision tree according to the if-else conditions)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732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723" y="568480"/>
            <a:ext cx="9731433" cy="7948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Types of Classification Problems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9723" y="1751658"/>
            <a:ext cx="10180321" cy="2471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There are 3 types of classification problems: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Binary Classification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Multi-class Classification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Multi-label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2D1E33-DC75-4838-BA44-DB867B523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44" y="284481"/>
            <a:ext cx="1078806" cy="10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344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Oktavia Ramadhani</dc:creator>
  <cp:lastModifiedBy>Oktavia Ramadhani</cp:lastModifiedBy>
  <cp:revision>21</cp:revision>
  <dcterms:created xsi:type="dcterms:W3CDTF">2020-11-14T08:30:36Z</dcterms:created>
  <dcterms:modified xsi:type="dcterms:W3CDTF">2020-11-28T06:29:02Z</dcterms:modified>
</cp:coreProperties>
</file>