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68" r:id="rId18"/>
    <p:sldId id="270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71" autoAdjust="0"/>
    <p:restoredTop sz="94660" autoAdjust="0"/>
  </p:normalViewPr>
  <p:slideViewPr>
    <p:cSldViewPr>
      <p:cViewPr varScale="1">
        <p:scale>
          <a:sx n="91" d="100"/>
          <a:sy n="91" d="100"/>
        </p:scale>
        <p:origin x="-99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6E618-8906-4162-AB4D-1F191D8E32A0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6BC3-4A2A-48DD-875C-BA1C81C5D0C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6BC3-4A2A-48DD-875C-BA1C81C5D0C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6BC3-4A2A-48DD-875C-BA1C81C5D0C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123-A27E-46DB-AD02-61F2449E1FE1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B18B-1973-49F8-B99B-E03179B6AB6B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9BCE-87CE-421D-9BD7-7070132975D0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618B-2314-4E83-B089-C5668B5D1B84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AD2E-C6ED-4B35-8A88-F3BEA848A933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404E-B076-4381-9B05-415411D3D698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EB64-97B5-4ACF-BC14-07BAF555DFD9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39E6-3D21-421D-B9A5-B6F13F4494C5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0DEF-A64C-458E-9566-8536E1E3B2BB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A410-AB9C-4422-A806-067BA7D0A802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D16A-2FC7-45B5-8063-581CCCA58C01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C6C4-650B-4BF3-9F93-905D288E2FAE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2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«Наименование проекта»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0356" y="6291298"/>
            <a:ext cx="6400800" cy="42385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проекта: И. О. Фамилия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142852"/>
            <a:ext cx="6400800" cy="423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Организация</a:t>
            </a:r>
          </a:p>
        </p:txBody>
      </p:sp>
      <p:pic>
        <p:nvPicPr>
          <p:cNvPr id="1026" name="Picture 2" descr="C:\Users\Админ\Desktop\Безымянны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785794"/>
            <a:ext cx="7500990" cy="35004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8581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Результаты проводимых работ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информация о результатах проводимых работ и другие информации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1-2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свидетельство, сертификаты и другие документы связанное с работы.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1438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Полученные документы результатов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информация о результатах проводимых работ и другие информации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1-2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свидетельство, сертификаты и другие документы связанное с работы.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1438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Полученные награды проекта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информация о полученных наградах проекта и другие информации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свидетельство, сертификаты и другие документы связанное с работы.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  <a:p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618B-2314-4E83-B089-C5668B5D1B84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  <a:effec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Информация об инновационном проекте</a:t>
            </a:r>
            <a:endParaRPr lang="ru-RU" sz="66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13482" y="857231"/>
          <a:ext cx="8959112" cy="58579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95496"/>
                <a:gridCol w="3663616"/>
              </a:tblGrid>
              <a:tr h="1000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Потенциальные потребители продукции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Фермерские хозяйства, дехканские хозяйства и население Республики Узбекистан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269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2.Общая мощность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kumimoji="0" lang="ru-RU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</a:t>
                      </a:r>
                      <a:r>
                        <a:rPr kumimoji="0" lang="ru-RU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в год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43132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2.1 Мощность предприятия в 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районе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в год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7068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2.2 Прогнозируемая мощность предприятия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территории инновационного  технопарка «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Яшнабад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в год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808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3. Общий прогнозируемый объем производства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kumimoji="0" lang="ru-RU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</a:t>
                      </a:r>
                      <a:r>
                        <a:rPr kumimoji="0" lang="ru-RU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в год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862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3.1 Прогнозируемый объем   производства   продукции 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(на существующий территории в 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районе)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в год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1078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3.2 Прогнозируемый объем  производства   продукции 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(на территории инновационного технопарка «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Яшнабад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206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</a:t>
                      </a:r>
                      <a:r>
                        <a:rPr kumimoji="0" lang="ru-RU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в год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269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Продажная стоимость за литр. 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6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сум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  <a:tr h="431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Количество создаваемых постоянных рабочих мест </a:t>
                      </a:r>
                    </a:p>
                  </a:txBody>
                  <a:tcPr marL="68581" marR="68581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1111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79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Информация о финансовых и инфраструктурных</a:t>
            </a:r>
            <a:br>
              <a:rPr lang="ru-RU" sz="2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потребностях для организации производства</a:t>
            </a:r>
            <a:endParaRPr lang="ru-RU" sz="24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14449" y="1071547"/>
          <a:ext cx="8472393" cy="5715039"/>
        </p:xfrm>
        <a:graphic>
          <a:graphicData uri="http://schemas.openxmlformats.org/drawingml/2006/table">
            <a:tbl>
              <a:tblPr/>
              <a:tblGrid>
                <a:gridCol w="5876538"/>
                <a:gridCol w="2595855"/>
              </a:tblGrid>
              <a:tr h="472285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 </a:t>
                      </a:r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Общая площадь </a:t>
                      </a:r>
                      <a:r>
                        <a:rPr lang="ru-RU" sz="1800" b="0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(кв.м</a:t>
                      </a:r>
                      <a:r>
                        <a:rPr lang="ru-RU" sz="1800" b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), из</a:t>
                      </a:r>
                      <a:r>
                        <a:rPr lang="ru-RU" sz="1800" b="0" kern="12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них:</a:t>
                      </a:r>
                      <a:endParaRPr lang="ru-RU" sz="18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1" u="sng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6056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 </a:t>
                      </a:r>
                      <a:r>
                        <a:rPr lang="ru-RU" sz="1800" b="1" u="sng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Существующие</a:t>
                      </a:r>
                      <a:r>
                        <a:rPr lang="ru-RU" sz="1800" b="1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помещения (ведутся переговоры по выкупу территории в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8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районе)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1" u="sng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480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1.1.1 Производственное помещение 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480">
                <a:tc>
                  <a:txBody>
                    <a:bodyPr/>
                    <a:lstStyle/>
                    <a:p>
                      <a:pPr lvl="1" fontAlgn="base">
                        <a:spcAft>
                          <a:spcPts val="0"/>
                        </a:spcAft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1.1.2 Складское помещение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54084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1.2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Дополнительно запрашиваемые </a:t>
                      </a:r>
                      <a:r>
                        <a:rPr lang="ru-RU" sz="1800" b="1" u="sng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пустая территория</a:t>
                      </a:r>
                      <a:r>
                        <a:rPr lang="ru-RU" sz="1800" b="1" u="sng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от инновационного технопарка «</a:t>
                      </a:r>
                      <a:r>
                        <a:rPr lang="ru-RU" sz="18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Яшнабад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», </a:t>
                      </a:r>
                      <a:r>
                        <a:rPr lang="ru-RU" sz="1800" b="0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т.ч. для возведения:</a:t>
                      </a:r>
                      <a:endParaRPr lang="ru-RU" sz="1800" b="0" i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1" u="sng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4174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1.2.1 Производственных помещений. 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4325">
                <a:tc>
                  <a:txBody>
                    <a:bodyPr/>
                    <a:lstStyle/>
                    <a:p>
                      <a:pPr lvl="1" fontAlgn="base">
                        <a:spcAft>
                          <a:spcPts val="0"/>
                        </a:spcAft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1.2.2 Складских помещений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Потребность в электроэнергии в год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0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Потребность в природном газе в год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9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Потребность в питьевой и технической воде в год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195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987" y="-24"/>
            <a:ext cx="8730006" cy="71438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Стоимость инновационного проекта </a:t>
            </a:r>
            <a:endParaRPr lang="ru-RU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857232"/>
          <a:ext cx="8501154" cy="57150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31980"/>
                <a:gridCol w="2369174"/>
              </a:tblGrid>
              <a:tr h="57525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1) Общая стоимость </a:t>
                      </a:r>
                      <a:r>
                        <a:rPr lang="ru-RU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проекта </a:t>
                      </a:r>
                      <a:r>
                        <a:rPr lang="ru-RU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(в </a:t>
                      </a: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долл.США</a:t>
                      </a:r>
                      <a:r>
                        <a:rPr lang="ru-RU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), </a:t>
                      </a:r>
                      <a:r>
                        <a:rPr lang="ru-RU" sz="160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из </a:t>
                      </a:r>
                      <a:r>
                        <a:rPr lang="ru-RU" sz="1600" i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них:</a:t>
                      </a:r>
                      <a:endParaRPr lang="ru-RU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711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1.1)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i="1" u="non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</a:t>
                      </a:r>
                      <a:r>
                        <a:rPr lang="en-US" sz="1600" b="1" i="1" u="non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600" b="1" i="1" u="non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i="1" u="non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районе </a:t>
                      </a:r>
                      <a:endParaRPr lang="ru-RU" sz="1600" b="1" i="1" u="none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7525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1.2) </a:t>
                      </a:r>
                      <a:r>
                        <a:rPr lang="ru-RU" sz="1600" b="1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</a:t>
                      </a:r>
                      <a:r>
                        <a:rPr lang="ru-RU" sz="1600" b="1" i="1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Яшнабадском</a:t>
                      </a:r>
                      <a:r>
                        <a:rPr lang="ru-RU" sz="1600" b="1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i="1" u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инновационном технопарке</a:t>
                      </a:r>
                      <a:endParaRPr lang="ru-RU" sz="1600" b="1" i="1" u="none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4573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1.2.1)  Стоимость приобретаемых машин и оборудования  </a:t>
                      </a:r>
                      <a:endParaRPr lang="ru-RU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25261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1.2.2)  Стоимость </a:t>
                      </a: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СМР </a:t>
                      </a:r>
                    </a:p>
                  </a:txBody>
                  <a:tcPr marL="63305" marR="6330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6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767681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1.2.3)  </a:t>
                      </a: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Сумма оборотного капитала </a:t>
                      </a:r>
                    </a:p>
                  </a:txBody>
                  <a:tcPr marL="63305" marR="6330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5408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2) Общий </a:t>
                      </a: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</a:rPr>
                        <a:t>объем </a:t>
                      </a:r>
                      <a:r>
                        <a:rPr lang="ru-RU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производства </a:t>
                      </a:r>
                      <a:r>
                        <a:rPr lang="ru-RU" sz="16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600" b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млн.сум</a:t>
                      </a:r>
                      <a:r>
                        <a:rPr lang="ru-RU" sz="16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600" b="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6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млн.сум</a:t>
                      </a: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</a:rPr>
                        <a:t>. в год</a:t>
                      </a:r>
                      <a:endParaRPr lang="ru-RU" sz="16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79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2.1) </a:t>
                      </a:r>
                      <a:r>
                        <a:rPr lang="ru-RU" sz="1600" b="1" i="1" u="non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</a:t>
                      </a:r>
                      <a:r>
                        <a:rPr lang="ru-RU" sz="1600" b="1" i="1" u="none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_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600" b="1" i="1" u="non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i="1" u="non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районе </a:t>
                      </a:r>
                      <a:r>
                        <a:rPr lang="ru-RU" sz="16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6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т</a:t>
                      </a:r>
                      <a:r>
                        <a:rPr lang="ru-RU" sz="16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. в год)</a:t>
                      </a:r>
                      <a:endParaRPr lang="ru-RU" sz="1600" b="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млн.сум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. в год</a:t>
                      </a:r>
                      <a:endParaRPr lang="ru-RU" sz="16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921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2.2) </a:t>
                      </a:r>
                      <a:r>
                        <a:rPr lang="ru-RU" sz="1600" b="1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</a:t>
                      </a:r>
                      <a:r>
                        <a:rPr lang="ru-RU" sz="1600" b="1" i="1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Яшнабадском</a:t>
                      </a:r>
                      <a:r>
                        <a:rPr lang="ru-RU" sz="1600" b="1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i="1" u="none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инновационном технопарке </a:t>
                      </a:r>
                      <a:r>
                        <a:rPr lang="ru-RU" sz="16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6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т</a:t>
                      </a:r>
                      <a:r>
                        <a:rPr lang="ru-RU" sz="16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. в год)</a:t>
                      </a:r>
                      <a:endParaRPr lang="ru-RU" sz="1600" b="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млн.сум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. в год</a:t>
                      </a:r>
                      <a:endParaRPr lang="ru-RU" sz="16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0" y="-24"/>
            <a:ext cx="9144000" cy="785818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Источники финансирования проекта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2" y="857232"/>
          <a:ext cx="8715376" cy="5409079"/>
        </p:xfrm>
        <a:graphic>
          <a:graphicData uri="http://schemas.openxmlformats.org/drawingml/2006/table">
            <a:tbl>
              <a:tblPr/>
              <a:tblGrid>
                <a:gridCol w="6311180"/>
                <a:gridCol w="2404196"/>
              </a:tblGrid>
              <a:tr h="319102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1) </a:t>
                      </a:r>
                      <a:r>
                        <a:rPr lang="ru-RU" sz="1800" b="1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800" b="1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800" b="1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районе</a:t>
                      </a:r>
                      <a:r>
                        <a:rPr lang="ru-RU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всего:</a:t>
                      </a:r>
                      <a:r>
                        <a:rPr lang="ru-RU" sz="18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(в долл.США), </a:t>
                      </a:r>
                      <a:r>
                        <a:rPr lang="ru-RU" sz="18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из них</a:t>
                      </a:r>
                      <a:endParaRPr lang="ru-RU" sz="1800" b="0" u="sng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15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1.1)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Собственные средства</a:t>
                      </a: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9509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1.2) Финансовые средства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 соответствии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 </a:t>
                      </a:r>
                      <a:r>
                        <a:rPr kumimoji="0" lang="ru-RU" sz="1800" u="sng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поручено </a:t>
                      </a:r>
                      <a:r>
                        <a:rPr kumimoji="0" lang="ru-RU" sz="1800" u="sng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предоставить денежные средства для реализации </a:t>
                      </a:r>
                      <a:r>
                        <a:rPr kumimoji="0" lang="ru-RU" sz="1800" u="sng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проекта</a:t>
                      </a:r>
                      <a:r>
                        <a:rPr kumimoji="0" lang="en-US" sz="1800" u="sng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)</a:t>
                      </a:r>
                      <a:endParaRPr lang="ru-RU" sz="1800" u="sng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0" u="sng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332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1800" b="1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2)</a:t>
                      </a:r>
                      <a:r>
                        <a:rPr lang="ru-RU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r>
                        <a:rPr lang="ru-RU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</a:t>
                      </a:r>
                      <a:r>
                        <a:rPr lang="ru-RU" sz="1800" b="1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инновационном технопарке «</a:t>
                      </a:r>
                      <a:r>
                        <a:rPr lang="ru-RU" sz="1800" b="1" baseline="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Яшнабад</a:t>
                      </a:r>
                      <a:r>
                        <a:rPr lang="ru-RU" sz="1800" b="1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»</a:t>
                      </a:r>
                      <a:r>
                        <a:rPr lang="ru-RU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, всего:</a:t>
                      </a:r>
                      <a:br>
                        <a:rPr lang="ru-RU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</a:br>
                      <a:r>
                        <a:rPr lang="ru-RU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</a:t>
                      </a:r>
                      <a:r>
                        <a:rPr lang="ru-RU" sz="18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(в долл.США),</a:t>
                      </a:r>
                      <a:r>
                        <a:rPr lang="ru-RU" sz="18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из них</a:t>
                      </a:r>
                      <a:endParaRPr lang="ru-RU" sz="1800" b="0" i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15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2.1)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Собственные средства</a:t>
                      </a: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9509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2.2) Финансовые средства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 соответствии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kumimoji="0" lang="ru-RU" sz="1800" u="sng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u="sng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поручено предоставить денежные средства для реализации проекта</a:t>
                      </a:r>
                      <a:endParaRPr lang="ru-RU" sz="1800" u="sng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305" marR="633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b="0" u="sng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7833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Общие финансовые средства </a:t>
                      </a:r>
                      <a:r>
                        <a:rPr lang="ru-RU" sz="18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требуемые </a:t>
                      </a:r>
                      <a:r>
                        <a:rPr lang="ru-RU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от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банка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*****</a:t>
                      </a:r>
                      <a:endParaRPr lang="ru-RU" sz="1800" u="sng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8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Этапы производство или стратегия развитии проекта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информация о этапах производство или информация о стратегии развитии проекта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документы связанное с работы.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618B-2314-4E83-B089-C5668B5D1B84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214446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Требуемая помощь в осуществлении проекта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информация о требуемой помощи в осуществлении проекта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документы связанное с работы.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618B-2314-4E83-B089-C5668B5D1B84}" type="datetime1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OOO "</a:t>
            </a:r>
            <a:r>
              <a:rPr lang="ru-RU" smtClean="0"/>
              <a:t>Образец"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дмин\Desktop\Безымянны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143116"/>
            <a:ext cx="7500990" cy="35004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7772400" cy="928694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0356" y="6291298"/>
            <a:ext cx="6400800" cy="42385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проекта: И. О. Фамилия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142852"/>
            <a:ext cx="6400800" cy="423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Организация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1438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 предприятии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000660"/>
          </a:xfrm>
        </p:spPr>
        <p:txBody>
          <a:bodyPr>
            <a:no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короткая информация о предприятии (деятельность и направление предприятии).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лицензии, сертификаты и другие документы осуществлении предприятии.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1438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 проекте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короткая информация о проекте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1-2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лицензии, сертификаты и другие документы осуществлении проекта.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1438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Новизна работы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новизна работы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патенты, авторские свидетельство, сертификаты и другие документы осуществлении продукции или технологии.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  <a:p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642942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Технологическая схема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5775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технологический процесс производства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технологическая схема 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или технологический процесс производства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1-2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патенты, авторские свидетельство, сертификаты и другие документы осуществлении технологии производство.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8581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 продукции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информация о продукции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патенты, авторские свидетельство, сертификаты и другие документы связанное с продукции.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1438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Использование производимого продукта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Здесь разместится информация о использование производимого продукта возможности использование продукции и другие информации (показать надо самые важные информации, коротко и ясно).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Информация не должна перевешать 1 страницы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Можно разместит патенты, авторские свидетельство, сертификаты и другие документы связанное с продукции.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 цвет шрифта черный, надо выделят полужирным начертанием важных информации.</a:t>
            </a:r>
          </a:p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214446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Полезные стороны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производимого продукта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или преимущество использования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продукта</a:t>
            </a:r>
            <a:endParaRPr lang="en-US" sz="1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Здесь разместится информация о полезных сторон </a:t>
            </a:r>
            <a:b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производимого продукта или преимущество использования и другие информации (показать надо самые важные информации, коротко и ясно).</a:t>
            </a:r>
          </a:p>
          <a:p>
            <a:pPr lvl="0"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Информация не должна перевешать 1 страницы</a:t>
            </a:r>
          </a:p>
          <a:p>
            <a:pPr lvl="0"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lvl="0"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Можно разместит документы связанное с продукции.</a:t>
            </a:r>
          </a:p>
          <a:p>
            <a:pPr lvl="0"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цвет шрифта черный, 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надо выделят полужирным начертанием важных информации.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8581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Сравнительная информация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 другими аналогами производимого продукта</a:t>
            </a:r>
            <a:endParaRPr lang="en-US" sz="1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Здесь разместится сравнительная информация </a:t>
            </a:r>
            <a:b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 другими аналогами производимого продукта и другие информации (показать надо самые важные информации, коротко и ясно).</a:t>
            </a:r>
          </a:p>
          <a:p>
            <a:pPr lvl="0"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Информация не должна перевешать 1 страницы</a:t>
            </a:r>
          </a:p>
          <a:p>
            <a:pPr lvl="0"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Можно разместит рисунки, диаграммы, схемы и другие.</a:t>
            </a:r>
          </a:p>
          <a:p>
            <a:pPr lvl="0"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Можно разместит документы связанное с работы.</a:t>
            </a:r>
          </a:p>
          <a:p>
            <a:pPr lvl="0" algn="just"/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Шрифт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Times New Roman, 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размер шрифта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пт. и 18пт.,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цвет шрифта черный, 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надо выделят полужирным начертанием важных информации.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6AD-BF97-4CE1-AD30-3DD69DB7376E}" type="datetime1">
              <a:rPr lang="ru-RU" smtClean="0">
                <a:latin typeface="Times New Roman" pitchFamily="18" charset="0"/>
                <a:cs typeface="Times New Roman" pitchFamily="18" charset="0"/>
              </a:rPr>
              <a:pPr/>
              <a:t>07.12.2017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OOO "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Образец"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1250</Words>
  <Application>Microsoft Office PowerPoint</Application>
  <PresentationFormat>Экран (4:3)</PresentationFormat>
  <Paragraphs>208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«Наименование проекта»</vt:lpstr>
      <vt:lpstr>О предприятии</vt:lpstr>
      <vt:lpstr>О проекте</vt:lpstr>
      <vt:lpstr>Новизна работы</vt:lpstr>
      <vt:lpstr>Технологическая схема </vt:lpstr>
      <vt:lpstr>О продукции</vt:lpstr>
      <vt:lpstr>Использование производимого продукта</vt:lpstr>
      <vt:lpstr>Полезные стороны производимого продукта </vt:lpstr>
      <vt:lpstr>Сравнительная информация </vt:lpstr>
      <vt:lpstr>Результаты проводимых работ</vt:lpstr>
      <vt:lpstr>Полученные документы результатов</vt:lpstr>
      <vt:lpstr>Полученные награды проекта</vt:lpstr>
      <vt:lpstr>Информация об инновационном проекте</vt:lpstr>
      <vt:lpstr>Информация о финансовых и инфраструктурных  потребностях для организации производства</vt:lpstr>
      <vt:lpstr>Стоимость инновационного проекта </vt:lpstr>
      <vt:lpstr>Источники финансирования проекта</vt:lpstr>
      <vt:lpstr>Этапы производство или стратегия развитии проекта</vt:lpstr>
      <vt:lpstr>Требуемая помощь в осуществлении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Mirasror</dc:creator>
  <cp:lastModifiedBy>CADadmin</cp:lastModifiedBy>
  <cp:revision>27</cp:revision>
  <dcterms:created xsi:type="dcterms:W3CDTF">2017-11-30T11:01:36Z</dcterms:created>
  <dcterms:modified xsi:type="dcterms:W3CDTF">2017-12-07T13:59:14Z</dcterms:modified>
</cp:coreProperties>
</file>