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46f4826a8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46f4826a8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46f4826a8_0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46f4826a8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46f4826a8_0_7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f46f4826a8_0_7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00">
                <a:solidFill>
                  <a:srgbClr val="B6D7A8"/>
                </a:solidFill>
              </a:rPr>
              <a:t>Spelling Correction and Noisy Channel</a:t>
            </a:r>
            <a:endParaRPr sz="3400">
              <a:solidFill>
                <a:srgbClr val="B6D7A8"/>
              </a:solidFill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767600" y="3456375"/>
            <a:ext cx="3470700" cy="11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93C47D"/>
                </a:solidFill>
              </a:rPr>
              <a:t>Rakhin Mostafa</a:t>
            </a:r>
            <a:endParaRPr sz="19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93C47D"/>
                </a:solidFill>
              </a:rPr>
              <a:t>ID:- 20101084</a:t>
            </a:r>
            <a:endParaRPr sz="19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93C47D"/>
                </a:solidFill>
              </a:rPr>
              <a:t>Group:- 12</a:t>
            </a:r>
            <a:endParaRPr sz="19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/>
          <p:nvPr/>
        </p:nvSpPr>
        <p:spPr>
          <a:xfrm>
            <a:off x="1853900" y="1310300"/>
            <a:ext cx="1784160" cy="55755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Non- word Spelling  correction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1" name="Google Shape;141;p14"/>
          <p:cNvSpPr/>
          <p:nvPr/>
        </p:nvSpPr>
        <p:spPr>
          <a:xfrm>
            <a:off x="5826500" y="1310300"/>
            <a:ext cx="1784160" cy="55755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Real-word spelling correction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2" name="Google Shape;142;p14"/>
          <p:cNvSpPr/>
          <p:nvPr/>
        </p:nvSpPr>
        <p:spPr>
          <a:xfrm>
            <a:off x="3408126" y="2503825"/>
            <a:ext cx="2885382" cy="55755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The noisy channel model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3" name="Google Shape;143;p14"/>
          <p:cNvSpPr/>
          <p:nvPr/>
        </p:nvSpPr>
        <p:spPr>
          <a:xfrm>
            <a:off x="3408088" y="3343925"/>
            <a:ext cx="2885382" cy="55755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Bayesian</a:t>
            </a:r>
            <a:r>
              <a:rPr lang="en">
                <a:latin typeface="Impact"/>
                <a:ea typeface="Impact"/>
                <a:cs typeface="Impact"/>
                <a:sym typeface="Impact"/>
              </a:rPr>
              <a:t> Inference:</a:t>
            </a:r>
            <a:endParaRPr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W = argmax P( X I W )  P( W )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4" name="Google Shape;144;p14"/>
          <p:cNvSpPr/>
          <p:nvPr/>
        </p:nvSpPr>
        <p:spPr>
          <a:xfrm>
            <a:off x="1170849" y="4446550"/>
            <a:ext cx="2467206" cy="5017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Words with similar spelling</a:t>
            </a:r>
            <a:endParaRPr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–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Small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Edit distance error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14"/>
          <p:cNvSpPr/>
          <p:nvPr/>
        </p:nvSpPr>
        <p:spPr>
          <a:xfrm>
            <a:off x="5826500" y="4323350"/>
            <a:ext cx="2467206" cy="62499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mpact"/>
                <a:ea typeface="Impact"/>
                <a:cs typeface="Impact"/>
                <a:sym typeface="Impact"/>
              </a:rPr>
              <a:t>Words with similar pronunciation.</a:t>
            </a:r>
            <a:endParaRPr sz="11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Small</a:t>
            </a:r>
            <a:r>
              <a:rPr lang="en" sz="1100">
                <a:latin typeface="Lato"/>
                <a:ea typeface="Lato"/>
                <a:cs typeface="Lato"/>
                <a:sym typeface="Lato"/>
              </a:rPr>
              <a:t> edit distance of pronunciation to error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6" name="Google Shape;146;p14"/>
          <p:cNvCxnSpPr/>
          <p:nvPr/>
        </p:nvCxnSpPr>
        <p:spPr>
          <a:xfrm>
            <a:off x="2745980" y="217452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14"/>
          <p:cNvSpPr/>
          <p:nvPr/>
        </p:nvSpPr>
        <p:spPr>
          <a:xfrm>
            <a:off x="2488776" y="1881775"/>
            <a:ext cx="4683775" cy="212575"/>
          </a:xfrm>
          <a:custGeom>
            <a:rect b="b" l="l" r="r" t="t"/>
            <a:pathLst>
              <a:path extrusionOk="0" h="8503" w="187351">
                <a:moveTo>
                  <a:pt x="11404" y="1115"/>
                </a:moveTo>
                <a:cubicBezTo>
                  <a:pt x="11590" y="2230"/>
                  <a:pt x="-14801" y="6784"/>
                  <a:pt x="12519" y="7806"/>
                </a:cubicBezTo>
                <a:cubicBezTo>
                  <a:pt x="39840" y="8828"/>
                  <a:pt x="148285" y="8549"/>
                  <a:pt x="175327" y="7248"/>
                </a:cubicBezTo>
                <a:cubicBezTo>
                  <a:pt x="202369" y="5947"/>
                  <a:pt x="174862" y="1208"/>
                  <a:pt x="174769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48" name="Google Shape;148;p14"/>
          <p:cNvCxnSpPr>
            <a:endCxn id="142" idx="0"/>
          </p:cNvCxnSpPr>
          <p:nvPr/>
        </p:nvCxnSpPr>
        <p:spPr>
          <a:xfrm>
            <a:off x="4837017" y="2090725"/>
            <a:ext cx="13800" cy="41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p14"/>
          <p:cNvSpPr/>
          <p:nvPr/>
        </p:nvSpPr>
        <p:spPr>
          <a:xfrm>
            <a:off x="1711166" y="4184035"/>
            <a:ext cx="6318850" cy="262525"/>
          </a:xfrm>
          <a:custGeom>
            <a:rect b="b" l="l" r="r" t="t"/>
            <a:pathLst>
              <a:path extrusionOk="0" h="10501" w="252754">
                <a:moveTo>
                  <a:pt x="15745" y="10501"/>
                </a:moveTo>
                <a:cubicBezTo>
                  <a:pt x="15931" y="9107"/>
                  <a:pt x="-20125" y="3811"/>
                  <a:pt x="16860" y="2138"/>
                </a:cubicBezTo>
                <a:cubicBezTo>
                  <a:pt x="53845" y="465"/>
                  <a:pt x="201599" y="-464"/>
                  <a:pt x="237654" y="465"/>
                </a:cubicBezTo>
                <a:cubicBezTo>
                  <a:pt x="273710" y="1394"/>
                  <a:pt x="233937" y="6505"/>
                  <a:pt x="233193" y="771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50" name="Google Shape;150;p14"/>
          <p:cNvCxnSpPr>
            <a:endCxn id="143" idx="0"/>
          </p:cNvCxnSpPr>
          <p:nvPr/>
        </p:nvCxnSpPr>
        <p:spPr>
          <a:xfrm flipH="1">
            <a:off x="4850779" y="3066425"/>
            <a:ext cx="34200" cy="27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14"/>
          <p:cNvCxnSpPr/>
          <p:nvPr/>
        </p:nvCxnSpPr>
        <p:spPr>
          <a:xfrm>
            <a:off x="4878650" y="3930800"/>
            <a:ext cx="0" cy="26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14"/>
          <p:cNvCxnSpPr/>
          <p:nvPr/>
        </p:nvCxnSpPr>
        <p:spPr>
          <a:xfrm flipH="1" rot="10800000">
            <a:off x="2746000" y="909625"/>
            <a:ext cx="3986400" cy="24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14"/>
          <p:cNvCxnSpPr>
            <a:endCxn id="140" idx="0"/>
          </p:cNvCxnSpPr>
          <p:nvPr/>
        </p:nvCxnSpPr>
        <p:spPr>
          <a:xfrm flipH="1">
            <a:off x="2745980" y="933800"/>
            <a:ext cx="41700" cy="37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14"/>
          <p:cNvCxnSpPr>
            <a:endCxn id="141" idx="0"/>
          </p:cNvCxnSpPr>
          <p:nvPr/>
        </p:nvCxnSpPr>
        <p:spPr>
          <a:xfrm flipH="1">
            <a:off x="6718580" y="905900"/>
            <a:ext cx="14100" cy="40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14"/>
          <p:cNvSpPr/>
          <p:nvPr/>
        </p:nvSpPr>
        <p:spPr>
          <a:xfrm>
            <a:off x="3582325" y="111475"/>
            <a:ext cx="2453400" cy="557400"/>
          </a:xfrm>
          <a:prstGeom prst="flowChartAlternateProcess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mpact"/>
                <a:ea typeface="Impact"/>
                <a:cs typeface="Impact"/>
                <a:sym typeface="Impact"/>
              </a:rPr>
              <a:t>       </a:t>
            </a:r>
            <a:r>
              <a:rPr lang="en" sz="1800">
                <a:latin typeface="Impact"/>
                <a:ea typeface="Impact"/>
                <a:cs typeface="Impact"/>
                <a:sym typeface="Impact"/>
              </a:rPr>
              <a:t>Spelling Correction</a:t>
            </a:r>
            <a:endParaRPr sz="1800"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156" name="Google Shape;156;p14"/>
          <p:cNvCxnSpPr/>
          <p:nvPr/>
        </p:nvCxnSpPr>
        <p:spPr>
          <a:xfrm flipH="1">
            <a:off x="4809100" y="655125"/>
            <a:ext cx="13800" cy="27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14"/>
          <p:cNvSpPr/>
          <p:nvPr/>
        </p:nvSpPr>
        <p:spPr>
          <a:xfrm>
            <a:off x="1975037" y="4944325"/>
            <a:ext cx="5480300" cy="148400"/>
          </a:xfrm>
          <a:custGeom>
            <a:rect b="b" l="l" r="r" t="t"/>
            <a:pathLst>
              <a:path extrusionOk="0" h="5936" w="219212">
                <a:moveTo>
                  <a:pt x="12856" y="937"/>
                </a:moveTo>
                <a:cubicBezTo>
                  <a:pt x="13168" y="1718"/>
                  <a:pt x="-17138" y="4999"/>
                  <a:pt x="14730" y="5624"/>
                </a:cubicBezTo>
                <a:cubicBezTo>
                  <a:pt x="46599" y="6249"/>
                  <a:pt x="171964" y="5623"/>
                  <a:pt x="204067" y="4686"/>
                </a:cubicBezTo>
                <a:cubicBezTo>
                  <a:pt x="236170" y="3749"/>
                  <a:pt x="206801" y="781"/>
                  <a:pt x="207348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/>
          <p:nvPr/>
        </p:nvSpPr>
        <p:spPr>
          <a:xfrm>
            <a:off x="1597935" y="-11725"/>
            <a:ext cx="5789750" cy="478125"/>
          </a:xfrm>
          <a:custGeom>
            <a:rect b="b" l="l" r="r" t="t"/>
            <a:pathLst>
              <a:path extrusionOk="0" h="19125" w="231590">
                <a:moveTo>
                  <a:pt x="16223" y="1406"/>
                </a:moveTo>
                <a:cubicBezTo>
                  <a:pt x="15911" y="4140"/>
                  <a:pt x="-18769" y="15388"/>
                  <a:pt x="14349" y="17809"/>
                </a:cubicBezTo>
                <a:cubicBezTo>
                  <a:pt x="47467" y="20231"/>
                  <a:pt x="180565" y="18903"/>
                  <a:pt x="214933" y="15935"/>
                </a:cubicBezTo>
                <a:cubicBezTo>
                  <a:pt x="249301" y="12967"/>
                  <a:pt x="219620" y="2656"/>
                  <a:pt x="220557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3" name="Google Shape;163;p15"/>
          <p:cNvSpPr/>
          <p:nvPr/>
        </p:nvSpPr>
        <p:spPr>
          <a:xfrm>
            <a:off x="2917375" y="956825"/>
            <a:ext cx="2987712" cy="63271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mpact"/>
                <a:ea typeface="Impact"/>
                <a:cs typeface="Impact"/>
                <a:sym typeface="Impact"/>
              </a:rPr>
              <a:t>Damerau-Levenshtein edit distance</a:t>
            </a:r>
            <a:endParaRPr sz="13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64" name="Google Shape;164;p15"/>
          <p:cNvSpPr/>
          <p:nvPr/>
        </p:nvSpPr>
        <p:spPr>
          <a:xfrm>
            <a:off x="2917376" y="2085050"/>
            <a:ext cx="2987712" cy="58584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Language Model</a:t>
            </a:r>
            <a:endParaRPr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–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Ranking the candidates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15"/>
          <p:cNvSpPr/>
          <p:nvPr/>
        </p:nvSpPr>
        <p:spPr>
          <a:xfrm>
            <a:off x="2917387" y="3166400"/>
            <a:ext cx="2987712" cy="58584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        Channel Model probability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66" name="Google Shape;166;p15"/>
          <p:cNvSpPr/>
          <p:nvPr/>
        </p:nvSpPr>
        <p:spPr>
          <a:xfrm>
            <a:off x="3151700" y="4251175"/>
            <a:ext cx="2519046" cy="58584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     Bigram Language Model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167" name="Google Shape;167;p15"/>
          <p:cNvCxnSpPr>
            <a:endCxn id="163" idx="0"/>
          </p:cNvCxnSpPr>
          <p:nvPr/>
        </p:nvCxnSpPr>
        <p:spPr>
          <a:xfrm>
            <a:off x="4405231" y="464825"/>
            <a:ext cx="6000" cy="49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15"/>
          <p:cNvCxnSpPr>
            <a:endCxn id="164" idx="0"/>
          </p:cNvCxnSpPr>
          <p:nvPr/>
        </p:nvCxnSpPr>
        <p:spPr>
          <a:xfrm flipH="1">
            <a:off x="4411232" y="1612850"/>
            <a:ext cx="17700" cy="47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15"/>
          <p:cNvCxnSpPr>
            <a:endCxn id="165" idx="0"/>
          </p:cNvCxnSpPr>
          <p:nvPr/>
        </p:nvCxnSpPr>
        <p:spPr>
          <a:xfrm flipH="1">
            <a:off x="4411243" y="2714300"/>
            <a:ext cx="17700" cy="45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15"/>
          <p:cNvCxnSpPr>
            <a:endCxn id="166" idx="0"/>
          </p:cNvCxnSpPr>
          <p:nvPr/>
        </p:nvCxnSpPr>
        <p:spPr>
          <a:xfrm flipH="1">
            <a:off x="4411223" y="3780475"/>
            <a:ext cx="41100" cy="4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/>
          <p:nvPr>
            <p:ph type="title"/>
          </p:nvPr>
        </p:nvSpPr>
        <p:spPr>
          <a:xfrm>
            <a:off x="905875" y="2064725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</a:t>
            </a:r>
            <a:r>
              <a:rPr lang="en" sz="3355"/>
              <a:t> </a:t>
            </a:r>
            <a:r>
              <a:rPr lang="en" sz="3955"/>
              <a:t>Thank You</a:t>
            </a:r>
            <a:endParaRPr sz="3955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