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7"/>
  </p:notesMasterIdLst>
  <p:sldIdLst>
    <p:sldId id="256" r:id="rId2"/>
    <p:sldId id="258" r:id="rId3"/>
    <p:sldId id="270" r:id="rId4"/>
    <p:sldId id="260" r:id="rId5"/>
    <p:sldId id="261" r:id="rId6"/>
    <p:sldId id="262" r:id="rId7"/>
    <p:sldId id="272" r:id="rId8"/>
    <p:sldId id="274" r:id="rId9"/>
    <p:sldId id="273" r:id="rId10"/>
    <p:sldId id="275" r:id="rId11"/>
    <p:sldId id="276" r:id="rId12"/>
    <p:sldId id="277" r:id="rId13"/>
    <p:sldId id="278" r:id="rId14"/>
    <p:sldId id="263" r:id="rId15"/>
    <p:sldId id="283" r:id="rId16"/>
    <p:sldId id="284" r:id="rId17"/>
    <p:sldId id="285" r:id="rId18"/>
    <p:sldId id="287" r:id="rId19"/>
    <p:sldId id="288" r:id="rId20"/>
    <p:sldId id="286" r:id="rId21"/>
    <p:sldId id="289" r:id="rId22"/>
    <p:sldId id="290" r:id="rId23"/>
    <p:sldId id="291" r:id="rId24"/>
    <p:sldId id="292" r:id="rId25"/>
    <p:sldId id="293" r:id="rId26"/>
    <p:sldId id="264" r:id="rId27"/>
    <p:sldId id="279" r:id="rId28"/>
    <p:sldId id="280" r:id="rId29"/>
    <p:sldId id="294" r:id="rId30"/>
    <p:sldId id="265" r:id="rId31"/>
    <p:sldId id="295" r:id="rId32"/>
    <p:sldId id="296" r:id="rId33"/>
    <p:sldId id="281" r:id="rId34"/>
    <p:sldId id="266" r:id="rId35"/>
    <p:sldId id="269" r:id="rId3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1356d9b0f1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1356d9b0f1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BCD84571-CCBF-FC65-432D-24A5EBF3E5C0}"/>
            </a:ext>
          </a:extLst>
        </p:cNvPr>
        <p:cNvGrpSpPr/>
        <p:nvPr/>
      </p:nvGrpSpPr>
      <p:grpSpPr>
        <a:xfrm>
          <a:off x="0" y="0"/>
          <a:ext cx="0" cy="0"/>
          <a:chOff x="0" y="0"/>
          <a:chExt cx="0" cy="0"/>
        </a:xfrm>
      </p:grpSpPr>
      <p:sp>
        <p:nvSpPr>
          <p:cNvPr id="116" name="Google Shape;116;g26bdf370499_0_88:notes">
            <a:extLst>
              <a:ext uri="{FF2B5EF4-FFF2-40B4-BE49-F238E27FC236}">
                <a16:creationId xmlns:a16="http://schemas.microsoft.com/office/drawing/2014/main" id="{DCA622F3-7232-28CD-0512-7FEAF62DB6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6bdf370499_0_88:notes">
            <a:extLst>
              <a:ext uri="{FF2B5EF4-FFF2-40B4-BE49-F238E27FC236}">
                <a16:creationId xmlns:a16="http://schemas.microsoft.com/office/drawing/2014/main" id="{6A85FC9D-B976-3708-291A-E63EF880954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10764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3C5E5DDC-F1C3-4795-C338-FE4A7CF7CC63}"/>
            </a:ext>
          </a:extLst>
        </p:cNvPr>
        <p:cNvGrpSpPr/>
        <p:nvPr/>
      </p:nvGrpSpPr>
      <p:grpSpPr>
        <a:xfrm>
          <a:off x="0" y="0"/>
          <a:ext cx="0" cy="0"/>
          <a:chOff x="0" y="0"/>
          <a:chExt cx="0" cy="0"/>
        </a:xfrm>
      </p:grpSpPr>
      <p:sp>
        <p:nvSpPr>
          <p:cNvPr id="116" name="Google Shape;116;g26bdf370499_0_88:notes">
            <a:extLst>
              <a:ext uri="{FF2B5EF4-FFF2-40B4-BE49-F238E27FC236}">
                <a16:creationId xmlns:a16="http://schemas.microsoft.com/office/drawing/2014/main" id="{D9A91C2E-B611-8A02-8E1B-155310C4923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6bdf370499_0_88:notes">
            <a:extLst>
              <a:ext uri="{FF2B5EF4-FFF2-40B4-BE49-F238E27FC236}">
                <a16:creationId xmlns:a16="http://schemas.microsoft.com/office/drawing/2014/main" id="{904C0732-5761-E216-9535-81A5BE42D8F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908033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B6C38FEB-09DB-C7BE-92C2-4E5EB3108928}"/>
            </a:ext>
          </a:extLst>
        </p:cNvPr>
        <p:cNvGrpSpPr/>
        <p:nvPr/>
      </p:nvGrpSpPr>
      <p:grpSpPr>
        <a:xfrm>
          <a:off x="0" y="0"/>
          <a:ext cx="0" cy="0"/>
          <a:chOff x="0" y="0"/>
          <a:chExt cx="0" cy="0"/>
        </a:xfrm>
      </p:grpSpPr>
      <p:sp>
        <p:nvSpPr>
          <p:cNvPr id="116" name="Google Shape;116;g26bdf370499_0_88:notes">
            <a:extLst>
              <a:ext uri="{FF2B5EF4-FFF2-40B4-BE49-F238E27FC236}">
                <a16:creationId xmlns:a16="http://schemas.microsoft.com/office/drawing/2014/main" id="{58FA451E-82C4-1CBC-EDF6-61B574E0B78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6bdf370499_0_88:notes">
            <a:extLst>
              <a:ext uri="{FF2B5EF4-FFF2-40B4-BE49-F238E27FC236}">
                <a16:creationId xmlns:a16="http://schemas.microsoft.com/office/drawing/2014/main" id="{62EDE4C4-31B6-1256-1FDF-6617587E1B2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0996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00FB82F5-62CE-1CA1-B461-7435DD07AC56}"/>
            </a:ext>
          </a:extLst>
        </p:cNvPr>
        <p:cNvGrpSpPr/>
        <p:nvPr/>
      </p:nvGrpSpPr>
      <p:grpSpPr>
        <a:xfrm>
          <a:off x="0" y="0"/>
          <a:ext cx="0" cy="0"/>
          <a:chOff x="0" y="0"/>
          <a:chExt cx="0" cy="0"/>
        </a:xfrm>
      </p:grpSpPr>
      <p:sp>
        <p:nvSpPr>
          <p:cNvPr id="124" name="Google Shape;124;g26bdf370499_0_142:notes">
            <a:extLst>
              <a:ext uri="{FF2B5EF4-FFF2-40B4-BE49-F238E27FC236}">
                <a16:creationId xmlns:a16="http://schemas.microsoft.com/office/drawing/2014/main" id="{D3D1EA34-9E4D-F2B2-E8C3-42CD2CFAEB1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df370499_0_142:notes">
            <a:extLst>
              <a:ext uri="{FF2B5EF4-FFF2-40B4-BE49-F238E27FC236}">
                <a16:creationId xmlns:a16="http://schemas.microsoft.com/office/drawing/2014/main" id="{2F0480F7-3F1A-F4CE-DAEB-1CF20A10071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9848300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bdf37049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df370499_0_1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08969462-880E-A0DF-BE36-BD70D9229A32}"/>
            </a:ext>
          </a:extLst>
        </p:cNvPr>
        <p:cNvGrpSpPr/>
        <p:nvPr/>
      </p:nvGrpSpPr>
      <p:grpSpPr>
        <a:xfrm>
          <a:off x="0" y="0"/>
          <a:ext cx="0" cy="0"/>
          <a:chOff x="0" y="0"/>
          <a:chExt cx="0" cy="0"/>
        </a:xfrm>
      </p:grpSpPr>
      <p:sp>
        <p:nvSpPr>
          <p:cNvPr id="124" name="Google Shape;124;g26bdf370499_0_142:notes">
            <a:extLst>
              <a:ext uri="{FF2B5EF4-FFF2-40B4-BE49-F238E27FC236}">
                <a16:creationId xmlns:a16="http://schemas.microsoft.com/office/drawing/2014/main" id="{9C1C19B8-1F10-0E94-E28F-AEB7A3EDE6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df370499_0_142:notes">
            <a:extLst>
              <a:ext uri="{FF2B5EF4-FFF2-40B4-BE49-F238E27FC236}">
                <a16:creationId xmlns:a16="http://schemas.microsoft.com/office/drawing/2014/main" id="{772DCB65-3084-5264-6F61-471D6998481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841867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49569A59-C969-059D-EE5B-3D93A211E6F3}"/>
            </a:ext>
          </a:extLst>
        </p:cNvPr>
        <p:cNvGrpSpPr/>
        <p:nvPr/>
      </p:nvGrpSpPr>
      <p:grpSpPr>
        <a:xfrm>
          <a:off x="0" y="0"/>
          <a:ext cx="0" cy="0"/>
          <a:chOff x="0" y="0"/>
          <a:chExt cx="0" cy="0"/>
        </a:xfrm>
      </p:grpSpPr>
      <p:sp>
        <p:nvSpPr>
          <p:cNvPr id="124" name="Google Shape;124;g26bdf370499_0_142:notes">
            <a:extLst>
              <a:ext uri="{FF2B5EF4-FFF2-40B4-BE49-F238E27FC236}">
                <a16:creationId xmlns:a16="http://schemas.microsoft.com/office/drawing/2014/main" id="{B538A07F-ABFC-BC5F-81B1-129B4258625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df370499_0_142:notes">
            <a:extLst>
              <a:ext uri="{FF2B5EF4-FFF2-40B4-BE49-F238E27FC236}">
                <a16:creationId xmlns:a16="http://schemas.microsoft.com/office/drawing/2014/main" id="{DDB2783C-C5D3-CF80-5762-75A20CB4F02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1329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651555AB-447A-C65A-79B4-54B508122423}"/>
            </a:ext>
          </a:extLst>
        </p:cNvPr>
        <p:cNvGrpSpPr/>
        <p:nvPr/>
      </p:nvGrpSpPr>
      <p:grpSpPr>
        <a:xfrm>
          <a:off x="0" y="0"/>
          <a:ext cx="0" cy="0"/>
          <a:chOff x="0" y="0"/>
          <a:chExt cx="0" cy="0"/>
        </a:xfrm>
      </p:grpSpPr>
      <p:sp>
        <p:nvSpPr>
          <p:cNvPr id="124" name="Google Shape;124;g26bdf370499_0_142:notes">
            <a:extLst>
              <a:ext uri="{FF2B5EF4-FFF2-40B4-BE49-F238E27FC236}">
                <a16:creationId xmlns:a16="http://schemas.microsoft.com/office/drawing/2014/main" id="{AC812A5E-224F-5860-32F3-9FFCC9BCC6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df370499_0_142:notes">
            <a:extLst>
              <a:ext uri="{FF2B5EF4-FFF2-40B4-BE49-F238E27FC236}">
                <a16:creationId xmlns:a16="http://schemas.microsoft.com/office/drawing/2014/main" id="{6D9F120F-4D17-775B-0951-39FE445D7CF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2238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974DFF8A-50E9-3CE5-05F5-07B6B587A338}"/>
            </a:ext>
          </a:extLst>
        </p:cNvPr>
        <p:cNvGrpSpPr/>
        <p:nvPr/>
      </p:nvGrpSpPr>
      <p:grpSpPr>
        <a:xfrm>
          <a:off x="0" y="0"/>
          <a:ext cx="0" cy="0"/>
          <a:chOff x="0" y="0"/>
          <a:chExt cx="0" cy="0"/>
        </a:xfrm>
      </p:grpSpPr>
      <p:sp>
        <p:nvSpPr>
          <p:cNvPr id="124" name="Google Shape;124;g26bdf370499_0_142:notes">
            <a:extLst>
              <a:ext uri="{FF2B5EF4-FFF2-40B4-BE49-F238E27FC236}">
                <a16:creationId xmlns:a16="http://schemas.microsoft.com/office/drawing/2014/main" id="{97B1E205-13B5-6416-209B-89BA166384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df370499_0_142:notes">
            <a:extLst>
              <a:ext uri="{FF2B5EF4-FFF2-40B4-BE49-F238E27FC236}">
                <a16:creationId xmlns:a16="http://schemas.microsoft.com/office/drawing/2014/main" id="{818E1171-BDE5-2E20-F523-772B4ED0929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423061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4F61889C-5E50-6082-F68F-4C764EA16554}"/>
            </a:ext>
          </a:extLst>
        </p:cNvPr>
        <p:cNvGrpSpPr/>
        <p:nvPr/>
      </p:nvGrpSpPr>
      <p:grpSpPr>
        <a:xfrm>
          <a:off x="0" y="0"/>
          <a:ext cx="0" cy="0"/>
          <a:chOff x="0" y="0"/>
          <a:chExt cx="0" cy="0"/>
        </a:xfrm>
      </p:grpSpPr>
      <p:sp>
        <p:nvSpPr>
          <p:cNvPr id="124" name="Google Shape;124;g26bdf370499_0_142:notes">
            <a:extLst>
              <a:ext uri="{FF2B5EF4-FFF2-40B4-BE49-F238E27FC236}">
                <a16:creationId xmlns:a16="http://schemas.microsoft.com/office/drawing/2014/main" id="{753693BD-0D5D-53BD-50FA-A48CCD17F1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df370499_0_142:notes">
            <a:extLst>
              <a:ext uri="{FF2B5EF4-FFF2-40B4-BE49-F238E27FC236}">
                <a16:creationId xmlns:a16="http://schemas.microsoft.com/office/drawing/2014/main" id="{73EC2ED5-EDEE-4769-4015-3F0C1033117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66673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6bdf370499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26bdf370499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460C74D0-B9C8-AF37-0FD6-CF2A43B4D098}"/>
            </a:ext>
          </a:extLst>
        </p:cNvPr>
        <p:cNvGrpSpPr/>
        <p:nvPr/>
      </p:nvGrpSpPr>
      <p:grpSpPr>
        <a:xfrm>
          <a:off x="0" y="0"/>
          <a:ext cx="0" cy="0"/>
          <a:chOff x="0" y="0"/>
          <a:chExt cx="0" cy="0"/>
        </a:xfrm>
      </p:grpSpPr>
      <p:sp>
        <p:nvSpPr>
          <p:cNvPr id="124" name="Google Shape;124;g26bdf370499_0_142:notes">
            <a:extLst>
              <a:ext uri="{FF2B5EF4-FFF2-40B4-BE49-F238E27FC236}">
                <a16:creationId xmlns:a16="http://schemas.microsoft.com/office/drawing/2014/main" id="{4CDDEE6F-DD47-EF37-DA0B-7A8BA70E66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df370499_0_142:notes">
            <a:extLst>
              <a:ext uri="{FF2B5EF4-FFF2-40B4-BE49-F238E27FC236}">
                <a16:creationId xmlns:a16="http://schemas.microsoft.com/office/drawing/2014/main" id="{83250829-DE8E-60CA-CFCE-6394444FF2C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605486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CC9C7B68-B3A0-A13D-E6B8-0F9AA261E7A2}"/>
            </a:ext>
          </a:extLst>
        </p:cNvPr>
        <p:cNvGrpSpPr/>
        <p:nvPr/>
      </p:nvGrpSpPr>
      <p:grpSpPr>
        <a:xfrm>
          <a:off x="0" y="0"/>
          <a:ext cx="0" cy="0"/>
          <a:chOff x="0" y="0"/>
          <a:chExt cx="0" cy="0"/>
        </a:xfrm>
      </p:grpSpPr>
      <p:sp>
        <p:nvSpPr>
          <p:cNvPr id="124" name="Google Shape;124;g26bdf370499_0_142:notes">
            <a:extLst>
              <a:ext uri="{FF2B5EF4-FFF2-40B4-BE49-F238E27FC236}">
                <a16:creationId xmlns:a16="http://schemas.microsoft.com/office/drawing/2014/main" id="{86342707-6FC8-01E8-F6DF-DEE37600BA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df370499_0_142:notes">
            <a:extLst>
              <a:ext uri="{FF2B5EF4-FFF2-40B4-BE49-F238E27FC236}">
                <a16:creationId xmlns:a16="http://schemas.microsoft.com/office/drawing/2014/main" id="{10BA0441-DF3C-E293-A8F7-A4EAE9B09A7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2367326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ABC2F558-29FA-9095-47E4-A91003E7C076}"/>
            </a:ext>
          </a:extLst>
        </p:cNvPr>
        <p:cNvGrpSpPr/>
        <p:nvPr/>
      </p:nvGrpSpPr>
      <p:grpSpPr>
        <a:xfrm>
          <a:off x="0" y="0"/>
          <a:ext cx="0" cy="0"/>
          <a:chOff x="0" y="0"/>
          <a:chExt cx="0" cy="0"/>
        </a:xfrm>
      </p:grpSpPr>
      <p:sp>
        <p:nvSpPr>
          <p:cNvPr id="124" name="Google Shape;124;g26bdf370499_0_142:notes">
            <a:extLst>
              <a:ext uri="{FF2B5EF4-FFF2-40B4-BE49-F238E27FC236}">
                <a16:creationId xmlns:a16="http://schemas.microsoft.com/office/drawing/2014/main" id="{95C8404D-C9F1-CE65-EB19-8068A826ED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df370499_0_142:notes">
            <a:extLst>
              <a:ext uri="{FF2B5EF4-FFF2-40B4-BE49-F238E27FC236}">
                <a16:creationId xmlns:a16="http://schemas.microsoft.com/office/drawing/2014/main" id="{48543C90-DD23-2596-8904-D918C277DA7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155078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AE778B5A-1D2F-F392-BE1B-4E376F7E7FF0}"/>
            </a:ext>
          </a:extLst>
        </p:cNvPr>
        <p:cNvGrpSpPr/>
        <p:nvPr/>
      </p:nvGrpSpPr>
      <p:grpSpPr>
        <a:xfrm>
          <a:off x="0" y="0"/>
          <a:ext cx="0" cy="0"/>
          <a:chOff x="0" y="0"/>
          <a:chExt cx="0" cy="0"/>
        </a:xfrm>
      </p:grpSpPr>
      <p:sp>
        <p:nvSpPr>
          <p:cNvPr id="124" name="Google Shape;124;g26bdf370499_0_142:notes">
            <a:extLst>
              <a:ext uri="{FF2B5EF4-FFF2-40B4-BE49-F238E27FC236}">
                <a16:creationId xmlns:a16="http://schemas.microsoft.com/office/drawing/2014/main" id="{276C0EBD-0488-54E5-C5C4-C54002FF7D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df370499_0_142:notes">
            <a:extLst>
              <a:ext uri="{FF2B5EF4-FFF2-40B4-BE49-F238E27FC236}">
                <a16:creationId xmlns:a16="http://schemas.microsoft.com/office/drawing/2014/main" id="{16F429E4-03D0-BC39-3366-3CD5175B968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188526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436D7526-C209-D463-B433-A5F20C475CF5}"/>
            </a:ext>
          </a:extLst>
        </p:cNvPr>
        <p:cNvGrpSpPr/>
        <p:nvPr/>
      </p:nvGrpSpPr>
      <p:grpSpPr>
        <a:xfrm>
          <a:off x="0" y="0"/>
          <a:ext cx="0" cy="0"/>
          <a:chOff x="0" y="0"/>
          <a:chExt cx="0" cy="0"/>
        </a:xfrm>
      </p:grpSpPr>
      <p:sp>
        <p:nvSpPr>
          <p:cNvPr id="124" name="Google Shape;124;g26bdf370499_0_142:notes">
            <a:extLst>
              <a:ext uri="{FF2B5EF4-FFF2-40B4-BE49-F238E27FC236}">
                <a16:creationId xmlns:a16="http://schemas.microsoft.com/office/drawing/2014/main" id="{7181AD29-2043-CEB7-A8D5-A05F409E96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df370499_0_142:notes">
            <a:extLst>
              <a:ext uri="{FF2B5EF4-FFF2-40B4-BE49-F238E27FC236}">
                <a16:creationId xmlns:a16="http://schemas.microsoft.com/office/drawing/2014/main" id="{32A66410-61D9-D39A-4409-E98B3A70FF0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6568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8DB1F136-F069-9704-C76B-161532AC3A82}"/>
            </a:ext>
          </a:extLst>
        </p:cNvPr>
        <p:cNvGrpSpPr/>
        <p:nvPr/>
      </p:nvGrpSpPr>
      <p:grpSpPr>
        <a:xfrm>
          <a:off x="0" y="0"/>
          <a:ext cx="0" cy="0"/>
          <a:chOff x="0" y="0"/>
          <a:chExt cx="0" cy="0"/>
        </a:xfrm>
      </p:grpSpPr>
      <p:sp>
        <p:nvSpPr>
          <p:cNvPr id="124" name="Google Shape;124;g26bdf370499_0_142:notes">
            <a:extLst>
              <a:ext uri="{FF2B5EF4-FFF2-40B4-BE49-F238E27FC236}">
                <a16:creationId xmlns:a16="http://schemas.microsoft.com/office/drawing/2014/main" id="{9A5D874C-D43C-5DF0-597D-2A88E52CE6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6bdf370499_0_142:notes">
            <a:extLst>
              <a:ext uri="{FF2B5EF4-FFF2-40B4-BE49-F238E27FC236}">
                <a16:creationId xmlns:a16="http://schemas.microsoft.com/office/drawing/2014/main" id="{FB0525BA-81A6-746D-67D1-1012D8FA3DB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684529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6bdf370499_0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26bdf370499_0_1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a:extLst>
            <a:ext uri="{FF2B5EF4-FFF2-40B4-BE49-F238E27FC236}">
              <a16:creationId xmlns:a16="http://schemas.microsoft.com/office/drawing/2014/main" id="{68EDDCC6-D4E1-183A-130D-3F37EB07C452}"/>
            </a:ext>
          </a:extLst>
        </p:cNvPr>
        <p:cNvGrpSpPr/>
        <p:nvPr/>
      </p:nvGrpSpPr>
      <p:grpSpPr>
        <a:xfrm>
          <a:off x="0" y="0"/>
          <a:ext cx="0" cy="0"/>
          <a:chOff x="0" y="0"/>
          <a:chExt cx="0" cy="0"/>
        </a:xfrm>
      </p:grpSpPr>
      <p:sp>
        <p:nvSpPr>
          <p:cNvPr id="132" name="Google Shape;132;g26bdf370499_0_149:notes">
            <a:extLst>
              <a:ext uri="{FF2B5EF4-FFF2-40B4-BE49-F238E27FC236}">
                <a16:creationId xmlns:a16="http://schemas.microsoft.com/office/drawing/2014/main" id="{5087B5D8-954D-9B41-7AA9-0A652BDB79F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26bdf370499_0_149:notes">
            <a:extLst>
              <a:ext uri="{FF2B5EF4-FFF2-40B4-BE49-F238E27FC236}">
                <a16:creationId xmlns:a16="http://schemas.microsoft.com/office/drawing/2014/main" id="{E2479873-D400-0A90-B27A-6C6A01192BA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1364786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a:extLst>
            <a:ext uri="{FF2B5EF4-FFF2-40B4-BE49-F238E27FC236}">
              <a16:creationId xmlns:a16="http://schemas.microsoft.com/office/drawing/2014/main" id="{D9723A04-DA2C-AC05-98CE-943EA43B97E3}"/>
            </a:ext>
          </a:extLst>
        </p:cNvPr>
        <p:cNvGrpSpPr/>
        <p:nvPr/>
      </p:nvGrpSpPr>
      <p:grpSpPr>
        <a:xfrm>
          <a:off x="0" y="0"/>
          <a:ext cx="0" cy="0"/>
          <a:chOff x="0" y="0"/>
          <a:chExt cx="0" cy="0"/>
        </a:xfrm>
      </p:grpSpPr>
      <p:sp>
        <p:nvSpPr>
          <p:cNvPr id="132" name="Google Shape;132;g26bdf370499_0_149:notes">
            <a:extLst>
              <a:ext uri="{FF2B5EF4-FFF2-40B4-BE49-F238E27FC236}">
                <a16:creationId xmlns:a16="http://schemas.microsoft.com/office/drawing/2014/main" id="{5FD34D37-242B-4D5A-CD46-C1788388A1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26bdf370499_0_149:notes">
            <a:extLst>
              <a:ext uri="{FF2B5EF4-FFF2-40B4-BE49-F238E27FC236}">
                <a16:creationId xmlns:a16="http://schemas.microsoft.com/office/drawing/2014/main" id="{FA9991EB-254E-9110-1584-20ADA273017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6747011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a:extLst>
            <a:ext uri="{FF2B5EF4-FFF2-40B4-BE49-F238E27FC236}">
              <a16:creationId xmlns:a16="http://schemas.microsoft.com/office/drawing/2014/main" id="{8EC3E9F6-104D-47A2-2237-EBFED5F9288D}"/>
            </a:ext>
          </a:extLst>
        </p:cNvPr>
        <p:cNvGrpSpPr/>
        <p:nvPr/>
      </p:nvGrpSpPr>
      <p:grpSpPr>
        <a:xfrm>
          <a:off x="0" y="0"/>
          <a:ext cx="0" cy="0"/>
          <a:chOff x="0" y="0"/>
          <a:chExt cx="0" cy="0"/>
        </a:xfrm>
      </p:grpSpPr>
      <p:sp>
        <p:nvSpPr>
          <p:cNvPr id="132" name="Google Shape;132;g26bdf370499_0_149:notes">
            <a:extLst>
              <a:ext uri="{FF2B5EF4-FFF2-40B4-BE49-F238E27FC236}">
                <a16:creationId xmlns:a16="http://schemas.microsoft.com/office/drawing/2014/main" id="{0DFC9AD6-267B-398C-FE7E-1E083F479D0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g26bdf370499_0_149:notes">
            <a:extLst>
              <a:ext uri="{FF2B5EF4-FFF2-40B4-BE49-F238E27FC236}">
                <a16:creationId xmlns:a16="http://schemas.microsoft.com/office/drawing/2014/main" id="{646FFE2F-3B91-1E1C-0A2E-EA9323E655C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618257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a:extLst>
            <a:ext uri="{FF2B5EF4-FFF2-40B4-BE49-F238E27FC236}">
              <a16:creationId xmlns:a16="http://schemas.microsoft.com/office/drawing/2014/main" id="{A79468BD-AA07-2BC4-BE5C-ADFBFFD2AAED}"/>
            </a:ext>
          </a:extLst>
        </p:cNvPr>
        <p:cNvGrpSpPr/>
        <p:nvPr/>
      </p:nvGrpSpPr>
      <p:grpSpPr>
        <a:xfrm>
          <a:off x="0" y="0"/>
          <a:ext cx="0" cy="0"/>
          <a:chOff x="0" y="0"/>
          <a:chExt cx="0" cy="0"/>
        </a:xfrm>
      </p:grpSpPr>
      <p:sp>
        <p:nvSpPr>
          <p:cNvPr id="69" name="Google Shape;69;g26bdf370499_0_1:notes">
            <a:extLst>
              <a:ext uri="{FF2B5EF4-FFF2-40B4-BE49-F238E27FC236}">
                <a16:creationId xmlns:a16="http://schemas.microsoft.com/office/drawing/2014/main" id="{29A6CEA8-4FE2-A416-F244-7343394EF5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26bdf370499_0_1:notes">
            <a:extLst>
              <a:ext uri="{FF2B5EF4-FFF2-40B4-BE49-F238E27FC236}">
                <a16:creationId xmlns:a16="http://schemas.microsoft.com/office/drawing/2014/main" id="{3875A135-303B-D0DA-2ACE-5974AE5FD61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844805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6c93f6c33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26c93f6c33a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BC91F0C3-74AB-C13D-7931-78D182BA6F56}"/>
            </a:ext>
          </a:extLst>
        </p:cNvPr>
        <p:cNvGrpSpPr/>
        <p:nvPr/>
      </p:nvGrpSpPr>
      <p:grpSpPr>
        <a:xfrm>
          <a:off x="0" y="0"/>
          <a:ext cx="0" cy="0"/>
          <a:chOff x="0" y="0"/>
          <a:chExt cx="0" cy="0"/>
        </a:xfrm>
      </p:grpSpPr>
      <p:sp>
        <p:nvSpPr>
          <p:cNvPr id="140" name="Google Shape;140;g26c93f6c33a_1_0:notes">
            <a:extLst>
              <a:ext uri="{FF2B5EF4-FFF2-40B4-BE49-F238E27FC236}">
                <a16:creationId xmlns:a16="http://schemas.microsoft.com/office/drawing/2014/main" id="{81459DA8-A87A-7FDB-D6ED-0CDB0BF7D5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26c93f6c33a_1_0:notes">
            <a:extLst>
              <a:ext uri="{FF2B5EF4-FFF2-40B4-BE49-F238E27FC236}">
                <a16:creationId xmlns:a16="http://schemas.microsoft.com/office/drawing/2014/main" id="{0B49B169-F7AA-D9A2-2D8F-B109CE809A4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8634705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20611335-E721-A776-3026-24B6824944CB}"/>
            </a:ext>
          </a:extLst>
        </p:cNvPr>
        <p:cNvGrpSpPr/>
        <p:nvPr/>
      </p:nvGrpSpPr>
      <p:grpSpPr>
        <a:xfrm>
          <a:off x="0" y="0"/>
          <a:ext cx="0" cy="0"/>
          <a:chOff x="0" y="0"/>
          <a:chExt cx="0" cy="0"/>
        </a:xfrm>
      </p:grpSpPr>
      <p:sp>
        <p:nvSpPr>
          <p:cNvPr id="140" name="Google Shape;140;g26c93f6c33a_1_0:notes">
            <a:extLst>
              <a:ext uri="{FF2B5EF4-FFF2-40B4-BE49-F238E27FC236}">
                <a16:creationId xmlns:a16="http://schemas.microsoft.com/office/drawing/2014/main" id="{F6AA25E4-31BA-6B93-2BD2-6CF014FBD6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26c93f6c33a_1_0:notes">
            <a:extLst>
              <a:ext uri="{FF2B5EF4-FFF2-40B4-BE49-F238E27FC236}">
                <a16:creationId xmlns:a16="http://schemas.microsoft.com/office/drawing/2014/main" id="{06C8EC3D-6205-1C8F-5E29-375CF3DB6DC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758487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a:extLst>
            <a:ext uri="{FF2B5EF4-FFF2-40B4-BE49-F238E27FC236}">
              <a16:creationId xmlns:a16="http://schemas.microsoft.com/office/drawing/2014/main" id="{C463FB40-236E-7FC3-444A-DA89FE5DC06C}"/>
            </a:ext>
          </a:extLst>
        </p:cNvPr>
        <p:cNvGrpSpPr/>
        <p:nvPr/>
      </p:nvGrpSpPr>
      <p:grpSpPr>
        <a:xfrm>
          <a:off x="0" y="0"/>
          <a:ext cx="0" cy="0"/>
          <a:chOff x="0" y="0"/>
          <a:chExt cx="0" cy="0"/>
        </a:xfrm>
      </p:grpSpPr>
      <p:sp>
        <p:nvSpPr>
          <p:cNvPr id="140" name="Google Shape;140;g26c93f6c33a_1_0:notes">
            <a:extLst>
              <a:ext uri="{FF2B5EF4-FFF2-40B4-BE49-F238E27FC236}">
                <a16:creationId xmlns:a16="http://schemas.microsoft.com/office/drawing/2014/main" id="{45EE488C-0B76-85CC-8833-06527BA3C88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26c93f6c33a_1_0:notes">
            <a:extLst>
              <a:ext uri="{FF2B5EF4-FFF2-40B4-BE49-F238E27FC236}">
                <a16:creationId xmlns:a16="http://schemas.microsoft.com/office/drawing/2014/main" id="{ABDE7531-0F8B-351A-9ED0-3DDF11441F0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5196824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6c93f6c33a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9" name="Google Shape;149;g26c93f6c33a_1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200da5092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200da5092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6bdf37049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g26bdf370499_0_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bdf370499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bdf370499_0_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6bdf370499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6bdf370499_0_8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D5963E1D-4401-1F5F-A8DB-F45C2E25BB2A}"/>
            </a:ext>
          </a:extLst>
        </p:cNvPr>
        <p:cNvGrpSpPr/>
        <p:nvPr/>
      </p:nvGrpSpPr>
      <p:grpSpPr>
        <a:xfrm>
          <a:off x="0" y="0"/>
          <a:ext cx="0" cy="0"/>
          <a:chOff x="0" y="0"/>
          <a:chExt cx="0" cy="0"/>
        </a:xfrm>
      </p:grpSpPr>
      <p:sp>
        <p:nvSpPr>
          <p:cNvPr id="116" name="Google Shape;116;g26bdf370499_0_88:notes">
            <a:extLst>
              <a:ext uri="{FF2B5EF4-FFF2-40B4-BE49-F238E27FC236}">
                <a16:creationId xmlns:a16="http://schemas.microsoft.com/office/drawing/2014/main" id="{95551BBE-8231-A9A2-EDD4-ED44792346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6bdf370499_0_88:notes">
            <a:extLst>
              <a:ext uri="{FF2B5EF4-FFF2-40B4-BE49-F238E27FC236}">
                <a16:creationId xmlns:a16="http://schemas.microsoft.com/office/drawing/2014/main" id="{1B5AFC7F-9FBA-848C-55F8-E8CF03B3656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5794857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E804C69F-7999-2B38-E6D5-B85D2ACB19BD}"/>
            </a:ext>
          </a:extLst>
        </p:cNvPr>
        <p:cNvGrpSpPr/>
        <p:nvPr/>
      </p:nvGrpSpPr>
      <p:grpSpPr>
        <a:xfrm>
          <a:off x="0" y="0"/>
          <a:ext cx="0" cy="0"/>
          <a:chOff x="0" y="0"/>
          <a:chExt cx="0" cy="0"/>
        </a:xfrm>
      </p:grpSpPr>
      <p:sp>
        <p:nvSpPr>
          <p:cNvPr id="116" name="Google Shape;116;g26bdf370499_0_88:notes">
            <a:extLst>
              <a:ext uri="{FF2B5EF4-FFF2-40B4-BE49-F238E27FC236}">
                <a16:creationId xmlns:a16="http://schemas.microsoft.com/office/drawing/2014/main" id="{1F1F815C-A11F-2616-69FD-41AD3856F1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6bdf370499_0_88:notes">
            <a:extLst>
              <a:ext uri="{FF2B5EF4-FFF2-40B4-BE49-F238E27FC236}">
                <a16:creationId xmlns:a16="http://schemas.microsoft.com/office/drawing/2014/main" id="{E31EFA90-12F6-3DD9-8522-FA0455C24D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03019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a:extLst>
            <a:ext uri="{FF2B5EF4-FFF2-40B4-BE49-F238E27FC236}">
              <a16:creationId xmlns:a16="http://schemas.microsoft.com/office/drawing/2014/main" id="{83B8DB52-6B47-0582-C223-F1DD806CC322}"/>
            </a:ext>
          </a:extLst>
        </p:cNvPr>
        <p:cNvGrpSpPr/>
        <p:nvPr/>
      </p:nvGrpSpPr>
      <p:grpSpPr>
        <a:xfrm>
          <a:off x="0" y="0"/>
          <a:ext cx="0" cy="0"/>
          <a:chOff x="0" y="0"/>
          <a:chExt cx="0" cy="0"/>
        </a:xfrm>
      </p:grpSpPr>
      <p:sp>
        <p:nvSpPr>
          <p:cNvPr id="116" name="Google Shape;116;g26bdf370499_0_88:notes">
            <a:extLst>
              <a:ext uri="{FF2B5EF4-FFF2-40B4-BE49-F238E27FC236}">
                <a16:creationId xmlns:a16="http://schemas.microsoft.com/office/drawing/2014/main" id="{57123CB2-1FD3-EF84-5CE9-1D2A1AE378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26bdf370499_0_88:notes">
            <a:extLst>
              <a:ext uri="{FF2B5EF4-FFF2-40B4-BE49-F238E27FC236}">
                <a16:creationId xmlns:a16="http://schemas.microsoft.com/office/drawing/2014/main" id="{5D6CE87E-3366-EA41-ADB0-8200D312878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20535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0.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0.xml"/><Relationship Id="rId5" Type="http://schemas.openxmlformats.org/officeDocument/2006/relationships/image" Target="../media/image18.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0.xml"/><Relationship Id="rId5" Type="http://schemas.openxmlformats.org/officeDocument/2006/relationships/image" Target="../media/image24.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10.xml"/><Relationship Id="rId5" Type="http://schemas.openxmlformats.org/officeDocument/2006/relationships/image" Target="../media/image2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0.xml"/><Relationship Id="rId5" Type="http://schemas.openxmlformats.org/officeDocument/2006/relationships/image" Target="../media/image27.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0.xml"/><Relationship Id="rId5" Type="http://schemas.openxmlformats.org/officeDocument/2006/relationships/image" Target="../media/image28.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www.linkedin.com/in/rakhmadiani-ardinda-chaerunnisa-147a38287/" TargetMode="Externa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image" Target="../media/image6.png"/><Relationship Id="rId5" Type="http://schemas.openxmlformats.org/officeDocument/2006/relationships/image" Target="../media/image5.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10.xml"/><Relationship Id="rId5" Type="http://schemas.openxmlformats.org/officeDocument/2006/relationships/image" Target="../media/image29.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0.xml"/><Relationship Id="rId5" Type="http://schemas.openxmlformats.org/officeDocument/2006/relationships/image" Target="../media/image30.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1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10.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10.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0.xml"/><Relationship Id="rId5" Type="http://schemas.openxmlformats.org/officeDocument/2006/relationships/image" Target="../media/image37.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10.xml"/><Relationship Id="rId5" Type="http://schemas.openxmlformats.org/officeDocument/2006/relationships/image" Target="../media/image38.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30.xml"/><Relationship Id="rId1" Type="http://schemas.openxmlformats.org/officeDocument/2006/relationships/slideLayout" Target="../slideLayouts/slideLayout10.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10.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0.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10.xml"/><Relationship Id="rId6" Type="http://schemas.openxmlformats.org/officeDocument/2006/relationships/image" Target="../media/image47.png"/><Relationship Id="rId5" Type="http://schemas.openxmlformats.org/officeDocument/2006/relationships/image" Target="../media/image46.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0.xml"/><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10.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hyperlink" Target="https://github.com/RakhmadianiArdinda/Final-Task-PBI-ID-X-Partners-Data-Scientist" TargetMode="External"/><Relationship Id="rId5" Type="http://schemas.openxmlformats.org/officeDocument/2006/relationships/hyperlink" Target="https://drive.google.com/file/d/1svK05CMYNFLfb7YXaA-8cGnVaC8hm4q-/view?usp=drive_link" TargetMode="Externa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0.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55" name="Google Shape;55;p13"/>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3"/>
          <p:cNvSpPr txBox="1"/>
          <p:nvPr/>
        </p:nvSpPr>
        <p:spPr>
          <a:xfrm>
            <a:off x="517899" y="1396661"/>
            <a:ext cx="8626101" cy="1661963"/>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chemeClr val="lt1"/>
                </a:solidFill>
                <a:latin typeface="Poppins" panose="00000500000000000000" pitchFamily="2" charset="0"/>
                <a:ea typeface="Rubik"/>
                <a:cs typeface="Poppins" panose="00000500000000000000" pitchFamily="2" charset="0"/>
                <a:sym typeface="Rubik"/>
              </a:rPr>
              <a:t>Predictive Analysis of Good vs. Bad Borrowers Using Logistic Regression, Random Forest, and </a:t>
            </a:r>
            <a:r>
              <a:rPr lang="en-US" sz="3200" b="1" dirty="0" err="1">
                <a:solidFill>
                  <a:schemeClr val="lt1"/>
                </a:solidFill>
                <a:latin typeface="Poppins" panose="00000500000000000000" pitchFamily="2" charset="0"/>
                <a:ea typeface="Rubik"/>
                <a:cs typeface="Poppins" panose="00000500000000000000" pitchFamily="2" charset="0"/>
                <a:sym typeface="Rubik"/>
              </a:rPr>
              <a:t>XGBoost</a:t>
            </a:r>
            <a:endParaRPr lang="en-US" sz="3200" dirty="0">
              <a:solidFill>
                <a:schemeClr val="lt1"/>
              </a:solidFill>
              <a:latin typeface="Poppins" panose="00000500000000000000" pitchFamily="2" charset="0"/>
              <a:ea typeface="Rubik"/>
              <a:cs typeface="Poppins" panose="00000500000000000000" pitchFamily="2" charset="0"/>
              <a:sym typeface="Rubik"/>
            </a:endParaRPr>
          </a:p>
        </p:txBody>
      </p:sp>
      <p:sp>
        <p:nvSpPr>
          <p:cNvPr id="57" name="Google Shape;57;p13"/>
          <p:cNvSpPr txBox="1"/>
          <p:nvPr/>
        </p:nvSpPr>
        <p:spPr>
          <a:xfrm>
            <a:off x="517899" y="3129445"/>
            <a:ext cx="5821200" cy="5694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500" dirty="0">
                <a:solidFill>
                  <a:schemeClr val="lt1"/>
                </a:solidFill>
                <a:latin typeface="Poppins" panose="00000500000000000000" pitchFamily="2" charset="0"/>
                <a:ea typeface="Rubik SemiBold"/>
                <a:cs typeface="Poppins" panose="00000500000000000000" pitchFamily="2" charset="0"/>
                <a:sym typeface="Rubik SemiBold"/>
              </a:rPr>
              <a:t>ID/X Partners - Data Scientist</a:t>
            </a:r>
            <a:endParaRPr sz="2500" dirty="0">
              <a:solidFill>
                <a:schemeClr val="lt1"/>
              </a:solidFill>
              <a:latin typeface="Poppins" panose="00000500000000000000" pitchFamily="2" charset="0"/>
              <a:ea typeface="Rubik SemiBold"/>
              <a:cs typeface="Poppins" panose="00000500000000000000" pitchFamily="2" charset="0"/>
              <a:sym typeface="Rubik SemiBold"/>
            </a:endParaRPr>
          </a:p>
        </p:txBody>
      </p:sp>
      <p:sp>
        <p:nvSpPr>
          <p:cNvPr id="58" name="Google Shape;58;p13"/>
          <p:cNvSpPr/>
          <p:nvPr/>
        </p:nvSpPr>
        <p:spPr>
          <a:xfrm>
            <a:off x="7058601" y="-1353050"/>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Poppins" panose="00000500000000000000" pitchFamily="2" charset="0"/>
              <a:cs typeface="Poppins" panose="00000500000000000000" pitchFamily="2" charset="0"/>
            </a:endParaRPr>
          </a:p>
        </p:txBody>
      </p:sp>
      <p:sp>
        <p:nvSpPr>
          <p:cNvPr id="59" name="Google Shape;59;p13"/>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Poppins" panose="00000500000000000000" pitchFamily="2" charset="0"/>
                <a:ea typeface="Rubik SemiBold"/>
                <a:cs typeface="Poppins" panose="00000500000000000000" pitchFamily="2" charset="0"/>
                <a:sym typeface="Rubik SemiBold"/>
              </a:rPr>
              <a:t>X</a:t>
            </a:r>
            <a:endParaRPr sz="3000">
              <a:solidFill>
                <a:schemeClr val="lt1"/>
              </a:solidFill>
              <a:latin typeface="Poppins" panose="00000500000000000000" pitchFamily="2" charset="0"/>
              <a:ea typeface="Rubik SemiBold"/>
              <a:cs typeface="Poppins" panose="00000500000000000000" pitchFamily="2" charset="0"/>
              <a:sym typeface="Rubik SemiBold"/>
            </a:endParaRPr>
          </a:p>
        </p:txBody>
      </p:sp>
      <p:sp>
        <p:nvSpPr>
          <p:cNvPr id="60" name="Google Shape;60;p13"/>
          <p:cNvSpPr txBox="1"/>
          <p:nvPr/>
        </p:nvSpPr>
        <p:spPr>
          <a:xfrm>
            <a:off x="517898" y="3871035"/>
            <a:ext cx="4759181" cy="800189"/>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l" rtl="0">
              <a:spcBef>
                <a:spcPts val="0"/>
              </a:spcBef>
              <a:spcAft>
                <a:spcPts val="0"/>
              </a:spcAft>
              <a:buNone/>
            </a:pPr>
            <a:r>
              <a:rPr lang="en" sz="2000" dirty="0">
                <a:solidFill>
                  <a:schemeClr val="lt1"/>
                </a:solidFill>
                <a:latin typeface="Poppins" panose="00000500000000000000" pitchFamily="2" charset="0"/>
                <a:ea typeface="Rubik Light"/>
                <a:cs typeface="Poppins" panose="00000500000000000000" pitchFamily="2" charset="0"/>
                <a:sym typeface="Rubik Light"/>
              </a:rPr>
              <a:t>Presented by</a:t>
            </a:r>
            <a:endParaRPr sz="2000" dirty="0">
              <a:solidFill>
                <a:schemeClr val="lt1"/>
              </a:solidFill>
              <a:latin typeface="Poppins" panose="00000500000000000000" pitchFamily="2" charset="0"/>
              <a:ea typeface="Rubik Light"/>
              <a:cs typeface="Poppins" panose="00000500000000000000" pitchFamily="2" charset="0"/>
              <a:sym typeface="Rubik Light"/>
            </a:endParaRPr>
          </a:p>
          <a:p>
            <a:r>
              <a:rPr lang="en" sz="2000" dirty="0">
                <a:solidFill>
                  <a:schemeClr val="lt1"/>
                </a:solidFill>
                <a:latin typeface="Poppins" panose="00000500000000000000" pitchFamily="2" charset="0"/>
                <a:ea typeface="Rubik Light"/>
                <a:cs typeface="Poppins" panose="00000500000000000000" pitchFamily="2" charset="0"/>
                <a:sym typeface="Rubik Light"/>
              </a:rPr>
              <a:t>Rakhmadiani Ardinda Chaerunnisa</a:t>
            </a:r>
          </a:p>
        </p:txBody>
      </p:sp>
      <p:pic>
        <p:nvPicPr>
          <p:cNvPr id="61" name="Google Shape;61;p13"/>
          <p:cNvPicPr preferRelativeResize="0"/>
          <p:nvPr/>
        </p:nvPicPr>
        <p:blipFill rotWithShape="1">
          <a:blip r:embed="rId5">
            <a:alphaModFix/>
          </a:blip>
          <a:srcRect t="2079" b="2079"/>
          <a:stretch/>
        </p:blipFill>
        <p:spPr>
          <a:xfrm>
            <a:off x="2246350" y="256450"/>
            <a:ext cx="1328711" cy="4713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613527E4-FF5C-5846-329E-9D4556AD07ED}"/>
            </a:ext>
          </a:extLst>
        </p:cNvPr>
        <p:cNvGrpSpPr/>
        <p:nvPr/>
      </p:nvGrpSpPr>
      <p:grpSpPr>
        <a:xfrm>
          <a:off x="0" y="0"/>
          <a:ext cx="0" cy="0"/>
          <a:chOff x="0" y="0"/>
          <a:chExt cx="0" cy="0"/>
        </a:xfrm>
      </p:grpSpPr>
      <p:pic>
        <p:nvPicPr>
          <p:cNvPr id="119" name="Google Shape;119;p19">
            <a:extLst>
              <a:ext uri="{FF2B5EF4-FFF2-40B4-BE49-F238E27FC236}">
                <a16:creationId xmlns:a16="http://schemas.microsoft.com/office/drawing/2014/main" id="{0A53F94F-6730-8AED-C008-30747D36B559}"/>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0" name="Google Shape;120;p19">
            <a:extLst>
              <a:ext uri="{FF2B5EF4-FFF2-40B4-BE49-F238E27FC236}">
                <a16:creationId xmlns:a16="http://schemas.microsoft.com/office/drawing/2014/main" id="{004A44A6-7F05-22CB-1D37-2B5F7D9A9786}"/>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1" name="Google Shape;121;p19">
            <a:extLst>
              <a:ext uri="{FF2B5EF4-FFF2-40B4-BE49-F238E27FC236}">
                <a16:creationId xmlns:a16="http://schemas.microsoft.com/office/drawing/2014/main" id="{FA377251-14AE-199C-71F3-762C717F53DA}"/>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dirty="0">
                <a:latin typeface="Rubik"/>
                <a:ea typeface="Rubik"/>
                <a:cs typeface="Rubik"/>
                <a:sym typeface="Rubik"/>
              </a:rPr>
              <a:t>Data </a:t>
            </a:r>
            <a:r>
              <a:rPr lang="en" sz="2700" b="1" dirty="0">
                <a:solidFill>
                  <a:schemeClr val="accent5"/>
                </a:solidFill>
                <a:latin typeface="Rubik"/>
                <a:ea typeface="Rubik"/>
                <a:cs typeface="Rubik"/>
                <a:sym typeface="Rubik"/>
              </a:rPr>
              <a:t>Understanding</a:t>
            </a:r>
            <a:endParaRPr sz="2700" b="1" dirty="0">
              <a:solidFill>
                <a:schemeClr val="accent5"/>
              </a:solidFill>
              <a:latin typeface="Rubik"/>
              <a:ea typeface="Rubik"/>
              <a:cs typeface="Rubik"/>
              <a:sym typeface="Rubik"/>
            </a:endParaRPr>
          </a:p>
        </p:txBody>
      </p:sp>
      <p:sp>
        <p:nvSpPr>
          <p:cNvPr id="2" name="Google Shape;101;p17">
            <a:extLst>
              <a:ext uri="{FF2B5EF4-FFF2-40B4-BE49-F238E27FC236}">
                <a16:creationId xmlns:a16="http://schemas.microsoft.com/office/drawing/2014/main" id="{128EFB70-16E0-220F-2D23-4CBD95261240}"/>
              </a:ext>
            </a:extLst>
          </p:cNvPr>
          <p:cNvSpPr txBox="1"/>
          <p:nvPr/>
        </p:nvSpPr>
        <p:spPr>
          <a:xfrm>
            <a:off x="428635" y="1178963"/>
            <a:ext cx="8803500" cy="1046410"/>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d. Handling Missing Values </a:t>
            </a:r>
          </a:p>
          <a:p>
            <a:pPr algn="l"/>
            <a:r>
              <a:rPr lang="en-US" i="0" dirty="0">
                <a:solidFill>
                  <a:schemeClr val="tx1"/>
                </a:solidFill>
                <a:effectLst/>
                <a:latin typeface="Poppins" panose="00000500000000000000" pitchFamily="2" charset="0"/>
              </a:rPr>
              <a:t>    The classification of missing values handling is as follows:  </a:t>
            </a:r>
          </a:p>
          <a:p>
            <a:pPr algn="l"/>
            <a:r>
              <a:rPr lang="en-US" dirty="0">
                <a:solidFill>
                  <a:schemeClr val="tx1"/>
                </a:solidFill>
                <a:latin typeface="Poppins" panose="00000500000000000000" pitchFamily="2" charset="0"/>
              </a:rPr>
              <a:t>    </a:t>
            </a:r>
            <a:r>
              <a:rPr lang="en-US" i="0" dirty="0">
                <a:solidFill>
                  <a:schemeClr val="tx1"/>
                </a:solidFill>
                <a:effectLst/>
                <a:latin typeface="Poppins" panose="00000500000000000000" pitchFamily="2" charset="0"/>
              </a:rPr>
              <a:t>1). If an entire column consists of null values, drop the column. This is the result after dropping</a:t>
            </a:r>
          </a:p>
          <a:p>
            <a:pPr algn="l"/>
            <a:r>
              <a:rPr lang="en-US" dirty="0">
                <a:solidFill>
                  <a:schemeClr val="tx1"/>
                </a:solidFill>
                <a:latin typeface="Poppins" panose="00000500000000000000" pitchFamily="2" charset="0"/>
              </a:rPr>
              <a:t>         </a:t>
            </a:r>
            <a:r>
              <a:rPr lang="en-US" i="0" dirty="0">
                <a:solidFill>
                  <a:schemeClr val="tx1"/>
                </a:solidFill>
                <a:effectLst/>
                <a:latin typeface="Poppins" panose="00000500000000000000" pitchFamily="2" charset="0"/>
              </a:rPr>
              <a:t>columns that contain only null values.</a:t>
            </a:r>
          </a:p>
        </p:txBody>
      </p:sp>
      <p:pic>
        <p:nvPicPr>
          <p:cNvPr id="6" name="Picture 5">
            <a:extLst>
              <a:ext uri="{FF2B5EF4-FFF2-40B4-BE49-F238E27FC236}">
                <a16:creationId xmlns:a16="http://schemas.microsoft.com/office/drawing/2014/main" id="{08A0D8E0-8A79-470E-8183-DF621DE03616}"/>
              </a:ext>
            </a:extLst>
          </p:cNvPr>
          <p:cNvPicPr>
            <a:picLocks noChangeAspect="1"/>
          </p:cNvPicPr>
          <p:nvPr/>
        </p:nvPicPr>
        <p:blipFill>
          <a:blip r:embed="rId5"/>
          <a:stretch>
            <a:fillRect/>
          </a:stretch>
        </p:blipFill>
        <p:spPr>
          <a:xfrm>
            <a:off x="935256" y="2225373"/>
            <a:ext cx="3735895" cy="2792637"/>
          </a:xfrm>
          <a:prstGeom prst="rect">
            <a:avLst/>
          </a:prstGeom>
        </p:spPr>
      </p:pic>
    </p:spTree>
    <p:extLst>
      <p:ext uri="{BB962C8B-B14F-4D97-AF65-F5344CB8AC3E}">
        <p14:creationId xmlns:p14="http://schemas.microsoft.com/office/powerpoint/2010/main" val="33214081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179F4935-E254-FF33-274C-16A3C81BDAAD}"/>
            </a:ext>
          </a:extLst>
        </p:cNvPr>
        <p:cNvGrpSpPr/>
        <p:nvPr/>
      </p:nvGrpSpPr>
      <p:grpSpPr>
        <a:xfrm>
          <a:off x="0" y="0"/>
          <a:ext cx="0" cy="0"/>
          <a:chOff x="0" y="0"/>
          <a:chExt cx="0" cy="0"/>
        </a:xfrm>
      </p:grpSpPr>
      <p:pic>
        <p:nvPicPr>
          <p:cNvPr id="119" name="Google Shape;119;p19">
            <a:extLst>
              <a:ext uri="{FF2B5EF4-FFF2-40B4-BE49-F238E27FC236}">
                <a16:creationId xmlns:a16="http://schemas.microsoft.com/office/drawing/2014/main" id="{F758D1CC-A244-A076-EADC-70134FCD4F40}"/>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0" name="Google Shape;120;p19">
            <a:extLst>
              <a:ext uri="{FF2B5EF4-FFF2-40B4-BE49-F238E27FC236}">
                <a16:creationId xmlns:a16="http://schemas.microsoft.com/office/drawing/2014/main" id="{C61D829F-6326-815B-C37E-03EFC94A5F34}"/>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1" name="Google Shape;121;p19">
            <a:extLst>
              <a:ext uri="{FF2B5EF4-FFF2-40B4-BE49-F238E27FC236}">
                <a16:creationId xmlns:a16="http://schemas.microsoft.com/office/drawing/2014/main" id="{E4BBBED6-7DE0-81EE-DBEC-FE09FA9F0767}"/>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dirty="0">
                <a:latin typeface="Rubik"/>
                <a:ea typeface="Rubik"/>
                <a:cs typeface="Rubik"/>
                <a:sym typeface="Rubik"/>
              </a:rPr>
              <a:t>Data </a:t>
            </a:r>
            <a:r>
              <a:rPr lang="en" sz="2700" b="1" dirty="0">
                <a:solidFill>
                  <a:schemeClr val="accent5"/>
                </a:solidFill>
                <a:latin typeface="Rubik"/>
                <a:ea typeface="Rubik"/>
                <a:cs typeface="Rubik"/>
                <a:sym typeface="Rubik"/>
              </a:rPr>
              <a:t>Understanding</a:t>
            </a:r>
            <a:endParaRPr sz="2700" b="1" dirty="0">
              <a:solidFill>
                <a:schemeClr val="accent5"/>
              </a:solidFill>
              <a:latin typeface="Rubik"/>
              <a:ea typeface="Rubik"/>
              <a:cs typeface="Rubik"/>
              <a:sym typeface="Rubik"/>
            </a:endParaRPr>
          </a:p>
        </p:txBody>
      </p:sp>
      <p:sp>
        <p:nvSpPr>
          <p:cNvPr id="2" name="Google Shape;101;p17">
            <a:extLst>
              <a:ext uri="{FF2B5EF4-FFF2-40B4-BE49-F238E27FC236}">
                <a16:creationId xmlns:a16="http://schemas.microsoft.com/office/drawing/2014/main" id="{39748709-8C46-2E8F-79BE-6BFADB30008E}"/>
              </a:ext>
            </a:extLst>
          </p:cNvPr>
          <p:cNvSpPr txBox="1"/>
          <p:nvPr/>
        </p:nvSpPr>
        <p:spPr>
          <a:xfrm>
            <a:off x="428635" y="1178963"/>
            <a:ext cx="8803500" cy="830966"/>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d. Handling Missing Values </a:t>
            </a:r>
          </a:p>
          <a:p>
            <a:pPr algn="l"/>
            <a:r>
              <a:rPr lang="en-US" i="0" dirty="0">
                <a:solidFill>
                  <a:schemeClr val="tx1"/>
                </a:solidFill>
                <a:effectLst/>
                <a:latin typeface="Poppins" panose="00000500000000000000" pitchFamily="2" charset="0"/>
              </a:rPr>
              <a:t>  </a:t>
            </a:r>
            <a:r>
              <a:rPr lang="en-US" dirty="0">
                <a:solidFill>
                  <a:schemeClr val="tx1"/>
                </a:solidFill>
                <a:latin typeface="Poppins" panose="00000500000000000000" pitchFamily="2" charset="0"/>
              </a:rPr>
              <a:t>2</a:t>
            </a:r>
            <a:r>
              <a:rPr lang="en-US" i="0" dirty="0">
                <a:solidFill>
                  <a:schemeClr val="tx1"/>
                </a:solidFill>
                <a:effectLst/>
                <a:latin typeface="Poppins" panose="00000500000000000000" pitchFamily="2" charset="0"/>
              </a:rPr>
              <a:t>). If missing values exceed 50% of the dataset, drop the column. The result is:</a:t>
            </a:r>
          </a:p>
          <a:p>
            <a:pPr algn="l"/>
            <a:endParaRPr lang="en-US" i="0" dirty="0">
              <a:solidFill>
                <a:schemeClr val="tx1"/>
              </a:solidFill>
              <a:effectLst/>
              <a:latin typeface="Poppins" panose="00000500000000000000" pitchFamily="2" charset="0"/>
            </a:endParaRPr>
          </a:p>
        </p:txBody>
      </p:sp>
      <p:pic>
        <p:nvPicPr>
          <p:cNvPr id="5" name="Picture 4">
            <a:extLst>
              <a:ext uri="{FF2B5EF4-FFF2-40B4-BE49-F238E27FC236}">
                <a16:creationId xmlns:a16="http://schemas.microsoft.com/office/drawing/2014/main" id="{77C16807-9134-7441-7DF7-9E92E45C7324}"/>
              </a:ext>
            </a:extLst>
          </p:cNvPr>
          <p:cNvPicPr>
            <a:picLocks noChangeAspect="1"/>
          </p:cNvPicPr>
          <p:nvPr/>
        </p:nvPicPr>
        <p:blipFill>
          <a:blip r:embed="rId5"/>
          <a:stretch>
            <a:fillRect/>
          </a:stretch>
        </p:blipFill>
        <p:spPr>
          <a:xfrm>
            <a:off x="863921" y="1700195"/>
            <a:ext cx="4706007" cy="2991267"/>
          </a:xfrm>
          <a:prstGeom prst="rect">
            <a:avLst/>
          </a:prstGeom>
        </p:spPr>
      </p:pic>
    </p:spTree>
    <p:extLst>
      <p:ext uri="{BB962C8B-B14F-4D97-AF65-F5344CB8AC3E}">
        <p14:creationId xmlns:p14="http://schemas.microsoft.com/office/powerpoint/2010/main" val="2026280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F5ABF0D7-BF66-2D23-5AFE-9C7E64A75ACC}"/>
            </a:ext>
          </a:extLst>
        </p:cNvPr>
        <p:cNvGrpSpPr/>
        <p:nvPr/>
      </p:nvGrpSpPr>
      <p:grpSpPr>
        <a:xfrm>
          <a:off x="0" y="0"/>
          <a:ext cx="0" cy="0"/>
          <a:chOff x="0" y="0"/>
          <a:chExt cx="0" cy="0"/>
        </a:xfrm>
      </p:grpSpPr>
      <p:pic>
        <p:nvPicPr>
          <p:cNvPr id="119" name="Google Shape;119;p19">
            <a:extLst>
              <a:ext uri="{FF2B5EF4-FFF2-40B4-BE49-F238E27FC236}">
                <a16:creationId xmlns:a16="http://schemas.microsoft.com/office/drawing/2014/main" id="{5A6B8080-C83B-407D-12EA-341E96C69CA7}"/>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0" name="Google Shape;120;p19">
            <a:extLst>
              <a:ext uri="{FF2B5EF4-FFF2-40B4-BE49-F238E27FC236}">
                <a16:creationId xmlns:a16="http://schemas.microsoft.com/office/drawing/2014/main" id="{D8DD3209-0453-C3BB-325D-A465B0FD2311}"/>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1" name="Google Shape;121;p19">
            <a:extLst>
              <a:ext uri="{FF2B5EF4-FFF2-40B4-BE49-F238E27FC236}">
                <a16:creationId xmlns:a16="http://schemas.microsoft.com/office/drawing/2014/main" id="{65F8358D-D227-CBA6-6D10-808695C716F5}"/>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dirty="0">
                <a:latin typeface="Rubik"/>
                <a:ea typeface="Rubik"/>
                <a:cs typeface="Rubik"/>
                <a:sym typeface="Rubik"/>
              </a:rPr>
              <a:t>Data </a:t>
            </a:r>
            <a:r>
              <a:rPr lang="en" sz="2700" b="1" dirty="0">
                <a:solidFill>
                  <a:schemeClr val="accent5"/>
                </a:solidFill>
                <a:latin typeface="Rubik"/>
                <a:ea typeface="Rubik"/>
                <a:cs typeface="Rubik"/>
                <a:sym typeface="Rubik"/>
              </a:rPr>
              <a:t>Understanding</a:t>
            </a:r>
            <a:endParaRPr sz="2700" b="1" dirty="0">
              <a:solidFill>
                <a:schemeClr val="accent5"/>
              </a:solidFill>
              <a:latin typeface="Rubik"/>
              <a:ea typeface="Rubik"/>
              <a:cs typeface="Rubik"/>
              <a:sym typeface="Rubik"/>
            </a:endParaRPr>
          </a:p>
        </p:txBody>
      </p:sp>
      <p:sp>
        <p:nvSpPr>
          <p:cNvPr id="2" name="Google Shape;101;p17">
            <a:extLst>
              <a:ext uri="{FF2B5EF4-FFF2-40B4-BE49-F238E27FC236}">
                <a16:creationId xmlns:a16="http://schemas.microsoft.com/office/drawing/2014/main" id="{240E9DA6-7047-AAA4-1152-DA5185F13EEB}"/>
              </a:ext>
            </a:extLst>
          </p:cNvPr>
          <p:cNvSpPr txBox="1"/>
          <p:nvPr/>
        </p:nvSpPr>
        <p:spPr>
          <a:xfrm>
            <a:off x="428635" y="1178963"/>
            <a:ext cx="8803500" cy="1261854"/>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d. Handling Missing Values </a:t>
            </a:r>
          </a:p>
          <a:p>
            <a:pPr algn="l"/>
            <a:r>
              <a:rPr lang="en-US" i="0" dirty="0">
                <a:solidFill>
                  <a:schemeClr val="tx1"/>
                </a:solidFill>
                <a:effectLst/>
                <a:latin typeface="Poppins" panose="00000500000000000000" pitchFamily="2" charset="0"/>
              </a:rPr>
              <a:t>  3). If missing values are less than 50% of the dataset, perform imputation:  </a:t>
            </a:r>
          </a:p>
          <a:p>
            <a:pPr algn="l"/>
            <a:r>
              <a:rPr lang="en-US" dirty="0">
                <a:solidFill>
                  <a:schemeClr val="tx1"/>
                </a:solidFill>
                <a:latin typeface="Poppins" panose="00000500000000000000" pitchFamily="2" charset="0"/>
              </a:rPr>
              <a:t>        - </a:t>
            </a:r>
            <a:r>
              <a:rPr lang="en-US" i="0" dirty="0">
                <a:solidFill>
                  <a:schemeClr val="tx1"/>
                </a:solidFill>
                <a:effectLst/>
                <a:latin typeface="Poppins" panose="00000500000000000000" pitchFamily="2" charset="0"/>
              </a:rPr>
              <a:t>For numerical data, use the mean.  </a:t>
            </a:r>
          </a:p>
          <a:p>
            <a:pPr algn="l"/>
            <a:r>
              <a:rPr lang="en-US" dirty="0">
                <a:solidFill>
                  <a:schemeClr val="tx1"/>
                </a:solidFill>
                <a:latin typeface="Poppins" panose="00000500000000000000" pitchFamily="2" charset="0"/>
              </a:rPr>
              <a:t>        </a:t>
            </a:r>
            <a:r>
              <a:rPr lang="en-US" i="0" dirty="0">
                <a:solidFill>
                  <a:schemeClr val="tx1"/>
                </a:solidFill>
                <a:effectLst/>
                <a:latin typeface="Poppins" panose="00000500000000000000" pitchFamily="2" charset="0"/>
              </a:rPr>
              <a:t>- For categorical data, fill with the most frequent value in each column.</a:t>
            </a:r>
          </a:p>
          <a:p>
            <a:pPr algn="l"/>
            <a:r>
              <a:rPr lang="en-US" dirty="0">
                <a:solidFill>
                  <a:schemeClr val="tx1"/>
                </a:solidFill>
                <a:latin typeface="Poppins" panose="00000500000000000000" pitchFamily="2" charset="0"/>
              </a:rPr>
              <a:t>        The result is that no columns have missing values anymore.</a:t>
            </a:r>
            <a:endParaRPr lang="en-US" i="0" dirty="0">
              <a:solidFill>
                <a:schemeClr val="tx1"/>
              </a:solidFill>
              <a:effectLst/>
              <a:latin typeface="Poppins" panose="00000500000000000000" pitchFamily="2" charset="0"/>
            </a:endParaRPr>
          </a:p>
        </p:txBody>
      </p:sp>
      <p:pic>
        <p:nvPicPr>
          <p:cNvPr id="6" name="Picture 5">
            <a:extLst>
              <a:ext uri="{FF2B5EF4-FFF2-40B4-BE49-F238E27FC236}">
                <a16:creationId xmlns:a16="http://schemas.microsoft.com/office/drawing/2014/main" id="{357D7D0B-45A5-4E51-F247-189EE1DD2EE8}"/>
              </a:ext>
            </a:extLst>
          </p:cNvPr>
          <p:cNvPicPr>
            <a:picLocks noChangeAspect="1"/>
          </p:cNvPicPr>
          <p:nvPr/>
        </p:nvPicPr>
        <p:blipFill>
          <a:blip r:embed="rId5"/>
          <a:stretch>
            <a:fillRect/>
          </a:stretch>
        </p:blipFill>
        <p:spPr>
          <a:xfrm>
            <a:off x="905654" y="2387568"/>
            <a:ext cx="1848564" cy="545766"/>
          </a:xfrm>
          <a:prstGeom prst="rect">
            <a:avLst/>
          </a:prstGeom>
        </p:spPr>
      </p:pic>
      <p:sp>
        <p:nvSpPr>
          <p:cNvPr id="7" name="Google Shape;101;p17">
            <a:extLst>
              <a:ext uri="{FF2B5EF4-FFF2-40B4-BE49-F238E27FC236}">
                <a16:creationId xmlns:a16="http://schemas.microsoft.com/office/drawing/2014/main" id="{3E59DD4A-16E8-28DF-D577-527B06AAD5D9}"/>
              </a:ext>
            </a:extLst>
          </p:cNvPr>
          <p:cNvSpPr txBox="1"/>
          <p:nvPr/>
        </p:nvSpPr>
        <p:spPr>
          <a:xfrm>
            <a:off x="514934" y="2915147"/>
            <a:ext cx="8803500" cy="615523"/>
          </a:xfrm>
          <a:prstGeom prst="rect">
            <a:avLst/>
          </a:prstGeom>
          <a:noFill/>
          <a:ln>
            <a:noFill/>
          </a:ln>
        </p:spPr>
        <p:txBody>
          <a:bodyPr spcFirstLastPara="1" wrap="square" lIns="91425" tIns="91425" rIns="91425" bIns="91425" anchor="t" anchorCtr="0">
            <a:spAutoFit/>
          </a:bodyPr>
          <a:lstStyle/>
          <a:p>
            <a:pPr algn="l"/>
            <a:r>
              <a:rPr lang="en-US" i="0" dirty="0">
                <a:solidFill>
                  <a:schemeClr val="tx1"/>
                </a:solidFill>
                <a:effectLst/>
                <a:latin typeface="Poppins" panose="00000500000000000000" pitchFamily="2" charset="0"/>
              </a:rPr>
              <a:t>After handling missing values, the dataset consists of 466285 rows and 53 columns.</a:t>
            </a:r>
          </a:p>
          <a:p>
            <a:pPr algn="l"/>
            <a:r>
              <a:rPr lang="en-US" i="0" dirty="0">
                <a:solidFill>
                  <a:schemeClr val="tx1"/>
                </a:solidFill>
                <a:effectLst/>
                <a:latin typeface="Poppins" panose="00000500000000000000" pitchFamily="2" charset="0"/>
              </a:rPr>
              <a:t>The columns are:</a:t>
            </a:r>
          </a:p>
        </p:txBody>
      </p:sp>
      <p:pic>
        <p:nvPicPr>
          <p:cNvPr id="11" name="Picture 10">
            <a:extLst>
              <a:ext uri="{FF2B5EF4-FFF2-40B4-BE49-F238E27FC236}">
                <a16:creationId xmlns:a16="http://schemas.microsoft.com/office/drawing/2014/main" id="{12796871-D62A-7450-0862-4CC9421D1B14}"/>
              </a:ext>
            </a:extLst>
          </p:cNvPr>
          <p:cNvPicPr>
            <a:picLocks noChangeAspect="1"/>
          </p:cNvPicPr>
          <p:nvPr/>
        </p:nvPicPr>
        <p:blipFill>
          <a:blip r:embed="rId6"/>
          <a:stretch>
            <a:fillRect/>
          </a:stretch>
        </p:blipFill>
        <p:spPr>
          <a:xfrm>
            <a:off x="905654" y="3457309"/>
            <a:ext cx="4294307" cy="1630749"/>
          </a:xfrm>
          <a:prstGeom prst="rect">
            <a:avLst/>
          </a:prstGeom>
        </p:spPr>
      </p:pic>
    </p:spTree>
    <p:extLst>
      <p:ext uri="{BB962C8B-B14F-4D97-AF65-F5344CB8AC3E}">
        <p14:creationId xmlns:p14="http://schemas.microsoft.com/office/powerpoint/2010/main" val="2085073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9A919794-2389-C3DB-AC12-62BCF1BE54F8}"/>
            </a:ext>
          </a:extLst>
        </p:cNvPr>
        <p:cNvGrpSpPr/>
        <p:nvPr/>
      </p:nvGrpSpPr>
      <p:grpSpPr>
        <a:xfrm>
          <a:off x="0" y="0"/>
          <a:ext cx="0" cy="0"/>
          <a:chOff x="0" y="0"/>
          <a:chExt cx="0" cy="0"/>
        </a:xfrm>
      </p:grpSpPr>
      <p:pic>
        <p:nvPicPr>
          <p:cNvPr id="127" name="Google Shape;127;p20">
            <a:extLst>
              <a:ext uri="{FF2B5EF4-FFF2-40B4-BE49-F238E27FC236}">
                <a16:creationId xmlns:a16="http://schemas.microsoft.com/office/drawing/2014/main" id="{07C29238-91B1-F978-7D3D-7DACF6F3D4C7}"/>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p20">
            <a:extLst>
              <a:ext uri="{FF2B5EF4-FFF2-40B4-BE49-F238E27FC236}">
                <a16:creationId xmlns:a16="http://schemas.microsoft.com/office/drawing/2014/main" id="{5A13EBC8-2297-5EBF-CECD-BD01D1B8D1AA}"/>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p20">
            <a:extLst>
              <a:ext uri="{FF2B5EF4-FFF2-40B4-BE49-F238E27FC236}">
                <a16:creationId xmlns:a16="http://schemas.microsoft.com/office/drawing/2014/main" id="{186B9819-3DB9-8A1B-247D-E145681F8154}"/>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ID" sz="2700" b="1" dirty="0">
                <a:solidFill>
                  <a:schemeClr val="accent5"/>
                </a:solidFill>
                <a:latin typeface="Rubik"/>
                <a:ea typeface="Rubik"/>
                <a:cs typeface="Rubik"/>
                <a:sym typeface="Rubik"/>
              </a:rPr>
              <a:t>Exploratory </a:t>
            </a:r>
            <a:r>
              <a:rPr lang="en-ID" sz="2700" b="1" dirty="0">
                <a:latin typeface="Rubik"/>
                <a:ea typeface="Rubik"/>
                <a:cs typeface="Rubik"/>
                <a:sym typeface="Rubik"/>
              </a:rPr>
              <a:t>Data </a:t>
            </a:r>
            <a:r>
              <a:rPr lang="en-ID" sz="2700" b="1" dirty="0">
                <a:solidFill>
                  <a:schemeClr val="accent5"/>
                </a:solidFill>
                <a:latin typeface="Rubik"/>
                <a:ea typeface="Rubik"/>
                <a:cs typeface="Rubik"/>
                <a:sym typeface="Rubik"/>
              </a:rPr>
              <a:t>Analysis</a:t>
            </a:r>
          </a:p>
        </p:txBody>
      </p:sp>
      <p:sp>
        <p:nvSpPr>
          <p:cNvPr id="2" name="Google Shape;101;p17">
            <a:extLst>
              <a:ext uri="{FF2B5EF4-FFF2-40B4-BE49-F238E27FC236}">
                <a16:creationId xmlns:a16="http://schemas.microsoft.com/office/drawing/2014/main" id="{F7539F7B-EB41-187E-8F8E-FD8B07216A0B}"/>
              </a:ext>
            </a:extLst>
          </p:cNvPr>
          <p:cNvSpPr txBox="1"/>
          <p:nvPr/>
        </p:nvSpPr>
        <p:spPr>
          <a:xfrm>
            <a:off x="417618" y="993338"/>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a. Correlation Between Numeric Variables</a:t>
            </a:r>
          </a:p>
        </p:txBody>
      </p:sp>
      <p:pic>
        <p:nvPicPr>
          <p:cNvPr id="3" name="Picture 2">
            <a:extLst>
              <a:ext uri="{FF2B5EF4-FFF2-40B4-BE49-F238E27FC236}">
                <a16:creationId xmlns:a16="http://schemas.microsoft.com/office/drawing/2014/main" id="{1A2022E7-7AD4-CDA1-AE6E-7C28BFD45E27}"/>
              </a:ext>
            </a:extLst>
          </p:cNvPr>
          <p:cNvPicPr>
            <a:picLocks noChangeAspect="1"/>
          </p:cNvPicPr>
          <p:nvPr/>
        </p:nvPicPr>
        <p:blipFill>
          <a:blip r:embed="rId5"/>
          <a:stretch>
            <a:fillRect/>
          </a:stretch>
        </p:blipFill>
        <p:spPr>
          <a:xfrm>
            <a:off x="713522" y="1318751"/>
            <a:ext cx="6039818" cy="3727642"/>
          </a:xfrm>
          <a:prstGeom prst="rect">
            <a:avLst/>
          </a:prstGeom>
        </p:spPr>
      </p:pic>
    </p:spTree>
    <p:extLst>
      <p:ext uri="{BB962C8B-B14F-4D97-AF65-F5344CB8AC3E}">
        <p14:creationId xmlns:p14="http://schemas.microsoft.com/office/powerpoint/2010/main" val="19802816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2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p2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p20"/>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ID" sz="2700" b="1" dirty="0">
                <a:solidFill>
                  <a:schemeClr val="accent5"/>
                </a:solidFill>
                <a:latin typeface="Rubik"/>
                <a:ea typeface="Rubik"/>
                <a:cs typeface="Rubik"/>
                <a:sym typeface="Rubik"/>
              </a:rPr>
              <a:t>Exploratory </a:t>
            </a:r>
            <a:r>
              <a:rPr lang="en-ID" sz="2700" b="1" dirty="0">
                <a:latin typeface="Rubik"/>
                <a:ea typeface="Rubik"/>
                <a:cs typeface="Rubik"/>
                <a:sym typeface="Rubik"/>
              </a:rPr>
              <a:t>Data </a:t>
            </a:r>
            <a:r>
              <a:rPr lang="en-ID" sz="2700" b="1" dirty="0">
                <a:solidFill>
                  <a:schemeClr val="accent5"/>
                </a:solidFill>
                <a:latin typeface="Rubik"/>
                <a:ea typeface="Rubik"/>
                <a:cs typeface="Rubik"/>
                <a:sym typeface="Rubik"/>
              </a:rPr>
              <a:t>Analysis</a:t>
            </a:r>
          </a:p>
        </p:txBody>
      </p:sp>
      <p:sp>
        <p:nvSpPr>
          <p:cNvPr id="2" name="Google Shape;101;p17">
            <a:extLst>
              <a:ext uri="{FF2B5EF4-FFF2-40B4-BE49-F238E27FC236}">
                <a16:creationId xmlns:a16="http://schemas.microsoft.com/office/drawing/2014/main" id="{835B12B9-704A-029D-7AC5-D329753E98E7}"/>
              </a:ext>
            </a:extLst>
          </p:cNvPr>
          <p:cNvSpPr txBox="1"/>
          <p:nvPr/>
        </p:nvSpPr>
        <p:spPr>
          <a:xfrm>
            <a:off x="428635" y="1052338"/>
            <a:ext cx="8803500" cy="830966"/>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b. Visualization of Key Numeric Variables (consisting of "</a:t>
            </a:r>
            <a:r>
              <a:rPr lang="en-US" b="1" dirty="0" err="1">
                <a:solidFill>
                  <a:schemeClr val="tx1"/>
                </a:solidFill>
                <a:latin typeface="Poppins" panose="00000500000000000000" pitchFamily="2" charset="0"/>
              </a:rPr>
              <a:t>loan_amnt</a:t>
            </a:r>
            <a:r>
              <a:rPr lang="en-US" b="1" dirty="0">
                <a:solidFill>
                  <a:schemeClr val="tx1"/>
                </a:solidFill>
                <a:latin typeface="Poppins" panose="00000500000000000000" pitchFamily="2" charset="0"/>
              </a:rPr>
              <a:t>", "</a:t>
            </a:r>
            <a:r>
              <a:rPr lang="en-US" b="1" dirty="0" err="1">
                <a:solidFill>
                  <a:schemeClr val="tx1"/>
                </a:solidFill>
                <a:latin typeface="Poppins" panose="00000500000000000000" pitchFamily="2" charset="0"/>
              </a:rPr>
              <a:t>funded_amnt</a:t>
            </a:r>
            <a:r>
              <a:rPr lang="en-US" b="1" dirty="0">
                <a:solidFill>
                  <a:schemeClr val="tx1"/>
                </a:solidFill>
                <a:latin typeface="Poppins" panose="00000500000000000000" pitchFamily="2" charset="0"/>
              </a:rPr>
              <a:t>", "</a:t>
            </a:r>
            <a:r>
              <a:rPr lang="en-US" b="1" dirty="0" err="1">
                <a:solidFill>
                  <a:schemeClr val="tx1"/>
                </a:solidFill>
                <a:latin typeface="Poppins" panose="00000500000000000000" pitchFamily="2" charset="0"/>
              </a:rPr>
              <a:t>int_rate</a:t>
            </a:r>
            <a:r>
              <a:rPr lang="en-US" b="1" dirty="0">
                <a:solidFill>
                  <a:schemeClr val="tx1"/>
                </a:solidFill>
                <a:latin typeface="Poppins" panose="00000500000000000000" pitchFamily="2" charset="0"/>
              </a:rPr>
              <a:t>", "installment", "</a:t>
            </a:r>
            <a:r>
              <a:rPr lang="en-US" b="1" dirty="0" err="1">
                <a:solidFill>
                  <a:schemeClr val="tx1"/>
                </a:solidFill>
                <a:latin typeface="Poppins" panose="00000500000000000000" pitchFamily="2" charset="0"/>
              </a:rPr>
              <a:t>annual_inc</a:t>
            </a:r>
            <a:r>
              <a:rPr lang="en-US" b="1" dirty="0">
                <a:solidFill>
                  <a:schemeClr val="tx1"/>
                </a:solidFill>
                <a:latin typeface="Poppins" panose="00000500000000000000" pitchFamily="2" charset="0"/>
              </a:rPr>
              <a:t>", and "</a:t>
            </a:r>
            <a:r>
              <a:rPr lang="en-US" b="1" dirty="0" err="1">
                <a:solidFill>
                  <a:schemeClr val="tx1"/>
                </a:solidFill>
                <a:latin typeface="Poppins" panose="00000500000000000000" pitchFamily="2" charset="0"/>
              </a:rPr>
              <a:t>dti</a:t>
            </a:r>
            <a:r>
              <a:rPr lang="en-US" b="1" dirty="0">
                <a:solidFill>
                  <a:schemeClr val="tx1"/>
                </a:solidFill>
                <a:latin typeface="Poppins" panose="00000500000000000000" pitchFamily="2" charset="0"/>
              </a:rPr>
              <a:t>’)</a:t>
            </a:r>
          </a:p>
          <a:p>
            <a:pPr algn="l"/>
            <a:r>
              <a:rPr lang="en-US" b="1" dirty="0">
                <a:solidFill>
                  <a:schemeClr val="tx1"/>
                </a:solidFill>
                <a:latin typeface="Poppins" panose="00000500000000000000" pitchFamily="2" charset="0"/>
              </a:rPr>
              <a:t> </a:t>
            </a:r>
          </a:p>
        </p:txBody>
      </p:sp>
      <p:pic>
        <p:nvPicPr>
          <p:cNvPr id="6156" name="Picture 12">
            <a:extLst>
              <a:ext uri="{FF2B5EF4-FFF2-40B4-BE49-F238E27FC236}">
                <a16:creationId xmlns:a16="http://schemas.microsoft.com/office/drawing/2014/main" id="{AF3B4594-AB20-F001-A16C-2EBFDDFDBF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5355" y="1695457"/>
            <a:ext cx="5898496" cy="31294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0D276AF9-E001-EBD0-D86B-D1D10723E13C}"/>
            </a:ext>
          </a:extLst>
        </p:cNvPr>
        <p:cNvGrpSpPr/>
        <p:nvPr/>
      </p:nvGrpSpPr>
      <p:grpSpPr>
        <a:xfrm>
          <a:off x="0" y="0"/>
          <a:ext cx="0" cy="0"/>
          <a:chOff x="0" y="0"/>
          <a:chExt cx="0" cy="0"/>
        </a:xfrm>
      </p:grpSpPr>
      <p:pic>
        <p:nvPicPr>
          <p:cNvPr id="127" name="Google Shape;127;p20">
            <a:extLst>
              <a:ext uri="{FF2B5EF4-FFF2-40B4-BE49-F238E27FC236}">
                <a16:creationId xmlns:a16="http://schemas.microsoft.com/office/drawing/2014/main" id="{36E2FD08-E5C0-4548-F35A-F1DF4941E890}"/>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p20">
            <a:extLst>
              <a:ext uri="{FF2B5EF4-FFF2-40B4-BE49-F238E27FC236}">
                <a16:creationId xmlns:a16="http://schemas.microsoft.com/office/drawing/2014/main" id="{241B14C1-6AEF-A373-C509-92A53DB7DDFD}"/>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p20">
            <a:extLst>
              <a:ext uri="{FF2B5EF4-FFF2-40B4-BE49-F238E27FC236}">
                <a16:creationId xmlns:a16="http://schemas.microsoft.com/office/drawing/2014/main" id="{EDDA3D81-9780-6DE5-4461-9BBD421FC7C3}"/>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ID" sz="2700" b="1" dirty="0">
                <a:solidFill>
                  <a:schemeClr val="accent5"/>
                </a:solidFill>
                <a:latin typeface="Rubik"/>
                <a:ea typeface="Rubik"/>
                <a:cs typeface="Rubik"/>
                <a:sym typeface="Rubik"/>
              </a:rPr>
              <a:t>Exploratory </a:t>
            </a:r>
            <a:r>
              <a:rPr lang="en-ID" sz="2700" b="1" dirty="0">
                <a:latin typeface="Rubik"/>
                <a:ea typeface="Rubik"/>
                <a:cs typeface="Rubik"/>
                <a:sym typeface="Rubik"/>
              </a:rPr>
              <a:t>Data </a:t>
            </a:r>
            <a:r>
              <a:rPr lang="en-ID" sz="2700" b="1" dirty="0">
                <a:solidFill>
                  <a:schemeClr val="accent5"/>
                </a:solidFill>
                <a:latin typeface="Rubik"/>
                <a:ea typeface="Rubik"/>
                <a:cs typeface="Rubik"/>
                <a:sym typeface="Rubik"/>
              </a:rPr>
              <a:t>Analysis</a:t>
            </a:r>
          </a:p>
        </p:txBody>
      </p:sp>
      <p:sp>
        <p:nvSpPr>
          <p:cNvPr id="2" name="Google Shape;101;p17">
            <a:extLst>
              <a:ext uri="{FF2B5EF4-FFF2-40B4-BE49-F238E27FC236}">
                <a16:creationId xmlns:a16="http://schemas.microsoft.com/office/drawing/2014/main" id="{69813CFB-B5CC-2AA3-E527-D96A631A476C}"/>
              </a:ext>
            </a:extLst>
          </p:cNvPr>
          <p:cNvSpPr txBox="1"/>
          <p:nvPr/>
        </p:nvSpPr>
        <p:spPr>
          <a:xfrm>
            <a:off x="417618" y="1052338"/>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c. Solutions for Non-Normally Distributed Data (Annual Income Column)</a:t>
            </a:r>
          </a:p>
        </p:txBody>
      </p:sp>
      <p:pic>
        <p:nvPicPr>
          <p:cNvPr id="7170" name="Picture 2">
            <a:extLst>
              <a:ext uri="{FF2B5EF4-FFF2-40B4-BE49-F238E27FC236}">
                <a16:creationId xmlns:a16="http://schemas.microsoft.com/office/drawing/2014/main" id="{8694EBF8-2A76-1099-5365-534BC322CDC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49281"/>
          <a:stretch/>
        </p:blipFill>
        <p:spPr bwMode="auto">
          <a:xfrm>
            <a:off x="197280" y="1504375"/>
            <a:ext cx="3252555" cy="2261201"/>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71D1EF4F-903A-B4DF-3054-8D1BB8C3F120}"/>
              </a:ext>
            </a:extLst>
          </p:cNvPr>
          <p:cNvSpPr/>
          <p:nvPr/>
        </p:nvSpPr>
        <p:spPr>
          <a:xfrm>
            <a:off x="3706607" y="2417042"/>
            <a:ext cx="1410159" cy="3084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172" name="Picture 4">
            <a:extLst>
              <a:ext uri="{FF2B5EF4-FFF2-40B4-BE49-F238E27FC236}">
                <a16:creationId xmlns:a16="http://schemas.microsoft.com/office/drawing/2014/main" id="{4345C86E-B828-3DBA-B8B4-5722103D5A2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50000"/>
          <a:stretch/>
        </p:blipFill>
        <p:spPr bwMode="auto">
          <a:xfrm>
            <a:off x="5437394" y="1452417"/>
            <a:ext cx="3280108" cy="23131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0309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B9063398-7049-055B-846D-A033CD2B9114}"/>
            </a:ext>
          </a:extLst>
        </p:cNvPr>
        <p:cNvGrpSpPr/>
        <p:nvPr/>
      </p:nvGrpSpPr>
      <p:grpSpPr>
        <a:xfrm>
          <a:off x="0" y="0"/>
          <a:ext cx="0" cy="0"/>
          <a:chOff x="0" y="0"/>
          <a:chExt cx="0" cy="0"/>
        </a:xfrm>
      </p:grpSpPr>
      <p:pic>
        <p:nvPicPr>
          <p:cNvPr id="127" name="Google Shape;127;p20">
            <a:extLst>
              <a:ext uri="{FF2B5EF4-FFF2-40B4-BE49-F238E27FC236}">
                <a16:creationId xmlns:a16="http://schemas.microsoft.com/office/drawing/2014/main" id="{1B2BD148-7789-F5C1-F17A-9B6BA77DF29D}"/>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p20">
            <a:extLst>
              <a:ext uri="{FF2B5EF4-FFF2-40B4-BE49-F238E27FC236}">
                <a16:creationId xmlns:a16="http://schemas.microsoft.com/office/drawing/2014/main" id="{E472F790-7192-4D88-E5EF-F13B764970BA}"/>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p20">
            <a:extLst>
              <a:ext uri="{FF2B5EF4-FFF2-40B4-BE49-F238E27FC236}">
                <a16:creationId xmlns:a16="http://schemas.microsoft.com/office/drawing/2014/main" id="{AB5B0A9E-C510-843C-9F0B-8426016938FD}"/>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ID" sz="2700" b="1" dirty="0">
                <a:solidFill>
                  <a:schemeClr val="accent5"/>
                </a:solidFill>
                <a:latin typeface="Rubik"/>
                <a:ea typeface="Rubik"/>
                <a:cs typeface="Rubik"/>
                <a:sym typeface="Rubik"/>
              </a:rPr>
              <a:t>Exploratory </a:t>
            </a:r>
            <a:r>
              <a:rPr lang="en-ID" sz="2700" b="1" dirty="0">
                <a:latin typeface="Rubik"/>
                <a:ea typeface="Rubik"/>
                <a:cs typeface="Rubik"/>
                <a:sym typeface="Rubik"/>
              </a:rPr>
              <a:t>Data </a:t>
            </a:r>
            <a:r>
              <a:rPr lang="en-ID" sz="2700" b="1" dirty="0">
                <a:solidFill>
                  <a:schemeClr val="accent5"/>
                </a:solidFill>
                <a:latin typeface="Rubik"/>
                <a:ea typeface="Rubik"/>
                <a:cs typeface="Rubik"/>
                <a:sym typeface="Rubik"/>
              </a:rPr>
              <a:t>Analysis</a:t>
            </a:r>
          </a:p>
        </p:txBody>
      </p:sp>
      <p:sp>
        <p:nvSpPr>
          <p:cNvPr id="2" name="Google Shape;101;p17">
            <a:extLst>
              <a:ext uri="{FF2B5EF4-FFF2-40B4-BE49-F238E27FC236}">
                <a16:creationId xmlns:a16="http://schemas.microsoft.com/office/drawing/2014/main" id="{F6917E98-1818-425F-138F-9A726AA8BB28}"/>
              </a:ext>
            </a:extLst>
          </p:cNvPr>
          <p:cNvSpPr txBox="1"/>
          <p:nvPr/>
        </p:nvSpPr>
        <p:spPr>
          <a:xfrm>
            <a:off x="417618" y="1052338"/>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c. Solutions for Non-Normally Distributed Data (Installment Column)</a:t>
            </a:r>
          </a:p>
        </p:txBody>
      </p:sp>
      <p:sp>
        <p:nvSpPr>
          <p:cNvPr id="3" name="Arrow: Right 2">
            <a:extLst>
              <a:ext uri="{FF2B5EF4-FFF2-40B4-BE49-F238E27FC236}">
                <a16:creationId xmlns:a16="http://schemas.microsoft.com/office/drawing/2014/main" id="{D122D38F-29C0-2ACB-6AEA-D3F97F0D30F6}"/>
              </a:ext>
            </a:extLst>
          </p:cNvPr>
          <p:cNvSpPr/>
          <p:nvPr/>
        </p:nvSpPr>
        <p:spPr>
          <a:xfrm>
            <a:off x="3706607" y="2417042"/>
            <a:ext cx="1410159" cy="3084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8194" name="Picture 2">
            <a:extLst>
              <a:ext uri="{FF2B5EF4-FFF2-40B4-BE49-F238E27FC236}">
                <a16:creationId xmlns:a16="http://schemas.microsoft.com/office/drawing/2014/main" id="{D0BD461F-5A4B-DDDF-820A-4F8E12E39EE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r="66145"/>
          <a:stretch/>
        </p:blipFill>
        <p:spPr bwMode="auto">
          <a:xfrm>
            <a:off x="305434" y="1519326"/>
            <a:ext cx="3324056" cy="268982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7BFEF5F-756A-B054-3E2B-F0598EC9870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66145"/>
          <a:stretch/>
        </p:blipFill>
        <p:spPr bwMode="auto">
          <a:xfrm>
            <a:off x="5422199" y="1489792"/>
            <a:ext cx="3324056" cy="26898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08362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62EBFAB3-C43D-8098-BC79-2EDDFA53D815}"/>
            </a:ext>
          </a:extLst>
        </p:cNvPr>
        <p:cNvGrpSpPr/>
        <p:nvPr/>
      </p:nvGrpSpPr>
      <p:grpSpPr>
        <a:xfrm>
          <a:off x="0" y="0"/>
          <a:ext cx="0" cy="0"/>
          <a:chOff x="0" y="0"/>
          <a:chExt cx="0" cy="0"/>
        </a:xfrm>
      </p:grpSpPr>
      <p:pic>
        <p:nvPicPr>
          <p:cNvPr id="127" name="Google Shape;127;p20">
            <a:extLst>
              <a:ext uri="{FF2B5EF4-FFF2-40B4-BE49-F238E27FC236}">
                <a16:creationId xmlns:a16="http://schemas.microsoft.com/office/drawing/2014/main" id="{ACDDFC14-6085-E6B1-F5CA-4E0152CAEC90}"/>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p20">
            <a:extLst>
              <a:ext uri="{FF2B5EF4-FFF2-40B4-BE49-F238E27FC236}">
                <a16:creationId xmlns:a16="http://schemas.microsoft.com/office/drawing/2014/main" id="{E481C137-AEC1-3DFA-C92D-E921463EC758}"/>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p20">
            <a:extLst>
              <a:ext uri="{FF2B5EF4-FFF2-40B4-BE49-F238E27FC236}">
                <a16:creationId xmlns:a16="http://schemas.microsoft.com/office/drawing/2014/main" id="{8F70A163-49CE-7602-0777-5E0DB8D206C4}"/>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ID" sz="2700" b="1" dirty="0">
                <a:solidFill>
                  <a:schemeClr val="accent5"/>
                </a:solidFill>
                <a:latin typeface="Rubik"/>
                <a:ea typeface="Rubik"/>
                <a:cs typeface="Rubik"/>
                <a:sym typeface="Rubik"/>
              </a:rPr>
              <a:t>Exploratory </a:t>
            </a:r>
            <a:r>
              <a:rPr lang="en-ID" sz="2700" b="1" dirty="0">
                <a:latin typeface="Rubik"/>
                <a:ea typeface="Rubik"/>
                <a:cs typeface="Rubik"/>
                <a:sym typeface="Rubik"/>
              </a:rPr>
              <a:t>Data </a:t>
            </a:r>
            <a:r>
              <a:rPr lang="en-ID" sz="2700" b="1" dirty="0">
                <a:solidFill>
                  <a:schemeClr val="accent5"/>
                </a:solidFill>
                <a:latin typeface="Rubik"/>
                <a:ea typeface="Rubik"/>
                <a:cs typeface="Rubik"/>
                <a:sym typeface="Rubik"/>
              </a:rPr>
              <a:t>Analysis</a:t>
            </a:r>
          </a:p>
        </p:txBody>
      </p:sp>
      <p:sp>
        <p:nvSpPr>
          <p:cNvPr id="2" name="Google Shape;101;p17">
            <a:extLst>
              <a:ext uri="{FF2B5EF4-FFF2-40B4-BE49-F238E27FC236}">
                <a16:creationId xmlns:a16="http://schemas.microsoft.com/office/drawing/2014/main" id="{78A8C267-FF42-0478-61D1-0502D9FFF78B}"/>
              </a:ext>
            </a:extLst>
          </p:cNvPr>
          <p:cNvSpPr txBox="1"/>
          <p:nvPr/>
        </p:nvSpPr>
        <p:spPr>
          <a:xfrm>
            <a:off x="417618" y="1052338"/>
            <a:ext cx="8803500" cy="1908184"/>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d. Split the data into two categories based on loan status: Good and Bad in the target column</a:t>
            </a:r>
          </a:p>
          <a:p>
            <a:pPr algn="l"/>
            <a:endParaRPr lang="en-US" b="1" dirty="0">
              <a:solidFill>
                <a:schemeClr val="tx1"/>
              </a:solidFill>
              <a:latin typeface="Poppins" panose="00000500000000000000" pitchFamily="2" charset="0"/>
            </a:endParaRPr>
          </a:p>
          <a:p>
            <a:pPr algn="l"/>
            <a:r>
              <a:rPr lang="en-US" dirty="0">
                <a:solidFill>
                  <a:schemeClr val="tx1"/>
                </a:solidFill>
                <a:latin typeface="Poppins" panose="00000500000000000000" pitchFamily="2" charset="0"/>
              </a:rPr>
              <a:t>A Good status is when the loan status is "Fully Paid", "Current", or "Does not meet the credit policy. </a:t>
            </a:r>
            <a:r>
              <a:rPr lang="en-US" dirty="0" err="1">
                <a:solidFill>
                  <a:schemeClr val="tx1"/>
                </a:solidFill>
                <a:latin typeface="Poppins" panose="00000500000000000000" pitchFamily="2" charset="0"/>
              </a:rPr>
              <a:t>Status:Fully</a:t>
            </a:r>
            <a:r>
              <a:rPr lang="en-US" dirty="0">
                <a:solidFill>
                  <a:schemeClr val="tx1"/>
                </a:solidFill>
                <a:latin typeface="Poppins" panose="00000500000000000000" pitchFamily="2" charset="0"/>
              </a:rPr>
              <a:t> Paid“, while a Bad status is when the loan status </a:t>
            </a:r>
            <a:r>
              <a:rPr lang="en-US" dirty="0" err="1">
                <a:solidFill>
                  <a:schemeClr val="tx1"/>
                </a:solidFill>
                <a:latin typeface="Poppins" panose="00000500000000000000" pitchFamily="2" charset="0"/>
              </a:rPr>
              <a:t>is"Charged</a:t>
            </a:r>
            <a:r>
              <a:rPr lang="en-US" dirty="0">
                <a:solidFill>
                  <a:schemeClr val="tx1"/>
                </a:solidFill>
                <a:latin typeface="Poppins" panose="00000500000000000000" pitchFamily="2" charset="0"/>
              </a:rPr>
              <a:t> Off", "Default", "Late (31-120 days)", "Late (16-30 days)", "In Grace Period“, or "Does not meet the credit policy. </a:t>
            </a:r>
            <a:r>
              <a:rPr lang="en-US" dirty="0" err="1">
                <a:solidFill>
                  <a:schemeClr val="tx1"/>
                </a:solidFill>
                <a:latin typeface="Poppins" panose="00000500000000000000" pitchFamily="2" charset="0"/>
              </a:rPr>
              <a:t>Status:Charged</a:t>
            </a:r>
            <a:r>
              <a:rPr lang="en-US" dirty="0">
                <a:solidFill>
                  <a:schemeClr val="tx1"/>
                </a:solidFill>
                <a:latin typeface="Poppins" panose="00000500000000000000" pitchFamily="2" charset="0"/>
              </a:rPr>
              <a:t> Off“. Good will be represented by 1, and Bad by 0. </a:t>
            </a:r>
          </a:p>
          <a:p>
            <a:pPr algn="l"/>
            <a:endParaRPr lang="en-US" dirty="0">
              <a:solidFill>
                <a:schemeClr val="tx1"/>
              </a:solidFill>
              <a:latin typeface="Poppins" panose="00000500000000000000" pitchFamily="2" charset="0"/>
            </a:endParaRPr>
          </a:p>
          <a:p>
            <a:pPr algn="l"/>
            <a:r>
              <a:rPr lang="en-US" dirty="0">
                <a:solidFill>
                  <a:schemeClr val="tx1"/>
                </a:solidFill>
                <a:latin typeface="Poppins" panose="00000500000000000000" pitchFamily="2" charset="0"/>
              </a:rPr>
              <a:t>The dataset contains 410.953 Good Borrowers and 55.332 Bad Borrowers.</a:t>
            </a:r>
          </a:p>
        </p:txBody>
      </p:sp>
      <p:pic>
        <p:nvPicPr>
          <p:cNvPr id="4" name="Picture 3">
            <a:extLst>
              <a:ext uri="{FF2B5EF4-FFF2-40B4-BE49-F238E27FC236}">
                <a16:creationId xmlns:a16="http://schemas.microsoft.com/office/drawing/2014/main" id="{7FA66D18-5C4A-899E-12E3-F65DF7C4B83F}"/>
              </a:ext>
            </a:extLst>
          </p:cNvPr>
          <p:cNvPicPr>
            <a:picLocks noChangeAspect="1"/>
          </p:cNvPicPr>
          <p:nvPr/>
        </p:nvPicPr>
        <p:blipFill>
          <a:blip r:embed="rId5"/>
          <a:stretch>
            <a:fillRect/>
          </a:stretch>
        </p:blipFill>
        <p:spPr>
          <a:xfrm>
            <a:off x="518579" y="2916561"/>
            <a:ext cx="5232225" cy="2150633"/>
          </a:xfrm>
          <a:prstGeom prst="rect">
            <a:avLst/>
          </a:prstGeom>
        </p:spPr>
      </p:pic>
    </p:spTree>
    <p:extLst>
      <p:ext uri="{BB962C8B-B14F-4D97-AF65-F5344CB8AC3E}">
        <p14:creationId xmlns:p14="http://schemas.microsoft.com/office/powerpoint/2010/main" val="1449211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9865ACDC-2342-6001-EAFB-BBFC18EC6D9F}"/>
            </a:ext>
          </a:extLst>
        </p:cNvPr>
        <p:cNvGrpSpPr/>
        <p:nvPr/>
      </p:nvGrpSpPr>
      <p:grpSpPr>
        <a:xfrm>
          <a:off x="0" y="0"/>
          <a:ext cx="0" cy="0"/>
          <a:chOff x="0" y="0"/>
          <a:chExt cx="0" cy="0"/>
        </a:xfrm>
      </p:grpSpPr>
      <p:pic>
        <p:nvPicPr>
          <p:cNvPr id="127" name="Google Shape;127;p20">
            <a:extLst>
              <a:ext uri="{FF2B5EF4-FFF2-40B4-BE49-F238E27FC236}">
                <a16:creationId xmlns:a16="http://schemas.microsoft.com/office/drawing/2014/main" id="{E3F435B5-5445-629F-4A1F-D5A112FBBE4A}"/>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p20">
            <a:extLst>
              <a:ext uri="{FF2B5EF4-FFF2-40B4-BE49-F238E27FC236}">
                <a16:creationId xmlns:a16="http://schemas.microsoft.com/office/drawing/2014/main" id="{3134D8E3-DAD0-202E-B902-FD71CD530C33}"/>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p20">
            <a:extLst>
              <a:ext uri="{FF2B5EF4-FFF2-40B4-BE49-F238E27FC236}">
                <a16:creationId xmlns:a16="http://schemas.microsoft.com/office/drawing/2014/main" id="{03B246DD-1EAB-199A-5E33-1BC6DD46D825}"/>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ID" sz="2700" b="1" dirty="0">
                <a:solidFill>
                  <a:schemeClr val="accent5"/>
                </a:solidFill>
                <a:latin typeface="Rubik"/>
                <a:ea typeface="Rubik"/>
                <a:cs typeface="Rubik"/>
                <a:sym typeface="Rubik"/>
              </a:rPr>
              <a:t>Exploratory </a:t>
            </a:r>
            <a:r>
              <a:rPr lang="en-ID" sz="2700" b="1" dirty="0">
                <a:latin typeface="Rubik"/>
                <a:ea typeface="Rubik"/>
                <a:cs typeface="Rubik"/>
                <a:sym typeface="Rubik"/>
              </a:rPr>
              <a:t>Data </a:t>
            </a:r>
            <a:r>
              <a:rPr lang="en-ID" sz="2700" b="1" dirty="0">
                <a:solidFill>
                  <a:schemeClr val="accent5"/>
                </a:solidFill>
                <a:latin typeface="Rubik"/>
                <a:ea typeface="Rubik"/>
                <a:cs typeface="Rubik"/>
                <a:sym typeface="Rubik"/>
              </a:rPr>
              <a:t>Analysis</a:t>
            </a:r>
          </a:p>
        </p:txBody>
      </p:sp>
      <p:sp>
        <p:nvSpPr>
          <p:cNvPr id="2" name="Google Shape;101;p17">
            <a:extLst>
              <a:ext uri="{FF2B5EF4-FFF2-40B4-BE49-F238E27FC236}">
                <a16:creationId xmlns:a16="http://schemas.microsoft.com/office/drawing/2014/main" id="{69EB96B7-95CC-41E1-CB67-C4792151EC66}"/>
              </a:ext>
            </a:extLst>
          </p:cNvPr>
          <p:cNvSpPr txBox="1"/>
          <p:nvPr/>
        </p:nvSpPr>
        <p:spPr>
          <a:xfrm>
            <a:off x="417618" y="1052338"/>
            <a:ext cx="8803500" cy="830966"/>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e. Handling Data with Many Zero Values</a:t>
            </a:r>
          </a:p>
          <a:p>
            <a:pPr algn="l"/>
            <a:endParaRPr lang="en-US" b="1" dirty="0">
              <a:solidFill>
                <a:schemeClr val="tx1"/>
              </a:solidFill>
              <a:latin typeface="Poppins" panose="00000500000000000000" pitchFamily="2" charset="0"/>
            </a:endParaRPr>
          </a:p>
          <a:p>
            <a:pPr algn="l"/>
            <a:r>
              <a:rPr lang="en-US" dirty="0">
                <a:solidFill>
                  <a:schemeClr val="tx1"/>
                </a:solidFill>
                <a:latin typeface="Poppins" panose="00000500000000000000" pitchFamily="2" charset="0"/>
              </a:rPr>
              <a:t>    1). Identify numeric columns where more than 50% of the values of 0</a:t>
            </a:r>
          </a:p>
        </p:txBody>
      </p:sp>
      <p:pic>
        <p:nvPicPr>
          <p:cNvPr id="4" name="Picture 3">
            <a:extLst>
              <a:ext uri="{FF2B5EF4-FFF2-40B4-BE49-F238E27FC236}">
                <a16:creationId xmlns:a16="http://schemas.microsoft.com/office/drawing/2014/main" id="{47AF8246-CB3F-5551-526E-988247A8BCFB}"/>
              </a:ext>
            </a:extLst>
          </p:cNvPr>
          <p:cNvPicPr>
            <a:picLocks noChangeAspect="1"/>
          </p:cNvPicPr>
          <p:nvPr/>
        </p:nvPicPr>
        <p:blipFill>
          <a:blip r:embed="rId5"/>
          <a:stretch>
            <a:fillRect/>
          </a:stretch>
        </p:blipFill>
        <p:spPr>
          <a:xfrm>
            <a:off x="952456" y="1883304"/>
            <a:ext cx="2534004" cy="1333686"/>
          </a:xfrm>
          <a:prstGeom prst="rect">
            <a:avLst/>
          </a:prstGeom>
        </p:spPr>
      </p:pic>
    </p:spTree>
    <p:extLst>
      <p:ext uri="{BB962C8B-B14F-4D97-AF65-F5344CB8AC3E}">
        <p14:creationId xmlns:p14="http://schemas.microsoft.com/office/powerpoint/2010/main" val="3639945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58F078F4-9043-0CBC-E2DF-7450F93C427C}"/>
            </a:ext>
          </a:extLst>
        </p:cNvPr>
        <p:cNvGrpSpPr/>
        <p:nvPr/>
      </p:nvGrpSpPr>
      <p:grpSpPr>
        <a:xfrm>
          <a:off x="0" y="0"/>
          <a:ext cx="0" cy="0"/>
          <a:chOff x="0" y="0"/>
          <a:chExt cx="0" cy="0"/>
        </a:xfrm>
      </p:grpSpPr>
      <p:pic>
        <p:nvPicPr>
          <p:cNvPr id="127" name="Google Shape;127;p20">
            <a:extLst>
              <a:ext uri="{FF2B5EF4-FFF2-40B4-BE49-F238E27FC236}">
                <a16:creationId xmlns:a16="http://schemas.microsoft.com/office/drawing/2014/main" id="{F8831F18-494A-7837-720D-D062E4EF0F39}"/>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p20">
            <a:extLst>
              <a:ext uri="{FF2B5EF4-FFF2-40B4-BE49-F238E27FC236}">
                <a16:creationId xmlns:a16="http://schemas.microsoft.com/office/drawing/2014/main" id="{E2CBFE88-9048-5688-8869-20E2D576549F}"/>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p20">
            <a:extLst>
              <a:ext uri="{FF2B5EF4-FFF2-40B4-BE49-F238E27FC236}">
                <a16:creationId xmlns:a16="http://schemas.microsoft.com/office/drawing/2014/main" id="{1F3DD10D-69CF-299B-1735-63B28C38EACF}"/>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ID" sz="2700" b="1" dirty="0">
                <a:solidFill>
                  <a:schemeClr val="accent5"/>
                </a:solidFill>
                <a:latin typeface="Rubik"/>
                <a:ea typeface="Rubik"/>
                <a:cs typeface="Rubik"/>
                <a:sym typeface="Rubik"/>
              </a:rPr>
              <a:t>Exploratory </a:t>
            </a:r>
            <a:r>
              <a:rPr lang="en-ID" sz="2700" b="1" dirty="0">
                <a:latin typeface="Rubik"/>
                <a:ea typeface="Rubik"/>
                <a:cs typeface="Rubik"/>
                <a:sym typeface="Rubik"/>
              </a:rPr>
              <a:t>Data </a:t>
            </a:r>
            <a:r>
              <a:rPr lang="en-ID" sz="2700" b="1" dirty="0">
                <a:solidFill>
                  <a:schemeClr val="accent5"/>
                </a:solidFill>
                <a:latin typeface="Rubik"/>
                <a:ea typeface="Rubik"/>
                <a:cs typeface="Rubik"/>
                <a:sym typeface="Rubik"/>
              </a:rPr>
              <a:t>Analysis</a:t>
            </a:r>
          </a:p>
        </p:txBody>
      </p:sp>
      <p:sp>
        <p:nvSpPr>
          <p:cNvPr id="2" name="Google Shape;101;p17">
            <a:extLst>
              <a:ext uri="{FF2B5EF4-FFF2-40B4-BE49-F238E27FC236}">
                <a16:creationId xmlns:a16="http://schemas.microsoft.com/office/drawing/2014/main" id="{954481BF-38C9-7C3B-D38A-0A6CC8D02114}"/>
              </a:ext>
            </a:extLst>
          </p:cNvPr>
          <p:cNvSpPr txBox="1"/>
          <p:nvPr/>
        </p:nvSpPr>
        <p:spPr>
          <a:xfrm>
            <a:off x="417618" y="1052338"/>
            <a:ext cx="8803500" cy="1477297"/>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e. Handling Data with Many Zero Values</a:t>
            </a:r>
          </a:p>
          <a:p>
            <a:pPr algn="l"/>
            <a:r>
              <a:rPr lang="en-US" b="1" dirty="0">
                <a:solidFill>
                  <a:schemeClr val="tx1"/>
                </a:solidFill>
                <a:latin typeface="Poppins" panose="00000500000000000000" pitchFamily="2" charset="0"/>
              </a:rPr>
              <a:t>      </a:t>
            </a:r>
          </a:p>
          <a:p>
            <a:pPr algn="l"/>
            <a:r>
              <a:rPr lang="en-US" b="1" dirty="0">
                <a:solidFill>
                  <a:schemeClr val="tx1"/>
                </a:solidFill>
                <a:latin typeface="Poppins" panose="00000500000000000000" pitchFamily="2" charset="0"/>
              </a:rPr>
              <a:t>     </a:t>
            </a:r>
            <a:r>
              <a:rPr lang="en-US" dirty="0">
                <a:solidFill>
                  <a:schemeClr val="tx1"/>
                </a:solidFill>
                <a:latin typeface="Poppins" panose="00000500000000000000" pitchFamily="2" charset="0"/>
              </a:rPr>
              <a:t>2). Check the correlation with the target:</a:t>
            </a:r>
          </a:p>
          <a:p>
            <a:pPr algn="l"/>
            <a:r>
              <a:rPr lang="en-US" dirty="0">
                <a:solidFill>
                  <a:schemeClr val="tx1"/>
                </a:solidFill>
                <a:latin typeface="Poppins" panose="00000500000000000000" pitchFamily="2" charset="0"/>
              </a:rPr>
              <a:t>      - if the correlation is more than 0.1 -&gt; Important (Apply transformation or categorization)</a:t>
            </a:r>
          </a:p>
          <a:p>
            <a:pPr algn="l"/>
            <a:r>
              <a:rPr lang="en-US" dirty="0">
                <a:solidFill>
                  <a:schemeClr val="tx1"/>
                </a:solidFill>
                <a:latin typeface="Poppins" panose="00000500000000000000" pitchFamily="2" charset="0"/>
              </a:rPr>
              <a:t>      - If the correlation is less than 0.05 -&gt; Not Important (Drop the column)</a:t>
            </a:r>
          </a:p>
          <a:p>
            <a:pPr algn="l"/>
            <a:endParaRPr lang="en-US" b="1" dirty="0">
              <a:solidFill>
                <a:schemeClr val="tx1"/>
              </a:solidFill>
              <a:latin typeface="Poppins" panose="00000500000000000000" pitchFamily="2" charset="0"/>
            </a:endParaRPr>
          </a:p>
        </p:txBody>
      </p:sp>
      <p:pic>
        <p:nvPicPr>
          <p:cNvPr id="9218" name="Picture 2">
            <a:extLst>
              <a:ext uri="{FF2B5EF4-FFF2-40B4-BE49-F238E27FC236}">
                <a16:creationId xmlns:a16="http://schemas.microsoft.com/office/drawing/2014/main" id="{360AE8C6-6579-3A3F-3F8D-BE02EB3F27B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250" y="2410055"/>
            <a:ext cx="5617340" cy="2580940"/>
          </a:xfrm>
          <a:prstGeom prst="rect">
            <a:avLst/>
          </a:prstGeom>
          <a:noFill/>
          <a:extLst>
            <a:ext uri="{909E8E84-426E-40DD-AFC4-6F175D3DCCD1}">
              <a14:hiddenFill xmlns:a14="http://schemas.microsoft.com/office/drawing/2010/main">
                <a:solidFill>
                  <a:srgbClr val="FFFFFF"/>
                </a:solidFill>
              </a14:hiddenFill>
            </a:ext>
          </a:extLst>
        </p:spPr>
      </p:pic>
      <p:sp>
        <p:nvSpPr>
          <p:cNvPr id="3" name="Google Shape;101;p17">
            <a:extLst>
              <a:ext uri="{FF2B5EF4-FFF2-40B4-BE49-F238E27FC236}">
                <a16:creationId xmlns:a16="http://schemas.microsoft.com/office/drawing/2014/main" id="{0B039448-5DF6-690B-E24D-BF5D762C6C9B}"/>
              </a:ext>
            </a:extLst>
          </p:cNvPr>
          <p:cNvSpPr txBox="1"/>
          <p:nvPr/>
        </p:nvSpPr>
        <p:spPr>
          <a:xfrm>
            <a:off x="5849642" y="2805066"/>
            <a:ext cx="3232307" cy="1261854"/>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Remove columns: "delinq_2yrs", "</a:t>
            </a:r>
            <a:r>
              <a:rPr lang="en-US" b="1" dirty="0" err="1">
                <a:solidFill>
                  <a:schemeClr val="tx1"/>
                </a:solidFill>
                <a:latin typeface="Poppins" panose="00000500000000000000" pitchFamily="2" charset="0"/>
              </a:rPr>
              <a:t>pub_rec</a:t>
            </a:r>
            <a:r>
              <a:rPr lang="en-US" b="1" dirty="0">
                <a:solidFill>
                  <a:schemeClr val="tx1"/>
                </a:solidFill>
                <a:latin typeface="Poppins" panose="00000500000000000000" pitchFamily="2" charset="0"/>
              </a:rPr>
              <a:t>", "collections_12_mths_ex_med", "</a:t>
            </a:r>
            <a:r>
              <a:rPr lang="en-US" b="1" dirty="0" err="1">
                <a:solidFill>
                  <a:schemeClr val="tx1"/>
                </a:solidFill>
                <a:latin typeface="Poppins" panose="00000500000000000000" pitchFamily="2" charset="0"/>
              </a:rPr>
              <a:t>acc_now_delinq</a:t>
            </a:r>
            <a:r>
              <a:rPr lang="en-US" b="1" dirty="0">
                <a:solidFill>
                  <a:schemeClr val="tx1"/>
                </a:solidFill>
                <a:latin typeface="Poppins" panose="00000500000000000000" pitchFamily="2" charset="0"/>
              </a:rPr>
              <a:t>", and "</a:t>
            </a:r>
            <a:r>
              <a:rPr lang="en-US" b="1" dirty="0" err="1">
                <a:solidFill>
                  <a:schemeClr val="tx1"/>
                </a:solidFill>
                <a:latin typeface="Poppins" panose="00000500000000000000" pitchFamily="2" charset="0"/>
              </a:rPr>
              <a:t>tot_coll_amt</a:t>
            </a:r>
            <a:r>
              <a:rPr lang="en-US" b="1" dirty="0">
                <a:solidFill>
                  <a:schemeClr val="tx1"/>
                </a:solidFill>
                <a:latin typeface="Poppins" panose="00000500000000000000" pitchFamily="2" charset="0"/>
              </a:rPr>
              <a:t>"</a:t>
            </a:r>
          </a:p>
        </p:txBody>
      </p:sp>
    </p:spTree>
    <p:extLst>
      <p:ext uri="{BB962C8B-B14F-4D97-AF65-F5344CB8AC3E}">
        <p14:creationId xmlns:p14="http://schemas.microsoft.com/office/powerpoint/2010/main" val="6522427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15"/>
          <p:cNvPicPr preferRelativeResize="0"/>
          <p:nvPr/>
        </p:nvPicPr>
        <p:blipFill rotWithShape="1">
          <a:blip r:embed="rId3">
            <a:alphaModFix amt="10000"/>
          </a:blip>
          <a:srcRect/>
          <a:stretch/>
        </p:blipFill>
        <p:spPr>
          <a:xfrm>
            <a:off x="0" y="11016"/>
            <a:ext cx="9144001" cy="5143501"/>
          </a:xfrm>
          <a:prstGeom prst="rect">
            <a:avLst/>
          </a:prstGeom>
          <a:noFill/>
          <a:ln>
            <a:noFill/>
          </a:ln>
        </p:spPr>
      </p:pic>
      <p:pic>
        <p:nvPicPr>
          <p:cNvPr id="73" name="Google Shape;73;p15"/>
          <p:cNvPicPr preferRelativeResize="0"/>
          <p:nvPr/>
        </p:nvPicPr>
        <p:blipFill rotWithShape="1">
          <a:blip r:embed="rId4">
            <a:alphaModFix/>
          </a:blip>
          <a:srcRect t="5658" b="5649"/>
          <a:stretch/>
        </p:blipFill>
        <p:spPr>
          <a:xfrm>
            <a:off x="7631464" y="56379"/>
            <a:ext cx="1385319" cy="553968"/>
          </a:xfrm>
          <a:prstGeom prst="rect">
            <a:avLst/>
          </a:prstGeom>
          <a:noFill/>
          <a:ln>
            <a:noFill/>
          </a:ln>
        </p:spPr>
      </p:pic>
      <p:sp>
        <p:nvSpPr>
          <p:cNvPr id="74" name="Google Shape;74;p15"/>
          <p:cNvSpPr/>
          <p:nvPr/>
        </p:nvSpPr>
        <p:spPr>
          <a:xfrm>
            <a:off x="0" y="0"/>
            <a:ext cx="4572000" cy="5143500"/>
          </a:xfrm>
          <a:prstGeom prst="rect">
            <a:avLst/>
          </a:prstGeom>
          <a:solidFill>
            <a:srgbClr val="019FAB">
              <a:alpha val="4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Poppins" panose="00000500000000000000" pitchFamily="2" charset="0"/>
              <a:cs typeface="Poppins" panose="00000500000000000000" pitchFamily="2" charset="0"/>
              <a:sym typeface="Arial"/>
            </a:endParaRPr>
          </a:p>
        </p:txBody>
      </p:sp>
      <p:sp>
        <p:nvSpPr>
          <p:cNvPr id="76" name="Google Shape;76;p15"/>
          <p:cNvSpPr txBox="1"/>
          <p:nvPr/>
        </p:nvSpPr>
        <p:spPr>
          <a:xfrm>
            <a:off x="214697" y="574499"/>
            <a:ext cx="7373186" cy="615523"/>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2000"/>
              <a:buFont typeface="Arial"/>
              <a:buNone/>
            </a:pPr>
            <a:r>
              <a:rPr lang="en" sz="2800" b="1" i="0"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Rakhmadiani Ardinda Chaerunnisa</a:t>
            </a:r>
            <a:endParaRPr sz="2800" b="1" i="0" u="none" strike="noStrike" cap="none" dirty="0">
              <a:solidFill>
                <a:srgbClr val="000000"/>
              </a:solidFill>
              <a:latin typeface="Poppins" panose="00000500000000000000" pitchFamily="2" charset="0"/>
              <a:ea typeface="Rubik SemiBold"/>
              <a:cs typeface="Poppins" panose="00000500000000000000" pitchFamily="2" charset="0"/>
              <a:sym typeface="Rubik SemiBold"/>
            </a:endParaRPr>
          </a:p>
        </p:txBody>
      </p:sp>
      <p:pic>
        <p:nvPicPr>
          <p:cNvPr id="3" name="Picture 2" descr="A person sitting in a chair&#10;&#10;AI-generated content may be incorrect.">
            <a:extLst>
              <a:ext uri="{FF2B5EF4-FFF2-40B4-BE49-F238E27FC236}">
                <a16:creationId xmlns:a16="http://schemas.microsoft.com/office/drawing/2014/main" id="{55669F46-2D4D-ACB0-FE9E-6D60E358C8C0}"/>
              </a:ext>
            </a:extLst>
          </p:cNvPr>
          <p:cNvPicPr>
            <a:picLocks noChangeAspect="1"/>
          </p:cNvPicPr>
          <p:nvPr/>
        </p:nvPicPr>
        <p:blipFill>
          <a:blip r:embed="rId5"/>
          <a:srcRect l="23637" t="35019" r="20697" b="23733"/>
          <a:stretch/>
        </p:blipFill>
        <p:spPr>
          <a:xfrm>
            <a:off x="247850" y="1271722"/>
            <a:ext cx="1912490" cy="212597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Google Shape;76;p15">
            <a:extLst>
              <a:ext uri="{FF2B5EF4-FFF2-40B4-BE49-F238E27FC236}">
                <a16:creationId xmlns:a16="http://schemas.microsoft.com/office/drawing/2014/main" id="{CDDB3C07-17B9-E25B-2F9F-5468A1E52B7B}"/>
              </a:ext>
            </a:extLst>
          </p:cNvPr>
          <p:cNvSpPr txBox="1"/>
          <p:nvPr/>
        </p:nvSpPr>
        <p:spPr>
          <a:xfrm>
            <a:off x="2344990" y="1438022"/>
            <a:ext cx="6487960" cy="1908184"/>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 sz="1600" i="0"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I am a Data Science student in the</a:t>
            </a:r>
            <a:r>
              <a:rPr lang="en-US" sz="1600" i="0"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Faculty of Information Technology and Data Science</a:t>
            </a:r>
            <a:r>
              <a:rPr lang="en" sz="1600" i="0"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 (FATISDA) at Universitas Sebelas Maret with a strong passion for Data, Machine Learning, and Artificial Intelligence. </a:t>
            </a:r>
          </a:p>
          <a:p>
            <a:pPr marL="0" marR="0" lvl="0" indent="0" algn="just" rtl="0">
              <a:lnSpc>
                <a:spcPct val="100000"/>
              </a:lnSpc>
              <a:spcBef>
                <a:spcPts val="0"/>
              </a:spcBef>
              <a:spcAft>
                <a:spcPts val="0"/>
              </a:spcAft>
              <a:buClr>
                <a:srgbClr val="000000"/>
              </a:buClr>
              <a:buSzPts val="2000"/>
              <a:buFont typeface="Arial"/>
              <a:buNone/>
            </a:pPr>
            <a:r>
              <a:rPr lang="en-US" sz="1600" i="0"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I have contributed to research on optimizing Random Forest for rainfall prediction. I also have experience as a Master of Ceremony for events with over 200 attendees </a:t>
            </a:r>
          </a:p>
        </p:txBody>
      </p:sp>
      <p:pic>
        <p:nvPicPr>
          <p:cNvPr id="64" name="Google Shape;81;p15">
            <a:extLst>
              <a:ext uri="{FF2B5EF4-FFF2-40B4-BE49-F238E27FC236}">
                <a16:creationId xmlns:a16="http://schemas.microsoft.com/office/drawing/2014/main" id="{7883C23B-D99B-BB37-BC3B-AAEA7C3161B0}"/>
              </a:ext>
            </a:extLst>
          </p:cNvPr>
          <p:cNvPicPr preferRelativeResize="0"/>
          <p:nvPr/>
        </p:nvPicPr>
        <p:blipFill rotWithShape="1">
          <a:blip r:embed="rId6">
            <a:alphaModFix/>
          </a:blip>
          <a:srcRect/>
          <a:stretch/>
        </p:blipFill>
        <p:spPr>
          <a:xfrm>
            <a:off x="247850" y="3522496"/>
            <a:ext cx="369300" cy="369300"/>
          </a:xfrm>
          <a:prstGeom prst="rect">
            <a:avLst/>
          </a:prstGeom>
          <a:noFill/>
          <a:ln>
            <a:noFill/>
          </a:ln>
        </p:spPr>
      </p:pic>
      <p:sp>
        <p:nvSpPr>
          <p:cNvPr id="65" name="Google Shape;76;p15">
            <a:extLst>
              <a:ext uri="{FF2B5EF4-FFF2-40B4-BE49-F238E27FC236}">
                <a16:creationId xmlns:a16="http://schemas.microsoft.com/office/drawing/2014/main" id="{BB647CE5-B876-BCFD-61F5-DE0D4CAA5E9F}"/>
              </a:ext>
            </a:extLst>
          </p:cNvPr>
          <p:cNvSpPr txBox="1"/>
          <p:nvPr/>
        </p:nvSpPr>
        <p:spPr>
          <a:xfrm>
            <a:off x="563955" y="3460939"/>
            <a:ext cx="4196030" cy="430857"/>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ID" sz="1600" b="1" i="0" u="none" strike="noStrike" cap="none" dirty="0">
                <a:solidFill>
                  <a:schemeClr val="bg1"/>
                </a:solidFill>
                <a:latin typeface="Poppins" panose="00000500000000000000" pitchFamily="2" charset="0"/>
                <a:ea typeface="Rubik SemiBold"/>
                <a:cs typeface="Poppins" panose="00000500000000000000" pitchFamily="2" charset="0"/>
                <a:sym typeface="Rubik SemiBold"/>
                <a:hlinkClick r:id="rId7">
                  <a:extLst>
                    <a:ext uri="{A12FA001-AC4F-418D-AE19-62706E023703}">
                      <ahyp:hlinkClr xmlns:ahyp="http://schemas.microsoft.com/office/drawing/2018/hyperlinkcolor" val="tx"/>
                    </a:ext>
                  </a:extLst>
                </a:hlinkClick>
              </a:rPr>
              <a:t>LinkedIn</a:t>
            </a:r>
            <a:endParaRPr sz="1600" b="1" i="0" u="none" strike="noStrike" cap="none" dirty="0">
              <a:solidFill>
                <a:schemeClr val="bg1"/>
              </a:solidFill>
              <a:latin typeface="Poppins" panose="00000500000000000000" pitchFamily="2" charset="0"/>
              <a:ea typeface="Rubik SemiBold"/>
              <a:cs typeface="Poppins" panose="00000500000000000000" pitchFamily="2" charset="0"/>
              <a:sym typeface="Rubik SemiBo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471B0A59-A680-E8B7-9FE5-1912C8DF633C}"/>
            </a:ext>
          </a:extLst>
        </p:cNvPr>
        <p:cNvGrpSpPr/>
        <p:nvPr/>
      </p:nvGrpSpPr>
      <p:grpSpPr>
        <a:xfrm>
          <a:off x="0" y="0"/>
          <a:ext cx="0" cy="0"/>
          <a:chOff x="0" y="0"/>
          <a:chExt cx="0" cy="0"/>
        </a:xfrm>
      </p:grpSpPr>
      <p:pic>
        <p:nvPicPr>
          <p:cNvPr id="127" name="Google Shape;127;p20">
            <a:extLst>
              <a:ext uri="{FF2B5EF4-FFF2-40B4-BE49-F238E27FC236}">
                <a16:creationId xmlns:a16="http://schemas.microsoft.com/office/drawing/2014/main" id="{DB81C8FF-518F-83E5-25C8-8FDC6CA9A8C7}"/>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p20">
            <a:extLst>
              <a:ext uri="{FF2B5EF4-FFF2-40B4-BE49-F238E27FC236}">
                <a16:creationId xmlns:a16="http://schemas.microsoft.com/office/drawing/2014/main" id="{5FA08695-1407-6B64-3EAD-37DFEB5E5A71}"/>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p20">
            <a:extLst>
              <a:ext uri="{FF2B5EF4-FFF2-40B4-BE49-F238E27FC236}">
                <a16:creationId xmlns:a16="http://schemas.microsoft.com/office/drawing/2014/main" id="{3FC1A38D-C2F6-F589-7682-4FD93C4EC608}"/>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ID" sz="2700" b="1" dirty="0">
                <a:solidFill>
                  <a:schemeClr val="accent5"/>
                </a:solidFill>
                <a:latin typeface="Rubik"/>
                <a:ea typeface="Rubik"/>
                <a:cs typeface="Rubik"/>
                <a:sym typeface="Rubik"/>
              </a:rPr>
              <a:t>Exploratory </a:t>
            </a:r>
            <a:r>
              <a:rPr lang="en-ID" sz="2700" b="1" dirty="0">
                <a:latin typeface="Rubik"/>
                <a:ea typeface="Rubik"/>
                <a:cs typeface="Rubik"/>
                <a:sym typeface="Rubik"/>
              </a:rPr>
              <a:t>Data </a:t>
            </a:r>
            <a:r>
              <a:rPr lang="en-ID" sz="2700" b="1" dirty="0">
                <a:solidFill>
                  <a:schemeClr val="accent5"/>
                </a:solidFill>
                <a:latin typeface="Rubik"/>
                <a:ea typeface="Rubik"/>
                <a:cs typeface="Rubik"/>
                <a:sym typeface="Rubik"/>
              </a:rPr>
              <a:t>Analysis</a:t>
            </a:r>
          </a:p>
        </p:txBody>
      </p:sp>
      <p:sp>
        <p:nvSpPr>
          <p:cNvPr id="2" name="Google Shape;101;p17">
            <a:extLst>
              <a:ext uri="{FF2B5EF4-FFF2-40B4-BE49-F238E27FC236}">
                <a16:creationId xmlns:a16="http://schemas.microsoft.com/office/drawing/2014/main" id="{4C297CFE-019E-5CC7-CDF4-1610CC1D8D3A}"/>
              </a:ext>
            </a:extLst>
          </p:cNvPr>
          <p:cNvSpPr txBox="1"/>
          <p:nvPr/>
        </p:nvSpPr>
        <p:spPr>
          <a:xfrm>
            <a:off x="417618" y="1052338"/>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f. Updated Visualization of Numeric Variables</a:t>
            </a:r>
          </a:p>
        </p:txBody>
      </p:sp>
      <p:pic>
        <p:nvPicPr>
          <p:cNvPr id="10242" name="Picture 2">
            <a:extLst>
              <a:ext uri="{FF2B5EF4-FFF2-40B4-BE49-F238E27FC236}">
                <a16:creationId xmlns:a16="http://schemas.microsoft.com/office/drawing/2014/main" id="{470405E4-0B1F-3BFE-5471-8745305E2C0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54377"/>
          <a:stretch/>
        </p:blipFill>
        <p:spPr bwMode="auto">
          <a:xfrm>
            <a:off x="552598" y="1667861"/>
            <a:ext cx="3348631" cy="321418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EA91B46B-14DB-4208-1864-7E33F12E080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45623" b="-1"/>
          <a:stretch/>
        </p:blipFill>
        <p:spPr bwMode="auto">
          <a:xfrm>
            <a:off x="4219957" y="1652637"/>
            <a:ext cx="2808803" cy="3213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3552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40DC1CB5-E5B5-A97B-DDB6-0D0176D2FE37}"/>
            </a:ext>
          </a:extLst>
        </p:cNvPr>
        <p:cNvGrpSpPr/>
        <p:nvPr/>
      </p:nvGrpSpPr>
      <p:grpSpPr>
        <a:xfrm>
          <a:off x="0" y="0"/>
          <a:ext cx="0" cy="0"/>
          <a:chOff x="0" y="0"/>
          <a:chExt cx="0" cy="0"/>
        </a:xfrm>
      </p:grpSpPr>
      <p:pic>
        <p:nvPicPr>
          <p:cNvPr id="127" name="Google Shape;127;p20">
            <a:extLst>
              <a:ext uri="{FF2B5EF4-FFF2-40B4-BE49-F238E27FC236}">
                <a16:creationId xmlns:a16="http://schemas.microsoft.com/office/drawing/2014/main" id="{B648BAAE-87E9-FDE6-BB82-236C2C3A8BD5}"/>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p20">
            <a:extLst>
              <a:ext uri="{FF2B5EF4-FFF2-40B4-BE49-F238E27FC236}">
                <a16:creationId xmlns:a16="http://schemas.microsoft.com/office/drawing/2014/main" id="{E33BBE0D-A4BC-B476-922B-C43519B13038}"/>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p20">
            <a:extLst>
              <a:ext uri="{FF2B5EF4-FFF2-40B4-BE49-F238E27FC236}">
                <a16:creationId xmlns:a16="http://schemas.microsoft.com/office/drawing/2014/main" id="{05FABDCF-8E5B-FE27-A563-2147A115EEE4}"/>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ID" sz="2700" b="1" dirty="0">
                <a:solidFill>
                  <a:schemeClr val="accent5"/>
                </a:solidFill>
                <a:latin typeface="Rubik"/>
                <a:ea typeface="Rubik"/>
                <a:cs typeface="Rubik"/>
                <a:sym typeface="Rubik"/>
              </a:rPr>
              <a:t>Exploratory </a:t>
            </a:r>
            <a:r>
              <a:rPr lang="en-ID" sz="2700" b="1" dirty="0">
                <a:latin typeface="Rubik"/>
                <a:ea typeface="Rubik"/>
                <a:cs typeface="Rubik"/>
                <a:sym typeface="Rubik"/>
              </a:rPr>
              <a:t>Data </a:t>
            </a:r>
            <a:r>
              <a:rPr lang="en-ID" sz="2700" b="1" dirty="0">
                <a:solidFill>
                  <a:schemeClr val="accent5"/>
                </a:solidFill>
                <a:latin typeface="Rubik"/>
                <a:ea typeface="Rubik"/>
                <a:cs typeface="Rubik"/>
                <a:sym typeface="Rubik"/>
              </a:rPr>
              <a:t>Analysis</a:t>
            </a:r>
          </a:p>
        </p:txBody>
      </p:sp>
      <p:sp>
        <p:nvSpPr>
          <p:cNvPr id="2" name="Google Shape;101;p17">
            <a:extLst>
              <a:ext uri="{FF2B5EF4-FFF2-40B4-BE49-F238E27FC236}">
                <a16:creationId xmlns:a16="http://schemas.microsoft.com/office/drawing/2014/main" id="{75B9DBBE-05FA-3810-C4C4-97CC34CD34FB}"/>
              </a:ext>
            </a:extLst>
          </p:cNvPr>
          <p:cNvSpPr txBox="1"/>
          <p:nvPr/>
        </p:nvSpPr>
        <p:spPr>
          <a:xfrm>
            <a:off x="417618" y="1052338"/>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g. Visualization of Numeric Variables</a:t>
            </a:r>
          </a:p>
        </p:txBody>
      </p:sp>
      <p:pic>
        <p:nvPicPr>
          <p:cNvPr id="11266" name="Picture 2">
            <a:extLst>
              <a:ext uri="{FF2B5EF4-FFF2-40B4-BE49-F238E27FC236}">
                <a16:creationId xmlns:a16="http://schemas.microsoft.com/office/drawing/2014/main" id="{4410547E-A928-0FF7-9700-25B74BCC1BE0}"/>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47645"/>
          <a:stretch/>
        </p:blipFill>
        <p:spPr bwMode="auto">
          <a:xfrm>
            <a:off x="94911" y="1652638"/>
            <a:ext cx="4509377" cy="1823001"/>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E4CC9B7E-0229-44F0-DD1F-95D6E7DAE82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52590"/>
          <a:stretch/>
        </p:blipFill>
        <p:spPr bwMode="auto">
          <a:xfrm>
            <a:off x="3619848" y="3095740"/>
            <a:ext cx="5436996" cy="1990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644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25D90741-B5F9-469C-6142-A144B2E99A8E}"/>
            </a:ext>
          </a:extLst>
        </p:cNvPr>
        <p:cNvGrpSpPr/>
        <p:nvPr/>
      </p:nvGrpSpPr>
      <p:grpSpPr>
        <a:xfrm>
          <a:off x="0" y="0"/>
          <a:ext cx="0" cy="0"/>
          <a:chOff x="0" y="0"/>
          <a:chExt cx="0" cy="0"/>
        </a:xfrm>
      </p:grpSpPr>
      <p:pic>
        <p:nvPicPr>
          <p:cNvPr id="127" name="Google Shape;127;p20">
            <a:extLst>
              <a:ext uri="{FF2B5EF4-FFF2-40B4-BE49-F238E27FC236}">
                <a16:creationId xmlns:a16="http://schemas.microsoft.com/office/drawing/2014/main" id="{95B4500E-F911-FD1E-876F-0B42E9D1A49E}"/>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p20">
            <a:extLst>
              <a:ext uri="{FF2B5EF4-FFF2-40B4-BE49-F238E27FC236}">
                <a16:creationId xmlns:a16="http://schemas.microsoft.com/office/drawing/2014/main" id="{6BE0A7F0-0551-E001-F289-E6B4AD0F3E67}"/>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p20">
            <a:extLst>
              <a:ext uri="{FF2B5EF4-FFF2-40B4-BE49-F238E27FC236}">
                <a16:creationId xmlns:a16="http://schemas.microsoft.com/office/drawing/2014/main" id="{3C6400AB-54D4-891F-21FE-80BDF5004C44}"/>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ID" sz="2700" b="1" dirty="0">
                <a:solidFill>
                  <a:schemeClr val="accent5"/>
                </a:solidFill>
                <a:latin typeface="Rubik"/>
                <a:ea typeface="Rubik"/>
                <a:cs typeface="Rubik"/>
                <a:sym typeface="Rubik"/>
              </a:rPr>
              <a:t>Exploratory </a:t>
            </a:r>
            <a:r>
              <a:rPr lang="en-ID" sz="2700" b="1" dirty="0">
                <a:latin typeface="Rubik"/>
                <a:ea typeface="Rubik"/>
                <a:cs typeface="Rubik"/>
                <a:sym typeface="Rubik"/>
              </a:rPr>
              <a:t>Data </a:t>
            </a:r>
            <a:r>
              <a:rPr lang="en-ID" sz="2700" b="1" dirty="0">
                <a:solidFill>
                  <a:schemeClr val="accent5"/>
                </a:solidFill>
                <a:latin typeface="Rubik"/>
                <a:ea typeface="Rubik"/>
                <a:cs typeface="Rubik"/>
                <a:sym typeface="Rubik"/>
              </a:rPr>
              <a:t>Analysis</a:t>
            </a:r>
          </a:p>
        </p:txBody>
      </p:sp>
      <p:sp>
        <p:nvSpPr>
          <p:cNvPr id="2" name="Google Shape;101;p17">
            <a:extLst>
              <a:ext uri="{FF2B5EF4-FFF2-40B4-BE49-F238E27FC236}">
                <a16:creationId xmlns:a16="http://schemas.microsoft.com/office/drawing/2014/main" id="{BE079C8E-39BD-A3BA-4C55-DC4673555A6F}"/>
              </a:ext>
            </a:extLst>
          </p:cNvPr>
          <p:cNvSpPr txBox="1"/>
          <p:nvPr/>
        </p:nvSpPr>
        <p:spPr>
          <a:xfrm>
            <a:off x="417618" y="1052338"/>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g. Visualization of Categoric Variables</a:t>
            </a:r>
          </a:p>
        </p:txBody>
      </p:sp>
      <p:pic>
        <p:nvPicPr>
          <p:cNvPr id="12290" name="Picture 2">
            <a:extLst>
              <a:ext uri="{FF2B5EF4-FFF2-40B4-BE49-F238E27FC236}">
                <a16:creationId xmlns:a16="http://schemas.microsoft.com/office/drawing/2014/main" id="{7EE4ACD8-F3A3-5857-AA97-942D0BFF8B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114" y="1669213"/>
            <a:ext cx="4125231" cy="2333512"/>
          </a:xfrm>
          <a:prstGeom prst="rect">
            <a:avLst/>
          </a:prstGeom>
          <a:noFill/>
          <a:extLst>
            <a:ext uri="{909E8E84-426E-40DD-AFC4-6F175D3DCCD1}">
              <a14:hiddenFill xmlns:a14="http://schemas.microsoft.com/office/drawing/2010/main">
                <a:solidFill>
                  <a:srgbClr val="FFFFFF"/>
                </a:solidFill>
              </a14:hiddenFill>
            </a:ext>
          </a:extLst>
        </p:spPr>
      </p:pic>
      <p:pic>
        <p:nvPicPr>
          <p:cNvPr id="12292" name="Picture 4">
            <a:extLst>
              <a:ext uri="{FF2B5EF4-FFF2-40B4-BE49-F238E27FC236}">
                <a16:creationId xmlns:a16="http://schemas.microsoft.com/office/drawing/2014/main" id="{04C38C49-74AA-9ACD-CD4A-7DC37EE9821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88807" y="1669213"/>
            <a:ext cx="4349269" cy="233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7334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E6CBC377-D99E-D511-8AE5-1B86925458F7}"/>
            </a:ext>
          </a:extLst>
        </p:cNvPr>
        <p:cNvGrpSpPr/>
        <p:nvPr/>
      </p:nvGrpSpPr>
      <p:grpSpPr>
        <a:xfrm>
          <a:off x="0" y="0"/>
          <a:ext cx="0" cy="0"/>
          <a:chOff x="0" y="0"/>
          <a:chExt cx="0" cy="0"/>
        </a:xfrm>
      </p:grpSpPr>
      <p:pic>
        <p:nvPicPr>
          <p:cNvPr id="127" name="Google Shape;127;p20">
            <a:extLst>
              <a:ext uri="{FF2B5EF4-FFF2-40B4-BE49-F238E27FC236}">
                <a16:creationId xmlns:a16="http://schemas.microsoft.com/office/drawing/2014/main" id="{39E52D37-E214-5DB1-CB62-C4D5B9A41FE1}"/>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p20">
            <a:extLst>
              <a:ext uri="{FF2B5EF4-FFF2-40B4-BE49-F238E27FC236}">
                <a16:creationId xmlns:a16="http://schemas.microsoft.com/office/drawing/2014/main" id="{1DEFFF31-2FEE-FFCC-E369-5D76C9166241}"/>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p20">
            <a:extLst>
              <a:ext uri="{FF2B5EF4-FFF2-40B4-BE49-F238E27FC236}">
                <a16:creationId xmlns:a16="http://schemas.microsoft.com/office/drawing/2014/main" id="{EC46AF16-145A-E0AB-B1D9-E38599135B0E}"/>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ID" sz="2700" b="1" dirty="0">
                <a:solidFill>
                  <a:schemeClr val="accent5"/>
                </a:solidFill>
                <a:latin typeface="Rubik"/>
                <a:ea typeface="Rubik"/>
                <a:cs typeface="Rubik"/>
                <a:sym typeface="Rubik"/>
              </a:rPr>
              <a:t>Exploratory </a:t>
            </a:r>
            <a:r>
              <a:rPr lang="en-ID" sz="2700" b="1" dirty="0">
                <a:latin typeface="Rubik"/>
                <a:ea typeface="Rubik"/>
                <a:cs typeface="Rubik"/>
                <a:sym typeface="Rubik"/>
              </a:rPr>
              <a:t>Data </a:t>
            </a:r>
            <a:r>
              <a:rPr lang="en-ID" sz="2700" b="1" dirty="0">
                <a:solidFill>
                  <a:schemeClr val="accent5"/>
                </a:solidFill>
                <a:latin typeface="Rubik"/>
                <a:ea typeface="Rubik"/>
                <a:cs typeface="Rubik"/>
                <a:sym typeface="Rubik"/>
              </a:rPr>
              <a:t>Analysis</a:t>
            </a:r>
          </a:p>
        </p:txBody>
      </p:sp>
      <p:sp>
        <p:nvSpPr>
          <p:cNvPr id="2" name="Google Shape;101;p17">
            <a:extLst>
              <a:ext uri="{FF2B5EF4-FFF2-40B4-BE49-F238E27FC236}">
                <a16:creationId xmlns:a16="http://schemas.microsoft.com/office/drawing/2014/main" id="{6D8EA289-22BB-81CE-8B16-4555A1AB65BF}"/>
              </a:ext>
            </a:extLst>
          </p:cNvPr>
          <p:cNvSpPr txBox="1"/>
          <p:nvPr/>
        </p:nvSpPr>
        <p:spPr>
          <a:xfrm>
            <a:off x="417618" y="1052338"/>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g. Visualization of Categoric Variables</a:t>
            </a:r>
          </a:p>
        </p:txBody>
      </p:sp>
      <p:pic>
        <p:nvPicPr>
          <p:cNvPr id="13314" name="Picture 2">
            <a:extLst>
              <a:ext uri="{FF2B5EF4-FFF2-40B4-BE49-F238E27FC236}">
                <a16:creationId xmlns:a16="http://schemas.microsoft.com/office/drawing/2014/main" id="{1E715C6E-14F4-B5CB-77B1-080DC938F73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3581" y="1669213"/>
            <a:ext cx="4254936" cy="2333512"/>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B46F1377-02E6-6848-79CE-CAAAA45BC8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80140" y="1669214"/>
            <a:ext cx="3579707" cy="2333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8846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1CCDAA84-08BC-2676-3C85-19CB05176DD7}"/>
            </a:ext>
          </a:extLst>
        </p:cNvPr>
        <p:cNvGrpSpPr/>
        <p:nvPr/>
      </p:nvGrpSpPr>
      <p:grpSpPr>
        <a:xfrm>
          <a:off x="0" y="0"/>
          <a:ext cx="0" cy="0"/>
          <a:chOff x="0" y="0"/>
          <a:chExt cx="0" cy="0"/>
        </a:xfrm>
      </p:grpSpPr>
      <p:pic>
        <p:nvPicPr>
          <p:cNvPr id="127" name="Google Shape;127;p20">
            <a:extLst>
              <a:ext uri="{FF2B5EF4-FFF2-40B4-BE49-F238E27FC236}">
                <a16:creationId xmlns:a16="http://schemas.microsoft.com/office/drawing/2014/main" id="{1A323FE7-9793-3819-218F-A700DC852865}"/>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p20">
            <a:extLst>
              <a:ext uri="{FF2B5EF4-FFF2-40B4-BE49-F238E27FC236}">
                <a16:creationId xmlns:a16="http://schemas.microsoft.com/office/drawing/2014/main" id="{B2F5866C-2C50-DB8C-CA25-F03D23D7DC8E}"/>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p20">
            <a:extLst>
              <a:ext uri="{FF2B5EF4-FFF2-40B4-BE49-F238E27FC236}">
                <a16:creationId xmlns:a16="http://schemas.microsoft.com/office/drawing/2014/main" id="{D83F3010-182C-9239-7295-CE5B13C6E25C}"/>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ID" sz="2700" b="1" dirty="0">
                <a:solidFill>
                  <a:schemeClr val="accent5"/>
                </a:solidFill>
                <a:latin typeface="Rubik"/>
                <a:ea typeface="Rubik"/>
                <a:cs typeface="Rubik"/>
                <a:sym typeface="Rubik"/>
              </a:rPr>
              <a:t>Exploratory </a:t>
            </a:r>
            <a:r>
              <a:rPr lang="en-ID" sz="2700" b="1" dirty="0">
                <a:latin typeface="Rubik"/>
                <a:ea typeface="Rubik"/>
                <a:cs typeface="Rubik"/>
                <a:sym typeface="Rubik"/>
              </a:rPr>
              <a:t>Data </a:t>
            </a:r>
            <a:r>
              <a:rPr lang="en-ID" sz="2700" b="1" dirty="0">
                <a:solidFill>
                  <a:schemeClr val="accent5"/>
                </a:solidFill>
                <a:latin typeface="Rubik"/>
                <a:ea typeface="Rubik"/>
                <a:cs typeface="Rubik"/>
                <a:sym typeface="Rubik"/>
              </a:rPr>
              <a:t>Analysis</a:t>
            </a:r>
          </a:p>
        </p:txBody>
      </p:sp>
      <p:sp>
        <p:nvSpPr>
          <p:cNvPr id="2" name="Google Shape;101;p17">
            <a:extLst>
              <a:ext uri="{FF2B5EF4-FFF2-40B4-BE49-F238E27FC236}">
                <a16:creationId xmlns:a16="http://schemas.microsoft.com/office/drawing/2014/main" id="{81893DD4-95E4-A45B-87F5-FBBA9EFFA43F}"/>
              </a:ext>
            </a:extLst>
          </p:cNvPr>
          <p:cNvSpPr txBox="1"/>
          <p:nvPr/>
        </p:nvSpPr>
        <p:spPr>
          <a:xfrm>
            <a:off x="417618" y="1052338"/>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g. Visualization of Categoric Variables</a:t>
            </a:r>
          </a:p>
        </p:txBody>
      </p:sp>
      <p:pic>
        <p:nvPicPr>
          <p:cNvPr id="14338" name="Picture 2">
            <a:extLst>
              <a:ext uri="{FF2B5EF4-FFF2-40B4-BE49-F238E27FC236}">
                <a16:creationId xmlns:a16="http://schemas.microsoft.com/office/drawing/2014/main" id="{C23B37EF-E1EF-3D28-75C4-A28E01A9C5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69" y="1580570"/>
            <a:ext cx="4398161" cy="2155557"/>
          </a:xfrm>
          <a:prstGeom prst="rect">
            <a:avLst/>
          </a:prstGeom>
          <a:noFill/>
          <a:extLst>
            <a:ext uri="{909E8E84-426E-40DD-AFC4-6F175D3DCCD1}">
              <a14:hiddenFill xmlns:a14="http://schemas.microsoft.com/office/drawing/2010/main">
                <a:solidFill>
                  <a:srgbClr val="FFFFFF"/>
                </a:solidFill>
              </a14:hiddenFill>
            </a:ext>
          </a:extLst>
        </p:spPr>
      </p:pic>
      <p:pic>
        <p:nvPicPr>
          <p:cNvPr id="14340" name="Picture 4">
            <a:extLst>
              <a:ext uri="{FF2B5EF4-FFF2-40B4-BE49-F238E27FC236}">
                <a16:creationId xmlns:a16="http://schemas.microsoft.com/office/drawing/2014/main" id="{A76B9D37-8BCA-6242-B509-CCD08DC5E2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03899" y="1580569"/>
            <a:ext cx="4318612" cy="2155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7855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26">
          <a:extLst>
            <a:ext uri="{FF2B5EF4-FFF2-40B4-BE49-F238E27FC236}">
              <a16:creationId xmlns:a16="http://schemas.microsoft.com/office/drawing/2014/main" id="{DACB220B-14D7-6EF6-B666-BF329A5C123C}"/>
            </a:ext>
          </a:extLst>
        </p:cNvPr>
        <p:cNvGrpSpPr/>
        <p:nvPr/>
      </p:nvGrpSpPr>
      <p:grpSpPr>
        <a:xfrm>
          <a:off x="0" y="0"/>
          <a:ext cx="0" cy="0"/>
          <a:chOff x="0" y="0"/>
          <a:chExt cx="0" cy="0"/>
        </a:xfrm>
      </p:grpSpPr>
      <p:pic>
        <p:nvPicPr>
          <p:cNvPr id="127" name="Google Shape;127;p20">
            <a:extLst>
              <a:ext uri="{FF2B5EF4-FFF2-40B4-BE49-F238E27FC236}">
                <a16:creationId xmlns:a16="http://schemas.microsoft.com/office/drawing/2014/main" id="{8BC54D2F-A5D8-A2C7-6889-8F73C6510974}"/>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8" name="Google Shape;128;p20">
            <a:extLst>
              <a:ext uri="{FF2B5EF4-FFF2-40B4-BE49-F238E27FC236}">
                <a16:creationId xmlns:a16="http://schemas.microsoft.com/office/drawing/2014/main" id="{14C9EFFE-047E-45B0-35ED-C5C5E0759E2E}"/>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9" name="Google Shape;129;p20">
            <a:extLst>
              <a:ext uri="{FF2B5EF4-FFF2-40B4-BE49-F238E27FC236}">
                <a16:creationId xmlns:a16="http://schemas.microsoft.com/office/drawing/2014/main" id="{0EB94400-A4EE-4F11-560E-3BA0657D3ADA}"/>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ID" sz="2700" b="1" dirty="0">
                <a:solidFill>
                  <a:schemeClr val="accent5"/>
                </a:solidFill>
                <a:latin typeface="Rubik"/>
                <a:ea typeface="Rubik"/>
                <a:cs typeface="Rubik"/>
                <a:sym typeface="Rubik"/>
              </a:rPr>
              <a:t>Exploratory </a:t>
            </a:r>
            <a:r>
              <a:rPr lang="en-ID" sz="2700" b="1" dirty="0">
                <a:latin typeface="Rubik"/>
                <a:ea typeface="Rubik"/>
                <a:cs typeface="Rubik"/>
                <a:sym typeface="Rubik"/>
              </a:rPr>
              <a:t>Data </a:t>
            </a:r>
            <a:r>
              <a:rPr lang="en-ID" sz="2700" b="1" dirty="0">
                <a:solidFill>
                  <a:schemeClr val="accent5"/>
                </a:solidFill>
                <a:latin typeface="Rubik"/>
                <a:ea typeface="Rubik"/>
                <a:cs typeface="Rubik"/>
                <a:sym typeface="Rubik"/>
              </a:rPr>
              <a:t>Analysis</a:t>
            </a:r>
          </a:p>
        </p:txBody>
      </p:sp>
      <p:sp>
        <p:nvSpPr>
          <p:cNvPr id="2" name="Google Shape;101;p17">
            <a:extLst>
              <a:ext uri="{FF2B5EF4-FFF2-40B4-BE49-F238E27FC236}">
                <a16:creationId xmlns:a16="http://schemas.microsoft.com/office/drawing/2014/main" id="{7E268871-AB24-AF74-6DEC-07506E15B755}"/>
              </a:ext>
            </a:extLst>
          </p:cNvPr>
          <p:cNvSpPr txBox="1"/>
          <p:nvPr/>
        </p:nvSpPr>
        <p:spPr>
          <a:xfrm>
            <a:off x="417618" y="1052338"/>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g. Visualization of Categoric Variables</a:t>
            </a:r>
          </a:p>
        </p:txBody>
      </p:sp>
      <p:pic>
        <p:nvPicPr>
          <p:cNvPr id="15362" name="Picture 2">
            <a:extLst>
              <a:ext uri="{FF2B5EF4-FFF2-40B4-BE49-F238E27FC236}">
                <a16:creationId xmlns:a16="http://schemas.microsoft.com/office/drawing/2014/main" id="{B6792939-36AB-D8BC-0191-E512295A338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2495" y="1504376"/>
            <a:ext cx="3341691" cy="32720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43439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6" name="Google Shape;136;p21"/>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7" name="Google Shape;137;p21"/>
          <p:cNvSpPr txBox="1"/>
          <p:nvPr/>
        </p:nvSpPr>
        <p:spPr>
          <a:xfrm>
            <a:off x="340500" y="452038"/>
            <a:ext cx="8463000" cy="600134"/>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ID" sz="2700" b="1" dirty="0">
                <a:solidFill>
                  <a:schemeClr val="tx1"/>
                </a:solidFill>
                <a:latin typeface="Rubik"/>
                <a:ea typeface="Rubik"/>
                <a:cs typeface="Rubik"/>
                <a:sym typeface="Rubik"/>
              </a:rPr>
              <a:t>Data</a:t>
            </a:r>
            <a:r>
              <a:rPr lang="en-ID" sz="2700" b="1" dirty="0">
                <a:solidFill>
                  <a:schemeClr val="accent5"/>
                </a:solidFill>
                <a:latin typeface="Rubik"/>
                <a:ea typeface="Rubik"/>
                <a:cs typeface="Rubik"/>
                <a:sym typeface="Rubik"/>
              </a:rPr>
              <a:t> Preparation</a:t>
            </a:r>
          </a:p>
        </p:txBody>
      </p:sp>
      <p:sp>
        <p:nvSpPr>
          <p:cNvPr id="2" name="Google Shape;101;p17">
            <a:extLst>
              <a:ext uri="{FF2B5EF4-FFF2-40B4-BE49-F238E27FC236}">
                <a16:creationId xmlns:a16="http://schemas.microsoft.com/office/drawing/2014/main" id="{1DF1D5B1-CBF1-4EC9-AD97-6356ABAFF18D}"/>
              </a:ext>
            </a:extLst>
          </p:cNvPr>
          <p:cNvSpPr txBox="1"/>
          <p:nvPr/>
        </p:nvSpPr>
        <p:spPr>
          <a:xfrm>
            <a:off x="263382" y="1318585"/>
            <a:ext cx="8803500" cy="3200846"/>
          </a:xfrm>
          <a:prstGeom prst="rect">
            <a:avLst/>
          </a:prstGeom>
          <a:noFill/>
          <a:ln>
            <a:noFill/>
          </a:ln>
        </p:spPr>
        <p:txBody>
          <a:bodyPr spcFirstLastPara="1" wrap="square" lIns="91425" tIns="91425" rIns="91425" bIns="91425" anchor="t" anchorCtr="0">
            <a:spAutoFit/>
          </a:bodyPr>
          <a:lstStyle/>
          <a:p>
            <a:pPr marL="342900" indent="-342900" algn="l">
              <a:buAutoNum type="alphaLcPeriod"/>
            </a:pPr>
            <a:r>
              <a:rPr lang="en-US" b="1" dirty="0">
                <a:solidFill>
                  <a:schemeClr val="tx1"/>
                </a:solidFill>
                <a:latin typeface="Poppins" panose="00000500000000000000" pitchFamily="2" charset="0"/>
              </a:rPr>
              <a:t>Encoding Categorical Variables</a:t>
            </a:r>
          </a:p>
          <a:p>
            <a:pPr algn="l"/>
            <a:r>
              <a:rPr lang="en-US" b="1" dirty="0">
                <a:solidFill>
                  <a:schemeClr val="tx1"/>
                </a:solidFill>
                <a:latin typeface="Poppins" panose="00000500000000000000" pitchFamily="2" charset="0"/>
              </a:rPr>
              <a:t>         </a:t>
            </a:r>
            <a:r>
              <a:rPr lang="en-US" dirty="0">
                <a:solidFill>
                  <a:schemeClr val="tx1"/>
                </a:solidFill>
                <a:latin typeface="Poppins" panose="00000500000000000000" pitchFamily="2" charset="0"/>
              </a:rPr>
              <a:t>Before starting label encoding, select the columns to be used again. At this stage, I removed</a:t>
            </a:r>
          </a:p>
          <a:p>
            <a:pPr algn="l"/>
            <a:r>
              <a:rPr lang="en-US" dirty="0">
                <a:solidFill>
                  <a:schemeClr val="tx1"/>
                </a:solidFill>
                <a:latin typeface="Poppins" panose="00000500000000000000" pitchFamily="2" charset="0"/>
              </a:rPr>
              <a:t>       the "</a:t>
            </a:r>
            <a:r>
              <a:rPr lang="en-US" dirty="0" err="1">
                <a:solidFill>
                  <a:schemeClr val="tx1"/>
                </a:solidFill>
                <a:latin typeface="Poppins" panose="00000500000000000000" pitchFamily="2" charset="0"/>
              </a:rPr>
              <a:t>zip_code</a:t>
            </a:r>
            <a:r>
              <a:rPr lang="en-US" dirty="0">
                <a:solidFill>
                  <a:schemeClr val="tx1"/>
                </a:solidFill>
                <a:latin typeface="Poppins" panose="00000500000000000000" pitchFamily="2" charset="0"/>
              </a:rPr>
              <a:t>" and "</a:t>
            </a:r>
            <a:r>
              <a:rPr lang="en-US" dirty="0" err="1">
                <a:solidFill>
                  <a:schemeClr val="tx1"/>
                </a:solidFill>
                <a:latin typeface="Poppins" panose="00000500000000000000" pitchFamily="2" charset="0"/>
              </a:rPr>
              <a:t>url</a:t>
            </a:r>
            <a:r>
              <a:rPr lang="en-US" dirty="0">
                <a:solidFill>
                  <a:schemeClr val="tx1"/>
                </a:solidFill>
                <a:latin typeface="Poppins" panose="00000500000000000000" pitchFamily="2" charset="0"/>
              </a:rPr>
              <a:t>" columns as they are not needed. </a:t>
            </a:r>
          </a:p>
          <a:p>
            <a:pPr algn="l"/>
            <a:br>
              <a:rPr lang="en-US" dirty="0">
                <a:solidFill>
                  <a:schemeClr val="tx1"/>
                </a:solidFill>
                <a:latin typeface="Poppins" panose="00000500000000000000" pitchFamily="2" charset="0"/>
              </a:rPr>
            </a:br>
            <a:r>
              <a:rPr lang="en-US" dirty="0">
                <a:solidFill>
                  <a:schemeClr val="tx1"/>
                </a:solidFill>
                <a:latin typeface="Poppins" panose="00000500000000000000" pitchFamily="2" charset="0"/>
              </a:rPr>
              <a:t>       Perform ordinal encoding for categories with an inherent order, such as "grade" and </a:t>
            </a:r>
          </a:p>
          <a:p>
            <a:r>
              <a:rPr lang="en-US" dirty="0">
                <a:solidFill>
                  <a:schemeClr val="tx1"/>
                </a:solidFill>
                <a:latin typeface="Poppins" panose="00000500000000000000" pitchFamily="2" charset="0"/>
              </a:rPr>
              <a:t>       "</a:t>
            </a:r>
            <a:r>
              <a:rPr lang="en-US" dirty="0" err="1">
                <a:solidFill>
                  <a:schemeClr val="tx1"/>
                </a:solidFill>
                <a:latin typeface="Poppins" panose="00000500000000000000" pitchFamily="2" charset="0"/>
              </a:rPr>
              <a:t>emp_length</a:t>
            </a:r>
            <a:r>
              <a:rPr lang="en-US" dirty="0">
                <a:solidFill>
                  <a:schemeClr val="tx1"/>
                </a:solidFill>
                <a:latin typeface="Poppins" panose="00000500000000000000" pitchFamily="2" charset="0"/>
              </a:rPr>
              <a:t>".  Apply one-hot encoding for unordered categorical variables like </a:t>
            </a:r>
            <a:br>
              <a:rPr lang="en-US" dirty="0">
                <a:solidFill>
                  <a:schemeClr val="tx1"/>
                </a:solidFill>
                <a:latin typeface="Poppins" panose="00000500000000000000" pitchFamily="2" charset="0"/>
              </a:rPr>
            </a:br>
            <a:r>
              <a:rPr lang="en-US" dirty="0">
                <a:solidFill>
                  <a:schemeClr val="tx1"/>
                </a:solidFill>
                <a:latin typeface="Poppins" panose="00000500000000000000" pitchFamily="2" charset="0"/>
              </a:rPr>
              <a:t>       "</a:t>
            </a:r>
            <a:r>
              <a:rPr lang="en-US" dirty="0" err="1">
                <a:solidFill>
                  <a:schemeClr val="tx1"/>
                </a:solidFill>
                <a:latin typeface="Poppins" panose="00000500000000000000" pitchFamily="2" charset="0"/>
              </a:rPr>
              <a:t>home_ownership</a:t>
            </a:r>
            <a:r>
              <a:rPr lang="en-US" dirty="0">
                <a:solidFill>
                  <a:schemeClr val="tx1"/>
                </a:solidFill>
                <a:latin typeface="Poppins" panose="00000500000000000000" pitchFamily="2" charset="0"/>
              </a:rPr>
              <a:t>", "</a:t>
            </a:r>
            <a:r>
              <a:rPr lang="en-US" dirty="0" err="1">
                <a:solidFill>
                  <a:schemeClr val="tx1"/>
                </a:solidFill>
                <a:latin typeface="Poppins" panose="00000500000000000000" pitchFamily="2" charset="0"/>
              </a:rPr>
              <a:t>verification_status</a:t>
            </a:r>
            <a:r>
              <a:rPr lang="en-US" dirty="0">
                <a:solidFill>
                  <a:schemeClr val="tx1"/>
                </a:solidFill>
                <a:latin typeface="Poppins" panose="00000500000000000000" pitchFamily="2" charset="0"/>
              </a:rPr>
              <a:t>", "purpose", "</a:t>
            </a:r>
            <a:r>
              <a:rPr lang="en-US" dirty="0" err="1">
                <a:solidFill>
                  <a:schemeClr val="tx1"/>
                </a:solidFill>
                <a:latin typeface="Poppins" panose="00000500000000000000" pitchFamily="2" charset="0"/>
              </a:rPr>
              <a:t>application_type</a:t>
            </a:r>
            <a:r>
              <a:rPr lang="en-US" dirty="0">
                <a:solidFill>
                  <a:schemeClr val="tx1"/>
                </a:solidFill>
                <a:latin typeface="Poppins" panose="00000500000000000000" pitchFamily="2" charset="0"/>
              </a:rPr>
              <a:t>", "</a:t>
            </a:r>
            <a:r>
              <a:rPr lang="en-US" dirty="0" err="1">
                <a:solidFill>
                  <a:schemeClr val="tx1"/>
                </a:solidFill>
                <a:latin typeface="Poppins" panose="00000500000000000000" pitchFamily="2" charset="0"/>
              </a:rPr>
              <a:t>initial_list_status</a:t>
            </a:r>
            <a:r>
              <a:rPr lang="en-US" dirty="0">
                <a:solidFill>
                  <a:schemeClr val="tx1"/>
                </a:solidFill>
                <a:latin typeface="Poppins" panose="00000500000000000000" pitchFamily="2" charset="0"/>
              </a:rPr>
              <a:t>",   </a:t>
            </a:r>
          </a:p>
          <a:p>
            <a:r>
              <a:rPr lang="en-US" dirty="0">
                <a:solidFill>
                  <a:schemeClr val="tx1"/>
                </a:solidFill>
                <a:latin typeface="Poppins" panose="00000500000000000000" pitchFamily="2" charset="0"/>
              </a:rPr>
              <a:t>       and "</a:t>
            </a:r>
            <a:r>
              <a:rPr lang="en-US" dirty="0" err="1">
                <a:solidFill>
                  <a:schemeClr val="tx1"/>
                </a:solidFill>
                <a:latin typeface="Poppins" panose="00000500000000000000" pitchFamily="2" charset="0"/>
              </a:rPr>
              <a:t>pymnt_plan</a:t>
            </a:r>
            <a:r>
              <a:rPr lang="en-US" dirty="0">
                <a:solidFill>
                  <a:schemeClr val="tx1"/>
                </a:solidFill>
                <a:latin typeface="Poppins" panose="00000500000000000000" pitchFamily="2" charset="0"/>
              </a:rPr>
              <a:t>".  Use binary encoding for columns with a high number of unique values, </a:t>
            </a:r>
          </a:p>
          <a:p>
            <a:r>
              <a:rPr lang="en-US" dirty="0">
                <a:solidFill>
                  <a:schemeClr val="tx1"/>
                </a:solidFill>
                <a:latin typeface="Poppins" panose="00000500000000000000" pitchFamily="2" charset="0"/>
              </a:rPr>
              <a:t>       such as "</a:t>
            </a:r>
            <a:r>
              <a:rPr lang="en-US" dirty="0" err="1">
                <a:solidFill>
                  <a:schemeClr val="tx1"/>
                </a:solidFill>
                <a:latin typeface="Poppins" panose="00000500000000000000" pitchFamily="2" charset="0"/>
              </a:rPr>
              <a:t>emp_title</a:t>
            </a:r>
            <a:r>
              <a:rPr lang="en-US" dirty="0">
                <a:solidFill>
                  <a:schemeClr val="tx1"/>
                </a:solidFill>
                <a:latin typeface="Poppins" panose="00000500000000000000" pitchFamily="2" charset="0"/>
              </a:rPr>
              <a:t>", "</a:t>
            </a:r>
            <a:r>
              <a:rPr lang="en-US" dirty="0" err="1">
                <a:solidFill>
                  <a:schemeClr val="tx1"/>
                </a:solidFill>
                <a:latin typeface="Poppins" panose="00000500000000000000" pitchFamily="2" charset="0"/>
              </a:rPr>
              <a:t>addr_state</a:t>
            </a:r>
            <a:r>
              <a:rPr lang="en-US" dirty="0">
                <a:solidFill>
                  <a:schemeClr val="tx1"/>
                </a:solidFill>
                <a:latin typeface="Poppins" panose="00000500000000000000" pitchFamily="2" charset="0"/>
              </a:rPr>
              <a:t>", and "title".  Convert date columns to Unix timestamps for</a:t>
            </a:r>
          </a:p>
          <a:p>
            <a:r>
              <a:rPr lang="en-US" dirty="0">
                <a:solidFill>
                  <a:schemeClr val="tx1"/>
                </a:solidFill>
                <a:latin typeface="Poppins" panose="00000500000000000000" pitchFamily="2" charset="0"/>
              </a:rPr>
              <a:t>       "</a:t>
            </a:r>
            <a:r>
              <a:rPr lang="en-US" dirty="0" err="1">
                <a:solidFill>
                  <a:schemeClr val="tx1"/>
                </a:solidFill>
                <a:latin typeface="Poppins" panose="00000500000000000000" pitchFamily="2" charset="0"/>
              </a:rPr>
              <a:t>issue_d</a:t>
            </a:r>
            <a:r>
              <a:rPr lang="en-US" dirty="0">
                <a:solidFill>
                  <a:schemeClr val="tx1"/>
                </a:solidFill>
                <a:latin typeface="Poppins" panose="00000500000000000000" pitchFamily="2" charset="0"/>
              </a:rPr>
              <a:t>", "</a:t>
            </a:r>
            <a:r>
              <a:rPr lang="en-US" dirty="0" err="1">
                <a:solidFill>
                  <a:schemeClr val="tx1"/>
                </a:solidFill>
                <a:latin typeface="Poppins" panose="00000500000000000000" pitchFamily="2" charset="0"/>
              </a:rPr>
              <a:t>earliest_cr_line</a:t>
            </a:r>
            <a:r>
              <a:rPr lang="en-US" dirty="0">
                <a:solidFill>
                  <a:schemeClr val="tx1"/>
                </a:solidFill>
                <a:latin typeface="Poppins" panose="00000500000000000000" pitchFamily="2" charset="0"/>
              </a:rPr>
              <a:t>", "</a:t>
            </a:r>
            <a:r>
              <a:rPr lang="en-US" dirty="0" err="1">
                <a:solidFill>
                  <a:schemeClr val="tx1"/>
                </a:solidFill>
                <a:latin typeface="Poppins" panose="00000500000000000000" pitchFamily="2" charset="0"/>
              </a:rPr>
              <a:t>last_pymnt_d</a:t>
            </a:r>
            <a:r>
              <a:rPr lang="en-US" dirty="0">
                <a:solidFill>
                  <a:schemeClr val="tx1"/>
                </a:solidFill>
                <a:latin typeface="Poppins" panose="00000500000000000000" pitchFamily="2" charset="0"/>
              </a:rPr>
              <a:t>", "</a:t>
            </a:r>
            <a:r>
              <a:rPr lang="en-US" dirty="0" err="1">
                <a:solidFill>
                  <a:schemeClr val="tx1"/>
                </a:solidFill>
                <a:latin typeface="Poppins" panose="00000500000000000000" pitchFamily="2" charset="0"/>
              </a:rPr>
              <a:t>next_pymnt_d</a:t>
            </a:r>
            <a:r>
              <a:rPr lang="en-US" dirty="0">
                <a:solidFill>
                  <a:schemeClr val="tx1"/>
                </a:solidFill>
                <a:latin typeface="Poppins" panose="00000500000000000000" pitchFamily="2" charset="0"/>
              </a:rPr>
              <a:t>", and "</a:t>
            </a:r>
            <a:r>
              <a:rPr lang="en-US" dirty="0" err="1">
                <a:solidFill>
                  <a:schemeClr val="tx1"/>
                </a:solidFill>
                <a:latin typeface="Poppins" panose="00000500000000000000" pitchFamily="2" charset="0"/>
              </a:rPr>
              <a:t>last_credit_pull_d</a:t>
            </a:r>
            <a:r>
              <a:rPr lang="en-US" dirty="0">
                <a:solidFill>
                  <a:schemeClr val="tx1"/>
                </a:solidFill>
                <a:latin typeface="Poppins" panose="00000500000000000000" pitchFamily="2" charset="0"/>
              </a:rPr>
              <a:t>"  </a:t>
            </a:r>
          </a:p>
          <a:p>
            <a:r>
              <a:rPr lang="en-US" dirty="0">
                <a:solidFill>
                  <a:schemeClr val="tx1"/>
                </a:solidFill>
                <a:latin typeface="Poppins" panose="00000500000000000000" pitchFamily="2" charset="0"/>
              </a:rPr>
              <a:t>        </a:t>
            </a:r>
          </a:p>
          <a:p>
            <a:r>
              <a:rPr lang="en-US" dirty="0">
                <a:solidFill>
                  <a:schemeClr val="tx1"/>
                </a:solidFill>
                <a:latin typeface="Poppins" panose="00000500000000000000" pitchFamily="2" charset="0"/>
              </a:rPr>
              <a:t>       The following columns are generated after label encoding, resulting in more columns than</a:t>
            </a:r>
          </a:p>
          <a:p>
            <a:r>
              <a:rPr lang="en-US" dirty="0">
                <a:solidFill>
                  <a:schemeClr val="tx1"/>
                </a:solidFill>
                <a:latin typeface="Poppins" panose="00000500000000000000" pitchFamily="2" charset="0"/>
              </a:rPr>
              <a:t>       before.</a:t>
            </a:r>
          </a:p>
          <a:p>
            <a:endParaRPr lang="en-US" dirty="0">
              <a:solidFill>
                <a:schemeClr val="tx1"/>
              </a:solidFill>
              <a:latin typeface="Poppins" panose="00000500000000000000" pitchFamily="2"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34">
          <a:extLst>
            <a:ext uri="{FF2B5EF4-FFF2-40B4-BE49-F238E27FC236}">
              <a16:creationId xmlns:a16="http://schemas.microsoft.com/office/drawing/2014/main" id="{03F76878-6553-1E73-35DC-4F3F277F5FC7}"/>
            </a:ext>
          </a:extLst>
        </p:cNvPr>
        <p:cNvGrpSpPr/>
        <p:nvPr/>
      </p:nvGrpSpPr>
      <p:grpSpPr>
        <a:xfrm>
          <a:off x="0" y="0"/>
          <a:ext cx="0" cy="0"/>
          <a:chOff x="0" y="0"/>
          <a:chExt cx="0" cy="0"/>
        </a:xfrm>
      </p:grpSpPr>
      <p:pic>
        <p:nvPicPr>
          <p:cNvPr id="135" name="Google Shape;135;p21">
            <a:extLst>
              <a:ext uri="{FF2B5EF4-FFF2-40B4-BE49-F238E27FC236}">
                <a16:creationId xmlns:a16="http://schemas.microsoft.com/office/drawing/2014/main" id="{BE519F6C-6134-A845-E7E9-0468B3A1A956}"/>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6" name="Google Shape;136;p21">
            <a:extLst>
              <a:ext uri="{FF2B5EF4-FFF2-40B4-BE49-F238E27FC236}">
                <a16:creationId xmlns:a16="http://schemas.microsoft.com/office/drawing/2014/main" id="{CE2EFDA8-9CA6-10D3-FBFC-E933B01CE996}"/>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7" name="Google Shape;137;p21">
            <a:extLst>
              <a:ext uri="{FF2B5EF4-FFF2-40B4-BE49-F238E27FC236}">
                <a16:creationId xmlns:a16="http://schemas.microsoft.com/office/drawing/2014/main" id="{79EC183F-5D21-2535-BE06-C84E791AD5D1}"/>
              </a:ext>
            </a:extLst>
          </p:cNvPr>
          <p:cNvSpPr txBox="1"/>
          <p:nvPr/>
        </p:nvSpPr>
        <p:spPr>
          <a:xfrm>
            <a:off x="340500" y="452038"/>
            <a:ext cx="8463000" cy="600134"/>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ID" sz="2700" b="1" dirty="0">
                <a:solidFill>
                  <a:schemeClr val="tx1"/>
                </a:solidFill>
                <a:latin typeface="Rubik"/>
                <a:ea typeface="Rubik"/>
                <a:cs typeface="Rubik"/>
                <a:sym typeface="Rubik"/>
              </a:rPr>
              <a:t>Data</a:t>
            </a:r>
            <a:r>
              <a:rPr lang="en-ID" sz="2700" b="1" dirty="0">
                <a:solidFill>
                  <a:schemeClr val="accent5"/>
                </a:solidFill>
                <a:latin typeface="Rubik"/>
                <a:ea typeface="Rubik"/>
                <a:cs typeface="Rubik"/>
                <a:sym typeface="Rubik"/>
              </a:rPr>
              <a:t> Preparation</a:t>
            </a:r>
          </a:p>
        </p:txBody>
      </p:sp>
      <p:sp>
        <p:nvSpPr>
          <p:cNvPr id="2" name="Google Shape;101;p17">
            <a:extLst>
              <a:ext uri="{FF2B5EF4-FFF2-40B4-BE49-F238E27FC236}">
                <a16:creationId xmlns:a16="http://schemas.microsoft.com/office/drawing/2014/main" id="{C8C997C9-038D-7809-4DE4-AE8705DA89DA}"/>
              </a:ext>
            </a:extLst>
          </p:cNvPr>
          <p:cNvSpPr txBox="1"/>
          <p:nvPr/>
        </p:nvSpPr>
        <p:spPr>
          <a:xfrm>
            <a:off x="428635" y="1178963"/>
            <a:ext cx="8803500" cy="276995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b. Split Data Into Train and Test</a:t>
            </a:r>
          </a:p>
          <a:p>
            <a:pPr algn="l"/>
            <a:endParaRPr lang="en-US" b="1" dirty="0">
              <a:solidFill>
                <a:schemeClr val="tx1"/>
              </a:solidFill>
              <a:latin typeface="Poppins" panose="00000500000000000000" pitchFamily="2" charset="0"/>
            </a:endParaRPr>
          </a:p>
          <a:p>
            <a:pPr algn="l"/>
            <a:r>
              <a:rPr lang="en-US" dirty="0">
                <a:solidFill>
                  <a:schemeClr val="tx1"/>
                </a:solidFill>
                <a:latin typeface="Poppins" panose="00000500000000000000" pitchFamily="2" charset="0"/>
              </a:rPr>
              <a:t>     Before splitting the data into train and test sets, separate the feature columns and the target</a:t>
            </a:r>
          </a:p>
          <a:p>
            <a:pPr algn="l"/>
            <a:r>
              <a:rPr lang="en-US" dirty="0">
                <a:solidFill>
                  <a:schemeClr val="tx1"/>
                </a:solidFill>
                <a:latin typeface="Poppins" panose="00000500000000000000" pitchFamily="2" charset="0"/>
              </a:rPr>
              <a:t>     variable by removing the "target" column from the features.  </a:t>
            </a:r>
          </a:p>
          <a:p>
            <a:pPr algn="l"/>
            <a:endParaRPr lang="en-US" dirty="0">
              <a:solidFill>
                <a:schemeClr val="tx1"/>
              </a:solidFill>
              <a:latin typeface="Poppins" panose="00000500000000000000" pitchFamily="2" charset="0"/>
            </a:endParaRPr>
          </a:p>
          <a:p>
            <a:pPr algn="l"/>
            <a:r>
              <a:rPr lang="en-US" dirty="0">
                <a:solidFill>
                  <a:schemeClr val="tx1"/>
                </a:solidFill>
                <a:latin typeface="Poppins" panose="00000500000000000000" pitchFamily="2" charset="0"/>
              </a:rPr>
              <a:t>     Then, split the data into 80% training data and 20% testing data. Set ‘stratify = y’ in the code to</a:t>
            </a:r>
          </a:p>
          <a:p>
            <a:r>
              <a:rPr lang="en-US" dirty="0">
                <a:solidFill>
                  <a:schemeClr val="tx1"/>
                </a:solidFill>
                <a:latin typeface="Poppins" panose="00000500000000000000" pitchFamily="2" charset="0"/>
              </a:rPr>
              <a:t>     ensure that the proportion of Good and Bad classes remains balanced.</a:t>
            </a:r>
          </a:p>
          <a:p>
            <a:pPr algn="l"/>
            <a:endParaRPr lang="en-US" dirty="0">
              <a:solidFill>
                <a:schemeClr val="tx1"/>
              </a:solidFill>
              <a:latin typeface="Poppins" panose="00000500000000000000" pitchFamily="2" charset="0"/>
            </a:endParaRPr>
          </a:p>
          <a:p>
            <a:pPr algn="l"/>
            <a:endParaRPr lang="en-US" dirty="0">
              <a:solidFill>
                <a:schemeClr val="tx1"/>
              </a:solidFill>
              <a:latin typeface="Poppins" panose="00000500000000000000" pitchFamily="2" charset="0"/>
            </a:endParaRPr>
          </a:p>
          <a:p>
            <a:pPr algn="l"/>
            <a:endParaRPr lang="en-US" dirty="0">
              <a:solidFill>
                <a:schemeClr val="tx1"/>
              </a:solidFill>
              <a:latin typeface="Poppins" panose="00000500000000000000" pitchFamily="2" charset="0"/>
            </a:endParaRPr>
          </a:p>
          <a:p>
            <a:pPr algn="l"/>
            <a:endParaRPr lang="en-US" dirty="0">
              <a:solidFill>
                <a:schemeClr val="tx1"/>
              </a:solidFill>
              <a:latin typeface="Poppins" panose="00000500000000000000" pitchFamily="2" charset="0"/>
            </a:endParaRPr>
          </a:p>
          <a:p>
            <a:pPr algn="l"/>
            <a:r>
              <a:rPr lang="en-US" dirty="0">
                <a:solidFill>
                  <a:schemeClr val="tx1"/>
                </a:solidFill>
                <a:latin typeface="Poppins" panose="00000500000000000000" pitchFamily="2" charset="0"/>
              </a:rPr>
              <a:t> </a:t>
            </a:r>
          </a:p>
        </p:txBody>
      </p:sp>
      <p:pic>
        <p:nvPicPr>
          <p:cNvPr id="4" name="Picture 3">
            <a:extLst>
              <a:ext uri="{FF2B5EF4-FFF2-40B4-BE49-F238E27FC236}">
                <a16:creationId xmlns:a16="http://schemas.microsoft.com/office/drawing/2014/main" id="{CA93C29D-A967-7FAD-99A1-7AEC91EA8424}"/>
              </a:ext>
            </a:extLst>
          </p:cNvPr>
          <p:cNvPicPr>
            <a:picLocks noChangeAspect="1"/>
          </p:cNvPicPr>
          <p:nvPr/>
        </p:nvPicPr>
        <p:blipFill>
          <a:blip r:embed="rId5"/>
          <a:stretch>
            <a:fillRect/>
          </a:stretch>
        </p:blipFill>
        <p:spPr>
          <a:xfrm>
            <a:off x="734458" y="3086312"/>
            <a:ext cx="6744641" cy="543001"/>
          </a:xfrm>
          <a:prstGeom prst="rect">
            <a:avLst/>
          </a:prstGeom>
        </p:spPr>
      </p:pic>
    </p:spTree>
    <p:extLst>
      <p:ext uri="{BB962C8B-B14F-4D97-AF65-F5344CB8AC3E}">
        <p14:creationId xmlns:p14="http://schemas.microsoft.com/office/powerpoint/2010/main" val="3222643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34">
          <a:extLst>
            <a:ext uri="{FF2B5EF4-FFF2-40B4-BE49-F238E27FC236}">
              <a16:creationId xmlns:a16="http://schemas.microsoft.com/office/drawing/2014/main" id="{7F99FD17-B039-05D1-18D4-FA92F42A1767}"/>
            </a:ext>
          </a:extLst>
        </p:cNvPr>
        <p:cNvGrpSpPr/>
        <p:nvPr/>
      </p:nvGrpSpPr>
      <p:grpSpPr>
        <a:xfrm>
          <a:off x="0" y="0"/>
          <a:ext cx="0" cy="0"/>
          <a:chOff x="0" y="0"/>
          <a:chExt cx="0" cy="0"/>
        </a:xfrm>
      </p:grpSpPr>
      <p:pic>
        <p:nvPicPr>
          <p:cNvPr id="135" name="Google Shape;135;p21">
            <a:extLst>
              <a:ext uri="{FF2B5EF4-FFF2-40B4-BE49-F238E27FC236}">
                <a16:creationId xmlns:a16="http://schemas.microsoft.com/office/drawing/2014/main" id="{50F879AC-4EE1-9E74-FED3-1B40702204CF}"/>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6" name="Google Shape;136;p21">
            <a:extLst>
              <a:ext uri="{FF2B5EF4-FFF2-40B4-BE49-F238E27FC236}">
                <a16:creationId xmlns:a16="http://schemas.microsoft.com/office/drawing/2014/main" id="{F5283001-E1C4-D7B1-28D1-57A2B8371E14}"/>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7" name="Google Shape;137;p21">
            <a:extLst>
              <a:ext uri="{FF2B5EF4-FFF2-40B4-BE49-F238E27FC236}">
                <a16:creationId xmlns:a16="http://schemas.microsoft.com/office/drawing/2014/main" id="{6CA5E630-A8F2-B0DA-6E34-D029CBD27787}"/>
              </a:ext>
            </a:extLst>
          </p:cNvPr>
          <p:cNvSpPr txBox="1"/>
          <p:nvPr/>
        </p:nvSpPr>
        <p:spPr>
          <a:xfrm>
            <a:off x="340500" y="452038"/>
            <a:ext cx="8463000" cy="600134"/>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ID" sz="2700" b="1" dirty="0">
                <a:solidFill>
                  <a:schemeClr val="tx1"/>
                </a:solidFill>
                <a:latin typeface="Rubik"/>
                <a:ea typeface="Rubik"/>
                <a:cs typeface="Rubik"/>
                <a:sym typeface="Rubik"/>
              </a:rPr>
              <a:t>Data</a:t>
            </a:r>
            <a:r>
              <a:rPr lang="en-ID" sz="2700" b="1" dirty="0">
                <a:solidFill>
                  <a:schemeClr val="accent5"/>
                </a:solidFill>
                <a:latin typeface="Rubik"/>
                <a:ea typeface="Rubik"/>
                <a:cs typeface="Rubik"/>
                <a:sym typeface="Rubik"/>
              </a:rPr>
              <a:t> Preparation</a:t>
            </a:r>
          </a:p>
        </p:txBody>
      </p:sp>
      <p:sp>
        <p:nvSpPr>
          <p:cNvPr id="2" name="Google Shape;101;p17">
            <a:extLst>
              <a:ext uri="{FF2B5EF4-FFF2-40B4-BE49-F238E27FC236}">
                <a16:creationId xmlns:a16="http://schemas.microsoft.com/office/drawing/2014/main" id="{028DA253-27F4-2AA9-8161-E27435DFF78C}"/>
              </a:ext>
            </a:extLst>
          </p:cNvPr>
          <p:cNvSpPr txBox="1"/>
          <p:nvPr/>
        </p:nvSpPr>
        <p:spPr>
          <a:xfrm>
            <a:off x="340500" y="993338"/>
            <a:ext cx="8803500" cy="3847177"/>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c. Scaling or Normalization</a:t>
            </a:r>
          </a:p>
          <a:p>
            <a:pPr algn="l"/>
            <a:endParaRPr lang="en-US" b="1" dirty="0">
              <a:solidFill>
                <a:schemeClr val="tx1"/>
              </a:solidFill>
              <a:latin typeface="Poppins" panose="00000500000000000000" pitchFamily="2" charset="0"/>
            </a:endParaRPr>
          </a:p>
          <a:p>
            <a:pPr algn="l"/>
            <a:r>
              <a:rPr lang="en-US" b="1" dirty="0">
                <a:solidFill>
                  <a:schemeClr val="tx1"/>
                </a:solidFill>
                <a:latin typeface="Poppins" panose="00000500000000000000" pitchFamily="2" charset="0"/>
              </a:rPr>
              <a:t>    </a:t>
            </a:r>
            <a:r>
              <a:rPr lang="en-US" dirty="0">
                <a:solidFill>
                  <a:schemeClr val="tx1"/>
                </a:solidFill>
                <a:latin typeface="Poppins" panose="00000500000000000000" pitchFamily="2" charset="0"/>
              </a:rPr>
              <a:t>This step ensures that all features in </a:t>
            </a:r>
            <a:r>
              <a:rPr lang="en-US" dirty="0" err="1">
                <a:solidFill>
                  <a:schemeClr val="tx1"/>
                </a:solidFill>
                <a:latin typeface="Poppins" panose="00000500000000000000" pitchFamily="2" charset="0"/>
              </a:rPr>
              <a:t>X_train</a:t>
            </a:r>
            <a:r>
              <a:rPr lang="en-US" dirty="0">
                <a:solidFill>
                  <a:schemeClr val="tx1"/>
                </a:solidFill>
                <a:latin typeface="Poppins" panose="00000500000000000000" pitchFamily="2" charset="0"/>
              </a:rPr>
              <a:t> and </a:t>
            </a:r>
            <a:r>
              <a:rPr lang="en-US" dirty="0" err="1">
                <a:solidFill>
                  <a:schemeClr val="tx1"/>
                </a:solidFill>
                <a:latin typeface="Poppins" panose="00000500000000000000" pitchFamily="2" charset="0"/>
              </a:rPr>
              <a:t>X_test</a:t>
            </a:r>
            <a:r>
              <a:rPr lang="en-US" dirty="0">
                <a:solidFill>
                  <a:schemeClr val="tx1"/>
                </a:solidFill>
                <a:latin typeface="Poppins" panose="00000500000000000000" pitchFamily="2" charset="0"/>
              </a:rPr>
              <a:t> are converted to numeric values and preprocessed properly before being used in a machine learning model. The steps are as follows:</a:t>
            </a:r>
          </a:p>
          <a:p>
            <a:pPr algn="l"/>
            <a:endParaRPr lang="en-US" dirty="0">
              <a:solidFill>
                <a:schemeClr val="tx1"/>
              </a:solidFill>
              <a:latin typeface="Poppins" panose="00000500000000000000" pitchFamily="2" charset="0"/>
            </a:endParaRPr>
          </a:p>
          <a:p>
            <a:pPr algn="l"/>
            <a:r>
              <a:rPr lang="en-US" dirty="0">
                <a:solidFill>
                  <a:schemeClr val="tx1"/>
                </a:solidFill>
                <a:latin typeface="Poppins" panose="00000500000000000000" pitchFamily="2" charset="0"/>
              </a:rPr>
              <a:t>1). Convert All Columns to Numeric</a:t>
            </a:r>
          </a:p>
          <a:p>
            <a:pPr marL="285750" indent="-285750" algn="l">
              <a:buFontTx/>
              <a:buChar char="-"/>
            </a:pPr>
            <a:r>
              <a:rPr lang="en-US" dirty="0">
                <a:solidFill>
                  <a:schemeClr val="tx1"/>
                </a:solidFill>
                <a:latin typeface="Poppins" panose="00000500000000000000" pitchFamily="2" charset="0"/>
              </a:rPr>
              <a:t>Each column in </a:t>
            </a:r>
            <a:r>
              <a:rPr lang="en-US" dirty="0" err="1">
                <a:solidFill>
                  <a:schemeClr val="tx1"/>
                </a:solidFill>
                <a:latin typeface="Poppins" panose="00000500000000000000" pitchFamily="2" charset="0"/>
              </a:rPr>
              <a:t>X_train</a:t>
            </a:r>
            <a:r>
              <a:rPr lang="en-US" dirty="0">
                <a:solidFill>
                  <a:schemeClr val="tx1"/>
                </a:solidFill>
                <a:latin typeface="Poppins" panose="00000500000000000000" pitchFamily="2" charset="0"/>
              </a:rPr>
              <a:t> and </a:t>
            </a:r>
            <a:r>
              <a:rPr lang="en-US" dirty="0" err="1">
                <a:solidFill>
                  <a:schemeClr val="tx1"/>
                </a:solidFill>
                <a:latin typeface="Poppins" panose="00000500000000000000" pitchFamily="2" charset="0"/>
              </a:rPr>
              <a:t>X_test</a:t>
            </a:r>
            <a:r>
              <a:rPr lang="en-US" dirty="0">
                <a:solidFill>
                  <a:schemeClr val="tx1"/>
                </a:solidFill>
                <a:latin typeface="Poppins" panose="00000500000000000000" pitchFamily="2" charset="0"/>
              </a:rPr>
              <a:t> is converted to a numeric data type using </a:t>
            </a:r>
            <a:r>
              <a:rPr lang="en-US" dirty="0" err="1">
                <a:solidFill>
                  <a:schemeClr val="tx1"/>
                </a:solidFill>
                <a:latin typeface="Poppins" panose="00000500000000000000" pitchFamily="2" charset="0"/>
              </a:rPr>
              <a:t>pd.to_numeric</a:t>
            </a:r>
            <a:r>
              <a:rPr lang="en-US" dirty="0">
                <a:solidFill>
                  <a:schemeClr val="tx1"/>
                </a:solidFill>
                <a:latin typeface="Poppins" panose="00000500000000000000" pitchFamily="2" charset="0"/>
              </a:rPr>
              <a:t>().</a:t>
            </a:r>
          </a:p>
          <a:p>
            <a:pPr marL="285750" indent="-285750" algn="l">
              <a:buFontTx/>
              <a:buChar char="-"/>
            </a:pPr>
            <a:r>
              <a:rPr lang="en-US" dirty="0">
                <a:solidFill>
                  <a:schemeClr val="tx1"/>
                </a:solidFill>
                <a:latin typeface="Poppins" panose="00000500000000000000" pitchFamily="2" charset="0"/>
              </a:rPr>
              <a:t>The parameter errors='coerce' ensures that any non-numeric values are replaced with </a:t>
            </a:r>
            <a:r>
              <a:rPr lang="en-US" dirty="0" err="1">
                <a:solidFill>
                  <a:schemeClr val="tx1"/>
                </a:solidFill>
                <a:latin typeface="Poppins" panose="00000500000000000000" pitchFamily="2" charset="0"/>
              </a:rPr>
              <a:t>NaN</a:t>
            </a:r>
            <a:r>
              <a:rPr lang="en-US" dirty="0">
                <a:solidFill>
                  <a:schemeClr val="tx1"/>
                </a:solidFill>
                <a:latin typeface="Poppins" panose="00000500000000000000" pitchFamily="2" charset="0"/>
              </a:rPr>
              <a:t> (Not a Number).</a:t>
            </a:r>
          </a:p>
          <a:p>
            <a:pPr algn="l"/>
            <a:r>
              <a:rPr lang="en-US" dirty="0">
                <a:solidFill>
                  <a:schemeClr val="tx1"/>
                </a:solidFill>
                <a:latin typeface="Poppins" panose="00000500000000000000" pitchFamily="2" charset="0"/>
              </a:rPr>
              <a:t>2). Handling Missing Values (Imputation of </a:t>
            </a:r>
            <a:r>
              <a:rPr lang="en-US" dirty="0" err="1">
                <a:solidFill>
                  <a:schemeClr val="tx1"/>
                </a:solidFill>
                <a:latin typeface="Poppins" panose="00000500000000000000" pitchFamily="2" charset="0"/>
              </a:rPr>
              <a:t>NaN</a:t>
            </a:r>
            <a:r>
              <a:rPr lang="en-US" dirty="0">
                <a:solidFill>
                  <a:schemeClr val="tx1"/>
                </a:solidFill>
                <a:latin typeface="Poppins" panose="00000500000000000000" pitchFamily="2" charset="0"/>
              </a:rPr>
              <a:t>)</a:t>
            </a:r>
          </a:p>
          <a:p>
            <a:pPr marL="285750" indent="-285750" algn="l">
              <a:buFontTx/>
              <a:buChar char="-"/>
            </a:pPr>
            <a:r>
              <a:rPr lang="en-US" dirty="0">
                <a:solidFill>
                  <a:schemeClr val="tx1"/>
                </a:solidFill>
                <a:latin typeface="Poppins" panose="00000500000000000000" pitchFamily="2" charset="0"/>
              </a:rPr>
              <a:t>If </a:t>
            </a:r>
            <a:r>
              <a:rPr lang="en-US" dirty="0" err="1">
                <a:solidFill>
                  <a:schemeClr val="tx1"/>
                </a:solidFill>
                <a:latin typeface="Poppins" panose="00000500000000000000" pitchFamily="2" charset="0"/>
              </a:rPr>
              <a:t>NaN</a:t>
            </a:r>
            <a:r>
              <a:rPr lang="en-US" dirty="0">
                <a:solidFill>
                  <a:schemeClr val="tx1"/>
                </a:solidFill>
                <a:latin typeface="Poppins" panose="00000500000000000000" pitchFamily="2" charset="0"/>
              </a:rPr>
              <a:t> values exist after conversion, the </a:t>
            </a:r>
            <a:r>
              <a:rPr lang="en-US" dirty="0" err="1">
                <a:solidFill>
                  <a:schemeClr val="tx1"/>
                </a:solidFill>
                <a:latin typeface="Poppins" panose="00000500000000000000" pitchFamily="2" charset="0"/>
              </a:rPr>
              <a:t>SimpleImputer</a:t>
            </a:r>
            <a:r>
              <a:rPr lang="en-US" dirty="0">
                <a:solidFill>
                  <a:schemeClr val="tx1"/>
                </a:solidFill>
                <a:latin typeface="Poppins" panose="00000500000000000000" pitchFamily="2" charset="0"/>
              </a:rPr>
              <a:t> method from scikit-learn is used to replace them.</a:t>
            </a:r>
          </a:p>
          <a:p>
            <a:pPr marL="285750" indent="-285750" algn="l">
              <a:buFontTx/>
              <a:buChar char="-"/>
            </a:pPr>
            <a:r>
              <a:rPr lang="en-US" dirty="0">
                <a:solidFill>
                  <a:schemeClr val="tx1"/>
                </a:solidFill>
                <a:latin typeface="Poppins" panose="00000500000000000000" pitchFamily="2" charset="0"/>
              </a:rPr>
              <a:t>The chosen strategy is mean, meaning </a:t>
            </a:r>
            <a:r>
              <a:rPr lang="en-US" dirty="0" err="1">
                <a:solidFill>
                  <a:schemeClr val="tx1"/>
                </a:solidFill>
                <a:latin typeface="Poppins" panose="00000500000000000000" pitchFamily="2" charset="0"/>
              </a:rPr>
              <a:t>NaN</a:t>
            </a:r>
            <a:r>
              <a:rPr lang="en-US" dirty="0">
                <a:solidFill>
                  <a:schemeClr val="tx1"/>
                </a:solidFill>
                <a:latin typeface="Poppins" panose="00000500000000000000" pitchFamily="2" charset="0"/>
              </a:rPr>
              <a:t> values in each column will be replaced with the column’s average value.</a:t>
            </a:r>
          </a:p>
          <a:p>
            <a:pPr marL="285750" indent="-285750" algn="l">
              <a:buFontTx/>
              <a:buChar char="-"/>
            </a:pPr>
            <a:r>
              <a:rPr lang="en-US" dirty="0" err="1">
                <a:solidFill>
                  <a:schemeClr val="tx1"/>
                </a:solidFill>
                <a:latin typeface="Poppins" panose="00000500000000000000" pitchFamily="2" charset="0"/>
              </a:rPr>
              <a:t>fit_transform</a:t>
            </a:r>
            <a:r>
              <a:rPr lang="en-US" dirty="0">
                <a:solidFill>
                  <a:schemeClr val="tx1"/>
                </a:solidFill>
                <a:latin typeface="Poppins" panose="00000500000000000000" pitchFamily="2" charset="0"/>
              </a:rPr>
              <a:t>() is applied to </a:t>
            </a:r>
            <a:r>
              <a:rPr lang="en-US" dirty="0" err="1">
                <a:solidFill>
                  <a:schemeClr val="tx1"/>
                </a:solidFill>
                <a:latin typeface="Poppins" panose="00000500000000000000" pitchFamily="2" charset="0"/>
              </a:rPr>
              <a:t>X_train</a:t>
            </a:r>
            <a:r>
              <a:rPr lang="en-US" dirty="0">
                <a:solidFill>
                  <a:schemeClr val="tx1"/>
                </a:solidFill>
                <a:latin typeface="Poppins" panose="00000500000000000000" pitchFamily="2" charset="0"/>
              </a:rPr>
              <a:t>, while </a:t>
            </a:r>
            <a:r>
              <a:rPr lang="en-US" dirty="0" err="1">
                <a:solidFill>
                  <a:schemeClr val="tx1"/>
                </a:solidFill>
                <a:latin typeface="Poppins" panose="00000500000000000000" pitchFamily="2" charset="0"/>
              </a:rPr>
              <a:t>X_test</a:t>
            </a:r>
            <a:r>
              <a:rPr lang="en-US" dirty="0">
                <a:solidFill>
                  <a:schemeClr val="tx1"/>
                </a:solidFill>
                <a:latin typeface="Poppins" panose="00000500000000000000" pitchFamily="2" charset="0"/>
              </a:rPr>
              <a:t> uses transform() to maintain consistency with the training data.</a:t>
            </a:r>
          </a:p>
        </p:txBody>
      </p:sp>
    </p:spTree>
    <p:extLst>
      <p:ext uri="{BB962C8B-B14F-4D97-AF65-F5344CB8AC3E}">
        <p14:creationId xmlns:p14="http://schemas.microsoft.com/office/powerpoint/2010/main" val="9089324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
          <a:extLst>
            <a:ext uri="{FF2B5EF4-FFF2-40B4-BE49-F238E27FC236}">
              <a16:creationId xmlns:a16="http://schemas.microsoft.com/office/drawing/2014/main" id="{0173CD8D-DC53-600B-96E6-DD1BF9530593}"/>
            </a:ext>
          </a:extLst>
        </p:cNvPr>
        <p:cNvGrpSpPr/>
        <p:nvPr/>
      </p:nvGrpSpPr>
      <p:grpSpPr>
        <a:xfrm>
          <a:off x="0" y="0"/>
          <a:ext cx="0" cy="0"/>
          <a:chOff x="0" y="0"/>
          <a:chExt cx="0" cy="0"/>
        </a:xfrm>
      </p:grpSpPr>
      <p:pic>
        <p:nvPicPr>
          <p:cNvPr id="135" name="Google Shape;135;p21">
            <a:extLst>
              <a:ext uri="{FF2B5EF4-FFF2-40B4-BE49-F238E27FC236}">
                <a16:creationId xmlns:a16="http://schemas.microsoft.com/office/drawing/2014/main" id="{442E0E5A-2705-80CF-59F0-E745F916EB73}"/>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6" name="Google Shape;136;p21">
            <a:extLst>
              <a:ext uri="{FF2B5EF4-FFF2-40B4-BE49-F238E27FC236}">
                <a16:creationId xmlns:a16="http://schemas.microsoft.com/office/drawing/2014/main" id="{1EFD53CB-DA3C-E2FF-9FEF-72F0C2EE2576}"/>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7" name="Google Shape;137;p21">
            <a:extLst>
              <a:ext uri="{FF2B5EF4-FFF2-40B4-BE49-F238E27FC236}">
                <a16:creationId xmlns:a16="http://schemas.microsoft.com/office/drawing/2014/main" id="{2118D4AF-C429-8B46-CB4D-CB7A540DC87F}"/>
              </a:ext>
            </a:extLst>
          </p:cNvPr>
          <p:cNvSpPr txBox="1"/>
          <p:nvPr/>
        </p:nvSpPr>
        <p:spPr>
          <a:xfrm>
            <a:off x="340500" y="452038"/>
            <a:ext cx="8463000" cy="600134"/>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ID" sz="2700" b="1" dirty="0">
                <a:solidFill>
                  <a:schemeClr val="tx1"/>
                </a:solidFill>
                <a:latin typeface="Rubik"/>
                <a:ea typeface="Rubik"/>
                <a:cs typeface="Rubik"/>
                <a:sym typeface="Rubik"/>
              </a:rPr>
              <a:t>Data</a:t>
            </a:r>
            <a:r>
              <a:rPr lang="en-ID" sz="2700" b="1" dirty="0">
                <a:solidFill>
                  <a:schemeClr val="accent5"/>
                </a:solidFill>
                <a:latin typeface="Rubik"/>
                <a:ea typeface="Rubik"/>
                <a:cs typeface="Rubik"/>
                <a:sym typeface="Rubik"/>
              </a:rPr>
              <a:t> Preparation</a:t>
            </a:r>
          </a:p>
        </p:txBody>
      </p:sp>
      <p:sp>
        <p:nvSpPr>
          <p:cNvPr id="2" name="Google Shape;101;p17">
            <a:extLst>
              <a:ext uri="{FF2B5EF4-FFF2-40B4-BE49-F238E27FC236}">
                <a16:creationId xmlns:a16="http://schemas.microsoft.com/office/drawing/2014/main" id="{54DB50C4-9E8D-7430-7CA6-1A65E9452364}"/>
              </a:ext>
            </a:extLst>
          </p:cNvPr>
          <p:cNvSpPr txBox="1"/>
          <p:nvPr/>
        </p:nvSpPr>
        <p:spPr>
          <a:xfrm>
            <a:off x="340500" y="993338"/>
            <a:ext cx="8803500" cy="2123628"/>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c. Scaling or Normalization</a:t>
            </a:r>
          </a:p>
          <a:p>
            <a:pPr algn="l"/>
            <a:endParaRPr lang="en-US" b="1" dirty="0">
              <a:solidFill>
                <a:schemeClr val="tx1"/>
              </a:solidFill>
              <a:latin typeface="Poppins" panose="00000500000000000000" pitchFamily="2" charset="0"/>
            </a:endParaRPr>
          </a:p>
          <a:p>
            <a:pPr algn="l"/>
            <a:r>
              <a:rPr lang="en-US" dirty="0">
                <a:solidFill>
                  <a:schemeClr val="tx1"/>
                </a:solidFill>
                <a:latin typeface="Poppins" panose="00000500000000000000" pitchFamily="2" charset="0"/>
              </a:rPr>
              <a:t>3). Standardizing the Data (Scaling)</a:t>
            </a:r>
          </a:p>
          <a:p>
            <a:pPr marL="285750" indent="-285750" algn="l">
              <a:buFontTx/>
              <a:buChar char="-"/>
            </a:pPr>
            <a:r>
              <a:rPr lang="en-US" dirty="0">
                <a:solidFill>
                  <a:schemeClr val="tx1"/>
                </a:solidFill>
                <a:latin typeface="Poppins" panose="00000500000000000000" pitchFamily="2" charset="0"/>
              </a:rPr>
              <a:t>After converting all values to numeric and handling </a:t>
            </a:r>
            <a:r>
              <a:rPr lang="en-US" dirty="0" err="1">
                <a:solidFill>
                  <a:schemeClr val="tx1"/>
                </a:solidFill>
                <a:latin typeface="Poppins" panose="00000500000000000000" pitchFamily="2" charset="0"/>
              </a:rPr>
              <a:t>NaNs</a:t>
            </a:r>
            <a:r>
              <a:rPr lang="en-US" dirty="0">
                <a:solidFill>
                  <a:schemeClr val="tx1"/>
                </a:solidFill>
                <a:latin typeface="Poppins" panose="00000500000000000000" pitchFamily="2" charset="0"/>
              </a:rPr>
              <a:t>, the data is normalized using </a:t>
            </a:r>
            <a:r>
              <a:rPr lang="en-US" dirty="0" err="1">
                <a:solidFill>
                  <a:schemeClr val="tx1"/>
                </a:solidFill>
                <a:latin typeface="Poppins" panose="00000500000000000000" pitchFamily="2" charset="0"/>
              </a:rPr>
              <a:t>StandardScaler</a:t>
            </a:r>
            <a:r>
              <a:rPr lang="en-US" dirty="0">
                <a:solidFill>
                  <a:schemeClr val="tx1"/>
                </a:solidFill>
                <a:latin typeface="Poppins" panose="00000500000000000000" pitchFamily="2" charset="0"/>
              </a:rPr>
              <a:t>.</a:t>
            </a:r>
          </a:p>
          <a:p>
            <a:pPr marL="285750" indent="-285750" algn="l">
              <a:buFontTx/>
              <a:buChar char="-"/>
            </a:pPr>
            <a:r>
              <a:rPr lang="en-US" dirty="0" err="1">
                <a:solidFill>
                  <a:schemeClr val="tx1"/>
                </a:solidFill>
                <a:latin typeface="Poppins" panose="00000500000000000000" pitchFamily="2" charset="0"/>
              </a:rPr>
              <a:t>StandardScaler</a:t>
            </a:r>
            <a:r>
              <a:rPr lang="en-US" dirty="0">
                <a:solidFill>
                  <a:schemeClr val="tx1"/>
                </a:solidFill>
                <a:latin typeface="Poppins" panose="00000500000000000000" pitchFamily="2" charset="0"/>
              </a:rPr>
              <a:t> transforms each feature to have a mean of 0 and standard deviation of 1, improving model stability and training speed.</a:t>
            </a:r>
          </a:p>
          <a:p>
            <a:pPr marL="285750" indent="-285750" algn="l">
              <a:buFontTx/>
              <a:buChar char="-"/>
            </a:pPr>
            <a:r>
              <a:rPr lang="en-US" dirty="0" err="1">
                <a:solidFill>
                  <a:schemeClr val="tx1"/>
                </a:solidFill>
                <a:latin typeface="Poppins" panose="00000500000000000000" pitchFamily="2" charset="0"/>
              </a:rPr>
              <a:t>fit_transform</a:t>
            </a:r>
            <a:r>
              <a:rPr lang="en-US" dirty="0">
                <a:solidFill>
                  <a:schemeClr val="tx1"/>
                </a:solidFill>
                <a:latin typeface="Poppins" panose="00000500000000000000" pitchFamily="2" charset="0"/>
              </a:rPr>
              <a:t>() is applied to </a:t>
            </a:r>
            <a:r>
              <a:rPr lang="en-US" dirty="0" err="1">
                <a:solidFill>
                  <a:schemeClr val="tx1"/>
                </a:solidFill>
                <a:latin typeface="Poppins" panose="00000500000000000000" pitchFamily="2" charset="0"/>
              </a:rPr>
              <a:t>X_train</a:t>
            </a:r>
            <a:r>
              <a:rPr lang="en-US" dirty="0">
                <a:solidFill>
                  <a:schemeClr val="tx1"/>
                </a:solidFill>
                <a:latin typeface="Poppins" panose="00000500000000000000" pitchFamily="2" charset="0"/>
              </a:rPr>
              <a:t>, and transform() is applied to </a:t>
            </a:r>
            <a:r>
              <a:rPr lang="en-US" dirty="0" err="1">
                <a:solidFill>
                  <a:schemeClr val="tx1"/>
                </a:solidFill>
                <a:latin typeface="Poppins" panose="00000500000000000000" pitchFamily="2" charset="0"/>
              </a:rPr>
              <a:t>X_test</a:t>
            </a:r>
            <a:r>
              <a:rPr lang="en-US" dirty="0">
                <a:solidFill>
                  <a:schemeClr val="tx1"/>
                </a:solidFill>
                <a:latin typeface="Poppins" panose="00000500000000000000" pitchFamily="2" charset="0"/>
              </a:rPr>
              <a:t> to ensure the same scaling distribution.  </a:t>
            </a:r>
          </a:p>
        </p:txBody>
      </p:sp>
    </p:spTree>
    <p:extLst>
      <p:ext uri="{BB962C8B-B14F-4D97-AF65-F5344CB8AC3E}">
        <p14:creationId xmlns:p14="http://schemas.microsoft.com/office/powerpoint/2010/main" val="3644970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a:extLst>
            <a:ext uri="{FF2B5EF4-FFF2-40B4-BE49-F238E27FC236}">
              <a16:creationId xmlns:a16="http://schemas.microsoft.com/office/drawing/2014/main" id="{66076F49-522A-0960-3A29-A8EE5D6EAFCE}"/>
            </a:ext>
          </a:extLst>
        </p:cNvPr>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47386700-6185-3BE2-CB49-01D213CADE32}"/>
              </a:ext>
            </a:extLst>
          </p:cNvPr>
          <p:cNvCxnSpPr>
            <a:cxnSpLocks/>
            <a:stCxn id="10" idx="4"/>
            <a:endCxn id="18" idx="4"/>
          </p:cNvCxnSpPr>
          <p:nvPr/>
        </p:nvCxnSpPr>
        <p:spPr>
          <a:xfrm>
            <a:off x="4724472" y="1242515"/>
            <a:ext cx="0" cy="2535598"/>
          </a:xfrm>
          <a:prstGeom prst="line">
            <a:avLst/>
          </a:prstGeom>
        </p:spPr>
        <p:style>
          <a:lnRef idx="2">
            <a:schemeClr val="accent2"/>
          </a:lnRef>
          <a:fillRef idx="0">
            <a:schemeClr val="accent2"/>
          </a:fillRef>
          <a:effectRef idx="1">
            <a:schemeClr val="accent2"/>
          </a:effectRef>
          <a:fontRef idx="minor">
            <a:schemeClr val="tx1"/>
          </a:fontRef>
        </p:style>
      </p:cxnSp>
      <p:pic>
        <p:nvPicPr>
          <p:cNvPr id="72" name="Google Shape;72;p15">
            <a:extLst>
              <a:ext uri="{FF2B5EF4-FFF2-40B4-BE49-F238E27FC236}">
                <a16:creationId xmlns:a16="http://schemas.microsoft.com/office/drawing/2014/main" id="{2B92B3CA-2304-E6E0-929A-B838808E01B9}"/>
              </a:ext>
            </a:extLst>
          </p:cNvPr>
          <p:cNvPicPr preferRelativeResize="0"/>
          <p:nvPr/>
        </p:nvPicPr>
        <p:blipFill rotWithShape="1">
          <a:blip r:embed="rId3">
            <a:alphaModFix amt="10000"/>
          </a:blip>
          <a:srcRect/>
          <a:stretch/>
        </p:blipFill>
        <p:spPr>
          <a:xfrm>
            <a:off x="0" y="4"/>
            <a:ext cx="9144001" cy="5143501"/>
          </a:xfrm>
          <a:prstGeom prst="rect">
            <a:avLst/>
          </a:prstGeom>
          <a:noFill/>
          <a:ln>
            <a:noFill/>
          </a:ln>
        </p:spPr>
      </p:pic>
      <p:pic>
        <p:nvPicPr>
          <p:cNvPr id="73" name="Google Shape;73;p15">
            <a:extLst>
              <a:ext uri="{FF2B5EF4-FFF2-40B4-BE49-F238E27FC236}">
                <a16:creationId xmlns:a16="http://schemas.microsoft.com/office/drawing/2014/main" id="{6D852D6D-00FB-27FF-B48F-208B400AB6E8}"/>
              </a:ext>
            </a:extLst>
          </p:cNvPr>
          <p:cNvPicPr preferRelativeResize="0"/>
          <p:nvPr/>
        </p:nvPicPr>
        <p:blipFill rotWithShape="1">
          <a:blip r:embed="rId4">
            <a:alphaModFix/>
          </a:blip>
          <a:srcRect t="5658" b="5649"/>
          <a:stretch/>
        </p:blipFill>
        <p:spPr>
          <a:xfrm>
            <a:off x="7631464" y="56379"/>
            <a:ext cx="1385319" cy="553968"/>
          </a:xfrm>
          <a:prstGeom prst="rect">
            <a:avLst/>
          </a:prstGeom>
          <a:noFill/>
          <a:ln>
            <a:noFill/>
          </a:ln>
        </p:spPr>
      </p:pic>
      <p:sp>
        <p:nvSpPr>
          <p:cNvPr id="74" name="Google Shape;74;p15">
            <a:extLst>
              <a:ext uri="{FF2B5EF4-FFF2-40B4-BE49-F238E27FC236}">
                <a16:creationId xmlns:a16="http://schemas.microsoft.com/office/drawing/2014/main" id="{022AD94E-2D88-0940-C412-B5B01813C3AB}"/>
              </a:ext>
            </a:extLst>
          </p:cNvPr>
          <p:cNvSpPr/>
          <p:nvPr/>
        </p:nvSpPr>
        <p:spPr>
          <a:xfrm>
            <a:off x="0" y="0"/>
            <a:ext cx="4572000" cy="5143500"/>
          </a:xfrm>
          <a:prstGeom prst="rect">
            <a:avLst/>
          </a:prstGeom>
          <a:solidFill>
            <a:srgbClr val="019FAB">
              <a:alpha val="474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b="0" i="0" u="none" strike="noStrike" cap="none">
              <a:solidFill>
                <a:srgbClr val="000000"/>
              </a:solidFill>
              <a:latin typeface="Poppins" panose="00000500000000000000" pitchFamily="2" charset="0"/>
              <a:cs typeface="Poppins" panose="00000500000000000000" pitchFamily="2" charset="0"/>
              <a:sym typeface="Arial"/>
            </a:endParaRPr>
          </a:p>
        </p:txBody>
      </p:sp>
      <p:sp>
        <p:nvSpPr>
          <p:cNvPr id="6" name="Google Shape;76;p15">
            <a:extLst>
              <a:ext uri="{FF2B5EF4-FFF2-40B4-BE49-F238E27FC236}">
                <a16:creationId xmlns:a16="http://schemas.microsoft.com/office/drawing/2014/main" id="{BDE80CCD-7A0E-38B3-DC0A-EC833AB21B6D}"/>
              </a:ext>
            </a:extLst>
          </p:cNvPr>
          <p:cNvSpPr txBox="1"/>
          <p:nvPr/>
        </p:nvSpPr>
        <p:spPr>
          <a:xfrm>
            <a:off x="4926319" y="430497"/>
            <a:ext cx="4898611" cy="492412"/>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2000"/>
              <a:buFont typeface="Arial"/>
              <a:buNone/>
            </a:pPr>
            <a:r>
              <a:rPr lang="en" sz="2000" b="1" i="0"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Achievements</a:t>
            </a:r>
            <a:endParaRPr sz="2000" b="1" i="0" u="none" strike="noStrike" cap="none" dirty="0">
              <a:solidFill>
                <a:srgbClr val="000000"/>
              </a:solidFill>
              <a:latin typeface="Poppins" panose="00000500000000000000" pitchFamily="2" charset="0"/>
              <a:ea typeface="Rubik SemiBold"/>
              <a:cs typeface="Poppins" panose="00000500000000000000" pitchFamily="2" charset="0"/>
              <a:sym typeface="Rubik SemiBold"/>
            </a:endParaRPr>
          </a:p>
        </p:txBody>
      </p:sp>
      <p:sp>
        <p:nvSpPr>
          <p:cNvPr id="7" name="Flowchart: Connector 6">
            <a:extLst>
              <a:ext uri="{FF2B5EF4-FFF2-40B4-BE49-F238E27FC236}">
                <a16:creationId xmlns:a16="http://schemas.microsoft.com/office/drawing/2014/main" id="{4D91BBAF-91BD-3F13-4831-31AF9CC682FE}"/>
              </a:ext>
            </a:extLst>
          </p:cNvPr>
          <p:cNvSpPr/>
          <p:nvPr/>
        </p:nvSpPr>
        <p:spPr>
          <a:xfrm>
            <a:off x="4636676" y="1916882"/>
            <a:ext cx="196102" cy="193721"/>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a:latin typeface="Poppins" panose="00000500000000000000" pitchFamily="2" charset="0"/>
              <a:cs typeface="Poppins" panose="00000500000000000000" pitchFamily="2" charset="0"/>
            </a:endParaRPr>
          </a:p>
        </p:txBody>
      </p:sp>
      <p:sp>
        <p:nvSpPr>
          <p:cNvPr id="8" name="Google Shape;76;p15">
            <a:extLst>
              <a:ext uri="{FF2B5EF4-FFF2-40B4-BE49-F238E27FC236}">
                <a16:creationId xmlns:a16="http://schemas.microsoft.com/office/drawing/2014/main" id="{9ACD39B9-66CA-4EBD-851C-97F7E87FBF1D}"/>
              </a:ext>
            </a:extLst>
          </p:cNvPr>
          <p:cNvSpPr txBox="1"/>
          <p:nvPr/>
        </p:nvSpPr>
        <p:spPr>
          <a:xfrm>
            <a:off x="446307" y="2100912"/>
            <a:ext cx="4073841" cy="104641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ID" i="0" dirty="0">
                <a:effectLst/>
                <a:latin typeface="Poppins" panose="00000500000000000000" pitchFamily="2" charset="0"/>
                <a:cs typeface="Poppins" panose="00000500000000000000" pitchFamily="2" charset="0"/>
              </a:rPr>
              <a:t>Assistant Lecturer of Statistics for Data Science</a:t>
            </a:r>
          </a:p>
          <a:p>
            <a:pPr marL="0" marR="0" lvl="0" indent="0" algn="just" rtl="0">
              <a:lnSpc>
                <a:spcPct val="100000"/>
              </a:lnSpc>
              <a:spcBef>
                <a:spcPts val="0"/>
              </a:spcBef>
              <a:spcAft>
                <a:spcPts val="0"/>
              </a:spcAft>
              <a:buClr>
                <a:srgbClr val="000000"/>
              </a:buClr>
              <a:buSzPts val="2000"/>
              <a:buFont typeface="Arial"/>
              <a:buNone/>
            </a:pP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Universitas </a:t>
            </a:r>
            <a:r>
              <a:rPr lang="en-ID" u="none" strike="noStrike" cap="none" dirty="0" err="1">
                <a:solidFill>
                  <a:srgbClr val="000000"/>
                </a:solidFill>
                <a:latin typeface="Poppins" panose="00000500000000000000" pitchFamily="2" charset="0"/>
                <a:ea typeface="Rubik SemiBold"/>
                <a:cs typeface="Poppins" panose="00000500000000000000" pitchFamily="2" charset="0"/>
                <a:sym typeface="Rubik SemiBold"/>
              </a:rPr>
              <a:t>Sebelas</a:t>
            </a: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 Maret </a:t>
            </a:r>
          </a:p>
          <a:p>
            <a:pPr marL="0" marR="0" lvl="0" indent="0" algn="just" rtl="0">
              <a:lnSpc>
                <a:spcPct val="100000"/>
              </a:lnSpc>
              <a:spcBef>
                <a:spcPts val="0"/>
              </a:spcBef>
              <a:spcAft>
                <a:spcPts val="0"/>
              </a:spcAft>
              <a:buClr>
                <a:srgbClr val="000000"/>
              </a:buClr>
              <a:buSzPts val="2000"/>
              <a:buFont typeface="Arial"/>
              <a:buNone/>
            </a:pPr>
            <a:r>
              <a:rPr lang="en-ID" i="0" dirty="0">
                <a:latin typeface="Poppins" panose="00000500000000000000" pitchFamily="2" charset="0"/>
                <a:ea typeface="Rubik SemiBold"/>
                <a:cs typeface="Poppins" panose="00000500000000000000" pitchFamily="2" charset="0"/>
                <a:sym typeface="Rubik SemiBold"/>
              </a:rPr>
              <a:t>October 2024 – December 2024</a:t>
            </a:r>
            <a:endParaRPr i="0" u="none" strike="noStrike" cap="none" dirty="0">
              <a:solidFill>
                <a:srgbClr val="000000"/>
              </a:solidFill>
              <a:latin typeface="Poppins" panose="00000500000000000000" pitchFamily="2" charset="0"/>
              <a:ea typeface="Rubik SemiBold"/>
              <a:cs typeface="Poppins" panose="00000500000000000000" pitchFamily="2" charset="0"/>
              <a:sym typeface="Rubik SemiBold"/>
            </a:endParaRPr>
          </a:p>
        </p:txBody>
      </p:sp>
      <p:sp>
        <p:nvSpPr>
          <p:cNvPr id="10" name="Flowchart: Connector 9">
            <a:extLst>
              <a:ext uri="{FF2B5EF4-FFF2-40B4-BE49-F238E27FC236}">
                <a16:creationId xmlns:a16="http://schemas.microsoft.com/office/drawing/2014/main" id="{E0EA54A3-3880-3DDD-EB7F-AC3047A2150D}"/>
              </a:ext>
            </a:extLst>
          </p:cNvPr>
          <p:cNvSpPr/>
          <p:nvPr/>
        </p:nvSpPr>
        <p:spPr>
          <a:xfrm>
            <a:off x="4626421" y="1048794"/>
            <a:ext cx="196102" cy="193721"/>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a:latin typeface="Poppins" panose="00000500000000000000" pitchFamily="2" charset="0"/>
              <a:cs typeface="Poppins" panose="00000500000000000000" pitchFamily="2" charset="0"/>
            </a:endParaRPr>
          </a:p>
        </p:txBody>
      </p:sp>
      <p:sp>
        <p:nvSpPr>
          <p:cNvPr id="11" name="Google Shape;76;p15">
            <a:extLst>
              <a:ext uri="{FF2B5EF4-FFF2-40B4-BE49-F238E27FC236}">
                <a16:creationId xmlns:a16="http://schemas.microsoft.com/office/drawing/2014/main" id="{7CECFC57-B8C1-D446-2C22-4147A2F15244}"/>
              </a:ext>
            </a:extLst>
          </p:cNvPr>
          <p:cNvSpPr txBox="1"/>
          <p:nvPr/>
        </p:nvSpPr>
        <p:spPr>
          <a:xfrm>
            <a:off x="4914787" y="1839557"/>
            <a:ext cx="5011540" cy="104641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ID" i="0" dirty="0">
                <a:effectLst/>
                <a:latin typeface="Poppins" panose="00000500000000000000" pitchFamily="2" charset="0"/>
                <a:cs typeface="Poppins" panose="00000500000000000000" pitchFamily="2" charset="0"/>
              </a:rPr>
              <a:t>Awardee of FATISDA Organizational Excellent </a:t>
            </a:r>
          </a:p>
          <a:p>
            <a:pPr marL="0" marR="0" lvl="0" indent="0" algn="just" rtl="0">
              <a:lnSpc>
                <a:spcPct val="100000"/>
              </a:lnSpc>
              <a:spcBef>
                <a:spcPts val="0"/>
              </a:spcBef>
              <a:spcAft>
                <a:spcPts val="0"/>
              </a:spcAft>
              <a:buClr>
                <a:srgbClr val="000000"/>
              </a:buClr>
              <a:buSzPts val="2000"/>
              <a:buFont typeface="Arial"/>
              <a:buNone/>
            </a:pPr>
            <a:r>
              <a:rPr lang="en-ID" i="0" dirty="0">
                <a:effectLst/>
                <a:latin typeface="Poppins" panose="00000500000000000000" pitchFamily="2" charset="0"/>
                <a:cs typeface="Poppins" panose="00000500000000000000" pitchFamily="2" charset="0"/>
              </a:rPr>
              <a:t>Awards</a:t>
            </a:r>
          </a:p>
          <a:p>
            <a:pPr marL="0" marR="0" lvl="0" indent="0" algn="just" rtl="0">
              <a:lnSpc>
                <a:spcPct val="100000"/>
              </a:lnSpc>
              <a:spcBef>
                <a:spcPts val="0"/>
              </a:spcBef>
              <a:spcAft>
                <a:spcPts val="0"/>
              </a:spcAft>
              <a:buClr>
                <a:srgbClr val="000000"/>
              </a:buClr>
              <a:buSzPts val="2000"/>
              <a:buFont typeface="Arial"/>
              <a:buNone/>
            </a:pP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Universitas </a:t>
            </a:r>
            <a:r>
              <a:rPr lang="en-ID" u="none" strike="noStrike" cap="none" dirty="0" err="1">
                <a:solidFill>
                  <a:srgbClr val="000000"/>
                </a:solidFill>
                <a:latin typeface="Poppins" panose="00000500000000000000" pitchFamily="2" charset="0"/>
                <a:ea typeface="Rubik SemiBold"/>
                <a:cs typeface="Poppins" panose="00000500000000000000" pitchFamily="2" charset="0"/>
                <a:sym typeface="Rubik SemiBold"/>
              </a:rPr>
              <a:t>Sebelas</a:t>
            </a: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 Maret </a:t>
            </a:r>
          </a:p>
          <a:p>
            <a:pPr marL="0" marR="0" lvl="0" indent="0" algn="just" rtl="0">
              <a:lnSpc>
                <a:spcPct val="100000"/>
              </a:lnSpc>
              <a:spcBef>
                <a:spcPts val="0"/>
              </a:spcBef>
              <a:spcAft>
                <a:spcPts val="0"/>
              </a:spcAft>
              <a:buClr>
                <a:srgbClr val="000000"/>
              </a:buClr>
              <a:buSzPts val="2000"/>
              <a:buFont typeface="Arial"/>
              <a:buNone/>
            </a:pPr>
            <a:r>
              <a:rPr lang="en-ID" i="0" dirty="0">
                <a:latin typeface="Poppins" panose="00000500000000000000" pitchFamily="2" charset="0"/>
                <a:ea typeface="Rubik SemiBold"/>
                <a:cs typeface="Poppins" panose="00000500000000000000" pitchFamily="2" charset="0"/>
                <a:sym typeface="Rubik SemiBold"/>
              </a:rPr>
              <a:t>December 2024</a:t>
            </a:r>
            <a:endParaRPr i="0" u="none" strike="noStrike" cap="none" dirty="0">
              <a:solidFill>
                <a:srgbClr val="000000"/>
              </a:solidFill>
              <a:latin typeface="Poppins" panose="00000500000000000000" pitchFamily="2" charset="0"/>
              <a:ea typeface="Rubik SemiBold"/>
              <a:cs typeface="Poppins" panose="00000500000000000000" pitchFamily="2" charset="0"/>
              <a:sym typeface="Rubik SemiBold"/>
            </a:endParaRPr>
          </a:p>
        </p:txBody>
      </p:sp>
      <p:sp>
        <p:nvSpPr>
          <p:cNvPr id="14" name="Google Shape;76;p15">
            <a:extLst>
              <a:ext uri="{FF2B5EF4-FFF2-40B4-BE49-F238E27FC236}">
                <a16:creationId xmlns:a16="http://schemas.microsoft.com/office/drawing/2014/main" id="{6EBFCE0A-0E0A-FE7C-2A68-75AC553DC183}"/>
              </a:ext>
            </a:extLst>
          </p:cNvPr>
          <p:cNvSpPr txBox="1"/>
          <p:nvPr/>
        </p:nvSpPr>
        <p:spPr>
          <a:xfrm>
            <a:off x="4907953" y="2780738"/>
            <a:ext cx="4196030" cy="830966"/>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ID" i="0" dirty="0">
                <a:effectLst/>
                <a:latin typeface="Poppins" panose="00000500000000000000" pitchFamily="2" charset="0"/>
                <a:cs typeface="Poppins" panose="00000500000000000000" pitchFamily="2" charset="0"/>
              </a:rPr>
              <a:t>1</a:t>
            </a:r>
            <a:r>
              <a:rPr lang="en-ID" i="0" baseline="30000" dirty="0">
                <a:effectLst/>
                <a:latin typeface="Poppins" panose="00000500000000000000" pitchFamily="2" charset="0"/>
                <a:cs typeface="Poppins" panose="00000500000000000000" pitchFamily="2" charset="0"/>
              </a:rPr>
              <a:t>st</a:t>
            </a:r>
            <a:r>
              <a:rPr lang="en-ID" i="0" dirty="0">
                <a:effectLst/>
                <a:latin typeface="Poppins" panose="00000500000000000000" pitchFamily="2" charset="0"/>
                <a:cs typeface="Poppins" panose="00000500000000000000" pitchFamily="2" charset="0"/>
              </a:rPr>
              <a:t> Place National Statistics Data Analysis </a:t>
            </a:r>
          </a:p>
          <a:p>
            <a:pPr marL="0" marR="0" lvl="0" indent="0" algn="just" rtl="0">
              <a:lnSpc>
                <a:spcPct val="100000"/>
              </a:lnSpc>
              <a:spcBef>
                <a:spcPts val="0"/>
              </a:spcBef>
              <a:spcAft>
                <a:spcPts val="0"/>
              </a:spcAft>
              <a:buClr>
                <a:srgbClr val="000000"/>
              </a:buClr>
              <a:buSzPts val="2000"/>
              <a:buFont typeface="Arial"/>
              <a:buNone/>
            </a:pPr>
            <a:r>
              <a:rPr lang="en-ID" u="none" strike="noStrike" cap="none" dirty="0" err="1">
                <a:solidFill>
                  <a:srgbClr val="000000"/>
                </a:solidFill>
                <a:latin typeface="Poppins" panose="00000500000000000000" pitchFamily="2" charset="0"/>
                <a:ea typeface="Rubik SemiBold"/>
                <a:cs typeface="Poppins" panose="00000500000000000000" pitchFamily="2" charset="0"/>
                <a:sym typeface="Rubik SemiBold"/>
              </a:rPr>
              <a:t>Sebelas</a:t>
            </a: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 Maret Statistic Fair </a:t>
            </a:r>
          </a:p>
          <a:p>
            <a:pPr marL="0" marR="0" lvl="0" indent="0" algn="just" rtl="0">
              <a:lnSpc>
                <a:spcPct val="100000"/>
              </a:lnSpc>
              <a:spcBef>
                <a:spcPts val="0"/>
              </a:spcBef>
              <a:spcAft>
                <a:spcPts val="0"/>
              </a:spcAft>
              <a:buClr>
                <a:srgbClr val="000000"/>
              </a:buClr>
              <a:buSzPts val="2000"/>
              <a:buFont typeface="Arial"/>
              <a:buNone/>
            </a:pP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November 2024</a:t>
            </a:r>
            <a:endParaRPr i="0" u="none" strike="noStrike" cap="none" dirty="0">
              <a:solidFill>
                <a:srgbClr val="000000"/>
              </a:solidFill>
              <a:latin typeface="Poppins" panose="00000500000000000000" pitchFamily="2" charset="0"/>
              <a:ea typeface="Rubik SemiBold"/>
              <a:cs typeface="Poppins" panose="00000500000000000000" pitchFamily="2" charset="0"/>
              <a:sym typeface="Rubik SemiBold"/>
            </a:endParaRPr>
          </a:p>
        </p:txBody>
      </p:sp>
      <p:sp>
        <p:nvSpPr>
          <p:cNvPr id="15" name="Google Shape;76;p15">
            <a:extLst>
              <a:ext uri="{FF2B5EF4-FFF2-40B4-BE49-F238E27FC236}">
                <a16:creationId xmlns:a16="http://schemas.microsoft.com/office/drawing/2014/main" id="{A226C25C-AA49-6C56-5941-74862F27EBEC}"/>
              </a:ext>
            </a:extLst>
          </p:cNvPr>
          <p:cNvSpPr txBox="1"/>
          <p:nvPr/>
        </p:nvSpPr>
        <p:spPr>
          <a:xfrm>
            <a:off x="4935378" y="944096"/>
            <a:ext cx="4196030" cy="104641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ID" i="0" dirty="0">
                <a:effectLst/>
                <a:latin typeface="Poppins" panose="00000500000000000000" pitchFamily="2" charset="0"/>
                <a:cs typeface="Poppins" panose="00000500000000000000" pitchFamily="2" charset="0"/>
              </a:rPr>
              <a:t>3</a:t>
            </a:r>
            <a:r>
              <a:rPr lang="en-ID" i="0" baseline="30000" dirty="0">
                <a:effectLst/>
                <a:latin typeface="Poppins" panose="00000500000000000000" pitchFamily="2" charset="0"/>
                <a:cs typeface="Poppins" panose="00000500000000000000" pitchFamily="2" charset="0"/>
              </a:rPr>
              <a:t>rd</a:t>
            </a:r>
            <a:r>
              <a:rPr lang="en-ID" i="0" dirty="0">
                <a:effectLst/>
                <a:latin typeface="Poppins" panose="00000500000000000000" pitchFamily="2" charset="0"/>
                <a:cs typeface="Poppins" panose="00000500000000000000" pitchFamily="2" charset="0"/>
              </a:rPr>
              <a:t> Place Outstanding Student in the </a:t>
            </a:r>
            <a:r>
              <a:rPr lang="en-US" i="0" dirty="0">
                <a:effectLst/>
                <a:latin typeface="Poppins" panose="00000500000000000000" pitchFamily="2" charset="0"/>
                <a:cs typeface="Poppins" panose="00000500000000000000" pitchFamily="2" charset="0"/>
              </a:rPr>
              <a:t>Faculty of Information Technology and Data Science (FATISDA) </a:t>
            </a:r>
            <a:r>
              <a:rPr lang="en-ID" i="0" dirty="0">
                <a:effectLst/>
                <a:latin typeface="Poppins" panose="00000500000000000000" pitchFamily="2" charset="0"/>
                <a:cs typeface="Poppins" panose="00000500000000000000" pitchFamily="2" charset="0"/>
              </a:rPr>
              <a:t>2025</a:t>
            </a:r>
            <a:endPar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endParaRPr>
          </a:p>
          <a:p>
            <a:pPr marL="0" marR="0" lvl="0" indent="0" algn="just" rtl="0">
              <a:lnSpc>
                <a:spcPct val="100000"/>
              </a:lnSpc>
              <a:spcBef>
                <a:spcPts val="0"/>
              </a:spcBef>
              <a:spcAft>
                <a:spcPts val="0"/>
              </a:spcAft>
              <a:buClr>
                <a:srgbClr val="000000"/>
              </a:buClr>
              <a:buSzPts val="2000"/>
              <a:buFont typeface="Arial"/>
              <a:buNone/>
            </a:pPr>
            <a:r>
              <a:rPr lang="en-ID" i="0" dirty="0">
                <a:latin typeface="Poppins" panose="00000500000000000000" pitchFamily="2" charset="0"/>
                <a:ea typeface="Rubik SemiBold"/>
                <a:cs typeface="Poppins" panose="00000500000000000000" pitchFamily="2" charset="0"/>
                <a:sym typeface="Rubik SemiBold"/>
              </a:rPr>
              <a:t>January 2025 </a:t>
            </a:r>
            <a:endParaRPr i="0" u="none" strike="noStrike" cap="none" dirty="0">
              <a:solidFill>
                <a:srgbClr val="000000"/>
              </a:solidFill>
              <a:latin typeface="Poppins" panose="00000500000000000000" pitchFamily="2" charset="0"/>
              <a:ea typeface="Rubik SemiBold"/>
              <a:cs typeface="Poppins" panose="00000500000000000000" pitchFamily="2" charset="0"/>
              <a:sym typeface="Rubik SemiBold"/>
            </a:endParaRPr>
          </a:p>
        </p:txBody>
      </p:sp>
      <p:sp>
        <p:nvSpPr>
          <p:cNvPr id="18" name="Flowchart: Connector 17">
            <a:extLst>
              <a:ext uri="{FF2B5EF4-FFF2-40B4-BE49-F238E27FC236}">
                <a16:creationId xmlns:a16="http://schemas.microsoft.com/office/drawing/2014/main" id="{6BE44E0B-B26D-54D7-4106-597B2302FD16}"/>
              </a:ext>
            </a:extLst>
          </p:cNvPr>
          <p:cNvSpPr/>
          <p:nvPr/>
        </p:nvSpPr>
        <p:spPr>
          <a:xfrm>
            <a:off x="4626421" y="3584392"/>
            <a:ext cx="196102" cy="193721"/>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a:latin typeface="Poppins" panose="00000500000000000000" pitchFamily="2" charset="0"/>
              <a:cs typeface="Poppins" panose="00000500000000000000" pitchFamily="2" charset="0"/>
            </a:endParaRPr>
          </a:p>
        </p:txBody>
      </p:sp>
      <p:sp>
        <p:nvSpPr>
          <p:cNvPr id="26" name="Google Shape;76;p15">
            <a:extLst>
              <a:ext uri="{FF2B5EF4-FFF2-40B4-BE49-F238E27FC236}">
                <a16:creationId xmlns:a16="http://schemas.microsoft.com/office/drawing/2014/main" id="{847B3E33-833D-C734-57FE-F8E77E8738C6}"/>
              </a:ext>
            </a:extLst>
          </p:cNvPr>
          <p:cNvSpPr txBox="1"/>
          <p:nvPr/>
        </p:nvSpPr>
        <p:spPr>
          <a:xfrm>
            <a:off x="4907953" y="3519130"/>
            <a:ext cx="5011540" cy="104641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ID" dirty="0">
                <a:latin typeface="Poppins" panose="00000500000000000000" pitchFamily="2" charset="0"/>
                <a:cs typeface="Poppins" panose="00000500000000000000" pitchFamily="2" charset="0"/>
              </a:rPr>
              <a:t>2</a:t>
            </a:r>
            <a:r>
              <a:rPr lang="en-ID" baseline="30000" dirty="0">
                <a:latin typeface="Poppins" panose="00000500000000000000" pitchFamily="2" charset="0"/>
                <a:cs typeface="Poppins" panose="00000500000000000000" pitchFamily="2" charset="0"/>
              </a:rPr>
              <a:t>nd</a:t>
            </a:r>
            <a:r>
              <a:rPr lang="en-ID" dirty="0">
                <a:latin typeface="Poppins" panose="00000500000000000000" pitchFamily="2" charset="0"/>
                <a:cs typeface="Poppins" panose="00000500000000000000" pitchFamily="2" charset="0"/>
              </a:rPr>
              <a:t> Author of a SINTA 4-Indexed Journal on </a:t>
            </a:r>
          </a:p>
          <a:p>
            <a:pPr marL="0" marR="0" lvl="0" indent="0" algn="just" rtl="0">
              <a:lnSpc>
                <a:spcPct val="100000"/>
              </a:lnSpc>
              <a:spcBef>
                <a:spcPts val="0"/>
              </a:spcBef>
              <a:spcAft>
                <a:spcPts val="0"/>
              </a:spcAft>
              <a:buClr>
                <a:srgbClr val="000000"/>
              </a:buClr>
              <a:buSzPts val="2000"/>
              <a:buFont typeface="Arial"/>
              <a:buNone/>
            </a:pPr>
            <a:r>
              <a:rPr lang="en-ID" dirty="0">
                <a:latin typeface="Poppins" panose="00000500000000000000" pitchFamily="2" charset="0"/>
                <a:cs typeface="Poppins" panose="00000500000000000000" pitchFamily="2" charset="0"/>
              </a:rPr>
              <a:t>Operating Systems</a:t>
            </a:r>
            <a:r>
              <a:rPr lang="en-ID" i="0" dirty="0">
                <a:effectLst/>
                <a:latin typeface="Poppins" panose="00000500000000000000" pitchFamily="2" charset="0"/>
                <a:cs typeface="Poppins" panose="00000500000000000000" pitchFamily="2" charset="0"/>
              </a:rPr>
              <a:t> </a:t>
            </a:r>
          </a:p>
          <a:p>
            <a:pPr marL="0" marR="0" lvl="0" indent="0" algn="just" rtl="0">
              <a:lnSpc>
                <a:spcPct val="100000"/>
              </a:lnSpc>
              <a:spcBef>
                <a:spcPts val="0"/>
              </a:spcBef>
              <a:spcAft>
                <a:spcPts val="0"/>
              </a:spcAft>
              <a:buClr>
                <a:srgbClr val="000000"/>
              </a:buClr>
              <a:buSzPts val="2000"/>
              <a:buFont typeface="Arial"/>
              <a:buNone/>
            </a:pP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Universitas </a:t>
            </a:r>
            <a:r>
              <a:rPr lang="en-ID" u="none" strike="noStrike" cap="none" dirty="0" err="1">
                <a:solidFill>
                  <a:srgbClr val="000000"/>
                </a:solidFill>
                <a:latin typeface="Poppins" panose="00000500000000000000" pitchFamily="2" charset="0"/>
                <a:ea typeface="Rubik SemiBold"/>
                <a:cs typeface="Poppins" panose="00000500000000000000" pitchFamily="2" charset="0"/>
                <a:sym typeface="Rubik SemiBold"/>
              </a:rPr>
              <a:t>Sebelas</a:t>
            </a: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 Maret</a:t>
            </a:r>
          </a:p>
          <a:p>
            <a:pPr marL="0" marR="0" lvl="0" indent="0" algn="just" rtl="0">
              <a:lnSpc>
                <a:spcPct val="100000"/>
              </a:lnSpc>
              <a:spcBef>
                <a:spcPts val="0"/>
              </a:spcBef>
              <a:spcAft>
                <a:spcPts val="0"/>
              </a:spcAft>
              <a:buClr>
                <a:srgbClr val="000000"/>
              </a:buClr>
              <a:buSzPts val="2000"/>
              <a:buFont typeface="Arial"/>
              <a:buNone/>
            </a:pP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October 2024</a:t>
            </a:r>
            <a:endParaRPr i="0" u="none" strike="noStrike" cap="none" dirty="0">
              <a:solidFill>
                <a:srgbClr val="000000"/>
              </a:solidFill>
              <a:latin typeface="Poppins" panose="00000500000000000000" pitchFamily="2" charset="0"/>
              <a:ea typeface="Rubik SemiBold"/>
              <a:cs typeface="Poppins" panose="00000500000000000000" pitchFamily="2" charset="0"/>
              <a:sym typeface="Rubik SemiBold"/>
            </a:endParaRPr>
          </a:p>
        </p:txBody>
      </p:sp>
      <p:sp>
        <p:nvSpPr>
          <p:cNvPr id="27" name="Flowchart: Connector 26">
            <a:extLst>
              <a:ext uri="{FF2B5EF4-FFF2-40B4-BE49-F238E27FC236}">
                <a16:creationId xmlns:a16="http://schemas.microsoft.com/office/drawing/2014/main" id="{D342BC8F-512F-1DAB-1CC7-BE3489A80AE3}"/>
              </a:ext>
            </a:extLst>
          </p:cNvPr>
          <p:cNvSpPr/>
          <p:nvPr/>
        </p:nvSpPr>
        <p:spPr>
          <a:xfrm>
            <a:off x="4617158" y="2834360"/>
            <a:ext cx="196102" cy="193721"/>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a:latin typeface="Poppins" panose="00000500000000000000" pitchFamily="2" charset="0"/>
              <a:cs typeface="Poppins" panose="00000500000000000000" pitchFamily="2" charset="0"/>
            </a:endParaRPr>
          </a:p>
        </p:txBody>
      </p:sp>
      <p:cxnSp>
        <p:nvCxnSpPr>
          <p:cNvPr id="2" name="Straight Connector 1">
            <a:extLst>
              <a:ext uri="{FF2B5EF4-FFF2-40B4-BE49-F238E27FC236}">
                <a16:creationId xmlns:a16="http://schemas.microsoft.com/office/drawing/2014/main" id="{3BB7D353-D69D-7E22-0851-ECC56A4C5DE1}"/>
              </a:ext>
            </a:extLst>
          </p:cNvPr>
          <p:cNvCxnSpPr>
            <a:cxnSpLocks/>
            <a:endCxn id="30" idx="4"/>
          </p:cNvCxnSpPr>
          <p:nvPr/>
        </p:nvCxnSpPr>
        <p:spPr>
          <a:xfrm>
            <a:off x="308895" y="1145653"/>
            <a:ext cx="8020" cy="3218442"/>
          </a:xfrm>
          <a:prstGeom prst="line">
            <a:avLst/>
          </a:prstGeom>
        </p:spPr>
        <p:style>
          <a:lnRef idx="2">
            <a:schemeClr val="accent2"/>
          </a:lnRef>
          <a:fillRef idx="0">
            <a:schemeClr val="accent2"/>
          </a:fillRef>
          <a:effectRef idx="1">
            <a:schemeClr val="accent2"/>
          </a:effectRef>
          <a:fontRef idx="minor">
            <a:schemeClr val="tx1"/>
          </a:fontRef>
        </p:style>
      </p:cxnSp>
      <p:sp>
        <p:nvSpPr>
          <p:cNvPr id="4" name="Google Shape;76;p15">
            <a:extLst>
              <a:ext uri="{FF2B5EF4-FFF2-40B4-BE49-F238E27FC236}">
                <a16:creationId xmlns:a16="http://schemas.microsoft.com/office/drawing/2014/main" id="{24345893-D436-3681-FAFD-F16EB670C26B}"/>
              </a:ext>
            </a:extLst>
          </p:cNvPr>
          <p:cNvSpPr txBox="1"/>
          <p:nvPr/>
        </p:nvSpPr>
        <p:spPr>
          <a:xfrm>
            <a:off x="485613" y="430497"/>
            <a:ext cx="4898611" cy="492412"/>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2000"/>
              <a:buFont typeface="Arial"/>
              <a:buNone/>
            </a:pPr>
            <a:r>
              <a:rPr lang="en" sz="2000" b="1" i="0"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Experiences </a:t>
            </a:r>
            <a:endParaRPr sz="2000" b="1" i="0" u="none" strike="noStrike" cap="none" dirty="0">
              <a:solidFill>
                <a:srgbClr val="000000"/>
              </a:solidFill>
              <a:latin typeface="Poppins" panose="00000500000000000000" pitchFamily="2" charset="0"/>
              <a:ea typeface="Rubik SemiBold"/>
              <a:cs typeface="Poppins" panose="00000500000000000000" pitchFamily="2" charset="0"/>
              <a:sym typeface="Rubik SemiBold"/>
            </a:endParaRPr>
          </a:p>
        </p:txBody>
      </p:sp>
      <p:sp>
        <p:nvSpPr>
          <p:cNvPr id="9" name="Flowchart: Connector 8">
            <a:extLst>
              <a:ext uri="{FF2B5EF4-FFF2-40B4-BE49-F238E27FC236}">
                <a16:creationId xmlns:a16="http://schemas.microsoft.com/office/drawing/2014/main" id="{768EAE07-04EE-6D62-EC1A-E5A361CE4501}"/>
              </a:ext>
            </a:extLst>
          </p:cNvPr>
          <p:cNvSpPr/>
          <p:nvPr/>
        </p:nvSpPr>
        <p:spPr>
          <a:xfrm>
            <a:off x="199687" y="1025933"/>
            <a:ext cx="196102" cy="193721"/>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dirty="0">
              <a:latin typeface="Poppins" panose="00000500000000000000" pitchFamily="2" charset="0"/>
              <a:cs typeface="Poppins" panose="00000500000000000000" pitchFamily="2" charset="0"/>
            </a:endParaRPr>
          </a:p>
        </p:txBody>
      </p:sp>
      <p:sp>
        <p:nvSpPr>
          <p:cNvPr id="12" name="Flowchart: Connector 11">
            <a:extLst>
              <a:ext uri="{FF2B5EF4-FFF2-40B4-BE49-F238E27FC236}">
                <a16:creationId xmlns:a16="http://schemas.microsoft.com/office/drawing/2014/main" id="{94F201BC-F9AA-9889-F497-3BEA6C0D4296}"/>
              </a:ext>
            </a:extLst>
          </p:cNvPr>
          <p:cNvSpPr/>
          <p:nvPr/>
        </p:nvSpPr>
        <p:spPr>
          <a:xfrm>
            <a:off x="210844" y="2209334"/>
            <a:ext cx="196102" cy="193721"/>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a:latin typeface="Poppins" panose="00000500000000000000" pitchFamily="2" charset="0"/>
              <a:cs typeface="Poppins" panose="00000500000000000000" pitchFamily="2" charset="0"/>
            </a:endParaRPr>
          </a:p>
        </p:txBody>
      </p:sp>
      <p:sp>
        <p:nvSpPr>
          <p:cNvPr id="24" name="Google Shape;76;p15">
            <a:extLst>
              <a:ext uri="{FF2B5EF4-FFF2-40B4-BE49-F238E27FC236}">
                <a16:creationId xmlns:a16="http://schemas.microsoft.com/office/drawing/2014/main" id="{4E6E17A8-2D57-21C6-D11D-C1582426EC6D}"/>
              </a:ext>
            </a:extLst>
          </p:cNvPr>
          <p:cNvSpPr txBox="1"/>
          <p:nvPr/>
        </p:nvSpPr>
        <p:spPr>
          <a:xfrm>
            <a:off x="446307" y="3068970"/>
            <a:ext cx="3961409" cy="104641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ID" i="0" dirty="0">
                <a:effectLst/>
                <a:latin typeface="Poppins" panose="00000500000000000000" pitchFamily="2" charset="0"/>
                <a:cs typeface="Poppins" panose="00000500000000000000" pitchFamily="2" charset="0"/>
              </a:rPr>
              <a:t>Master of Ceremony Grand Closing </a:t>
            </a:r>
          </a:p>
          <a:p>
            <a:pPr marL="0" marR="0" lvl="0" indent="0" algn="just" rtl="0">
              <a:lnSpc>
                <a:spcPct val="100000"/>
              </a:lnSpc>
              <a:spcBef>
                <a:spcPts val="0"/>
              </a:spcBef>
              <a:spcAft>
                <a:spcPts val="0"/>
              </a:spcAft>
              <a:buClr>
                <a:srgbClr val="000000"/>
              </a:buClr>
              <a:buSzPts val="2000"/>
              <a:buFont typeface="Arial"/>
              <a:buNone/>
            </a:pPr>
            <a:r>
              <a:rPr lang="en-ID" i="0" dirty="0" err="1">
                <a:effectLst/>
                <a:latin typeface="Poppins" panose="00000500000000000000" pitchFamily="2" charset="0"/>
                <a:cs typeface="Poppins" panose="00000500000000000000" pitchFamily="2" charset="0"/>
              </a:rPr>
              <a:t>Sekolah</a:t>
            </a:r>
            <a:r>
              <a:rPr lang="en-ID" i="0" dirty="0">
                <a:effectLst/>
                <a:latin typeface="Poppins" panose="00000500000000000000" pitchFamily="2" charset="0"/>
                <a:cs typeface="Poppins" panose="00000500000000000000" pitchFamily="2" charset="0"/>
              </a:rPr>
              <a:t> </a:t>
            </a:r>
            <a:r>
              <a:rPr lang="en-ID" i="0" dirty="0" err="1">
                <a:effectLst/>
                <a:latin typeface="Poppins" panose="00000500000000000000" pitchFamily="2" charset="0"/>
                <a:cs typeface="Poppins" panose="00000500000000000000" pitchFamily="2" charset="0"/>
              </a:rPr>
              <a:t>Mawapres</a:t>
            </a:r>
            <a:endParaRPr lang="en-ID" i="0" dirty="0">
              <a:effectLst/>
              <a:latin typeface="Poppins" panose="00000500000000000000" pitchFamily="2" charset="0"/>
              <a:cs typeface="Poppins" panose="00000500000000000000" pitchFamily="2" charset="0"/>
            </a:endParaRPr>
          </a:p>
          <a:p>
            <a:pPr marL="0" marR="0" lvl="0" indent="0" algn="just" rtl="0">
              <a:lnSpc>
                <a:spcPct val="100000"/>
              </a:lnSpc>
              <a:spcBef>
                <a:spcPts val="0"/>
              </a:spcBef>
              <a:spcAft>
                <a:spcPts val="0"/>
              </a:spcAft>
              <a:buClr>
                <a:srgbClr val="000000"/>
              </a:buClr>
              <a:buSzPts val="2000"/>
              <a:buFont typeface="Arial"/>
              <a:buNone/>
            </a:pP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Universitas </a:t>
            </a:r>
            <a:r>
              <a:rPr lang="en-ID" u="none" strike="noStrike" cap="none" dirty="0" err="1">
                <a:solidFill>
                  <a:srgbClr val="000000"/>
                </a:solidFill>
                <a:latin typeface="Poppins" panose="00000500000000000000" pitchFamily="2" charset="0"/>
                <a:ea typeface="Rubik SemiBold"/>
                <a:cs typeface="Poppins" panose="00000500000000000000" pitchFamily="2" charset="0"/>
                <a:sym typeface="Rubik SemiBold"/>
              </a:rPr>
              <a:t>Sebelas</a:t>
            </a: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 Maret </a:t>
            </a:r>
          </a:p>
          <a:p>
            <a:pPr marL="0" marR="0" lvl="0" indent="0" algn="just" rtl="0">
              <a:lnSpc>
                <a:spcPct val="100000"/>
              </a:lnSpc>
              <a:spcBef>
                <a:spcPts val="0"/>
              </a:spcBef>
              <a:spcAft>
                <a:spcPts val="0"/>
              </a:spcAft>
              <a:buClr>
                <a:srgbClr val="000000"/>
              </a:buClr>
              <a:buSzPts val="2000"/>
              <a:buFont typeface="Arial"/>
              <a:buNone/>
            </a:pPr>
            <a:r>
              <a:rPr lang="en-ID" i="0" dirty="0">
                <a:latin typeface="Poppins" panose="00000500000000000000" pitchFamily="2" charset="0"/>
                <a:ea typeface="Rubik SemiBold"/>
                <a:cs typeface="Poppins" panose="00000500000000000000" pitchFamily="2" charset="0"/>
                <a:sym typeface="Rubik SemiBold"/>
              </a:rPr>
              <a:t>March 2024</a:t>
            </a:r>
            <a:endParaRPr i="0" u="none" strike="noStrike" cap="none" dirty="0">
              <a:solidFill>
                <a:srgbClr val="000000"/>
              </a:solidFill>
              <a:latin typeface="Poppins" panose="00000500000000000000" pitchFamily="2" charset="0"/>
              <a:ea typeface="Rubik SemiBold"/>
              <a:cs typeface="Poppins" panose="00000500000000000000" pitchFamily="2" charset="0"/>
              <a:sym typeface="Rubik SemiBold"/>
            </a:endParaRPr>
          </a:p>
        </p:txBody>
      </p:sp>
      <p:sp>
        <p:nvSpPr>
          <p:cNvPr id="25" name="Google Shape;76;p15">
            <a:extLst>
              <a:ext uri="{FF2B5EF4-FFF2-40B4-BE49-F238E27FC236}">
                <a16:creationId xmlns:a16="http://schemas.microsoft.com/office/drawing/2014/main" id="{B89DE660-CCE7-6596-6185-2689F8DD4D45}"/>
              </a:ext>
            </a:extLst>
          </p:cNvPr>
          <p:cNvSpPr txBox="1"/>
          <p:nvPr/>
        </p:nvSpPr>
        <p:spPr>
          <a:xfrm>
            <a:off x="428776" y="4074631"/>
            <a:ext cx="4449545" cy="104641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ID" i="0" dirty="0">
                <a:effectLst/>
                <a:latin typeface="Poppins" panose="00000500000000000000" pitchFamily="2" charset="0"/>
                <a:cs typeface="Poppins" panose="00000500000000000000" pitchFamily="2" charset="0"/>
              </a:rPr>
              <a:t>Master of Ceremony Grand Opening </a:t>
            </a:r>
          </a:p>
          <a:p>
            <a:pPr marL="0" marR="0" lvl="0" indent="0" algn="just" rtl="0">
              <a:lnSpc>
                <a:spcPct val="100000"/>
              </a:lnSpc>
              <a:spcBef>
                <a:spcPts val="0"/>
              </a:spcBef>
              <a:spcAft>
                <a:spcPts val="0"/>
              </a:spcAft>
              <a:buClr>
                <a:srgbClr val="000000"/>
              </a:buClr>
              <a:buSzPts val="2000"/>
              <a:buFont typeface="Arial"/>
              <a:buNone/>
            </a:pPr>
            <a:r>
              <a:rPr lang="en-ID" i="0" dirty="0" err="1">
                <a:effectLst/>
                <a:latin typeface="Poppins" panose="00000500000000000000" pitchFamily="2" charset="0"/>
                <a:cs typeface="Poppins" panose="00000500000000000000" pitchFamily="2" charset="0"/>
              </a:rPr>
              <a:t>Sekolah</a:t>
            </a:r>
            <a:r>
              <a:rPr lang="en-ID" i="0" dirty="0">
                <a:effectLst/>
                <a:latin typeface="Poppins" panose="00000500000000000000" pitchFamily="2" charset="0"/>
                <a:cs typeface="Poppins" panose="00000500000000000000" pitchFamily="2" charset="0"/>
              </a:rPr>
              <a:t> </a:t>
            </a:r>
            <a:r>
              <a:rPr lang="en-ID" i="0" dirty="0" err="1">
                <a:effectLst/>
                <a:latin typeface="Poppins" panose="00000500000000000000" pitchFamily="2" charset="0"/>
                <a:cs typeface="Poppins" panose="00000500000000000000" pitchFamily="2" charset="0"/>
              </a:rPr>
              <a:t>Mawapres</a:t>
            </a:r>
            <a:endParaRPr lang="en-ID" i="0" dirty="0">
              <a:effectLst/>
              <a:latin typeface="Poppins" panose="00000500000000000000" pitchFamily="2" charset="0"/>
              <a:cs typeface="Poppins" panose="00000500000000000000" pitchFamily="2" charset="0"/>
            </a:endParaRPr>
          </a:p>
          <a:p>
            <a:pPr marL="0" marR="0" lvl="0" indent="0" algn="just" rtl="0">
              <a:lnSpc>
                <a:spcPct val="100000"/>
              </a:lnSpc>
              <a:spcBef>
                <a:spcPts val="0"/>
              </a:spcBef>
              <a:spcAft>
                <a:spcPts val="0"/>
              </a:spcAft>
              <a:buClr>
                <a:srgbClr val="000000"/>
              </a:buClr>
              <a:buSzPts val="2000"/>
              <a:buFont typeface="Arial"/>
              <a:buNone/>
            </a:pP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Universitas </a:t>
            </a:r>
            <a:r>
              <a:rPr lang="en-ID" u="none" strike="noStrike" cap="none" dirty="0" err="1">
                <a:solidFill>
                  <a:srgbClr val="000000"/>
                </a:solidFill>
                <a:latin typeface="Poppins" panose="00000500000000000000" pitchFamily="2" charset="0"/>
                <a:ea typeface="Rubik SemiBold"/>
                <a:cs typeface="Poppins" panose="00000500000000000000" pitchFamily="2" charset="0"/>
                <a:sym typeface="Rubik SemiBold"/>
              </a:rPr>
              <a:t>Sebelas</a:t>
            </a: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 Maret </a:t>
            </a:r>
          </a:p>
          <a:p>
            <a:pPr marL="0" marR="0" lvl="0" indent="0" algn="just" rtl="0">
              <a:lnSpc>
                <a:spcPct val="100000"/>
              </a:lnSpc>
              <a:spcBef>
                <a:spcPts val="0"/>
              </a:spcBef>
              <a:spcAft>
                <a:spcPts val="0"/>
              </a:spcAft>
              <a:buClr>
                <a:srgbClr val="000000"/>
              </a:buClr>
              <a:buSzPts val="2000"/>
              <a:buFont typeface="Arial"/>
              <a:buNone/>
            </a:pPr>
            <a:r>
              <a:rPr lang="en-ID" i="0" dirty="0">
                <a:latin typeface="Poppins" panose="00000500000000000000" pitchFamily="2" charset="0"/>
                <a:ea typeface="Rubik SemiBold"/>
                <a:cs typeface="Poppins" panose="00000500000000000000" pitchFamily="2" charset="0"/>
                <a:sym typeface="Rubik SemiBold"/>
              </a:rPr>
              <a:t>February 2024</a:t>
            </a:r>
            <a:endParaRPr i="0" u="none" strike="noStrike" cap="none" dirty="0">
              <a:solidFill>
                <a:srgbClr val="000000"/>
              </a:solidFill>
              <a:latin typeface="Poppins" panose="00000500000000000000" pitchFamily="2" charset="0"/>
              <a:ea typeface="Rubik SemiBold"/>
              <a:cs typeface="Poppins" panose="00000500000000000000" pitchFamily="2" charset="0"/>
              <a:sym typeface="Rubik SemiBold"/>
            </a:endParaRPr>
          </a:p>
        </p:txBody>
      </p:sp>
      <p:sp>
        <p:nvSpPr>
          <p:cNvPr id="28" name="Flowchart: Connector 27">
            <a:extLst>
              <a:ext uri="{FF2B5EF4-FFF2-40B4-BE49-F238E27FC236}">
                <a16:creationId xmlns:a16="http://schemas.microsoft.com/office/drawing/2014/main" id="{F6F08C22-B0B9-07B5-A5A6-771525FE9D82}"/>
              </a:ext>
            </a:extLst>
          </p:cNvPr>
          <p:cNvSpPr/>
          <p:nvPr/>
        </p:nvSpPr>
        <p:spPr>
          <a:xfrm>
            <a:off x="210844" y="3123345"/>
            <a:ext cx="196102" cy="193721"/>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a:latin typeface="Poppins" panose="00000500000000000000" pitchFamily="2" charset="0"/>
              <a:cs typeface="Poppins" panose="00000500000000000000" pitchFamily="2" charset="0"/>
            </a:endParaRPr>
          </a:p>
        </p:txBody>
      </p:sp>
      <p:sp>
        <p:nvSpPr>
          <p:cNvPr id="29" name="Google Shape;76;p15">
            <a:extLst>
              <a:ext uri="{FF2B5EF4-FFF2-40B4-BE49-F238E27FC236}">
                <a16:creationId xmlns:a16="http://schemas.microsoft.com/office/drawing/2014/main" id="{62DB46E7-230C-77F8-6D6F-C28D4AADD309}"/>
              </a:ext>
            </a:extLst>
          </p:cNvPr>
          <p:cNvSpPr txBox="1"/>
          <p:nvPr/>
        </p:nvSpPr>
        <p:spPr>
          <a:xfrm>
            <a:off x="485613" y="935696"/>
            <a:ext cx="4041369" cy="1261854"/>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0"/>
              </a:spcBef>
              <a:spcAft>
                <a:spcPts val="0"/>
              </a:spcAft>
              <a:buClr>
                <a:srgbClr val="000000"/>
              </a:buClr>
              <a:buSzPts val="2000"/>
              <a:buFont typeface="Arial"/>
              <a:buNone/>
            </a:pPr>
            <a:r>
              <a:rPr lang="en-ID" i="0" dirty="0">
                <a:effectLst/>
                <a:latin typeface="Poppins" panose="00000500000000000000" pitchFamily="2" charset="0"/>
                <a:cs typeface="Poppins" panose="00000500000000000000" pitchFamily="2" charset="0"/>
              </a:rPr>
              <a:t>Master of Ceremony for the </a:t>
            </a:r>
          </a:p>
          <a:p>
            <a:pPr marL="0" marR="0" lvl="0" indent="0" algn="just" rtl="0">
              <a:lnSpc>
                <a:spcPct val="100000"/>
              </a:lnSpc>
              <a:spcBef>
                <a:spcPts val="0"/>
              </a:spcBef>
              <a:spcAft>
                <a:spcPts val="0"/>
              </a:spcAft>
              <a:buClr>
                <a:srgbClr val="000000"/>
              </a:buClr>
              <a:buSzPts val="2000"/>
              <a:buFont typeface="Arial"/>
              <a:buNone/>
            </a:pPr>
            <a:r>
              <a:rPr lang="en-ID" i="0" dirty="0">
                <a:effectLst/>
                <a:latin typeface="Poppins" panose="00000500000000000000" pitchFamily="2" charset="0"/>
                <a:cs typeface="Poppins" panose="00000500000000000000" pitchFamily="2" charset="0"/>
              </a:rPr>
              <a:t>Seminar “Preparation and Coaching </a:t>
            </a:r>
          </a:p>
          <a:p>
            <a:pPr marL="0" marR="0" lvl="0" indent="0" algn="just" rtl="0">
              <a:lnSpc>
                <a:spcPct val="100000"/>
              </a:lnSpc>
              <a:spcBef>
                <a:spcPts val="0"/>
              </a:spcBef>
              <a:spcAft>
                <a:spcPts val="0"/>
              </a:spcAft>
              <a:buClr>
                <a:srgbClr val="000000"/>
              </a:buClr>
              <a:buSzPts val="2000"/>
              <a:buFont typeface="Arial"/>
              <a:buNone/>
            </a:pPr>
            <a:r>
              <a:rPr lang="en-ID" i="0" dirty="0">
                <a:effectLst/>
                <a:latin typeface="Poppins" panose="00000500000000000000" pitchFamily="2" charset="0"/>
                <a:cs typeface="Poppins" panose="00000500000000000000" pitchFamily="2" charset="0"/>
              </a:rPr>
              <a:t>for Competitions</a:t>
            </a:r>
          </a:p>
          <a:p>
            <a:pPr marL="0" marR="0" lvl="0" indent="0" algn="just" rtl="0">
              <a:lnSpc>
                <a:spcPct val="100000"/>
              </a:lnSpc>
              <a:spcBef>
                <a:spcPts val="0"/>
              </a:spcBef>
              <a:spcAft>
                <a:spcPts val="0"/>
              </a:spcAft>
              <a:buClr>
                <a:srgbClr val="000000"/>
              </a:buClr>
              <a:buSzPts val="2000"/>
              <a:buFont typeface="Arial"/>
              <a:buNone/>
            </a:pP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Universitas </a:t>
            </a:r>
            <a:r>
              <a:rPr lang="en-ID" u="none" strike="noStrike" cap="none" dirty="0" err="1">
                <a:solidFill>
                  <a:srgbClr val="000000"/>
                </a:solidFill>
                <a:latin typeface="Poppins" panose="00000500000000000000" pitchFamily="2" charset="0"/>
                <a:ea typeface="Rubik SemiBold"/>
                <a:cs typeface="Poppins" panose="00000500000000000000" pitchFamily="2" charset="0"/>
                <a:sym typeface="Rubik SemiBold"/>
              </a:rPr>
              <a:t>Sebelas</a:t>
            </a:r>
            <a:r>
              <a:rPr lang="en-ID" u="none" strike="noStrike" cap="none" dirty="0">
                <a:solidFill>
                  <a:srgbClr val="000000"/>
                </a:solidFill>
                <a:latin typeface="Poppins" panose="00000500000000000000" pitchFamily="2" charset="0"/>
                <a:ea typeface="Rubik SemiBold"/>
                <a:cs typeface="Poppins" panose="00000500000000000000" pitchFamily="2" charset="0"/>
                <a:sym typeface="Rubik SemiBold"/>
              </a:rPr>
              <a:t> Maret </a:t>
            </a:r>
          </a:p>
          <a:p>
            <a:pPr marL="0" marR="0" lvl="0" indent="0" algn="just" rtl="0">
              <a:lnSpc>
                <a:spcPct val="100000"/>
              </a:lnSpc>
              <a:spcBef>
                <a:spcPts val="0"/>
              </a:spcBef>
              <a:spcAft>
                <a:spcPts val="0"/>
              </a:spcAft>
              <a:buClr>
                <a:srgbClr val="000000"/>
              </a:buClr>
              <a:buSzPts val="2000"/>
              <a:buFont typeface="Arial"/>
              <a:buNone/>
            </a:pPr>
            <a:r>
              <a:rPr lang="en-ID" i="0" dirty="0">
                <a:latin typeface="Poppins" panose="00000500000000000000" pitchFamily="2" charset="0"/>
                <a:ea typeface="Rubik SemiBold"/>
                <a:cs typeface="Poppins" panose="00000500000000000000" pitchFamily="2" charset="0"/>
                <a:sym typeface="Rubik SemiBold"/>
              </a:rPr>
              <a:t>January 2025</a:t>
            </a:r>
            <a:endParaRPr i="0" u="none" strike="noStrike" cap="none" dirty="0">
              <a:solidFill>
                <a:srgbClr val="000000"/>
              </a:solidFill>
              <a:latin typeface="Poppins" panose="00000500000000000000" pitchFamily="2" charset="0"/>
              <a:ea typeface="Rubik SemiBold"/>
              <a:cs typeface="Poppins" panose="00000500000000000000" pitchFamily="2" charset="0"/>
              <a:sym typeface="Rubik SemiBold"/>
            </a:endParaRPr>
          </a:p>
        </p:txBody>
      </p:sp>
      <p:sp>
        <p:nvSpPr>
          <p:cNvPr id="30" name="Flowchart: Connector 29">
            <a:extLst>
              <a:ext uri="{FF2B5EF4-FFF2-40B4-BE49-F238E27FC236}">
                <a16:creationId xmlns:a16="http://schemas.microsoft.com/office/drawing/2014/main" id="{EE26A1EA-6AC2-5B09-CB39-74D8E46D2249}"/>
              </a:ext>
            </a:extLst>
          </p:cNvPr>
          <p:cNvSpPr/>
          <p:nvPr/>
        </p:nvSpPr>
        <p:spPr>
          <a:xfrm>
            <a:off x="218864" y="4170374"/>
            <a:ext cx="196102" cy="193721"/>
          </a:xfrm>
          <a:prstGeom prst="flowChartConnector">
            <a:avLst/>
          </a:prstGeom>
        </p:spPr>
        <p:style>
          <a:lnRef idx="3">
            <a:schemeClr val="lt1"/>
          </a:lnRef>
          <a:fillRef idx="1">
            <a:schemeClr val="accent5"/>
          </a:fillRef>
          <a:effectRef idx="1">
            <a:schemeClr val="accent5"/>
          </a:effectRef>
          <a:fontRef idx="minor">
            <a:schemeClr val="lt1"/>
          </a:fontRef>
        </p:style>
        <p:txBody>
          <a:bodyPr rtlCol="0" anchor="ctr"/>
          <a:lstStyle/>
          <a:p>
            <a:pPr algn="ctr"/>
            <a:endParaRPr lang="en-ID">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8347932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pic>
        <p:nvPicPr>
          <p:cNvPr id="143" name="Google Shape;143;p2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4" name="Google Shape;144;p2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5" name="Google Shape;145;p22"/>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ID" sz="2700" b="1" dirty="0">
                <a:latin typeface="Rubik"/>
                <a:ea typeface="Rubik"/>
                <a:cs typeface="Rubik"/>
                <a:sym typeface="Rubik"/>
              </a:rPr>
              <a:t>Data </a:t>
            </a:r>
            <a:r>
              <a:rPr lang="en-ID" sz="2700" b="1" dirty="0" err="1">
                <a:solidFill>
                  <a:schemeClr val="accent5"/>
                </a:solidFill>
                <a:latin typeface="Rubik"/>
                <a:ea typeface="Rubik"/>
                <a:cs typeface="Rubik"/>
                <a:sym typeface="Rubik"/>
              </a:rPr>
              <a:t>Modeling</a:t>
            </a:r>
            <a:endParaRPr lang="en-ID" sz="2700" b="1" dirty="0">
              <a:solidFill>
                <a:schemeClr val="accent5"/>
              </a:solidFill>
              <a:latin typeface="Rubik"/>
              <a:ea typeface="Rubik"/>
              <a:cs typeface="Rubik"/>
              <a:sym typeface="Rubik"/>
            </a:endParaRPr>
          </a:p>
        </p:txBody>
      </p:sp>
      <p:sp>
        <p:nvSpPr>
          <p:cNvPr id="2" name="Google Shape;101;p17">
            <a:extLst>
              <a:ext uri="{FF2B5EF4-FFF2-40B4-BE49-F238E27FC236}">
                <a16:creationId xmlns:a16="http://schemas.microsoft.com/office/drawing/2014/main" id="{1B2AB899-78FE-DACB-4678-5CA9FF186460}"/>
              </a:ext>
            </a:extLst>
          </p:cNvPr>
          <p:cNvSpPr txBox="1"/>
          <p:nvPr/>
        </p:nvSpPr>
        <p:spPr>
          <a:xfrm>
            <a:off x="447576" y="980199"/>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a. Train the Model </a:t>
            </a:r>
          </a:p>
        </p:txBody>
      </p:sp>
      <p:sp>
        <p:nvSpPr>
          <p:cNvPr id="3" name="Google Shape;101;p17">
            <a:extLst>
              <a:ext uri="{FF2B5EF4-FFF2-40B4-BE49-F238E27FC236}">
                <a16:creationId xmlns:a16="http://schemas.microsoft.com/office/drawing/2014/main" id="{91AADFD3-30FB-B3BA-5F10-7516E177B566}"/>
              </a:ext>
            </a:extLst>
          </p:cNvPr>
          <p:cNvSpPr txBox="1"/>
          <p:nvPr/>
        </p:nvSpPr>
        <p:spPr>
          <a:xfrm>
            <a:off x="447575" y="1302011"/>
            <a:ext cx="2436772" cy="615523"/>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1. Logistic Regression</a:t>
            </a:r>
          </a:p>
          <a:p>
            <a:pPr algn="l"/>
            <a:r>
              <a:rPr lang="en-US" b="1" dirty="0">
                <a:solidFill>
                  <a:schemeClr val="tx1"/>
                </a:solidFill>
                <a:latin typeface="Poppins" panose="00000500000000000000" pitchFamily="2" charset="0"/>
              </a:rPr>
              <a:t>    </a:t>
            </a:r>
            <a:r>
              <a:rPr lang="en-US" dirty="0">
                <a:solidFill>
                  <a:schemeClr val="tx1"/>
                </a:solidFill>
                <a:latin typeface="Poppins" panose="00000500000000000000" pitchFamily="2" charset="0"/>
              </a:rPr>
              <a:t>- First Try Result </a:t>
            </a:r>
          </a:p>
        </p:txBody>
      </p:sp>
      <p:pic>
        <p:nvPicPr>
          <p:cNvPr id="5" name="Picture 4">
            <a:extLst>
              <a:ext uri="{FF2B5EF4-FFF2-40B4-BE49-F238E27FC236}">
                <a16:creationId xmlns:a16="http://schemas.microsoft.com/office/drawing/2014/main" id="{E13E7AC4-9566-E255-0CE7-7AB2F8CE9E84}"/>
              </a:ext>
            </a:extLst>
          </p:cNvPr>
          <p:cNvPicPr>
            <a:picLocks noChangeAspect="1"/>
          </p:cNvPicPr>
          <p:nvPr/>
        </p:nvPicPr>
        <p:blipFill>
          <a:blip r:embed="rId5"/>
          <a:stretch>
            <a:fillRect/>
          </a:stretch>
        </p:blipFill>
        <p:spPr>
          <a:xfrm>
            <a:off x="532240" y="1865274"/>
            <a:ext cx="3500910" cy="1197439"/>
          </a:xfrm>
          <a:prstGeom prst="rect">
            <a:avLst/>
          </a:prstGeom>
        </p:spPr>
      </p:pic>
      <p:sp>
        <p:nvSpPr>
          <p:cNvPr id="6" name="Google Shape;101;p17">
            <a:extLst>
              <a:ext uri="{FF2B5EF4-FFF2-40B4-BE49-F238E27FC236}">
                <a16:creationId xmlns:a16="http://schemas.microsoft.com/office/drawing/2014/main" id="{1BB9E14D-FD41-78E3-255D-259307935AB0}"/>
              </a:ext>
            </a:extLst>
          </p:cNvPr>
          <p:cNvSpPr txBox="1"/>
          <p:nvPr/>
        </p:nvSpPr>
        <p:spPr>
          <a:xfrm>
            <a:off x="4489374" y="1472919"/>
            <a:ext cx="4654626" cy="1261854"/>
          </a:xfrm>
          <a:prstGeom prst="rect">
            <a:avLst/>
          </a:prstGeom>
          <a:noFill/>
          <a:ln>
            <a:noFill/>
          </a:ln>
        </p:spPr>
        <p:txBody>
          <a:bodyPr spcFirstLastPara="1" wrap="square" lIns="91425" tIns="91425" rIns="91425" bIns="91425" anchor="t" anchorCtr="0">
            <a:spAutoFit/>
          </a:bodyPr>
          <a:lstStyle/>
          <a:p>
            <a:pPr algn="l"/>
            <a:r>
              <a:rPr lang="en-US" dirty="0">
                <a:solidFill>
                  <a:schemeClr val="tx1"/>
                </a:solidFill>
                <a:latin typeface="Poppins" panose="00000500000000000000" pitchFamily="2" charset="0"/>
              </a:rPr>
              <a:t>This model is imbalanced (class 1 is much more prevalent than class 0), and it may be biased toward the majority class. Perform data resampling using SMOTE to increase the minority class samples. New model after SMOTE:</a:t>
            </a:r>
          </a:p>
        </p:txBody>
      </p:sp>
      <p:pic>
        <p:nvPicPr>
          <p:cNvPr id="8" name="Picture 7">
            <a:extLst>
              <a:ext uri="{FF2B5EF4-FFF2-40B4-BE49-F238E27FC236}">
                <a16:creationId xmlns:a16="http://schemas.microsoft.com/office/drawing/2014/main" id="{A86DCEAA-33C8-6DE7-6C6E-CE7BBED1461E}"/>
              </a:ext>
            </a:extLst>
          </p:cNvPr>
          <p:cNvPicPr>
            <a:picLocks noChangeAspect="1"/>
          </p:cNvPicPr>
          <p:nvPr/>
        </p:nvPicPr>
        <p:blipFill>
          <a:blip r:embed="rId6"/>
          <a:stretch>
            <a:fillRect/>
          </a:stretch>
        </p:blipFill>
        <p:spPr>
          <a:xfrm>
            <a:off x="531544" y="3761828"/>
            <a:ext cx="3501606" cy="1197440"/>
          </a:xfrm>
          <a:prstGeom prst="rect">
            <a:avLst/>
          </a:prstGeom>
        </p:spPr>
      </p:pic>
      <p:sp>
        <p:nvSpPr>
          <p:cNvPr id="9" name="Arrow: Right 8">
            <a:extLst>
              <a:ext uri="{FF2B5EF4-FFF2-40B4-BE49-F238E27FC236}">
                <a16:creationId xmlns:a16="http://schemas.microsoft.com/office/drawing/2014/main" id="{7DC2AA2E-206B-2F3A-AF04-4EDA03F1BA45}"/>
              </a:ext>
            </a:extLst>
          </p:cNvPr>
          <p:cNvSpPr/>
          <p:nvPr/>
        </p:nvSpPr>
        <p:spPr>
          <a:xfrm rot="5400000">
            <a:off x="1867551" y="3260238"/>
            <a:ext cx="539826" cy="31948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1" name="TextBox 10">
            <a:extLst>
              <a:ext uri="{FF2B5EF4-FFF2-40B4-BE49-F238E27FC236}">
                <a16:creationId xmlns:a16="http://schemas.microsoft.com/office/drawing/2014/main" id="{E807D6BE-1D4B-F4E1-3454-1B93D32F4D3F}"/>
              </a:ext>
            </a:extLst>
          </p:cNvPr>
          <p:cNvSpPr txBox="1"/>
          <p:nvPr/>
        </p:nvSpPr>
        <p:spPr>
          <a:xfrm>
            <a:off x="4062876" y="4602170"/>
            <a:ext cx="4654626" cy="307777"/>
          </a:xfrm>
          <a:prstGeom prst="rect">
            <a:avLst/>
          </a:prstGeom>
          <a:noFill/>
        </p:spPr>
        <p:txBody>
          <a:bodyPr wrap="square">
            <a:spAutoFit/>
          </a:bodyPr>
          <a:lstStyle/>
          <a:p>
            <a:r>
              <a:rPr lang="en-ID" b="0" i="0" dirty="0">
                <a:solidFill>
                  <a:schemeClr val="tx1"/>
                </a:solidFill>
                <a:effectLst/>
                <a:latin typeface="Poppins" panose="00000500000000000000" pitchFamily="2" charset="0"/>
                <a:cs typeface="Poppins" panose="00000500000000000000" pitchFamily="2" charset="0"/>
              </a:rPr>
              <a:t>ROC-AUC Score: 0.959637523388209</a:t>
            </a:r>
            <a:endParaRPr lang="en-ID" dirty="0">
              <a:solidFill>
                <a:schemeClr val="tx1"/>
              </a:solidFill>
              <a:latin typeface="Poppins" panose="00000500000000000000" pitchFamily="2" charset="0"/>
              <a:cs typeface="Poppins" panose="00000500000000000000" pitchFamily="2" charset="0"/>
            </a:endParaRPr>
          </a:p>
        </p:txBody>
      </p:sp>
      <p:pic>
        <p:nvPicPr>
          <p:cNvPr id="12" name="Picture 11">
            <a:extLst>
              <a:ext uri="{FF2B5EF4-FFF2-40B4-BE49-F238E27FC236}">
                <a16:creationId xmlns:a16="http://schemas.microsoft.com/office/drawing/2014/main" id="{D0E448D3-8AB9-7884-8B25-4D2F209C5199}"/>
              </a:ext>
            </a:extLst>
          </p:cNvPr>
          <p:cNvPicPr>
            <a:picLocks noChangeAspect="1"/>
          </p:cNvPicPr>
          <p:nvPr/>
        </p:nvPicPr>
        <p:blipFill>
          <a:blip r:embed="rId7"/>
          <a:stretch>
            <a:fillRect/>
          </a:stretch>
        </p:blipFill>
        <p:spPr>
          <a:xfrm>
            <a:off x="4564694" y="2734773"/>
            <a:ext cx="3500910" cy="1681358"/>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346557FF-78B5-9103-EEF1-8D6808839363}"/>
            </a:ext>
          </a:extLst>
        </p:cNvPr>
        <p:cNvGrpSpPr/>
        <p:nvPr/>
      </p:nvGrpSpPr>
      <p:grpSpPr>
        <a:xfrm>
          <a:off x="0" y="0"/>
          <a:ext cx="0" cy="0"/>
          <a:chOff x="0" y="0"/>
          <a:chExt cx="0" cy="0"/>
        </a:xfrm>
      </p:grpSpPr>
      <p:pic>
        <p:nvPicPr>
          <p:cNvPr id="143" name="Google Shape;143;p22">
            <a:extLst>
              <a:ext uri="{FF2B5EF4-FFF2-40B4-BE49-F238E27FC236}">
                <a16:creationId xmlns:a16="http://schemas.microsoft.com/office/drawing/2014/main" id="{762FD48D-7873-8C9A-EE17-52D5BCB18322}"/>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4" name="Google Shape;144;p22">
            <a:extLst>
              <a:ext uri="{FF2B5EF4-FFF2-40B4-BE49-F238E27FC236}">
                <a16:creationId xmlns:a16="http://schemas.microsoft.com/office/drawing/2014/main" id="{BD6E8276-F614-35AC-2C62-87211641E092}"/>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5" name="Google Shape;145;p22">
            <a:extLst>
              <a:ext uri="{FF2B5EF4-FFF2-40B4-BE49-F238E27FC236}">
                <a16:creationId xmlns:a16="http://schemas.microsoft.com/office/drawing/2014/main" id="{2C92C6C8-F9FB-9FCF-3427-2E771B9A7947}"/>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ID" sz="2700" b="1" dirty="0">
                <a:latin typeface="Rubik"/>
                <a:ea typeface="Rubik"/>
                <a:cs typeface="Rubik"/>
                <a:sym typeface="Rubik"/>
              </a:rPr>
              <a:t>Data </a:t>
            </a:r>
            <a:r>
              <a:rPr lang="en-ID" sz="2700" b="1" dirty="0" err="1">
                <a:solidFill>
                  <a:schemeClr val="accent5"/>
                </a:solidFill>
                <a:latin typeface="Rubik"/>
                <a:ea typeface="Rubik"/>
                <a:cs typeface="Rubik"/>
                <a:sym typeface="Rubik"/>
              </a:rPr>
              <a:t>Modeling</a:t>
            </a:r>
            <a:endParaRPr lang="en-ID" sz="2700" b="1" dirty="0">
              <a:solidFill>
                <a:schemeClr val="accent5"/>
              </a:solidFill>
              <a:latin typeface="Rubik"/>
              <a:ea typeface="Rubik"/>
              <a:cs typeface="Rubik"/>
              <a:sym typeface="Rubik"/>
            </a:endParaRPr>
          </a:p>
        </p:txBody>
      </p:sp>
      <p:sp>
        <p:nvSpPr>
          <p:cNvPr id="2" name="Google Shape;101;p17">
            <a:extLst>
              <a:ext uri="{FF2B5EF4-FFF2-40B4-BE49-F238E27FC236}">
                <a16:creationId xmlns:a16="http://schemas.microsoft.com/office/drawing/2014/main" id="{33A3ED98-E143-F65B-AF83-A05ADDB0383B}"/>
              </a:ext>
            </a:extLst>
          </p:cNvPr>
          <p:cNvSpPr txBox="1"/>
          <p:nvPr/>
        </p:nvSpPr>
        <p:spPr>
          <a:xfrm>
            <a:off x="428635" y="1178963"/>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a. Train the Model </a:t>
            </a:r>
          </a:p>
        </p:txBody>
      </p:sp>
      <p:sp>
        <p:nvSpPr>
          <p:cNvPr id="3" name="Google Shape;101;p17">
            <a:extLst>
              <a:ext uri="{FF2B5EF4-FFF2-40B4-BE49-F238E27FC236}">
                <a16:creationId xmlns:a16="http://schemas.microsoft.com/office/drawing/2014/main" id="{9CF64268-2B49-384D-7655-1EAD57B71563}"/>
              </a:ext>
            </a:extLst>
          </p:cNvPr>
          <p:cNvSpPr txBox="1"/>
          <p:nvPr/>
        </p:nvSpPr>
        <p:spPr>
          <a:xfrm>
            <a:off x="428635" y="1608318"/>
            <a:ext cx="2436772"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2. Random Forest </a:t>
            </a:r>
          </a:p>
        </p:txBody>
      </p:sp>
      <p:pic>
        <p:nvPicPr>
          <p:cNvPr id="7" name="Picture 6">
            <a:extLst>
              <a:ext uri="{FF2B5EF4-FFF2-40B4-BE49-F238E27FC236}">
                <a16:creationId xmlns:a16="http://schemas.microsoft.com/office/drawing/2014/main" id="{706C921E-4D05-44D6-4E17-FCE32C3C49F0}"/>
              </a:ext>
            </a:extLst>
          </p:cNvPr>
          <p:cNvPicPr>
            <a:picLocks noChangeAspect="1"/>
          </p:cNvPicPr>
          <p:nvPr/>
        </p:nvPicPr>
        <p:blipFill>
          <a:blip r:embed="rId5"/>
          <a:stretch>
            <a:fillRect/>
          </a:stretch>
        </p:blipFill>
        <p:spPr>
          <a:xfrm>
            <a:off x="5155386" y="2008397"/>
            <a:ext cx="3658111" cy="1409897"/>
          </a:xfrm>
          <a:prstGeom prst="rect">
            <a:avLst/>
          </a:prstGeom>
        </p:spPr>
      </p:pic>
      <p:sp>
        <p:nvSpPr>
          <p:cNvPr id="12" name="TextBox 11">
            <a:extLst>
              <a:ext uri="{FF2B5EF4-FFF2-40B4-BE49-F238E27FC236}">
                <a16:creationId xmlns:a16="http://schemas.microsoft.com/office/drawing/2014/main" id="{5FCED368-0473-6775-15C2-6146CC874317}"/>
              </a:ext>
            </a:extLst>
          </p:cNvPr>
          <p:cNvSpPr txBox="1"/>
          <p:nvPr/>
        </p:nvSpPr>
        <p:spPr>
          <a:xfrm>
            <a:off x="5040586" y="3516075"/>
            <a:ext cx="4616066" cy="307777"/>
          </a:xfrm>
          <a:prstGeom prst="rect">
            <a:avLst/>
          </a:prstGeom>
          <a:noFill/>
        </p:spPr>
        <p:txBody>
          <a:bodyPr wrap="square">
            <a:spAutoFit/>
          </a:bodyPr>
          <a:lstStyle/>
          <a:p>
            <a:r>
              <a:rPr lang="en-ID" b="0" i="0" dirty="0">
                <a:solidFill>
                  <a:schemeClr val="tx1"/>
                </a:solidFill>
                <a:effectLst/>
                <a:latin typeface="Poppins" panose="00000500000000000000" pitchFamily="2" charset="0"/>
                <a:cs typeface="Poppins" panose="00000500000000000000" pitchFamily="2" charset="0"/>
              </a:rPr>
              <a:t>ROC-AUC Score: 0.9645866842148038</a:t>
            </a:r>
            <a:endParaRPr lang="en-ID" dirty="0">
              <a:solidFill>
                <a:schemeClr val="tx1"/>
              </a:solidFill>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E81D6D8E-4478-E692-2BA4-B89A66AE68E9}"/>
              </a:ext>
            </a:extLst>
          </p:cNvPr>
          <p:cNvPicPr>
            <a:picLocks noChangeAspect="1"/>
          </p:cNvPicPr>
          <p:nvPr/>
        </p:nvPicPr>
        <p:blipFill>
          <a:blip r:embed="rId6"/>
          <a:stretch>
            <a:fillRect/>
          </a:stretch>
        </p:blipFill>
        <p:spPr>
          <a:xfrm>
            <a:off x="585501" y="2008397"/>
            <a:ext cx="3544584" cy="1956140"/>
          </a:xfrm>
          <a:prstGeom prst="rect">
            <a:avLst/>
          </a:prstGeom>
        </p:spPr>
      </p:pic>
      <p:sp>
        <p:nvSpPr>
          <p:cNvPr id="6" name="Arrow: Right 5">
            <a:extLst>
              <a:ext uri="{FF2B5EF4-FFF2-40B4-BE49-F238E27FC236}">
                <a16:creationId xmlns:a16="http://schemas.microsoft.com/office/drawing/2014/main" id="{3D7CA9EC-3294-30CB-A0FF-780B3A3E6287}"/>
              </a:ext>
            </a:extLst>
          </p:cNvPr>
          <p:cNvSpPr/>
          <p:nvPr/>
        </p:nvSpPr>
        <p:spPr>
          <a:xfrm>
            <a:off x="4411380" y="2615647"/>
            <a:ext cx="462709" cy="2847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2640130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2E39DD4D-3CE8-57AB-CFEA-44217193DAB7}"/>
            </a:ext>
          </a:extLst>
        </p:cNvPr>
        <p:cNvGrpSpPr/>
        <p:nvPr/>
      </p:nvGrpSpPr>
      <p:grpSpPr>
        <a:xfrm>
          <a:off x="0" y="0"/>
          <a:ext cx="0" cy="0"/>
          <a:chOff x="0" y="0"/>
          <a:chExt cx="0" cy="0"/>
        </a:xfrm>
      </p:grpSpPr>
      <p:pic>
        <p:nvPicPr>
          <p:cNvPr id="143" name="Google Shape;143;p22">
            <a:extLst>
              <a:ext uri="{FF2B5EF4-FFF2-40B4-BE49-F238E27FC236}">
                <a16:creationId xmlns:a16="http://schemas.microsoft.com/office/drawing/2014/main" id="{C08E276F-473D-AF0B-0B73-DB8555A0D06E}"/>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4" name="Google Shape;144;p22">
            <a:extLst>
              <a:ext uri="{FF2B5EF4-FFF2-40B4-BE49-F238E27FC236}">
                <a16:creationId xmlns:a16="http://schemas.microsoft.com/office/drawing/2014/main" id="{347CA936-C606-2944-92C7-0ABCD5E7C285}"/>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5" name="Google Shape;145;p22">
            <a:extLst>
              <a:ext uri="{FF2B5EF4-FFF2-40B4-BE49-F238E27FC236}">
                <a16:creationId xmlns:a16="http://schemas.microsoft.com/office/drawing/2014/main" id="{5B88F298-A3E0-4118-A3EC-40A3F66CF64E}"/>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ID" sz="2700" b="1" dirty="0">
                <a:latin typeface="Rubik"/>
                <a:ea typeface="Rubik"/>
                <a:cs typeface="Rubik"/>
                <a:sym typeface="Rubik"/>
              </a:rPr>
              <a:t>Data </a:t>
            </a:r>
            <a:r>
              <a:rPr lang="en-ID" sz="2700" b="1" dirty="0" err="1">
                <a:solidFill>
                  <a:schemeClr val="accent5"/>
                </a:solidFill>
                <a:latin typeface="Rubik"/>
                <a:ea typeface="Rubik"/>
                <a:cs typeface="Rubik"/>
                <a:sym typeface="Rubik"/>
              </a:rPr>
              <a:t>Modeling</a:t>
            </a:r>
            <a:endParaRPr lang="en-ID" sz="2700" b="1" dirty="0">
              <a:solidFill>
                <a:schemeClr val="accent5"/>
              </a:solidFill>
              <a:latin typeface="Rubik"/>
              <a:ea typeface="Rubik"/>
              <a:cs typeface="Rubik"/>
              <a:sym typeface="Rubik"/>
            </a:endParaRPr>
          </a:p>
        </p:txBody>
      </p:sp>
      <p:sp>
        <p:nvSpPr>
          <p:cNvPr id="2" name="Google Shape;101;p17">
            <a:extLst>
              <a:ext uri="{FF2B5EF4-FFF2-40B4-BE49-F238E27FC236}">
                <a16:creationId xmlns:a16="http://schemas.microsoft.com/office/drawing/2014/main" id="{1D838905-3D1D-3D9C-91B6-297028ED8E11}"/>
              </a:ext>
            </a:extLst>
          </p:cNvPr>
          <p:cNvSpPr txBox="1"/>
          <p:nvPr/>
        </p:nvSpPr>
        <p:spPr>
          <a:xfrm>
            <a:off x="428635" y="1178963"/>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a. Train the Model </a:t>
            </a:r>
          </a:p>
        </p:txBody>
      </p:sp>
      <p:sp>
        <p:nvSpPr>
          <p:cNvPr id="3" name="Google Shape;101;p17">
            <a:extLst>
              <a:ext uri="{FF2B5EF4-FFF2-40B4-BE49-F238E27FC236}">
                <a16:creationId xmlns:a16="http://schemas.microsoft.com/office/drawing/2014/main" id="{D192F995-95F2-08DD-68B3-D89F7F5E43FC}"/>
              </a:ext>
            </a:extLst>
          </p:cNvPr>
          <p:cNvSpPr txBox="1"/>
          <p:nvPr/>
        </p:nvSpPr>
        <p:spPr>
          <a:xfrm>
            <a:off x="428635" y="1608318"/>
            <a:ext cx="2436772"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3. </a:t>
            </a:r>
            <a:r>
              <a:rPr lang="en-US" b="1" dirty="0" err="1">
                <a:solidFill>
                  <a:schemeClr val="tx1"/>
                </a:solidFill>
                <a:latin typeface="Poppins" panose="00000500000000000000" pitchFamily="2" charset="0"/>
              </a:rPr>
              <a:t>XGBoost</a:t>
            </a:r>
            <a:endParaRPr lang="en-US" b="1" dirty="0">
              <a:solidFill>
                <a:schemeClr val="tx1"/>
              </a:solidFill>
              <a:latin typeface="Poppins" panose="00000500000000000000" pitchFamily="2" charset="0"/>
            </a:endParaRPr>
          </a:p>
        </p:txBody>
      </p:sp>
      <p:sp>
        <p:nvSpPr>
          <p:cNvPr id="12" name="TextBox 11">
            <a:extLst>
              <a:ext uri="{FF2B5EF4-FFF2-40B4-BE49-F238E27FC236}">
                <a16:creationId xmlns:a16="http://schemas.microsoft.com/office/drawing/2014/main" id="{0E7B7CC1-735B-ACA9-E798-59825E35709F}"/>
              </a:ext>
            </a:extLst>
          </p:cNvPr>
          <p:cNvSpPr txBox="1"/>
          <p:nvPr/>
        </p:nvSpPr>
        <p:spPr>
          <a:xfrm>
            <a:off x="5221024" y="3564459"/>
            <a:ext cx="4616066" cy="307777"/>
          </a:xfrm>
          <a:prstGeom prst="rect">
            <a:avLst/>
          </a:prstGeom>
          <a:noFill/>
        </p:spPr>
        <p:txBody>
          <a:bodyPr wrap="square">
            <a:spAutoFit/>
          </a:bodyPr>
          <a:lstStyle/>
          <a:p>
            <a:r>
              <a:rPr lang="en-ID" b="0" i="0" dirty="0">
                <a:solidFill>
                  <a:schemeClr val="tx1"/>
                </a:solidFill>
                <a:effectLst/>
                <a:latin typeface="Poppins" panose="00000500000000000000" pitchFamily="2" charset="0"/>
                <a:cs typeface="Poppins" panose="00000500000000000000" pitchFamily="2" charset="0"/>
              </a:rPr>
              <a:t>ROC-AUC Score: 0.9705869341956712</a:t>
            </a:r>
            <a:endParaRPr lang="en-ID" dirty="0">
              <a:solidFill>
                <a:schemeClr val="tx1"/>
              </a:solidFill>
              <a:latin typeface="Poppins" panose="00000500000000000000" pitchFamily="2" charset="0"/>
              <a:cs typeface="Poppins" panose="00000500000000000000" pitchFamily="2" charset="0"/>
            </a:endParaRPr>
          </a:p>
        </p:txBody>
      </p:sp>
      <p:pic>
        <p:nvPicPr>
          <p:cNvPr id="5" name="Picture 4">
            <a:extLst>
              <a:ext uri="{FF2B5EF4-FFF2-40B4-BE49-F238E27FC236}">
                <a16:creationId xmlns:a16="http://schemas.microsoft.com/office/drawing/2014/main" id="{261EBF0D-E885-B1B2-3AFD-740FD1D61ECD}"/>
              </a:ext>
            </a:extLst>
          </p:cNvPr>
          <p:cNvPicPr>
            <a:picLocks noChangeAspect="1"/>
          </p:cNvPicPr>
          <p:nvPr/>
        </p:nvPicPr>
        <p:blipFill>
          <a:blip r:embed="rId5"/>
          <a:stretch>
            <a:fillRect/>
          </a:stretch>
        </p:blipFill>
        <p:spPr>
          <a:xfrm>
            <a:off x="5244922" y="2052094"/>
            <a:ext cx="3662597" cy="1396186"/>
          </a:xfrm>
          <a:prstGeom prst="rect">
            <a:avLst/>
          </a:prstGeom>
        </p:spPr>
      </p:pic>
      <p:pic>
        <p:nvPicPr>
          <p:cNvPr id="6" name="Picture 5">
            <a:extLst>
              <a:ext uri="{FF2B5EF4-FFF2-40B4-BE49-F238E27FC236}">
                <a16:creationId xmlns:a16="http://schemas.microsoft.com/office/drawing/2014/main" id="{1C82CE19-EB81-C726-1487-81C5C1D9B1EF}"/>
              </a:ext>
            </a:extLst>
          </p:cNvPr>
          <p:cNvPicPr>
            <a:picLocks noChangeAspect="1"/>
          </p:cNvPicPr>
          <p:nvPr/>
        </p:nvPicPr>
        <p:blipFill>
          <a:blip r:embed="rId6"/>
          <a:stretch>
            <a:fillRect/>
          </a:stretch>
        </p:blipFill>
        <p:spPr>
          <a:xfrm>
            <a:off x="693089" y="2052094"/>
            <a:ext cx="3934378" cy="1912443"/>
          </a:xfrm>
          <a:prstGeom prst="rect">
            <a:avLst/>
          </a:prstGeom>
        </p:spPr>
      </p:pic>
      <p:sp>
        <p:nvSpPr>
          <p:cNvPr id="7" name="Arrow: Right 6">
            <a:extLst>
              <a:ext uri="{FF2B5EF4-FFF2-40B4-BE49-F238E27FC236}">
                <a16:creationId xmlns:a16="http://schemas.microsoft.com/office/drawing/2014/main" id="{D1550D31-ADB3-FFB9-D90F-2B68C9FE50A3}"/>
              </a:ext>
            </a:extLst>
          </p:cNvPr>
          <p:cNvSpPr/>
          <p:nvPr/>
        </p:nvSpPr>
        <p:spPr>
          <a:xfrm>
            <a:off x="4772219" y="2592407"/>
            <a:ext cx="384569" cy="2736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1036218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2">
          <a:extLst>
            <a:ext uri="{FF2B5EF4-FFF2-40B4-BE49-F238E27FC236}">
              <a16:creationId xmlns:a16="http://schemas.microsoft.com/office/drawing/2014/main" id="{1FE9995C-99E9-A367-286A-A8B57664AE09}"/>
            </a:ext>
          </a:extLst>
        </p:cNvPr>
        <p:cNvGrpSpPr/>
        <p:nvPr/>
      </p:nvGrpSpPr>
      <p:grpSpPr>
        <a:xfrm>
          <a:off x="0" y="0"/>
          <a:ext cx="0" cy="0"/>
          <a:chOff x="0" y="0"/>
          <a:chExt cx="0" cy="0"/>
        </a:xfrm>
      </p:grpSpPr>
      <p:pic>
        <p:nvPicPr>
          <p:cNvPr id="143" name="Google Shape;143;p22">
            <a:extLst>
              <a:ext uri="{FF2B5EF4-FFF2-40B4-BE49-F238E27FC236}">
                <a16:creationId xmlns:a16="http://schemas.microsoft.com/office/drawing/2014/main" id="{5ECEE533-A961-6F71-B2CD-44D4A29DC2AE}"/>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4" name="Google Shape;144;p22">
            <a:extLst>
              <a:ext uri="{FF2B5EF4-FFF2-40B4-BE49-F238E27FC236}">
                <a16:creationId xmlns:a16="http://schemas.microsoft.com/office/drawing/2014/main" id="{DBB6EC19-9AE9-4ED2-E839-3EC67694E086}"/>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5" name="Google Shape;145;p22">
            <a:extLst>
              <a:ext uri="{FF2B5EF4-FFF2-40B4-BE49-F238E27FC236}">
                <a16:creationId xmlns:a16="http://schemas.microsoft.com/office/drawing/2014/main" id="{D431B64B-A9E1-E9FE-1C76-7822842D966D}"/>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4"/>
            </a:pPr>
            <a:r>
              <a:rPr lang="en-ID" sz="2700" b="1" dirty="0">
                <a:latin typeface="Rubik"/>
                <a:ea typeface="Rubik"/>
                <a:cs typeface="Rubik"/>
                <a:sym typeface="Rubik"/>
              </a:rPr>
              <a:t>Data </a:t>
            </a:r>
            <a:r>
              <a:rPr lang="en-ID" sz="2700" b="1" dirty="0" err="1">
                <a:solidFill>
                  <a:schemeClr val="accent5"/>
                </a:solidFill>
                <a:latin typeface="Rubik"/>
                <a:ea typeface="Rubik"/>
                <a:cs typeface="Rubik"/>
                <a:sym typeface="Rubik"/>
              </a:rPr>
              <a:t>Modeling</a:t>
            </a:r>
            <a:endParaRPr lang="en-ID" sz="2700" b="1" dirty="0">
              <a:solidFill>
                <a:schemeClr val="accent5"/>
              </a:solidFill>
              <a:latin typeface="Rubik"/>
              <a:ea typeface="Rubik"/>
              <a:cs typeface="Rubik"/>
              <a:sym typeface="Rubik"/>
            </a:endParaRPr>
          </a:p>
        </p:txBody>
      </p:sp>
      <p:sp>
        <p:nvSpPr>
          <p:cNvPr id="2" name="Google Shape;101;p17">
            <a:extLst>
              <a:ext uri="{FF2B5EF4-FFF2-40B4-BE49-F238E27FC236}">
                <a16:creationId xmlns:a16="http://schemas.microsoft.com/office/drawing/2014/main" id="{E987040D-1B4C-A2A7-DC7F-C354EFC7AF9B}"/>
              </a:ext>
            </a:extLst>
          </p:cNvPr>
          <p:cNvSpPr txBox="1"/>
          <p:nvPr/>
        </p:nvSpPr>
        <p:spPr>
          <a:xfrm>
            <a:off x="428635" y="1178963"/>
            <a:ext cx="8803500" cy="1046410"/>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b. Find the Best Model Parameters </a:t>
            </a:r>
          </a:p>
          <a:p>
            <a:pPr algn="l"/>
            <a:r>
              <a:rPr lang="en-US" b="1" dirty="0">
                <a:solidFill>
                  <a:schemeClr val="tx1"/>
                </a:solidFill>
                <a:latin typeface="Poppins" panose="00000500000000000000" pitchFamily="2" charset="0"/>
              </a:rPr>
              <a:t>      </a:t>
            </a:r>
            <a:r>
              <a:rPr lang="en-US" dirty="0">
                <a:solidFill>
                  <a:schemeClr val="tx1"/>
                </a:solidFill>
                <a:latin typeface="Poppins" panose="00000500000000000000" pitchFamily="2" charset="0"/>
              </a:rPr>
              <a:t>The best model is </a:t>
            </a:r>
            <a:r>
              <a:rPr lang="en-US" dirty="0" err="1">
                <a:solidFill>
                  <a:schemeClr val="tx1"/>
                </a:solidFill>
                <a:latin typeface="Poppins" panose="00000500000000000000" pitchFamily="2" charset="0"/>
              </a:rPr>
              <a:t>XGBoost</a:t>
            </a:r>
            <a:r>
              <a:rPr lang="en-US" dirty="0">
                <a:solidFill>
                  <a:schemeClr val="tx1"/>
                </a:solidFill>
                <a:latin typeface="Poppins" panose="00000500000000000000" pitchFamily="2" charset="0"/>
              </a:rPr>
              <a:t> with a ROC-AUC of 0.97. Therefore, I performed hyperparameter</a:t>
            </a:r>
            <a:br>
              <a:rPr lang="en-US" dirty="0">
                <a:solidFill>
                  <a:schemeClr val="tx1"/>
                </a:solidFill>
                <a:latin typeface="Poppins" panose="00000500000000000000" pitchFamily="2" charset="0"/>
              </a:rPr>
            </a:br>
            <a:r>
              <a:rPr lang="en-US" dirty="0">
                <a:solidFill>
                  <a:schemeClr val="tx1"/>
                </a:solidFill>
                <a:latin typeface="Poppins" panose="00000500000000000000" pitchFamily="2" charset="0"/>
              </a:rPr>
              <a:t>     tuning using Random Search Cross Validation, which resulted in the following optimal</a:t>
            </a:r>
            <a:br>
              <a:rPr lang="en-US" dirty="0">
                <a:solidFill>
                  <a:schemeClr val="tx1"/>
                </a:solidFill>
                <a:latin typeface="Poppins" panose="00000500000000000000" pitchFamily="2" charset="0"/>
              </a:rPr>
            </a:br>
            <a:r>
              <a:rPr lang="en-US" dirty="0">
                <a:solidFill>
                  <a:schemeClr val="tx1"/>
                </a:solidFill>
                <a:latin typeface="Poppins" panose="00000500000000000000" pitchFamily="2" charset="0"/>
              </a:rPr>
              <a:t>     parameters:</a:t>
            </a:r>
          </a:p>
        </p:txBody>
      </p:sp>
      <p:pic>
        <p:nvPicPr>
          <p:cNvPr id="4" name="Picture 3" descr="A screenshot of a computer program&#10;&#10;AI-generated content may be incorrect.">
            <a:extLst>
              <a:ext uri="{FF2B5EF4-FFF2-40B4-BE49-F238E27FC236}">
                <a16:creationId xmlns:a16="http://schemas.microsoft.com/office/drawing/2014/main" id="{5D6416C8-5599-3574-085E-5E7FB4CE4E31}"/>
              </a:ext>
            </a:extLst>
          </p:cNvPr>
          <p:cNvPicPr>
            <a:picLocks noChangeAspect="1"/>
          </p:cNvPicPr>
          <p:nvPr/>
        </p:nvPicPr>
        <p:blipFill>
          <a:blip r:embed="rId5"/>
          <a:srcRect l="3724" t="64092" r="28193" b="5638"/>
          <a:stretch/>
        </p:blipFill>
        <p:spPr>
          <a:xfrm>
            <a:off x="4458364" y="3257749"/>
            <a:ext cx="4562006" cy="293173"/>
          </a:xfrm>
          <a:prstGeom prst="rect">
            <a:avLst/>
          </a:prstGeom>
        </p:spPr>
      </p:pic>
      <p:pic>
        <p:nvPicPr>
          <p:cNvPr id="5" name="Picture 4">
            <a:extLst>
              <a:ext uri="{FF2B5EF4-FFF2-40B4-BE49-F238E27FC236}">
                <a16:creationId xmlns:a16="http://schemas.microsoft.com/office/drawing/2014/main" id="{88DF240A-AEA9-4929-308C-DCAA1E640E6F}"/>
              </a:ext>
            </a:extLst>
          </p:cNvPr>
          <p:cNvPicPr>
            <a:picLocks noChangeAspect="1"/>
          </p:cNvPicPr>
          <p:nvPr/>
        </p:nvPicPr>
        <p:blipFill>
          <a:blip r:embed="rId6"/>
          <a:stretch>
            <a:fillRect/>
          </a:stretch>
        </p:blipFill>
        <p:spPr>
          <a:xfrm>
            <a:off x="658767" y="2200416"/>
            <a:ext cx="3064934" cy="2839097"/>
          </a:xfrm>
          <a:prstGeom prst="rect">
            <a:avLst/>
          </a:prstGeom>
        </p:spPr>
      </p:pic>
      <p:sp>
        <p:nvSpPr>
          <p:cNvPr id="6" name="Arrow: Right 5">
            <a:extLst>
              <a:ext uri="{FF2B5EF4-FFF2-40B4-BE49-F238E27FC236}">
                <a16:creationId xmlns:a16="http://schemas.microsoft.com/office/drawing/2014/main" id="{107AD41F-90D3-A7F0-C433-6DC7A68CD211}"/>
              </a:ext>
            </a:extLst>
          </p:cNvPr>
          <p:cNvSpPr/>
          <p:nvPr/>
        </p:nvSpPr>
        <p:spPr>
          <a:xfrm>
            <a:off x="3908131" y="3304355"/>
            <a:ext cx="365802" cy="25338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7019471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2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2" name="Google Shape;152;p2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53" name="Google Shape;153;p23"/>
          <p:cNvSpPr txBox="1"/>
          <p:nvPr/>
        </p:nvSpPr>
        <p:spPr>
          <a:xfrm>
            <a:off x="340500" y="452038"/>
            <a:ext cx="8463000" cy="600134"/>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5"/>
            </a:pPr>
            <a:r>
              <a:rPr lang="en-ID" sz="2700" b="1" dirty="0">
                <a:solidFill>
                  <a:schemeClr val="accent5"/>
                </a:solidFill>
                <a:latin typeface="Rubik"/>
                <a:ea typeface="Rubik"/>
                <a:cs typeface="Rubik"/>
                <a:sym typeface="Rubik"/>
              </a:rPr>
              <a:t>Evaluation </a:t>
            </a:r>
            <a:r>
              <a:rPr lang="en-ID" sz="2700" b="1" dirty="0">
                <a:solidFill>
                  <a:schemeClr val="tx1"/>
                </a:solidFill>
                <a:latin typeface="Rubik"/>
                <a:ea typeface="Rubik"/>
                <a:cs typeface="Rubik"/>
                <a:sym typeface="Rubik"/>
              </a:rPr>
              <a:t>and</a:t>
            </a:r>
            <a:r>
              <a:rPr lang="en-ID" sz="2700" b="1" dirty="0">
                <a:solidFill>
                  <a:schemeClr val="accent5"/>
                </a:solidFill>
                <a:latin typeface="Rubik"/>
                <a:ea typeface="Rubik"/>
                <a:cs typeface="Rubik"/>
                <a:sym typeface="Rubik"/>
              </a:rPr>
              <a:t> Conclusion</a:t>
            </a:r>
          </a:p>
        </p:txBody>
      </p:sp>
      <p:graphicFrame>
        <p:nvGraphicFramePr>
          <p:cNvPr id="3" name="Table 2">
            <a:extLst>
              <a:ext uri="{FF2B5EF4-FFF2-40B4-BE49-F238E27FC236}">
                <a16:creationId xmlns:a16="http://schemas.microsoft.com/office/drawing/2014/main" id="{52BF8D0C-BF31-C864-161A-7A923DDBE64E}"/>
              </a:ext>
            </a:extLst>
          </p:cNvPr>
          <p:cNvGraphicFramePr>
            <a:graphicFrameLocks noGrp="1"/>
          </p:cNvGraphicFramePr>
          <p:nvPr>
            <p:extLst>
              <p:ext uri="{D42A27DB-BD31-4B8C-83A1-F6EECF244321}">
                <p14:modId xmlns:p14="http://schemas.microsoft.com/office/powerpoint/2010/main" val="2006936570"/>
              </p:ext>
            </p:extLst>
          </p:nvPr>
        </p:nvGraphicFramePr>
        <p:xfrm>
          <a:off x="99753" y="1318585"/>
          <a:ext cx="5627275" cy="3108960"/>
        </p:xfrm>
        <a:graphic>
          <a:graphicData uri="http://schemas.openxmlformats.org/drawingml/2006/table">
            <a:tbl>
              <a:tblPr firstRow="1" bandRow="1">
                <a:tableStyleId>{5C22544A-7EE6-4342-B048-85BDC9FD1C3A}</a:tableStyleId>
              </a:tblPr>
              <a:tblGrid>
                <a:gridCol w="1182200">
                  <a:extLst>
                    <a:ext uri="{9D8B030D-6E8A-4147-A177-3AD203B41FA5}">
                      <a16:colId xmlns:a16="http://schemas.microsoft.com/office/drawing/2014/main" val="2884585716"/>
                    </a:ext>
                  </a:extLst>
                </a:gridCol>
                <a:gridCol w="1068710">
                  <a:extLst>
                    <a:ext uri="{9D8B030D-6E8A-4147-A177-3AD203B41FA5}">
                      <a16:colId xmlns:a16="http://schemas.microsoft.com/office/drawing/2014/main" val="592639978"/>
                    </a:ext>
                  </a:extLst>
                </a:gridCol>
                <a:gridCol w="1125455">
                  <a:extLst>
                    <a:ext uri="{9D8B030D-6E8A-4147-A177-3AD203B41FA5}">
                      <a16:colId xmlns:a16="http://schemas.microsoft.com/office/drawing/2014/main" val="1786821145"/>
                    </a:ext>
                  </a:extLst>
                </a:gridCol>
                <a:gridCol w="1125455">
                  <a:extLst>
                    <a:ext uri="{9D8B030D-6E8A-4147-A177-3AD203B41FA5}">
                      <a16:colId xmlns:a16="http://schemas.microsoft.com/office/drawing/2014/main" val="3484048363"/>
                    </a:ext>
                  </a:extLst>
                </a:gridCol>
                <a:gridCol w="1125455">
                  <a:extLst>
                    <a:ext uri="{9D8B030D-6E8A-4147-A177-3AD203B41FA5}">
                      <a16:colId xmlns:a16="http://schemas.microsoft.com/office/drawing/2014/main" val="3455488249"/>
                    </a:ext>
                  </a:extLst>
                </a:gridCol>
              </a:tblGrid>
              <a:tr h="497567">
                <a:tc>
                  <a:txBody>
                    <a:bodyPr/>
                    <a:lstStyle/>
                    <a:p>
                      <a:pPr algn="ctr"/>
                      <a:r>
                        <a:rPr lang="en-US" b="1" dirty="0">
                          <a:latin typeface="Poppins" panose="00000500000000000000" pitchFamily="2" charset="0"/>
                          <a:cs typeface="Poppins" panose="00000500000000000000" pitchFamily="2" charset="0"/>
                        </a:rPr>
                        <a:t>Model</a:t>
                      </a:r>
                      <a:endParaRPr lang="en-ID" b="1" dirty="0">
                        <a:latin typeface="Poppins" panose="00000500000000000000" pitchFamily="2" charset="0"/>
                        <a:cs typeface="Poppins" panose="00000500000000000000" pitchFamily="2" charset="0"/>
                      </a:endParaRPr>
                    </a:p>
                  </a:txBody>
                  <a:tcPr/>
                </a:tc>
                <a:tc>
                  <a:txBody>
                    <a:bodyPr/>
                    <a:lstStyle/>
                    <a:p>
                      <a:pPr algn="ctr"/>
                      <a:r>
                        <a:rPr lang="en-US" b="1" dirty="0">
                          <a:latin typeface="Poppins" panose="00000500000000000000" pitchFamily="2" charset="0"/>
                          <a:cs typeface="Poppins" panose="00000500000000000000" pitchFamily="2" charset="0"/>
                        </a:rPr>
                        <a:t>Accuracy</a:t>
                      </a:r>
                      <a:endParaRPr lang="en-ID" b="1" dirty="0">
                        <a:latin typeface="Poppins" panose="00000500000000000000" pitchFamily="2" charset="0"/>
                        <a:cs typeface="Poppins" panose="00000500000000000000" pitchFamily="2" charset="0"/>
                      </a:endParaRPr>
                    </a:p>
                  </a:txBody>
                  <a:tcPr/>
                </a:tc>
                <a:tc>
                  <a:txBody>
                    <a:bodyPr/>
                    <a:lstStyle/>
                    <a:p>
                      <a:pPr algn="ctr"/>
                      <a:r>
                        <a:rPr lang="en-US" b="1" dirty="0">
                          <a:latin typeface="Poppins" panose="00000500000000000000" pitchFamily="2" charset="0"/>
                          <a:cs typeface="Poppins" panose="00000500000000000000" pitchFamily="2" charset="0"/>
                        </a:rPr>
                        <a:t>Recall (0.0)</a:t>
                      </a:r>
                      <a:endParaRPr lang="en-ID" b="1" dirty="0">
                        <a:latin typeface="Poppins" panose="00000500000000000000" pitchFamily="2" charset="0"/>
                        <a:cs typeface="Poppins" panose="00000500000000000000" pitchFamily="2" charset="0"/>
                      </a:endParaRPr>
                    </a:p>
                  </a:txBody>
                  <a:tcPr/>
                </a:tc>
                <a:tc>
                  <a:txBody>
                    <a:bodyPr/>
                    <a:lstStyle/>
                    <a:p>
                      <a:pPr algn="ctr"/>
                      <a:r>
                        <a:rPr lang="en-US" b="1" dirty="0">
                          <a:latin typeface="Poppins" panose="00000500000000000000" pitchFamily="2" charset="0"/>
                          <a:cs typeface="Poppins" panose="00000500000000000000" pitchFamily="2" charset="0"/>
                        </a:rPr>
                        <a:t>Recall (1.0)</a:t>
                      </a:r>
                      <a:endParaRPr lang="en-ID" b="1" dirty="0">
                        <a:latin typeface="Poppins" panose="00000500000000000000" pitchFamily="2" charset="0"/>
                        <a:cs typeface="Poppins" panose="00000500000000000000" pitchFamily="2" charset="0"/>
                      </a:endParaRPr>
                    </a:p>
                  </a:txBody>
                  <a:tcPr/>
                </a:tc>
                <a:tc>
                  <a:txBody>
                    <a:bodyPr/>
                    <a:lstStyle/>
                    <a:p>
                      <a:pPr algn="ctr"/>
                      <a:r>
                        <a:rPr lang="en-US" b="1" dirty="0">
                          <a:latin typeface="Poppins" panose="00000500000000000000" pitchFamily="2" charset="0"/>
                          <a:cs typeface="Poppins" panose="00000500000000000000" pitchFamily="2" charset="0"/>
                        </a:rPr>
                        <a:t>ROC-AUC</a:t>
                      </a:r>
                      <a:endParaRPr lang="en-ID" b="1"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3563889665"/>
                  </a:ext>
                </a:extLst>
              </a:tr>
              <a:tr h="497567">
                <a:tc>
                  <a:txBody>
                    <a:bodyPr/>
                    <a:lstStyle/>
                    <a:p>
                      <a:pPr algn="ctr"/>
                      <a:r>
                        <a:rPr lang="en-US" dirty="0">
                          <a:latin typeface="Poppins" panose="00000500000000000000" pitchFamily="2" charset="0"/>
                          <a:cs typeface="Poppins" panose="00000500000000000000" pitchFamily="2" charset="0"/>
                        </a:rPr>
                        <a:t>Logistic Regression</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97%</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0.77</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1.00</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a:t>
                      </a:r>
                      <a:endParaRPr lang="en-ID"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2542775091"/>
                  </a:ext>
                </a:extLst>
              </a:tr>
              <a:tr h="702448">
                <a:tc>
                  <a:txBody>
                    <a:bodyPr/>
                    <a:lstStyle/>
                    <a:p>
                      <a:pPr algn="ctr"/>
                      <a:r>
                        <a:rPr lang="en-US" dirty="0">
                          <a:latin typeface="Poppins" panose="00000500000000000000" pitchFamily="2" charset="0"/>
                          <a:cs typeface="Poppins" panose="00000500000000000000" pitchFamily="2" charset="0"/>
                        </a:rPr>
                        <a:t>Logistic Regression + SMOTE</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96%</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0.81</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0.98</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0.9596</a:t>
                      </a:r>
                      <a:endParaRPr lang="en-ID"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643113197"/>
                  </a:ext>
                </a:extLst>
              </a:tr>
              <a:tr h="497567">
                <a:tc>
                  <a:txBody>
                    <a:bodyPr/>
                    <a:lstStyle/>
                    <a:p>
                      <a:pPr algn="ctr"/>
                      <a:r>
                        <a:rPr lang="en-US" dirty="0">
                          <a:latin typeface="Poppins" panose="00000500000000000000" pitchFamily="2" charset="0"/>
                          <a:cs typeface="Poppins" panose="00000500000000000000" pitchFamily="2" charset="0"/>
                        </a:rPr>
                        <a:t>Random Forest</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97%</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0.78</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1.00</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0.9646</a:t>
                      </a:r>
                      <a:endParaRPr lang="en-ID"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2968189734"/>
                  </a:ext>
                </a:extLst>
              </a:tr>
              <a:tr h="292686">
                <a:tc>
                  <a:txBody>
                    <a:bodyPr/>
                    <a:lstStyle/>
                    <a:p>
                      <a:pPr algn="ctr"/>
                      <a:r>
                        <a:rPr lang="en-US" dirty="0">
                          <a:latin typeface="Poppins" panose="00000500000000000000" pitchFamily="2" charset="0"/>
                          <a:cs typeface="Poppins" panose="00000500000000000000" pitchFamily="2" charset="0"/>
                        </a:rPr>
                        <a:t>XGBoost</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98%</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0.80</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1.00</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0.9706</a:t>
                      </a:r>
                      <a:endParaRPr lang="en-ID"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535892913"/>
                  </a:ext>
                </a:extLst>
              </a:tr>
              <a:tr h="497567">
                <a:tc>
                  <a:txBody>
                    <a:bodyPr/>
                    <a:lstStyle/>
                    <a:p>
                      <a:pPr algn="ctr"/>
                      <a:r>
                        <a:rPr lang="en-US" dirty="0">
                          <a:latin typeface="Poppins" panose="00000500000000000000" pitchFamily="2" charset="0"/>
                          <a:cs typeface="Poppins" panose="00000500000000000000" pitchFamily="2" charset="0"/>
                        </a:rPr>
                        <a:t>XGBoost (Tuned)</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99%</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a:t>
                      </a:r>
                      <a:endParaRPr lang="en-ID" dirty="0">
                        <a:latin typeface="Poppins" panose="00000500000000000000" pitchFamily="2" charset="0"/>
                        <a:cs typeface="Poppins" panose="00000500000000000000" pitchFamily="2" charset="0"/>
                      </a:endParaRPr>
                    </a:p>
                  </a:txBody>
                  <a:tcPr/>
                </a:tc>
                <a:tc>
                  <a:txBody>
                    <a:bodyPr/>
                    <a:lstStyle/>
                    <a:p>
                      <a:pPr algn="ctr"/>
                      <a:r>
                        <a:rPr lang="en-US" dirty="0">
                          <a:latin typeface="Poppins" panose="00000500000000000000" pitchFamily="2" charset="0"/>
                          <a:cs typeface="Poppins" panose="00000500000000000000" pitchFamily="2" charset="0"/>
                        </a:rPr>
                        <a:t>0.9947</a:t>
                      </a:r>
                      <a:endParaRPr lang="en-ID" dirty="0">
                        <a:latin typeface="Poppins" panose="00000500000000000000" pitchFamily="2" charset="0"/>
                        <a:cs typeface="Poppins" panose="00000500000000000000" pitchFamily="2" charset="0"/>
                      </a:endParaRPr>
                    </a:p>
                  </a:txBody>
                  <a:tcPr/>
                </a:tc>
                <a:extLst>
                  <a:ext uri="{0D108BD9-81ED-4DB2-BD59-A6C34878D82A}">
                    <a16:rowId xmlns:a16="http://schemas.microsoft.com/office/drawing/2014/main" val="1234338215"/>
                  </a:ext>
                </a:extLst>
              </a:tr>
            </a:tbl>
          </a:graphicData>
        </a:graphic>
      </p:graphicFrame>
      <p:sp>
        <p:nvSpPr>
          <p:cNvPr id="4" name="Google Shape;153;p23">
            <a:extLst>
              <a:ext uri="{FF2B5EF4-FFF2-40B4-BE49-F238E27FC236}">
                <a16:creationId xmlns:a16="http://schemas.microsoft.com/office/drawing/2014/main" id="{89F415F4-4D03-4874-EBCD-C7EDF9C729E0}"/>
              </a:ext>
            </a:extLst>
          </p:cNvPr>
          <p:cNvSpPr txBox="1"/>
          <p:nvPr/>
        </p:nvSpPr>
        <p:spPr>
          <a:xfrm>
            <a:off x="5803740" y="1294492"/>
            <a:ext cx="3240506" cy="2985402"/>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57150" marR="0" lvl="0" algn="l" rtl="0">
              <a:lnSpc>
                <a:spcPct val="100000"/>
              </a:lnSpc>
              <a:spcBef>
                <a:spcPts val="0"/>
              </a:spcBef>
              <a:spcAft>
                <a:spcPts val="0"/>
              </a:spcAft>
              <a:buClr>
                <a:srgbClr val="000000"/>
              </a:buClr>
              <a:buSzPts val="2700"/>
            </a:pPr>
            <a:r>
              <a:rPr lang="en-US" b="1" dirty="0">
                <a:solidFill>
                  <a:schemeClr val="tx1"/>
                </a:solidFill>
                <a:latin typeface="Poppins" panose="00000500000000000000" pitchFamily="2" charset="0"/>
                <a:ea typeface="Rubik"/>
                <a:cs typeface="Poppins" panose="00000500000000000000" pitchFamily="2" charset="0"/>
                <a:sym typeface="Rubik"/>
              </a:rPr>
              <a:t>XGBoost after tuning is the best model because:  </a:t>
            </a:r>
            <a:br>
              <a:rPr lang="en-US" b="1" dirty="0">
                <a:solidFill>
                  <a:schemeClr val="tx1"/>
                </a:solidFill>
                <a:latin typeface="Poppins" panose="00000500000000000000" pitchFamily="2" charset="0"/>
                <a:ea typeface="Rubik"/>
                <a:cs typeface="Poppins" panose="00000500000000000000" pitchFamily="2" charset="0"/>
                <a:sym typeface="Rubik"/>
              </a:rPr>
            </a:br>
            <a:r>
              <a:rPr lang="en-US" b="1" dirty="0">
                <a:solidFill>
                  <a:schemeClr val="tx1"/>
                </a:solidFill>
                <a:latin typeface="Poppins" panose="00000500000000000000" pitchFamily="2" charset="0"/>
                <a:ea typeface="Rubik"/>
                <a:cs typeface="Poppins" panose="00000500000000000000" pitchFamily="2" charset="0"/>
                <a:sym typeface="Rubik"/>
              </a:rPr>
              <a:t>- The ROC-AUC drastically increased to 0.9947, demonstrating the model's excellent ability to distinguish between GOOD and BAD borrowers.  </a:t>
            </a:r>
          </a:p>
          <a:p>
            <a:pPr marL="57150" marR="0" lvl="0" algn="l" rtl="0">
              <a:lnSpc>
                <a:spcPct val="100000"/>
              </a:lnSpc>
              <a:spcBef>
                <a:spcPts val="0"/>
              </a:spcBef>
              <a:spcAft>
                <a:spcPts val="0"/>
              </a:spcAft>
              <a:buClr>
                <a:srgbClr val="000000"/>
              </a:buClr>
              <a:buSzPts val="2700"/>
            </a:pPr>
            <a:br>
              <a:rPr lang="en-US" b="1" dirty="0">
                <a:solidFill>
                  <a:schemeClr val="tx1"/>
                </a:solidFill>
                <a:latin typeface="Poppins" panose="00000500000000000000" pitchFamily="2" charset="0"/>
                <a:ea typeface="Rubik"/>
                <a:cs typeface="Poppins" panose="00000500000000000000" pitchFamily="2" charset="0"/>
                <a:sym typeface="Rubik"/>
              </a:rPr>
            </a:br>
            <a:r>
              <a:rPr lang="en-US" b="1" dirty="0">
                <a:solidFill>
                  <a:schemeClr val="tx1"/>
                </a:solidFill>
                <a:latin typeface="Poppins" panose="00000500000000000000" pitchFamily="2" charset="0"/>
                <a:ea typeface="Rubik"/>
                <a:cs typeface="Poppins" panose="00000500000000000000" pitchFamily="2" charset="0"/>
                <a:sym typeface="Rubik"/>
              </a:rPr>
              <a:t>- Accuracy increased to 99%.  </a:t>
            </a:r>
          </a:p>
          <a:p>
            <a:pPr marL="57150" marR="0" lvl="0" algn="l" rtl="0">
              <a:lnSpc>
                <a:spcPct val="100000"/>
              </a:lnSpc>
              <a:spcBef>
                <a:spcPts val="0"/>
              </a:spcBef>
              <a:spcAft>
                <a:spcPts val="0"/>
              </a:spcAft>
              <a:buClr>
                <a:srgbClr val="000000"/>
              </a:buClr>
              <a:buSzPts val="2700"/>
            </a:pPr>
            <a:endParaRPr lang="en-US" b="1" dirty="0">
              <a:solidFill>
                <a:schemeClr val="tx1"/>
              </a:solidFill>
              <a:latin typeface="Poppins" panose="00000500000000000000" pitchFamily="2" charset="0"/>
              <a:ea typeface="Rubik"/>
              <a:cs typeface="Poppins" panose="00000500000000000000" pitchFamily="2" charset="0"/>
              <a:sym typeface="Rubik"/>
            </a:endParaRPr>
          </a:p>
          <a:p>
            <a:pPr marL="57150" marR="0" lvl="0" algn="l" rtl="0">
              <a:lnSpc>
                <a:spcPct val="100000"/>
              </a:lnSpc>
              <a:spcBef>
                <a:spcPts val="0"/>
              </a:spcBef>
              <a:spcAft>
                <a:spcPts val="0"/>
              </a:spcAft>
              <a:buClr>
                <a:srgbClr val="000000"/>
              </a:buClr>
              <a:buSzPts val="2700"/>
            </a:pPr>
            <a:r>
              <a:rPr lang="en-US" b="1" dirty="0">
                <a:solidFill>
                  <a:schemeClr val="tx1"/>
                </a:solidFill>
                <a:latin typeface="Poppins" panose="00000500000000000000" pitchFamily="2" charset="0"/>
                <a:ea typeface="Rubik"/>
                <a:cs typeface="Poppins" panose="00000500000000000000" pitchFamily="2" charset="0"/>
                <a:sym typeface="Rubik"/>
              </a:rPr>
              <a:t>- Hyperparameter tuning helped optimize the model further.</a:t>
            </a:r>
            <a:endParaRPr lang="en-ID" b="1" dirty="0">
              <a:solidFill>
                <a:schemeClr val="tx1"/>
              </a:solidFill>
              <a:latin typeface="Poppins" panose="00000500000000000000" pitchFamily="2" charset="0"/>
              <a:ea typeface="Rubik"/>
              <a:cs typeface="Poppins" panose="00000500000000000000" pitchFamily="2" charset="0"/>
              <a:sym typeface="Rubik"/>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74"/>
        <p:cNvGrpSpPr/>
        <p:nvPr/>
      </p:nvGrpSpPr>
      <p:grpSpPr>
        <a:xfrm>
          <a:off x="0" y="0"/>
          <a:ext cx="0" cy="0"/>
          <a:chOff x="0" y="0"/>
          <a:chExt cx="0" cy="0"/>
        </a:xfrm>
      </p:grpSpPr>
      <p:pic>
        <p:nvPicPr>
          <p:cNvPr id="175" name="Google Shape;175;p26"/>
          <p:cNvPicPr preferRelativeResize="0"/>
          <p:nvPr/>
        </p:nvPicPr>
        <p:blipFill>
          <a:blip r:embed="rId3">
            <a:alphaModFix amt="10000"/>
          </a:blip>
          <a:stretch>
            <a:fillRect/>
          </a:stretch>
        </p:blipFill>
        <p:spPr>
          <a:xfrm>
            <a:off x="0" y="0"/>
            <a:ext cx="9144001" cy="5143501"/>
          </a:xfrm>
          <a:prstGeom prst="rect">
            <a:avLst/>
          </a:prstGeom>
          <a:noFill/>
          <a:ln>
            <a:noFill/>
          </a:ln>
        </p:spPr>
      </p:pic>
      <p:pic>
        <p:nvPicPr>
          <p:cNvPr id="176" name="Google Shape;176;p26"/>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77" name="Google Shape;177;p26"/>
          <p:cNvSpPr txBox="1"/>
          <p:nvPr/>
        </p:nvSpPr>
        <p:spPr>
          <a:xfrm>
            <a:off x="2376000" y="1939850"/>
            <a:ext cx="4392000" cy="877200"/>
          </a:xfrm>
          <a:prstGeom prst="rect">
            <a:avLst/>
          </a:prstGeom>
          <a:noFill/>
          <a:ln>
            <a:noFill/>
          </a:ln>
          <a:effectLst>
            <a:outerShdw blurRad="57150" dist="19050" dir="5400000" algn="bl" rotWithShape="0">
              <a:srgbClr val="000000">
                <a:alpha val="50000"/>
              </a:srgbClr>
            </a:outerShdw>
          </a:effectLst>
        </p:spPr>
        <p:txBody>
          <a:bodyPr spcFirstLastPara="1" wrap="square" lIns="91425" tIns="91425" rIns="91425" bIns="91425" anchor="t" anchorCtr="0">
            <a:spAutoFit/>
          </a:bodyPr>
          <a:lstStyle/>
          <a:p>
            <a:pPr marL="0" lvl="0" indent="0" algn="ctr" rtl="0">
              <a:spcBef>
                <a:spcPts val="0"/>
              </a:spcBef>
              <a:spcAft>
                <a:spcPts val="0"/>
              </a:spcAft>
              <a:buNone/>
            </a:pPr>
            <a:r>
              <a:rPr lang="en" sz="4500" b="1">
                <a:solidFill>
                  <a:schemeClr val="lt1"/>
                </a:solidFill>
                <a:latin typeface="Rubik"/>
                <a:ea typeface="Rubik"/>
                <a:cs typeface="Rubik"/>
                <a:sym typeface="Rubik"/>
              </a:rPr>
              <a:t>Thank You</a:t>
            </a:r>
            <a:endParaRPr sz="2000">
              <a:solidFill>
                <a:schemeClr val="lt1"/>
              </a:solidFill>
              <a:latin typeface="Rubik"/>
              <a:ea typeface="Rubik"/>
              <a:cs typeface="Rubik"/>
              <a:sym typeface="Rubik"/>
            </a:endParaRPr>
          </a:p>
        </p:txBody>
      </p:sp>
      <p:sp>
        <p:nvSpPr>
          <p:cNvPr id="178" name="Google Shape;178;p26"/>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solidFill>
                  <a:schemeClr val="lt1"/>
                </a:solidFill>
                <a:latin typeface="Rubik SemiBold"/>
                <a:ea typeface="Rubik SemiBold"/>
                <a:cs typeface="Rubik SemiBold"/>
                <a:sym typeface="Rubik SemiBold"/>
              </a:rPr>
              <a:t>X</a:t>
            </a:r>
            <a:endParaRPr sz="3000">
              <a:solidFill>
                <a:schemeClr val="lt1"/>
              </a:solidFill>
              <a:latin typeface="Rubik SemiBold"/>
              <a:ea typeface="Rubik SemiBold"/>
              <a:cs typeface="Rubik SemiBold"/>
              <a:sym typeface="Rubik SemiBold"/>
            </a:endParaRPr>
          </a:p>
        </p:txBody>
      </p:sp>
      <p:sp>
        <p:nvSpPr>
          <p:cNvPr id="179" name="Google Shape;179;p26"/>
          <p:cNvSpPr/>
          <p:nvPr/>
        </p:nvSpPr>
        <p:spPr>
          <a:xfrm>
            <a:off x="4871775" y="4301225"/>
            <a:ext cx="1538100" cy="541200"/>
          </a:xfrm>
          <a:prstGeom prst="rect">
            <a:avLst/>
          </a:prstGeom>
          <a:no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lt1"/>
                </a:solidFill>
                <a:latin typeface="Rubik Medium"/>
                <a:ea typeface="Rubik Medium"/>
                <a:cs typeface="Rubik Medium"/>
                <a:sym typeface="Rubik Medium"/>
              </a:rPr>
              <a:t>Logo Company</a:t>
            </a:r>
            <a:endParaRPr>
              <a:solidFill>
                <a:schemeClr val="lt1"/>
              </a:solidFill>
              <a:latin typeface="Rubik Medium"/>
              <a:ea typeface="Rubik Medium"/>
              <a:cs typeface="Rubik Medium"/>
              <a:sym typeface="Rubik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17"/>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17"/>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01" name="Google Shape;101;p17"/>
          <p:cNvSpPr txBox="1"/>
          <p:nvPr/>
        </p:nvSpPr>
        <p:spPr>
          <a:xfrm>
            <a:off x="340500" y="1178963"/>
            <a:ext cx="8377002" cy="2554515"/>
          </a:xfrm>
          <a:prstGeom prst="rect">
            <a:avLst/>
          </a:prstGeom>
          <a:noFill/>
          <a:ln>
            <a:noFill/>
          </a:ln>
        </p:spPr>
        <p:txBody>
          <a:bodyPr spcFirstLastPara="1" wrap="square" lIns="91425" tIns="91425" rIns="91425" bIns="91425" anchor="t" anchorCtr="0">
            <a:spAutoFit/>
          </a:bodyPr>
          <a:lstStyle/>
          <a:p>
            <a:pPr algn="l"/>
            <a:r>
              <a:rPr lang="en-US" b="1" i="0" dirty="0">
                <a:solidFill>
                  <a:schemeClr val="tx1"/>
                </a:solidFill>
                <a:effectLst/>
                <a:latin typeface="Poppins" panose="00000500000000000000" pitchFamily="2" charset="0"/>
              </a:rPr>
              <a:t>id/x partners</a:t>
            </a:r>
            <a:r>
              <a:rPr lang="en-US" b="0" i="0" dirty="0">
                <a:solidFill>
                  <a:schemeClr val="tx1"/>
                </a:solidFill>
                <a:effectLst/>
                <a:latin typeface="Poppins" panose="00000500000000000000" pitchFamily="2" charset="0"/>
              </a:rPr>
              <a:t> was established in 2002 by ex-bankers and management consultants who have vast experiences in credit cycle and process management, scoring development, and performance management. Our combined experience has served corporations across Asia and Australia regions and in multiple industries, specifically financial services, telecommunications, manufacturing and retail.</a:t>
            </a:r>
          </a:p>
          <a:p>
            <a:pPr algn="l"/>
            <a:endParaRPr lang="en-US" b="0" i="0" dirty="0">
              <a:solidFill>
                <a:schemeClr val="tx1"/>
              </a:solidFill>
              <a:effectLst/>
              <a:latin typeface="Poppins" panose="00000500000000000000" pitchFamily="2" charset="0"/>
            </a:endParaRPr>
          </a:p>
          <a:p>
            <a:pPr algn="l"/>
            <a:r>
              <a:rPr lang="en-US" b="1" i="0" dirty="0">
                <a:solidFill>
                  <a:schemeClr val="tx1"/>
                </a:solidFill>
                <a:effectLst/>
                <a:latin typeface="Poppins" panose="00000500000000000000" pitchFamily="2" charset="0"/>
              </a:rPr>
              <a:t>id/x partners</a:t>
            </a:r>
            <a:r>
              <a:rPr lang="en-US" b="0" i="0" dirty="0">
                <a:solidFill>
                  <a:schemeClr val="tx1"/>
                </a:solidFill>
                <a:effectLst/>
                <a:latin typeface="Poppins" panose="00000500000000000000" pitchFamily="2" charset="0"/>
              </a:rPr>
              <a:t> provides consulting services that specializes in utilizing data analytic and decisioning (DAD) solutions combined with an integrated risk management and marketing discipline to help clients optimize the portfolio profitability and business process.</a:t>
            </a:r>
          </a:p>
          <a:p>
            <a:pPr algn="l"/>
            <a:r>
              <a:rPr lang="en-US" b="0" i="0" dirty="0">
                <a:solidFill>
                  <a:schemeClr val="tx1"/>
                </a:solidFill>
                <a:effectLst/>
                <a:latin typeface="Poppins" panose="00000500000000000000" pitchFamily="2" charset="0"/>
              </a:rPr>
              <a:t>Comprehensive consulting service and technology solutions offered by id/x partners makes it as a one-stop service provider.</a:t>
            </a:r>
          </a:p>
        </p:txBody>
      </p:sp>
      <p:sp>
        <p:nvSpPr>
          <p:cNvPr id="102" name="Google Shape;102;p17"/>
          <p:cNvSpPr txBox="1"/>
          <p:nvPr/>
        </p:nvSpPr>
        <p:spPr>
          <a:xfrm>
            <a:off x="340500" y="452038"/>
            <a:ext cx="8463000" cy="6465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i="0" u="none" strike="noStrike" cap="none" dirty="0">
                <a:solidFill>
                  <a:srgbClr val="000000"/>
                </a:solidFill>
                <a:latin typeface="Rubik"/>
                <a:ea typeface="Rubik"/>
                <a:cs typeface="Rubik"/>
                <a:sym typeface="Rubik"/>
              </a:rPr>
              <a:t>About </a:t>
            </a:r>
            <a:r>
              <a:rPr lang="en" sz="3000" b="1" i="0" u="none" strike="noStrike" cap="none" dirty="0">
                <a:solidFill>
                  <a:schemeClr val="accent5"/>
                </a:solidFill>
                <a:latin typeface="Rubik"/>
                <a:ea typeface="Rubik"/>
                <a:cs typeface="Rubik"/>
                <a:sym typeface="Rubik"/>
              </a:rPr>
              <a:t>Company</a:t>
            </a:r>
            <a:endParaRPr sz="3000" b="1" i="0" u="none" strike="noStrike" cap="none" dirty="0">
              <a:solidFill>
                <a:schemeClr val="accent5"/>
              </a:solidFill>
              <a:latin typeface="Rubik"/>
              <a:ea typeface="Rubik"/>
              <a:cs typeface="Rubik"/>
              <a:sym typeface="Rubik"/>
            </a:endParaRPr>
          </a:p>
        </p:txBody>
      </p:sp>
      <p:pic>
        <p:nvPicPr>
          <p:cNvPr id="104" name="Google Shape;104;p17"/>
          <p:cNvPicPr preferRelativeResize="0"/>
          <p:nvPr/>
        </p:nvPicPr>
        <p:blipFill>
          <a:blip r:embed="rId5">
            <a:alphaModFix/>
          </a:blip>
          <a:stretch>
            <a:fillRect/>
          </a:stretch>
        </p:blipFill>
        <p:spPr>
          <a:xfrm>
            <a:off x="7551485" y="3594911"/>
            <a:ext cx="1166017" cy="43798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p1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p18"/>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p18"/>
          <p:cNvSpPr txBox="1"/>
          <p:nvPr/>
        </p:nvSpPr>
        <p:spPr>
          <a:xfrm>
            <a:off x="401850" y="1076326"/>
            <a:ext cx="8340300" cy="2769959"/>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i="0" u="none" strike="noStrike" cap="none" dirty="0">
                <a:solidFill>
                  <a:srgbClr val="000000"/>
                </a:solidFill>
                <a:latin typeface="Poppins" panose="00000500000000000000" pitchFamily="2" charset="0"/>
                <a:ea typeface="Rubik"/>
                <a:cs typeface="Poppins" panose="00000500000000000000" pitchFamily="2" charset="0"/>
                <a:sym typeface="Rubik"/>
              </a:rPr>
              <a:t>The dataset used, titled “Load Data 2007 – 2014”, contains consumer information such as the loan amount requested by borrowers, the actual amount approved and funded, loan interest rates, installment amounts per period, annual borrower income, the debt-to-income ratio, and many other features. The goal is to improve the accuracy of credit risk assessment and management by classifying consumers into Good and Bad borrowers based on the Loan Status variable. This classification also considers payment history to determine whether borrowers make timely payments.</a:t>
            </a:r>
            <a:r>
              <a:rPr lang="en" dirty="0">
                <a:latin typeface="Poppins" panose="00000500000000000000" pitchFamily="2" charset="0"/>
                <a:ea typeface="Rubik"/>
                <a:cs typeface="Poppins" panose="00000500000000000000" pitchFamily="2" charset="0"/>
                <a:sym typeface="Rubik"/>
              </a:rPr>
              <a:t> </a:t>
            </a:r>
            <a:r>
              <a:rPr lang="en" i="0" u="none" strike="noStrike" cap="none" dirty="0">
                <a:solidFill>
                  <a:srgbClr val="000000"/>
                </a:solidFill>
                <a:latin typeface="Poppins" panose="00000500000000000000" pitchFamily="2" charset="0"/>
                <a:ea typeface="Rubik"/>
                <a:cs typeface="Poppins" panose="00000500000000000000" pitchFamily="2" charset="0"/>
                <a:sym typeface="Rubik"/>
              </a:rPr>
              <a:t>To achieve this, a predictive model is built using Logistic Regression, Random Forest, and XGBoost algorithms in Python. </a:t>
            </a:r>
            <a:endParaRPr i="0" u="none" strike="noStrike" cap="none" dirty="0">
              <a:solidFill>
                <a:srgbClr val="000000"/>
              </a:solidFill>
              <a:latin typeface="Poppins" panose="00000500000000000000" pitchFamily="2" charset="0"/>
              <a:ea typeface="Rubik"/>
              <a:cs typeface="Poppins" panose="00000500000000000000" pitchFamily="2" charset="0"/>
              <a:sym typeface="Rubik"/>
            </a:endParaRPr>
          </a:p>
        </p:txBody>
      </p:sp>
      <p:sp>
        <p:nvSpPr>
          <p:cNvPr id="112" name="Google Shape;112;p18"/>
          <p:cNvSpPr txBox="1"/>
          <p:nvPr/>
        </p:nvSpPr>
        <p:spPr>
          <a:xfrm>
            <a:off x="340500" y="452038"/>
            <a:ext cx="8463000" cy="615523"/>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2800" b="1" i="0" u="none" strike="noStrike" cap="none" dirty="0">
                <a:solidFill>
                  <a:srgbClr val="000000"/>
                </a:solidFill>
                <a:latin typeface="Poppins" panose="00000500000000000000" pitchFamily="2" charset="0"/>
                <a:ea typeface="Rubik"/>
                <a:cs typeface="Poppins" panose="00000500000000000000" pitchFamily="2" charset="0"/>
                <a:sym typeface="Rubik"/>
              </a:rPr>
              <a:t>Project </a:t>
            </a:r>
            <a:r>
              <a:rPr lang="en" sz="2800" b="1" i="0" u="none" strike="noStrike" cap="none" dirty="0">
                <a:solidFill>
                  <a:schemeClr val="accent5"/>
                </a:solidFill>
                <a:latin typeface="Poppins" panose="00000500000000000000" pitchFamily="2" charset="0"/>
                <a:ea typeface="Rubik"/>
                <a:cs typeface="Poppins" panose="00000500000000000000" pitchFamily="2" charset="0"/>
                <a:sym typeface="Rubik"/>
              </a:rPr>
              <a:t>Portfolio</a:t>
            </a:r>
            <a:endParaRPr sz="2800" b="1" i="0" u="none" strike="noStrike" cap="none" dirty="0">
              <a:solidFill>
                <a:schemeClr val="accent5"/>
              </a:solidFill>
              <a:latin typeface="Poppins" panose="00000500000000000000" pitchFamily="2" charset="0"/>
              <a:ea typeface="Rubik"/>
              <a:cs typeface="Poppins" panose="00000500000000000000" pitchFamily="2" charset="0"/>
              <a:sym typeface="Rubik"/>
            </a:endParaRPr>
          </a:p>
        </p:txBody>
      </p:sp>
      <p:sp>
        <p:nvSpPr>
          <p:cNvPr id="113" name="Google Shape;113;p18"/>
          <p:cNvSpPr txBox="1"/>
          <p:nvPr/>
        </p:nvSpPr>
        <p:spPr>
          <a:xfrm>
            <a:off x="6054900" y="4501381"/>
            <a:ext cx="3089100" cy="507801"/>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100"/>
              <a:buFont typeface="Arial"/>
              <a:buNone/>
            </a:pPr>
            <a:r>
              <a:rPr lang="en" b="1" i="0" u="none" strike="noStrike" cap="none" dirty="0">
                <a:solidFill>
                  <a:srgbClr val="000000"/>
                </a:solidFill>
                <a:latin typeface="Poppins" panose="00000500000000000000" pitchFamily="2" charset="0"/>
                <a:ea typeface="Rubik"/>
                <a:cs typeface="Poppins" panose="00000500000000000000" pitchFamily="2" charset="0"/>
                <a:sym typeface="Rubik"/>
              </a:rPr>
              <a:t>Project explanation video </a:t>
            </a:r>
            <a:r>
              <a:rPr lang="en" b="1" i="0" u="none" strike="noStrike" cap="none" dirty="0">
                <a:solidFill>
                  <a:schemeClr val="accent5"/>
                </a:solidFill>
                <a:latin typeface="Poppins" panose="00000500000000000000" pitchFamily="2" charset="0"/>
                <a:ea typeface="Rubik"/>
                <a:cs typeface="Poppins" panose="00000500000000000000" pitchFamily="2" charset="0"/>
                <a:sym typeface="Rubik"/>
                <a:hlinkClick r:id="rId5"/>
              </a:rPr>
              <a:t>here</a:t>
            </a:r>
            <a:r>
              <a:rPr lang="en" b="1" i="0" u="none" strike="noStrike" cap="none" dirty="0">
                <a:solidFill>
                  <a:srgbClr val="000000"/>
                </a:solidFill>
                <a:latin typeface="Poppins" panose="00000500000000000000" pitchFamily="2" charset="0"/>
                <a:ea typeface="Rubik"/>
                <a:cs typeface="Poppins" panose="00000500000000000000" pitchFamily="2" charset="0"/>
                <a:sym typeface="Rubik"/>
              </a:rPr>
              <a:t>!</a:t>
            </a:r>
            <a:endParaRPr b="1" i="0" u="none" strike="noStrike" cap="none" dirty="0">
              <a:solidFill>
                <a:srgbClr val="000000"/>
              </a:solidFill>
              <a:latin typeface="Poppins" panose="00000500000000000000" pitchFamily="2" charset="0"/>
              <a:ea typeface="Rubik"/>
              <a:cs typeface="Poppins" panose="00000500000000000000" pitchFamily="2" charset="0"/>
              <a:sym typeface="Rubik"/>
            </a:endParaRPr>
          </a:p>
        </p:txBody>
      </p:sp>
      <p:sp>
        <p:nvSpPr>
          <p:cNvPr id="114" name="Google Shape;114;p18"/>
          <p:cNvSpPr txBox="1"/>
          <p:nvPr/>
        </p:nvSpPr>
        <p:spPr>
          <a:xfrm>
            <a:off x="0" y="4564158"/>
            <a:ext cx="3423000" cy="507801"/>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1100"/>
              <a:buFont typeface="Arial"/>
              <a:buNone/>
            </a:pPr>
            <a:r>
              <a:rPr lang="en" b="1" dirty="0">
                <a:latin typeface="Poppins" panose="00000500000000000000" pitchFamily="2" charset="0"/>
                <a:ea typeface="Rubik"/>
                <a:cs typeface="Poppins" panose="00000500000000000000" pitchFamily="2" charset="0"/>
                <a:sym typeface="Rubik"/>
              </a:rPr>
              <a:t>Link code </a:t>
            </a:r>
            <a:r>
              <a:rPr lang="en" b="1" dirty="0">
                <a:solidFill>
                  <a:srgbClr val="0097A7"/>
                </a:solidFill>
                <a:latin typeface="Poppins" panose="00000500000000000000" pitchFamily="2" charset="0"/>
                <a:ea typeface="Rubik"/>
                <a:cs typeface="Poppins" panose="00000500000000000000" pitchFamily="2" charset="0"/>
                <a:sym typeface="Rubik"/>
                <a:hlinkClick r:id="rId6"/>
              </a:rPr>
              <a:t>here</a:t>
            </a:r>
            <a:r>
              <a:rPr lang="en" b="1" dirty="0">
                <a:latin typeface="Poppins" panose="00000500000000000000" pitchFamily="2" charset="0"/>
                <a:ea typeface="Rubik"/>
                <a:cs typeface="Poppins" panose="00000500000000000000" pitchFamily="2" charset="0"/>
                <a:sym typeface="Rubik"/>
              </a:rPr>
              <a:t>!   </a:t>
            </a:r>
            <a:endParaRPr b="1" i="0" u="none" strike="noStrike" cap="none" dirty="0">
              <a:solidFill>
                <a:srgbClr val="000000"/>
              </a:solidFill>
              <a:latin typeface="Poppins" panose="00000500000000000000" pitchFamily="2" charset="0"/>
              <a:ea typeface="Rubik"/>
              <a:cs typeface="Poppins" panose="00000500000000000000" pitchFamily="2" charset="0"/>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1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0" name="Google Shape;120;p1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1" name="Google Shape;121;p19"/>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dirty="0">
                <a:latin typeface="Rubik"/>
                <a:ea typeface="Rubik"/>
                <a:cs typeface="Rubik"/>
                <a:sym typeface="Rubik"/>
              </a:rPr>
              <a:t>Data </a:t>
            </a:r>
            <a:r>
              <a:rPr lang="en" sz="2700" b="1" dirty="0">
                <a:solidFill>
                  <a:schemeClr val="accent5"/>
                </a:solidFill>
                <a:latin typeface="Rubik"/>
                <a:ea typeface="Rubik"/>
                <a:cs typeface="Rubik"/>
                <a:sym typeface="Rubik"/>
              </a:rPr>
              <a:t>Understanding</a:t>
            </a:r>
            <a:endParaRPr sz="2700" b="1" dirty="0">
              <a:solidFill>
                <a:schemeClr val="accent5"/>
              </a:solidFill>
              <a:latin typeface="Rubik"/>
              <a:ea typeface="Rubik"/>
              <a:cs typeface="Rubik"/>
              <a:sym typeface="Rubik"/>
            </a:endParaRPr>
          </a:p>
        </p:txBody>
      </p:sp>
      <p:sp>
        <p:nvSpPr>
          <p:cNvPr id="2" name="Google Shape;101;p17">
            <a:extLst>
              <a:ext uri="{FF2B5EF4-FFF2-40B4-BE49-F238E27FC236}">
                <a16:creationId xmlns:a16="http://schemas.microsoft.com/office/drawing/2014/main" id="{B93D56C1-5F5C-CFCA-9359-14BF65560D66}"/>
              </a:ext>
            </a:extLst>
          </p:cNvPr>
          <p:cNvSpPr txBox="1"/>
          <p:nvPr/>
        </p:nvSpPr>
        <p:spPr>
          <a:xfrm>
            <a:off x="340500" y="1178963"/>
            <a:ext cx="8803500" cy="1046410"/>
          </a:xfrm>
          <a:prstGeom prst="rect">
            <a:avLst/>
          </a:prstGeom>
          <a:noFill/>
          <a:ln>
            <a:noFill/>
          </a:ln>
        </p:spPr>
        <p:txBody>
          <a:bodyPr spcFirstLastPara="1" wrap="square" lIns="91425" tIns="91425" rIns="91425" bIns="91425" anchor="t" anchorCtr="0">
            <a:spAutoFit/>
          </a:bodyPr>
          <a:lstStyle/>
          <a:p>
            <a:pPr marL="342900" indent="-342900" algn="l">
              <a:buAutoNum type="alphaLcPeriod"/>
            </a:pPr>
            <a:r>
              <a:rPr lang="en-US" b="1" i="0" dirty="0">
                <a:solidFill>
                  <a:schemeClr val="tx1"/>
                </a:solidFill>
                <a:effectLst/>
                <a:latin typeface="Poppins" panose="00000500000000000000" pitchFamily="2" charset="0"/>
              </a:rPr>
              <a:t>Dataset Structure</a:t>
            </a:r>
          </a:p>
          <a:p>
            <a:pPr algn="l"/>
            <a:r>
              <a:rPr lang="en-US" b="1" dirty="0">
                <a:solidFill>
                  <a:schemeClr val="tx1"/>
                </a:solidFill>
                <a:latin typeface="Poppins" panose="00000500000000000000" pitchFamily="2" charset="0"/>
              </a:rPr>
              <a:t>         </a:t>
            </a:r>
            <a:r>
              <a:rPr lang="en-US" i="0" dirty="0">
                <a:solidFill>
                  <a:schemeClr val="tx1"/>
                </a:solidFill>
                <a:effectLst/>
                <a:latin typeface="Poppins" panose="00000500000000000000" pitchFamily="2" charset="0"/>
              </a:rPr>
              <a:t>The dataset consists of 466285 rows </a:t>
            </a:r>
            <a:r>
              <a:rPr lang="en-US" dirty="0">
                <a:solidFill>
                  <a:schemeClr val="tx1"/>
                </a:solidFill>
                <a:latin typeface="Poppins" panose="00000500000000000000" pitchFamily="2" charset="0"/>
              </a:rPr>
              <a:t>a</a:t>
            </a:r>
            <a:r>
              <a:rPr lang="en-US" i="0" dirty="0">
                <a:solidFill>
                  <a:schemeClr val="tx1"/>
                </a:solidFill>
                <a:effectLst/>
                <a:latin typeface="Poppins" panose="00000500000000000000" pitchFamily="2" charset="0"/>
              </a:rPr>
              <a:t>nd 75 columns, and there is no duplication in the data.</a:t>
            </a:r>
            <a:br>
              <a:rPr lang="en-US" i="0" dirty="0">
                <a:solidFill>
                  <a:schemeClr val="tx1"/>
                </a:solidFill>
                <a:effectLst/>
                <a:latin typeface="Poppins" panose="00000500000000000000" pitchFamily="2" charset="0"/>
              </a:rPr>
            </a:br>
            <a:r>
              <a:rPr lang="en-US" i="0" dirty="0">
                <a:solidFill>
                  <a:schemeClr val="tx1"/>
                </a:solidFill>
                <a:effectLst/>
                <a:latin typeface="Poppins" panose="00000500000000000000" pitchFamily="2" charset="0"/>
              </a:rPr>
              <a:t>       The columns are:</a:t>
            </a:r>
          </a:p>
          <a:p>
            <a:pPr algn="l"/>
            <a:r>
              <a:rPr lang="en-US" dirty="0">
                <a:solidFill>
                  <a:schemeClr val="tx1"/>
                </a:solidFill>
                <a:latin typeface="Poppins" panose="00000500000000000000" pitchFamily="2" charset="0"/>
              </a:rPr>
              <a:t>        </a:t>
            </a:r>
            <a:endParaRPr lang="en-US" b="0" i="0" dirty="0">
              <a:solidFill>
                <a:schemeClr val="tx1"/>
              </a:solidFill>
              <a:effectLst/>
              <a:latin typeface="Poppins" panose="00000500000000000000" pitchFamily="2" charset="0"/>
            </a:endParaRPr>
          </a:p>
        </p:txBody>
      </p:sp>
      <p:pic>
        <p:nvPicPr>
          <p:cNvPr id="7" name="Picture 6">
            <a:extLst>
              <a:ext uri="{FF2B5EF4-FFF2-40B4-BE49-F238E27FC236}">
                <a16:creationId xmlns:a16="http://schemas.microsoft.com/office/drawing/2014/main" id="{098C89EB-C00F-718A-983A-9D75113A87A6}"/>
              </a:ext>
            </a:extLst>
          </p:cNvPr>
          <p:cNvPicPr>
            <a:picLocks noChangeAspect="1"/>
          </p:cNvPicPr>
          <p:nvPr/>
        </p:nvPicPr>
        <p:blipFill>
          <a:blip r:embed="rId5"/>
          <a:stretch>
            <a:fillRect/>
          </a:stretch>
        </p:blipFill>
        <p:spPr>
          <a:xfrm>
            <a:off x="777267" y="1964265"/>
            <a:ext cx="5017606" cy="288014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AACCE19E-7041-819A-4F65-8B33ABBA7E5D}"/>
            </a:ext>
          </a:extLst>
        </p:cNvPr>
        <p:cNvGrpSpPr/>
        <p:nvPr/>
      </p:nvGrpSpPr>
      <p:grpSpPr>
        <a:xfrm>
          <a:off x="0" y="0"/>
          <a:ext cx="0" cy="0"/>
          <a:chOff x="0" y="0"/>
          <a:chExt cx="0" cy="0"/>
        </a:xfrm>
      </p:grpSpPr>
      <p:pic>
        <p:nvPicPr>
          <p:cNvPr id="119" name="Google Shape;119;p19">
            <a:extLst>
              <a:ext uri="{FF2B5EF4-FFF2-40B4-BE49-F238E27FC236}">
                <a16:creationId xmlns:a16="http://schemas.microsoft.com/office/drawing/2014/main" id="{2472115A-F3A6-892F-1661-C7319A30B788}"/>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0" name="Google Shape;120;p19">
            <a:extLst>
              <a:ext uri="{FF2B5EF4-FFF2-40B4-BE49-F238E27FC236}">
                <a16:creationId xmlns:a16="http://schemas.microsoft.com/office/drawing/2014/main" id="{E604A746-9CA3-B4B7-C53E-EDBFFA49AC09}"/>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101;p17">
            <a:extLst>
              <a:ext uri="{FF2B5EF4-FFF2-40B4-BE49-F238E27FC236}">
                <a16:creationId xmlns:a16="http://schemas.microsoft.com/office/drawing/2014/main" id="{25DF0F76-1A7D-5A43-BF9C-9CFF3F9A7C8C}"/>
              </a:ext>
            </a:extLst>
          </p:cNvPr>
          <p:cNvSpPr txBox="1"/>
          <p:nvPr/>
        </p:nvSpPr>
        <p:spPr>
          <a:xfrm>
            <a:off x="428635" y="1178963"/>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b. Data Type</a:t>
            </a:r>
            <a:endParaRPr lang="en-US" b="1" i="0" dirty="0">
              <a:solidFill>
                <a:schemeClr val="tx1"/>
              </a:solidFill>
              <a:effectLst/>
              <a:latin typeface="Poppins" panose="00000500000000000000" pitchFamily="2" charset="0"/>
            </a:endParaRPr>
          </a:p>
        </p:txBody>
      </p:sp>
      <p:pic>
        <p:nvPicPr>
          <p:cNvPr id="6" name="Picture 5">
            <a:extLst>
              <a:ext uri="{FF2B5EF4-FFF2-40B4-BE49-F238E27FC236}">
                <a16:creationId xmlns:a16="http://schemas.microsoft.com/office/drawing/2014/main" id="{4422F133-8F8A-EA59-E019-2C037A450957}"/>
              </a:ext>
            </a:extLst>
          </p:cNvPr>
          <p:cNvPicPr>
            <a:picLocks noChangeAspect="1"/>
          </p:cNvPicPr>
          <p:nvPr/>
        </p:nvPicPr>
        <p:blipFill>
          <a:blip r:embed="rId5"/>
          <a:stretch>
            <a:fillRect/>
          </a:stretch>
        </p:blipFill>
        <p:spPr>
          <a:xfrm>
            <a:off x="624125" y="1579042"/>
            <a:ext cx="2057021" cy="1670934"/>
          </a:xfrm>
          <a:prstGeom prst="rect">
            <a:avLst/>
          </a:prstGeom>
        </p:spPr>
      </p:pic>
      <p:pic>
        <p:nvPicPr>
          <p:cNvPr id="9" name="Picture 8">
            <a:extLst>
              <a:ext uri="{FF2B5EF4-FFF2-40B4-BE49-F238E27FC236}">
                <a16:creationId xmlns:a16="http://schemas.microsoft.com/office/drawing/2014/main" id="{247F47A6-1B3B-8D9B-D1D1-E8F36C33D294}"/>
              </a:ext>
            </a:extLst>
          </p:cNvPr>
          <p:cNvPicPr>
            <a:picLocks noChangeAspect="1"/>
          </p:cNvPicPr>
          <p:nvPr/>
        </p:nvPicPr>
        <p:blipFill>
          <a:blip r:embed="rId6"/>
          <a:stretch>
            <a:fillRect/>
          </a:stretch>
        </p:blipFill>
        <p:spPr>
          <a:xfrm>
            <a:off x="2803063" y="1573362"/>
            <a:ext cx="1859504" cy="2522410"/>
          </a:xfrm>
          <a:prstGeom prst="rect">
            <a:avLst/>
          </a:prstGeom>
        </p:spPr>
      </p:pic>
      <p:pic>
        <p:nvPicPr>
          <p:cNvPr id="11" name="Picture 10">
            <a:extLst>
              <a:ext uri="{FF2B5EF4-FFF2-40B4-BE49-F238E27FC236}">
                <a16:creationId xmlns:a16="http://schemas.microsoft.com/office/drawing/2014/main" id="{7DCF7F62-C126-38CC-964B-F66E94095C81}"/>
              </a:ext>
            </a:extLst>
          </p:cNvPr>
          <p:cNvPicPr>
            <a:picLocks noChangeAspect="1"/>
          </p:cNvPicPr>
          <p:nvPr/>
        </p:nvPicPr>
        <p:blipFill>
          <a:blip r:embed="rId7"/>
          <a:stretch>
            <a:fillRect/>
          </a:stretch>
        </p:blipFill>
        <p:spPr>
          <a:xfrm>
            <a:off x="4784484" y="1573362"/>
            <a:ext cx="1859504" cy="2566800"/>
          </a:xfrm>
          <a:prstGeom prst="rect">
            <a:avLst/>
          </a:prstGeom>
        </p:spPr>
      </p:pic>
      <p:pic>
        <p:nvPicPr>
          <p:cNvPr id="13" name="Picture 12">
            <a:extLst>
              <a:ext uri="{FF2B5EF4-FFF2-40B4-BE49-F238E27FC236}">
                <a16:creationId xmlns:a16="http://schemas.microsoft.com/office/drawing/2014/main" id="{F0D6697D-95AF-3F6B-4AD3-6747C5E350FF}"/>
              </a:ext>
            </a:extLst>
          </p:cNvPr>
          <p:cNvPicPr>
            <a:picLocks noChangeAspect="1"/>
          </p:cNvPicPr>
          <p:nvPr/>
        </p:nvPicPr>
        <p:blipFill>
          <a:blip r:embed="rId8"/>
          <a:stretch>
            <a:fillRect/>
          </a:stretch>
        </p:blipFill>
        <p:spPr>
          <a:xfrm>
            <a:off x="6765905" y="1573361"/>
            <a:ext cx="1864188" cy="2566800"/>
          </a:xfrm>
          <a:prstGeom prst="rect">
            <a:avLst/>
          </a:prstGeom>
        </p:spPr>
      </p:pic>
    </p:spTree>
    <p:extLst>
      <p:ext uri="{BB962C8B-B14F-4D97-AF65-F5344CB8AC3E}">
        <p14:creationId xmlns:p14="http://schemas.microsoft.com/office/powerpoint/2010/main" val="2878603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A417C453-BFFF-0D47-E2B7-F5811AB3F6FB}"/>
            </a:ext>
          </a:extLst>
        </p:cNvPr>
        <p:cNvGrpSpPr/>
        <p:nvPr/>
      </p:nvGrpSpPr>
      <p:grpSpPr>
        <a:xfrm>
          <a:off x="0" y="0"/>
          <a:ext cx="0" cy="0"/>
          <a:chOff x="0" y="0"/>
          <a:chExt cx="0" cy="0"/>
        </a:xfrm>
      </p:grpSpPr>
      <p:pic>
        <p:nvPicPr>
          <p:cNvPr id="119" name="Google Shape;119;p19">
            <a:extLst>
              <a:ext uri="{FF2B5EF4-FFF2-40B4-BE49-F238E27FC236}">
                <a16:creationId xmlns:a16="http://schemas.microsoft.com/office/drawing/2014/main" id="{024690ED-8BE0-1F71-7132-1B2BB583F522}"/>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0" name="Google Shape;120;p19">
            <a:extLst>
              <a:ext uri="{FF2B5EF4-FFF2-40B4-BE49-F238E27FC236}">
                <a16:creationId xmlns:a16="http://schemas.microsoft.com/office/drawing/2014/main" id="{C689E70C-2A88-9A51-2608-1426FD5BB42D}"/>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Google Shape;101;p17">
            <a:extLst>
              <a:ext uri="{FF2B5EF4-FFF2-40B4-BE49-F238E27FC236}">
                <a16:creationId xmlns:a16="http://schemas.microsoft.com/office/drawing/2014/main" id="{D829B3CD-006D-4FB3-203C-42AB37ADE5CE}"/>
              </a:ext>
            </a:extLst>
          </p:cNvPr>
          <p:cNvSpPr txBox="1"/>
          <p:nvPr/>
        </p:nvSpPr>
        <p:spPr>
          <a:xfrm>
            <a:off x="428635" y="1178963"/>
            <a:ext cx="8803500" cy="400079"/>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b. Data Type</a:t>
            </a:r>
            <a:endParaRPr lang="en-US" b="1" i="0" dirty="0">
              <a:solidFill>
                <a:schemeClr val="tx1"/>
              </a:solidFill>
              <a:effectLst/>
              <a:latin typeface="Poppins" panose="00000500000000000000" pitchFamily="2" charset="0"/>
            </a:endParaRPr>
          </a:p>
        </p:txBody>
      </p:sp>
      <p:pic>
        <p:nvPicPr>
          <p:cNvPr id="4" name="Picture 3">
            <a:extLst>
              <a:ext uri="{FF2B5EF4-FFF2-40B4-BE49-F238E27FC236}">
                <a16:creationId xmlns:a16="http://schemas.microsoft.com/office/drawing/2014/main" id="{5AF61933-8310-F777-84B2-A23A670CB449}"/>
              </a:ext>
            </a:extLst>
          </p:cNvPr>
          <p:cNvPicPr>
            <a:picLocks noChangeAspect="1"/>
          </p:cNvPicPr>
          <p:nvPr/>
        </p:nvPicPr>
        <p:blipFill>
          <a:blip r:embed="rId5"/>
          <a:stretch>
            <a:fillRect/>
          </a:stretch>
        </p:blipFill>
        <p:spPr>
          <a:xfrm>
            <a:off x="734974" y="1573362"/>
            <a:ext cx="1624303" cy="2566800"/>
          </a:xfrm>
          <a:prstGeom prst="rect">
            <a:avLst/>
          </a:prstGeom>
        </p:spPr>
      </p:pic>
      <p:pic>
        <p:nvPicPr>
          <p:cNvPr id="7" name="Picture 6">
            <a:extLst>
              <a:ext uri="{FF2B5EF4-FFF2-40B4-BE49-F238E27FC236}">
                <a16:creationId xmlns:a16="http://schemas.microsoft.com/office/drawing/2014/main" id="{F0AE056D-B0A2-67A4-476D-6812856E84D8}"/>
              </a:ext>
            </a:extLst>
          </p:cNvPr>
          <p:cNvPicPr>
            <a:picLocks noChangeAspect="1"/>
          </p:cNvPicPr>
          <p:nvPr/>
        </p:nvPicPr>
        <p:blipFill>
          <a:blip r:embed="rId6"/>
          <a:stretch>
            <a:fillRect/>
          </a:stretch>
        </p:blipFill>
        <p:spPr>
          <a:xfrm>
            <a:off x="2543991" y="1573362"/>
            <a:ext cx="2105127" cy="2579318"/>
          </a:xfrm>
          <a:prstGeom prst="rect">
            <a:avLst/>
          </a:prstGeom>
        </p:spPr>
      </p:pic>
    </p:spTree>
    <p:extLst>
      <p:ext uri="{BB962C8B-B14F-4D97-AF65-F5344CB8AC3E}">
        <p14:creationId xmlns:p14="http://schemas.microsoft.com/office/powerpoint/2010/main" val="453105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a:extLst>
            <a:ext uri="{FF2B5EF4-FFF2-40B4-BE49-F238E27FC236}">
              <a16:creationId xmlns:a16="http://schemas.microsoft.com/office/drawing/2014/main" id="{22D4CDA5-CB92-E855-18A4-870A0871E2CD}"/>
            </a:ext>
          </a:extLst>
        </p:cNvPr>
        <p:cNvGrpSpPr/>
        <p:nvPr/>
      </p:nvGrpSpPr>
      <p:grpSpPr>
        <a:xfrm>
          <a:off x="0" y="0"/>
          <a:ext cx="0" cy="0"/>
          <a:chOff x="0" y="0"/>
          <a:chExt cx="0" cy="0"/>
        </a:xfrm>
      </p:grpSpPr>
      <p:pic>
        <p:nvPicPr>
          <p:cNvPr id="119" name="Google Shape;119;p19">
            <a:extLst>
              <a:ext uri="{FF2B5EF4-FFF2-40B4-BE49-F238E27FC236}">
                <a16:creationId xmlns:a16="http://schemas.microsoft.com/office/drawing/2014/main" id="{5A2023DF-6449-7C4C-75FF-6F6B1607E78B}"/>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0" name="Google Shape;120;p19">
            <a:extLst>
              <a:ext uri="{FF2B5EF4-FFF2-40B4-BE49-F238E27FC236}">
                <a16:creationId xmlns:a16="http://schemas.microsoft.com/office/drawing/2014/main" id="{8D8262E9-F69F-68B7-720B-A1F7289794B8}"/>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1" name="Google Shape;121;p19">
            <a:extLst>
              <a:ext uri="{FF2B5EF4-FFF2-40B4-BE49-F238E27FC236}">
                <a16:creationId xmlns:a16="http://schemas.microsoft.com/office/drawing/2014/main" id="{DAA95099-A9D8-03B4-3C45-00579CECEFD6}"/>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10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dirty="0">
                <a:latin typeface="Rubik"/>
                <a:ea typeface="Rubik"/>
                <a:cs typeface="Rubik"/>
                <a:sym typeface="Rubik"/>
              </a:rPr>
              <a:t>Data </a:t>
            </a:r>
            <a:r>
              <a:rPr lang="en" sz="2700" b="1" dirty="0">
                <a:solidFill>
                  <a:schemeClr val="accent5"/>
                </a:solidFill>
                <a:latin typeface="Rubik"/>
                <a:ea typeface="Rubik"/>
                <a:cs typeface="Rubik"/>
                <a:sym typeface="Rubik"/>
              </a:rPr>
              <a:t>Understanding</a:t>
            </a:r>
            <a:endParaRPr sz="2700" b="1" dirty="0">
              <a:solidFill>
                <a:schemeClr val="accent5"/>
              </a:solidFill>
              <a:latin typeface="Rubik"/>
              <a:ea typeface="Rubik"/>
              <a:cs typeface="Rubik"/>
              <a:sym typeface="Rubik"/>
            </a:endParaRPr>
          </a:p>
        </p:txBody>
      </p:sp>
      <p:sp>
        <p:nvSpPr>
          <p:cNvPr id="2" name="Google Shape;101;p17">
            <a:extLst>
              <a:ext uri="{FF2B5EF4-FFF2-40B4-BE49-F238E27FC236}">
                <a16:creationId xmlns:a16="http://schemas.microsoft.com/office/drawing/2014/main" id="{2F4767A4-7747-6857-7B3C-07C332A23D1B}"/>
              </a:ext>
            </a:extLst>
          </p:cNvPr>
          <p:cNvSpPr txBox="1"/>
          <p:nvPr/>
        </p:nvSpPr>
        <p:spPr>
          <a:xfrm>
            <a:off x="428635" y="1178963"/>
            <a:ext cx="8803500" cy="830966"/>
          </a:xfrm>
          <a:prstGeom prst="rect">
            <a:avLst/>
          </a:prstGeom>
          <a:noFill/>
          <a:ln>
            <a:noFill/>
          </a:ln>
        </p:spPr>
        <p:txBody>
          <a:bodyPr spcFirstLastPara="1" wrap="square" lIns="91425" tIns="91425" rIns="91425" bIns="91425" anchor="t" anchorCtr="0">
            <a:spAutoFit/>
          </a:bodyPr>
          <a:lstStyle/>
          <a:p>
            <a:pPr algn="l"/>
            <a:r>
              <a:rPr lang="en-US" b="1" dirty="0">
                <a:solidFill>
                  <a:schemeClr val="tx1"/>
                </a:solidFill>
                <a:latin typeface="Poppins" panose="00000500000000000000" pitchFamily="2" charset="0"/>
              </a:rPr>
              <a:t>c. Identify Missing Values </a:t>
            </a:r>
          </a:p>
          <a:p>
            <a:pPr algn="l"/>
            <a:r>
              <a:rPr lang="en-US" i="0" dirty="0">
                <a:solidFill>
                  <a:schemeClr val="tx1"/>
                </a:solidFill>
                <a:effectLst/>
                <a:latin typeface="Poppins" panose="00000500000000000000" pitchFamily="2" charset="0"/>
              </a:rPr>
              <a:t>    Before analyzing descriptive statistics and variable distribution, first identify whether there are</a:t>
            </a:r>
          </a:p>
          <a:p>
            <a:pPr algn="l"/>
            <a:r>
              <a:rPr lang="en-US" dirty="0">
                <a:solidFill>
                  <a:schemeClr val="tx1"/>
                </a:solidFill>
                <a:latin typeface="Poppins" panose="00000500000000000000" pitchFamily="2" charset="0"/>
              </a:rPr>
              <a:t>    </a:t>
            </a:r>
            <a:r>
              <a:rPr lang="en-US" i="0" dirty="0">
                <a:solidFill>
                  <a:schemeClr val="tx1"/>
                </a:solidFill>
                <a:effectLst/>
                <a:latin typeface="Poppins" panose="00000500000000000000" pitchFamily="2" charset="0"/>
              </a:rPr>
              <a:t>any missing values.</a:t>
            </a:r>
          </a:p>
        </p:txBody>
      </p:sp>
      <p:pic>
        <p:nvPicPr>
          <p:cNvPr id="8" name="Picture 7">
            <a:extLst>
              <a:ext uri="{FF2B5EF4-FFF2-40B4-BE49-F238E27FC236}">
                <a16:creationId xmlns:a16="http://schemas.microsoft.com/office/drawing/2014/main" id="{B51FAB6C-5EE6-4E94-4292-13064FDBB755}"/>
              </a:ext>
            </a:extLst>
          </p:cNvPr>
          <p:cNvPicPr>
            <a:picLocks noChangeAspect="1"/>
          </p:cNvPicPr>
          <p:nvPr/>
        </p:nvPicPr>
        <p:blipFill>
          <a:blip r:embed="rId5"/>
          <a:stretch>
            <a:fillRect/>
          </a:stretch>
        </p:blipFill>
        <p:spPr>
          <a:xfrm>
            <a:off x="729224" y="2009929"/>
            <a:ext cx="2147676" cy="3018515"/>
          </a:xfrm>
          <a:prstGeom prst="rect">
            <a:avLst/>
          </a:prstGeom>
        </p:spPr>
      </p:pic>
      <p:pic>
        <p:nvPicPr>
          <p:cNvPr id="12" name="Picture 11">
            <a:extLst>
              <a:ext uri="{FF2B5EF4-FFF2-40B4-BE49-F238E27FC236}">
                <a16:creationId xmlns:a16="http://schemas.microsoft.com/office/drawing/2014/main" id="{1B820574-9DBD-18AC-6E46-8DB8DAAB068A}"/>
              </a:ext>
            </a:extLst>
          </p:cNvPr>
          <p:cNvPicPr>
            <a:picLocks noChangeAspect="1"/>
          </p:cNvPicPr>
          <p:nvPr/>
        </p:nvPicPr>
        <p:blipFill>
          <a:blip r:embed="rId6"/>
          <a:stretch>
            <a:fillRect/>
          </a:stretch>
        </p:blipFill>
        <p:spPr>
          <a:xfrm>
            <a:off x="2998698" y="2009928"/>
            <a:ext cx="2156082" cy="3018515"/>
          </a:xfrm>
          <a:prstGeom prst="rect">
            <a:avLst/>
          </a:prstGeom>
        </p:spPr>
      </p:pic>
      <p:pic>
        <p:nvPicPr>
          <p:cNvPr id="15" name="Picture 14">
            <a:extLst>
              <a:ext uri="{FF2B5EF4-FFF2-40B4-BE49-F238E27FC236}">
                <a16:creationId xmlns:a16="http://schemas.microsoft.com/office/drawing/2014/main" id="{ED9867EE-4643-8CEC-603F-603AE08B6E32}"/>
              </a:ext>
            </a:extLst>
          </p:cNvPr>
          <p:cNvPicPr>
            <a:picLocks noChangeAspect="1"/>
          </p:cNvPicPr>
          <p:nvPr/>
        </p:nvPicPr>
        <p:blipFill>
          <a:blip r:embed="rId7"/>
          <a:stretch>
            <a:fillRect/>
          </a:stretch>
        </p:blipFill>
        <p:spPr>
          <a:xfrm>
            <a:off x="5238255" y="2009928"/>
            <a:ext cx="2821109" cy="2264617"/>
          </a:xfrm>
          <a:prstGeom prst="rect">
            <a:avLst/>
          </a:prstGeom>
        </p:spPr>
      </p:pic>
    </p:spTree>
    <p:extLst>
      <p:ext uri="{BB962C8B-B14F-4D97-AF65-F5344CB8AC3E}">
        <p14:creationId xmlns:p14="http://schemas.microsoft.com/office/powerpoint/2010/main" val="118865589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734</TotalTime>
  <Words>1839</Words>
  <Application>Microsoft Office PowerPoint</Application>
  <PresentationFormat>On-screen Show (16:9)</PresentationFormat>
  <Paragraphs>212</Paragraphs>
  <Slides>35</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Arial</vt:lpstr>
      <vt:lpstr>Poppins</vt:lpstr>
      <vt:lpstr>Rubik</vt:lpstr>
      <vt:lpstr>Rubik Medium</vt:lpstr>
      <vt:lpstr>Rubik SemiBold</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Soft_Zone</dc:creator>
  <cp:lastModifiedBy>rakhmadiyasa novika</cp:lastModifiedBy>
  <cp:revision>6</cp:revision>
  <cp:lastPrinted>2025-03-03T07:00:35Z</cp:lastPrinted>
  <dcterms:modified xsi:type="dcterms:W3CDTF">2025-03-03T08:38:38Z</dcterms:modified>
</cp:coreProperties>
</file>