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7" r:id="rId3"/>
    <p:sldId id="260" r:id="rId4"/>
    <p:sldId id="261" r:id="rId5"/>
    <p:sldId id="262" r:id="rId6"/>
    <p:sldId id="263" r:id="rId7"/>
    <p:sldId id="270" r:id="rId8"/>
    <p:sldId id="264" r:id="rId9"/>
    <p:sldId id="269" r:id="rId10"/>
    <p:sldId id="266" r:id="rId11"/>
  </p:sldIdLst>
  <p:sldSz cx="9144000" cy="5143500" type="screen16x9"/>
  <p:notesSz cx="6858000" cy="9144000"/>
  <p:embeddedFontLst>
    <p:embeddedFont>
      <p:font typeface="Poppins" panose="00000500000000000000" pitchFamily="2" charset="0"/>
      <p:regular r:id="rId13"/>
      <p:bold r:id="rId14"/>
      <p:italic r:id="rId15"/>
      <p:boldItalic r:id="rId16"/>
    </p:embeddedFont>
    <p:embeddedFont>
      <p:font typeface="Rubik" panose="020B0604020202020204" charset="-79"/>
      <p:regular r:id="rId17"/>
      <p:bold r:id="rId18"/>
      <p:italic r:id="rId19"/>
      <p:boldItalic r:id="rId20"/>
    </p:embeddedFont>
    <p:embeddedFont>
      <p:font typeface="Rubik Light" panose="020B0604020202020204" charset="-79"/>
      <p:regular r:id="rId21"/>
      <p:bold r:id="rId22"/>
      <p:italic r:id="rId23"/>
      <p:boldItalic r:id="rId24"/>
    </p:embeddedFont>
    <p:embeddedFont>
      <p:font typeface="Rubik SemiBold"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bdf37049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6bdf37049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B8077D10-DF9F-0FD5-D0C9-E36D9E4F6ADB}"/>
            </a:ext>
          </a:extLst>
        </p:cNvPr>
        <p:cNvGrpSpPr/>
        <p:nvPr/>
      </p:nvGrpSpPr>
      <p:grpSpPr>
        <a:xfrm>
          <a:off x="0" y="0"/>
          <a:ext cx="0" cy="0"/>
          <a:chOff x="0" y="0"/>
          <a:chExt cx="0" cy="0"/>
        </a:xfrm>
      </p:grpSpPr>
      <p:sp>
        <p:nvSpPr>
          <p:cNvPr id="123" name="Google Shape;123;g23ec2985a68_1_42:notes">
            <a:extLst>
              <a:ext uri="{FF2B5EF4-FFF2-40B4-BE49-F238E27FC236}">
                <a16:creationId xmlns:a16="http://schemas.microsoft.com/office/drawing/2014/main" id="{6BF886DC-F53E-824A-332B-0A0CB06BE7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a:extLst>
              <a:ext uri="{FF2B5EF4-FFF2-40B4-BE49-F238E27FC236}">
                <a16:creationId xmlns:a16="http://schemas.microsoft.com/office/drawing/2014/main" id="{B93E1D5A-B1B2-77AD-DF6D-4375D8F11D3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6244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9976369F-D3E7-4E40-1F40-C1D02B7BC3AD}"/>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3CFED153-FC70-FFDC-0E6D-352D0B77A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55DD1503-9179-38FD-F159-F790B5916D0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853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www.linkedin.com/in/rakhmadiani-vikach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 Id="rId9" Type="http://schemas.openxmlformats.org/officeDocument/2006/relationships/hyperlink" Target="https://github.com/RakhmadianiArdinda/Project-Based-Internship-Big-Data-Analytics-Kimia-Farm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drive.google.com/file/d/1QVS71jKLLIvJuH6-zVdhjzhTYu4R5UKv/view?usp=drive_link"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8025" y="1272700"/>
            <a:ext cx="6239100" cy="1661963"/>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200" b="1" dirty="0">
                <a:solidFill>
                  <a:schemeClr val="lt1"/>
                </a:solidFill>
                <a:latin typeface="Rubik"/>
                <a:ea typeface="Rubik"/>
                <a:cs typeface="Rubik"/>
                <a:sym typeface="Rubik"/>
              </a:rPr>
              <a:t>Dashboard Performance Analytics Kimia Farma Business Year 2020-2023</a:t>
            </a:r>
            <a:endParaRPr sz="12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Kimia Farma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Big Data Analytics</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4007315"/>
            <a:ext cx="7470160" cy="769411"/>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0" i="0" u="none" strike="noStrike" cap="none" dirty="0">
                <a:solidFill>
                  <a:schemeClr val="lt1"/>
                </a:solidFill>
                <a:latin typeface="Rubik Light"/>
                <a:ea typeface="Rubik Light"/>
                <a:cs typeface="Rubik Light"/>
                <a:sym typeface="Rubik Light"/>
              </a:rPr>
              <a:t>Presented by</a:t>
            </a:r>
            <a:endParaRPr sz="18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chemeClr val="lt1"/>
                </a:solidFill>
                <a:latin typeface="Rubik Light"/>
                <a:ea typeface="Rubik Light"/>
                <a:cs typeface="Rubik Light"/>
                <a:sym typeface="Rubik Light"/>
              </a:rPr>
              <a:t>Rakhmadiani Ardinda Chaerunnisa  </a:t>
            </a:r>
            <a:endParaRPr sz="2000" b="1" i="0" u="none" strike="noStrike" cap="none" dirty="0">
              <a:solidFill>
                <a:schemeClr val="lt1"/>
              </a:solidFill>
              <a:latin typeface="Rubik Light"/>
              <a:ea typeface="Rubik Light"/>
              <a:cs typeface="Rubik Light"/>
              <a:sym typeface="Rubik Light"/>
            </a:endParaRPr>
          </a:p>
        </p:txBody>
      </p:sp>
      <p:pic>
        <p:nvPicPr>
          <p:cNvPr id="2" name="Google Shape;103;p4">
            <a:extLst>
              <a:ext uri="{FF2B5EF4-FFF2-40B4-BE49-F238E27FC236}">
                <a16:creationId xmlns:a16="http://schemas.microsoft.com/office/drawing/2014/main" id="{BB67D717-635F-3FB2-D142-3D5AE9314731}"/>
              </a:ext>
            </a:extLst>
          </p:cNvPr>
          <p:cNvPicPr preferRelativeResize="0"/>
          <p:nvPr/>
        </p:nvPicPr>
        <p:blipFill>
          <a:blip r:embed="rId5">
            <a:alphaModFix/>
          </a:blip>
          <a:stretch>
            <a:fillRect/>
          </a:stretch>
        </p:blipFill>
        <p:spPr>
          <a:xfrm>
            <a:off x="2246349" y="-10150"/>
            <a:ext cx="1818350" cy="64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103;p4">
            <a:extLst>
              <a:ext uri="{FF2B5EF4-FFF2-40B4-BE49-F238E27FC236}">
                <a16:creationId xmlns:a16="http://schemas.microsoft.com/office/drawing/2014/main" id="{B370C4C4-131C-EF1A-4F55-87AF591C4E6A}"/>
              </a:ext>
            </a:extLst>
          </p:cNvPr>
          <p:cNvPicPr preferRelativeResize="0"/>
          <p:nvPr/>
        </p:nvPicPr>
        <p:blipFill>
          <a:blip r:embed="rId5">
            <a:alphaModFix/>
          </a:blip>
          <a:stretch>
            <a:fillRect/>
          </a:stretch>
        </p:blipFill>
        <p:spPr>
          <a:xfrm>
            <a:off x="4791974" y="4100046"/>
            <a:ext cx="1624926" cy="5600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mt="10000"/>
          </a:blip>
          <a:srcRect/>
          <a:stretch/>
        </p:blipFill>
        <p:spPr>
          <a:xfrm>
            <a:off x="0" y="11016"/>
            <a:ext cx="9144001" cy="5143501"/>
          </a:xfrm>
          <a:prstGeom prst="rect">
            <a:avLst/>
          </a:prstGeom>
          <a:noFill/>
          <a:ln>
            <a:noFill/>
          </a:ln>
        </p:spPr>
      </p:pic>
      <p:pic>
        <p:nvPicPr>
          <p:cNvPr id="73" name="Google Shape;73;p15"/>
          <p:cNvPicPr preferRelativeResize="0"/>
          <p:nvPr/>
        </p:nvPicPr>
        <p:blipFill rotWithShape="1">
          <a:blip r:embed="rId4">
            <a:alphaModFix/>
          </a:blip>
          <a:srcRect t="5658" b="5649"/>
          <a:stretch/>
        </p:blipFill>
        <p:spPr>
          <a:xfrm>
            <a:off x="7631464" y="56379"/>
            <a:ext cx="1385319" cy="553968"/>
          </a:xfrm>
          <a:prstGeom prst="rect">
            <a:avLst/>
          </a:prstGeom>
          <a:noFill/>
          <a:ln>
            <a:noFill/>
          </a:ln>
        </p:spPr>
      </p:pic>
      <p:sp>
        <p:nvSpPr>
          <p:cNvPr id="74" name="Google Shape;74;p15"/>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Poppins" panose="00000500000000000000" pitchFamily="2" charset="0"/>
              <a:cs typeface="Poppins" panose="00000500000000000000" pitchFamily="2" charset="0"/>
              <a:sym typeface="Arial"/>
            </a:endParaRPr>
          </a:p>
        </p:txBody>
      </p:sp>
      <p:sp>
        <p:nvSpPr>
          <p:cNvPr id="76" name="Google Shape;76;p15"/>
          <p:cNvSpPr txBox="1"/>
          <p:nvPr/>
        </p:nvSpPr>
        <p:spPr>
          <a:xfrm>
            <a:off x="214697" y="574499"/>
            <a:ext cx="7373186" cy="615523"/>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 sz="2800" b="1"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rPr>
              <a:t>Rakhmadiani Ardinda Chaerunnisa</a:t>
            </a:r>
            <a:endParaRPr kumimoji="0" sz="2800" b="1"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endParaRPr>
          </a:p>
        </p:txBody>
      </p:sp>
      <p:pic>
        <p:nvPicPr>
          <p:cNvPr id="3" name="Picture 2" descr="A person sitting in a chair&#10;&#10;AI-generated content may be incorrect.">
            <a:extLst>
              <a:ext uri="{FF2B5EF4-FFF2-40B4-BE49-F238E27FC236}">
                <a16:creationId xmlns:a16="http://schemas.microsoft.com/office/drawing/2014/main" id="{55669F46-2D4D-ACB0-FE9E-6D60E358C8C0}"/>
              </a:ext>
            </a:extLst>
          </p:cNvPr>
          <p:cNvPicPr>
            <a:picLocks noChangeAspect="1"/>
          </p:cNvPicPr>
          <p:nvPr/>
        </p:nvPicPr>
        <p:blipFill>
          <a:blip r:embed="rId5"/>
          <a:srcRect l="23637" t="35019" r="20697" b="23733"/>
          <a:stretch/>
        </p:blipFill>
        <p:spPr>
          <a:xfrm>
            <a:off x="563955" y="1251579"/>
            <a:ext cx="1912490" cy="2125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Google Shape;76;p15">
            <a:extLst>
              <a:ext uri="{FF2B5EF4-FFF2-40B4-BE49-F238E27FC236}">
                <a16:creationId xmlns:a16="http://schemas.microsoft.com/office/drawing/2014/main" id="{CDDB3C07-17B9-E25B-2F9F-5468A1E52B7B}"/>
              </a:ext>
            </a:extLst>
          </p:cNvPr>
          <p:cNvSpPr txBox="1"/>
          <p:nvPr/>
        </p:nvSpPr>
        <p:spPr>
          <a:xfrm>
            <a:off x="2661970" y="1251704"/>
            <a:ext cx="6255003" cy="1908184"/>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 sz="1600" b="0"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rPr>
              <a:t>I am a Data Science student in the </a:t>
            </a:r>
            <a:r>
              <a:rPr kumimoji="0" lang="en-US" sz="1600" b="0"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rPr>
              <a:t>Faculty of Information Technology and Data Science</a:t>
            </a:r>
            <a:r>
              <a:rPr kumimoji="0" lang="en" sz="1600" b="0"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rPr>
              <a:t> (FATISDA) at Universitas Sebelas Maret with profiency in Apache Hop, Streamlit, R, R</a:t>
            </a:r>
            <a:r>
              <a:rPr kumimoji="0" lang="en-ID" sz="1600" b="0"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rPr>
              <a:t>s</a:t>
            </a:r>
            <a:r>
              <a:rPr kumimoji="0" lang="en" sz="1600" b="0" i="0" u="none" strike="noStrike" kern="0" cap="none" spc="0" normalizeH="0" baseline="0" noProof="0" dirty="0">
                <a:ln>
                  <a:noFill/>
                </a:ln>
                <a:solidFill>
                  <a:srgbClr val="000000"/>
                </a:solidFill>
                <a:effectLst/>
                <a:uLnTx/>
                <a:uFillTx/>
                <a:latin typeface="Poppins" panose="00000500000000000000" pitchFamily="2" charset="0"/>
                <a:ea typeface="Rubik SemiBold"/>
                <a:cs typeface="Poppins" panose="00000500000000000000" pitchFamily="2" charset="0"/>
                <a:sym typeface="Rubik SemiBold"/>
              </a:rPr>
              <a:t>hiny, Python, SQL Server, Power BI, Tableau, Looker Studio and Excel. I also have experience as a teaching assistant for courses in Linear Algebra, Data Visualization, Statistics, as well as Modeling and Simulation.</a:t>
            </a:r>
          </a:p>
        </p:txBody>
      </p:sp>
      <p:pic>
        <p:nvPicPr>
          <p:cNvPr id="64" name="Google Shape;81;p15">
            <a:extLst>
              <a:ext uri="{FF2B5EF4-FFF2-40B4-BE49-F238E27FC236}">
                <a16:creationId xmlns:a16="http://schemas.microsoft.com/office/drawing/2014/main" id="{7883C23B-D99B-BB37-BC3B-AAEA7C3161B0}"/>
              </a:ext>
            </a:extLst>
          </p:cNvPr>
          <p:cNvPicPr preferRelativeResize="0"/>
          <p:nvPr/>
        </p:nvPicPr>
        <p:blipFill rotWithShape="1">
          <a:blip r:embed="rId6">
            <a:alphaModFix/>
          </a:blip>
          <a:srcRect/>
          <a:stretch/>
        </p:blipFill>
        <p:spPr>
          <a:xfrm>
            <a:off x="247850" y="3522496"/>
            <a:ext cx="369300" cy="369300"/>
          </a:xfrm>
          <a:prstGeom prst="rect">
            <a:avLst/>
          </a:prstGeom>
          <a:noFill/>
          <a:ln>
            <a:noFill/>
          </a:ln>
        </p:spPr>
      </p:pic>
      <p:sp>
        <p:nvSpPr>
          <p:cNvPr id="65" name="Google Shape;76;p15">
            <a:extLst>
              <a:ext uri="{FF2B5EF4-FFF2-40B4-BE49-F238E27FC236}">
                <a16:creationId xmlns:a16="http://schemas.microsoft.com/office/drawing/2014/main" id="{BB647CE5-B876-BCFD-61F5-DE0D4CAA5E9F}"/>
              </a:ext>
            </a:extLst>
          </p:cNvPr>
          <p:cNvSpPr txBox="1"/>
          <p:nvPr/>
        </p:nvSpPr>
        <p:spPr>
          <a:xfrm>
            <a:off x="563955" y="3460939"/>
            <a:ext cx="4196030" cy="430857"/>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ID" sz="1600" b="1" i="0" u="none" strike="noStrike" kern="0" cap="none" spc="0" normalizeH="0" baseline="0" noProof="0" dirty="0">
                <a:ln>
                  <a:noFill/>
                </a:ln>
                <a:solidFill>
                  <a:srgbClr val="FFFFFF"/>
                </a:solidFill>
                <a:effectLst/>
                <a:uLnTx/>
                <a:uFillTx/>
                <a:latin typeface="Poppins" panose="00000500000000000000" pitchFamily="2" charset="0"/>
                <a:ea typeface="Rubik SemiBold"/>
                <a:cs typeface="Poppins" panose="00000500000000000000" pitchFamily="2" charset="0"/>
                <a:sym typeface="Rubik SemiBold"/>
                <a:hlinkClick r:id="rId7">
                  <a:extLst>
                    <a:ext uri="{A12FA001-AC4F-418D-AE19-62706E023703}">
                      <ahyp:hlinkClr xmlns:ahyp="http://schemas.microsoft.com/office/drawing/2018/hyperlinkcolor" val="tx"/>
                    </a:ext>
                  </a:extLst>
                </a:hlinkClick>
              </a:rPr>
              <a:t>LinkedIn</a:t>
            </a:r>
            <a:endParaRPr kumimoji="0" sz="1600" b="1" i="0" u="none" strike="noStrike" kern="0" cap="none" spc="0" normalizeH="0" baseline="0" noProof="0" dirty="0">
              <a:ln>
                <a:noFill/>
              </a:ln>
              <a:solidFill>
                <a:srgbClr val="FFFFFF"/>
              </a:solidFill>
              <a:effectLst/>
              <a:uLnTx/>
              <a:uFillTx/>
              <a:latin typeface="Poppins" panose="00000500000000000000" pitchFamily="2" charset="0"/>
              <a:ea typeface="Rubik SemiBold"/>
              <a:cs typeface="Poppins" panose="00000500000000000000" pitchFamily="2" charset="0"/>
              <a:sym typeface="Rubik SemiBold"/>
            </a:endParaRPr>
          </a:p>
        </p:txBody>
      </p:sp>
      <p:pic>
        <p:nvPicPr>
          <p:cNvPr id="2" name="Picture 1">
            <a:extLst>
              <a:ext uri="{FF2B5EF4-FFF2-40B4-BE49-F238E27FC236}">
                <a16:creationId xmlns:a16="http://schemas.microsoft.com/office/drawing/2014/main" id="{FD7B4F9F-84B0-8DD9-E7EB-8224E644441F}"/>
              </a:ext>
            </a:extLst>
          </p:cNvPr>
          <p:cNvPicPr>
            <a:picLocks noChangeAspect="1"/>
          </p:cNvPicPr>
          <p:nvPr/>
        </p:nvPicPr>
        <p:blipFill>
          <a:blip r:embed="rId8"/>
          <a:stretch>
            <a:fillRect/>
          </a:stretch>
        </p:blipFill>
        <p:spPr>
          <a:xfrm>
            <a:off x="247850" y="4008197"/>
            <a:ext cx="369300" cy="369300"/>
          </a:xfrm>
          <a:prstGeom prst="rect">
            <a:avLst/>
          </a:prstGeom>
        </p:spPr>
      </p:pic>
      <p:sp>
        <p:nvSpPr>
          <p:cNvPr id="4" name="Google Shape;76;p15">
            <a:extLst>
              <a:ext uri="{FF2B5EF4-FFF2-40B4-BE49-F238E27FC236}">
                <a16:creationId xmlns:a16="http://schemas.microsoft.com/office/drawing/2014/main" id="{02358A2A-4564-7A92-C582-3990F2B19970}"/>
              </a:ext>
            </a:extLst>
          </p:cNvPr>
          <p:cNvSpPr txBox="1"/>
          <p:nvPr/>
        </p:nvSpPr>
        <p:spPr>
          <a:xfrm>
            <a:off x="563955" y="3967776"/>
            <a:ext cx="4196030" cy="430857"/>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2000"/>
              <a:buFont typeface="Arial"/>
              <a:buNone/>
              <a:tabLst/>
              <a:defRPr/>
            </a:pPr>
            <a:r>
              <a:rPr kumimoji="0" lang="en-ID" sz="1600" b="1" i="0" u="none" strike="noStrike" kern="0" cap="none" spc="0" normalizeH="0" baseline="0" noProof="0" dirty="0">
                <a:ln>
                  <a:noFill/>
                </a:ln>
                <a:solidFill>
                  <a:srgbClr val="FFFFFF"/>
                </a:solidFill>
                <a:effectLst/>
                <a:uLnTx/>
                <a:uFillTx/>
                <a:latin typeface="Poppins" panose="00000500000000000000" pitchFamily="2" charset="0"/>
                <a:ea typeface="Rubik SemiBold"/>
                <a:cs typeface="Poppins" panose="00000500000000000000" pitchFamily="2" charset="0"/>
                <a:sym typeface="Rubik SemiBold"/>
                <a:hlinkClick r:id="rId9">
                  <a:extLst>
                    <a:ext uri="{A12FA001-AC4F-418D-AE19-62706E023703}">
                      <ahyp:hlinkClr xmlns:ahyp="http://schemas.microsoft.com/office/drawing/2018/hyperlinkcolor" val="tx"/>
                    </a:ext>
                  </a:extLst>
                </a:hlinkClick>
              </a:rPr>
              <a:t>GitHub</a:t>
            </a:r>
            <a:endParaRPr kumimoji="0" sz="1600" b="1" i="0" u="none" strike="noStrike" kern="0" cap="none" spc="0" normalizeH="0" baseline="0" noProof="0" dirty="0">
              <a:ln>
                <a:noFill/>
              </a:ln>
              <a:solidFill>
                <a:srgbClr val="FFFFFF"/>
              </a:solidFill>
              <a:effectLst/>
              <a:uLnTx/>
              <a:uFillTx/>
              <a:latin typeface="Poppins" panose="00000500000000000000" pitchFamily="2" charset="0"/>
              <a:ea typeface="Rubik SemiBold"/>
              <a:cs typeface="Poppins" panose="00000500000000000000" pitchFamily="2" charset="0"/>
              <a:sym typeface="Rubik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500" y="1406350"/>
            <a:ext cx="8682314" cy="1600408"/>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600" dirty="0">
                <a:latin typeface="Rubik"/>
                <a:ea typeface="Rubik"/>
                <a:cs typeface="Rubik"/>
                <a:sym typeface="Rubik"/>
              </a:rPr>
              <a:t>Kimia Farma is a state-owned pharmaceutical company (BUMN) and part of the Bio Farma Group. It is the first pharmaceutical industry company </a:t>
            </a:r>
            <a:r>
              <a:rPr lang="en-ID" sz="1600" dirty="0">
                <a:latin typeface="Rubik"/>
                <a:ea typeface="Rubik"/>
                <a:cs typeface="Rubik"/>
                <a:sym typeface="Rubik"/>
              </a:rPr>
              <a:t>in Indonesia, established by the Dutch East Indies government in 1817. Kimia Farma provides integrated healthcare services ranging from drug manufacturing and distribution to pharmacies, health clinics, and clinical laboratories spread across provinces throughout Indonesia. </a:t>
            </a:r>
            <a:endParaRPr sz="160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6985150" y="4044962"/>
            <a:ext cx="1818350" cy="64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49296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2000" dirty="0">
                <a:latin typeface="Rubik"/>
                <a:ea typeface="Rubik"/>
                <a:cs typeface="Rubik"/>
                <a:sym typeface="Rubik"/>
              </a:rPr>
              <a:t>This project aims to develop a data visualization that analyzes Kimia Farma’s performance from 2020 to 2023. The purpose of this visualization dashboard is to provide insights into profits, best-selling products, worst-selling products, as well as the provinces with the highest and lowest number of transactions. </a:t>
            </a:r>
            <a:endParaRPr sz="2000" i="0" u="none" strike="noStrike" cap="none" dirty="0">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46163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a:t>
            </a:r>
            <a:r>
              <a:rPr lang="en" sz="1200" b="1" dirty="0">
                <a:latin typeface="Rubik"/>
                <a:ea typeface="Rubik"/>
                <a:cs typeface="Rubik"/>
                <a:sym typeface="Rubik"/>
                <a:hlinkClick r:id="rId5"/>
              </a:rPr>
              <a:t>here</a:t>
            </a:r>
            <a:r>
              <a:rPr lang="en" sz="1200" b="1" dirty="0">
                <a:latin typeface="Rubik"/>
                <a:ea typeface="Rubik"/>
                <a:cs typeface="Rubik"/>
                <a:sym typeface="Rubik"/>
              </a:rPr>
              <a:t>!</a:t>
            </a:r>
            <a:endParaRPr sz="1200" b="1" dirty="0">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pic>
        <p:nvPicPr>
          <p:cNvPr id="3" name="Picture 2" descr="A diagram of a product&#10;&#10;AI-generated content may be incorrect.">
            <a:extLst>
              <a:ext uri="{FF2B5EF4-FFF2-40B4-BE49-F238E27FC236}">
                <a16:creationId xmlns:a16="http://schemas.microsoft.com/office/drawing/2014/main" id="{1307FFC5-3D8C-1DAF-D6E9-60C881421AA0}"/>
              </a:ext>
            </a:extLst>
          </p:cNvPr>
          <p:cNvPicPr>
            <a:picLocks noChangeAspect="1"/>
          </p:cNvPicPr>
          <p:nvPr/>
        </p:nvPicPr>
        <p:blipFill>
          <a:blip r:embed="rId5"/>
          <a:stretch>
            <a:fillRect/>
          </a:stretch>
        </p:blipFill>
        <p:spPr>
          <a:xfrm>
            <a:off x="1790700" y="1052338"/>
            <a:ext cx="5562600" cy="3724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dirty="0">
                <a:latin typeface="Rubik"/>
                <a:ea typeface="Rubik"/>
                <a:cs typeface="Rubik"/>
                <a:sym typeface="Rubik"/>
              </a:rPr>
              <a:t>BigQuery Syntax</a:t>
            </a:r>
            <a:endParaRPr sz="2700" b="1"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317B3E0F-223D-5A27-CC8F-254CE5DB08FB}"/>
              </a:ext>
            </a:extLst>
          </p:cNvPr>
          <p:cNvPicPr>
            <a:picLocks noChangeAspect="1"/>
          </p:cNvPicPr>
          <p:nvPr/>
        </p:nvPicPr>
        <p:blipFill>
          <a:blip r:embed="rId5"/>
          <a:stretch>
            <a:fillRect/>
          </a:stretch>
        </p:blipFill>
        <p:spPr>
          <a:xfrm>
            <a:off x="1576821" y="1052338"/>
            <a:ext cx="5990358" cy="39755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A7946438-9731-EB4A-1676-C3AE1CAE1185}"/>
            </a:ext>
          </a:extLst>
        </p:cNvPr>
        <p:cNvGrpSpPr/>
        <p:nvPr/>
      </p:nvGrpSpPr>
      <p:grpSpPr>
        <a:xfrm>
          <a:off x="0" y="0"/>
          <a:ext cx="0" cy="0"/>
          <a:chOff x="0" y="0"/>
          <a:chExt cx="0" cy="0"/>
        </a:xfrm>
      </p:grpSpPr>
      <p:pic>
        <p:nvPicPr>
          <p:cNvPr id="126" name="Google Shape;126;g23ec2985a68_1_42">
            <a:extLst>
              <a:ext uri="{FF2B5EF4-FFF2-40B4-BE49-F238E27FC236}">
                <a16:creationId xmlns:a16="http://schemas.microsoft.com/office/drawing/2014/main" id="{EFF64C25-5483-A7E1-9842-E25BF3CC560F}"/>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a:extLst>
              <a:ext uri="{FF2B5EF4-FFF2-40B4-BE49-F238E27FC236}">
                <a16:creationId xmlns:a16="http://schemas.microsoft.com/office/drawing/2014/main" id="{5BF01D95-4761-C56B-AE27-00C5C88B8B2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2" name="Picture 1" descr="A close-up of a graph&#10;&#10;AI-generated content may be incorrect.">
            <a:extLst>
              <a:ext uri="{FF2B5EF4-FFF2-40B4-BE49-F238E27FC236}">
                <a16:creationId xmlns:a16="http://schemas.microsoft.com/office/drawing/2014/main" id="{4F86B524-3CBA-BCA5-DF7E-B3BD6223FF43}"/>
              </a:ext>
            </a:extLst>
          </p:cNvPr>
          <p:cNvPicPr>
            <a:picLocks noChangeAspect="1"/>
          </p:cNvPicPr>
          <p:nvPr/>
        </p:nvPicPr>
        <p:blipFill>
          <a:blip r:embed="rId5"/>
          <a:stretch>
            <a:fillRect/>
          </a:stretch>
        </p:blipFill>
        <p:spPr>
          <a:xfrm>
            <a:off x="3028950" y="0"/>
            <a:ext cx="3086100" cy="5143500"/>
          </a:xfrm>
          <a:prstGeom prst="rect">
            <a:avLst/>
          </a:prstGeom>
        </p:spPr>
      </p:pic>
    </p:spTree>
    <p:extLst>
      <p:ext uri="{BB962C8B-B14F-4D97-AF65-F5344CB8AC3E}">
        <p14:creationId xmlns:p14="http://schemas.microsoft.com/office/powerpoint/2010/main" val="290520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134"/>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indent="-400050">
              <a:buSzPts val="2700"/>
              <a:buFont typeface="Rubik"/>
              <a:buAutoNum type="arabicPeriod" startAt="3"/>
            </a:pPr>
            <a:r>
              <a:rPr lang="en-ID" sz="2700" b="1" dirty="0">
                <a:latin typeface="Rubik"/>
                <a:ea typeface="Rubik"/>
                <a:cs typeface="Rubik"/>
                <a:sym typeface="Rubik"/>
              </a:rPr>
              <a:t>Dashboard  Performance Analytics</a:t>
            </a:r>
          </a:p>
        </p:txBody>
      </p:sp>
      <p:sp>
        <p:nvSpPr>
          <p:cNvPr id="145" name="Google Shape;145;g23ec2985a68_1_56">
            <a:extLst>
              <a:ext uri="{FF2B5EF4-FFF2-40B4-BE49-F238E27FC236}">
                <a16:creationId xmlns:a16="http://schemas.microsoft.com/office/drawing/2014/main" id="{F3C3BCF8-2EAE-0FF0-76F3-BF01A15B379F}"/>
              </a:ext>
            </a:extLst>
          </p:cNvPr>
          <p:cNvSpPr txBox="1"/>
          <p:nvPr/>
        </p:nvSpPr>
        <p:spPr>
          <a:xfrm>
            <a:off x="340500" y="1182839"/>
            <a:ext cx="8463000" cy="3508623"/>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lvl="0" algn="just" rtl="0">
              <a:lnSpc>
                <a:spcPct val="150000"/>
              </a:lnSpc>
              <a:spcBef>
                <a:spcPts val="0"/>
              </a:spcBef>
              <a:spcAft>
                <a:spcPts val="0"/>
              </a:spcAft>
              <a:buClr>
                <a:schemeClr val="dk1"/>
              </a:buClr>
              <a:buSzPts val="5000"/>
            </a:pPr>
            <a:r>
              <a:rPr lang="en-US" sz="1600" b="1" dirty="0">
                <a:latin typeface="Rubik"/>
                <a:ea typeface="Rubik"/>
                <a:cs typeface="Rubik"/>
                <a:sym typeface="Rubik"/>
              </a:rPr>
              <a:t>1. </a:t>
            </a:r>
            <a:r>
              <a:rPr lang="en-US" sz="1600" dirty="0">
                <a:latin typeface="Rubik"/>
                <a:ea typeface="Rubik"/>
                <a:cs typeface="Rubik"/>
                <a:sym typeface="Rubik"/>
              </a:rPr>
              <a:t>Profits have experienced fluctuations, with a significant decline occurring every February from 2021 to 2023. Overall, profits have remained stable within the range of IDR 9 billion to IDR 9.5 billion. </a:t>
            </a:r>
          </a:p>
          <a:p>
            <a:pPr lvl="0" algn="just" rtl="0">
              <a:lnSpc>
                <a:spcPct val="150000"/>
              </a:lnSpc>
              <a:spcBef>
                <a:spcPts val="0"/>
              </a:spcBef>
              <a:spcAft>
                <a:spcPts val="0"/>
              </a:spcAft>
              <a:buClr>
                <a:schemeClr val="dk1"/>
              </a:buClr>
              <a:buSzPts val="5000"/>
            </a:pPr>
            <a:r>
              <a:rPr lang="en-US" sz="1600" b="1" dirty="0">
                <a:latin typeface="Rubik"/>
                <a:ea typeface="Rubik"/>
                <a:cs typeface="Rubik"/>
                <a:sym typeface="Rubik"/>
              </a:rPr>
              <a:t>2. </a:t>
            </a:r>
            <a:r>
              <a:rPr lang="en-US" sz="1600" dirty="0">
                <a:latin typeface="Rubik"/>
                <a:ea typeface="Rubik"/>
                <a:cs typeface="Rubik"/>
                <a:sym typeface="Rubik"/>
              </a:rPr>
              <a:t>The top 10 products can be interpreted as those most frequently demanded by customers. The products should be stocked in greater quantities to ensure constant availability.</a:t>
            </a:r>
          </a:p>
          <a:p>
            <a:pPr lvl="0" algn="just" rtl="0">
              <a:lnSpc>
                <a:spcPct val="150000"/>
              </a:lnSpc>
              <a:spcBef>
                <a:spcPts val="0"/>
              </a:spcBef>
              <a:spcAft>
                <a:spcPts val="0"/>
              </a:spcAft>
              <a:buClr>
                <a:schemeClr val="dk1"/>
              </a:buClr>
              <a:buSzPts val="5000"/>
            </a:pPr>
            <a:r>
              <a:rPr lang="en-US" sz="1600" b="1" dirty="0">
                <a:latin typeface="Rubik"/>
                <a:ea typeface="Rubik"/>
                <a:cs typeface="Rubik"/>
                <a:sym typeface="Rubik"/>
              </a:rPr>
              <a:t>3. </a:t>
            </a:r>
            <a:r>
              <a:rPr lang="en-US" sz="1600" dirty="0">
                <a:latin typeface="Rubik"/>
                <a:ea typeface="Rubik"/>
                <a:cs typeface="Rubik"/>
                <a:sym typeface="Rubik"/>
              </a:rPr>
              <a:t>The bottom 10 products can be understood as those less frequently sought by customers. However, they should not be discontinued, as they are likely purchased by customers with rare medical conditions.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BAEB28F-F385-CBB0-E6A0-C9444EC88EDD}"/>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AE57F1AB-EF9D-C137-8539-ED593570D4E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407E8E3A-06BC-89CF-D77B-89803AA49249}"/>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B7151108-1796-C6C8-E2C9-227BB1CD6B8E}"/>
              </a:ext>
            </a:extLst>
          </p:cNvPr>
          <p:cNvSpPr txBox="1"/>
          <p:nvPr/>
        </p:nvSpPr>
        <p:spPr>
          <a:xfrm>
            <a:off x="340500" y="452038"/>
            <a:ext cx="8463000" cy="600134"/>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indent="-400050">
              <a:buSzPts val="2700"/>
              <a:buFont typeface="Rubik"/>
              <a:buAutoNum type="arabicPeriod" startAt="3"/>
            </a:pPr>
            <a:r>
              <a:rPr lang="en-ID" sz="2700" b="1" dirty="0">
                <a:latin typeface="Rubik"/>
                <a:ea typeface="Rubik"/>
                <a:cs typeface="Rubik"/>
                <a:sym typeface="Rubik"/>
              </a:rPr>
              <a:t>Dashboard  Performance Analytics</a:t>
            </a:r>
          </a:p>
        </p:txBody>
      </p:sp>
      <p:sp>
        <p:nvSpPr>
          <p:cNvPr id="2" name="Google Shape;145;g23ec2985a68_1_56"/>
          <p:cNvSpPr txBox="1"/>
          <p:nvPr/>
        </p:nvSpPr>
        <p:spPr>
          <a:xfrm>
            <a:off x="340500" y="1335962"/>
            <a:ext cx="8463000" cy="2769959"/>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lvl="0" algn="just" rtl="0">
              <a:lnSpc>
                <a:spcPct val="150000"/>
              </a:lnSpc>
              <a:spcBef>
                <a:spcPts val="0"/>
              </a:spcBef>
              <a:spcAft>
                <a:spcPts val="0"/>
              </a:spcAft>
              <a:buClr>
                <a:schemeClr val="dk1"/>
              </a:buClr>
              <a:buSzPts val="5000"/>
            </a:pPr>
            <a:r>
              <a:rPr lang="en-US" sz="1600" b="1" dirty="0">
                <a:latin typeface="Rubik"/>
                <a:ea typeface="Rubik"/>
                <a:cs typeface="Rubik"/>
                <a:sym typeface="Rubik"/>
              </a:rPr>
              <a:t>4. </a:t>
            </a:r>
            <a:r>
              <a:rPr lang="en-US" sz="1600" dirty="0">
                <a:latin typeface="Rubik"/>
                <a:ea typeface="Rubik"/>
                <a:cs typeface="Rubik"/>
                <a:sym typeface="Rubik"/>
              </a:rPr>
              <a:t>West Java has become the province with the highest number of transactions. The solution is to increase the availability of medicines and establish more branches in West Java to make it easier for customers to access pharmaceutical products.</a:t>
            </a:r>
          </a:p>
          <a:p>
            <a:pPr lvl="0" algn="just" rtl="0">
              <a:lnSpc>
                <a:spcPct val="150000"/>
              </a:lnSpc>
              <a:spcBef>
                <a:spcPts val="0"/>
              </a:spcBef>
              <a:spcAft>
                <a:spcPts val="0"/>
              </a:spcAft>
              <a:buClr>
                <a:schemeClr val="dk1"/>
              </a:buClr>
              <a:buSzPts val="5000"/>
            </a:pPr>
            <a:r>
              <a:rPr lang="en-US" sz="1600" b="1" dirty="0">
                <a:latin typeface="Rubik"/>
                <a:ea typeface="Rubik"/>
                <a:cs typeface="Rubik"/>
                <a:sym typeface="Rubik"/>
              </a:rPr>
              <a:t>5. </a:t>
            </a:r>
            <a:r>
              <a:rPr lang="en-US" sz="1600" dirty="0">
                <a:latin typeface="Rubik"/>
                <a:ea typeface="Rubik"/>
                <a:cs typeface="Rubik"/>
                <a:sym typeface="Rubik"/>
              </a:rPr>
              <a:t>West Papua has recorded the lowest number of transactions. The solution is to analyze the primary medicines required by customers in the region. Medicines with low demand should have their distribution adjusted to reduce costs and minimize losses, while the stock of essential medicines most needed in West Papua should be increased. </a:t>
            </a:r>
          </a:p>
        </p:txBody>
      </p:sp>
    </p:spTree>
    <p:extLst>
      <p:ext uri="{BB962C8B-B14F-4D97-AF65-F5344CB8AC3E}">
        <p14:creationId xmlns:p14="http://schemas.microsoft.com/office/powerpoint/2010/main" val="355166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446</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Rubik</vt:lpstr>
      <vt:lpstr>Rubik Light</vt:lpstr>
      <vt:lpstr>Rubik SemiBold</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Soft_Zone</dc:creator>
  <cp:lastModifiedBy>rakhmadiyasa novika</cp:lastModifiedBy>
  <cp:revision>2</cp:revision>
  <dcterms:modified xsi:type="dcterms:W3CDTF">2025-09-20T16:12:02Z</dcterms:modified>
</cp:coreProperties>
</file>