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367" r:id="rId3"/>
    <p:sldId id="257" r:id="rId4"/>
    <p:sldId id="354" r:id="rId5"/>
    <p:sldId id="262" r:id="rId6"/>
    <p:sldId id="259" r:id="rId7"/>
    <p:sldId id="359" r:id="rId8"/>
    <p:sldId id="360" r:id="rId9"/>
    <p:sldId id="361" r:id="rId10"/>
    <p:sldId id="279" r:id="rId11"/>
    <p:sldId id="282" r:id="rId12"/>
    <p:sldId id="349" r:id="rId13"/>
    <p:sldId id="350" r:id="rId14"/>
    <p:sldId id="353" r:id="rId15"/>
    <p:sldId id="266" r:id="rId16"/>
    <p:sldId id="270" r:id="rId17"/>
    <p:sldId id="355" r:id="rId18"/>
    <p:sldId id="356" r:id="rId19"/>
    <p:sldId id="357" r:id="rId20"/>
    <p:sldId id="358" r:id="rId21"/>
    <p:sldId id="362" r:id="rId22"/>
    <p:sldId id="363" r:id="rId23"/>
    <p:sldId id="364" r:id="rId24"/>
    <p:sldId id="365" r:id="rId25"/>
    <p:sldId id="366" r:id="rId26"/>
    <p:sldId id="315"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Josefin Slab SemiBold" panose="020F0502020204030204" pitchFamily="34" charset="0"/>
      <p:regular r:id="rId33"/>
      <p:bold r:id="rId34"/>
      <p:italic r:id="rId35"/>
      <p:boldItalic r:id="rId36"/>
    </p:embeddedFont>
    <p:embeddedFont>
      <p:font typeface="Montserrat" pitchFamily="2" charset="77"/>
      <p:regular r:id="rId37"/>
      <p:bold r:id="rId38"/>
      <p:italic r:id="rId39"/>
      <p:boldItalic r:id="rId40"/>
    </p:embeddedFont>
    <p:embeddedFont>
      <p:font typeface="Montserrat ExtraBold" panose="020F0502020204030204" pitchFamily="34" charset="0"/>
      <p:bold r:id="rId41"/>
      <p:boldItalic r:id="rId42"/>
    </p:embeddedFont>
    <p:embeddedFont>
      <p:font typeface="Raleway" pitchFamily="2" charset="77"/>
      <p:regular r:id="rId43"/>
      <p:bold r:id="rId44"/>
      <p:italic r:id="rId45"/>
      <p:boldItalic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AA4386-3096-42E3-8CA9-7DA6EFD1E311}">
  <a:tblStyle styleId="{73AA4386-3096-42E3-8CA9-7DA6EFD1E3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0" d="100"/>
          <a:sy n="120" d="100"/>
        </p:scale>
        <p:origin x="568" y="8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88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04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9" r:id="rId7"/>
    <p:sldLayoutId id="2147483665" r:id="rId8"/>
    <p:sldLayoutId id="2147483673" r:id="rId9"/>
    <p:sldLayoutId id="2147483674"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onceelrelajado.com/instalacion-python-django-windows/"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ootmark.info/web-design/css/html-applied-css/" TargetMode="External"/><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hyperlink" Target="https://forum.muaway.net/index.php?/user/294227-why/" TargetMode="External"/><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kenscourses.com/tc1019fall2016/syndicated/software-testing-6/"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a:spLocks noGrp="1"/>
          </p:cNvSpPr>
          <p:nvPr>
            <p:ph type="ctrTitle"/>
          </p:nvPr>
        </p:nvSpPr>
        <p:spPr>
          <a:xfrm>
            <a:off x="780636" y="1438092"/>
            <a:ext cx="6394802"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Applicant Tracking System</a:t>
            </a:r>
            <a:endParaRPr dirty="0"/>
          </a:p>
        </p:txBody>
      </p:sp>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cxnSp>
        <p:nvCxnSpPr>
          <p:cNvPr id="1223" name="Google Shape;1223;p57"/>
          <p:cNvCxnSpPr>
            <a:cxnSpLocks/>
            <a:stCxn id="1224" idx="3"/>
            <a:endCxn id="1225" idx="3"/>
          </p:cNvCxnSpPr>
          <p:nvPr/>
        </p:nvCxnSpPr>
        <p:spPr>
          <a:xfrm>
            <a:off x="6230112" y="2726242"/>
            <a:ext cx="671866" cy="204777"/>
          </a:xfrm>
          <a:prstGeom prst="straightConnector1">
            <a:avLst/>
          </a:prstGeom>
          <a:noFill/>
          <a:ln w="28575" cap="flat" cmpd="sng">
            <a:solidFill>
              <a:srgbClr val="0152B1"/>
            </a:solidFill>
            <a:prstDash val="solid"/>
            <a:round/>
            <a:headEnd type="none" w="med" len="med"/>
            <a:tailEnd type="none" w="med" len="med"/>
          </a:ln>
        </p:spPr>
      </p:cxnSp>
      <p:cxnSp>
        <p:nvCxnSpPr>
          <p:cNvPr id="1226" name="Google Shape;1226;p57"/>
          <p:cNvCxnSpPr>
            <a:cxnSpLocks/>
            <a:stCxn id="1227" idx="3"/>
            <a:endCxn id="1224" idx="1"/>
          </p:cNvCxnSpPr>
          <p:nvPr/>
        </p:nvCxnSpPr>
        <p:spPr>
          <a:xfrm flipV="1">
            <a:off x="4068125" y="2726242"/>
            <a:ext cx="831350" cy="204777"/>
          </a:xfrm>
          <a:prstGeom prst="straightConnector1">
            <a:avLst/>
          </a:prstGeom>
          <a:noFill/>
          <a:ln w="28575" cap="flat" cmpd="sng">
            <a:solidFill>
              <a:srgbClr val="0152B1"/>
            </a:solidFill>
            <a:prstDash val="solid"/>
            <a:round/>
            <a:headEnd type="none" w="med" len="med"/>
            <a:tailEnd type="none" w="med" len="med"/>
          </a:ln>
        </p:spPr>
      </p:cxnSp>
      <p:cxnSp>
        <p:nvCxnSpPr>
          <p:cNvPr id="1228" name="Google Shape;1228;p57"/>
          <p:cNvCxnSpPr>
            <a:cxnSpLocks/>
            <a:stCxn id="1229" idx="3"/>
            <a:endCxn id="1227" idx="1"/>
          </p:cNvCxnSpPr>
          <p:nvPr/>
        </p:nvCxnSpPr>
        <p:spPr>
          <a:xfrm>
            <a:off x="2242000" y="2931019"/>
            <a:ext cx="855325" cy="0"/>
          </a:xfrm>
          <a:prstGeom prst="straightConnector1">
            <a:avLst/>
          </a:prstGeom>
          <a:noFill/>
          <a:ln w="28575" cap="flat" cmpd="sng">
            <a:solidFill>
              <a:srgbClr val="0152B1"/>
            </a:solidFill>
            <a:prstDash val="solid"/>
            <a:round/>
            <a:headEnd type="none" w="med" len="med"/>
            <a:tailEnd type="none" w="med" len="med"/>
          </a:ln>
        </p:spPr>
      </p:cxnSp>
      <p:sp>
        <p:nvSpPr>
          <p:cNvPr id="1230" name="Google Shape;1230;p57"/>
          <p:cNvSpPr txBox="1"/>
          <p:nvPr/>
        </p:nvSpPr>
        <p:spPr>
          <a:xfrm>
            <a:off x="713329" y="863448"/>
            <a:ext cx="3524700" cy="47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b="1" dirty="0">
                <a:solidFill>
                  <a:srgbClr val="FFFFFF"/>
                </a:solidFill>
                <a:latin typeface="Montserrat"/>
                <a:ea typeface="Montserrat"/>
                <a:cs typeface="Montserrat"/>
                <a:sym typeface="Montserrat"/>
              </a:rPr>
              <a:t>FEATURES</a:t>
            </a:r>
            <a:endParaRPr sz="2700" b="1" dirty="0">
              <a:solidFill>
                <a:srgbClr val="FFFFFF"/>
              </a:solidFill>
              <a:latin typeface="Montserrat"/>
              <a:ea typeface="Montserrat"/>
              <a:cs typeface="Montserrat"/>
              <a:sym typeface="Montserrat"/>
            </a:endParaRPr>
          </a:p>
        </p:txBody>
      </p:sp>
      <p:sp>
        <p:nvSpPr>
          <p:cNvPr id="1229" name="Google Shape;1229;p57"/>
          <p:cNvSpPr/>
          <p:nvPr/>
        </p:nvSpPr>
        <p:spPr>
          <a:xfrm>
            <a:off x="1003197" y="2445619"/>
            <a:ext cx="1238803"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FFFFFF"/>
                </a:solidFill>
                <a:latin typeface="Montserrat"/>
                <a:ea typeface="Montserrat"/>
                <a:cs typeface="Montserrat"/>
                <a:sym typeface="Montserrat"/>
              </a:rPr>
              <a:t>Login</a:t>
            </a:r>
          </a:p>
          <a:p>
            <a:pPr marL="0" lvl="0" indent="0" algn="ctr" rtl="0">
              <a:spcBef>
                <a:spcPts val="0"/>
              </a:spcBef>
              <a:spcAft>
                <a:spcPts val="0"/>
              </a:spcAft>
              <a:buNone/>
            </a:pPr>
            <a:r>
              <a:rPr lang="en" sz="1600" b="1" dirty="0">
                <a:solidFill>
                  <a:srgbClr val="FFFFFF"/>
                </a:solidFill>
                <a:latin typeface="Montserrat"/>
                <a:ea typeface="Montserrat"/>
                <a:cs typeface="Montserrat"/>
                <a:sym typeface="Montserrat"/>
              </a:rPr>
              <a:t>Register</a:t>
            </a:r>
            <a:endParaRPr sz="1600" b="1" dirty="0">
              <a:solidFill>
                <a:srgbClr val="FFFFFF"/>
              </a:solidFill>
              <a:latin typeface="Montserrat"/>
              <a:ea typeface="Montserrat"/>
              <a:cs typeface="Montserrat"/>
              <a:sym typeface="Montserrat"/>
            </a:endParaRPr>
          </a:p>
        </p:txBody>
      </p:sp>
      <p:grpSp>
        <p:nvGrpSpPr>
          <p:cNvPr id="1231" name="Google Shape;1231;p57"/>
          <p:cNvGrpSpPr/>
          <p:nvPr/>
        </p:nvGrpSpPr>
        <p:grpSpPr>
          <a:xfrm>
            <a:off x="713329" y="2498572"/>
            <a:ext cx="289868" cy="852000"/>
            <a:chOff x="456616" y="2161476"/>
            <a:chExt cx="289868" cy="852000"/>
          </a:xfrm>
        </p:grpSpPr>
        <p:sp>
          <p:nvSpPr>
            <p:cNvPr id="1232" name="Google Shape;1232;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57"/>
          <p:cNvSpPr/>
          <p:nvPr/>
        </p:nvSpPr>
        <p:spPr>
          <a:xfrm>
            <a:off x="3097325"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Reports On the go</a:t>
            </a:r>
            <a:endParaRPr b="1" dirty="0">
              <a:solidFill>
                <a:srgbClr val="FFFFFF"/>
              </a:solidFill>
              <a:latin typeface="Montserrat"/>
              <a:ea typeface="Montserrat"/>
              <a:cs typeface="Montserrat"/>
              <a:sym typeface="Montserrat"/>
            </a:endParaRPr>
          </a:p>
        </p:txBody>
      </p:sp>
      <p:grpSp>
        <p:nvGrpSpPr>
          <p:cNvPr id="1237" name="Google Shape;1237;p57"/>
          <p:cNvGrpSpPr/>
          <p:nvPr/>
        </p:nvGrpSpPr>
        <p:grpSpPr>
          <a:xfrm rot="-5400000">
            <a:off x="3437791" y="3431123"/>
            <a:ext cx="289868" cy="852000"/>
            <a:chOff x="456616" y="2161476"/>
            <a:chExt cx="289868" cy="852000"/>
          </a:xfrm>
        </p:grpSpPr>
        <p:sp>
          <p:nvSpPr>
            <p:cNvPr id="1238" name="Google Shape;1238;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57"/>
          <p:cNvSpPr/>
          <p:nvPr/>
        </p:nvSpPr>
        <p:spPr>
          <a:xfrm>
            <a:off x="4899475" y="2036064"/>
            <a:ext cx="1330637" cy="1380355"/>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rgbClr val="FFFFFF"/>
                </a:solidFill>
                <a:latin typeface="Montserrat"/>
                <a:ea typeface="Montserrat"/>
                <a:cs typeface="Montserrat"/>
                <a:sym typeface="Montserrat"/>
              </a:rPr>
              <a:t>Openings</a:t>
            </a:r>
          </a:p>
          <a:p>
            <a:pPr marL="0" lvl="0" indent="0" algn="ctr" rtl="0">
              <a:spcBef>
                <a:spcPts val="0"/>
              </a:spcBef>
              <a:spcAft>
                <a:spcPts val="0"/>
              </a:spcAft>
              <a:buNone/>
            </a:pPr>
            <a:r>
              <a:rPr lang="en-IN" sz="1200" b="1" dirty="0">
                <a:solidFill>
                  <a:srgbClr val="FFFFFF"/>
                </a:solidFill>
                <a:latin typeface="Montserrat"/>
                <a:ea typeface="Montserrat"/>
                <a:cs typeface="Montserrat"/>
                <a:sym typeface="Montserrat"/>
              </a:rPr>
              <a:t>Candidates</a:t>
            </a:r>
          </a:p>
          <a:p>
            <a:pPr marL="0" lvl="0" indent="0" algn="ctr" rtl="0">
              <a:spcBef>
                <a:spcPts val="0"/>
              </a:spcBef>
              <a:spcAft>
                <a:spcPts val="0"/>
              </a:spcAft>
              <a:buNone/>
            </a:pPr>
            <a:r>
              <a:rPr lang="en-IN" sz="1200" b="1" dirty="0">
                <a:solidFill>
                  <a:srgbClr val="FFFFFF"/>
                </a:solidFill>
                <a:latin typeface="Montserrat"/>
                <a:ea typeface="Montserrat"/>
                <a:cs typeface="Montserrat"/>
                <a:sym typeface="Montserrat"/>
              </a:rPr>
              <a:t>Pipelined</a:t>
            </a:r>
          </a:p>
          <a:p>
            <a:pPr marL="0" lvl="0" indent="0" algn="ctr" rtl="0">
              <a:spcBef>
                <a:spcPts val="0"/>
              </a:spcBef>
              <a:spcAft>
                <a:spcPts val="0"/>
              </a:spcAft>
              <a:buNone/>
            </a:pPr>
            <a:r>
              <a:rPr lang="en-IN" sz="1200" b="1" dirty="0">
                <a:solidFill>
                  <a:srgbClr val="FFFFFF"/>
                </a:solidFill>
                <a:latin typeface="Montserrat"/>
                <a:ea typeface="Montserrat"/>
                <a:cs typeface="Montserrat"/>
                <a:sym typeface="Montserrat"/>
              </a:rPr>
              <a:t>Placement</a:t>
            </a:r>
          </a:p>
          <a:p>
            <a:pPr marL="0" lvl="0" indent="0" algn="ctr" rtl="0">
              <a:spcBef>
                <a:spcPts val="0"/>
              </a:spcBef>
              <a:spcAft>
                <a:spcPts val="0"/>
              </a:spcAft>
              <a:buNone/>
            </a:pPr>
            <a:r>
              <a:rPr lang="en-IN" sz="1200" b="1" dirty="0">
                <a:solidFill>
                  <a:srgbClr val="FFFFFF"/>
                </a:solidFill>
                <a:latin typeface="Montserrat"/>
                <a:ea typeface="Montserrat"/>
                <a:cs typeface="Montserrat"/>
                <a:sym typeface="Montserrat"/>
              </a:rPr>
              <a:t>Account</a:t>
            </a:r>
            <a:endParaRPr sz="1200" b="1" dirty="0">
              <a:solidFill>
                <a:srgbClr val="FFFFFF"/>
              </a:solidFill>
              <a:latin typeface="Montserrat"/>
              <a:ea typeface="Montserrat"/>
              <a:cs typeface="Montserrat"/>
              <a:sym typeface="Montserrat"/>
            </a:endParaRPr>
          </a:p>
        </p:txBody>
      </p:sp>
      <p:grpSp>
        <p:nvGrpSpPr>
          <p:cNvPr id="1243" name="Google Shape;1243;p57"/>
          <p:cNvGrpSpPr/>
          <p:nvPr/>
        </p:nvGrpSpPr>
        <p:grpSpPr>
          <a:xfrm rot="5400000">
            <a:off x="5416316" y="1267922"/>
            <a:ext cx="289868" cy="852000"/>
            <a:chOff x="456616" y="2161476"/>
            <a:chExt cx="289868" cy="852000"/>
          </a:xfrm>
        </p:grpSpPr>
        <p:sp>
          <p:nvSpPr>
            <p:cNvPr id="1244" name="Google Shape;1244;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57"/>
          <p:cNvSpPr/>
          <p:nvPr/>
        </p:nvSpPr>
        <p:spPr>
          <a:xfrm flipH="1">
            <a:off x="6901978" y="2445619"/>
            <a:ext cx="970800" cy="970800"/>
          </a:xfrm>
          <a:prstGeom prst="rect">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SignOut</a:t>
            </a:r>
            <a:endParaRPr b="1" dirty="0">
              <a:solidFill>
                <a:srgbClr val="FFFFFF"/>
              </a:solidFill>
              <a:latin typeface="Montserrat"/>
              <a:ea typeface="Montserrat"/>
              <a:cs typeface="Montserrat"/>
              <a:sym typeface="Montserrat"/>
            </a:endParaRPr>
          </a:p>
        </p:txBody>
      </p:sp>
      <p:grpSp>
        <p:nvGrpSpPr>
          <p:cNvPr id="1249" name="Google Shape;1249;p57"/>
          <p:cNvGrpSpPr/>
          <p:nvPr/>
        </p:nvGrpSpPr>
        <p:grpSpPr>
          <a:xfrm flipH="1">
            <a:off x="8140807" y="2498572"/>
            <a:ext cx="289868" cy="852000"/>
            <a:chOff x="456616" y="2161476"/>
            <a:chExt cx="289868" cy="852000"/>
          </a:xfrm>
        </p:grpSpPr>
        <p:sp>
          <p:nvSpPr>
            <p:cNvPr id="1250" name="Google Shape;1250;p5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rgbClr val="F5D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7"/>
          <p:cNvSpPr txBox="1"/>
          <p:nvPr/>
        </p:nvSpPr>
        <p:spPr>
          <a:xfrm>
            <a:off x="621348" y="3565494"/>
            <a:ext cx="2002500" cy="4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rgbClr val="FFFFFF"/>
                </a:solidFill>
                <a:latin typeface="Montserrat"/>
                <a:ea typeface="Montserrat"/>
                <a:cs typeface="Montserrat"/>
                <a:sym typeface="Montserrat"/>
              </a:rPr>
              <a:t>Authentication</a:t>
            </a:r>
            <a:endParaRPr sz="1600" b="1" dirty="0">
              <a:solidFill>
                <a:srgbClr val="FFFFFF"/>
              </a:solidFill>
              <a:latin typeface="Montserrat"/>
              <a:ea typeface="Montserrat"/>
              <a:cs typeface="Montserrat"/>
              <a:sym typeface="Montserrat"/>
            </a:endParaRPr>
          </a:p>
        </p:txBody>
      </p:sp>
      <p:sp>
        <p:nvSpPr>
          <p:cNvPr id="1257" name="Google Shape;1257;p57"/>
          <p:cNvSpPr txBox="1"/>
          <p:nvPr/>
        </p:nvSpPr>
        <p:spPr>
          <a:xfrm>
            <a:off x="2581475" y="1886738"/>
            <a:ext cx="2002500" cy="4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rgbClr val="FFFFFF"/>
                </a:solidFill>
                <a:latin typeface="Montserrat"/>
                <a:ea typeface="Montserrat"/>
                <a:cs typeface="Montserrat"/>
                <a:sym typeface="Montserrat"/>
              </a:rPr>
              <a:t>Dashboard</a:t>
            </a:r>
            <a:endParaRPr sz="2000" b="1" dirty="0">
              <a:solidFill>
                <a:srgbClr val="FFFFFF"/>
              </a:solidFill>
              <a:latin typeface="Montserrat"/>
              <a:ea typeface="Montserrat"/>
              <a:cs typeface="Montserrat"/>
              <a:sym typeface="Montserrat"/>
            </a:endParaRPr>
          </a:p>
        </p:txBody>
      </p:sp>
      <p:sp>
        <p:nvSpPr>
          <p:cNvPr id="1259" name="Google Shape;1259;p57"/>
          <p:cNvSpPr txBox="1"/>
          <p:nvPr/>
        </p:nvSpPr>
        <p:spPr>
          <a:xfrm>
            <a:off x="4560000" y="3615303"/>
            <a:ext cx="2002500" cy="4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rgbClr val="FFFFFF"/>
                </a:solidFill>
                <a:latin typeface="Montserrat"/>
                <a:ea typeface="Montserrat"/>
                <a:cs typeface="Montserrat"/>
                <a:sym typeface="Montserrat"/>
              </a:rPr>
              <a:t>Workings</a:t>
            </a:r>
            <a:endParaRPr sz="1600" b="1" dirty="0">
              <a:solidFill>
                <a:srgbClr val="FFFFFF"/>
              </a:solidFill>
              <a:latin typeface="Montserrat"/>
              <a:ea typeface="Montserrat"/>
              <a:cs typeface="Montserrat"/>
              <a:sym typeface="Montserrat"/>
            </a:endParaRPr>
          </a:p>
        </p:txBody>
      </p:sp>
      <p:sp>
        <p:nvSpPr>
          <p:cNvPr id="1261" name="Google Shape;1261;p57"/>
          <p:cNvSpPr txBox="1"/>
          <p:nvPr/>
        </p:nvSpPr>
        <p:spPr>
          <a:xfrm>
            <a:off x="6386128" y="1923772"/>
            <a:ext cx="2002500" cy="4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solidFill>
                <a:srgbClr val="FFFFFF"/>
              </a:solidFill>
              <a:latin typeface="Montserrat"/>
              <a:ea typeface="Montserrat"/>
              <a:cs typeface="Montserrat"/>
              <a:sym typeface="Montserrat"/>
            </a:endParaRPr>
          </a:p>
        </p:txBody>
      </p:sp>
      <p:sp>
        <p:nvSpPr>
          <p:cNvPr id="1263" name="Google Shape;1263;p57">
            <a:hlinkClick r:id="" action="ppaction://hlinkshowjump?jump=nextslide"/>
          </p:cNvPr>
          <p:cNvSpPr/>
          <p:nvPr/>
        </p:nvSpPr>
        <p:spPr>
          <a:xfrm>
            <a:off x="481412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7">
            <a:hlinkClick r:id="" action="ppaction://hlinkshowjump?jump=nextslide"/>
          </p:cNvPr>
          <p:cNvSpPr/>
          <p:nvPr/>
        </p:nvSpPr>
        <p:spPr>
          <a:xfrm>
            <a:off x="4884413" y="4973160"/>
            <a:ext cx="88024" cy="110279"/>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7">
            <a:hlinkClick r:id="" action="ppaction://hlinkshowjump?jump=previousslide"/>
          </p:cNvPr>
          <p:cNvSpPr/>
          <p:nvPr/>
        </p:nvSpPr>
        <p:spPr>
          <a:xfrm>
            <a:off x="4101275"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7">
            <a:hlinkClick r:id="" action="ppaction://hlinkshowjump?jump=previousslide"/>
          </p:cNvPr>
          <p:cNvSpPr/>
          <p:nvPr/>
        </p:nvSpPr>
        <p:spPr>
          <a:xfrm flipH="1">
            <a:off x="4171563" y="4973162"/>
            <a:ext cx="88024" cy="110274"/>
          </a:xfrm>
          <a:custGeom>
            <a:avLst/>
            <a:gdLst/>
            <a:ahLst/>
            <a:cxnLst/>
            <a:rect l="l" t="t" r="r" b="b"/>
            <a:pathLst>
              <a:path w="1739" h="2179" extrusionOk="0">
                <a:moveTo>
                  <a:pt x="1" y="1"/>
                </a:moveTo>
                <a:lnTo>
                  <a:pt x="1" y="2179"/>
                </a:lnTo>
                <a:lnTo>
                  <a:pt x="758" y="2179"/>
                </a:lnTo>
                <a:lnTo>
                  <a:pt x="1739" y="1090"/>
                </a:lnTo>
                <a:lnTo>
                  <a:pt x="758" y="1"/>
                </a:lnTo>
                <a:close/>
              </a:path>
            </a:pathLst>
          </a:custGeom>
          <a:noFill/>
          <a:ln w="1905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7">
            <a:hlinkClick r:id="" action="ppaction://noaction"/>
          </p:cNvPr>
          <p:cNvSpPr/>
          <p:nvPr/>
        </p:nvSpPr>
        <p:spPr>
          <a:xfrm>
            <a:off x="4457700" y="4913101"/>
            <a:ext cx="228600" cy="313800"/>
          </a:xfrm>
          <a:prstGeom prst="rect">
            <a:avLst/>
          </a:prstGeom>
          <a:solidFill>
            <a:srgbClr val="303B7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8" name="Google Shape;1268;p57">
            <a:hlinkClick r:id="" action="ppaction://noaction"/>
          </p:cNvPr>
          <p:cNvCxnSpPr/>
          <p:nvPr/>
        </p:nvCxnSpPr>
        <p:spPr>
          <a:xfrm>
            <a:off x="4528050" y="5043541"/>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69" name="Google Shape;1269;p57">
            <a:hlinkClick r:id="" action="ppaction://noaction"/>
          </p:cNvPr>
          <p:cNvCxnSpPr/>
          <p:nvPr/>
        </p:nvCxnSpPr>
        <p:spPr>
          <a:xfrm>
            <a:off x="4528050" y="4982575"/>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0" name="Google Shape;1270;p57">
            <a:hlinkClick r:id="" action="ppaction://noaction"/>
          </p:cNvPr>
          <p:cNvCxnSpPr/>
          <p:nvPr/>
        </p:nvCxnSpPr>
        <p:spPr>
          <a:xfrm>
            <a:off x="4528050" y="5074024"/>
            <a:ext cx="87900" cy="0"/>
          </a:xfrm>
          <a:prstGeom prst="straightConnector1">
            <a:avLst/>
          </a:prstGeom>
          <a:noFill/>
          <a:ln w="19050" cap="rnd" cmpd="sng">
            <a:solidFill>
              <a:srgbClr val="EFEFEF"/>
            </a:solidFill>
            <a:prstDash val="solid"/>
            <a:round/>
            <a:headEnd type="none" w="med" len="med"/>
            <a:tailEnd type="none" w="med" len="med"/>
          </a:ln>
        </p:spPr>
      </p:cxnSp>
      <p:cxnSp>
        <p:nvCxnSpPr>
          <p:cNvPr id="1271" name="Google Shape;1271;p57">
            <a:hlinkClick r:id="" action="ppaction://noaction"/>
          </p:cNvPr>
          <p:cNvCxnSpPr/>
          <p:nvPr/>
        </p:nvCxnSpPr>
        <p:spPr>
          <a:xfrm>
            <a:off x="4528050" y="5013058"/>
            <a:ext cx="87900" cy="0"/>
          </a:xfrm>
          <a:prstGeom prst="straightConnector1">
            <a:avLst/>
          </a:prstGeom>
          <a:noFill/>
          <a:ln w="19050" cap="rnd" cmpd="sng">
            <a:solidFill>
              <a:srgbClr val="EFEFEF"/>
            </a:solidFill>
            <a:prstDash val="solid"/>
            <a:round/>
            <a:headEnd type="none" w="med" len="med"/>
            <a:tailEnd type="none" w="med" len="med"/>
          </a:ln>
        </p:spPr>
      </p:cxnSp>
      <p:sp>
        <p:nvSpPr>
          <p:cNvPr id="2" name="Title 1">
            <a:extLst>
              <a:ext uri="{FF2B5EF4-FFF2-40B4-BE49-F238E27FC236}">
                <a16:creationId xmlns:a16="http://schemas.microsoft.com/office/drawing/2014/main" id="{86D6B94E-C4E9-E44B-F3AF-960A903F4227}"/>
              </a:ext>
            </a:extLst>
          </p:cNvPr>
          <p:cNvSpPr txBox="1">
            <a:spLocks/>
          </p:cNvSpPr>
          <p:nvPr/>
        </p:nvSpPr>
        <p:spPr>
          <a:xfrm>
            <a:off x="713329" y="328728"/>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algn="l"/>
            <a:r>
              <a:rPr lang="en-IN" sz="2800" dirty="0"/>
              <a:t>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grpSp>
        <p:nvGrpSpPr>
          <p:cNvPr id="1288" name="Google Shape;1288;p60"/>
          <p:cNvGrpSpPr/>
          <p:nvPr/>
        </p:nvGrpSpPr>
        <p:grpSpPr>
          <a:xfrm>
            <a:off x="-1760804" y="992727"/>
            <a:ext cx="6106589" cy="3969629"/>
            <a:chOff x="-1760804" y="992727"/>
            <a:chExt cx="6106589" cy="3969629"/>
          </a:xfrm>
        </p:grpSpPr>
        <p:grpSp>
          <p:nvGrpSpPr>
            <p:cNvPr id="1289" name="Google Shape;1289;p60"/>
            <p:cNvGrpSpPr/>
            <p:nvPr/>
          </p:nvGrpSpPr>
          <p:grpSpPr>
            <a:xfrm rot="10800000">
              <a:off x="-1760804" y="4343397"/>
              <a:ext cx="2654142" cy="611358"/>
              <a:chOff x="6615621" y="2219307"/>
              <a:chExt cx="2654142" cy="611358"/>
            </a:xfrm>
          </p:grpSpPr>
          <p:sp>
            <p:nvSpPr>
              <p:cNvPr id="1290" name="Google Shape;1290;p60"/>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60"/>
            <p:cNvGrpSpPr/>
            <p:nvPr/>
          </p:nvGrpSpPr>
          <p:grpSpPr>
            <a:xfrm>
              <a:off x="348077" y="992727"/>
              <a:ext cx="3997708" cy="3969629"/>
              <a:chOff x="348077" y="992727"/>
              <a:chExt cx="3997708" cy="3969629"/>
            </a:xfrm>
          </p:grpSpPr>
          <p:grpSp>
            <p:nvGrpSpPr>
              <p:cNvPr id="1293" name="Google Shape;1293;p60"/>
              <p:cNvGrpSpPr/>
              <p:nvPr/>
            </p:nvGrpSpPr>
            <p:grpSpPr>
              <a:xfrm>
                <a:off x="348077" y="1018074"/>
                <a:ext cx="3997708" cy="3944282"/>
                <a:chOff x="348077" y="1018074"/>
                <a:chExt cx="3997708" cy="3944282"/>
              </a:xfrm>
            </p:grpSpPr>
            <p:sp>
              <p:nvSpPr>
                <p:cNvPr id="1294" name="Google Shape;1294;p60"/>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0"/>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0"/>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0"/>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0"/>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0"/>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1" name="Google Shape;1301;p60"/>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0"/>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3" name="Google Shape;1303;p60"/>
          <p:cNvGrpSpPr/>
          <p:nvPr/>
        </p:nvGrpSpPr>
        <p:grpSpPr>
          <a:xfrm>
            <a:off x="7070148" y="-222850"/>
            <a:ext cx="1195349" cy="1078296"/>
            <a:chOff x="4404625" y="-443721"/>
            <a:chExt cx="1195349" cy="1078296"/>
          </a:xfrm>
        </p:grpSpPr>
        <p:sp>
          <p:nvSpPr>
            <p:cNvPr id="1304" name="Google Shape;1304;p6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0"/>
          <p:cNvGrpSpPr/>
          <p:nvPr/>
        </p:nvGrpSpPr>
        <p:grpSpPr>
          <a:xfrm rot="-5400000">
            <a:off x="5626137" y="-505555"/>
            <a:ext cx="2181860" cy="892524"/>
            <a:chOff x="6525475" y="148600"/>
            <a:chExt cx="2808779" cy="1148975"/>
          </a:xfrm>
        </p:grpSpPr>
        <p:sp>
          <p:nvSpPr>
            <p:cNvPr id="1307" name="Google Shape;1307;p6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60"/>
          <p:cNvGrpSpPr/>
          <p:nvPr/>
        </p:nvGrpSpPr>
        <p:grpSpPr>
          <a:xfrm rot="-5400000">
            <a:off x="6049566" y="-247490"/>
            <a:ext cx="2181860" cy="892524"/>
            <a:chOff x="6525475" y="148600"/>
            <a:chExt cx="2808779" cy="1148975"/>
          </a:xfrm>
        </p:grpSpPr>
        <p:sp>
          <p:nvSpPr>
            <p:cNvPr id="1310" name="Google Shape;1310;p6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0"/>
          <p:cNvSpPr txBox="1">
            <a:spLocks noGrp="1"/>
          </p:cNvSpPr>
          <p:nvPr>
            <p:ph type="title"/>
          </p:nvPr>
        </p:nvSpPr>
        <p:spPr>
          <a:xfrm>
            <a:off x="1681800" y="172565"/>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dirty="0">
                <a:solidFill>
                  <a:schemeClr val="accent1"/>
                </a:solidFill>
              </a:rPr>
              <a:t>Authentication</a:t>
            </a:r>
            <a:endParaRPr sz="4400" dirty="0">
              <a:solidFill>
                <a:schemeClr val="accent1"/>
              </a:solidFill>
            </a:endParaRPr>
          </a:p>
        </p:txBody>
      </p:sp>
      <p:sp>
        <p:nvSpPr>
          <p:cNvPr id="1314" name="Google Shape;1314;p60"/>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Content Placeholder 4">
            <a:extLst>
              <a:ext uri="{FF2B5EF4-FFF2-40B4-BE49-F238E27FC236}">
                <a16:creationId xmlns:a16="http://schemas.microsoft.com/office/drawing/2014/main" id="{718ADFB6-61D7-C836-F325-E707DDB305EC}"/>
              </a:ext>
            </a:extLst>
          </p:cNvPr>
          <p:cNvPicPr>
            <a:picLocks noChangeAspect="1"/>
          </p:cNvPicPr>
          <p:nvPr/>
        </p:nvPicPr>
        <p:blipFill>
          <a:blip r:embed="rId3"/>
          <a:stretch>
            <a:fillRect/>
          </a:stretch>
        </p:blipFill>
        <p:spPr>
          <a:xfrm>
            <a:off x="372017" y="1304919"/>
            <a:ext cx="3973768" cy="1990268"/>
          </a:xfrm>
          <a:prstGeom prst="rect">
            <a:avLst/>
          </a:prstGeom>
          <a:noFill/>
          <a:ln>
            <a:noFill/>
          </a:ln>
        </p:spPr>
      </p:pic>
      <p:pic>
        <p:nvPicPr>
          <p:cNvPr id="5" name="Content Placeholder 4">
            <a:extLst>
              <a:ext uri="{FF2B5EF4-FFF2-40B4-BE49-F238E27FC236}">
                <a16:creationId xmlns:a16="http://schemas.microsoft.com/office/drawing/2014/main" id="{B5E9F277-0846-1325-0FD3-1C623B9CC7B6}"/>
              </a:ext>
            </a:extLst>
          </p:cNvPr>
          <p:cNvPicPr>
            <a:picLocks noChangeAspect="1"/>
          </p:cNvPicPr>
          <p:nvPr/>
        </p:nvPicPr>
        <p:blipFill>
          <a:blip r:embed="rId4"/>
          <a:stretch>
            <a:fillRect/>
          </a:stretch>
        </p:blipFill>
        <p:spPr>
          <a:xfrm>
            <a:off x="4608250" y="2920221"/>
            <a:ext cx="3720154" cy="1804987"/>
          </a:xfrm>
          <a:prstGeom prst="rect">
            <a:avLst/>
          </a:prstGeom>
          <a:noFill/>
          <a:ln>
            <a:noFill/>
          </a:ln>
        </p:spPr>
      </p:pic>
      <p:sp>
        <p:nvSpPr>
          <p:cNvPr id="6" name="TextBox 5">
            <a:extLst>
              <a:ext uri="{FF2B5EF4-FFF2-40B4-BE49-F238E27FC236}">
                <a16:creationId xmlns:a16="http://schemas.microsoft.com/office/drawing/2014/main" id="{885449B8-5F62-1FC0-ECAA-A91B208F8204}"/>
              </a:ext>
            </a:extLst>
          </p:cNvPr>
          <p:cNvSpPr txBox="1"/>
          <p:nvPr/>
        </p:nvSpPr>
        <p:spPr>
          <a:xfrm>
            <a:off x="1553079" y="3358408"/>
            <a:ext cx="1787529" cy="369332"/>
          </a:xfrm>
          <a:prstGeom prst="rect">
            <a:avLst/>
          </a:prstGeom>
          <a:noFill/>
        </p:spPr>
        <p:txBody>
          <a:bodyPr wrap="square" rtlCol="0">
            <a:spAutoFit/>
          </a:bodyPr>
          <a:lstStyle/>
          <a:p>
            <a:pPr algn="ctr"/>
            <a:r>
              <a:rPr lang="en-IN" sz="1800" b="1" dirty="0">
                <a:solidFill>
                  <a:schemeClr val="tx1"/>
                </a:solidFill>
                <a:latin typeface="Montserrat" panose="00000500000000000000" pitchFamily="2" charset="0"/>
                <a:cs typeface="Arial" panose="020B0604020202020204" pitchFamily="34" charset="0"/>
              </a:rPr>
              <a:t>Login</a:t>
            </a:r>
            <a:endParaRPr lang="en-IN" b="1" dirty="0">
              <a:solidFill>
                <a:schemeClr val="tx1"/>
              </a:solidFill>
              <a:latin typeface="Montserrat" panose="00000500000000000000" pitchFamily="2" charset="0"/>
              <a:cs typeface="Arial" panose="020B0604020202020204" pitchFamily="34" charset="0"/>
            </a:endParaRPr>
          </a:p>
        </p:txBody>
      </p:sp>
      <p:sp>
        <p:nvSpPr>
          <p:cNvPr id="7" name="TextBox 6">
            <a:extLst>
              <a:ext uri="{FF2B5EF4-FFF2-40B4-BE49-F238E27FC236}">
                <a16:creationId xmlns:a16="http://schemas.microsoft.com/office/drawing/2014/main" id="{5A2F5C1E-01B1-A6D7-679E-E93D8EA892FA}"/>
              </a:ext>
            </a:extLst>
          </p:cNvPr>
          <p:cNvSpPr txBox="1"/>
          <p:nvPr/>
        </p:nvSpPr>
        <p:spPr>
          <a:xfrm>
            <a:off x="5469130" y="4746547"/>
            <a:ext cx="1787529" cy="369332"/>
          </a:xfrm>
          <a:prstGeom prst="rect">
            <a:avLst/>
          </a:prstGeom>
          <a:noFill/>
        </p:spPr>
        <p:txBody>
          <a:bodyPr wrap="square" rtlCol="0">
            <a:spAutoFit/>
          </a:bodyPr>
          <a:lstStyle/>
          <a:p>
            <a:pPr algn="ctr"/>
            <a:r>
              <a:rPr lang="en-IN" sz="1800" b="1" dirty="0">
                <a:solidFill>
                  <a:schemeClr val="tx1"/>
                </a:solidFill>
                <a:latin typeface="Montserrat" panose="00000500000000000000" pitchFamily="2" charset="0"/>
                <a:cs typeface="Arial" panose="020B0604020202020204" pitchFamily="34" charset="0"/>
              </a:rPr>
              <a:t>Register</a:t>
            </a:r>
            <a:endParaRPr lang="en-IN" b="1" dirty="0">
              <a:solidFill>
                <a:schemeClr val="tx1"/>
              </a:solidFill>
              <a:latin typeface="Montserrat" panose="00000500000000000000" pitchFamily="2" charset="0"/>
              <a:cs typeface="Arial" panose="020B0604020202020204" pitchFamily="34" charset="0"/>
            </a:endParaRPr>
          </a:p>
        </p:txBody>
      </p:sp>
      <p:sp>
        <p:nvSpPr>
          <p:cNvPr id="2" name="Title 1">
            <a:extLst>
              <a:ext uri="{FF2B5EF4-FFF2-40B4-BE49-F238E27FC236}">
                <a16:creationId xmlns:a16="http://schemas.microsoft.com/office/drawing/2014/main" id="{4D4CCCCC-7BC0-02CE-59E6-358A081D7788}"/>
              </a:ext>
            </a:extLst>
          </p:cNvPr>
          <p:cNvSpPr txBox="1">
            <a:spLocks/>
          </p:cNvSpPr>
          <p:nvPr/>
        </p:nvSpPr>
        <p:spPr>
          <a:xfrm>
            <a:off x="2060700" y="14453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8640-6567-458E-5839-8470F1F1365D}"/>
              </a:ext>
            </a:extLst>
          </p:cNvPr>
          <p:cNvSpPr>
            <a:spLocks noGrp="1"/>
          </p:cNvSpPr>
          <p:nvPr>
            <p:ph type="title"/>
          </p:nvPr>
        </p:nvSpPr>
        <p:spPr>
          <a:xfrm>
            <a:off x="1681800" y="280416"/>
            <a:ext cx="5780400" cy="810941"/>
          </a:xfrm>
        </p:spPr>
        <p:txBody>
          <a:bodyPr/>
          <a:lstStyle/>
          <a:p>
            <a:r>
              <a:rPr lang="en-IN" sz="3200" dirty="0"/>
              <a:t>Dashboard</a:t>
            </a:r>
            <a:endParaRPr lang="en-IN" sz="4000" dirty="0"/>
          </a:p>
        </p:txBody>
      </p:sp>
      <p:pic>
        <p:nvPicPr>
          <p:cNvPr id="5" name="Content Placeholder 4">
            <a:extLst>
              <a:ext uri="{FF2B5EF4-FFF2-40B4-BE49-F238E27FC236}">
                <a16:creationId xmlns:a16="http://schemas.microsoft.com/office/drawing/2014/main" id="{23F91F1D-7C29-8FE5-A1EB-620932F0BA09}"/>
              </a:ext>
            </a:extLst>
          </p:cNvPr>
          <p:cNvPicPr>
            <a:picLocks noChangeAspect="1"/>
          </p:cNvPicPr>
          <p:nvPr/>
        </p:nvPicPr>
        <p:blipFill>
          <a:blip r:embed="rId2"/>
          <a:stretch>
            <a:fillRect/>
          </a:stretch>
        </p:blipFill>
        <p:spPr>
          <a:xfrm>
            <a:off x="135193" y="937218"/>
            <a:ext cx="4644254" cy="2243328"/>
          </a:xfrm>
          <a:prstGeom prst="rect">
            <a:avLst/>
          </a:prstGeom>
          <a:noFill/>
          <a:ln>
            <a:noFill/>
          </a:ln>
        </p:spPr>
      </p:pic>
      <p:pic>
        <p:nvPicPr>
          <p:cNvPr id="6" name="Picture 5">
            <a:extLst>
              <a:ext uri="{FF2B5EF4-FFF2-40B4-BE49-F238E27FC236}">
                <a16:creationId xmlns:a16="http://schemas.microsoft.com/office/drawing/2014/main" id="{B56A06D2-976C-4408-C1B7-8C655E16D2BE}"/>
              </a:ext>
            </a:extLst>
          </p:cNvPr>
          <p:cNvPicPr>
            <a:picLocks noChangeAspect="1"/>
          </p:cNvPicPr>
          <p:nvPr/>
        </p:nvPicPr>
        <p:blipFill>
          <a:blip r:embed="rId3"/>
          <a:stretch>
            <a:fillRect/>
          </a:stretch>
        </p:blipFill>
        <p:spPr>
          <a:xfrm>
            <a:off x="5000572" y="937218"/>
            <a:ext cx="3823578" cy="2243327"/>
          </a:xfrm>
          <a:prstGeom prst="rect">
            <a:avLst/>
          </a:prstGeom>
        </p:spPr>
      </p:pic>
      <p:sp>
        <p:nvSpPr>
          <p:cNvPr id="7" name="TextBox 6">
            <a:extLst>
              <a:ext uri="{FF2B5EF4-FFF2-40B4-BE49-F238E27FC236}">
                <a16:creationId xmlns:a16="http://schemas.microsoft.com/office/drawing/2014/main" id="{A4ED8EF4-3587-6B06-11FB-2EF6F68EFF31}"/>
              </a:ext>
            </a:extLst>
          </p:cNvPr>
          <p:cNvSpPr txBox="1"/>
          <p:nvPr/>
        </p:nvSpPr>
        <p:spPr>
          <a:xfrm>
            <a:off x="135193" y="3306824"/>
            <a:ext cx="8688957" cy="166821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285750" indent="-285750">
              <a:lnSpc>
                <a:spcPct val="150000"/>
              </a:lnSpc>
              <a:buFont typeface="Arial" panose="020B0604020202020204" pitchFamily="34" charset="0"/>
              <a:buChar char="•"/>
            </a:pPr>
            <a:r>
              <a:rPr lang="en-IN" dirty="0">
                <a:solidFill>
                  <a:schemeClr val="tx1"/>
                </a:solidFill>
              </a:rPr>
              <a:t>On-the-go information about all the workings of the organization is shown here on the home page.</a:t>
            </a:r>
          </a:p>
          <a:p>
            <a:pPr marL="285750" indent="-285750">
              <a:lnSpc>
                <a:spcPct val="150000"/>
              </a:lnSpc>
              <a:buFont typeface="Arial" panose="020B0604020202020204" pitchFamily="34" charset="0"/>
              <a:buChar char="•"/>
            </a:pPr>
            <a:r>
              <a:rPr lang="en-IN" dirty="0">
                <a:solidFill>
                  <a:schemeClr val="tx1"/>
                </a:solidFill>
              </a:rPr>
              <a:t>Under Statistics at glance, data about total openings, Candidates, and Pipelined Candidates are shown.</a:t>
            </a:r>
          </a:p>
          <a:p>
            <a:pPr marL="285750" indent="-285750">
              <a:lnSpc>
                <a:spcPct val="150000"/>
              </a:lnSpc>
              <a:buFont typeface="Arial" panose="020B0604020202020204" pitchFamily="34" charset="0"/>
              <a:buChar char="•"/>
            </a:pPr>
            <a:r>
              <a:rPr lang="en-IN" dirty="0">
                <a:solidFill>
                  <a:schemeClr val="tx1"/>
                </a:solidFill>
              </a:rPr>
              <a:t>All the major reports for Sales are shown under Sales Information.</a:t>
            </a:r>
          </a:p>
          <a:p>
            <a:pPr marL="285750" indent="-285750">
              <a:lnSpc>
                <a:spcPct val="150000"/>
              </a:lnSpc>
              <a:buFont typeface="Arial" panose="020B0604020202020204" pitchFamily="34" charset="0"/>
              <a:buChar char="•"/>
            </a:pPr>
            <a:r>
              <a:rPr lang="en-IN" dirty="0">
                <a:solidFill>
                  <a:schemeClr val="tx1"/>
                </a:solidFill>
              </a:rPr>
              <a:t>All the information about the recruiters is fetched under Recruiters Information.</a:t>
            </a:r>
          </a:p>
          <a:p>
            <a:pPr marL="285750" indent="-285750">
              <a:lnSpc>
                <a:spcPct val="150000"/>
              </a:lnSpc>
              <a:buFont typeface="Arial" panose="020B0604020202020204" pitchFamily="34" charset="0"/>
              <a:buChar char="•"/>
            </a:pPr>
            <a:r>
              <a:rPr lang="en-IN" dirty="0">
                <a:solidFill>
                  <a:schemeClr val="tx1"/>
                </a:solidFill>
              </a:rPr>
              <a:t>An report of recruiter-wise analysis is visualized via a bar graph.</a:t>
            </a:r>
          </a:p>
        </p:txBody>
      </p:sp>
      <p:sp>
        <p:nvSpPr>
          <p:cNvPr id="4" name="Title 1">
            <a:extLst>
              <a:ext uri="{FF2B5EF4-FFF2-40B4-BE49-F238E27FC236}">
                <a16:creationId xmlns:a16="http://schemas.microsoft.com/office/drawing/2014/main" id="{939802DF-74FD-47B2-588A-709EFA793B96}"/>
              </a:ext>
            </a:extLst>
          </p:cNvPr>
          <p:cNvSpPr txBox="1">
            <a:spLocks/>
          </p:cNvSpPr>
          <p:nvPr/>
        </p:nvSpPr>
        <p:spPr>
          <a:xfrm>
            <a:off x="2060700" y="46542"/>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Tree>
    <p:extLst>
      <p:ext uri="{BB962C8B-B14F-4D97-AF65-F5344CB8AC3E}">
        <p14:creationId xmlns:p14="http://schemas.microsoft.com/office/powerpoint/2010/main" val="428794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8640-6567-458E-5839-8470F1F1365D}"/>
              </a:ext>
            </a:extLst>
          </p:cNvPr>
          <p:cNvSpPr>
            <a:spLocks noGrp="1"/>
          </p:cNvSpPr>
          <p:nvPr>
            <p:ph type="title"/>
          </p:nvPr>
        </p:nvSpPr>
        <p:spPr>
          <a:xfrm>
            <a:off x="1681800" y="390089"/>
            <a:ext cx="5780400" cy="810941"/>
          </a:xfrm>
        </p:spPr>
        <p:txBody>
          <a:bodyPr/>
          <a:lstStyle/>
          <a:p>
            <a:r>
              <a:rPr lang="en-IN" sz="4000" dirty="0"/>
              <a:t>Openings</a:t>
            </a:r>
          </a:p>
        </p:txBody>
      </p:sp>
      <p:sp>
        <p:nvSpPr>
          <p:cNvPr id="7" name="TextBox 6">
            <a:extLst>
              <a:ext uri="{FF2B5EF4-FFF2-40B4-BE49-F238E27FC236}">
                <a16:creationId xmlns:a16="http://schemas.microsoft.com/office/drawing/2014/main" id="{A4ED8EF4-3587-6B06-11FB-2EF6F68EFF31}"/>
              </a:ext>
            </a:extLst>
          </p:cNvPr>
          <p:cNvSpPr txBox="1"/>
          <p:nvPr/>
        </p:nvSpPr>
        <p:spPr>
          <a:xfrm>
            <a:off x="135193" y="3648200"/>
            <a:ext cx="8688957" cy="8872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285750" indent="-285750">
              <a:lnSpc>
                <a:spcPct val="200000"/>
              </a:lnSpc>
              <a:buFont typeface="Arial" panose="020B0604020202020204" pitchFamily="34" charset="0"/>
              <a:buChar char="•"/>
            </a:pPr>
            <a:r>
              <a:rPr lang="en-IN" dirty="0">
                <a:solidFill>
                  <a:schemeClr val="tx1"/>
                </a:solidFill>
              </a:rPr>
              <a:t>All the job openings in the organizations are shown here.</a:t>
            </a:r>
          </a:p>
          <a:p>
            <a:pPr marL="285750" indent="-285750">
              <a:lnSpc>
                <a:spcPct val="200000"/>
              </a:lnSpc>
              <a:buFont typeface="Arial" panose="020B0604020202020204" pitchFamily="34" charset="0"/>
              <a:buChar char="•"/>
            </a:pPr>
            <a:r>
              <a:rPr lang="en-IN" dirty="0">
                <a:solidFill>
                  <a:schemeClr val="tx1"/>
                </a:solidFill>
              </a:rPr>
              <a:t>You can add new openings by clicking on Add Openings button and then filling up the form.</a:t>
            </a:r>
          </a:p>
        </p:txBody>
      </p:sp>
      <p:pic>
        <p:nvPicPr>
          <p:cNvPr id="3" name="Content Placeholder 4">
            <a:extLst>
              <a:ext uri="{FF2B5EF4-FFF2-40B4-BE49-F238E27FC236}">
                <a16:creationId xmlns:a16="http://schemas.microsoft.com/office/drawing/2014/main" id="{78D49892-D1D6-C73B-A7A3-DDBFD5C1EDFF}"/>
              </a:ext>
            </a:extLst>
          </p:cNvPr>
          <p:cNvPicPr>
            <a:picLocks noChangeAspect="1"/>
          </p:cNvPicPr>
          <p:nvPr/>
        </p:nvPicPr>
        <p:blipFill>
          <a:blip r:embed="rId2"/>
          <a:stretch>
            <a:fillRect/>
          </a:stretch>
        </p:blipFill>
        <p:spPr>
          <a:xfrm>
            <a:off x="135193" y="1093947"/>
            <a:ext cx="4302695" cy="2271246"/>
          </a:xfrm>
          <a:prstGeom prst="rect">
            <a:avLst/>
          </a:prstGeom>
          <a:noFill/>
          <a:ln>
            <a:noFill/>
          </a:ln>
        </p:spPr>
      </p:pic>
      <p:pic>
        <p:nvPicPr>
          <p:cNvPr id="4" name="Picture 3">
            <a:extLst>
              <a:ext uri="{FF2B5EF4-FFF2-40B4-BE49-F238E27FC236}">
                <a16:creationId xmlns:a16="http://schemas.microsoft.com/office/drawing/2014/main" id="{15A2AFA5-548F-A8D6-84AF-3D77D1C74049}"/>
              </a:ext>
            </a:extLst>
          </p:cNvPr>
          <p:cNvPicPr>
            <a:picLocks noChangeAspect="1"/>
          </p:cNvPicPr>
          <p:nvPr/>
        </p:nvPicPr>
        <p:blipFill>
          <a:blip r:embed="rId3"/>
          <a:stretch>
            <a:fillRect/>
          </a:stretch>
        </p:blipFill>
        <p:spPr>
          <a:xfrm>
            <a:off x="4437888" y="1086257"/>
            <a:ext cx="4302696" cy="2271246"/>
          </a:xfrm>
          <a:prstGeom prst="rect">
            <a:avLst/>
          </a:prstGeom>
        </p:spPr>
      </p:pic>
      <p:sp>
        <p:nvSpPr>
          <p:cNvPr id="5" name="Title 1">
            <a:extLst>
              <a:ext uri="{FF2B5EF4-FFF2-40B4-BE49-F238E27FC236}">
                <a16:creationId xmlns:a16="http://schemas.microsoft.com/office/drawing/2014/main" id="{2598610B-FBDA-F157-4E23-9CB12525BD24}"/>
              </a:ext>
            </a:extLst>
          </p:cNvPr>
          <p:cNvSpPr txBox="1">
            <a:spLocks/>
          </p:cNvSpPr>
          <p:nvPr/>
        </p:nvSpPr>
        <p:spPr>
          <a:xfrm>
            <a:off x="2060700" y="130169"/>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Tree>
    <p:extLst>
      <p:ext uri="{BB962C8B-B14F-4D97-AF65-F5344CB8AC3E}">
        <p14:creationId xmlns:p14="http://schemas.microsoft.com/office/powerpoint/2010/main" val="365685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8640-6567-458E-5839-8470F1F1365D}"/>
              </a:ext>
            </a:extLst>
          </p:cNvPr>
          <p:cNvSpPr>
            <a:spLocks noGrp="1"/>
          </p:cNvSpPr>
          <p:nvPr>
            <p:ph type="title"/>
          </p:nvPr>
        </p:nvSpPr>
        <p:spPr>
          <a:xfrm>
            <a:off x="1681800" y="322326"/>
            <a:ext cx="5780400" cy="810941"/>
          </a:xfrm>
        </p:spPr>
        <p:txBody>
          <a:bodyPr/>
          <a:lstStyle/>
          <a:p>
            <a:r>
              <a:rPr lang="en-IN" sz="4000" dirty="0"/>
              <a:t>Django Admin</a:t>
            </a:r>
          </a:p>
        </p:txBody>
      </p:sp>
      <p:sp>
        <p:nvSpPr>
          <p:cNvPr id="7" name="TextBox 6">
            <a:extLst>
              <a:ext uri="{FF2B5EF4-FFF2-40B4-BE49-F238E27FC236}">
                <a16:creationId xmlns:a16="http://schemas.microsoft.com/office/drawing/2014/main" id="{A4ED8EF4-3587-6B06-11FB-2EF6F68EFF31}"/>
              </a:ext>
            </a:extLst>
          </p:cNvPr>
          <p:cNvSpPr txBox="1"/>
          <p:nvPr/>
        </p:nvSpPr>
        <p:spPr>
          <a:xfrm>
            <a:off x="135192" y="4081025"/>
            <a:ext cx="8688957" cy="30777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dirty="0">
                <a:solidFill>
                  <a:schemeClr val="tx1"/>
                </a:solidFill>
              </a:rPr>
              <a:t>All the databases of the placed candidates are shown here.</a:t>
            </a:r>
          </a:p>
        </p:txBody>
      </p:sp>
      <p:pic>
        <p:nvPicPr>
          <p:cNvPr id="8" name="Content Placeholder 4">
            <a:extLst>
              <a:ext uri="{FF2B5EF4-FFF2-40B4-BE49-F238E27FC236}">
                <a16:creationId xmlns:a16="http://schemas.microsoft.com/office/drawing/2014/main" id="{530430E5-632C-1BA8-CFA9-FC1043E36692}"/>
              </a:ext>
            </a:extLst>
          </p:cNvPr>
          <p:cNvPicPr>
            <a:picLocks noChangeAspect="1"/>
          </p:cNvPicPr>
          <p:nvPr/>
        </p:nvPicPr>
        <p:blipFill>
          <a:blip r:embed="rId2"/>
          <a:stretch>
            <a:fillRect/>
          </a:stretch>
        </p:blipFill>
        <p:spPr>
          <a:xfrm>
            <a:off x="135192" y="1133267"/>
            <a:ext cx="4154088" cy="1931402"/>
          </a:xfrm>
          <a:prstGeom prst="rect">
            <a:avLst/>
          </a:prstGeom>
          <a:noFill/>
          <a:ln>
            <a:noFill/>
          </a:ln>
        </p:spPr>
      </p:pic>
      <p:pic>
        <p:nvPicPr>
          <p:cNvPr id="10" name="Picture 9">
            <a:extLst>
              <a:ext uri="{FF2B5EF4-FFF2-40B4-BE49-F238E27FC236}">
                <a16:creationId xmlns:a16="http://schemas.microsoft.com/office/drawing/2014/main" id="{899C3440-538B-CBBD-5CE0-EA51EB0E1FDC}"/>
              </a:ext>
            </a:extLst>
          </p:cNvPr>
          <p:cNvPicPr>
            <a:picLocks noChangeAspect="1"/>
          </p:cNvPicPr>
          <p:nvPr/>
        </p:nvPicPr>
        <p:blipFill>
          <a:blip r:embed="rId3"/>
          <a:stretch>
            <a:fillRect/>
          </a:stretch>
        </p:blipFill>
        <p:spPr>
          <a:xfrm>
            <a:off x="4336796" y="1841721"/>
            <a:ext cx="4559569" cy="1984301"/>
          </a:xfrm>
          <a:prstGeom prst="rect">
            <a:avLst/>
          </a:prstGeom>
        </p:spPr>
      </p:pic>
      <p:sp>
        <p:nvSpPr>
          <p:cNvPr id="3" name="Title 1">
            <a:extLst>
              <a:ext uri="{FF2B5EF4-FFF2-40B4-BE49-F238E27FC236}">
                <a16:creationId xmlns:a16="http://schemas.microsoft.com/office/drawing/2014/main" id="{2AA86F1D-6BC5-8674-03C8-22A4B6721B69}"/>
              </a:ext>
            </a:extLst>
          </p:cNvPr>
          <p:cNvSpPr txBox="1">
            <a:spLocks/>
          </p:cNvSpPr>
          <p:nvPr/>
        </p:nvSpPr>
        <p:spPr>
          <a:xfrm>
            <a:off x="2060700" y="67323"/>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Tree>
    <p:extLst>
      <p:ext uri="{BB962C8B-B14F-4D97-AF65-F5344CB8AC3E}">
        <p14:creationId xmlns:p14="http://schemas.microsoft.com/office/powerpoint/2010/main" val="74063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1966685" y="3950992"/>
            <a:ext cx="524930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CODING</a:t>
            </a:r>
            <a:endParaRPr dirty="0"/>
          </a:p>
        </p:txBody>
      </p:sp>
      <p:sp>
        <p:nvSpPr>
          <p:cNvPr id="1040" name="Google Shape;1040;p44"/>
          <p:cNvSpPr txBox="1">
            <a:spLocks noGrp="1"/>
          </p:cNvSpPr>
          <p:nvPr>
            <p:ph type="title" idx="2"/>
          </p:nvPr>
        </p:nvSpPr>
        <p:spPr>
          <a:xfrm>
            <a:off x="1349457" y="1495800"/>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DJANGO</a:t>
            </a:r>
            <a:endParaRPr sz="1600" dirty="0"/>
          </a:p>
        </p:txBody>
      </p:sp>
      <p:cxnSp>
        <p:nvCxnSpPr>
          <p:cNvPr id="1042" name="Google Shape;1042;p44"/>
          <p:cNvCxnSpPr/>
          <p:nvPr/>
        </p:nvCxnSpPr>
        <p:spPr>
          <a:xfrm>
            <a:off x="3456944" y="4688151"/>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43" name="Google Shape;1043;p44"/>
          <p:cNvGrpSpPr/>
          <p:nvPr/>
        </p:nvGrpSpPr>
        <p:grpSpPr>
          <a:xfrm>
            <a:off x="872826" y="1648497"/>
            <a:ext cx="289868" cy="852000"/>
            <a:chOff x="456616" y="2161476"/>
            <a:chExt cx="289868" cy="852000"/>
          </a:xfrm>
        </p:grpSpPr>
        <p:sp>
          <p:nvSpPr>
            <p:cNvPr id="1044" name="Google Shape;1044;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4"/>
          <p:cNvGrpSpPr/>
          <p:nvPr/>
        </p:nvGrpSpPr>
        <p:grpSpPr>
          <a:xfrm>
            <a:off x="2679908" y="1648497"/>
            <a:ext cx="289868" cy="852000"/>
            <a:chOff x="456616" y="2161476"/>
            <a:chExt cx="289868" cy="852000"/>
          </a:xfrm>
        </p:grpSpPr>
        <p:sp>
          <p:nvSpPr>
            <p:cNvPr id="1050"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44"/>
          <p:cNvGrpSpPr/>
          <p:nvPr/>
        </p:nvGrpSpPr>
        <p:grpSpPr>
          <a:xfrm rot="5400000">
            <a:off x="1781402" y="767066"/>
            <a:ext cx="289868" cy="852000"/>
            <a:chOff x="456616" y="2161476"/>
            <a:chExt cx="289868" cy="852000"/>
          </a:xfrm>
        </p:grpSpPr>
        <p:sp>
          <p:nvSpPr>
            <p:cNvPr id="1056" name="Google Shape;1056;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4"/>
          <p:cNvGrpSpPr/>
          <p:nvPr/>
        </p:nvGrpSpPr>
        <p:grpSpPr>
          <a:xfrm rot="5400000">
            <a:off x="1781402" y="2529948"/>
            <a:ext cx="289868" cy="852000"/>
            <a:chOff x="456616" y="2161476"/>
            <a:chExt cx="289868" cy="852000"/>
          </a:xfrm>
        </p:grpSpPr>
        <p:sp>
          <p:nvSpPr>
            <p:cNvPr id="1062" name="Google Shape;1062;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40;p44">
            <a:extLst>
              <a:ext uri="{FF2B5EF4-FFF2-40B4-BE49-F238E27FC236}">
                <a16:creationId xmlns:a16="http://schemas.microsoft.com/office/drawing/2014/main" id="{29C1A759-0587-5FE6-3473-61AE0E34224F}"/>
              </a:ext>
            </a:extLst>
          </p:cNvPr>
          <p:cNvSpPr txBox="1">
            <a:spLocks/>
          </p:cNvSpPr>
          <p:nvPr/>
        </p:nvSpPr>
        <p:spPr>
          <a:xfrm>
            <a:off x="4001217" y="1514088"/>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a:buNone/>
              <a:defRPr sz="65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 sz="1800" dirty="0"/>
              <a:t>HTML</a:t>
            </a:r>
          </a:p>
        </p:txBody>
      </p:sp>
      <p:grpSp>
        <p:nvGrpSpPr>
          <p:cNvPr id="3" name="Google Shape;1043;p44">
            <a:extLst>
              <a:ext uri="{FF2B5EF4-FFF2-40B4-BE49-F238E27FC236}">
                <a16:creationId xmlns:a16="http://schemas.microsoft.com/office/drawing/2014/main" id="{C4AE7D26-25B1-DD91-40D7-FF42F4096A45}"/>
              </a:ext>
            </a:extLst>
          </p:cNvPr>
          <p:cNvGrpSpPr/>
          <p:nvPr/>
        </p:nvGrpSpPr>
        <p:grpSpPr>
          <a:xfrm>
            <a:off x="3524586" y="1666785"/>
            <a:ext cx="289868" cy="852000"/>
            <a:chOff x="456616" y="2161476"/>
            <a:chExt cx="289868" cy="852000"/>
          </a:xfrm>
        </p:grpSpPr>
        <p:sp>
          <p:nvSpPr>
            <p:cNvPr id="4" name="Google Shape;1044;p44">
              <a:extLst>
                <a:ext uri="{FF2B5EF4-FFF2-40B4-BE49-F238E27FC236}">
                  <a16:creationId xmlns:a16="http://schemas.microsoft.com/office/drawing/2014/main" id="{83E97D7B-30A2-73A4-9070-A9A0FE4A60B5}"/>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5;p44">
              <a:extLst>
                <a:ext uri="{FF2B5EF4-FFF2-40B4-BE49-F238E27FC236}">
                  <a16:creationId xmlns:a16="http://schemas.microsoft.com/office/drawing/2014/main" id="{94B25944-4890-A319-D6BB-8DBF535FF0C4}"/>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6;p44">
              <a:extLst>
                <a:ext uri="{FF2B5EF4-FFF2-40B4-BE49-F238E27FC236}">
                  <a16:creationId xmlns:a16="http://schemas.microsoft.com/office/drawing/2014/main" id="{C70FCD68-0FD7-3CB0-C062-0508D2F3E097}"/>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7;p44">
              <a:extLst>
                <a:ext uri="{FF2B5EF4-FFF2-40B4-BE49-F238E27FC236}">
                  <a16:creationId xmlns:a16="http://schemas.microsoft.com/office/drawing/2014/main" id="{838A71F2-D2A2-7D42-E94A-DCBB257BCEFC}"/>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48;p44">
              <a:extLst>
                <a:ext uri="{FF2B5EF4-FFF2-40B4-BE49-F238E27FC236}">
                  <a16:creationId xmlns:a16="http://schemas.microsoft.com/office/drawing/2014/main" id="{326FF6FB-0D8A-FEA9-F1B4-C8B3305FF02D}"/>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49;p44">
            <a:extLst>
              <a:ext uri="{FF2B5EF4-FFF2-40B4-BE49-F238E27FC236}">
                <a16:creationId xmlns:a16="http://schemas.microsoft.com/office/drawing/2014/main" id="{12EE37CD-8054-E5DA-9D54-38990466752A}"/>
              </a:ext>
            </a:extLst>
          </p:cNvPr>
          <p:cNvGrpSpPr/>
          <p:nvPr/>
        </p:nvGrpSpPr>
        <p:grpSpPr>
          <a:xfrm>
            <a:off x="5331668" y="1666785"/>
            <a:ext cx="289868" cy="852000"/>
            <a:chOff x="456616" y="2161476"/>
            <a:chExt cx="289868" cy="852000"/>
          </a:xfrm>
        </p:grpSpPr>
        <p:sp>
          <p:nvSpPr>
            <p:cNvPr id="10" name="Google Shape;1050;p44">
              <a:extLst>
                <a:ext uri="{FF2B5EF4-FFF2-40B4-BE49-F238E27FC236}">
                  <a16:creationId xmlns:a16="http://schemas.microsoft.com/office/drawing/2014/main" id="{26AFDD66-3555-3327-A95F-649B38026BFB}"/>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1;p44">
              <a:extLst>
                <a:ext uri="{FF2B5EF4-FFF2-40B4-BE49-F238E27FC236}">
                  <a16:creationId xmlns:a16="http://schemas.microsoft.com/office/drawing/2014/main" id="{3CF189E2-54B8-4E42-192D-CB99471653AC}"/>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2;p44">
              <a:extLst>
                <a:ext uri="{FF2B5EF4-FFF2-40B4-BE49-F238E27FC236}">
                  <a16:creationId xmlns:a16="http://schemas.microsoft.com/office/drawing/2014/main" id="{26BD54FF-5EC2-D189-936C-E633FF22062E}"/>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3;p44">
              <a:extLst>
                <a:ext uri="{FF2B5EF4-FFF2-40B4-BE49-F238E27FC236}">
                  <a16:creationId xmlns:a16="http://schemas.microsoft.com/office/drawing/2014/main" id="{4F0C57E6-9167-FF0B-DB70-0B49F4772EC2}"/>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44">
              <a:extLst>
                <a:ext uri="{FF2B5EF4-FFF2-40B4-BE49-F238E27FC236}">
                  <a16:creationId xmlns:a16="http://schemas.microsoft.com/office/drawing/2014/main" id="{D10C44FA-9B61-6C14-6C6D-70EED16C9795}"/>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55;p44">
            <a:extLst>
              <a:ext uri="{FF2B5EF4-FFF2-40B4-BE49-F238E27FC236}">
                <a16:creationId xmlns:a16="http://schemas.microsoft.com/office/drawing/2014/main" id="{399DE745-1F82-C2A1-0C12-A652F4551C03}"/>
              </a:ext>
            </a:extLst>
          </p:cNvPr>
          <p:cNvGrpSpPr/>
          <p:nvPr/>
        </p:nvGrpSpPr>
        <p:grpSpPr>
          <a:xfrm rot="5400000">
            <a:off x="4433162" y="785354"/>
            <a:ext cx="289868" cy="852000"/>
            <a:chOff x="456616" y="2161476"/>
            <a:chExt cx="289868" cy="852000"/>
          </a:xfrm>
        </p:grpSpPr>
        <p:sp>
          <p:nvSpPr>
            <p:cNvPr id="16" name="Google Shape;1056;p44">
              <a:extLst>
                <a:ext uri="{FF2B5EF4-FFF2-40B4-BE49-F238E27FC236}">
                  <a16:creationId xmlns:a16="http://schemas.microsoft.com/office/drawing/2014/main" id="{66A27B0E-F324-A9AD-A91F-AD81CBC235B0}"/>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7;p44">
              <a:extLst>
                <a:ext uri="{FF2B5EF4-FFF2-40B4-BE49-F238E27FC236}">
                  <a16:creationId xmlns:a16="http://schemas.microsoft.com/office/drawing/2014/main" id="{A2CCD6A4-3580-425B-9F35-29D68EA93AA6}"/>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8;p44">
              <a:extLst>
                <a:ext uri="{FF2B5EF4-FFF2-40B4-BE49-F238E27FC236}">
                  <a16:creationId xmlns:a16="http://schemas.microsoft.com/office/drawing/2014/main" id="{409D5FFF-79E2-4EC2-41B4-BB50C721F7C1}"/>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9;p44">
              <a:extLst>
                <a:ext uri="{FF2B5EF4-FFF2-40B4-BE49-F238E27FC236}">
                  <a16:creationId xmlns:a16="http://schemas.microsoft.com/office/drawing/2014/main" id="{3D78F429-DF17-9766-6929-E6E257BA81AE}"/>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60;p44">
              <a:extLst>
                <a:ext uri="{FF2B5EF4-FFF2-40B4-BE49-F238E27FC236}">
                  <a16:creationId xmlns:a16="http://schemas.microsoft.com/office/drawing/2014/main" id="{6F0277A0-3938-7958-B702-D615C0F58796}"/>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61;p44">
            <a:extLst>
              <a:ext uri="{FF2B5EF4-FFF2-40B4-BE49-F238E27FC236}">
                <a16:creationId xmlns:a16="http://schemas.microsoft.com/office/drawing/2014/main" id="{431EEEBE-0C60-0B89-CABB-FF164AC02453}"/>
              </a:ext>
            </a:extLst>
          </p:cNvPr>
          <p:cNvGrpSpPr/>
          <p:nvPr/>
        </p:nvGrpSpPr>
        <p:grpSpPr>
          <a:xfrm rot="5400000">
            <a:off x="4433162" y="2548236"/>
            <a:ext cx="289868" cy="852000"/>
            <a:chOff x="456616" y="2161476"/>
            <a:chExt cx="289868" cy="852000"/>
          </a:xfrm>
        </p:grpSpPr>
        <p:sp>
          <p:nvSpPr>
            <p:cNvPr id="22" name="Google Shape;1062;p44">
              <a:extLst>
                <a:ext uri="{FF2B5EF4-FFF2-40B4-BE49-F238E27FC236}">
                  <a16:creationId xmlns:a16="http://schemas.microsoft.com/office/drawing/2014/main" id="{D5F5C9C4-E9CC-82BD-7DD5-7B8F5D4C05E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3;p44">
              <a:extLst>
                <a:ext uri="{FF2B5EF4-FFF2-40B4-BE49-F238E27FC236}">
                  <a16:creationId xmlns:a16="http://schemas.microsoft.com/office/drawing/2014/main" id="{3932088C-06F1-FEB7-9A68-819323CCA82C}"/>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4;p44">
              <a:extLst>
                <a:ext uri="{FF2B5EF4-FFF2-40B4-BE49-F238E27FC236}">
                  <a16:creationId xmlns:a16="http://schemas.microsoft.com/office/drawing/2014/main" id="{1C619C78-A6D6-E2A0-71A0-188B95C1443D}"/>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65;p44">
              <a:extLst>
                <a:ext uri="{FF2B5EF4-FFF2-40B4-BE49-F238E27FC236}">
                  <a16:creationId xmlns:a16="http://schemas.microsoft.com/office/drawing/2014/main" id="{33B331F5-6EA1-5922-B1A3-61A0CC3C7154}"/>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6;p44">
              <a:extLst>
                <a:ext uri="{FF2B5EF4-FFF2-40B4-BE49-F238E27FC236}">
                  <a16:creationId xmlns:a16="http://schemas.microsoft.com/office/drawing/2014/main" id="{C69A68FE-0BF1-114C-C244-44E3BFFD9F7B}"/>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040;p44">
            <a:extLst>
              <a:ext uri="{FF2B5EF4-FFF2-40B4-BE49-F238E27FC236}">
                <a16:creationId xmlns:a16="http://schemas.microsoft.com/office/drawing/2014/main" id="{B8C7DC04-BC4B-E20F-476D-65988E3F96A1}"/>
              </a:ext>
            </a:extLst>
          </p:cNvPr>
          <p:cNvSpPr txBox="1">
            <a:spLocks/>
          </p:cNvSpPr>
          <p:nvPr/>
        </p:nvSpPr>
        <p:spPr>
          <a:xfrm>
            <a:off x="6494481" y="1544568"/>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a:buNone/>
              <a:defRPr sz="65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 sz="1800" dirty="0"/>
              <a:t>CSS</a:t>
            </a:r>
          </a:p>
        </p:txBody>
      </p:sp>
      <p:grpSp>
        <p:nvGrpSpPr>
          <p:cNvPr id="28" name="Google Shape;1043;p44">
            <a:extLst>
              <a:ext uri="{FF2B5EF4-FFF2-40B4-BE49-F238E27FC236}">
                <a16:creationId xmlns:a16="http://schemas.microsoft.com/office/drawing/2014/main" id="{F081E438-DF61-13CF-C88F-6029B82C423C}"/>
              </a:ext>
            </a:extLst>
          </p:cNvPr>
          <p:cNvGrpSpPr/>
          <p:nvPr/>
        </p:nvGrpSpPr>
        <p:grpSpPr>
          <a:xfrm>
            <a:off x="6017850" y="1697265"/>
            <a:ext cx="289868" cy="852000"/>
            <a:chOff x="456616" y="2161476"/>
            <a:chExt cx="289868" cy="852000"/>
          </a:xfrm>
        </p:grpSpPr>
        <p:sp>
          <p:nvSpPr>
            <p:cNvPr id="29" name="Google Shape;1044;p44">
              <a:extLst>
                <a:ext uri="{FF2B5EF4-FFF2-40B4-BE49-F238E27FC236}">
                  <a16:creationId xmlns:a16="http://schemas.microsoft.com/office/drawing/2014/main" id="{B255B641-D688-015F-2E6F-40DBBD260E2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5;p44">
              <a:extLst>
                <a:ext uri="{FF2B5EF4-FFF2-40B4-BE49-F238E27FC236}">
                  <a16:creationId xmlns:a16="http://schemas.microsoft.com/office/drawing/2014/main" id="{19370876-ABBD-EB6A-613C-BFEF1962AB86}"/>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6;p44">
              <a:extLst>
                <a:ext uri="{FF2B5EF4-FFF2-40B4-BE49-F238E27FC236}">
                  <a16:creationId xmlns:a16="http://schemas.microsoft.com/office/drawing/2014/main" id="{5AC7D31F-F531-45D6-C413-8773F3535214}"/>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7;p44">
              <a:extLst>
                <a:ext uri="{FF2B5EF4-FFF2-40B4-BE49-F238E27FC236}">
                  <a16:creationId xmlns:a16="http://schemas.microsoft.com/office/drawing/2014/main" id="{6FCA3C9A-C1C8-9AE2-AA63-BD397B63FC19}"/>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4">
              <a:extLst>
                <a:ext uri="{FF2B5EF4-FFF2-40B4-BE49-F238E27FC236}">
                  <a16:creationId xmlns:a16="http://schemas.microsoft.com/office/drawing/2014/main" id="{2D00A5B9-6A3F-A8B7-1D77-459307BC5BC0}"/>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49;p44">
            <a:extLst>
              <a:ext uri="{FF2B5EF4-FFF2-40B4-BE49-F238E27FC236}">
                <a16:creationId xmlns:a16="http://schemas.microsoft.com/office/drawing/2014/main" id="{A4452ECE-F072-D561-D2ED-990BCA163ED1}"/>
              </a:ext>
            </a:extLst>
          </p:cNvPr>
          <p:cNvGrpSpPr/>
          <p:nvPr/>
        </p:nvGrpSpPr>
        <p:grpSpPr>
          <a:xfrm>
            <a:off x="7824932" y="1697265"/>
            <a:ext cx="289868" cy="852000"/>
            <a:chOff x="456616" y="2161476"/>
            <a:chExt cx="289868" cy="852000"/>
          </a:xfrm>
        </p:grpSpPr>
        <p:sp>
          <p:nvSpPr>
            <p:cNvPr id="35" name="Google Shape;1050;p44">
              <a:extLst>
                <a:ext uri="{FF2B5EF4-FFF2-40B4-BE49-F238E27FC236}">
                  <a16:creationId xmlns:a16="http://schemas.microsoft.com/office/drawing/2014/main" id="{B4D7886A-7DA7-4A12-8A5D-E0598FB1C894}"/>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4">
              <a:extLst>
                <a:ext uri="{FF2B5EF4-FFF2-40B4-BE49-F238E27FC236}">
                  <a16:creationId xmlns:a16="http://schemas.microsoft.com/office/drawing/2014/main" id="{E8F32221-771E-7C26-ABCA-35692735D8E5}"/>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2;p44">
              <a:extLst>
                <a:ext uri="{FF2B5EF4-FFF2-40B4-BE49-F238E27FC236}">
                  <a16:creationId xmlns:a16="http://schemas.microsoft.com/office/drawing/2014/main" id="{987F505C-295E-7B9E-1E84-3F6BA1E7E654}"/>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3;p44">
              <a:extLst>
                <a:ext uri="{FF2B5EF4-FFF2-40B4-BE49-F238E27FC236}">
                  <a16:creationId xmlns:a16="http://schemas.microsoft.com/office/drawing/2014/main" id="{64DC41BA-D357-12F9-75CA-D7088C6D4664}"/>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4;p44">
              <a:extLst>
                <a:ext uri="{FF2B5EF4-FFF2-40B4-BE49-F238E27FC236}">
                  <a16:creationId xmlns:a16="http://schemas.microsoft.com/office/drawing/2014/main" id="{0C82DEFF-9801-805B-9E93-D8B5CB516D5E}"/>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055;p44">
            <a:extLst>
              <a:ext uri="{FF2B5EF4-FFF2-40B4-BE49-F238E27FC236}">
                <a16:creationId xmlns:a16="http://schemas.microsoft.com/office/drawing/2014/main" id="{A1C40EEF-C7F9-CF42-35D4-B572104BBA10}"/>
              </a:ext>
            </a:extLst>
          </p:cNvPr>
          <p:cNvGrpSpPr/>
          <p:nvPr/>
        </p:nvGrpSpPr>
        <p:grpSpPr>
          <a:xfrm rot="5400000">
            <a:off x="6926426" y="815834"/>
            <a:ext cx="289868" cy="852000"/>
            <a:chOff x="456616" y="2161476"/>
            <a:chExt cx="289868" cy="852000"/>
          </a:xfrm>
        </p:grpSpPr>
        <p:sp>
          <p:nvSpPr>
            <p:cNvPr id="41" name="Google Shape;1056;p44">
              <a:extLst>
                <a:ext uri="{FF2B5EF4-FFF2-40B4-BE49-F238E27FC236}">
                  <a16:creationId xmlns:a16="http://schemas.microsoft.com/office/drawing/2014/main" id="{95EA5DED-AD80-E50C-5D97-3A39ED1723B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7;p44">
              <a:extLst>
                <a:ext uri="{FF2B5EF4-FFF2-40B4-BE49-F238E27FC236}">
                  <a16:creationId xmlns:a16="http://schemas.microsoft.com/office/drawing/2014/main" id="{E90C4E32-659B-1153-41A8-9D92B2FD4789}"/>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8;p44">
              <a:extLst>
                <a:ext uri="{FF2B5EF4-FFF2-40B4-BE49-F238E27FC236}">
                  <a16:creationId xmlns:a16="http://schemas.microsoft.com/office/drawing/2014/main" id="{7F0BC1A3-F0DB-F9A6-A32F-4847D5DA504F}"/>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9;p44">
              <a:extLst>
                <a:ext uri="{FF2B5EF4-FFF2-40B4-BE49-F238E27FC236}">
                  <a16:creationId xmlns:a16="http://schemas.microsoft.com/office/drawing/2014/main" id="{30DA4471-8A0F-F41A-7D3D-8F2CF01D6222}"/>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0;p44">
              <a:extLst>
                <a:ext uri="{FF2B5EF4-FFF2-40B4-BE49-F238E27FC236}">
                  <a16:creationId xmlns:a16="http://schemas.microsoft.com/office/drawing/2014/main" id="{AB74C393-8C92-D2EF-D631-5BDFC6668337}"/>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061;p44">
            <a:extLst>
              <a:ext uri="{FF2B5EF4-FFF2-40B4-BE49-F238E27FC236}">
                <a16:creationId xmlns:a16="http://schemas.microsoft.com/office/drawing/2014/main" id="{53AD77C5-063A-9C9E-6A18-49413E0EA3C4}"/>
              </a:ext>
            </a:extLst>
          </p:cNvPr>
          <p:cNvGrpSpPr/>
          <p:nvPr/>
        </p:nvGrpSpPr>
        <p:grpSpPr>
          <a:xfrm rot="5400000">
            <a:off x="6926426" y="2578716"/>
            <a:ext cx="289868" cy="852000"/>
            <a:chOff x="456616" y="2161476"/>
            <a:chExt cx="289868" cy="852000"/>
          </a:xfrm>
        </p:grpSpPr>
        <p:sp>
          <p:nvSpPr>
            <p:cNvPr id="47" name="Google Shape;1062;p44">
              <a:extLst>
                <a:ext uri="{FF2B5EF4-FFF2-40B4-BE49-F238E27FC236}">
                  <a16:creationId xmlns:a16="http://schemas.microsoft.com/office/drawing/2014/main" id="{3B65E0CA-1440-A686-8455-D51DB5E1CFD1}"/>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3;p44">
              <a:extLst>
                <a:ext uri="{FF2B5EF4-FFF2-40B4-BE49-F238E27FC236}">
                  <a16:creationId xmlns:a16="http://schemas.microsoft.com/office/drawing/2014/main" id="{9192C1EA-7E40-3AEE-A58B-5FD033A95688}"/>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4;p44">
              <a:extLst>
                <a:ext uri="{FF2B5EF4-FFF2-40B4-BE49-F238E27FC236}">
                  <a16:creationId xmlns:a16="http://schemas.microsoft.com/office/drawing/2014/main" id="{045D38F3-8FCB-FE17-33D2-F0427F24CC1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5;p44">
              <a:extLst>
                <a:ext uri="{FF2B5EF4-FFF2-40B4-BE49-F238E27FC236}">
                  <a16:creationId xmlns:a16="http://schemas.microsoft.com/office/drawing/2014/main" id="{FC9E87EF-E83D-3F9D-72BF-8A5B9784C9DE}"/>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6;p44">
              <a:extLst>
                <a:ext uri="{FF2B5EF4-FFF2-40B4-BE49-F238E27FC236}">
                  <a16:creationId xmlns:a16="http://schemas.microsoft.com/office/drawing/2014/main" id="{6D913095-414E-CEF7-D1E3-0847A31985A0}"/>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48"/>
          <p:cNvSpPr/>
          <p:nvPr/>
        </p:nvSpPr>
        <p:spPr>
          <a:xfrm>
            <a:off x="6674825" y="1883725"/>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700" dirty="0">
                <a:solidFill>
                  <a:schemeClr val="dk1"/>
                </a:solidFill>
                <a:latin typeface="Montserrat ExtraBold"/>
                <a:ea typeface="Montserrat ExtraBold"/>
                <a:cs typeface="Montserrat ExtraBold"/>
                <a:sym typeface="Montserrat ExtraBold"/>
              </a:rPr>
              <a:t>CSS</a:t>
            </a:r>
            <a:endParaRPr sz="1700" dirty="0">
              <a:solidFill>
                <a:schemeClr val="dk1"/>
              </a:solidFill>
              <a:latin typeface="Montserrat ExtraBold"/>
              <a:ea typeface="Montserrat ExtraBold"/>
              <a:cs typeface="Montserrat ExtraBold"/>
              <a:sym typeface="Montserrat ExtraBold"/>
            </a:endParaRPr>
          </a:p>
        </p:txBody>
      </p:sp>
      <p:sp>
        <p:nvSpPr>
          <p:cNvPr id="1104" name="Google Shape;1104;p48"/>
          <p:cNvSpPr/>
          <p:nvPr/>
        </p:nvSpPr>
        <p:spPr>
          <a:xfrm>
            <a:off x="3913519"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700" dirty="0">
                <a:solidFill>
                  <a:schemeClr val="dk1"/>
                </a:solidFill>
                <a:latin typeface="Montserrat ExtraBold"/>
                <a:ea typeface="Montserrat ExtraBold"/>
                <a:cs typeface="Montserrat ExtraBold"/>
                <a:sym typeface="Montserrat ExtraBold"/>
              </a:rPr>
              <a:t>HTML</a:t>
            </a:r>
            <a:endParaRPr sz="1700" dirty="0">
              <a:solidFill>
                <a:schemeClr val="dk1"/>
              </a:solidFill>
              <a:latin typeface="Montserrat ExtraBold"/>
              <a:ea typeface="Montserrat ExtraBold"/>
              <a:cs typeface="Montserrat ExtraBold"/>
              <a:sym typeface="Montserrat ExtraBold"/>
            </a:endParaRPr>
          </a:p>
        </p:txBody>
      </p:sp>
      <p:grpSp>
        <p:nvGrpSpPr>
          <p:cNvPr id="1105" name="Google Shape;1105;p48"/>
          <p:cNvGrpSpPr/>
          <p:nvPr/>
        </p:nvGrpSpPr>
        <p:grpSpPr>
          <a:xfrm rot="900049" flipH="1">
            <a:off x="3779892" y="1838475"/>
            <a:ext cx="1669185" cy="1585716"/>
            <a:chOff x="2632375" y="3649275"/>
            <a:chExt cx="1063875" cy="1010675"/>
          </a:xfrm>
        </p:grpSpPr>
        <p:sp>
          <p:nvSpPr>
            <p:cNvPr id="1106" name="Google Shape;1106;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48"/>
          <p:cNvSpPr/>
          <p:nvPr/>
        </p:nvSpPr>
        <p:spPr>
          <a:xfrm>
            <a:off x="1173650"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solidFill>
                  <a:schemeClr val="dk1"/>
                </a:solidFill>
                <a:latin typeface="Montserrat ExtraBold"/>
                <a:ea typeface="Montserrat ExtraBold"/>
                <a:cs typeface="Montserrat ExtraBold"/>
                <a:sym typeface="Montserrat ExtraBold"/>
              </a:rPr>
              <a:t>DJANGO</a:t>
            </a:r>
            <a:endParaRPr sz="1200" dirty="0">
              <a:solidFill>
                <a:schemeClr val="dk1"/>
              </a:solidFill>
              <a:latin typeface="Montserrat ExtraBold"/>
              <a:ea typeface="Montserrat ExtraBold"/>
              <a:cs typeface="Montserrat ExtraBold"/>
              <a:sym typeface="Montserrat ExtraBold"/>
            </a:endParaRPr>
          </a:p>
        </p:txBody>
      </p:sp>
      <p:grpSp>
        <p:nvGrpSpPr>
          <p:cNvPr id="1110" name="Google Shape;1110;p48"/>
          <p:cNvGrpSpPr/>
          <p:nvPr/>
        </p:nvGrpSpPr>
        <p:grpSpPr>
          <a:xfrm>
            <a:off x="2457394" y="2301727"/>
            <a:ext cx="1454012" cy="431350"/>
            <a:chOff x="5604500" y="1883813"/>
            <a:chExt cx="1491600" cy="431350"/>
          </a:xfrm>
        </p:grpSpPr>
        <p:cxnSp>
          <p:nvCxnSpPr>
            <p:cNvPr id="1111" name="Google Shape;1111;p48"/>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112" name="Google Shape;1112;p48"/>
            <p:cNvGrpSpPr/>
            <p:nvPr/>
          </p:nvGrpSpPr>
          <p:grpSpPr>
            <a:xfrm rot="2700000">
              <a:off x="6191966" y="1952596"/>
              <a:ext cx="316239" cy="293783"/>
              <a:chOff x="5761175" y="4621750"/>
              <a:chExt cx="253560" cy="235555"/>
            </a:xfrm>
          </p:grpSpPr>
          <p:sp>
            <p:nvSpPr>
              <p:cNvPr id="1113" name="Google Shape;1113;p48"/>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5" name="Google Shape;1115;p48"/>
          <p:cNvGrpSpPr/>
          <p:nvPr/>
        </p:nvGrpSpPr>
        <p:grpSpPr>
          <a:xfrm>
            <a:off x="5195050" y="2301713"/>
            <a:ext cx="1491600" cy="431350"/>
            <a:chOff x="5604500" y="1883813"/>
            <a:chExt cx="1491600" cy="431350"/>
          </a:xfrm>
        </p:grpSpPr>
        <p:cxnSp>
          <p:nvCxnSpPr>
            <p:cNvPr id="1116" name="Google Shape;1116;p48"/>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117" name="Google Shape;1117;p48"/>
            <p:cNvGrpSpPr/>
            <p:nvPr/>
          </p:nvGrpSpPr>
          <p:grpSpPr>
            <a:xfrm rot="2700000">
              <a:off x="6191966" y="1952596"/>
              <a:ext cx="316239" cy="293783"/>
              <a:chOff x="5761175" y="4621750"/>
              <a:chExt cx="253560" cy="235555"/>
            </a:xfrm>
          </p:grpSpPr>
          <p:sp>
            <p:nvSpPr>
              <p:cNvPr id="1118" name="Google Shape;1118;p48"/>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0" name="Google Shape;1120;p48"/>
          <p:cNvSpPr txBox="1">
            <a:spLocks noGrp="1"/>
          </p:cNvSpPr>
          <p:nvPr>
            <p:ph type="title" idx="4294967295"/>
          </p:nvPr>
        </p:nvSpPr>
        <p:spPr>
          <a:xfrm>
            <a:off x="773156" y="3379024"/>
            <a:ext cx="2084700" cy="1607503"/>
          </a:xfrm>
          <a:prstGeom prst="rect">
            <a:avLst/>
          </a:prstGeom>
        </p:spPr>
        <p:txBody>
          <a:bodyPr spcFirstLastPara="1" wrap="square" lIns="91425" tIns="91425" rIns="91425" bIns="91425" anchor="ctr" anchorCtr="0">
            <a:noAutofit/>
          </a:bodyPr>
          <a:lstStyle/>
          <a:p>
            <a:pPr algn="ctr"/>
            <a:r>
              <a:rPr lang="en-IN" sz="900" dirty="0"/>
              <a:t>Django is a Python Framework that is used to develop websites using Python, it takes care of the difficult stuff so that you can concentrate on building web applications.</a:t>
            </a:r>
            <a:br>
              <a:rPr lang="en-IN" sz="900" dirty="0"/>
            </a:br>
            <a:r>
              <a:rPr lang="en-IN" sz="900" dirty="0"/>
              <a:t>Django Follows the MVT(Model, View &amp; Template) design pattern.</a:t>
            </a:r>
            <a:br>
              <a:rPr lang="en-IN" sz="900" dirty="0"/>
            </a:br>
            <a:endParaRPr sz="900" dirty="0"/>
          </a:p>
        </p:txBody>
      </p:sp>
      <p:sp>
        <p:nvSpPr>
          <p:cNvPr id="1122" name="Google Shape;1122;p48"/>
          <p:cNvSpPr txBox="1">
            <a:spLocks noGrp="1"/>
          </p:cNvSpPr>
          <p:nvPr>
            <p:ph type="title" idx="4294967295"/>
          </p:nvPr>
        </p:nvSpPr>
        <p:spPr>
          <a:xfrm>
            <a:off x="3513019" y="3659322"/>
            <a:ext cx="2084700" cy="431400"/>
          </a:xfrm>
          <a:prstGeom prst="rect">
            <a:avLst/>
          </a:prstGeom>
        </p:spPr>
        <p:txBody>
          <a:bodyPr spcFirstLastPara="1" wrap="square" lIns="91425" tIns="91425" rIns="91425" bIns="91425" anchor="ctr" anchorCtr="0">
            <a:noAutofit/>
          </a:bodyPr>
          <a:lstStyle/>
          <a:p>
            <a:pPr algn="ctr"/>
            <a:r>
              <a:rPr lang="en-IN" sz="1000" dirty="0"/>
              <a:t>Standard markup language for creating webpages.</a:t>
            </a:r>
            <a:br>
              <a:rPr lang="en-IN" sz="1000" dirty="0"/>
            </a:br>
            <a:endParaRPr sz="1000" dirty="0"/>
          </a:p>
        </p:txBody>
      </p:sp>
      <p:sp>
        <p:nvSpPr>
          <p:cNvPr id="1124" name="Google Shape;1124;p48"/>
          <p:cNvSpPr txBox="1">
            <a:spLocks noGrp="1"/>
          </p:cNvSpPr>
          <p:nvPr>
            <p:ph type="title" idx="4294967295"/>
          </p:nvPr>
        </p:nvSpPr>
        <p:spPr>
          <a:xfrm>
            <a:off x="6286146" y="3746304"/>
            <a:ext cx="2084700" cy="431400"/>
          </a:xfrm>
          <a:prstGeom prst="rect">
            <a:avLst/>
          </a:prstGeom>
        </p:spPr>
        <p:txBody>
          <a:bodyPr spcFirstLastPara="1" wrap="square" lIns="91425" tIns="91425" rIns="91425" bIns="91425" anchor="ctr" anchorCtr="0">
            <a:noAutofit/>
          </a:bodyPr>
          <a:lstStyle/>
          <a:p>
            <a:pPr algn="ctr"/>
            <a:r>
              <a:rPr lang="en-IN" sz="1050" dirty="0"/>
              <a:t>CSS describes how HTML elements are to be displayed on the screen, paper, or in other media.</a:t>
            </a:r>
            <a:br>
              <a:rPr lang="en-IN" sz="1050" dirty="0"/>
            </a:br>
            <a:endParaRPr sz="1050" dirty="0"/>
          </a:p>
        </p:txBody>
      </p:sp>
      <p:grpSp>
        <p:nvGrpSpPr>
          <p:cNvPr id="1126" name="Google Shape;1126;p48"/>
          <p:cNvGrpSpPr/>
          <p:nvPr/>
        </p:nvGrpSpPr>
        <p:grpSpPr>
          <a:xfrm rot="-2700000" flipH="1">
            <a:off x="1073759" y="1686142"/>
            <a:ext cx="1669144" cy="1646473"/>
            <a:chOff x="2632375" y="3610525"/>
            <a:chExt cx="1063875" cy="1049425"/>
          </a:xfrm>
        </p:grpSpPr>
        <p:sp>
          <p:nvSpPr>
            <p:cNvPr id="1127" name="Google Shape;1127;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8"/>
          <p:cNvGrpSpPr/>
          <p:nvPr/>
        </p:nvGrpSpPr>
        <p:grpSpPr>
          <a:xfrm rot="2700000">
            <a:off x="6367855" y="1694167"/>
            <a:ext cx="1669144" cy="1646473"/>
            <a:chOff x="2632375" y="3610525"/>
            <a:chExt cx="1063875" cy="1049425"/>
          </a:xfrm>
        </p:grpSpPr>
        <p:sp>
          <p:nvSpPr>
            <p:cNvPr id="1131" name="Google Shape;1131;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9;p44">
            <a:extLst>
              <a:ext uri="{FF2B5EF4-FFF2-40B4-BE49-F238E27FC236}">
                <a16:creationId xmlns:a16="http://schemas.microsoft.com/office/drawing/2014/main" id="{BB6AF70F-0B80-D1C2-4508-7A867795EE98}"/>
              </a:ext>
            </a:extLst>
          </p:cNvPr>
          <p:cNvSpPr txBox="1">
            <a:spLocks noGrp="1"/>
          </p:cNvSpPr>
          <p:nvPr>
            <p:ph type="title"/>
          </p:nvPr>
        </p:nvSpPr>
        <p:spPr>
          <a:xfrm>
            <a:off x="1930714" y="379692"/>
            <a:ext cx="524930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CODING</a:t>
            </a:r>
            <a:endParaRPr dirty="0"/>
          </a:p>
        </p:txBody>
      </p:sp>
      <p:sp>
        <p:nvSpPr>
          <p:cNvPr id="3" name="Google Shape;1039;p44">
            <a:extLst>
              <a:ext uri="{FF2B5EF4-FFF2-40B4-BE49-F238E27FC236}">
                <a16:creationId xmlns:a16="http://schemas.microsoft.com/office/drawing/2014/main" id="{852C5AA9-858F-03E1-C67E-25A3DD520C9A}"/>
              </a:ext>
            </a:extLst>
          </p:cNvPr>
          <p:cNvSpPr txBox="1">
            <a:spLocks/>
          </p:cNvSpPr>
          <p:nvPr/>
        </p:nvSpPr>
        <p:spPr>
          <a:xfrm>
            <a:off x="2040504" y="4613629"/>
            <a:ext cx="5249309" cy="61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1800" dirty="0"/>
              <a:t>Frameworks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9B7-DD71-06DE-B427-E10B0589478E}"/>
              </a:ext>
            </a:extLst>
          </p:cNvPr>
          <p:cNvSpPr>
            <a:spLocks noGrp="1"/>
          </p:cNvSpPr>
          <p:nvPr>
            <p:ph type="title"/>
          </p:nvPr>
        </p:nvSpPr>
        <p:spPr/>
        <p:txBody>
          <a:bodyPr/>
          <a:lstStyle/>
          <a:p>
            <a:r>
              <a:rPr lang="en-IN" sz="1800" dirty="0"/>
              <a:t>DJANGO</a:t>
            </a:r>
          </a:p>
        </p:txBody>
      </p:sp>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12060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1800" dirty="0"/>
              <a:t>CODING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449823" y="1292352"/>
            <a:ext cx="3377185"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1600"/>
              </a:spcAft>
              <a:buFont typeface="Arial" panose="020B0604020202020204" pitchFamily="34" charset="0"/>
              <a:buChar char="•"/>
            </a:pP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choose to go with it because it emphasizes the reusability of the components also referred to as DRY(Don’t Repeat Yourself), and it comes with ready-to-use features like a login system, database connection, and CRUD operations.</a:t>
            </a:r>
          </a:p>
          <a:p>
            <a:pPr marL="285750" indent="-285750">
              <a:lnSpc>
                <a:spcPct val="150000"/>
              </a:lnSpc>
              <a:spcAft>
                <a:spcPts val="1600"/>
              </a:spcAft>
              <a:buFont typeface="Arial" panose="020B0604020202020204" pitchFamily="34" charset="0"/>
              <a:buChar char="•"/>
            </a:pP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we are building an Applicant Tracking System(ATS), in which the database plays a major role, Django can be very handy for this purpose.</a:t>
            </a:r>
          </a:p>
          <a:p>
            <a:pPr marL="285750" indent="-285750">
              <a:lnSpc>
                <a:spcPct val="150000"/>
              </a:lnSpc>
              <a:spcAft>
                <a:spcPts val="1600"/>
              </a:spcAft>
              <a:buFont typeface="Arial" panose="020B0604020202020204" pitchFamily="34" charset="0"/>
              <a:buChar char="•"/>
            </a:pP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1600"/>
              </a:spcAft>
              <a:buFont typeface="Arial" panose="020B0604020202020204" pitchFamily="34" charset="0"/>
              <a:buChar char="•"/>
            </a:pPr>
            <a:endParaRPr lang="en-US" sz="1050" dirty="0">
              <a:solidFill>
                <a:schemeClr val="tx1"/>
              </a:solidFill>
            </a:endParaRPr>
          </a:p>
        </p:txBody>
      </p:sp>
      <p:pic>
        <p:nvPicPr>
          <p:cNvPr id="5" name="Picture 4" descr="How does Django work? | Django Design Patterns and Best Practices - Second  Edition">
            <a:extLst>
              <a:ext uri="{FF2B5EF4-FFF2-40B4-BE49-F238E27FC236}">
                <a16:creationId xmlns:a16="http://schemas.microsoft.com/office/drawing/2014/main" id="{FF083F16-B2CA-B11B-458B-1A5AB0B3E4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796"/>
          <a:stretch/>
        </p:blipFill>
        <p:spPr bwMode="auto">
          <a:xfrm>
            <a:off x="176657" y="1915626"/>
            <a:ext cx="5157470" cy="2022538"/>
          </a:xfrm>
          <a:prstGeom prst="rect">
            <a:avLst/>
          </a:prstGeom>
          <a:noFill/>
          <a:ln>
            <a:noFill/>
          </a:ln>
        </p:spPr>
      </p:pic>
    </p:spTree>
    <p:extLst>
      <p:ext uri="{BB962C8B-B14F-4D97-AF65-F5344CB8AC3E}">
        <p14:creationId xmlns:p14="http://schemas.microsoft.com/office/powerpoint/2010/main" val="235943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9B7-DD71-06DE-B427-E10B0589478E}"/>
              </a:ext>
            </a:extLst>
          </p:cNvPr>
          <p:cNvSpPr>
            <a:spLocks noGrp="1"/>
          </p:cNvSpPr>
          <p:nvPr>
            <p:ph type="title"/>
          </p:nvPr>
        </p:nvSpPr>
        <p:spPr/>
        <p:txBody>
          <a:bodyPr/>
          <a:lstStyle/>
          <a:p>
            <a:r>
              <a:rPr lang="en-IN" sz="1800" dirty="0"/>
              <a:t>DJANGO</a:t>
            </a:r>
          </a:p>
        </p:txBody>
      </p:sp>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12060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1800" dirty="0"/>
              <a:t>CODING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4962145" y="1450321"/>
            <a:ext cx="386486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1600"/>
              </a:spcAft>
              <a:buFont typeface="Arial" panose="020B0604020202020204" pitchFamily="34" charset="0"/>
              <a:buChar char="•"/>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Django follows the MVT design pattern-Model View Template.</a:t>
            </a:r>
          </a:p>
          <a:p>
            <a:pPr marL="285750" indent="-285750">
              <a:lnSpc>
                <a:spcPct val="150000"/>
              </a:lnSpc>
              <a:spcAft>
                <a:spcPts val="1600"/>
              </a:spcAft>
              <a:buFont typeface="Arial" panose="020B0604020202020204" pitchFamily="34" charset="0"/>
              <a:buChar char="•"/>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Model-The data you want to present, usually from a database</a:t>
            </a:r>
            <a:r>
              <a:rPr lang="en-IN"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50000"/>
              </a:lnSpc>
              <a:spcAft>
                <a:spcPts val="1600"/>
              </a:spcAft>
              <a:buFont typeface="Arial" panose="020B0604020202020204" pitchFamily="34" charset="0"/>
              <a:buChar char="•"/>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View-A request handler that returns the relevant template and content – based on the request from the user.</a:t>
            </a:r>
          </a:p>
          <a:p>
            <a:pPr marL="285750" indent="-285750">
              <a:lnSpc>
                <a:spcPct val="150000"/>
              </a:lnSpc>
              <a:spcAft>
                <a:spcPts val="1600"/>
              </a:spcAft>
              <a:buFont typeface="Arial" panose="020B0604020202020204" pitchFamily="34" charset="0"/>
              <a:buChar char="•"/>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Template-A text file containing the layout of the web page, with logic on how to display the data.</a:t>
            </a:r>
          </a:p>
          <a:p>
            <a:pPr marL="285750" indent="-285750">
              <a:lnSpc>
                <a:spcPct val="150000"/>
              </a:lnSpc>
              <a:spcAft>
                <a:spcPts val="1600"/>
              </a:spcAft>
              <a:buFont typeface="Arial" panose="020B0604020202020204" pitchFamily="34" charset="0"/>
              <a:buChar char="•"/>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1600"/>
              </a:spcAft>
              <a:buFont typeface="Arial" panose="020B0604020202020204" pitchFamily="34" charset="0"/>
              <a:buChar char="•"/>
            </a:pPr>
            <a:endParaRPr lang="en-US" sz="1100" dirty="0">
              <a:solidFill>
                <a:schemeClr val="tx1"/>
              </a:solidFill>
            </a:endParaRPr>
          </a:p>
        </p:txBody>
      </p:sp>
      <p:pic>
        <p:nvPicPr>
          <p:cNvPr id="6" name="Picture 5">
            <a:extLst>
              <a:ext uri="{FF2B5EF4-FFF2-40B4-BE49-F238E27FC236}">
                <a16:creationId xmlns:a16="http://schemas.microsoft.com/office/drawing/2014/main" id="{AAC8C3F8-5934-6BB2-968C-25DE852955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 y="1292352"/>
            <a:ext cx="4320540" cy="3124200"/>
          </a:xfrm>
          <a:prstGeom prst="rect">
            <a:avLst/>
          </a:prstGeom>
          <a:noFill/>
          <a:ln>
            <a:noFill/>
          </a:ln>
        </p:spPr>
      </p:pic>
    </p:spTree>
    <p:extLst>
      <p:ext uri="{BB962C8B-B14F-4D97-AF65-F5344CB8AC3E}">
        <p14:creationId xmlns:p14="http://schemas.microsoft.com/office/powerpoint/2010/main" val="10522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9B7-DD71-06DE-B427-E10B0589478E}"/>
              </a:ext>
            </a:extLst>
          </p:cNvPr>
          <p:cNvSpPr>
            <a:spLocks noGrp="1"/>
          </p:cNvSpPr>
          <p:nvPr>
            <p:ph type="title"/>
          </p:nvPr>
        </p:nvSpPr>
        <p:spPr/>
        <p:txBody>
          <a:bodyPr/>
          <a:lstStyle/>
          <a:p>
            <a:r>
              <a:rPr lang="en-IN" sz="1800" dirty="0"/>
              <a:t>DJANGO</a:t>
            </a:r>
          </a:p>
        </p:txBody>
      </p:sp>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12060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1800" dirty="0"/>
              <a:t>CODING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24256" y="1450321"/>
            <a:ext cx="8302753"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lnSpc>
                <a:spcPct val="150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Complete Procedure:</a:t>
            </a:r>
          </a:p>
          <a:p>
            <a:pPr marL="342900" lvl="0" indent="-342900">
              <a:lnSpc>
                <a:spcPct val="150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Django receives the URL, checks the urls.py file, and calls the view that matches the URL.</a:t>
            </a:r>
          </a:p>
          <a:p>
            <a:pPr marL="342900" lvl="0" indent="-342900">
              <a:lnSpc>
                <a:spcPct val="150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view described in the views.py, checks for relevant models.</a:t>
            </a:r>
          </a:p>
          <a:p>
            <a:pPr marL="342900" lvl="0" indent="-342900">
              <a:lnSpc>
                <a:spcPct val="150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models are imported from the model.py file.</a:t>
            </a:r>
          </a:p>
          <a:p>
            <a:pPr marL="342900" lvl="0" indent="-342900">
              <a:lnSpc>
                <a:spcPct val="150000"/>
              </a:lnSpc>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view then sends the data to a specified template in the template folder.</a:t>
            </a:r>
          </a:p>
          <a:p>
            <a:pPr marL="342900" lvl="0" indent="-342900">
              <a:lnSpc>
                <a:spcPct val="150000"/>
              </a:lnSpc>
              <a:spcAft>
                <a:spcPts val="800"/>
              </a:spcAft>
              <a:buFont typeface="+mj-lt"/>
              <a:buAutoNum type="arabicPeriod"/>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template contains the HTML tags and the data it returns finished HTML content back to the browser.</a:t>
            </a:r>
          </a:p>
          <a:p>
            <a:pPr marL="285750" indent="-285750">
              <a:lnSpc>
                <a:spcPct val="150000"/>
              </a:lnSpc>
              <a:spcAft>
                <a:spcPts val="1600"/>
              </a:spcAft>
              <a:buFont typeface="Arial" panose="020B0604020202020204" pitchFamily="34" charset="0"/>
              <a:buChar char="•"/>
            </a:pPr>
            <a:endParaRPr lang="en-US" sz="1100" dirty="0">
              <a:solidFill>
                <a:schemeClr val="tx1"/>
              </a:solidFill>
            </a:endParaRPr>
          </a:p>
        </p:txBody>
      </p:sp>
      <p:pic>
        <p:nvPicPr>
          <p:cNvPr id="7" name="Picture 6">
            <a:extLst>
              <a:ext uri="{FF2B5EF4-FFF2-40B4-BE49-F238E27FC236}">
                <a16:creationId xmlns:a16="http://schemas.microsoft.com/office/drawing/2014/main" id="{C05B162C-6B0B-7881-D5FC-610A2FDC15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29449" y="359550"/>
            <a:ext cx="1955801" cy="1100138"/>
          </a:xfrm>
          <a:prstGeom prst="rect">
            <a:avLst/>
          </a:prstGeom>
        </p:spPr>
      </p:pic>
    </p:spTree>
    <p:extLst>
      <p:ext uri="{BB962C8B-B14F-4D97-AF65-F5344CB8AC3E}">
        <p14:creationId xmlns:p14="http://schemas.microsoft.com/office/powerpoint/2010/main" val="34032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24D4-F978-E3F1-B8A1-84607AD51E1A}"/>
              </a:ext>
            </a:extLst>
          </p:cNvPr>
          <p:cNvSpPr>
            <a:spLocks noGrp="1"/>
          </p:cNvSpPr>
          <p:nvPr>
            <p:ph type="title"/>
          </p:nvPr>
        </p:nvSpPr>
        <p:spPr>
          <a:xfrm>
            <a:off x="387983" y="1678504"/>
            <a:ext cx="6640137" cy="616800"/>
          </a:xfrm>
        </p:spPr>
        <p:txBody>
          <a:bodyPr/>
          <a:lstStyle/>
          <a:p>
            <a:r>
              <a:rPr lang="en-US" dirty="0"/>
              <a:t>Presented by : </a:t>
            </a:r>
            <a:r>
              <a:rPr lang="en-US" dirty="0">
                <a:solidFill>
                  <a:srgbClr val="FF0000"/>
                </a:solidFill>
              </a:rPr>
              <a:t>Group 13</a:t>
            </a:r>
            <a:br>
              <a:rPr lang="en-US" dirty="0"/>
            </a:br>
            <a:endParaRPr lang="en-US" dirty="0"/>
          </a:p>
        </p:txBody>
      </p:sp>
      <p:sp>
        <p:nvSpPr>
          <p:cNvPr id="4" name="Subtitle 3">
            <a:extLst>
              <a:ext uri="{FF2B5EF4-FFF2-40B4-BE49-F238E27FC236}">
                <a16:creationId xmlns:a16="http://schemas.microsoft.com/office/drawing/2014/main" id="{44F1EEE4-E089-1B8C-2792-0334D25E7BDB}"/>
              </a:ext>
            </a:extLst>
          </p:cNvPr>
          <p:cNvSpPr>
            <a:spLocks noGrp="1"/>
          </p:cNvSpPr>
          <p:nvPr>
            <p:ph type="subTitle" idx="1"/>
          </p:nvPr>
        </p:nvSpPr>
        <p:spPr>
          <a:xfrm>
            <a:off x="2466753" y="1913860"/>
            <a:ext cx="4168047" cy="2158712"/>
          </a:xfrm>
        </p:spPr>
        <p:txBody>
          <a:bodyPr/>
          <a:lstStyle/>
          <a:p>
            <a:r>
              <a:rPr lang="en-US" dirty="0"/>
              <a:t>Nikhil Chandra raj potlapally [</a:t>
            </a:r>
            <a:r>
              <a:rPr lang="en-US" dirty="0">
                <a:solidFill>
                  <a:srgbClr val="FF0000"/>
                </a:solidFill>
              </a:rPr>
              <a:t>2830642</a:t>
            </a:r>
            <a:r>
              <a:rPr lang="en-US" dirty="0"/>
              <a:t>]</a:t>
            </a:r>
          </a:p>
          <a:p>
            <a:endParaRPr lang="en-US" dirty="0"/>
          </a:p>
          <a:p>
            <a:r>
              <a:rPr lang="en-US" dirty="0"/>
              <a:t>Rakesh varma samala [</a:t>
            </a:r>
            <a:r>
              <a:rPr lang="en-US" dirty="0">
                <a:solidFill>
                  <a:srgbClr val="FF0000"/>
                </a:solidFill>
              </a:rPr>
              <a:t>2836947</a:t>
            </a:r>
            <a:r>
              <a:rPr lang="en-US" dirty="0"/>
              <a:t>]</a:t>
            </a:r>
          </a:p>
          <a:p>
            <a:endParaRPr lang="en-US" dirty="0"/>
          </a:p>
          <a:p>
            <a:r>
              <a:rPr lang="en-US" dirty="0"/>
              <a:t>Sandeep kumar torlikonda [</a:t>
            </a:r>
            <a:r>
              <a:rPr lang="en-US" dirty="0">
                <a:solidFill>
                  <a:srgbClr val="FF0000"/>
                </a:solidFill>
              </a:rPr>
              <a:t>2827770</a:t>
            </a:r>
            <a:r>
              <a:rPr lang="en-US" dirty="0"/>
              <a:t>]</a:t>
            </a:r>
          </a:p>
        </p:txBody>
      </p:sp>
    </p:spTree>
    <p:extLst>
      <p:ext uri="{BB962C8B-B14F-4D97-AF65-F5344CB8AC3E}">
        <p14:creationId xmlns:p14="http://schemas.microsoft.com/office/powerpoint/2010/main" val="3409482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9B7-DD71-06DE-B427-E10B0589478E}"/>
              </a:ext>
            </a:extLst>
          </p:cNvPr>
          <p:cNvSpPr>
            <a:spLocks noGrp="1"/>
          </p:cNvSpPr>
          <p:nvPr>
            <p:ph type="title"/>
          </p:nvPr>
        </p:nvSpPr>
        <p:spPr/>
        <p:txBody>
          <a:bodyPr/>
          <a:lstStyle/>
          <a:p>
            <a:r>
              <a:rPr lang="en-IN" sz="1800" dirty="0"/>
              <a:t>HTML &amp; CSS</a:t>
            </a:r>
          </a:p>
        </p:txBody>
      </p:sp>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12060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1800" dirty="0"/>
              <a:t>CODING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24256" y="1450321"/>
            <a:ext cx="8302753"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spcAft>
                <a:spcPts val="1600"/>
              </a:spcAft>
              <a:buFont typeface="Arial" panose="020B0604020202020204" pitchFamily="34" charset="0"/>
              <a:buChar char="•"/>
            </a:pPr>
            <a:endParaRPr lang="en-US" sz="1100" dirty="0">
              <a:solidFill>
                <a:schemeClr val="tx1"/>
              </a:solidFill>
            </a:endParaRPr>
          </a:p>
        </p:txBody>
      </p:sp>
      <p:sp>
        <p:nvSpPr>
          <p:cNvPr id="5" name="Google Shape;980;p40">
            <a:extLst>
              <a:ext uri="{FF2B5EF4-FFF2-40B4-BE49-F238E27FC236}">
                <a16:creationId xmlns:a16="http://schemas.microsoft.com/office/drawing/2014/main" id="{7F841077-313A-1D38-2905-B748DAC72AF7}"/>
              </a:ext>
            </a:extLst>
          </p:cNvPr>
          <p:cNvSpPr txBox="1">
            <a:spLocks/>
          </p:cNvSpPr>
          <p:nvPr/>
        </p:nvSpPr>
        <p:spPr>
          <a:xfrm>
            <a:off x="316991" y="1304544"/>
            <a:ext cx="8302753" cy="3457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42950" indent="-285750">
              <a:lnSpc>
                <a:spcPct val="150000"/>
              </a:lnSpc>
              <a:buFont typeface="Arial" panose="020B060402020202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are using HTML, Hypertext Markup Language for creating Web Pages. It describes the structure of the web pages and contains a series of elements and these elements tell the browser how to display the content.</a:t>
            </a:r>
          </a:p>
          <a:p>
            <a:pPr marL="742950" indent="-285750">
              <a:lnSpc>
                <a:spcPct val="150000"/>
              </a:lnSpc>
              <a:buFont typeface="Arial" panose="020B060402020202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 the combination of HTML and CSS we have designed and styled our web pages. CSS(Cascading Style Sheets) is the language we used to style out HTML documents and it describes how HTML elements are displayed on the screen, paper, or in other media. It saves a lot of words, it can control the layout of multiple web pages all at once. </a:t>
            </a:r>
          </a:p>
          <a:p>
            <a:pPr marL="742950" indent="-285750">
              <a:lnSpc>
                <a:spcPct val="150000"/>
              </a:lnSpc>
              <a:buFont typeface="Arial" panose="020B0604020202020204" pitchFamily="34" charset="0"/>
              <a:buChar char="•"/>
            </a:pPr>
            <a:endParaRPr lang="en-US" sz="1100" dirty="0">
              <a:solidFill>
                <a:schemeClr val="tx1"/>
              </a:solidFill>
            </a:endParaRPr>
          </a:p>
        </p:txBody>
      </p:sp>
      <p:pic>
        <p:nvPicPr>
          <p:cNvPr id="7" name="Picture 6">
            <a:extLst>
              <a:ext uri="{FF2B5EF4-FFF2-40B4-BE49-F238E27FC236}">
                <a16:creationId xmlns:a16="http://schemas.microsoft.com/office/drawing/2014/main" id="{3A063E92-6A9C-FB2B-9116-4ACEE50BAC1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9539" y="131516"/>
            <a:ext cx="1023462" cy="1100139"/>
          </a:xfrm>
          <a:prstGeom prst="rect">
            <a:avLst/>
          </a:prstGeom>
        </p:spPr>
      </p:pic>
      <p:pic>
        <p:nvPicPr>
          <p:cNvPr id="10" name="Picture 9">
            <a:extLst>
              <a:ext uri="{FF2B5EF4-FFF2-40B4-BE49-F238E27FC236}">
                <a16:creationId xmlns:a16="http://schemas.microsoft.com/office/drawing/2014/main" id="{AF2B2462-BB4F-DD6D-9E1F-B2EF80FF239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86700" y="145804"/>
            <a:ext cx="1137761" cy="1071562"/>
          </a:xfrm>
          <a:prstGeom prst="rect">
            <a:avLst/>
          </a:prstGeom>
        </p:spPr>
      </p:pic>
    </p:spTree>
    <p:extLst>
      <p:ext uri="{BB962C8B-B14F-4D97-AF65-F5344CB8AC3E}">
        <p14:creationId xmlns:p14="http://schemas.microsoft.com/office/powerpoint/2010/main" val="427447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1966685" y="3950992"/>
            <a:ext cx="524930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TESTING</a:t>
            </a:r>
            <a:endParaRPr dirty="0"/>
          </a:p>
        </p:txBody>
      </p:sp>
      <p:cxnSp>
        <p:nvCxnSpPr>
          <p:cNvPr id="1042" name="Google Shape;1042;p44"/>
          <p:cNvCxnSpPr/>
          <p:nvPr/>
        </p:nvCxnSpPr>
        <p:spPr>
          <a:xfrm>
            <a:off x="3456944" y="4688151"/>
            <a:ext cx="2256600" cy="0"/>
          </a:xfrm>
          <a:prstGeom prst="straightConnector1">
            <a:avLst/>
          </a:prstGeom>
          <a:noFill/>
          <a:ln w="28575" cap="flat" cmpd="sng">
            <a:solidFill>
              <a:schemeClr val="accent2"/>
            </a:solidFill>
            <a:prstDash val="solid"/>
            <a:round/>
            <a:headEnd type="oval" w="med" len="med"/>
            <a:tailEnd type="oval" w="med" len="med"/>
          </a:ln>
        </p:spPr>
      </p:cxnSp>
      <p:sp>
        <p:nvSpPr>
          <p:cNvPr id="27" name="Google Shape;1040;p44">
            <a:extLst>
              <a:ext uri="{FF2B5EF4-FFF2-40B4-BE49-F238E27FC236}">
                <a16:creationId xmlns:a16="http://schemas.microsoft.com/office/drawing/2014/main" id="{B8C7DC04-BC4B-E20F-476D-65988E3F96A1}"/>
              </a:ext>
            </a:extLst>
          </p:cNvPr>
          <p:cNvSpPr txBox="1">
            <a:spLocks/>
          </p:cNvSpPr>
          <p:nvPr/>
        </p:nvSpPr>
        <p:spPr>
          <a:xfrm>
            <a:off x="4007313" y="1544568"/>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a:buNone/>
              <a:defRPr sz="65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 sz="1800" dirty="0"/>
              <a:t>Unit</a:t>
            </a:r>
          </a:p>
          <a:p>
            <a:r>
              <a:rPr lang="en" sz="1800" dirty="0"/>
              <a:t>Test</a:t>
            </a:r>
          </a:p>
        </p:txBody>
      </p:sp>
      <p:grpSp>
        <p:nvGrpSpPr>
          <p:cNvPr id="28" name="Google Shape;1043;p44">
            <a:extLst>
              <a:ext uri="{FF2B5EF4-FFF2-40B4-BE49-F238E27FC236}">
                <a16:creationId xmlns:a16="http://schemas.microsoft.com/office/drawing/2014/main" id="{F081E438-DF61-13CF-C88F-6029B82C423C}"/>
              </a:ext>
            </a:extLst>
          </p:cNvPr>
          <p:cNvGrpSpPr/>
          <p:nvPr/>
        </p:nvGrpSpPr>
        <p:grpSpPr>
          <a:xfrm>
            <a:off x="3530682" y="1697265"/>
            <a:ext cx="289868" cy="852000"/>
            <a:chOff x="456616" y="2161476"/>
            <a:chExt cx="289868" cy="852000"/>
          </a:xfrm>
        </p:grpSpPr>
        <p:sp>
          <p:nvSpPr>
            <p:cNvPr id="29" name="Google Shape;1044;p44">
              <a:extLst>
                <a:ext uri="{FF2B5EF4-FFF2-40B4-BE49-F238E27FC236}">
                  <a16:creationId xmlns:a16="http://schemas.microsoft.com/office/drawing/2014/main" id="{B255B641-D688-015F-2E6F-40DBBD260E2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5;p44">
              <a:extLst>
                <a:ext uri="{FF2B5EF4-FFF2-40B4-BE49-F238E27FC236}">
                  <a16:creationId xmlns:a16="http://schemas.microsoft.com/office/drawing/2014/main" id="{19370876-ABBD-EB6A-613C-BFEF1962AB86}"/>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6;p44">
              <a:extLst>
                <a:ext uri="{FF2B5EF4-FFF2-40B4-BE49-F238E27FC236}">
                  <a16:creationId xmlns:a16="http://schemas.microsoft.com/office/drawing/2014/main" id="{5AC7D31F-F531-45D6-C413-8773F3535214}"/>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47;p44">
              <a:extLst>
                <a:ext uri="{FF2B5EF4-FFF2-40B4-BE49-F238E27FC236}">
                  <a16:creationId xmlns:a16="http://schemas.microsoft.com/office/drawing/2014/main" id="{6FCA3C9A-C1C8-9AE2-AA63-BD397B63FC19}"/>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4">
              <a:extLst>
                <a:ext uri="{FF2B5EF4-FFF2-40B4-BE49-F238E27FC236}">
                  <a16:creationId xmlns:a16="http://schemas.microsoft.com/office/drawing/2014/main" id="{2D00A5B9-6A3F-A8B7-1D77-459307BC5BC0}"/>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49;p44">
            <a:extLst>
              <a:ext uri="{FF2B5EF4-FFF2-40B4-BE49-F238E27FC236}">
                <a16:creationId xmlns:a16="http://schemas.microsoft.com/office/drawing/2014/main" id="{A4452ECE-F072-D561-D2ED-990BCA163ED1}"/>
              </a:ext>
            </a:extLst>
          </p:cNvPr>
          <p:cNvGrpSpPr/>
          <p:nvPr/>
        </p:nvGrpSpPr>
        <p:grpSpPr>
          <a:xfrm>
            <a:off x="5337764" y="1697265"/>
            <a:ext cx="289868" cy="852000"/>
            <a:chOff x="456616" y="2161476"/>
            <a:chExt cx="289868" cy="852000"/>
          </a:xfrm>
        </p:grpSpPr>
        <p:sp>
          <p:nvSpPr>
            <p:cNvPr id="35" name="Google Shape;1050;p44">
              <a:extLst>
                <a:ext uri="{FF2B5EF4-FFF2-40B4-BE49-F238E27FC236}">
                  <a16:creationId xmlns:a16="http://schemas.microsoft.com/office/drawing/2014/main" id="{B4D7886A-7DA7-4A12-8A5D-E0598FB1C894}"/>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4">
              <a:extLst>
                <a:ext uri="{FF2B5EF4-FFF2-40B4-BE49-F238E27FC236}">
                  <a16:creationId xmlns:a16="http://schemas.microsoft.com/office/drawing/2014/main" id="{E8F32221-771E-7C26-ABCA-35692735D8E5}"/>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52;p44">
              <a:extLst>
                <a:ext uri="{FF2B5EF4-FFF2-40B4-BE49-F238E27FC236}">
                  <a16:creationId xmlns:a16="http://schemas.microsoft.com/office/drawing/2014/main" id="{987F505C-295E-7B9E-1E84-3F6BA1E7E654}"/>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3;p44">
              <a:extLst>
                <a:ext uri="{FF2B5EF4-FFF2-40B4-BE49-F238E27FC236}">
                  <a16:creationId xmlns:a16="http://schemas.microsoft.com/office/drawing/2014/main" id="{64DC41BA-D357-12F9-75CA-D7088C6D4664}"/>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54;p44">
              <a:extLst>
                <a:ext uri="{FF2B5EF4-FFF2-40B4-BE49-F238E27FC236}">
                  <a16:creationId xmlns:a16="http://schemas.microsoft.com/office/drawing/2014/main" id="{0C82DEFF-9801-805B-9E93-D8B5CB516D5E}"/>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055;p44">
            <a:extLst>
              <a:ext uri="{FF2B5EF4-FFF2-40B4-BE49-F238E27FC236}">
                <a16:creationId xmlns:a16="http://schemas.microsoft.com/office/drawing/2014/main" id="{A1C40EEF-C7F9-CF42-35D4-B572104BBA10}"/>
              </a:ext>
            </a:extLst>
          </p:cNvPr>
          <p:cNvGrpSpPr/>
          <p:nvPr/>
        </p:nvGrpSpPr>
        <p:grpSpPr>
          <a:xfrm rot="5400000">
            <a:off x="4439258" y="815834"/>
            <a:ext cx="289868" cy="852000"/>
            <a:chOff x="456616" y="2161476"/>
            <a:chExt cx="289868" cy="852000"/>
          </a:xfrm>
        </p:grpSpPr>
        <p:sp>
          <p:nvSpPr>
            <p:cNvPr id="41" name="Google Shape;1056;p44">
              <a:extLst>
                <a:ext uri="{FF2B5EF4-FFF2-40B4-BE49-F238E27FC236}">
                  <a16:creationId xmlns:a16="http://schemas.microsoft.com/office/drawing/2014/main" id="{95EA5DED-AD80-E50C-5D97-3A39ED1723B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7;p44">
              <a:extLst>
                <a:ext uri="{FF2B5EF4-FFF2-40B4-BE49-F238E27FC236}">
                  <a16:creationId xmlns:a16="http://schemas.microsoft.com/office/drawing/2014/main" id="{E90C4E32-659B-1153-41A8-9D92B2FD4789}"/>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8;p44">
              <a:extLst>
                <a:ext uri="{FF2B5EF4-FFF2-40B4-BE49-F238E27FC236}">
                  <a16:creationId xmlns:a16="http://schemas.microsoft.com/office/drawing/2014/main" id="{7F0BC1A3-F0DB-F9A6-A32F-4847D5DA504F}"/>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9;p44">
              <a:extLst>
                <a:ext uri="{FF2B5EF4-FFF2-40B4-BE49-F238E27FC236}">
                  <a16:creationId xmlns:a16="http://schemas.microsoft.com/office/drawing/2014/main" id="{30DA4471-8A0F-F41A-7D3D-8F2CF01D6222}"/>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0;p44">
              <a:extLst>
                <a:ext uri="{FF2B5EF4-FFF2-40B4-BE49-F238E27FC236}">
                  <a16:creationId xmlns:a16="http://schemas.microsoft.com/office/drawing/2014/main" id="{AB74C393-8C92-D2EF-D631-5BDFC6668337}"/>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061;p44">
            <a:extLst>
              <a:ext uri="{FF2B5EF4-FFF2-40B4-BE49-F238E27FC236}">
                <a16:creationId xmlns:a16="http://schemas.microsoft.com/office/drawing/2014/main" id="{53AD77C5-063A-9C9E-6A18-49413E0EA3C4}"/>
              </a:ext>
            </a:extLst>
          </p:cNvPr>
          <p:cNvGrpSpPr/>
          <p:nvPr/>
        </p:nvGrpSpPr>
        <p:grpSpPr>
          <a:xfrm rot="5400000">
            <a:off x="4439258" y="2578716"/>
            <a:ext cx="289868" cy="852000"/>
            <a:chOff x="456616" y="2161476"/>
            <a:chExt cx="289868" cy="852000"/>
          </a:xfrm>
        </p:grpSpPr>
        <p:sp>
          <p:nvSpPr>
            <p:cNvPr id="47" name="Google Shape;1062;p44">
              <a:extLst>
                <a:ext uri="{FF2B5EF4-FFF2-40B4-BE49-F238E27FC236}">
                  <a16:creationId xmlns:a16="http://schemas.microsoft.com/office/drawing/2014/main" id="{3B65E0CA-1440-A686-8455-D51DB5E1CFD1}"/>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63;p44">
              <a:extLst>
                <a:ext uri="{FF2B5EF4-FFF2-40B4-BE49-F238E27FC236}">
                  <a16:creationId xmlns:a16="http://schemas.microsoft.com/office/drawing/2014/main" id="{9192C1EA-7E40-3AEE-A58B-5FD033A95688}"/>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64;p44">
              <a:extLst>
                <a:ext uri="{FF2B5EF4-FFF2-40B4-BE49-F238E27FC236}">
                  <a16:creationId xmlns:a16="http://schemas.microsoft.com/office/drawing/2014/main" id="{045D38F3-8FCB-FE17-33D2-F0427F24CC1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5;p44">
              <a:extLst>
                <a:ext uri="{FF2B5EF4-FFF2-40B4-BE49-F238E27FC236}">
                  <a16:creationId xmlns:a16="http://schemas.microsoft.com/office/drawing/2014/main" id="{FC9E87EF-E83D-3F9D-72BF-8A5B9784C9DE}"/>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66;p44">
              <a:extLst>
                <a:ext uri="{FF2B5EF4-FFF2-40B4-BE49-F238E27FC236}">
                  <a16:creationId xmlns:a16="http://schemas.microsoft.com/office/drawing/2014/main" id="{6D913095-414E-CEF7-D1E3-0847A31985A0}"/>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690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30075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TESTING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73025" y="1292352"/>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spcAft>
                <a:spcPts val="1600"/>
              </a:spcAft>
              <a:buFont typeface="Arial" panose="020B060402020202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are using the Unit test framework present in python to check our Django website, It is a first-level software testing tool. In this, we have created a text fixture of baseline for running the tests to ensure that it is a fixed environment. After that various test cases are made in order to set the conditions which are then used to determine whether a system under test works correctly.</a:t>
            </a:r>
          </a:p>
          <a:p>
            <a:pPr marL="285750" indent="-285750">
              <a:lnSpc>
                <a:spcPct val="200000"/>
              </a:lnSpc>
              <a:spcAft>
                <a:spcPts val="1600"/>
              </a:spcAft>
              <a:buFont typeface="Arial" panose="020B0604020202020204" pitchFamily="34" charset="0"/>
              <a:buChar char="•"/>
            </a:pPr>
            <a:endParaRPr lang="en-US" sz="1100" dirty="0">
              <a:solidFill>
                <a:schemeClr val="tx1"/>
              </a:solidFill>
            </a:endParaRPr>
          </a:p>
        </p:txBody>
      </p:sp>
      <p:pic>
        <p:nvPicPr>
          <p:cNvPr id="5" name="Picture 4">
            <a:extLst>
              <a:ext uri="{FF2B5EF4-FFF2-40B4-BE49-F238E27FC236}">
                <a16:creationId xmlns:a16="http://schemas.microsoft.com/office/drawing/2014/main" id="{258EB099-92F3-B335-F123-A60338DC1A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69667" y="4036302"/>
            <a:ext cx="2060700" cy="1134995"/>
          </a:xfrm>
          <a:prstGeom prst="rect">
            <a:avLst/>
          </a:prstGeom>
        </p:spPr>
      </p:pic>
    </p:spTree>
    <p:extLst>
      <p:ext uri="{BB962C8B-B14F-4D97-AF65-F5344CB8AC3E}">
        <p14:creationId xmlns:p14="http://schemas.microsoft.com/office/powerpoint/2010/main" val="50601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54604" y="86001"/>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TESTING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85217" y="1527435"/>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spcAft>
                <a:spcPts val="1600"/>
              </a:spcAft>
              <a:buFont typeface="Arial" panose="020B060402020202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are using the Unit test framework present in python to check our Django website, It is a first-level software testing tool. In this, we have created a text fixture of baseline for running the tests to ensure that it is a fixed environment. After that various test cases are made in order to set the conditions which are then used to determine whether a system under test works correctly.</a:t>
            </a:r>
          </a:p>
          <a:p>
            <a:pPr marL="285750" indent="-285750">
              <a:lnSpc>
                <a:spcPct val="200000"/>
              </a:lnSpc>
              <a:spcAft>
                <a:spcPts val="1600"/>
              </a:spcAft>
              <a:buFont typeface="Arial" panose="020B0604020202020204" pitchFamily="34" charset="0"/>
              <a:buChar char="•"/>
            </a:pPr>
            <a:endParaRPr lang="en-US" sz="1100" dirty="0">
              <a:solidFill>
                <a:schemeClr val="tx1"/>
              </a:solidFill>
            </a:endParaRPr>
          </a:p>
        </p:txBody>
      </p:sp>
      <p:sp>
        <p:nvSpPr>
          <p:cNvPr id="2" name="Title 1">
            <a:extLst>
              <a:ext uri="{FF2B5EF4-FFF2-40B4-BE49-F238E27FC236}">
                <a16:creationId xmlns:a16="http://schemas.microsoft.com/office/drawing/2014/main" id="{40EC5EBE-DE7A-E9BA-3EA5-53F280B4AE2F}"/>
              </a:ext>
            </a:extLst>
          </p:cNvPr>
          <p:cNvSpPr txBox="1">
            <a:spLocks/>
          </p:cNvSpPr>
          <p:nvPr/>
        </p:nvSpPr>
        <p:spPr>
          <a:xfrm>
            <a:off x="2054604" y="806718"/>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Unit Test Framework</a:t>
            </a:r>
          </a:p>
        </p:txBody>
      </p:sp>
    </p:spTree>
    <p:extLst>
      <p:ext uri="{BB962C8B-B14F-4D97-AF65-F5344CB8AC3E}">
        <p14:creationId xmlns:p14="http://schemas.microsoft.com/office/powerpoint/2010/main" val="412782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54604" y="86001"/>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TESTING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85217" y="1527435"/>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200000"/>
              </a:lnSpc>
              <a:spcAft>
                <a:spcPts val="1600"/>
              </a:spcAft>
              <a:buFont typeface="Arial" panose="020B0604020202020204" pitchFamily="34" charset="0"/>
              <a:buChar char="•"/>
            </a:pPr>
            <a:r>
              <a:rPr lang="en-US" sz="1200" dirty="0">
                <a:solidFill>
                  <a:schemeClr val="tx1"/>
                </a:solidFill>
              </a:rPr>
              <a:t>We are performing an automated Unit Test on all the model classes present in order to check the seamless connection between our database and the front end.</a:t>
            </a:r>
          </a:p>
          <a:p>
            <a:pPr marL="171450" indent="-171450">
              <a:lnSpc>
                <a:spcPct val="200000"/>
              </a:lnSpc>
              <a:spcAft>
                <a:spcPts val="1600"/>
              </a:spcAft>
              <a:buFont typeface="Arial" panose="020B0604020202020204" pitchFamily="34" charset="0"/>
              <a:buChar char="•"/>
            </a:pPr>
            <a:r>
              <a:rPr lang="en-US" sz="1200" dirty="0">
                <a:solidFill>
                  <a:schemeClr val="tx1"/>
                </a:solidFill>
              </a:rPr>
              <a:t>All the URLs present in the url.py files are being tested to see the working of all the HTML and CSS templates.</a:t>
            </a:r>
          </a:p>
          <a:p>
            <a:pPr marL="171450" indent="-171450">
              <a:lnSpc>
                <a:spcPct val="200000"/>
              </a:lnSpc>
              <a:spcAft>
                <a:spcPts val="1600"/>
              </a:spcAft>
              <a:buFont typeface="Arial" panose="020B0604020202020204" pitchFamily="34" charset="0"/>
              <a:buChar char="•"/>
            </a:pPr>
            <a:r>
              <a:rPr lang="en-US" sz="1200" dirty="0">
                <a:solidFill>
                  <a:schemeClr val="tx1"/>
                </a:solidFill>
              </a:rPr>
              <a:t>Different views present under the views.py is also tested by Unit test to ensure that all the logic and functionalities are working perfectly.</a:t>
            </a:r>
          </a:p>
          <a:p>
            <a:pPr marL="171450" indent="-171450">
              <a:lnSpc>
                <a:spcPct val="200000"/>
              </a:lnSpc>
              <a:spcAft>
                <a:spcPts val="1600"/>
              </a:spcAft>
              <a:buFont typeface="Arial" panose="020B0604020202020204" pitchFamily="34" charset="0"/>
              <a:buChar char="•"/>
            </a:pPr>
            <a:r>
              <a:rPr lang="en-US" sz="1200" dirty="0">
                <a:solidFill>
                  <a:schemeClr val="tx1"/>
                </a:solidFill>
              </a:rPr>
              <a:t>If any of the test from above fails, an in-depth review of the bug or problem is being conveyed to the programmer in order to get the best solution.</a:t>
            </a:r>
          </a:p>
        </p:txBody>
      </p:sp>
      <p:sp>
        <p:nvSpPr>
          <p:cNvPr id="2" name="Title 1">
            <a:extLst>
              <a:ext uri="{FF2B5EF4-FFF2-40B4-BE49-F238E27FC236}">
                <a16:creationId xmlns:a16="http://schemas.microsoft.com/office/drawing/2014/main" id="{40EC5EBE-DE7A-E9BA-3EA5-53F280B4AE2F}"/>
              </a:ext>
            </a:extLst>
          </p:cNvPr>
          <p:cNvSpPr txBox="1">
            <a:spLocks/>
          </p:cNvSpPr>
          <p:nvPr/>
        </p:nvSpPr>
        <p:spPr>
          <a:xfrm>
            <a:off x="2054604" y="806718"/>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Unit Test Framework</a:t>
            </a:r>
          </a:p>
        </p:txBody>
      </p:sp>
    </p:spTree>
    <p:extLst>
      <p:ext uri="{BB962C8B-B14F-4D97-AF65-F5344CB8AC3E}">
        <p14:creationId xmlns:p14="http://schemas.microsoft.com/office/powerpoint/2010/main" val="356895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54604" y="86001"/>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TESTING</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85217" y="1527435"/>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200000"/>
              </a:lnSpc>
              <a:spcAft>
                <a:spcPts val="1600"/>
              </a:spcAft>
              <a:buFont typeface="Arial" panose="020B0604020202020204" pitchFamily="34" charset="0"/>
              <a:buChar char="•"/>
            </a:pPr>
            <a:endParaRPr lang="en-US" sz="1200" dirty="0">
              <a:solidFill>
                <a:schemeClr val="tx1"/>
              </a:solidFill>
            </a:endParaRPr>
          </a:p>
        </p:txBody>
      </p:sp>
      <p:sp>
        <p:nvSpPr>
          <p:cNvPr id="2" name="Title 1">
            <a:extLst>
              <a:ext uri="{FF2B5EF4-FFF2-40B4-BE49-F238E27FC236}">
                <a16:creationId xmlns:a16="http://schemas.microsoft.com/office/drawing/2014/main" id="{40EC5EBE-DE7A-E9BA-3EA5-53F280B4AE2F}"/>
              </a:ext>
            </a:extLst>
          </p:cNvPr>
          <p:cNvSpPr txBox="1">
            <a:spLocks/>
          </p:cNvSpPr>
          <p:nvPr/>
        </p:nvSpPr>
        <p:spPr>
          <a:xfrm>
            <a:off x="2054604" y="806718"/>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Regression Tests</a:t>
            </a:r>
          </a:p>
        </p:txBody>
      </p:sp>
      <p:sp>
        <p:nvSpPr>
          <p:cNvPr id="5" name="Google Shape;980;p40">
            <a:extLst>
              <a:ext uri="{FF2B5EF4-FFF2-40B4-BE49-F238E27FC236}">
                <a16:creationId xmlns:a16="http://schemas.microsoft.com/office/drawing/2014/main" id="{8917834C-E3EB-C180-4BC0-633DD84E8C14}"/>
              </a:ext>
            </a:extLst>
          </p:cNvPr>
          <p:cNvSpPr txBox="1">
            <a:spLocks/>
          </p:cNvSpPr>
          <p:nvPr/>
        </p:nvSpPr>
        <p:spPr>
          <a:xfrm>
            <a:off x="585217" y="2051691"/>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200000"/>
              </a:lnSpc>
              <a:spcAft>
                <a:spcPts val="1600"/>
              </a:spcAft>
              <a:buFont typeface="Arial" panose="020B0604020202020204" pitchFamily="34" charset="0"/>
              <a:buChar char="•"/>
            </a:pPr>
            <a:r>
              <a:rPr lang="en-US" dirty="0">
                <a:solidFill>
                  <a:schemeClr val="tx1"/>
                </a:solidFill>
              </a:rPr>
              <a:t>After every change in the codebase of our software, whether it be an addition of a feature or a minor bug fix, we are doing a manual regression test to ensure and verify that the bug has been fixed, and then re-run to ensure that it has not been reintroduced following later changes to the code.</a:t>
            </a:r>
          </a:p>
          <a:p>
            <a:pPr marL="171450" indent="-171450">
              <a:lnSpc>
                <a:spcPct val="200000"/>
              </a:lnSpc>
              <a:spcAft>
                <a:spcPts val="1600"/>
              </a:spcAft>
              <a:buFont typeface="Arial" panose="020B0604020202020204" pitchFamily="34" charset="0"/>
              <a:buChar char="•"/>
            </a:pPr>
            <a:r>
              <a:rPr lang="en-US" dirty="0">
                <a:solidFill>
                  <a:schemeClr val="tx1"/>
                </a:solidFill>
              </a:rPr>
              <a:t>An complete analysis is done post-regression to maintain a record of each and everything.</a:t>
            </a:r>
          </a:p>
        </p:txBody>
      </p:sp>
    </p:spTree>
    <p:extLst>
      <p:ext uri="{BB962C8B-B14F-4D97-AF65-F5344CB8AC3E}">
        <p14:creationId xmlns:p14="http://schemas.microsoft.com/office/powerpoint/2010/main" val="370971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21" name="Google Shape;2721;p93"/>
          <p:cNvSpPr txBox="1">
            <a:spLocks noGrp="1"/>
          </p:cNvSpPr>
          <p:nvPr>
            <p:ph type="ctrTitle"/>
          </p:nvPr>
        </p:nvSpPr>
        <p:spPr>
          <a:xfrm>
            <a:off x="582969" y="3075648"/>
            <a:ext cx="4069500" cy="12429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2723" name="Google Shape;2723;p93"/>
          <p:cNvGrpSpPr/>
          <p:nvPr/>
        </p:nvGrpSpPr>
        <p:grpSpPr>
          <a:xfrm>
            <a:off x="4716935" y="336275"/>
            <a:ext cx="4552828" cy="4265503"/>
            <a:chOff x="4716935" y="336275"/>
            <a:chExt cx="4552828" cy="4265503"/>
          </a:xfrm>
        </p:grpSpPr>
        <p:cxnSp>
          <p:nvCxnSpPr>
            <p:cNvPr id="2724" name="Google Shape;2724;p93"/>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725" name="Google Shape;2725;p93"/>
            <p:cNvGrpSpPr/>
            <p:nvPr/>
          </p:nvGrpSpPr>
          <p:grpSpPr>
            <a:xfrm>
              <a:off x="4716935" y="336275"/>
              <a:ext cx="4552828" cy="4265503"/>
              <a:chOff x="4716935" y="336275"/>
              <a:chExt cx="4552828" cy="4265503"/>
            </a:xfrm>
          </p:grpSpPr>
          <p:grpSp>
            <p:nvGrpSpPr>
              <p:cNvPr id="2726" name="Google Shape;2726;p93"/>
              <p:cNvGrpSpPr/>
              <p:nvPr/>
            </p:nvGrpSpPr>
            <p:grpSpPr>
              <a:xfrm>
                <a:off x="4716935" y="336275"/>
                <a:ext cx="4552828" cy="4265503"/>
                <a:chOff x="4716935" y="336275"/>
                <a:chExt cx="4552828" cy="4265503"/>
              </a:xfrm>
            </p:grpSpPr>
            <p:sp>
              <p:nvSpPr>
                <p:cNvPr id="2727" name="Google Shape;2727;p93"/>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3"/>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93"/>
                <p:cNvGrpSpPr/>
                <p:nvPr/>
              </p:nvGrpSpPr>
              <p:grpSpPr>
                <a:xfrm>
                  <a:off x="5399619" y="847707"/>
                  <a:ext cx="3870144" cy="3069286"/>
                  <a:chOff x="5399619" y="2219307"/>
                  <a:chExt cx="3870144" cy="3069286"/>
                </a:xfrm>
              </p:grpSpPr>
              <p:sp>
                <p:nvSpPr>
                  <p:cNvPr id="2730" name="Google Shape;2730;p93"/>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3"/>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3"/>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3"/>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3"/>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3"/>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3"/>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3"/>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3"/>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93"/>
                <p:cNvGrpSpPr/>
                <p:nvPr/>
              </p:nvGrpSpPr>
              <p:grpSpPr>
                <a:xfrm>
                  <a:off x="4716935" y="2738838"/>
                  <a:ext cx="1862947" cy="1862940"/>
                  <a:chOff x="4707894" y="2819553"/>
                  <a:chExt cx="1862947" cy="1862940"/>
                </a:xfrm>
              </p:grpSpPr>
              <p:cxnSp>
                <p:nvCxnSpPr>
                  <p:cNvPr id="2740" name="Google Shape;2740;p93"/>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741" name="Google Shape;2741;p93"/>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3"/>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3"/>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3"/>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5" name="Google Shape;2745;p93"/>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APPLICANT TRACKING SYSTEM</a:t>
            </a:r>
            <a:endParaRPr dirty="0"/>
          </a:p>
        </p:txBody>
      </p:sp>
      <p:sp>
        <p:nvSpPr>
          <p:cNvPr id="904" name="Google Shape;904;p35"/>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p>
            <a:pPr>
              <a:lnSpc>
                <a:spcPct val="150000"/>
              </a:lnSpc>
            </a:pPr>
            <a:r>
              <a:rPr lang="en-IN" sz="1800" dirty="0"/>
              <a:t>An Application Tracking System for recruiters simplifies the recruiting process to screen for the best, most qualified candidates.</a:t>
            </a:r>
          </a:p>
          <a:p>
            <a:pPr>
              <a:lnSpc>
                <a:spcPct val="150000"/>
              </a:lnSpc>
            </a:pPr>
            <a:r>
              <a:rPr lang="en-IN" sz="1800" dirty="0"/>
              <a:t>Since there are many open positions that can attract hundreds or even thousands of candidates without the necessary qualifications, this saves recruiters and companies time that would otherwise be spent manually screening out these candidates.</a:t>
            </a:r>
          </a:p>
          <a:p>
            <a:pPr marL="0" lvl="0" indent="0" algn="l" rtl="0">
              <a:lnSpc>
                <a:spcPct val="200000"/>
              </a:lnSpc>
              <a:spcBef>
                <a:spcPts val="0"/>
              </a:spcBef>
              <a:spcAft>
                <a:spcPts val="0"/>
              </a:spcAft>
              <a:buNone/>
            </a:pPr>
            <a:endParaRPr dirty="0"/>
          </a:p>
        </p:txBody>
      </p:sp>
      <p:sp>
        <p:nvSpPr>
          <p:cNvPr id="905" name="Google Shape;905;p35"/>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9F5D-A9AD-3264-3FCE-450D3297D1E6}"/>
              </a:ext>
            </a:extLst>
          </p:cNvPr>
          <p:cNvSpPr>
            <a:spLocks noGrp="1"/>
          </p:cNvSpPr>
          <p:nvPr>
            <p:ph type="title"/>
          </p:nvPr>
        </p:nvSpPr>
        <p:spPr/>
        <p:txBody>
          <a:bodyPr/>
          <a:lstStyle/>
          <a:p>
            <a:r>
              <a:rPr lang="en-IN" dirty="0"/>
              <a:t>Goals And Objectives</a:t>
            </a:r>
          </a:p>
        </p:txBody>
      </p:sp>
      <p:sp>
        <p:nvSpPr>
          <p:cNvPr id="3" name="Text Placeholder 2">
            <a:extLst>
              <a:ext uri="{FF2B5EF4-FFF2-40B4-BE49-F238E27FC236}">
                <a16:creationId xmlns:a16="http://schemas.microsoft.com/office/drawing/2014/main" id="{B7C699E0-8FA8-2B4F-5E6E-7A549D399A2C}"/>
              </a:ext>
            </a:extLst>
          </p:cNvPr>
          <p:cNvSpPr>
            <a:spLocks noGrp="1"/>
          </p:cNvSpPr>
          <p:nvPr>
            <p:ph type="body" idx="1"/>
          </p:nvPr>
        </p:nvSpPr>
        <p:spPr/>
        <p:txBody>
          <a:bodyPr/>
          <a:lstStyle/>
          <a:p>
            <a:pPr>
              <a:lnSpc>
                <a:spcPct val="150000"/>
              </a:lnSpc>
            </a:pPr>
            <a:r>
              <a:rPr lang="en-US" sz="1800" dirty="0">
                <a:solidFill>
                  <a:schemeClr val="tx1"/>
                </a:solidFill>
                <a:effectLst/>
                <a:latin typeface="Source Sans Pro" panose="020B0503030403020204" pitchFamily="34" charset="0"/>
                <a:ea typeface="Times New Roman" panose="02020603050405020304" pitchFamily="18" charset="0"/>
              </a:rPr>
              <a:t>The principal goal of our ATS is to provide a central location and database for a company’s recruitment process with the objective of better assisting the management of resumes and applicant information. Data is collected from internal applications via the ATS front-end, located on the company website, or extracted from applicants on job boards. Most jobs and resume boards have partnerships with ATS software providers to provide parsing support and east data migration from one system to another.</a:t>
            </a:r>
            <a:endParaRPr lang="en-IN" sz="1800" dirty="0">
              <a:solidFill>
                <a:schemeClr val="tx1"/>
              </a:solidFill>
              <a:effectLst/>
              <a:latin typeface="Source Sans Pro" panose="020B0503030403020204" pitchFamily="34" charset="0"/>
              <a:ea typeface="Times New Roman" panose="02020603050405020304" pitchFamily="18" charset="0"/>
            </a:endParaRPr>
          </a:p>
          <a:p>
            <a:pPr>
              <a:lnSpc>
                <a:spcPct val="150000"/>
              </a:lnSpc>
            </a:pPr>
            <a:endParaRPr lang="en-IN" dirty="0">
              <a:solidFill>
                <a:schemeClr val="tx1"/>
              </a:solidFill>
              <a:latin typeface="Source Sans Pro" panose="020B0503030403020204" pitchFamily="34" charset="0"/>
            </a:endParaRPr>
          </a:p>
        </p:txBody>
      </p:sp>
      <p:sp>
        <p:nvSpPr>
          <p:cNvPr id="4" name="Slide Number Placeholder 3">
            <a:extLst>
              <a:ext uri="{FF2B5EF4-FFF2-40B4-BE49-F238E27FC236}">
                <a16:creationId xmlns:a16="http://schemas.microsoft.com/office/drawing/2014/main" id="{5C777F31-F67E-16A0-A967-1E057E06985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86961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pic>
        <p:nvPicPr>
          <p:cNvPr id="978" name="Google Shape;978;p40"/>
          <p:cNvPicPr preferRelativeResize="0"/>
          <p:nvPr/>
        </p:nvPicPr>
        <p:blipFill rotWithShape="1">
          <a:blip r:embed="rId3">
            <a:alphaModFix/>
          </a:blip>
          <a:srcRect/>
          <a:stretch/>
        </p:blipFill>
        <p:spPr>
          <a:xfrm>
            <a:off x="1105925" y="1268325"/>
            <a:ext cx="2589301" cy="2589301"/>
          </a:xfrm>
          <a:prstGeom prst="rect">
            <a:avLst/>
          </a:prstGeom>
          <a:noFill/>
          <a:ln w="38100" cap="flat" cmpd="sng">
            <a:solidFill>
              <a:schemeClr val="dk1"/>
            </a:solidFill>
            <a:prstDash val="solid"/>
            <a:miter lim="8000"/>
            <a:headEnd type="none" w="sm" len="sm"/>
            <a:tailEnd type="none" w="sm" len="sm"/>
          </a:ln>
        </p:spPr>
      </p:pic>
      <p:sp>
        <p:nvSpPr>
          <p:cNvPr id="979" name="Google Shape;979;p40"/>
          <p:cNvSpPr txBox="1">
            <a:spLocks noGrp="1"/>
          </p:cNvSpPr>
          <p:nvPr>
            <p:ph type="title"/>
          </p:nvPr>
        </p:nvSpPr>
        <p:spPr>
          <a:xfrm>
            <a:off x="3748621" y="807201"/>
            <a:ext cx="4992376" cy="71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200" dirty="0"/>
              <a:t>How Does ATS Work</a:t>
            </a:r>
            <a:endParaRPr sz="3200" dirty="0"/>
          </a:p>
        </p:txBody>
      </p:sp>
      <p:sp>
        <p:nvSpPr>
          <p:cNvPr id="980" name="Google Shape;980;p40"/>
          <p:cNvSpPr txBox="1">
            <a:spLocks noGrp="1"/>
          </p:cNvSpPr>
          <p:nvPr>
            <p:ph type="subTitle" idx="1"/>
          </p:nvPr>
        </p:nvSpPr>
        <p:spPr>
          <a:xfrm>
            <a:off x="4448466" y="1525101"/>
            <a:ext cx="4244430" cy="2965210"/>
          </a:xfrm>
          <a:prstGeom prst="rect">
            <a:avLst/>
          </a:prstGeom>
        </p:spPr>
        <p:txBody>
          <a:bodyPr spcFirstLastPara="1" wrap="square" lIns="91425" tIns="91425" rIns="91425" bIns="91425" anchor="t" anchorCtr="0">
            <a:noAutofit/>
          </a:bodyPr>
          <a:lstStyle/>
          <a:p>
            <a:pPr marL="0" indent="0" algn="l">
              <a:lnSpc>
                <a:spcPct val="150000"/>
              </a:lnSpc>
              <a:spcAft>
                <a:spcPts val="1600"/>
              </a:spcAft>
            </a:pPr>
            <a:r>
              <a:rPr lang="en-IN" dirty="0"/>
              <a:t>Candidates are looking for application processes that are easy, fast, and user-friendly. The best applicant tracking systems allow job seekers to easily apply for a position from any device without needing to create a login. This means that companies benefit from a larger pool of applicants, which can then be ranked based on skills and experience.</a:t>
            </a:r>
          </a:p>
          <a:p>
            <a:pPr marL="0" lvl="0" indent="0" algn="l" rtl="0">
              <a:lnSpc>
                <a:spcPct val="150000"/>
              </a:lnSpc>
              <a:spcBef>
                <a:spcPts val="0"/>
              </a:spcBef>
              <a:spcAft>
                <a:spcPts val="1600"/>
              </a:spcAft>
              <a:buNone/>
            </a:pPr>
            <a:endParaRPr dirty="0"/>
          </a:p>
        </p:txBody>
      </p:sp>
      <p:grpSp>
        <p:nvGrpSpPr>
          <p:cNvPr id="981" name="Google Shape;981;p40"/>
          <p:cNvGrpSpPr/>
          <p:nvPr/>
        </p:nvGrpSpPr>
        <p:grpSpPr>
          <a:xfrm>
            <a:off x="601309" y="2145759"/>
            <a:ext cx="289868" cy="852000"/>
            <a:chOff x="456616" y="2161476"/>
            <a:chExt cx="289868" cy="852000"/>
          </a:xfrm>
        </p:grpSpPr>
        <p:sp>
          <p:nvSpPr>
            <p:cNvPr id="982" name="Google Shape;982;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0"/>
          <p:cNvGrpSpPr/>
          <p:nvPr/>
        </p:nvGrpSpPr>
        <p:grpSpPr>
          <a:xfrm>
            <a:off x="3909984" y="2145759"/>
            <a:ext cx="289868" cy="852000"/>
            <a:chOff x="456616" y="2161476"/>
            <a:chExt cx="289868" cy="852000"/>
          </a:xfrm>
        </p:grpSpPr>
        <p:sp>
          <p:nvSpPr>
            <p:cNvPr id="988" name="Google Shape;988;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0"/>
          <p:cNvGrpSpPr/>
          <p:nvPr/>
        </p:nvGrpSpPr>
        <p:grpSpPr>
          <a:xfrm rot="5400000">
            <a:off x="2255634" y="500209"/>
            <a:ext cx="289868" cy="852000"/>
            <a:chOff x="456616" y="2161476"/>
            <a:chExt cx="289868" cy="852000"/>
          </a:xfrm>
        </p:grpSpPr>
        <p:sp>
          <p:nvSpPr>
            <p:cNvPr id="994" name="Google Shape;994;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rot="5400000">
            <a:off x="2255634" y="3796084"/>
            <a:ext cx="289868" cy="852000"/>
            <a:chOff x="456616" y="2161476"/>
            <a:chExt cx="289868" cy="852000"/>
          </a:xfrm>
        </p:grpSpPr>
        <p:sp>
          <p:nvSpPr>
            <p:cNvPr id="1000" name="Google Shape;1000;p40"/>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804E8D6-260F-A3EF-766E-99382883C2FF}"/>
              </a:ext>
            </a:extLst>
          </p:cNvPr>
          <p:cNvPicPr>
            <a:picLocks noChangeAspect="1"/>
          </p:cNvPicPr>
          <p:nvPr/>
        </p:nvPicPr>
        <p:blipFill>
          <a:blip r:embed="rId4"/>
          <a:stretch>
            <a:fillRect/>
          </a:stretch>
        </p:blipFill>
        <p:spPr>
          <a:xfrm>
            <a:off x="1105691" y="1264364"/>
            <a:ext cx="2589535" cy="2610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cxnSp>
        <p:nvCxnSpPr>
          <p:cNvPr id="54" name="Google Shape;960;p37">
            <a:extLst>
              <a:ext uri="{FF2B5EF4-FFF2-40B4-BE49-F238E27FC236}">
                <a16:creationId xmlns:a16="http://schemas.microsoft.com/office/drawing/2014/main" id="{55CD6C03-ED3E-59CD-C53E-A39840151FCD}"/>
              </a:ext>
            </a:extLst>
          </p:cNvPr>
          <p:cNvCxnSpPr>
            <a:cxnSpLocks/>
            <a:stCxn id="50" idx="0"/>
            <a:endCxn id="922" idx="2"/>
          </p:cNvCxnSpPr>
          <p:nvPr/>
        </p:nvCxnSpPr>
        <p:spPr>
          <a:xfrm flipH="1" flipV="1">
            <a:off x="3402900" y="1017600"/>
            <a:ext cx="1582669" cy="2795450"/>
          </a:xfrm>
          <a:prstGeom prst="straightConnector1">
            <a:avLst/>
          </a:prstGeom>
          <a:noFill/>
          <a:ln w="28575" cap="flat" cmpd="sng">
            <a:solidFill>
              <a:schemeClr val="accent2"/>
            </a:solidFill>
            <a:prstDash val="solid"/>
            <a:round/>
            <a:headEnd type="oval" w="med" len="med"/>
            <a:tailEnd type="oval" w="med" len="med"/>
          </a:ln>
        </p:spPr>
      </p:cxnSp>
      <p:cxnSp>
        <p:nvCxnSpPr>
          <p:cNvPr id="52" name="Google Shape;960;p37">
            <a:extLst>
              <a:ext uri="{FF2B5EF4-FFF2-40B4-BE49-F238E27FC236}">
                <a16:creationId xmlns:a16="http://schemas.microsoft.com/office/drawing/2014/main" id="{8219BDF5-6133-34C3-F482-87C8F17C948E}"/>
              </a:ext>
            </a:extLst>
          </p:cNvPr>
          <p:cNvCxnSpPr>
            <a:cxnSpLocks/>
            <a:stCxn id="49" idx="0"/>
            <a:endCxn id="922" idx="2"/>
          </p:cNvCxnSpPr>
          <p:nvPr/>
        </p:nvCxnSpPr>
        <p:spPr>
          <a:xfrm flipV="1">
            <a:off x="2064886" y="1017600"/>
            <a:ext cx="1338014" cy="2736834"/>
          </a:xfrm>
          <a:prstGeom prst="straightConnector1">
            <a:avLst/>
          </a:prstGeom>
          <a:noFill/>
          <a:ln w="28575" cap="flat" cmpd="sng">
            <a:solidFill>
              <a:schemeClr val="accent2"/>
            </a:solidFill>
            <a:prstDash val="solid"/>
            <a:round/>
            <a:headEnd type="oval" w="med" len="med"/>
            <a:tailEnd type="oval" w="med" len="med"/>
          </a:ln>
        </p:spPr>
      </p:cxnSp>
      <p:cxnSp>
        <p:nvCxnSpPr>
          <p:cNvPr id="51" name="Google Shape;960;p37">
            <a:extLst>
              <a:ext uri="{FF2B5EF4-FFF2-40B4-BE49-F238E27FC236}">
                <a16:creationId xmlns:a16="http://schemas.microsoft.com/office/drawing/2014/main" id="{C1C16152-9275-D3E1-A18B-3231344F4B81}"/>
              </a:ext>
            </a:extLst>
          </p:cNvPr>
          <p:cNvCxnSpPr>
            <a:cxnSpLocks/>
            <a:stCxn id="47" idx="0"/>
            <a:endCxn id="922" idx="2"/>
          </p:cNvCxnSpPr>
          <p:nvPr/>
        </p:nvCxnSpPr>
        <p:spPr>
          <a:xfrm flipV="1">
            <a:off x="1665876" y="1017600"/>
            <a:ext cx="1737024" cy="2061983"/>
          </a:xfrm>
          <a:prstGeom prst="straightConnector1">
            <a:avLst/>
          </a:prstGeom>
          <a:noFill/>
          <a:ln w="28575" cap="flat" cmpd="sng">
            <a:solidFill>
              <a:schemeClr val="accent2"/>
            </a:solidFill>
            <a:prstDash val="solid"/>
            <a:round/>
            <a:headEnd type="oval" w="med" len="med"/>
            <a:tailEnd type="oval" w="med" len="med"/>
          </a:ln>
        </p:spPr>
      </p:cxnSp>
      <p:cxnSp>
        <p:nvCxnSpPr>
          <p:cNvPr id="44" name="Google Shape;960;p37">
            <a:extLst>
              <a:ext uri="{FF2B5EF4-FFF2-40B4-BE49-F238E27FC236}">
                <a16:creationId xmlns:a16="http://schemas.microsoft.com/office/drawing/2014/main" id="{476EF158-8D1D-0B43-CC96-845B39E5E5EE}"/>
              </a:ext>
            </a:extLst>
          </p:cNvPr>
          <p:cNvCxnSpPr>
            <a:cxnSpLocks/>
            <a:stCxn id="43" idx="0"/>
            <a:endCxn id="922" idx="2"/>
          </p:cNvCxnSpPr>
          <p:nvPr/>
        </p:nvCxnSpPr>
        <p:spPr>
          <a:xfrm flipH="1" flipV="1">
            <a:off x="3402900" y="1017600"/>
            <a:ext cx="2013957" cy="1292738"/>
          </a:xfrm>
          <a:prstGeom prst="straightConnector1">
            <a:avLst/>
          </a:prstGeom>
          <a:noFill/>
          <a:ln w="28575" cap="flat" cmpd="sng">
            <a:solidFill>
              <a:schemeClr val="accent2"/>
            </a:solidFill>
            <a:prstDash val="solid"/>
            <a:round/>
            <a:headEnd type="oval" w="med" len="med"/>
            <a:tailEnd type="oval" w="med" len="med"/>
          </a:ln>
        </p:spPr>
      </p:cxnSp>
      <p:cxnSp>
        <p:nvCxnSpPr>
          <p:cNvPr id="39" name="Google Shape;960;p37">
            <a:extLst>
              <a:ext uri="{FF2B5EF4-FFF2-40B4-BE49-F238E27FC236}">
                <a16:creationId xmlns:a16="http://schemas.microsoft.com/office/drawing/2014/main" id="{00B79687-45D8-FA30-13BF-8336A9C8EF3D}"/>
              </a:ext>
            </a:extLst>
          </p:cNvPr>
          <p:cNvCxnSpPr>
            <a:cxnSpLocks/>
            <a:stCxn id="38" idx="0"/>
            <a:endCxn id="922" idx="2"/>
          </p:cNvCxnSpPr>
          <p:nvPr/>
        </p:nvCxnSpPr>
        <p:spPr>
          <a:xfrm flipV="1">
            <a:off x="1867044" y="1017600"/>
            <a:ext cx="1535856" cy="1264859"/>
          </a:xfrm>
          <a:prstGeom prst="straightConnector1">
            <a:avLst/>
          </a:prstGeom>
          <a:noFill/>
          <a:ln w="28575" cap="flat" cmpd="sng">
            <a:solidFill>
              <a:schemeClr val="accent2"/>
            </a:solidFill>
            <a:prstDash val="solid"/>
            <a:round/>
            <a:headEnd type="oval" w="med" len="med"/>
            <a:tailEnd type="oval" w="med" len="med"/>
          </a:ln>
        </p:spPr>
      </p:cxnSp>
      <p:sp>
        <p:nvSpPr>
          <p:cNvPr id="917" name="Google Shape;917;p37"/>
          <p:cNvSpPr txBox="1">
            <a:spLocks noGrp="1"/>
          </p:cNvSpPr>
          <p:nvPr>
            <p:ph type="title" idx="2"/>
          </p:nvPr>
        </p:nvSpPr>
        <p:spPr>
          <a:xfrm>
            <a:off x="331188" y="1440948"/>
            <a:ext cx="3071712" cy="5755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Saves Time for Value Added Work</a:t>
            </a:r>
            <a:endParaRPr sz="1200" dirty="0"/>
          </a:p>
        </p:txBody>
      </p:sp>
      <p:sp>
        <p:nvSpPr>
          <p:cNvPr id="920" name="Google Shape;920;p37"/>
          <p:cNvSpPr txBox="1">
            <a:spLocks noGrp="1"/>
          </p:cNvSpPr>
          <p:nvPr>
            <p:ph type="title" idx="4"/>
          </p:nvPr>
        </p:nvSpPr>
        <p:spPr>
          <a:xfrm>
            <a:off x="3884925" y="1447538"/>
            <a:ext cx="3126148"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t>Flexible System for Both Employer and the Agency</a:t>
            </a:r>
            <a:endParaRPr sz="1200" dirty="0"/>
          </a:p>
        </p:txBody>
      </p:sp>
      <p:sp>
        <p:nvSpPr>
          <p:cNvPr id="922" name="Google Shape;922;p37"/>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Benefits of ATS</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60" name="Google Shape;960;p37"/>
          <p:cNvCxnSpPr>
            <a:cxnSpLocks/>
            <a:stCxn id="917" idx="0"/>
            <a:endCxn id="922" idx="2"/>
          </p:cNvCxnSpPr>
          <p:nvPr/>
        </p:nvCxnSpPr>
        <p:spPr>
          <a:xfrm flipV="1">
            <a:off x="1867044" y="1017600"/>
            <a:ext cx="1535856" cy="423348"/>
          </a:xfrm>
          <a:prstGeom prst="straightConnector1">
            <a:avLst/>
          </a:prstGeom>
          <a:noFill/>
          <a:ln w="28575" cap="flat" cmpd="sng">
            <a:solidFill>
              <a:schemeClr val="accent2"/>
            </a:solidFill>
            <a:prstDash val="solid"/>
            <a:round/>
            <a:headEnd type="oval" w="med" len="med"/>
            <a:tailEnd type="oval" w="med" len="med"/>
          </a:ln>
        </p:spPr>
      </p:cxnSp>
      <p:cxnSp>
        <p:nvCxnSpPr>
          <p:cNvPr id="27" name="Google Shape;960;p37">
            <a:extLst>
              <a:ext uri="{FF2B5EF4-FFF2-40B4-BE49-F238E27FC236}">
                <a16:creationId xmlns:a16="http://schemas.microsoft.com/office/drawing/2014/main" id="{72E09CEA-959C-2E57-FA1C-41BED0B2E2F4}"/>
              </a:ext>
            </a:extLst>
          </p:cNvPr>
          <p:cNvCxnSpPr>
            <a:cxnSpLocks/>
            <a:stCxn id="922" idx="2"/>
            <a:endCxn id="920" idx="0"/>
          </p:cNvCxnSpPr>
          <p:nvPr/>
        </p:nvCxnSpPr>
        <p:spPr>
          <a:xfrm>
            <a:off x="3402900" y="1017600"/>
            <a:ext cx="2045099" cy="429938"/>
          </a:xfrm>
          <a:prstGeom prst="straightConnector1">
            <a:avLst/>
          </a:prstGeom>
          <a:noFill/>
          <a:ln w="28575" cap="flat" cmpd="sng">
            <a:solidFill>
              <a:schemeClr val="accent2"/>
            </a:solidFill>
            <a:prstDash val="solid"/>
            <a:round/>
            <a:headEnd type="oval" w="med" len="med"/>
            <a:tailEnd type="oval" w="med" len="med"/>
          </a:ln>
        </p:spPr>
      </p:cxnSp>
      <p:sp>
        <p:nvSpPr>
          <p:cNvPr id="38" name="Google Shape;917;p37">
            <a:extLst>
              <a:ext uri="{FF2B5EF4-FFF2-40B4-BE49-F238E27FC236}">
                <a16:creationId xmlns:a16="http://schemas.microsoft.com/office/drawing/2014/main" id="{5808813B-7821-A339-0DA6-874FC6AD8D6D}"/>
              </a:ext>
            </a:extLst>
          </p:cNvPr>
          <p:cNvSpPr txBox="1">
            <a:spLocks/>
          </p:cNvSpPr>
          <p:nvPr/>
        </p:nvSpPr>
        <p:spPr>
          <a:xfrm>
            <a:off x="331188" y="2282459"/>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US" sz="1200" dirty="0"/>
              <a:t>Better Overview of Applications</a:t>
            </a:r>
          </a:p>
        </p:txBody>
      </p:sp>
      <p:sp>
        <p:nvSpPr>
          <p:cNvPr id="43" name="Google Shape;917;p37">
            <a:extLst>
              <a:ext uri="{FF2B5EF4-FFF2-40B4-BE49-F238E27FC236}">
                <a16:creationId xmlns:a16="http://schemas.microsoft.com/office/drawing/2014/main" id="{8D60B707-1E82-FB2E-A7E6-697825E623B1}"/>
              </a:ext>
            </a:extLst>
          </p:cNvPr>
          <p:cNvSpPr txBox="1">
            <a:spLocks/>
          </p:cNvSpPr>
          <p:nvPr/>
        </p:nvSpPr>
        <p:spPr>
          <a:xfrm>
            <a:off x="3881001" y="2310338"/>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US" sz="1200" dirty="0"/>
              <a:t>Easy Job Posting</a:t>
            </a:r>
          </a:p>
        </p:txBody>
      </p:sp>
      <p:sp>
        <p:nvSpPr>
          <p:cNvPr id="47" name="Google Shape;917;p37">
            <a:extLst>
              <a:ext uri="{FF2B5EF4-FFF2-40B4-BE49-F238E27FC236}">
                <a16:creationId xmlns:a16="http://schemas.microsoft.com/office/drawing/2014/main" id="{0A49E88D-951C-DE80-AF7A-8623BA729261}"/>
              </a:ext>
            </a:extLst>
          </p:cNvPr>
          <p:cNvSpPr txBox="1">
            <a:spLocks/>
          </p:cNvSpPr>
          <p:nvPr/>
        </p:nvSpPr>
        <p:spPr>
          <a:xfrm>
            <a:off x="130020" y="3079583"/>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IN" sz="1200" dirty="0"/>
              <a:t>Improved Cost-Per-Hire</a:t>
            </a:r>
          </a:p>
        </p:txBody>
      </p:sp>
      <p:sp>
        <p:nvSpPr>
          <p:cNvPr id="48" name="Google Shape;917;p37">
            <a:extLst>
              <a:ext uri="{FF2B5EF4-FFF2-40B4-BE49-F238E27FC236}">
                <a16:creationId xmlns:a16="http://schemas.microsoft.com/office/drawing/2014/main" id="{663832EA-D88E-4124-7A25-7B3302CBD743}"/>
              </a:ext>
            </a:extLst>
          </p:cNvPr>
          <p:cNvSpPr txBox="1">
            <a:spLocks/>
          </p:cNvSpPr>
          <p:nvPr/>
        </p:nvSpPr>
        <p:spPr>
          <a:xfrm>
            <a:off x="3549982" y="3081170"/>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IN" sz="1200" dirty="0"/>
              <a:t>Improved Quality of Hire</a:t>
            </a:r>
          </a:p>
        </p:txBody>
      </p:sp>
      <p:sp>
        <p:nvSpPr>
          <p:cNvPr id="49" name="Google Shape;917;p37">
            <a:extLst>
              <a:ext uri="{FF2B5EF4-FFF2-40B4-BE49-F238E27FC236}">
                <a16:creationId xmlns:a16="http://schemas.microsoft.com/office/drawing/2014/main" id="{7DB2088D-79B4-6AC8-C378-BAC598A782E5}"/>
              </a:ext>
            </a:extLst>
          </p:cNvPr>
          <p:cNvSpPr txBox="1">
            <a:spLocks/>
          </p:cNvSpPr>
          <p:nvPr/>
        </p:nvSpPr>
        <p:spPr>
          <a:xfrm>
            <a:off x="529030" y="3754434"/>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IN" sz="1200" dirty="0"/>
              <a:t>Faster &amp; Better Decisions</a:t>
            </a:r>
          </a:p>
        </p:txBody>
      </p:sp>
      <p:sp>
        <p:nvSpPr>
          <p:cNvPr id="50" name="Google Shape;917;p37">
            <a:extLst>
              <a:ext uri="{FF2B5EF4-FFF2-40B4-BE49-F238E27FC236}">
                <a16:creationId xmlns:a16="http://schemas.microsoft.com/office/drawing/2014/main" id="{BF753130-11B8-BC0F-E050-A7DC1C5F74B1}"/>
              </a:ext>
            </a:extLst>
          </p:cNvPr>
          <p:cNvSpPr txBox="1">
            <a:spLocks/>
          </p:cNvSpPr>
          <p:nvPr/>
        </p:nvSpPr>
        <p:spPr>
          <a:xfrm>
            <a:off x="3449713" y="3813050"/>
            <a:ext cx="3071712" cy="289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IN" sz="1200" dirty="0"/>
              <a:t>Promotes Collaborative Hiring</a:t>
            </a:r>
          </a:p>
        </p:txBody>
      </p:sp>
      <p:cxnSp>
        <p:nvCxnSpPr>
          <p:cNvPr id="53" name="Google Shape;960;p37">
            <a:extLst>
              <a:ext uri="{FF2B5EF4-FFF2-40B4-BE49-F238E27FC236}">
                <a16:creationId xmlns:a16="http://schemas.microsoft.com/office/drawing/2014/main" id="{52846E13-E4D4-2934-7540-189866961D55}"/>
              </a:ext>
            </a:extLst>
          </p:cNvPr>
          <p:cNvCxnSpPr>
            <a:cxnSpLocks/>
            <a:stCxn id="48" idx="0"/>
            <a:endCxn id="922" idx="2"/>
          </p:cNvCxnSpPr>
          <p:nvPr/>
        </p:nvCxnSpPr>
        <p:spPr>
          <a:xfrm flipH="1" flipV="1">
            <a:off x="3402900" y="1017600"/>
            <a:ext cx="1682938" cy="206357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1947345" y="2170960"/>
            <a:ext cx="524930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DESIGN</a:t>
            </a:r>
            <a:endParaRPr dirty="0"/>
          </a:p>
        </p:txBody>
      </p:sp>
      <p:cxnSp>
        <p:nvCxnSpPr>
          <p:cNvPr id="1042" name="Google Shape;1042;p44"/>
          <p:cNvCxnSpPr/>
          <p:nvPr/>
        </p:nvCxnSpPr>
        <p:spPr>
          <a:xfrm>
            <a:off x="3456944" y="4688151"/>
            <a:ext cx="2256600" cy="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210823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30075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73025" y="1292352"/>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spcAft>
                <a:spcPts val="1600"/>
              </a:spcAft>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have followed every basic principle to design our ATS software to be effective and efficient in day-to-day usage and design it to be best suited for the user’s needs and functions.  We have focused on making it the best combination of how it looks and how easy it is to use.</a:t>
            </a:r>
          </a:p>
          <a:p>
            <a:pPr marL="285750" indent="-285750">
              <a:lnSpc>
                <a:spcPct val="200000"/>
              </a:lnSpc>
              <a:spcAft>
                <a:spcPts val="1600"/>
              </a:spcAft>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We have ensured that every page and section of our ATS has a clear and definitive purpose that it aims to address, this range from giving all relevant information in visualized format on the dashboard to in-depth information on each and every page of our functionality, therefore we have kept it clean and simple but purposeful and built it to fit directly in line with the user’s wants.</a:t>
            </a:r>
          </a:p>
          <a:p>
            <a:pPr marL="285750" indent="-285750">
              <a:lnSpc>
                <a:spcPct val="200000"/>
              </a:lnSpc>
              <a:spcAft>
                <a:spcPts val="1600"/>
              </a:spcAft>
              <a:buFont typeface="Arial" panose="020B0604020202020204" pitchFamily="34" charset="0"/>
              <a:buChar char="•"/>
            </a:pP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600"/>
              </a:spcAft>
              <a:buFont typeface="Arial" panose="020B0604020202020204" pitchFamily="34" charset="0"/>
              <a:buChar char="•"/>
            </a:pPr>
            <a:endParaRPr lang="en-US" sz="1100" dirty="0">
              <a:solidFill>
                <a:schemeClr val="tx1"/>
              </a:solidFill>
            </a:endParaRPr>
          </a:p>
        </p:txBody>
      </p:sp>
    </p:spTree>
    <p:extLst>
      <p:ext uri="{BB962C8B-B14F-4D97-AF65-F5344CB8AC3E}">
        <p14:creationId xmlns:p14="http://schemas.microsoft.com/office/powerpoint/2010/main" val="2742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670631-D87C-1B59-EB4D-F660845C0016}"/>
              </a:ext>
            </a:extLst>
          </p:cNvPr>
          <p:cNvSpPr txBox="1">
            <a:spLocks/>
          </p:cNvSpPr>
          <p:nvPr/>
        </p:nvSpPr>
        <p:spPr>
          <a:xfrm>
            <a:off x="2060700" y="300750"/>
            <a:ext cx="50226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IN" sz="2800" dirty="0"/>
              <a:t>DESIGN</a:t>
            </a:r>
          </a:p>
        </p:txBody>
      </p:sp>
      <p:sp>
        <p:nvSpPr>
          <p:cNvPr id="4" name="Google Shape;980;p40">
            <a:extLst>
              <a:ext uri="{FF2B5EF4-FFF2-40B4-BE49-F238E27FC236}">
                <a16:creationId xmlns:a16="http://schemas.microsoft.com/office/drawing/2014/main" id="{0AAEE058-41C4-44DE-A0BE-2155EE6C3565}"/>
              </a:ext>
            </a:extLst>
          </p:cNvPr>
          <p:cNvSpPr txBox="1">
            <a:spLocks/>
          </p:cNvSpPr>
          <p:nvPr/>
        </p:nvSpPr>
        <p:spPr>
          <a:xfrm>
            <a:off x="573025" y="1292352"/>
            <a:ext cx="8253984" cy="3311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spcAft>
                <a:spcPts val="1600"/>
              </a:spcAft>
              <a:buFont typeface="Arial" panose="020B0604020202020204" pitchFamily="34" charset="0"/>
              <a:buChar char="•"/>
            </a:pPr>
            <a:r>
              <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Every aspect of our website has a clear purpose, if it takes too to load, then it’s all but useless to the user.  To provide a good user experience we have given our main focus to make it fast and reliable for the user.</a:t>
            </a:r>
          </a:p>
          <a:p>
            <a:pPr marL="285750" indent="-285750">
              <a:lnSpc>
                <a:spcPct val="200000"/>
              </a:lnSpc>
              <a:spcAft>
                <a:spcPts val="1600"/>
              </a:spcAft>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We have given the full focus on the typography of the website, as our users, most of the time will spend time reading and searching, it becomes a major aspect to put our focus on and build it perfectly.</a:t>
            </a:r>
          </a:p>
          <a:p>
            <a:pPr marL="285750" indent="-285750">
              <a:lnSpc>
                <a:spcPct val="200000"/>
              </a:lnSpc>
              <a:spcAft>
                <a:spcPts val="1600"/>
              </a:spcAft>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One of the most important principles of designing is to have clear and consistent communication, as our users want information quick, so our output and result have to be straightforward and easy to digest.</a:t>
            </a:r>
          </a:p>
          <a:p>
            <a:pPr marL="285750" indent="-285750">
              <a:lnSpc>
                <a:spcPct val="200000"/>
              </a:lnSpc>
              <a:spcAft>
                <a:spcPts val="1600"/>
              </a:spcAft>
              <a:buFont typeface="Arial" panose="020B0604020202020204" pitchFamily="34" charset="0"/>
              <a:buChar char="•"/>
            </a:pPr>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600"/>
              </a:spcAft>
              <a:buFont typeface="Arial" panose="020B0604020202020204" pitchFamily="34" charset="0"/>
              <a:buChar char="•"/>
            </a:pPr>
            <a:endParaRPr lang="en-US" sz="1100" dirty="0">
              <a:solidFill>
                <a:schemeClr val="tx1"/>
              </a:solidFill>
            </a:endParaRPr>
          </a:p>
        </p:txBody>
      </p:sp>
    </p:spTree>
    <p:extLst>
      <p:ext uri="{BB962C8B-B14F-4D97-AF65-F5344CB8AC3E}">
        <p14:creationId xmlns:p14="http://schemas.microsoft.com/office/powerpoint/2010/main" val="2871670393"/>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1446</Words>
  <Application>Microsoft Macintosh PowerPoint</Application>
  <PresentationFormat>On-screen Show (16:9)</PresentationFormat>
  <Paragraphs>118</Paragraphs>
  <Slides>26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Source Sans Pro</vt:lpstr>
      <vt:lpstr>Calibri</vt:lpstr>
      <vt:lpstr>Raleway</vt:lpstr>
      <vt:lpstr>Montserrat</vt:lpstr>
      <vt:lpstr>Montserrat ExtraBold</vt:lpstr>
      <vt:lpstr>Josefin Slab SemiBold</vt:lpstr>
      <vt:lpstr>Arial</vt:lpstr>
      <vt:lpstr>Electronic Circuit Style CV by Slidesgo</vt:lpstr>
      <vt:lpstr>Applicant Tracking System</vt:lpstr>
      <vt:lpstr>Presented by : Group 13 </vt:lpstr>
      <vt:lpstr>APPLICANT TRACKING SYSTEM</vt:lpstr>
      <vt:lpstr>Goals And Objectives</vt:lpstr>
      <vt:lpstr>How Does ATS Work</vt:lpstr>
      <vt:lpstr>Saves Time for Value Added Work</vt:lpstr>
      <vt:lpstr>DESIGN</vt:lpstr>
      <vt:lpstr>PowerPoint Presentation</vt:lpstr>
      <vt:lpstr>PowerPoint Presentation</vt:lpstr>
      <vt:lpstr>PowerPoint Presentation</vt:lpstr>
      <vt:lpstr>Authentication</vt:lpstr>
      <vt:lpstr>Dashboard</vt:lpstr>
      <vt:lpstr>Openings</vt:lpstr>
      <vt:lpstr>Django Admin</vt:lpstr>
      <vt:lpstr>CODING</vt:lpstr>
      <vt:lpstr>Django is a Python Framework that is used to develop websites using Python, it takes care of the difficult stuff so that you can concentrate on building web applications. Django Follows the MVT(Model, View &amp; Template) design pattern. </vt:lpstr>
      <vt:lpstr>DJANGO</vt:lpstr>
      <vt:lpstr>DJANGO</vt:lpstr>
      <vt:lpstr>DJANGO</vt:lpstr>
      <vt:lpstr>HTML &amp; CSS</vt:lpstr>
      <vt:lpstr>TESTING</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Applicant Tracking System</dc:title>
  <dc:creator>Akshat Rajvanshi</dc:creator>
  <cp:lastModifiedBy>Rakesh Samala</cp:lastModifiedBy>
  <cp:revision>4</cp:revision>
  <dcterms:modified xsi:type="dcterms:W3CDTF">2022-11-30T21:10:23Z</dcterms:modified>
</cp:coreProperties>
</file>