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9" r:id="rId2"/>
    <p:sldId id="293" r:id="rId3"/>
    <p:sldId id="287" r:id="rId4"/>
    <p:sldId id="272" r:id="rId5"/>
    <p:sldId id="270" r:id="rId6"/>
    <p:sldId id="288" r:id="rId7"/>
    <p:sldId id="285" r:id="rId8"/>
    <p:sldId id="289" r:id="rId9"/>
    <p:sldId id="291" r:id="rId10"/>
    <p:sldId id="286" r:id="rId11"/>
    <p:sldId id="268" r:id="rId12"/>
    <p:sldId id="295" r:id="rId13"/>
    <p:sldId id="296" r:id="rId14"/>
    <p:sldId id="297" r:id="rId15"/>
    <p:sldId id="298" r:id="rId16"/>
    <p:sldId id="290" r:id="rId17"/>
    <p:sldId id="257" r:id="rId18"/>
    <p:sldId id="294" r:id="rId19"/>
    <p:sldId id="299" r:id="rId20"/>
    <p:sldId id="284" r:id="rId21"/>
  </p:sldIdLst>
  <p:sldSz cx="9144000" cy="6858000" type="screen4x3"/>
  <p:notesSz cx="6858000" cy="9144000"/>
  <p:embeddedFontLst>
    <p:embeddedFont>
      <p:font typeface="Helvetica" panose="020B0604020202020204" pitchFamily="34" charset="0"/>
      <p:regular r:id="rId23"/>
      <p:bold r:id="rId24"/>
      <p:italic r:id="rId25"/>
      <p:boldItalic r:id="rId26"/>
    </p:embeddedFont>
    <p:embeddedFont>
      <p:font typeface="Lato" panose="020B0604020202020204" charset="0"/>
      <p:regular r:id="rId27"/>
      <p:bold r:id="rId28"/>
      <p:italic r:id="rId29"/>
      <p:boldItalic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6355" initials="6" lastIdx="0" clrIdx="0">
    <p:extLst>
      <p:ext uri="{19B8F6BF-5375-455C-9EA6-DF929625EA0E}">
        <p15:presenceInfo xmlns:p15="http://schemas.microsoft.com/office/powerpoint/2012/main" userId="6355"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591BCF-0DC9-4A51-8135-7F9DB9466EDB}">
  <a:tblStyle styleId="{30591BCF-0DC9-4A51-8135-7F9DB9466ED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FFF71F-7C1D-493E-B95C-F6F07C0FCC37}" type="doc">
      <dgm:prSet loTypeId="urn:microsoft.com/office/officeart/2005/8/layout/default" loCatId="list" qsTypeId="urn:microsoft.com/office/officeart/2005/8/quickstyle/3d1" qsCatId="3D" csTypeId="urn:microsoft.com/office/officeart/2005/8/colors/colorful1" csCatId="colorful" phldr="1"/>
      <dgm:spPr/>
      <dgm:t>
        <a:bodyPr/>
        <a:lstStyle/>
        <a:p>
          <a:endParaRPr lang="en-SG"/>
        </a:p>
      </dgm:t>
    </dgm:pt>
    <dgm:pt modelId="{DF54DFA9-7BE5-49F1-A600-2E704E95404C}">
      <dgm:prSet phldrT="[Text]" custT="1"/>
      <dgm:spPr/>
      <dgm:t>
        <a:bodyPr/>
        <a:lstStyle/>
        <a:p>
          <a:r>
            <a:rPr lang="en-SG" sz="2400" dirty="0"/>
            <a:t>Eradicates fake licensed</a:t>
          </a:r>
        </a:p>
        <a:p>
          <a:r>
            <a:rPr lang="en-SG" sz="2400" dirty="0"/>
            <a:t>vehicles </a:t>
          </a:r>
        </a:p>
      </dgm:t>
    </dgm:pt>
    <dgm:pt modelId="{037C5374-4D3B-4401-973A-63F58878538E}" type="parTrans" cxnId="{64623D97-1EC4-47E7-BBC1-6BF1E0C9D625}">
      <dgm:prSet/>
      <dgm:spPr/>
      <dgm:t>
        <a:bodyPr/>
        <a:lstStyle/>
        <a:p>
          <a:endParaRPr lang="en-SG"/>
        </a:p>
      </dgm:t>
    </dgm:pt>
    <dgm:pt modelId="{683B1F7F-47EF-41D4-BB27-A5777B58F953}" type="sibTrans" cxnId="{64623D97-1EC4-47E7-BBC1-6BF1E0C9D625}">
      <dgm:prSet/>
      <dgm:spPr/>
      <dgm:t>
        <a:bodyPr/>
        <a:lstStyle/>
        <a:p>
          <a:endParaRPr lang="en-SG"/>
        </a:p>
      </dgm:t>
    </dgm:pt>
    <dgm:pt modelId="{2F0238BE-FA33-440A-9291-4FFB585710D2}">
      <dgm:prSet phldrT="[Text]" custT="1"/>
      <dgm:spPr/>
      <dgm:t>
        <a:bodyPr/>
        <a:lstStyle/>
        <a:p>
          <a:r>
            <a:rPr lang="en-SG" sz="2800" dirty="0"/>
            <a:t>Reduce Burglaries</a:t>
          </a:r>
        </a:p>
      </dgm:t>
    </dgm:pt>
    <dgm:pt modelId="{6EEF0163-4CF5-4A6B-A27B-08CC310916FD}" type="parTrans" cxnId="{76E86B2A-289B-4227-9024-8D20782272DC}">
      <dgm:prSet/>
      <dgm:spPr/>
      <dgm:t>
        <a:bodyPr/>
        <a:lstStyle/>
        <a:p>
          <a:endParaRPr lang="en-SG"/>
        </a:p>
      </dgm:t>
    </dgm:pt>
    <dgm:pt modelId="{287E39CB-96AD-43E0-B318-062D00FC3C3B}" type="sibTrans" cxnId="{76E86B2A-289B-4227-9024-8D20782272DC}">
      <dgm:prSet/>
      <dgm:spPr/>
      <dgm:t>
        <a:bodyPr/>
        <a:lstStyle/>
        <a:p>
          <a:endParaRPr lang="en-SG"/>
        </a:p>
      </dgm:t>
    </dgm:pt>
    <dgm:pt modelId="{13807E2B-D92B-4A69-8B55-400AD1F7882F}">
      <dgm:prSet phldrT="[Text]"/>
      <dgm:spPr/>
      <dgm:t>
        <a:bodyPr/>
        <a:lstStyle/>
        <a:p>
          <a:r>
            <a:rPr lang="en-SG" dirty="0"/>
            <a:t>Identifying stolen vehicles</a:t>
          </a:r>
        </a:p>
      </dgm:t>
    </dgm:pt>
    <dgm:pt modelId="{A2239699-538A-408E-94DF-2C48A13F4AEB}" type="parTrans" cxnId="{7BAE5930-EC4A-4697-9D6A-8D5ED9928610}">
      <dgm:prSet/>
      <dgm:spPr/>
      <dgm:t>
        <a:bodyPr/>
        <a:lstStyle/>
        <a:p>
          <a:endParaRPr lang="en-SG"/>
        </a:p>
      </dgm:t>
    </dgm:pt>
    <dgm:pt modelId="{E9048AEF-98AA-4A2F-A8D7-ECC237B5D88A}" type="sibTrans" cxnId="{7BAE5930-EC4A-4697-9D6A-8D5ED9928610}">
      <dgm:prSet/>
      <dgm:spPr/>
      <dgm:t>
        <a:bodyPr/>
        <a:lstStyle/>
        <a:p>
          <a:endParaRPr lang="en-SG"/>
        </a:p>
      </dgm:t>
    </dgm:pt>
    <dgm:pt modelId="{B75822F1-D02F-4EFF-B98B-6E3038C355BC}">
      <dgm:prSet phldrT="[Text]"/>
      <dgm:spPr/>
      <dgm:t>
        <a:bodyPr/>
        <a:lstStyle/>
        <a:p>
          <a:r>
            <a:rPr lang="en-SG" dirty="0"/>
            <a:t>Better Traffic monitoring</a:t>
          </a:r>
        </a:p>
      </dgm:t>
    </dgm:pt>
    <dgm:pt modelId="{241DC8FE-84F2-4D72-9B5A-557262D572BA}" type="parTrans" cxnId="{712F7434-272C-4FBB-9B58-50797DF92880}">
      <dgm:prSet/>
      <dgm:spPr/>
      <dgm:t>
        <a:bodyPr/>
        <a:lstStyle/>
        <a:p>
          <a:endParaRPr lang="en-SG"/>
        </a:p>
      </dgm:t>
    </dgm:pt>
    <dgm:pt modelId="{4353FB5B-F85A-4B26-8FC9-134C9EF25D67}" type="sibTrans" cxnId="{712F7434-272C-4FBB-9B58-50797DF92880}">
      <dgm:prSet/>
      <dgm:spPr/>
      <dgm:t>
        <a:bodyPr/>
        <a:lstStyle/>
        <a:p>
          <a:endParaRPr lang="en-SG"/>
        </a:p>
      </dgm:t>
    </dgm:pt>
    <dgm:pt modelId="{C9E8068D-B8AC-4941-85DA-B928A45F7F43}">
      <dgm:prSet phldrT="[Text]" custT="1"/>
      <dgm:spPr/>
      <dgm:t>
        <a:bodyPr/>
        <a:lstStyle/>
        <a:p>
          <a:r>
            <a:rPr lang="en-SG" sz="2000" dirty="0"/>
            <a:t>Accessing toll control</a:t>
          </a:r>
        </a:p>
        <a:p>
          <a:r>
            <a:rPr lang="en-SG" sz="2000" dirty="0"/>
            <a:t>With more accuracy</a:t>
          </a:r>
        </a:p>
      </dgm:t>
    </dgm:pt>
    <dgm:pt modelId="{7CAFFA0C-6265-4E51-A177-A4CBDFFA9E98}" type="parTrans" cxnId="{75FCF120-7DF2-4A45-9AB5-A33F1EB091D6}">
      <dgm:prSet/>
      <dgm:spPr/>
      <dgm:t>
        <a:bodyPr/>
        <a:lstStyle/>
        <a:p>
          <a:endParaRPr lang="en-SG"/>
        </a:p>
      </dgm:t>
    </dgm:pt>
    <dgm:pt modelId="{7B581C05-4427-46F6-8C9B-39B1D1AE1C55}" type="sibTrans" cxnId="{75FCF120-7DF2-4A45-9AB5-A33F1EB091D6}">
      <dgm:prSet/>
      <dgm:spPr/>
      <dgm:t>
        <a:bodyPr/>
        <a:lstStyle/>
        <a:p>
          <a:endParaRPr lang="en-SG"/>
        </a:p>
      </dgm:t>
    </dgm:pt>
    <dgm:pt modelId="{51764A23-4A7B-4F67-A298-C1779131DDBD}" type="pres">
      <dgm:prSet presAssocID="{E5FFF71F-7C1D-493E-B95C-F6F07C0FCC37}" presName="diagram" presStyleCnt="0">
        <dgm:presLayoutVars>
          <dgm:dir/>
          <dgm:resizeHandles val="exact"/>
        </dgm:presLayoutVars>
      </dgm:prSet>
      <dgm:spPr/>
    </dgm:pt>
    <dgm:pt modelId="{541F5372-E259-4934-AD84-593CEFC9A9BD}" type="pres">
      <dgm:prSet presAssocID="{DF54DFA9-7BE5-49F1-A600-2E704E95404C}" presName="node" presStyleLbl="node1" presStyleIdx="0" presStyleCnt="5">
        <dgm:presLayoutVars>
          <dgm:bulletEnabled val="1"/>
        </dgm:presLayoutVars>
      </dgm:prSet>
      <dgm:spPr/>
    </dgm:pt>
    <dgm:pt modelId="{7A3CD1A3-3907-476C-BA15-BDBFEE079B05}" type="pres">
      <dgm:prSet presAssocID="{683B1F7F-47EF-41D4-BB27-A5777B58F953}" presName="sibTrans" presStyleCnt="0"/>
      <dgm:spPr/>
    </dgm:pt>
    <dgm:pt modelId="{7177948F-5245-464A-B9D3-EA0443ECE080}" type="pres">
      <dgm:prSet presAssocID="{2F0238BE-FA33-440A-9291-4FFB585710D2}" presName="node" presStyleLbl="node1" presStyleIdx="1" presStyleCnt="5">
        <dgm:presLayoutVars>
          <dgm:bulletEnabled val="1"/>
        </dgm:presLayoutVars>
      </dgm:prSet>
      <dgm:spPr/>
    </dgm:pt>
    <dgm:pt modelId="{7A0D68BC-18FC-44D0-91D3-BF57FA58AF30}" type="pres">
      <dgm:prSet presAssocID="{287E39CB-96AD-43E0-B318-062D00FC3C3B}" presName="sibTrans" presStyleCnt="0"/>
      <dgm:spPr/>
    </dgm:pt>
    <dgm:pt modelId="{EA741C59-C775-4A17-8E82-C61A93587D3D}" type="pres">
      <dgm:prSet presAssocID="{13807E2B-D92B-4A69-8B55-400AD1F7882F}" presName="node" presStyleLbl="node1" presStyleIdx="2" presStyleCnt="5">
        <dgm:presLayoutVars>
          <dgm:bulletEnabled val="1"/>
        </dgm:presLayoutVars>
      </dgm:prSet>
      <dgm:spPr/>
    </dgm:pt>
    <dgm:pt modelId="{315B4EFA-C5C3-4A17-95F0-DFCA4F0503A2}" type="pres">
      <dgm:prSet presAssocID="{E9048AEF-98AA-4A2F-A8D7-ECC237B5D88A}" presName="sibTrans" presStyleCnt="0"/>
      <dgm:spPr/>
    </dgm:pt>
    <dgm:pt modelId="{F4F72F5A-6280-4102-970F-876AEF934B3F}" type="pres">
      <dgm:prSet presAssocID="{B75822F1-D02F-4EFF-B98B-6E3038C355BC}" presName="node" presStyleLbl="node1" presStyleIdx="3" presStyleCnt="5">
        <dgm:presLayoutVars>
          <dgm:bulletEnabled val="1"/>
        </dgm:presLayoutVars>
      </dgm:prSet>
      <dgm:spPr/>
    </dgm:pt>
    <dgm:pt modelId="{AAFCEA7E-3C14-4CC2-86F9-6C8817C242A2}" type="pres">
      <dgm:prSet presAssocID="{4353FB5B-F85A-4B26-8FC9-134C9EF25D67}" presName="sibTrans" presStyleCnt="0"/>
      <dgm:spPr/>
    </dgm:pt>
    <dgm:pt modelId="{F3347FC1-2005-44C1-9D6D-3C9ACEE79354}" type="pres">
      <dgm:prSet presAssocID="{C9E8068D-B8AC-4941-85DA-B928A45F7F43}" presName="node" presStyleLbl="node1" presStyleIdx="4" presStyleCnt="5">
        <dgm:presLayoutVars>
          <dgm:bulletEnabled val="1"/>
        </dgm:presLayoutVars>
      </dgm:prSet>
      <dgm:spPr/>
    </dgm:pt>
  </dgm:ptLst>
  <dgm:cxnLst>
    <dgm:cxn modelId="{75FCF120-7DF2-4A45-9AB5-A33F1EB091D6}" srcId="{E5FFF71F-7C1D-493E-B95C-F6F07C0FCC37}" destId="{C9E8068D-B8AC-4941-85DA-B928A45F7F43}" srcOrd="4" destOrd="0" parTransId="{7CAFFA0C-6265-4E51-A177-A4CBDFFA9E98}" sibTransId="{7B581C05-4427-46F6-8C9B-39B1D1AE1C55}"/>
    <dgm:cxn modelId="{93401129-5E24-47AB-AB40-EDF2422A5022}" type="presOf" srcId="{DF54DFA9-7BE5-49F1-A600-2E704E95404C}" destId="{541F5372-E259-4934-AD84-593CEFC9A9BD}" srcOrd="0" destOrd="0" presId="urn:microsoft.com/office/officeart/2005/8/layout/default"/>
    <dgm:cxn modelId="{76E86B2A-289B-4227-9024-8D20782272DC}" srcId="{E5FFF71F-7C1D-493E-B95C-F6F07C0FCC37}" destId="{2F0238BE-FA33-440A-9291-4FFB585710D2}" srcOrd="1" destOrd="0" parTransId="{6EEF0163-4CF5-4A6B-A27B-08CC310916FD}" sibTransId="{287E39CB-96AD-43E0-B318-062D00FC3C3B}"/>
    <dgm:cxn modelId="{7BAE5930-EC4A-4697-9D6A-8D5ED9928610}" srcId="{E5FFF71F-7C1D-493E-B95C-F6F07C0FCC37}" destId="{13807E2B-D92B-4A69-8B55-400AD1F7882F}" srcOrd="2" destOrd="0" parTransId="{A2239699-538A-408E-94DF-2C48A13F4AEB}" sibTransId="{E9048AEF-98AA-4A2F-A8D7-ECC237B5D88A}"/>
    <dgm:cxn modelId="{712F7434-272C-4FBB-9B58-50797DF92880}" srcId="{E5FFF71F-7C1D-493E-B95C-F6F07C0FCC37}" destId="{B75822F1-D02F-4EFF-B98B-6E3038C355BC}" srcOrd="3" destOrd="0" parTransId="{241DC8FE-84F2-4D72-9B5A-557262D572BA}" sibTransId="{4353FB5B-F85A-4B26-8FC9-134C9EF25D67}"/>
    <dgm:cxn modelId="{B26A726D-125C-4D66-A327-F39C79ECF956}" type="presOf" srcId="{13807E2B-D92B-4A69-8B55-400AD1F7882F}" destId="{EA741C59-C775-4A17-8E82-C61A93587D3D}" srcOrd="0" destOrd="0" presId="urn:microsoft.com/office/officeart/2005/8/layout/default"/>
    <dgm:cxn modelId="{8B78946D-A878-4658-9729-167B79CF5EFB}" type="presOf" srcId="{C9E8068D-B8AC-4941-85DA-B928A45F7F43}" destId="{F3347FC1-2005-44C1-9D6D-3C9ACEE79354}" srcOrd="0" destOrd="0" presId="urn:microsoft.com/office/officeart/2005/8/layout/default"/>
    <dgm:cxn modelId="{64623D97-1EC4-47E7-BBC1-6BF1E0C9D625}" srcId="{E5FFF71F-7C1D-493E-B95C-F6F07C0FCC37}" destId="{DF54DFA9-7BE5-49F1-A600-2E704E95404C}" srcOrd="0" destOrd="0" parTransId="{037C5374-4D3B-4401-973A-63F58878538E}" sibTransId="{683B1F7F-47EF-41D4-BB27-A5777B58F953}"/>
    <dgm:cxn modelId="{3D120FA2-5335-4FDC-B8D4-70539DA94D56}" type="presOf" srcId="{E5FFF71F-7C1D-493E-B95C-F6F07C0FCC37}" destId="{51764A23-4A7B-4F67-A298-C1779131DDBD}" srcOrd="0" destOrd="0" presId="urn:microsoft.com/office/officeart/2005/8/layout/default"/>
    <dgm:cxn modelId="{F3E2B1C5-2A7B-4E3F-8059-272D143CBF9E}" type="presOf" srcId="{B75822F1-D02F-4EFF-B98B-6E3038C355BC}" destId="{F4F72F5A-6280-4102-970F-876AEF934B3F}" srcOrd="0" destOrd="0" presId="urn:microsoft.com/office/officeart/2005/8/layout/default"/>
    <dgm:cxn modelId="{FF584ED0-26F9-4791-B1D6-AB7B059801D2}" type="presOf" srcId="{2F0238BE-FA33-440A-9291-4FFB585710D2}" destId="{7177948F-5245-464A-B9D3-EA0443ECE080}" srcOrd="0" destOrd="0" presId="urn:microsoft.com/office/officeart/2005/8/layout/default"/>
    <dgm:cxn modelId="{D63FA716-085C-4B0B-916B-0B17408627BB}" type="presParOf" srcId="{51764A23-4A7B-4F67-A298-C1779131DDBD}" destId="{541F5372-E259-4934-AD84-593CEFC9A9BD}" srcOrd="0" destOrd="0" presId="urn:microsoft.com/office/officeart/2005/8/layout/default"/>
    <dgm:cxn modelId="{29BB666E-65C9-41A8-AF03-7F214D6D11B8}" type="presParOf" srcId="{51764A23-4A7B-4F67-A298-C1779131DDBD}" destId="{7A3CD1A3-3907-476C-BA15-BDBFEE079B05}" srcOrd="1" destOrd="0" presId="urn:microsoft.com/office/officeart/2005/8/layout/default"/>
    <dgm:cxn modelId="{F8B3D3F7-16AE-41B0-81D4-8553F812C6C8}" type="presParOf" srcId="{51764A23-4A7B-4F67-A298-C1779131DDBD}" destId="{7177948F-5245-464A-B9D3-EA0443ECE080}" srcOrd="2" destOrd="0" presId="urn:microsoft.com/office/officeart/2005/8/layout/default"/>
    <dgm:cxn modelId="{50030574-9EBB-4DA3-AF2C-241C89D52A4B}" type="presParOf" srcId="{51764A23-4A7B-4F67-A298-C1779131DDBD}" destId="{7A0D68BC-18FC-44D0-91D3-BF57FA58AF30}" srcOrd="3" destOrd="0" presId="urn:microsoft.com/office/officeart/2005/8/layout/default"/>
    <dgm:cxn modelId="{EC722C26-FB1D-474D-A654-4C6EA9BAF657}" type="presParOf" srcId="{51764A23-4A7B-4F67-A298-C1779131DDBD}" destId="{EA741C59-C775-4A17-8E82-C61A93587D3D}" srcOrd="4" destOrd="0" presId="urn:microsoft.com/office/officeart/2005/8/layout/default"/>
    <dgm:cxn modelId="{AFA4478A-BA95-4BFC-87DB-4C0AD6722F3B}" type="presParOf" srcId="{51764A23-4A7B-4F67-A298-C1779131DDBD}" destId="{315B4EFA-C5C3-4A17-95F0-DFCA4F0503A2}" srcOrd="5" destOrd="0" presId="urn:microsoft.com/office/officeart/2005/8/layout/default"/>
    <dgm:cxn modelId="{CD2D9534-E738-4528-96F5-9ED6BD42339E}" type="presParOf" srcId="{51764A23-4A7B-4F67-A298-C1779131DDBD}" destId="{F4F72F5A-6280-4102-970F-876AEF934B3F}" srcOrd="6" destOrd="0" presId="urn:microsoft.com/office/officeart/2005/8/layout/default"/>
    <dgm:cxn modelId="{EEAD3452-3EC0-49F4-A9F7-808DB85E240E}" type="presParOf" srcId="{51764A23-4A7B-4F67-A298-C1779131DDBD}" destId="{AAFCEA7E-3C14-4CC2-86F9-6C8817C242A2}" srcOrd="7" destOrd="0" presId="urn:microsoft.com/office/officeart/2005/8/layout/default"/>
    <dgm:cxn modelId="{0961A69F-3EF4-4C07-B320-254C9D03C231}" type="presParOf" srcId="{51764A23-4A7B-4F67-A298-C1779131DDBD}" destId="{F3347FC1-2005-44C1-9D6D-3C9ACEE7935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F5372-E259-4934-AD84-593CEFC9A9BD}">
      <dsp:nvSpPr>
        <dsp:cNvPr id="0" name=""/>
        <dsp:cNvSpPr/>
      </dsp:nvSpPr>
      <dsp:spPr>
        <a:xfrm>
          <a:off x="916483" y="1984"/>
          <a:ext cx="2030015" cy="1218009"/>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Eradicates fake licensed</a:t>
          </a:r>
        </a:p>
        <a:p>
          <a:pPr marL="0" lvl="0" indent="0" algn="ctr" defTabSz="1066800">
            <a:lnSpc>
              <a:spcPct val="90000"/>
            </a:lnSpc>
            <a:spcBef>
              <a:spcPct val="0"/>
            </a:spcBef>
            <a:spcAft>
              <a:spcPct val="35000"/>
            </a:spcAft>
            <a:buNone/>
          </a:pPr>
          <a:r>
            <a:rPr lang="en-SG" sz="2400" kern="1200" dirty="0"/>
            <a:t>vehicles </a:t>
          </a:r>
        </a:p>
      </dsp:txBody>
      <dsp:txXfrm>
        <a:off x="916483" y="1984"/>
        <a:ext cx="2030015" cy="1218009"/>
      </dsp:txXfrm>
    </dsp:sp>
    <dsp:sp modelId="{7177948F-5245-464A-B9D3-EA0443ECE080}">
      <dsp:nvSpPr>
        <dsp:cNvPr id="0" name=""/>
        <dsp:cNvSpPr/>
      </dsp:nvSpPr>
      <dsp:spPr>
        <a:xfrm>
          <a:off x="3149500" y="1984"/>
          <a:ext cx="2030015" cy="1218009"/>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SG" sz="2800" kern="1200" dirty="0"/>
            <a:t>Reduce Burglaries</a:t>
          </a:r>
        </a:p>
      </dsp:txBody>
      <dsp:txXfrm>
        <a:off x="3149500" y="1984"/>
        <a:ext cx="2030015" cy="1218009"/>
      </dsp:txXfrm>
    </dsp:sp>
    <dsp:sp modelId="{EA741C59-C775-4A17-8E82-C61A93587D3D}">
      <dsp:nvSpPr>
        <dsp:cNvPr id="0" name=""/>
        <dsp:cNvSpPr/>
      </dsp:nvSpPr>
      <dsp:spPr>
        <a:xfrm>
          <a:off x="916483" y="1422995"/>
          <a:ext cx="2030015" cy="1218009"/>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kern="1200" dirty="0"/>
            <a:t>Identifying stolen vehicles</a:t>
          </a:r>
        </a:p>
      </dsp:txBody>
      <dsp:txXfrm>
        <a:off x="916483" y="1422995"/>
        <a:ext cx="2030015" cy="1218009"/>
      </dsp:txXfrm>
    </dsp:sp>
    <dsp:sp modelId="{F4F72F5A-6280-4102-970F-876AEF934B3F}">
      <dsp:nvSpPr>
        <dsp:cNvPr id="0" name=""/>
        <dsp:cNvSpPr/>
      </dsp:nvSpPr>
      <dsp:spPr>
        <a:xfrm>
          <a:off x="3149500" y="1422995"/>
          <a:ext cx="2030015" cy="1218009"/>
        </a:xfrm>
        <a:prstGeom prst="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SG" sz="2500" kern="1200" dirty="0"/>
            <a:t>Better Traffic monitoring</a:t>
          </a:r>
        </a:p>
      </dsp:txBody>
      <dsp:txXfrm>
        <a:off x="3149500" y="1422995"/>
        <a:ext cx="2030015" cy="1218009"/>
      </dsp:txXfrm>
    </dsp:sp>
    <dsp:sp modelId="{F3347FC1-2005-44C1-9D6D-3C9ACEE79354}">
      <dsp:nvSpPr>
        <dsp:cNvPr id="0" name=""/>
        <dsp:cNvSpPr/>
      </dsp:nvSpPr>
      <dsp:spPr>
        <a:xfrm>
          <a:off x="2032992" y="2844006"/>
          <a:ext cx="2030015" cy="1218009"/>
        </a:xfrm>
        <a:prstGeom prst="rect">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SG" sz="2000" kern="1200" dirty="0"/>
            <a:t>Accessing toll control</a:t>
          </a:r>
        </a:p>
        <a:p>
          <a:pPr marL="0" lvl="0" indent="0" algn="ctr" defTabSz="889000">
            <a:lnSpc>
              <a:spcPct val="90000"/>
            </a:lnSpc>
            <a:spcBef>
              <a:spcPct val="0"/>
            </a:spcBef>
            <a:spcAft>
              <a:spcPct val="35000"/>
            </a:spcAft>
            <a:buNone/>
          </a:pPr>
          <a:r>
            <a:rPr lang="en-SG" sz="2000" kern="1200" dirty="0"/>
            <a:t>With more accuracy</a:t>
          </a:r>
        </a:p>
      </dsp:txBody>
      <dsp:txXfrm>
        <a:off x="2032992" y="2844006"/>
        <a:ext cx="2030015" cy="12180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439251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0215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31867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31312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62016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329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00527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9660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6150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7537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148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21425" y="3785246"/>
            <a:ext cx="5216700" cy="15465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Shape 11"/>
          <p:cNvSpPr/>
          <p:nvPr/>
        </p:nvSpPr>
        <p:spPr>
          <a:xfrm>
            <a:off x="5938246" y="3377550"/>
            <a:ext cx="721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6659861" y="3377550"/>
            <a:ext cx="721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1" y="3377550"/>
            <a:ext cx="721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721425" y="3377550"/>
            <a:ext cx="52167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Shape 16"/>
          <p:cNvSpPr/>
          <p:nvPr/>
        </p:nvSpPr>
        <p:spPr>
          <a:xfrm>
            <a:off x="0" y="0"/>
            <a:ext cx="9144000" cy="5323800"/>
          </a:xfrm>
          <a:prstGeom prst="rect">
            <a:avLst/>
          </a:prstGeom>
          <a:solidFill>
            <a:srgbClr val="2185C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Shape 18"/>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Shape 19"/>
          <p:cNvSpPr/>
          <p:nvPr/>
        </p:nvSpPr>
        <p:spPr>
          <a:xfrm>
            <a:off x="3047704" y="5323800"/>
            <a:ext cx="3047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6096271" y="5323800"/>
            <a:ext cx="3047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 y="5323800"/>
            <a:ext cx="3047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Shape 41"/>
          <p:cNvSpPr txBox="1">
            <a:spLocks noGrp="1"/>
          </p:cNvSpPr>
          <p:nvPr>
            <p:ph type="body" idx="1"/>
          </p:nvPr>
        </p:nvSpPr>
        <p:spPr>
          <a:xfrm>
            <a:off x="893625" y="1600200"/>
            <a:ext cx="3136800" cy="4967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Shape 42"/>
          <p:cNvSpPr txBox="1">
            <a:spLocks noGrp="1"/>
          </p:cNvSpPr>
          <p:nvPr>
            <p:ph type="body" idx="2"/>
          </p:nvPr>
        </p:nvSpPr>
        <p:spPr>
          <a:xfrm>
            <a:off x="4219456" y="1600200"/>
            <a:ext cx="3136800" cy="4967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Shape 43"/>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Shape 60"/>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Shape 79"/>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0" y="6755100"/>
            <a:ext cx="893700" cy="1029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893710" y="6755100"/>
            <a:ext cx="64626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Shape 8"/>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685673" y="355591"/>
            <a:ext cx="7772400" cy="1546500"/>
          </a:xfrm>
          <a:prstGeom prst="rect">
            <a:avLst/>
          </a:prstGeom>
        </p:spPr>
        <p:txBody>
          <a:bodyPr spcFirstLastPara="1" wrap="square" lIns="91425" tIns="91425" rIns="91425" bIns="91425" anchor="b" anchorCtr="0">
            <a:noAutofit/>
          </a:bodyPr>
          <a:lstStyle/>
          <a:p>
            <a:pPr lvl="0"/>
            <a:r>
              <a:rPr lang="en-SG" sz="3200" dirty="0"/>
              <a:t>Automatic Number Plate Recognition Using Template Matching Technique</a:t>
            </a:r>
            <a:endParaRPr sz="3200" dirty="0"/>
          </a:p>
        </p:txBody>
      </p:sp>
      <p:sp>
        <p:nvSpPr>
          <p:cNvPr id="112" name="Shape 112"/>
          <p:cNvSpPr txBox="1">
            <a:spLocks noGrp="1"/>
          </p:cNvSpPr>
          <p:nvPr>
            <p:ph type="subTitle" idx="1"/>
          </p:nvPr>
        </p:nvSpPr>
        <p:spPr>
          <a:xfrm>
            <a:off x="467292" y="3186782"/>
            <a:ext cx="3782390" cy="1648829"/>
          </a:xfrm>
          <a:prstGeom prst="rect">
            <a:avLst/>
          </a:prstGeom>
        </p:spPr>
        <p:txBody>
          <a:bodyPr spcFirstLastPara="1" wrap="square" lIns="91425" tIns="91425" rIns="91425" bIns="91425" anchor="t" anchorCtr="0">
            <a:noAutofit/>
          </a:bodyPr>
          <a:lstStyle/>
          <a:p>
            <a:pPr algn="r"/>
            <a:endParaRPr lang="en-US" dirty="0">
              <a:solidFill>
                <a:srgbClr val="6A4520"/>
              </a:solidFill>
            </a:endParaRPr>
          </a:p>
          <a:p>
            <a:pPr algn="l"/>
            <a:r>
              <a:rPr lang="en-US" sz="1800" dirty="0">
                <a:solidFill>
                  <a:schemeClr val="bg1"/>
                </a:solidFill>
              </a:rPr>
              <a:t>Group Members:</a:t>
            </a:r>
            <a:endParaRPr lang="en-SG" sz="1800" b="0" dirty="0">
              <a:solidFill>
                <a:schemeClr val="bg1"/>
              </a:solidFill>
            </a:endParaRPr>
          </a:p>
          <a:p>
            <a:pPr algn="l"/>
            <a:r>
              <a:rPr lang="pt-BR" sz="1600" b="0" dirty="0"/>
              <a:t>Atanu Das Bapon (</a:t>
            </a:r>
            <a:r>
              <a:rPr lang="en-SG" sz="1600" b="0" dirty="0"/>
              <a:t>15.01.04.030) </a:t>
            </a:r>
          </a:p>
          <a:p>
            <a:pPr algn="l"/>
            <a:r>
              <a:rPr lang="en-SG" sz="1600" b="0" dirty="0"/>
              <a:t>Rakib Ahamed (15.01.04.033) </a:t>
            </a:r>
          </a:p>
          <a:p>
            <a:pPr algn="l"/>
            <a:r>
              <a:rPr lang="en-SG" sz="1600" b="0" dirty="0" err="1"/>
              <a:t>Mushfiqur</a:t>
            </a:r>
            <a:r>
              <a:rPr lang="en-SG" sz="1600" b="0" dirty="0"/>
              <a:t> Rashid Khan(15.01.04.086) </a:t>
            </a:r>
          </a:p>
          <a:p>
            <a:pPr algn="l"/>
            <a:r>
              <a:rPr lang="en-SG" sz="1600" b="0" dirty="0" err="1"/>
              <a:t>Farhana</a:t>
            </a:r>
            <a:r>
              <a:rPr lang="en-SG" sz="1600" b="0" dirty="0"/>
              <a:t> </a:t>
            </a:r>
            <a:r>
              <a:rPr lang="en-SG" sz="1600" b="0" dirty="0" err="1"/>
              <a:t>Irin</a:t>
            </a:r>
            <a:r>
              <a:rPr lang="en-SG" sz="1600" b="0" dirty="0"/>
              <a:t> (15.01.04.124)</a:t>
            </a:r>
            <a:endParaRPr lang="en-US" sz="1600" dirty="0">
              <a:solidFill>
                <a:srgbClr val="6A4520"/>
              </a:solidFill>
            </a:endParaRPr>
          </a:p>
        </p:txBody>
      </p:sp>
      <p:sp>
        <p:nvSpPr>
          <p:cNvPr id="113" name="Shape 11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a:t>
            </a:fld>
            <a:endParaRPr dirty="0"/>
          </a:p>
        </p:txBody>
      </p:sp>
      <p:sp>
        <p:nvSpPr>
          <p:cNvPr id="2" name="TextBox 1">
            <a:extLst>
              <a:ext uri="{FF2B5EF4-FFF2-40B4-BE49-F238E27FC236}">
                <a16:creationId xmlns:a16="http://schemas.microsoft.com/office/drawing/2014/main" id="{DCE3A52B-0EE1-44EE-9DE2-111FCF81F2A1}"/>
              </a:ext>
            </a:extLst>
          </p:cNvPr>
          <p:cNvSpPr txBox="1"/>
          <p:nvPr/>
        </p:nvSpPr>
        <p:spPr>
          <a:xfrm>
            <a:off x="3992227" y="164855"/>
            <a:ext cx="1159292" cy="307777"/>
          </a:xfrm>
          <a:prstGeom prst="rect">
            <a:avLst/>
          </a:prstGeom>
          <a:noFill/>
        </p:spPr>
        <p:txBody>
          <a:bodyPr wrap="none" rtlCol="0">
            <a:spAutoFit/>
          </a:bodyPr>
          <a:lstStyle/>
          <a:p>
            <a:pPr marL="0" indent="0" algn="ctr">
              <a:buNone/>
            </a:pPr>
            <a:r>
              <a:rPr lang="en-US" dirty="0">
                <a:solidFill>
                  <a:schemeClr val="bg1"/>
                </a:solidFill>
              </a:rPr>
              <a:t>Thesis 4100</a:t>
            </a:r>
          </a:p>
        </p:txBody>
      </p:sp>
      <p:sp>
        <p:nvSpPr>
          <p:cNvPr id="3" name="TextBox 2">
            <a:extLst>
              <a:ext uri="{FF2B5EF4-FFF2-40B4-BE49-F238E27FC236}">
                <a16:creationId xmlns:a16="http://schemas.microsoft.com/office/drawing/2014/main" id="{39B81049-EEB2-40CC-B5A9-2B95D76A3ABA}"/>
              </a:ext>
            </a:extLst>
          </p:cNvPr>
          <p:cNvSpPr txBox="1"/>
          <p:nvPr/>
        </p:nvSpPr>
        <p:spPr>
          <a:xfrm>
            <a:off x="5482895" y="3606668"/>
            <a:ext cx="3193813" cy="1600438"/>
          </a:xfrm>
          <a:prstGeom prst="rect">
            <a:avLst/>
          </a:prstGeom>
          <a:noFill/>
        </p:spPr>
        <p:txBody>
          <a:bodyPr wrap="square" rtlCol="0">
            <a:spAutoFit/>
          </a:bodyPr>
          <a:lstStyle/>
          <a:p>
            <a:r>
              <a:rPr lang="en-US" sz="1800" b="1" dirty="0">
                <a:solidFill>
                  <a:schemeClr val="bg1"/>
                </a:solidFill>
                <a:latin typeface="Lato" panose="020B0604020202020204" charset="0"/>
                <a:cs typeface="Lato" panose="020B0604020202020204" charset="0"/>
              </a:rPr>
              <a:t>Under Supervision of</a:t>
            </a:r>
            <a:endParaRPr lang="en-SG" sz="1800" b="1" dirty="0">
              <a:solidFill>
                <a:schemeClr val="bg1"/>
              </a:solidFill>
              <a:latin typeface="Lato" panose="020B0604020202020204" charset="0"/>
              <a:cs typeface="Lato" panose="020B0604020202020204" charset="0"/>
            </a:endParaRPr>
          </a:p>
          <a:p>
            <a:r>
              <a:rPr lang="en-SG" sz="1600" dirty="0">
                <a:solidFill>
                  <a:schemeClr val="bg1"/>
                </a:solidFill>
                <a:latin typeface="Lato" panose="020B0604020202020204" charset="0"/>
                <a:cs typeface="Lato" panose="020B0604020202020204" charset="0"/>
              </a:rPr>
              <a:t>Mr. </a:t>
            </a:r>
            <a:r>
              <a:rPr lang="en-SG" sz="1600" dirty="0" err="1">
                <a:solidFill>
                  <a:schemeClr val="bg1"/>
                </a:solidFill>
                <a:latin typeface="Lato" panose="020B0604020202020204" charset="0"/>
                <a:cs typeface="Lato" panose="020B0604020202020204" charset="0"/>
              </a:rPr>
              <a:t>Emam</a:t>
            </a:r>
            <a:r>
              <a:rPr lang="en-SG" sz="1600" dirty="0">
                <a:solidFill>
                  <a:schemeClr val="bg1"/>
                </a:solidFill>
                <a:latin typeface="Lato" panose="020B0604020202020204" charset="0"/>
                <a:cs typeface="Lato" panose="020B0604020202020204" charset="0"/>
              </a:rPr>
              <a:t> Hossain </a:t>
            </a:r>
            <a:br>
              <a:rPr lang="en-US" sz="1600" dirty="0">
                <a:solidFill>
                  <a:schemeClr val="bg1"/>
                </a:solidFill>
                <a:latin typeface="Lato" panose="020B0604020202020204" charset="0"/>
                <a:cs typeface="Lato" panose="020B0604020202020204" charset="0"/>
              </a:rPr>
            </a:br>
            <a:r>
              <a:rPr lang="en-US" sz="1600" dirty="0">
                <a:solidFill>
                  <a:schemeClr val="bg1"/>
                </a:solidFill>
              </a:rPr>
              <a:t>Assistant Professor</a:t>
            </a:r>
            <a:r>
              <a:rPr lang="en-US" sz="1600" dirty="0">
                <a:solidFill>
                  <a:schemeClr val="bg1"/>
                </a:solidFill>
                <a:latin typeface="Lato" panose="020B0604020202020204" charset="0"/>
                <a:cs typeface="Lato" panose="020B0604020202020204" charset="0"/>
              </a:rPr>
              <a:t>, Department of CSE,</a:t>
            </a:r>
            <a:br>
              <a:rPr lang="en-US" sz="1600" dirty="0">
                <a:solidFill>
                  <a:schemeClr val="bg1"/>
                </a:solidFill>
                <a:latin typeface="Lato" panose="020B0604020202020204" charset="0"/>
                <a:cs typeface="Lato" panose="020B0604020202020204" charset="0"/>
              </a:rPr>
            </a:br>
            <a:r>
              <a:rPr lang="en-US" sz="1600" dirty="0" err="1">
                <a:solidFill>
                  <a:schemeClr val="bg1"/>
                </a:solidFill>
                <a:latin typeface="Lato" panose="020B0604020202020204" charset="0"/>
                <a:cs typeface="Lato" panose="020B0604020202020204" charset="0"/>
              </a:rPr>
              <a:t>Ahsanullah</a:t>
            </a:r>
            <a:r>
              <a:rPr lang="en-US" sz="1600" dirty="0">
                <a:solidFill>
                  <a:schemeClr val="bg1"/>
                </a:solidFill>
                <a:latin typeface="Lato" panose="020B0604020202020204" charset="0"/>
                <a:cs typeface="Lato" panose="020B0604020202020204" charset="0"/>
              </a:rPr>
              <a:t> University of Science &amp; Technology</a:t>
            </a:r>
          </a:p>
        </p:txBody>
      </p:sp>
      <p:cxnSp>
        <p:nvCxnSpPr>
          <p:cNvPr id="6" name="Straight Connector 5">
            <a:extLst>
              <a:ext uri="{FF2B5EF4-FFF2-40B4-BE49-F238E27FC236}">
                <a16:creationId xmlns:a16="http://schemas.microsoft.com/office/drawing/2014/main" id="{55700A46-B53B-4543-B473-BCD1E085B063}"/>
              </a:ext>
            </a:extLst>
          </p:cNvPr>
          <p:cNvCxnSpPr/>
          <p:nvPr/>
        </p:nvCxnSpPr>
        <p:spPr>
          <a:xfrm>
            <a:off x="1615611" y="2760955"/>
            <a:ext cx="6072326" cy="0"/>
          </a:xfrm>
          <a:prstGeom prst="line">
            <a:avLst/>
          </a:prstGeom>
        </p:spPr>
        <p:style>
          <a:lnRef idx="3">
            <a:schemeClr val="accent2"/>
          </a:lnRef>
          <a:fillRef idx="0">
            <a:schemeClr val="accent2"/>
          </a:fillRef>
          <a:effectRef idx="2">
            <a:schemeClr val="accent2"/>
          </a:effectRef>
          <a:fontRef idx="minor">
            <a:schemeClr val="tx1"/>
          </a:fontRef>
        </p:style>
      </p:cxnSp>
      <p:grpSp>
        <p:nvGrpSpPr>
          <p:cNvPr id="10" name="Shape 578">
            <a:extLst>
              <a:ext uri="{FF2B5EF4-FFF2-40B4-BE49-F238E27FC236}">
                <a16:creationId xmlns:a16="http://schemas.microsoft.com/office/drawing/2014/main" id="{AD55BC7D-A143-46DC-BA6B-3A31D1044E9E}"/>
              </a:ext>
            </a:extLst>
          </p:cNvPr>
          <p:cNvGrpSpPr/>
          <p:nvPr/>
        </p:nvGrpSpPr>
        <p:grpSpPr>
          <a:xfrm>
            <a:off x="4298864" y="2201798"/>
            <a:ext cx="546019" cy="462372"/>
            <a:chOff x="5275975" y="4344850"/>
            <a:chExt cx="470150" cy="398125"/>
          </a:xfrm>
        </p:grpSpPr>
        <p:sp>
          <p:nvSpPr>
            <p:cNvPr id="11" name="Shape 579">
              <a:extLst>
                <a:ext uri="{FF2B5EF4-FFF2-40B4-BE49-F238E27FC236}">
                  <a16:creationId xmlns:a16="http://schemas.microsoft.com/office/drawing/2014/main" id="{40802756-E293-44F8-B08D-6A66DE789A23}"/>
                </a:ext>
              </a:extLst>
            </p:cNvPr>
            <p:cNvSpPr/>
            <p:nvPr/>
          </p:nvSpPr>
          <p:spPr>
            <a:xfrm>
              <a:off x="5661250" y="4690450"/>
              <a:ext cx="65950" cy="52525"/>
            </a:xfrm>
            <a:custGeom>
              <a:avLst/>
              <a:gdLst/>
              <a:ahLst/>
              <a:cxnLst/>
              <a:rect l="0" t="0" r="0" b="0"/>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580">
              <a:extLst>
                <a:ext uri="{FF2B5EF4-FFF2-40B4-BE49-F238E27FC236}">
                  <a16:creationId xmlns:a16="http://schemas.microsoft.com/office/drawing/2014/main" id="{28D7BC48-DB00-4712-8B27-51FE13D90713}"/>
                </a:ext>
              </a:extLst>
            </p:cNvPr>
            <p:cNvSpPr/>
            <p:nvPr/>
          </p:nvSpPr>
          <p:spPr>
            <a:xfrm>
              <a:off x="5294900" y="4690450"/>
              <a:ext cx="65950" cy="52525"/>
            </a:xfrm>
            <a:custGeom>
              <a:avLst/>
              <a:gdLst/>
              <a:ahLst/>
              <a:cxnLst/>
              <a:rect l="0" t="0" r="0" b="0"/>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581">
              <a:extLst>
                <a:ext uri="{FF2B5EF4-FFF2-40B4-BE49-F238E27FC236}">
                  <a16:creationId xmlns:a16="http://schemas.microsoft.com/office/drawing/2014/main" id="{705E6308-0B4F-4E61-8CE9-A5247696BD72}"/>
                </a:ext>
              </a:extLst>
            </p:cNvPr>
            <p:cNvSpPr/>
            <p:nvPr/>
          </p:nvSpPr>
          <p:spPr>
            <a:xfrm>
              <a:off x="5275975" y="4344850"/>
              <a:ext cx="470150" cy="334025"/>
            </a:xfrm>
            <a:custGeom>
              <a:avLst/>
              <a:gdLst/>
              <a:ahLst/>
              <a:cxnLst/>
              <a:rect l="0" t="0" r="0" b="0"/>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ctrTitle" idx="4294967295"/>
          </p:nvPr>
        </p:nvSpPr>
        <p:spPr>
          <a:xfrm>
            <a:off x="1141209" y="3609232"/>
            <a:ext cx="7944343" cy="1095900"/>
          </a:xfrm>
          <a:prstGeom prst="rect">
            <a:avLst/>
          </a:prstGeom>
        </p:spPr>
        <p:txBody>
          <a:bodyPr spcFirstLastPara="1" wrap="square" lIns="91425" tIns="91425" rIns="91425" bIns="91425" anchor="b" anchorCtr="0">
            <a:noAutofit/>
          </a:bodyPr>
          <a:lstStyle/>
          <a:p>
            <a:pPr lvl="0"/>
            <a:r>
              <a:rPr lang="en-US" sz="6600" dirty="0">
                <a:solidFill>
                  <a:schemeClr val="bg1"/>
                </a:solidFill>
              </a:rPr>
              <a:t>Literature Review</a:t>
            </a:r>
            <a:endParaRPr sz="6600" b="1" dirty="0">
              <a:solidFill>
                <a:schemeClr val="bg1"/>
              </a:solidFill>
              <a:latin typeface="Lato"/>
              <a:ea typeface="Lato"/>
              <a:cs typeface="Lato"/>
              <a:sym typeface="Lato"/>
            </a:endParaRPr>
          </a:p>
        </p:txBody>
      </p:sp>
      <p:sp>
        <p:nvSpPr>
          <p:cNvPr id="225" name="Shape 22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10</a:t>
            </a:fld>
            <a:endParaRPr/>
          </a:p>
        </p:txBody>
      </p:sp>
      <p:sp>
        <p:nvSpPr>
          <p:cNvPr id="12" name="Shape 173"/>
          <p:cNvSpPr/>
          <p:nvPr/>
        </p:nvSpPr>
        <p:spPr>
          <a:xfrm>
            <a:off x="4587810" y="4796153"/>
            <a:ext cx="1837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74"/>
          <p:cNvSpPr/>
          <p:nvPr/>
        </p:nvSpPr>
        <p:spPr>
          <a:xfrm>
            <a:off x="6426353" y="4796153"/>
            <a:ext cx="1837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75"/>
          <p:cNvSpPr/>
          <p:nvPr/>
        </p:nvSpPr>
        <p:spPr>
          <a:xfrm>
            <a:off x="911858" y="4796153"/>
            <a:ext cx="1837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76"/>
          <p:cNvSpPr/>
          <p:nvPr/>
        </p:nvSpPr>
        <p:spPr>
          <a:xfrm>
            <a:off x="2749896" y="4796153"/>
            <a:ext cx="1837800" cy="102900"/>
          </a:xfrm>
          <a:prstGeom prst="rect">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 name="Shape 409"/>
          <p:cNvGrpSpPr/>
          <p:nvPr/>
        </p:nvGrpSpPr>
        <p:grpSpPr>
          <a:xfrm>
            <a:off x="3916504" y="1612939"/>
            <a:ext cx="1210525" cy="1465124"/>
            <a:chOff x="584925" y="922575"/>
            <a:chExt cx="415200" cy="502525"/>
          </a:xfrm>
        </p:grpSpPr>
        <p:sp>
          <p:nvSpPr>
            <p:cNvPr id="17" name="Shape 410"/>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411"/>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412"/>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53652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804924" y="647512"/>
            <a:ext cx="6462600" cy="1143000"/>
          </a:xfrm>
          <a:prstGeom prst="rect">
            <a:avLst/>
          </a:prstGeom>
        </p:spPr>
        <p:txBody>
          <a:bodyPr spcFirstLastPara="1" wrap="square" lIns="91425" tIns="91425" rIns="91425" bIns="91425" anchor="b" anchorCtr="0">
            <a:noAutofit/>
          </a:bodyPr>
          <a:lstStyle/>
          <a:p>
            <a:pPr lvl="0"/>
            <a:r>
              <a:rPr lang="en-US" dirty="0">
                <a:solidFill>
                  <a:schemeClr val="accent6"/>
                </a:solidFill>
              </a:rPr>
              <a:t>Literature Studied So Far</a:t>
            </a:r>
            <a:endParaRPr dirty="0">
              <a:solidFill>
                <a:schemeClr val="accent6"/>
              </a:solidFill>
            </a:endParaRPr>
          </a:p>
        </p:txBody>
      </p:sp>
      <p:graphicFrame>
        <p:nvGraphicFramePr>
          <p:cNvPr id="202" name="Shape 202"/>
          <p:cNvGraphicFramePr/>
          <p:nvPr>
            <p:extLst>
              <p:ext uri="{D42A27DB-BD31-4B8C-83A1-F6EECF244321}">
                <p14:modId xmlns:p14="http://schemas.microsoft.com/office/powerpoint/2010/main" val="1560647787"/>
              </p:ext>
            </p:extLst>
          </p:nvPr>
        </p:nvGraphicFramePr>
        <p:xfrm>
          <a:off x="2583402" y="3506402"/>
          <a:ext cx="3562164" cy="2232154"/>
        </p:xfrm>
        <a:graphic>
          <a:graphicData uri="http://schemas.openxmlformats.org/drawingml/2006/table">
            <a:tbl>
              <a:tblPr>
                <a:noFill/>
                <a:tableStyleId>{30591BCF-0DC9-4A51-8135-7F9DB9466EDB}</a:tableStyleId>
              </a:tblPr>
              <a:tblGrid>
                <a:gridCol w="1187388">
                  <a:extLst>
                    <a:ext uri="{9D8B030D-6E8A-4147-A177-3AD203B41FA5}">
                      <a16:colId xmlns:a16="http://schemas.microsoft.com/office/drawing/2014/main" val="20000"/>
                    </a:ext>
                  </a:extLst>
                </a:gridCol>
                <a:gridCol w="1187388">
                  <a:extLst>
                    <a:ext uri="{9D8B030D-6E8A-4147-A177-3AD203B41FA5}">
                      <a16:colId xmlns:a16="http://schemas.microsoft.com/office/drawing/2014/main" val="20001"/>
                    </a:ext>
                  </a:extLst>
                </a:gridCol>
                <a:gridCol w="1187388">
                  <a:extLst>
                    <a:ext uri="{9D8B030D-6E8A-4147-A177-3AD203B41FA5}">
                      <a16:colId xmlns:a16="http://schemas.microsoft.com/office/drawing/2014/main" val="20003"/>
                    </a:ext>
                  </a:extLst>
                </a:gridCol>
              </a:tblGrid>
              <a:tr h="668025">
                <a:tc>
                  <a:txBody>
                    <a:bodyPr/>
                    <a:lstStyle/>
                    <a:p>
                      <a:pPr marL="0" lvl="0" indent="0" algn="ctr">
                        <a:spcBef>
                          <a:spcPts val="0"/>
                        </a:spcBef>
                        <a:spcAft>
                          <a:spcPts val="0"/>
                        </a:spcAft>
                        <a:buNone/>
                      </a:pPr>
                      <a:r>
                        <a:rPr lang="en-SG" b="1" dirty="0">
                          <a:solidFill>
                            <a:schemeClr val="accent6"/>
                          </a:solidFill>
                          <a:latin typeface="Raleway"/>
                          <a:ea typeface="Raleway"/>
                          <a:cs typeface="Raleway"/>
                          <a:sym typeface="Raleway"/>
                        </a:rPr>
                        <a:t>Literature Type</a:t>
                      </a:r>
                      <a:endParaRPr b="1" dirty="0">
                        <a:solidFill>
                          <a:schemeClr val="accent6"/>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rgbClr val="2185C5"/>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a:spcBef>
                          <a:spcPts val="0"/>
                        </a:spcBef>
                        <a:spcAft>
                          <a:spcPts val="0"/>
                        </a:spcAft>
                        <a:buNone/>
                      </a:pPr>
                      <a:endParaRPr dirty="0">
                        <a:solidFill>
                          <a:srgbClr val="2185C5"/>
                        </a:solidFill>
                        <a:latin typeface="Raleway"/>
                        <a:ea typeface="Raleway"/>
                        <a:cs typeface="Raleway"/>
                        <a:sym typeface="Raleway"/>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76200" cap="flat" cmpd="sng">
                      <a:solidFill>
                        <a:srgbClr val="2185C5"/>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a:spcBef>
                          <a:spcPts val="0"/>
                        </a:spcBef>
                        <a:spcAft>
                          <a:spcPts val="0"/>
                        </a:spcAft>
                        <a:buNone/>
                      </a:pPr>
                      <a:r>
                        <a:rPr lang="en-SG" b="1" dirty="0">
                          <a:solidFill>
                            <a:schemeClr val="accent6"/>
                          </a:solidFill>
                          <a:latin typeface="Raleway"/>
                          <a:ea typeface="Raleway"/>
                          <a:cs typeface="Raleway"/>
                          <a:sym typeface="Raleway"/>
                        </a:rPr>
                        <a:t>Number</a:t>
                      </a:r>
                      <a:endParaRPr b="1" dirty="0">
                        <a:solidFill>
                          <a:schemeClr val="accent6"/>
                        </a:solidFill>
                        <a:latin typeface="Raleway"/>
                        <a:ea typeface="Raleway"/>
                        <a:cs typeface="Raleway"/>
                        <a:sym typeface="Raleway"/>
                      </a:endParaRPr>
                    </a:p>
                  </a:txBody>
                  <a:tcPr marL="91425" marR="91425" marT="91425" marB="9142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rgbClr val="2185C5"/>
                      </a:solidFill>
                      <a:prstDash val="solid"/>
                      <a:round/>
                      <a:headEnd type="none" w="sm" len="sm"/>
                      <a:tailEnd type="none" w="sm" len="sm"/>
                    </a:lnT>
                    <a:lnB w="9525" cap="flat" cmpd="sng" algn="ctr">
                      <a:solidFill>
                        <a:srgbClr val="7ECEFD"/>
                      </a:solidFill>
                      <a:prstDash val="solid"/>
                      <a:round/>
                      <a:headEnd type="none" w="sm" len="sm"/>
                      <a:tailEnd type="none" w="sm" len="sm"/>
                    </a:lnB>
                  </a:tcPr>
                </a:tc>
                <a:extLst>
                  <a:ext uri="{0D108BD9-81ED-4DB2-BD59-A6C34878D82A}">
                    <a16:rowId xmlns:a16="http://schemas.microsoft.com/office/drawing/2014/main" val="10000"/>
                  </a:ext>
                </a:extLst>
              </a:tr>
              <a:tr h="668025">
                <a:tc>
                  <a:txBody>
                    <a:bodyPr/>
                    <a:lstStyle/>
                    <a:p>
                      <a:pPr marL="0" lvl="0" indent="0" algn="ctr">
                        <a:spcBef>
                          <a:spcPts val="0"/>
                        </a:spcBef>
                        <a:spcAft>
                          <a:spcPts val="0"/>
                        </a:spcAft>
                        <a:buNone/>
                      </a:pPr>
                      <a:r>
                        <a:rPr lang="en-SG" dirty="0">
                          <a:solidFill>
                            <a:srgbClr val="2185C5"/>
                          </a:solidFill>
                          <a:latin typeface="Raleway"/>
                          <a:ea typeface="Raleway"/>
                          <a:cs typeface="Raleway"/>
                          <a:sym typeface="Raleway"/>
                        </a:rPr>
                        <a:t>Journal Articles</a:t>
                      </a:r>
                      <a:endParaRPr dirty="0">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tc>
                  <a:txBody>
                    <a:bodyPr/>
                    <a:lstStyle/>
                    <a:p>
                      <a:pPr marL="0" lvl="0" indent="0" algn="ctr">
                        <a:spcBef>
                          <a:spcPts val="0"/>
                        </a:spcBef>
                        <a:spcAft>
                          <a:spcPts val="0"/>
                        </a:spcAft>
                        <a:buNone/>
                      </a:pPr>
                      <a:endParaRPr sz="1800" b="1" dirty="0">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tc>
                  <a:txBody>
                    <a:bodyPr/>
                    <a:lstStyle/>
                    <a:p>
                      <a:pPr marL="0" lvl="0" indent="0" algn="ctr">
                        <a:spcBef>
                          <a:spcPts val="0"/>
                        </a:spcBef>
                        <a:spcAft>
                          <a:spcPts val="0"/>
                        </a:spcAft>
                        <a:buNone/>
                      </a:pPr>
                      <a:r>
                        <a:rPr lang="en-SG" sz="1800" b="1" dirty="0">
                          <a:solidFill>
                            <a:schemeClr val="tx1"/>
                          </a:solidFill>
                          <a:latin typeface="Lato"/>
                          <a:ea typeface="Lato"/>
                          <a:cs typeface="Lato"/>
                          <a:sym typeface="Lato"/>
                        </a:rPr>
                        <a:t>16</a:t>
                      </a:r>
                      <a:endParaRPr sz="1800" b="1" dirty="0">
                        <a:solidFill>
                          <a:schemeClr val="tx1"/>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extLst>
                  <a:ext uri="{0D108BD9-81ED-4DB2-BD59-A6C34878D82A}">
                    <a16:rowId xmlns:a16="http://schemas.microsoft.com/office/drawing/2014/main" val="10001"/>
                  </a:ext>
                </a:extLst>
              </a:tr>
              <a:tr h="896104">
                <a:tc>
                  <a:txBody>
                    <a:bodyPr/>
                    <a:lstStyle/>
                    <a:p>
                      <a:pPr marL="0" lvl="0" indent="0" algn="ctr">
                        <a:spcBef>
                          <a:spcPts val="0"/>
                        </a:spcBef>
                        <a:spcAft>
                          <a:spcPts val="0"/>
                        </a:spcAft>
                        <a:buNone/>
                      </a:pPr>
                      <a:r>
                        <a:rPr lang="en-SG" dirty="0">
                          <a:solidFill>
                            <a:srgbClr val="2185C5"/>
                          </a:solidFill>
                          <a:latin typeface="Raleway"/>
                          <a:ea typeface="Raleway"/>
                          <a:cs typeface="Raleway"/>
                          <a:sym typeface="Raleway"/>
                        </a:rPr>
                        <a:t>Text Book</a:t>
                      </a:r>
                    </a:p>
                  </a:txBody>
                  <a:tcPr marL="91425" marR="91425" marT="91425" marB="91425"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tc>
                  <a:txBody>
                    <a:bodyPr/>
                    <a:lstStyle/>
                    <a:p>
                      <a:pPr marL="0" lvl="0" indent="0" algn="ctr">
                        <a:spcBef>
                          <a:spcPts val="0"/>
                        </a:spcBef>
                        <a:spcAft>
                          <a:spcPts val="0"/>
                        </a:spcAft>
                        <a:buNone/>
                      </a:pPr>
                      <a:endParaRPr lang="en-SG" sz="1800" b="1" dirty="0">
                        <a:solidFill>
                          <a:srgbClr val="677480"/>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Lato" panose="020B0604020202020204" charset="0"/>
                          <a:cs typeface="Lato" panose="020B0604020202020204" charset="0"/>
                        </a:rPr>
                        <a:t> 01</a:t>
                      </a:r>
                      <a:endParaRPr lang="en-US" sz="800" b="1" dirty="0">
                        <a:latin typeface="Lato" panose="020B0604020202020204" charset="0"/>
                        <a:cs typeface="Lato" panose="020B060402020202020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   (Digital Image Processing by RAFAEL Gonzalez)</a:t>
                      </a:r>
                    </a:p>
                  </a:txBody>
                  <a:tcPr marL="91425" marR="91425" marT="91425" marB="9142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03" name="Shape 203"/>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11</a:t>
            </a:fld>
            <a:endParaRPr/>
          </a:p>
        </p:txBody>
      </p:sp>
      <p:cxnSp>
        <p:nvCxnSpPr>
          <p:cNvPr id="5" name="Straight Connector 4">
            <a:extLst>
              <a:ext uri="{FF2B5EF4-FFF2-40B4-BE49-F238E27FC236}">
                <a16:creationId xmlns:a16="http://schemas.microsoft.com/office/drawing/2014/main" id="{32E7BAFA-A0BE-4EA1-AC09-37C598D039D0}"/>
              </a:ext>
            </a:extLst>
          </p:cNvPr>
          <p:cNvCxnSpPr/>
          <p:nvPr/>
        </p:nvCxnSpPr>
        <p:spPr>
          <a:xfrm>
            <a:off x="1535837" y="2219417"/>
            <a:ext cx="6072326" cy="0"/>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grpSp>
        <p:nvGrpSpPr>
          <p:cNvPr id="6" name="Shape 409">
            <a:extLst>
              <a:ext uri="{FF2B5EF4-FFF2-40B4-BE49-F238E27FC236}">
                <a16:creationId xmlns:a16="http://schemas.microsoft.com/office/drawing/2014/main" id="{A3FC3340-D936-4E80-B662-738B2445923A}"/>
              </a:ext>
            </a:extLst>
          </p:cNvPr>
          <p:cNvGrpSpPr/>
          <p:nvPr/>
        </p:nvGrpSpPr>
        <p:grpSpPr>
          <a:xfrm>
            <a:off x="7757926" y="581301"/>
            <a:ext cx="722649" cy="874638"/>
            <a:chOff x="584925" y="922575"/>
            <a:chExt cx="415200" cy="502525"/>
          </a:xfrm>
          <a:solidFill>
            <a:schemeClr val="accent1"/>
          </a:solidFill>
        </p:grpSpPr>
        <p:sp>
          <p:nvSpPr>
            <p:cNvPr id="7" name="Shape 410">
              <a:extLst>
                <a:ext uri="{FF2B5EF4-FFF2-40B4-BE49-F238E27FC236}">
                  <a16:creationId xmlns:a16="http://schemas.microsoft.com/office/drawing/2014/main" id="{D707AF2C-8FBB-4AAF-BC0E-EB6F2EF4AFEA}"/>
                </a:ext>
              </a:extLst>
            </p:cNvPr>
            <p:cNvSpPr/>
            <p:nvPr/>
          </p:nvSpPr>
          <p:spPr>
            <a:xfrm>
              <a:off x="584925" y="961025"/>
              <a:ext cx="378575" cy="464075"/>
            </a:xfrm>
            <a:custGeom>
              <a:avLst/>
              <a:gdLst/>
              <a:ahLst/>
              <a:cxnLst/>
              <a:rect l="0" t="0" r="0" b="0"/>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411">
              <a:extLst>
                <a:ext uri="{FF2B5EF4-FFF2-40B4-BE49-F238E27FC236}">
                  <a16:creationId xmlns:a16="http://schemas.microsoft.com/office/drawing/2014/main" id="{C63C6BE2-89C6-4F46-9249-053E4388F28D}"/>
                </a:ext>
              </a:extLst>
            </p:cNvPr>
            <p:cNvSpPr/>
            <p:nvPr/>
          </p:nvSpPr>
          <p:spPr>
            <a:xfrm>
              <a:off x="621550" y="922575"/>
              <a:ext cx="378575" cy="464050"/>
            </a:xfrm>
            <a:custGeom>
              <a:avLst/>
              <a:gdLst/>
              <a:ahLst/>
              <a:cxnLst/>
              <a:rect l="0" t="0" r="0" b="0"/>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412">
              <a:extLst>
                <a:ext uri="{FF2B5EF4-FFF2-40B4-BE49-F238E27FC236}">
                  <a16:creationId xmlns:a16="http://schemas.microsoft.com/office/drawing/2014/main" id="{B3AD20B4-3689-4022-99DA-64837DC4FE00}"/>
                </a:ext>
              </a:extLst>
            </p:cNvPr>
            <p:cNvSpPr/>
            <p:nvPr/>
          </p:nvSpPr>
          <p:spPr>
            <a:xfrm>
              <a:off x="915850" y="922575"/>
              <a:ext cx="84275" cy="84275"/>
            </a:xfrm>
            <a:custGeom>
              <a:avLst/>
              <a:gdLst/>
              <a:ahLst/>
              <a:cxnLst/>
              <a:rect l="0" t="0" r="0" b="0"/>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882" y="136478"/>
            <a:ext cx="6462600" cy="1567775"/>
          </a:xfrm>
        </p:spPr>
        <p:txBody>
          <a:bodyPr/>
          <a:lstStyle/>
          <a:p>
            <a:pPr algn="ctr"/>
            <a:br>
              <a:rPr lang="en-US" sz="1600" dirty="0">
                <a:solidFill>
                  <a:schemeClr val="tx1"/>
                </a:solidFill>
              </a:rPr>
            </a:br>
            <a:r>
              <a:rPr lang="en-US" sz="1600" b="1" dirty="0">
                <a:solidFill>
                  <a:schemeClr val="tx1"/>
                </a:solidFill>
              </a:rPr>
              <a:t>AUTOMATIC RECOGNITION OF A CAR LICENSE PLATE</a:t>
            </a:r>
            <a:br>
              <a:rPr lang="en-US" sz="1600" b="1" dirty="0">
                <a:solidFill>
                  <a:schemeClr val="tx1"/>
                </a:solidFill>
              </a:rPr>
            </a:br>
            <a:r>
              <a:rPr lang="en-US" sz="1600" b="1" dirty="0">
                <a:solidFill>
                  <a:schemeClr val="tx1"/>
                </a:solidFill>
              </a:rPr>
              <a:t>USLNG COLOR IMAGE PROCESSING</a:t>
            </a:r>
            <a:br>
              <a:rPr lang="en-US" sz="1600" b="1" dirty="0">
                <a:solidFill>
                  <a:schemeClr val="tx1"/>
                </a:solidFill>
              </a:rPr>
            </a:br>
            <a:r>
              <a:rPr lang="en-US" sz="1400" i="1" dirty="0" err="1">
                <a:solidFill>
                  <a:schemeClr val="tx1"/>
                </a:solidFill>
              </a:rPr>
              <a:t>Eun</a:t>
            </a:r>
            <a:r>
              <a:rPr lang="en-US" sz="1400" i="1" dirty="0">
                <a:solidFill>
                  <a:schemeClr val="tx1"/>
                </a:solidFill>
              </a:rPr>
              <a:t> </a:t>
            </a:r>
            <a:r>
              <a:rPr lang="en-US" sz="1400" i="1" dirty="0" err="1">
                <a:solidFill>
                  <a:schemeClr val="tx1"/>
                </a:solidFill>
              </a:rPr>
              <a:t>Ryung</a:t>
            </a:r>
            <a:r>
              <a:rPr lang="en-US" sz="1400" i="1" dirty="0">
                <a:solidFill>
                  <a:schemeClr val="tx1"/>
                </a:solidFill>
              </a:rPr>
              <a:t> Lee, </a:t>
            </a:r>
            <a:r>
              <a:rPr lang="en-US" sz="1400" i="1" dirty="0" err="1">
                <a:solidFill>
                  <a:schemeClr val="tx1"/>
                </a:solidFill>
              </a:rPr>
              <a:t>Pyeoung</a:t>
            </a:r>
            <a:r>
              <a:rPr lang="en-US" sz="1400" i="1" dirty="0">
                <a:solidFill>
                  <a:schemeClr val="tx1"/>
                </a:solidFill>
              </a:rPr>
              <a:t> </a:t>
            </a:r>
            <a:r>
              <a:rPr lang="en-US" sz="1400" i="1" dirty="0" err="1">
                <a:solidFill>
                  <a:schemeClr val="tx1"/>
                </a:solidFill>
              </a:rPr>
              <a:t>Kee</a:t>
            </a:r>
            <a:r>
              <a:rPr lang="en-US" sz="1400" i="1" dirty="0">
                <a:solidFill>
                  <a:schemeClr val="tx1"/>
                </a:solidFill>
              </a:rPr>
              <a:t> Kim, and Hang </a:t>
            </a:r>
            <a:r>
              <a:rPr lang="en-US" sz="1400" i="1" dirty="0" err="1">
                <a:solidFill>
                  <a:schemeClr val="tx1"/>
                </a:solidFill>
              </a:rPr>
              <a:t>Joon</a:t>
            </a:r>
            <a:r>
              <a:rPr lang="en-US" sz="1400" i="1" dirty="0">
                <a:solidFill>
                  <a:schemeClr val="tx1"/>
                </a:solidFill>
              </a:rPr>
              <a:t> Kim</a:t>
            </a:r>
            <a:br>
              <a:rPr lang="en-US" sz="1400" i="1" dirty="0">
                <a:solidFill>
                  <a:schemeClr val="tx1"/>
                </a:solidFill>
              </a:rPr>
            </a:br>
            <a:r>
              <a:rPr lang="en-US" sz="1400" dirty="0">
                <a:solidFill>
                  <a:schemeClr val="tx1"/>
                </a:solidFill>
              </a:rPr>
              <a:t>Department of Computer Engineering, </a:t>
            </a:r>
            <a:r>
              <a:rPr lang="en-US" sz="1400" dirty="0" err="1">
                <a:solidFill>
                  <a:schemeClr val="tx1"/>
                </a:solidFill>
              </a:rPr>
              <a:t>KyungPook</a:t>
            </a:r>
            <a:r>
              <a:rPr lang="en-US" sz="1400" dirty="0">
                <a:solidFill>
                  <a:schemeClr val="tx1"/>
                </a:solidFill>
              </a:rPr>
              <a:t> National Univ.</a:t>
            </a:r>
            <a:br>
              <a:rPr lang="en-US" sz="1400" dirty="0">
                <a:solidFill>
                  <a:schemeClr val="tx1"/>
                </a:solidFill>
              </a:rPr>
            </a:br>
            <a:r>
              <a:rPr lang="en-US" sz="1400" dirty="0">
                <a:solidFill>
                  <a:schemeClr val="tx1"/>
                </a:solidFill>
              </a:rPr>
              <a:t>Taegu, 702-701, Korea </a:t>
            </a:r>
            <a:br>
              <a:rPr lang="en-US" sz="1400" dirty="0">
                <a:solidFill>
                  <a:schemeClr val="tx1"/>
                </a:solidFill>
              </a:rPr>
            </a:br>
            <a:endParaRPr lang="en-US" sz="1400" dirty="0">
              <a:solidFill>
                <a:schemeClr val="tx1"/>
              </a:solidFill>
            </a:endParaRP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
        <p:nvSpPr>
          <p:cNvPr id="5" name="TextBox 4"/>
          <p:cNvSpPr txBox="1"/>
          <p:nvPr/>
        </p:nvSpPr>
        <p:spPr>
          <a:xfrm>
            <a:off x="573206" y="1801504"/>
            <a:ext cx="8052179" cy="984885"/>
          </a:xfrm>
          <a:prstGeom prst="rect">
            <a:avLst/>
          </a:prstGeom>
          <a:noFill/>
        </p:spPr>
        <p:txBody>
          <a:bodyPr wrap="square" rtlCol="0">
            <a:spAutoFit/>
          </a:bodyPr>
          <a:lstStyle/>
          <a:p>
            <a:pPr marL="285750" indent="-285750">
              <a:buFont typeface="Arial" panose="020B0604020202020204" pitchFamily="34" charset="0"/>
              <a:buChar char="•"/>
            </a:pPr>
            <a:endParaRPr lang="en-US" b="1" dirty="0">
              <a:solidFill>
                <a:srgbClr val="FF0000"/>
              </a:solidFill>
            </a:endParaRPr>
          </a:p>
          <a:p>
            <a:r>
              <a:rPr lang="en-US" b="1" dirty="0">
                <a:solidFill>
                  <a:schemeClr val="accent6"/>
                </a:solidFill>
              </a:rPr>
              <a:t>Methodology</a:t>
            </a:r>
            <a:r>
              <a:rPr lang="en-US" dirty="0">
                <a:solidFill>
                  <a:schemeClr val="accent6"/>
                </a:solidFill>
              </a:rPr>
              <a:t>:</a:t>
            </a:r>
          </a:p>
          <a:p>
            <a:endParaRPr lang="en-US" dirty="0">
              <a:solidFill>
                <a:srgbClr val="C00000"/>
              </a:solidFill>
            </a:endParaRPr>
          </a:p>
          <a:p>
            <a:r>
              <a:rPr lang="en-US" sz="1600" dirty="0"/>
              <a:t>Hough Transformation, HLS (Hue, Lightness and Saturation).</a:t>
            </a:r>
          </a:p>
        </p:txBody>
      </p:sp>
      <p:sp>
        <p:nvSpPr>
          <p:cNvPr id="9" name="Rectangle 2"/>
          <p:cNvSpPr>
            <a:spLocks noChangeArrowheads="1"/>
          </p:cNvSpPr>
          <p:nvPr/>
        </p:nvSpPr>
        <p:spPr bwMode="auto">
          <a:xfrm>
            <a:off x="-4674448" y="3289717"/>
            <a:ext cx="155288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4" name="Straight Connector 13">
            <a:extLst>
              <a:ext uri="{FF2B5EF4-FFF2-40B4-BE49-F238E27FC236}">
                <a16:creationId xmlns:a16="http://schemas.microsoft.com/office/drawing/2014/main" id="{7A83C207-FF16-4615-8DA2-60AE69F02465}"/>
              </a:ext>
            </a:extLst>
          </p:cNvPr>
          <p:cNvCxnSpPr>
            <a:cxnSpLocks/>
          </p:cNvCxnSpPr>
          <p:nvPr/>
        </p:nvCxnSpPr>
        <p:spPr>
          <a:xfrm flipV="1">
            <a:off x="893700" y="1559901"/>
            <a:ext cx="7349152" cy="1"/>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573205" y="3685323"/>
            <a:ext cx="8052179" cy="1508105"/>
          </a:xfrm>
          <a:prstGeom prst="rect">
            <a:avLst/>
          </a:prstGeom>
          <a:noFill/>
        </p:spPr>
        <p:txBody>
          <a:bodyPr wrap="square" rtlCol="0">
            <a:spAutoFit/>
          </a:bodyPr>
          <a:lstStyle/>
          <a:p>
            <a:r>
              <a:rPr lang="en-US" b="1" dirty="0">
                <a:solidFill>
                  <a:schemeClr val="accent6"/>
                </a:solidFill>
              </a:rPr>
              <a:t>Accuracy</a:t>
            </a:r>
            <a:r>
              <a:rPr lang="en-US" dirty="0">
                <a:solidFill>
                  <a:schemeClr val="accent6"/>
                </a:solidFill>
              </a:rPr>
              <a:t>:</a:t>
            </a:r>
          </a:p>
          <a:p>
            <a:endParaRPr lang="en-US" dirty="0">
              <a:solidFill>
                <a:schemeClr val="accent6"/>
              </a:solidFill>
            </a:endParaRPr>
          </a:p>
          <a:p>
            <a:r>
              <a:rPr lang="en-US" sz="1600" dirty="0"/>
              <a:t>81.25% in recognition using Edge Detection. 85% using Gray Value, 91.25% using HLS Color </a:t>
            </a:r>
          </a:p>
          <a:p>
            <a:endParaRPr lang="en-US" sz="1600" dirty="0"/>
          </a:p>
          <a:p>
            <a:r>
              <a:rPr lang="en-US" sz="1600" dirty="0"/>
              <a:t>Model</a:t>
            </a:r>
            <a:r>
              <a:rPr lang="en-US" dirty="0"/>
              <a:t>.</a:t>
            </a:r>
          </a:p>
        </p:txBody>
      </p:sp>
    </p:spTree>
    <p:extLst>
      <p:ext uri="{BB962C8B-B14F-4D97-AF65-F5344CB8AC3E}">
        <p14:creationId xmlns:p14="http://schemas.microsoft.com/office/powerpoint/2010/main" val="8633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
        <p:nvSpPr>
          <p:cNvPr id="4" name="Rectangle 3"/>
          <p:cNvSpPr/>
          <p:nvPr/>
        </p:nvSpPr>
        <p:spPr>
          <a:xfrm>
            <a:off x="633046" y="563253"/>
            <a:ext cx="8032652" cy="1292662"/>
          </a:xfrm>
          <a:prstGeom prst="rect">
            <a:avLst/>
          </a:prstGeom>
        </p:spPr>
        <p:txBody>
          <a:bodyPr wrap="square">
            <a:spAutoFit/>
          </a:bodyPr>
          <a:lstStyle/>
          <a:p>
            <a:pPr algn="ctr"/>
            <a:r>
              <a:rPr lang="en-US" sz="1800" b="1" dirty="0">
                <a:latin typeface="Helvetica" panose="020B0604020202020204" pitchFamily="34" charset="0"/>
              </a:rPr>
              <a:t>An Automatic Number Plate Recognition of Bangladeshi</a:t>
            </a:r>
            <a:br>
              <a:rPr lang="en-US" sz="1800" b="1" dirty="0">
                <a:latin typeface="Helvetica" panose="020B0604020202020204" pitchFamily="34" charset="0"/>
              </a:rPr>
            </a:br>
            <a:r>
              <a:rPr lang="en-US" sz="1800" b="1" dirty="0">
                <a:latin typeface="Helvetica" panose="020B0604020202020204" pitchFamily="34" charset="0"/>
              </a:rPr>
              <a:t>Vehicles</a:t>
            </a:r>
            <a:br>
              <a:rPr lang="en-US" sz="1800" b="1" dirty="0">
                <a:latin typeface="Helvetica" panose="020B0604020202020204" pitchFamily="34" charset="0"/>
              </a:rPr>
            </a:br>
            <a:r>
              <a:rPr lang="en-US" i="1" dirty="0"/>
              <a:t>International Journal of Computer Applications (0975 – 8887)</a:t>
            </a:r>
            <a:br>
              <a:rPr lang="en-US" i="1" dirty="0"/>
            </a:br>
            <a:r>
              <a:rPr lang="en-US" i="1" dirty="0"/>
              <a:t>Volume 93 – No 15, May 2014</a:t>
            </a:r>
            <a:r>
              <a:rPr lang="en-US" dirty="0"/>
              <a:t> </a:t>
            </a:r>
            <a:br>
              <a:rPr lang="en-US" dirty="0"/>
            </a:br>
            <a:endParaRPr lang="en-US" dirty="0"/>
          </a:p>
        </p:txBody>
      </p:sp>
      <p:cxnSp>
        <p:nvCxnSpPr>
          <p:cNvPr id="5" name="Straight Connector 4">
            <a:extLst>
              <a:ext uri="{FF2B5EF4-FFF2-40B4-BE49-F238E27FC236}">
                <a16:creationId xmlns:a16="http://schemas.microsoft.com/office/drawing/2014/main" id="{7A83C207-FF16-4615-8DA2-60AE69F02465}"/>
              </a:ext>
            </a:extLst>
          </p:cNvPr>
          <p:cNvCxnSpPr>
            <a:cxnSpLocks/>
          </p:cNvCxnSpPr>
          <p:nvPr/>
        </p:nvCxnSpPr>
        <p:spPr>
          <a:xfrm flipV="1">
            <a:off x="1316546" y="1855914"/>
            <a:ext cx="7349152" cy="1"/>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sp>
        <p:nvSpPr>
          <p:cNvPr id="6" name="Rectangle 5"/>
          <p:cNvSpPr/>
          <p:nvPr/>
        </p:nvSpPr>
        <p:spPr>
          <a:xfrm>
            <a:off x="633046" y="2648284"/>
            <a:ext cx="7498080" cy="954107"/>
          </a:xfrm>
          <a:prstGeom prst="rect">
            <a:avLst/>
          </a:prstGeom>
        </p:spPr>
        <p:txBody>
          <a:bodyPr wrap="square">
            <a:spAutoFit/>
          </a:bodyPr>
          <a:lstStyle/>
          <a:p>
            <a:r>
              <a:rPr lang="en-US" b="1" dirty="0">
                <a:solidFill>
                  <a:schemeClr val="accent6"/>
                </a:solidFill>
              </a:rPr>
              <a:t>Methodology</a:t>
            </a:r>
            <a:r>
              <a:rPr lang="en-US" dirty="0">
                <a:solidFill>
                  <a:schemeClr val="accent6"/>
                </a:solidFill>
              </a:rPr>
              <a:t>:</a:t>
            </a:r>
          </a:p>
          <a:p>
            <a:endParaRPr lang="en-US" dirty="0"/>
          </a:p>
          <a:p>
            <a:r>
              <a:rPr lang="en-US" dirty="0"/>
              <a:t>Sobel Edge Detection Method, Otsu Method, Hough Transformation.</a:t>
            </a:r>
            <a:endParaRPr lang="en-US" dirty="0">
              <a:solidFill>
                <a:srgbClr val="C00000"/>
              </a:solidFill>
            </a:endParaRPr>
          </a:p>
          <a:p>
            <a:endParaRPr lang="en-US" dirty="0">
              <a:solidFill>
                <a:srgbClr val="C00000"/>
              </a:solidFill>
            </a:endParaRPr>
          </a:p>
        </p:txBody>
      </p:sp>
      <p:sp>
        <p:nvSpPr>
          <p:cNvPr id="8" name="Rectangle 7"/>
          <p:cNvSpPr/>
          <p:nvPr/>
        </p:nvSpPr>
        <p:spPr>
          <a:xfrm>
            <a:off x="633045" y="4499393"/>
            <a:ext cx="7847529" cy="1169551"/>
          </a:xfrm>
          <a:prstGeom prst="rect">
            <a:avLst/>
          </a:prstGeom>
        </p:spPr>
        <p:txBody>
          <a:bodyPr wrap="square">
            <a:spAutoFit/>
          </a:bodyPr>
          <a:lstStyle/>
          <a:p>
            <a:r>
              <a:rPr lang="en-US" b="1" dirty="0">
                <a:solidFill>
                  <a:schemeClr val="accent6"/>
                </a:solidFill>
              </a:rPr>
              <a:t>Accuracy:</a:t>
            </a:r>
          </a:p>
          <a:p>
            <a:endParaRPr lang="en-US" b="1" dirty="0">
              <a:solidFill>
                <a:srgbClr val="C00000"/>
              </a:solidFill>
            </a:endParaRPr>
          </a:p>
          <a:p>
            <a:r>
              <a:rPr lang="en-US" dirty="0"/>
              <a:t>The accuracy rate of the localization of plate region is  88%, the extraction of the plate is 77% and the recognition unit is 62%.</a:t>
            </a:r>
            <a:endParaRPr lang="en-US" b="1" dirty="0">
              <a:solidFill>
                <a:srgbClr val="C00000"/>
              </a:solidFill>
            </a:endParaRPr>
          </a:p>
          <a:p>
            <a:endParaRPr lang="en-US" dirty="0"/>
          </a:p>
        </p:txBody>
      </p:sp>
    </p:spTree>
    <p:extLst>
      <p:ext uri="{BB962C8B-B14F-4D97-AF65-F5344CB8AC3E}">
        <p14:creationId xmlns:p14="http://schemas.microsoft.com/office/powerpoint/2010/main" val="2190981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121" y="-323557"/>
            <a:ext cx="6462600" cy="2100038"/>
          </a:xfrm>
        </p:spPr>
        <p:txBody>
          <a:bodyPr/>
          <a:lstStyle/>
          <a:p>
            <a:pPr algn="ctr"/>
            <a:r>
              <a:rPr lang="en-US" sz="1600" b="1" dirty="0">
                <a:solidFill>
                  <a:schemeClr val="tx1"/>
                </a:solidFill>
              </a:rPr>
              <a:t>AUTOMATIC NUMBER PLATE RECOGNITION SYSTEM FOR VEHICLE</a:t>
            </a:r>
            <a:br>
              <a:rPr lang="en-US" sz="1600" b="1" dirty="0">
                <a:solidFill>
                  <a:schemeClr val="tx1"/>
                </a:solidFill>
              </a:rPr>
            </a:br>
            <a:r>
              <a:rPr lang="en-US" sz="1600" b="1" dirty="0">
                <a:solidFill>
                  <a:schemeClr val="tx1"/>
                </a:solidFill>
              </a:rPr>
              <a:t>IDENTIFICATION USING OPTICAL CHARACTER RECOGNITION</a:t>
            </a:r>
            <a:r>
              <a:rPr lang="en-US" sz="1600" dirty="0">
                <a:solidFill>
                  <a:schemeClr val="tx1"/>
                </a:solidFill>
              </a:rPr>
              <a:t> </a:t>
            </a:r>
            <a:br>
              <a:rPr lang="en-US" sz="1600" dirty="0">
                <a:solidFill>
                  <a:schemeClr val="tx1"/>
                </a:solidFill>
              </a:rPr>
            </a:br>
            <a:r>
              <a:rPr lang="en-US" sz="1600" dirty="0">
                <a:solidFill>
                  <a:schemeClr val="tx1"/>
                </a:solidFill>
              </a:rPr>
              <a:t>2009 International Conference on Education Technology and Computer </a:t>
            </a:r>
            <a:br>
              <a:rPr lang="en-US" sz="1600" dirty="0"/>
            </a:br>
            <a:endParaRPr lang="en-US" sz="1600" dirty="0">
              <a:solidFill>
                <a:schemeClr val="tx1"/>
              </a:solidFill>
            </a:endParaRP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cxnSp>
        <p:nvCxnSpPr>
          <p:cNvPr id="4" name="Straight Connector 3">
            <a:extLst>
              <a:ext uri="{FF2B5EF4-FFF2-40B4-BE49-F238E27FC236}">
                <a16:creationId xmlns:a16="http://schemas.microsoft.com/office/drawing/2014/main" id="{7A83C207-FF16-4615-8DA2-60AE69F02465}"/>
              </a:ext>
            </a:extLst>
          </p:cNvPr>
          <p:cNvCxnSpPr>
            <a:cxnSpLocks/>
          </p:cNvCxnSpPr>
          <p:nvPr/>
        </p:nvCxnSpPr>
        <p:spPr>
          <a:xfrm flipV="1">
            <a:off x="407963" y="1899138"/>
            <a:ext cx="8346962" cy="28136"/>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sp>
        <p:nvSpPr>
          <p:cNvPr id="8" name="Rectangle 7"/>
          <p:cNvSpPr/>
          <p:nvPr/>
        </p:nvSpPr>
        <p:spPr>
          <a:xfrm>
            <a:off x="518615" y="2374710"/>
            <a:ext cx="8236310" cy="1261884"/>
          </a:xfrm>
          <a:prstGeom prst="rect">
            <a:avLst/>
          </a:prstGeom>
        </p:spPr>
        <p:txBody>
          <a:bodyPr wrap="square">
            <a:spAutoFit/>
          </a:bodyPr>
          <a:lstStyle/>
          <a:p>
            <a:pPr algn="just"/>
            <a:r>
              <a:rPr lang="en-US" sz="1600" b="1" dirty="0">
                <a:solidFill>
                  <a:schemeClr val="accent6"/>
                </a:solidFill>
              </a:rPr>
              <a:t>Methodology</a:t>
            </a:r>
            <a:r>
              <a:rPr lang="en-US" sz="1600" dirty="0">
                <a:solidFill>
                  <a:schemeClr val="accent6"/>
                </a:solidFill>
              </a:rPr>
              <a:t>:</a:t>
            </a:r>
          </a:p>
          <a:p>
            <a:pPr algn="just"/>
            <a:endParaRPr lang="en-US" dirty="0">
              <a:solidFill>
                <a:srgbClr val="C00000"/>
              </a:solidFill>
            </a:endParaRPr>
          </a:p>
          <a:p>
            <a:r>
              <a:rPr lang="en-US" sz="1800" dirty="0"/>
              <a:t>Image Segmentation Technique, Optical Character Recognition (OCR).</a:t>
            </a:r>
          </a:p>
          <a:p>
            <a:r>
              <a:rPr lang="en-US" dirty="0"/>
              <a:t> </a:t>
            </a:r>
          </a:p>
          <a:p>
            <a:pPr algn="just"/>
            <a:endParaRPr lang="en-US" dirty="0">
              <a:solidFill>
                <a:srgbClr val="C00000"/>
              </a:solidFill>
            </a:endParaRPr>
          </a:p>
        </p:txBody>
      </p:sp>
      <p:sp>
        <p:nvSpPr>
          <p:cNvPr id="9" name="Rectangle 8"/>
          <p:cNvSpPr/>
          <p:nvPr/>
        </p:nvSpPr>
        <p:spPr>
          <a:xfrm>
            <a:off x="545977" y="3991697"/>
            <a:ext cx="8208948" cy="1600438"/>
          </a:xfrm>
          <a:prstGeom prst="rect">
            <a:avLst/>
          </a:prstGeom>
        </p:spPr>
        <p:txBody>
          <a:bodyPr wrap="square">
            <a:spAutoFit/>
          </a:bodyPr>
          <a:lstStyle/>
          <a:p>
            <a:r>
              <a:rPr lang="en-US" sz="1600" b="1" dirty="0">
                <a:solidFill>
                  <a:schemeClr val="accent6"/>
                </a:solidFill>
              </a:rPr>
              <a:t>Accuracy</a:t>
            </a:r>
            <a:r>
              <a:rPr lang="en-US" b="1" dirty="0">
                <a:solidFill>
                  <a:schemeClr val="accent6"/>
                </a:solidFill>
              </a:rPr>
              <a:t>:</a:t>
            </a:r>
          </a:p>
          <a:p>
            <a:endParaRPr lang="en-US" b="1" dirty="0">
              <a:solidFill>
                <a:srgbClr val="C00000"/>
              </a:solidFill>
            </a:endParaRPr>
          </a:p>
          <a:p>
            <a:r>
              <a:rPr lang="en-US" sz="1800" dirty="0"/>
              <a:t>Failure to the accuracy rate can occur and the average accuracy rate of license plate recognition is quite decent.</a:t>
            </a:r>
          </a:p>
          <a:p>
            <a:r>
              <a:rPr lang="en-US" sz="1800" dirty="0"/>
              <a:t> </a:t>
            </a:r>
          </a:p>
          <a:p>
            <a:endParaRPr lang="en-US" b="1" dirty="0">
              <a:solidFill>
                <a:srgbClr val="C00000"/>
              </a:solidFill>
            </a:endParaRPr>
          </a:p>
        </p:txBody>
      </p:sp>
    </p:spTree>
    <p:extLst>
      <p:ext uri="{BB962C8B-B14F-4D97-AF65-F5344CB8AC3E}">
        <p14:creationId xmlns:p14="http://schemas.microsoft.com/office/powerpoint/2010/main" val="388240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951" y="341195"/>
            <a:ext cx="6462600" cy="1595071"/>
          </a:xfrm>
        </p:spPr>
        <p:txBody>
          <a:bodyPr/>
          <a:lstStyle/>
          <a:p>
            <a:pPr algn="ctr"/>
            <a:r>
              <a:rPr lang="en-US" sz="1800" b="1" dirty="0">
                <a:solidFill>
                  <a:schemeClr val="tx1"/>
                </a:solidFill>
              </a:rPr>
              <a:t>Bangla Automatic Number Plate Recognition System using Artificial Neural</a:t>
            </a:r>
            <a:br>
              <a:rPr lang="en-US" sz="1800" b="1" dirty="0">
                <a:solidFill>
                  <a:schemeClr val="tx1"/>
                </a:solidFill>
              </a:rPr>
            </a:br>
            <a:r>
              <a:rPr lang="en-US" sz="1800" b="1" dirty="0">
                <a:solidFill>
                  <a:schemeClr val="tx1"/>
                </a:solidFill>
              </a:rPr>
              <a:t>Network</a:t>
            </a:r>
            <a:br>
              <a:rPr lang="en-US" dirty="0"/>
            </a:br>
            <a:r>
              <a:rPr lang="en-US" sz="1400" dirty="0">
                <a:solidFill>
                  <a:schemeClr val="tx1"/>
                </a:solidFill>
              </a:rPr>
              <a:t>Asian Transactions on Science &amp; Technology (ATST ISSN: 2221-4283) Volume 02 Issue</a:t>
            </a:r>
            <a:br>
              <a:rPr lang="en-US" sz="1400" dirty="0">
                <a:solidFill>
                  <a:schemeClr val="tx1"/>
                </a:solidFill>
              </a:rPr>
            </a:br>
            <a:r>
              <a:rPr lang="en-US" sz="1400" dirty="0">
                <a:solidFill>
                  <a:schemeClr val="tx1"/>
                </a:solidFill>
              </a:rPr>
              <a:t>01. </a:t>
            </a:r>
            <a:br>
              <a:rPr lang="en-US" sz="1400" dirty="0">
                <a:solidFill>
                  <a:schemeClr val="tx1"/>
                </a:solidFill>
              </a:rPr>
            </a:br>
            <a:endParaRPr lang="en-US" sz="1400" dirty="0">
              <a:solidFill>
                <a:schemeClr val="tx1"/>
              </a:solidFill>
            </a:endParaRP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cxnSp>
        <p:nvCxnSpPr>
          <p:cNvPr id="4" name="Straight Connector 3">
            <a:extLst>
              <a:ext uri="{FF2B5EF4-FFF2-40B4-BE49-F238E27FC236}">
                <a16:creationId xmlns:a16="http://schemas.microsoft.com/office/drawing/2014/main" id="{7A83C207-FF16-4615-8DA2-60AE69F02465}"/>
              </a:ext>
            </a:extLst>
          </p:cNvPr>
          <p:cNvCxnSpPr>
            <a:cxnSpLocks/>
          </p:cNvCxnSpPr>
          <p:nvPr/>
        </p:nvCxnSpPr>
        <p:spPr>
          <a:xfrm flipV="1">
            <a:off x="407963" y="1679057"/>
            <a:ext cx="8346962" cy="28136"/>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sp>
        <p:nvSpPr>
          <p:cNvPr id="5" name="Rectangle 4"/>
          <p:cNvSpPr/>
          <p:nvPr/>
        </p:nvSpPr>
        <p:spPr>
          <a:xfrm>
            <a:off x="407963" y="2293035"/>
            <a:ext cx="8454683" cy="1354217"/>
          </a:xfrm>
          <a:prstGeom prst="rect">
            <a:avLst/>
          </a:prstGeom>
        </p:spPr>
        <p:txBody>
          <a:bodyPr wrap="square">
            <a:spAutoFit/>
          </a:bodyPr>
          <a:lstStyle/>
          <a:p>
            <a:pPr algn="just"/>
            <a:endParaRPr lang="en-US" dirty="0"/>
          </a:p>
          <a:p>
            <a:pPr algn="just"/>
            <a:r>
              <a:rPr lang="en-US" b="1" dirty="0">
                <a:solidFill>
                  <a:schemeClr val="accent6"/>
                </a:solidFill>
              </a:rPr>
              <a:t>Methodology</a:t>
            </a:r>
            <a:r>
              <a:rPr lang="en-US" dirty="0">
                <a:solidFill>
                  <a:schemeClr val="accent6"/>
                </a:solidFill>
              </a:rPr>
              <a:t>:</a:t>
            </a:r>
          </a:p>
          <a:p>
            <a:pPr algn="just"/>
            <a:r>
              <a:rPr lang="en-US" sz="1800" dirty="0"/>
              <a:t>Edge Analysis Method combined with mathematical morphology, Vector Quantization (VQ), Diverse Neural Network Architectures like Pulse Coupled Neural Networks (PCNNs),Time Delay Neural Networks (TDNNs).</a:t>
            </a:r>
          </a:p>
        </p:txBody>
      </p:sp>
      <p:sp>
        <p:nvSpPr>
          <p:cNvPr id="7" name="TextBox 6"/>
          <p:cNvSpPr txBox="1"/>
          <p:nvPr/>
        </p:nvSpPr>
        <p:spPr>
          <a:xfrm>
            <a:off x="422031" y="4628272"/>
            <a:ext cx="8332894" cy="1107996"/>
          </a:xfrm>
          <a:prstGeom prst="rect">
            <a:avLst/>
          </a:prstGeom>
          <a:noFill/>
        </p:spPr>
        <p:txBody>
          <a:bodyPr wrap="square" rtlCol="0">
            <a:spAutoFit/>
          </a:bodyPr>
          <a:lstStyle/>
          <a:p>
            <a:r>
              <a:rPr lang="en-US" sz="1600" b="1" dirty="0">
                <a:solidFill>
                  <a:schemeClr val="accent6"/>
                </a:solidFill>
              </a:rPr>
              <a:t>Accuracy:</a:t>
            </a:r>
          </a:p>
          <a:p>
            <a:r>
              <a:rPr lang="en-US" sz="1800" dirty="0"/>
              <a:t>92.1% in Number Plate Detection and Extraction, 97.53% in Segmentation,84.16% in Number Plate Character Recognition</a:t>
            </a:r>
          </a:p>
          <a:p>
            <a:r>
              <a:rPr lang="en-US" dirty="0"/>
              <a:t> </a:t>
            </a:r>
          </a:p>
        </p:txBody>
      </p:sp>
    </p:spTree>
    <p:extLst>
      <p:ext uri="{BB962C8B-B14F-4D97-AF65-F5344CB8AC3E}">
        <p14:creationId xmlns:p14="http://schemas.microsoft.com/office/powerpoint/2010/main" val="22498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
        <p:nvSpPr>
          <p:cNvPr id="5" name="Rounded Rectangle 4"/>
          <p:cNvSpPr/>
          <p:nvPr/>
        </p:nvSpPr>
        <p:spPr>
          <a:xfrm>
            <a:off x="1254859" y="1893546"/>
            <a:ext cx="1496512" cy="606959"/>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Vehicle</a:t>
            </a:r>
          </a:p>
        </p:txBody>
      </p:sp>
      <p:sp>
        <p:nvSpPr>
          <p:cNvPr id="6" name="Rounded Rectangle 5"/>
          <p:cNvSpPr/>
          <p:nvPr/>
        </p:nvSpPr>
        <p:spPr>
          <a:xfrm>
            <a:off x="3156611" y="1893547"/>
            <a:ext cx="1632007" cy="606959"/>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Capture Image</a:t>
            </a:r>
          </a:p>
        </p:txBody>
      </p:sp>
      <p:cxnSp>
        <p:nvCxnSpPr>
          <p:cNvPr id="8" name="Straight Arrow Connector 7"/>
          <p:cNvCxnSpPr>
            <a:cxnSpLocks/>
            <a:stCxn id="5" idx="3"/>
            <a:endCxn id="6" idx="1"/>
          </p:cNvCxnSpPr>
          <p:nvPr/>
        </p:nvCxnSpPr>
        <p:spPr>
          <a:xfrm>
            <a:off x="2751371" y="2197026"/>
            <a:ext cx="405240"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244360" y="1681087"/>
            <a:ext cx="2417069" cy="431133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 name="Rounded Rectangle 10"/>
          <p:cNvSpPr/>
          <p:nvPr/>
        </p:nvSpPr>
        <p:spPr>
          <a:xfrm>
            <a:off x="5597448" y="1931838"/>
            <a:ext cx="1699685" cy="477225"/>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sp>
        <p:nvSpPr>
          <p:cNvPr id="12" name="Rounded Rectangle 11"/>
          <p:cNvSpPr/>
          <p:nvPr/>
        </p:nvSpPr>
        <p:spPr>
          <a:xfrm>
            <a:off x="5621053" y="3903123"/>
            <a:ext cx="1676080" cy="479008"/>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Extraction</a:t>
            </a:r>
          </a:p>
        </p:txBody>
      </p:sp>
      <p:sp>
        <p:nvSpPr>
          <p:cNvPr id="13" name="Rounded Rectangle 12"/>
          <p:cNvSpPr/>
          <p:nvPr/>
        </p:nvSpPr>
        <p:spPr>
          <a:xfrm>
            <a:off x="5597440" y="2575122"/>
            <a:ext cx="1676080" cy="479008"/>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Detection</a:t>
            </a:r>
          </a:p>
        </p:txBody>
      </p:sp>
      <p:sp>
        <p:nvSpPr>
          <p:cNvPr id="14" name="Rounded Rectangle 13"/>
          <p:cNvSpPr/>
          <p:nvPr/>
        </p:nvSpPr>
        <p:spPr>
          <a:xfrm>
            <a:off x="5621053" y="3253370"/>
            <a:ext cx="1676080" cy="479008"/>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Segmentation</a:t>
            </a:r>
          </a:p>
        </p:txBody>
      </p:sp>
      <p:sp>
        <p:nvSpPr>
          <p:cNvPr id="15" name="Rounded Rectangle 14"/>
          <p:cNvSpPr/>
          <p:nvPr/>
        </p:nvSpPr>
        <p:spPr>
          <a:xfrm>
            <a:off x="5621053" y="4586114"/>
            <a:ext cx="1670172" cy="479008"/>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Recognition</a:t>
            </a:r>
          </a:p>
        </p:txBody>
      </p:sp>
      <p:sp>
        <p:nvSpPr>
          <p:cNvPr id="17" name="Rounded Rectangle 16"/>
          <p:cNvSpPr/>
          <p:nvPr/>
        </p:nvSpPr>
        <p:spPr>
          <a:xfrm>
            <a:off x="5597448" y="5250097"/>
            <a:ext cx="1676075" cy="477225"/>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a:t>
            </a:r>
          </a:p>
        </p:txBody>
      </p:sp>
      <p:sp>
        <p:nvSpPr>
          <p:cNvPr id="18" name="Rounded Rectangle 17"/>
          <p:cNvSpPr/>
          <p:nvPr/>
        </p:nvSpPr>
        <p:spPr>
          <a:xfrm>
            <a:off x="3148181" y="5211754"/>
            <a:ext cx="1496512" cy="60696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a:t>
            </a:r>
          </a:p>
        </p:txBody>
      </p:sp>
      <p:cxnSp>
        <p:nvCxnSpPr>
          <p:cNvPr id="27" name="Straight Arrow Connector 26"/>
          <p:cNvCxnSpPr>
            <a:cxnSpLocks/>
          </p:cNvCxnSpPr>
          <p:nvPr/>
        </p:nvCxnSpPr>
        <p:spPr>
          <a:xfrm>
            <a:off x="4780188" y="2197027"/>
            <a:ext cx="46098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endCxn id="18" idx="3"/>
          </p:cNvCxnSpPr>
          <p:nvPr/>
        </p:nvCxnSpPr>
        <p:spPr>
          <a:xfrm flipH="1">
            <a:off x="4644693" y="5515234"/>
            <a:ext cx="59648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p:cNvCxnSpPr>
          <p:nvPr/>
        </p:nvCxnSpPr>
        <p:spPr>
          <a:xfrm>
            <a:off x="6435484" y="2403219"/>
            <a:ext cx="1" cy="14012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AE51404-8737-42A3-9FC5-25AC7C0519BA}"/>
              </a:ext>
            </a:extLst>
          </p:cNvPr>
          <p:cNvCxnSpPr>
            <a:cxnSpLocks/>
          </p:cNvCxnSpPr>
          <p:nvPr/>
        </p:nvCxnSpPr>
        <p:spPr>
          <a:xfrm>
            <a:off x="6435482" y="3069342"/>
            <a:ext cx="1" cy="14012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B37698A-A559-4424-9449-42C80AD58A82}"/>
              </a:ext>
            </a:extLst>
          </p:cNvPr>
          <p:cNvCxnSpPr>
            <a:cxnSpLocks/>
          </p:cNvCxnSpPr>
          <p:nvPr/>
        </p:nvCxnSpPr>
        <p:spPr>
          <a:xfrm>
            <a:off x="6435480" y="5071629"/>
            <a:ext cx="1" cy="14012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E7F32D-1AA1-40EA-85C2-13E06CFE8A85}"/>
              </a:ext>
            </a:extLst>
          </p:cNvPr>
          <p:cNvCxnSpPr>
            <a:cxnSpLocks/>
          </p:cNvCxnSpPr>
          <p:nvPr/>
        </p:nvCxnSpPr>
        <p:spPr>
          <a:xfrm>
            <a:off x="6435481" y="4407723"/>
            <a:ext cx="1" cy="14012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905B7D1-81F5-4DA4-8584-1101ABE63E4F}"/>
              </a:ext>
            </a:extLst>
          </p:cNvPr>
          <p:cNvCxnSpPr>
            <a:cxnSpLocks/>
          </p:cNvCxnSpPr>
          <p:nvPr/>
        </p:nvCxnSpPr>
        <p:spPr>
          <a:xfrm>
            <a:off x="6435480" y="3734602"/>
            <a:ext cx="1" cy="14012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EF42019-0396-4E4D-A0E8-0BD074EE4C76}"/>
              </a:ext>
            </a:extLst>
          </p:cNvPr>
          <p:cNvSpPr/>
          <p:nvPr/>
        </p:nvSpPr>
        <p:spPr>
          <a:xfrm>
            <a:off x="761811" y="248424"/>
            <a:ext cx="5673669" cy="800219"/>
          </a:xfrm>
          <a:prstGeom prst="rect">
            <a:avLst/>
          </a:prstGeom>
        </p:spPr>
        <p:txBody>
          <a:bodyPr wrap="square">
            <a:spAutoFit/>
          </a:bodyPr>
          <a:lstStyle/>
          <a:p>
            <a:endParaRPr lang="en-SG" dirty="0"/>
          </a:p>
          <a:p>
            <a:r>
              <a:rPr lang="en-SG" sz="3200" dirty="0">
                <a:solidFill>
                  <a:schemeClr val="bg1"/>
                </a:solidFill>
              </a:rPr>
              <a:t> Proposed Methodology </a:t>
            </a:r>
          </a:p>
        </p:txBody>
      </p:sp>
      <p:cxnSp>
        <p:nvCxnSpPr>
          <p:cNvPr id="55" name="Straight Connector 54">
            <a:extLst>
              <a:ext uri="{FF2B5EF4-FFF2-40B4-BE49-F238E27FC236}">
                <a16:creationId xmlns:a16="http://schemas.microsoft.com/office/drawing/2014/main" id="{3C689214-3879-48E6-8B15-07B37C3B27C5}"/>
              </a:ext>
            </a:extLst>
          </p:cNvPr>
          <p:cNvCxnSpPr>
            <a:cxnSpLocks/>
          </p:cNvCxnSpPr>
          <p:nvPr/>
        </p:nvCxnSpPr>
        <p:spPr>
          <a:xfrm flipV="1">
            <a:off x="897424" y="1115783"/>
            <a:ext cx="7349152" cy="1"/>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15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893700" y="784724"/>
            <a:ext cx="7628100" cy="1143000"/>
          </a:xfrm>
          <a:prstGeom prst="rect">
            <a:avLst/>
          </a:prstGeom>
        </p:spPr>
        <p:txBody>
          <a:bodyPr spcFirstLastPara="1" wrap="square" lIns="91425" tIns="91425" rIns="91425" bIns="91425" anchor="b" anchorCtr="0">
            <a:noAutofit/>
          </a:bodyPr>
          <a:lstStyle/>
          <a:p>
            <a:pPr lvl="0"/>
            <a:r>
              <a:rPr lang="en-US" sz="4000" dirty="0">
                <a:solidFill>
                  <a:schemeClr val="accent6"/>
                </a:solidFill>
              </a:rPr>
              <a:t>Requirements</a:t>
            </a:r>
            <a:endParaRPr sz="4000" dirty="0">
              <a:solidFill>
                <a:schemeClr val="accent6"/>
              </a:solidFill>
            </a:endParaRPr>
          </a:p>
        </p:txBody>
      </p:sp>
      <p:sp>
        <p:nvSpPr>
          <p:cNvPr id="94" name="Shape 94"/>
          <p:cNvSpPr txBox="1"/>
          <p:nvPr/>
        </p:nvSpPr>
        <p:spPr>
          <a:xfrm>
            <a:off x="893700" y="3588107"/>
            <a:ext cx="3576300" cy="3073800"/>
          </a:xfrm>
          <a:prstGeom prst="rect">
            <a:avLst/>
          </a:prstGeom>
          <a:noFill/>
          <a:ln>
            <a:noFill/>
          </a:ln>
        </p:spPr>
        <p:txBody>
          <a:bodyPr spcFirstLastPara="1" wrap="square" lIns="91425" tIns="91425" rIns="91425" bIns="91425" anchor="t" anchorCtr="0">
            <a:noAutofit/>
          </a:bodyPr>
          <a:lstStyle/>
          <a:p>
            <a:r>
              <a:rPr lang="en-US" sz="1800" b="1" dirty="0">
                <a:solidFill>
                  <a:schemeClr val="accent6"/>
                </a:solidFill>
              </a:rPr>
              <a:t>Software requirements :</a:t>
            </a:r>
            <a:endParaRPr lang="en-US" sz="1800" dirty="0">
              <a:solidFill>
                <a:schemeClr val="accent6"/>
              </a:solidFill>
            </a:endParaRPr>
          </a:p>
          <a:p>
            <a:pPr marL="285750" lvl="0" indent="-285750">
              <a:spcBef>
                <a:spcPts val="600"/>
              </a:spcBef>
              <a:buClr>
                <a:schemeClr val="dk1"/>
              </a:buClr>
              <a:buSzPts val="1100"/>
              <a:buFont typeface="Wingdings" panose="05000000000000000000" pitchFamily="2" charset="2"/>
              <a:buChar char="Ø"/>
            </a:pPr>
            <a:r>
              <a:rPr lang="en-US" b="1" dirty="0"/>
              <a:t>Operating system: </a:t>
            </a:r>
            <a:r>
              <a:rPr lang="en-US" dirty="0"/>
              <a:t>LINUX/Windows.</a:t>
            </a:r>
          </a:p>
          <a:p>
            <a:pPr marL="285750" lvl="0" indent="-285750">
              <a:spcBef>
                <a:spcPts val="600"/>
              </a:spcBef>
              <a:buClr>
                <a:schemeClr val="dk1"/>
              </a:buClr>
              <a:buSzPts val="1100"/>
              <a:buFont typeface="Wingdings" panose="05000000000000000000" pitchFamily="2" charset="2"/>
              <a:buChar char="Ø"/>
            </a:pPr>
            <a:r>
              <a:rPr lang="en-US" b="1" dirty="0"/>
              <a:t>Reprojection tool: </a:t>
            </a:r>
            <a:r>
              <a:rPr lang="en-US" dirty="0"/>
              <a:t>MATLAB</a:t>
            </a:r>
          </a:p>
          <a:p>
            <a:pPr marL="285750" lvl="0" indent="-285750">
              <a:spcBef>
                <a:spcPts val="600"/>
              </a:spcBef>
              <a:buClr>
                <a:schemeClr val="dk1"/>
              </a:buClr>
              <a:buSzPts val="1100"/>
              <a:buFont typeface="Wingdings" panose="05000000000000000000" pitchFamily="2" charset="2"/>
              <a:buChar char="Ø"/>
            </a:pPr>
            <a:r>
              <a:rPr lang="en-US" b="1" dirty="0"/>
              <a:t>Language: </a:t>
            </a:r>
            <a:r>
              <a:rPr lang="en-US" dirty="0"/>
              <a:t>Python, Java, C++. </a:t>
            </a:r>
            <a:br>
              <a:rPr lang="en-US" dirty="0"/>
            </a:br>
            <a:endParaRPr dirty="0">
              <a:solidFill>
                <a:srgbClr val="677480"/>
              </a:solidFill>
              <a:latin typeface="Lato"/>
              <a:ea typeface="Lato"/>
              <a:cs typeface="Lato"/>
              <a:sym typeface="Lato"/>
            </a:endParaRPr>
          </a:p>
          <a:p>
            <a:pPr marL="0" lvl="0" indent="0" rtl="0">
              <a:spcBef>
                <a:spcPts val="600"/>
              </a:spcBef>
              <a:spcAft>
                <a:spcPts val="0"/>
              </a:spcAft>
              <a:buNone/>
            </a:pPr>
            <a:endParaRPr dirty="0">
              <a:solidFill>
                <a:srgbClr val="677480"/>
              </a:solidFill>
              <a:latin typeface="Lato"/>
              <a:ea typeface="Lato"/>
              <a:cs typeface="Lato"/>
              <a:sym typeface="Lato"/>
            </a:endParaRPr>
          </a:p>
        </p:txBody>
      </p:sp>
      <p:sp>
        <p:nvSpPr>
          <p:cNvPr id="95" name="Shape 95"/>
          <p:cNvSpPr txBox="1"/>
          <p:nvPr/>
        </p:nvSpPr>
        <p:spPr>
          <a:xfrm>
            <a:off x="4930003" y="3508205"/>
            <a:ext cx="3681338" cy="3073800"/>
          </a:xfrm>
          <a:prstGeom prst="rect">
            <a:avLst/>
          </a:prstGeom>
          <a:noFill/>
          <a:ln>
            <a:noFill/>
          </a:ln>
        </p:spPr>
        <p:txBody>
          <a:bodyPr spcFirstLastPara="1" wrap="square" lIns="91425" tIns="91425" rIns="91425" bIns="91425" anchor="t" anchorCtr="0">
            <a:noAutofit/>
          </a:bodyPr>
          <a:lstStyle/>
          <a:p>
            <a:pPr lvl="0">
              <a:spcBef>
                <a:spcPts val="600"/>
              </a:spcBef>
            </a:pPr>
            <a:r>
              <a:rPr lang="en-US" sz="1800" b="1" dirty="0">
                <a:solidFill>
                  <a:schemeClr val="accent6"/>
                </a:solidFill>
              </a:rPr>
              <a:t>Hardware requirements:</a:t>
            </a:r>
          </a:p>
          <a:p>
            <a:pPr marL="285750" lvl="0" indent="-285750">
              <a:spcBef>
                <a:spcPts val="600"/>
              </a:spcBef>
              <a:buFont typeface="Wingdings" panose="05000000000000000000" pitchFamily="2" charset="2"/>
              <a:buChar char="Ø"/>
            </a:pPr>
            <a:r>
              <a:rPr lang="en-US" dirty="0"/>
              <a:t>Digital Camera for capturing image</a:t>
            </a:r>
          </a:p>
          <a:p>
            <a:pPr marL="285750" lvl="0" indent="-285750">
              <a:spcBef>
                <a:spcPts val="600"/>
              </a:spcBef>
              <a:buFont typeface="Wingdings" panose="05000000000000000000" pitchFamily="2" charset="2"/>
              <a:buChar char="Ø"/>
            </a:pPr>
            <a:r>
              <a:rPr lang="en-US" dirty="0"/>
              <a:t>A personal computer with good computing power.</a:t>
            </a:r>
            <a:endParaRPr dirty="0">
              <a:solidFill>
                <a:srgbClr val="677480"/>
              </a:solidFill>
              <a:latin typeface="Lato"/>
              <a:ea typeface="Lato"/>
              <a:cs typeface="Lato"/>
              <a:sym typeface="Lato"/>
            </a:endParaRPr>
          </a:p>
        </p:txBody>
      </p:sp>
      <p:sp>
        <p:nvSpPr>
          <p:cNvPr id="97" name="Shape 9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17</a:t>
            </a:fld>
            <a:endParaRPr/>
          </a:p>
        </p:txBody>
      </p:sp>
      <p:cxnSp>
        <p:nvCxnSpPr>
          <p:cNvPr id="7" name="Straight Connector 6">
            <a:extLst>
              <a:ext uri="{FF2B5EF4-FFF2-40B4-BE49-F238E27FC236}">
                <a16:creationId xmlns:a16="http://schemas.microsoft.com/office/drawing/2014/main" id="{53754437-3FB5-495B-BF87-1194B352761C}"/>
              </a:ext>
            </a:extLst>
          </p:cNvPr>
          <p:cNvCxnSpPr/>
          <p:nvPr/>
        </p:nvCxnSpPr>
        <p:spPr>
          <a:xfrm>
            <a:off x="1433837" y="2308194"/>
            <a:ext cx="6072326" cy="0"/>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grpSp>
        <p:nvGrpSpPr>
          <p:cNvPr id="8" name="Shape 379">
            <a:extLst>
              <a:ext uri="{FF2B5EF4-FFF2-40B4-BE49-F238E27FC236}">
                <a16:creationId xmlns:a16="http://schemas.microsoft.com/office/drawing/2014/main" id="{2E22121A-9312-4D43-8979-11DC2CEB115E}"/>
              </a:ext>
            </a:extLst>
          </p:cNvPr>
          <p:cNvGrpSpPr/>
          <p:nvPr/>
        </p:nvGrpSpPr>
        <p:grpSpPr>
          <a:xfrm>
            <a:off x="7500860" y="371819"/>
            <a:ext cx="1110481" cy="1312926"/>
            <a:chOff x="4636075" y="261925"/>
            <a:chExt cx="401800" cy="475050"/>
          </a:xfrm>
          <a:solidFill>
            <a:schemeClr val="accent1">
              <a:lumMod val="75000"/>
            </a:schemeClr>
          </a:solidFill>
        </p:grpSpPr>
        <p:sp>
          <p:nvSpPr>
            <p:cNvPr id="9" name="Shape 380">
              <a:extLst>
                <a:ext uri="{FF2B5EF4-FFF2-40B4-BE49-F238E27FC236}">
                  <a16:creationId xmlns:a16="http://schemas.microsoft.com/office/drawing/2014/main" id="{99A79642-4E17-48ED-AC98-BC0242BEB92C}"/>
                </a:ext>
              </a:extLst>
            </p:cNvPr>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381">
              <a:extLst>
                <a:ext uri="{FF2B5EF4-FFF2-40B4-BE49-F238E27FC236}">
                  <a16:creationId xmlns:a16="http://schemas.microsoft.com/office/drawing/2014/main" id="{803A922F-41BE-41F2-86A4-4358AD48875E}"/>
                </a:ext>
              </a:extLst>
            </p:cNvPr>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382">
              <a:extLst>
                <a:ext uri="{FF2B5EF4-FFF2-40B4-BE49-F238E27FC236}">
                  <a16:creationId xmlns:a16="http://schemas.microsoft.com/office/drawing/2014/main" id="{811A7ED8-94D2-4EC9-947E-C1CEC784762B}"/>
                </a:ext>
              </a:extLst>
            </p:cNvPr>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383">
              <a:extLst>
                <a:ext uri="{FF2B5EF4-FFF2-40B4-BE49-F238E27FC236}">
                  <a16:creationId xmlns:a16="http://schemas.microsoft.com/office/drawing/2014/main" id="{14AEACB7-BA92-4855-9B06-5288225BCAA0}"/>
                </a:ext>
              </a:extLst>
            </p:cNvPr>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 name="Frame 1"/>
          <p:cNvSpPr/>
          <p:nvPr/>
        </p:nvSpPr>
        <p:spPr>
          <a:xfrm>
            <a:off x="723331" y="3152633"/>
            <a:ext cx="7757244" cy="2047164"/>
          </a:xfrm>
          <a:prstGeom prst="frame">
            <a:avLst>
              <a:gd name="adj1" fmla="val 3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 name="Straight Connector 3"/>
          <p:cNvCxnSpPr/>
          <p:nvPr/>
        </p:nvCxnSpPr>
        <p:spPr>
          <a:xfrm>
            <a:off x="4599296" y="3588107"/>
            <a:ext cx="0" cy="113401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721424" y="3785246"/>
            <a:ext cx="7241845" cy="2165178"/>
          </a:xfrm>
          <a:prstGeom prst="rect">
            <a:avLst/>
          </a:prstGeom>
        </p:spPr>
        <p:txBody>
          <a:bodyPr spcFirstLastPara="1" wrap="square" lIns="91425" tIns="91425" rIns="91425" bIns="91425" anchor="t" anchorCtr="0">
            <a:noAutofit/>
          </a:bodyPr>
          <a:lstStyle/>
          <a:p>
            <a:r>
              <a:rPr lang="en-US" sz="1800" dirty="0">
                <a:solidFill>
                  <a:schemeClr val="accent1">
                    <a:lumMod val="50000"/>
                  </a:schemeClr>
                </a:solidFill>
              </a:rPr>
              <a:t>After all, we can ensure that Automatic License Plate Recognition will help to control the traffic in our country. This type of technology will be very much helpful for the crime detection and some other violence eradication in our country. So, we will select the proper technique to activate this system in order to assist the traffic surveillances. </a:t>
            </a:r>
            <a:br>
              <a:rPr lang="en-US" sz="1800" dirty="0"/>
            </a:br>
            <a:r>
              <a:rPr lang="en-US" sz="1800" dirty="0">
                <a:solidFill>
                  <a:schemeClr val="tx1"/>
                </a:solidFill>
              </a:rPr>
              <a:t>.</a:t>
            </a:r>
          </a:p>
        </p:txBody>
      </p:sp>
      <p:sp>
        <p:nvSpPr>
          <p:cNvPr id="2" name="TextBox 1">
            <a:extLst>
              <a:ext uri="{FF2B5EF4-FFF2-40B4-BE49-F238E27FC236}">
                <a16:creationId xmlns:a16="http://schemas.microsoft.com/office/drawing/2014/main" id="{FE19DEEB-4E8D-4125-9A22-3274F9F67D5D}"/>
              </a:ext>
            </a:extLst>
          </p:cNvPr>
          <p:cNvSpPr txBox="1"/>
          <p:nvPr/>
        </p:nvSpPr>
        <p:spPr>
          <a:xfrm>
            <a:off x="721424" y="1914073"/>
            <a:ext cx="5610687" cy="830997"/>
          </a:xfrm>
          <a:prstGeom prst="rect">
            <a:avLst/>
          </a:prstGeom>
          <a:noFill/>
        </p:spPr>
        <p:txBody>
          <a:bodyPr wrap="square" rtlCol="0">
            <a:spAutoFit/>
          </a:bodyPr>
          <a:lstStyle/>
          <a:p>
            <a:r>
              <a:rPr lang="en-SG" sz="4800" dirty="0">
                <a:solidFill>
                  <a:schemeClr val="accent6"/>
                </a:solidFill>
              </a:rPr>
              <a:t>Conclusion</a:t>
            </a:r>
          </a:p>
        </p:txBody>
      </p:sp>
      <p:grpSp>
        <p:nvGrpSpPr>
          <p:cNvPr id="5" name="Shape 463">
            <a:extLst>
              <a:ext uri="{FF2B5EF4-FFF2-40B4-BE49-F238E27FC236}">
                <a16:creationId xmlns:a16="http://schemas.microsoft.com/office/drawing/2014/main" id="{DD41D11E-6D22-4A82-8F80-42BDB941D39F}"/>
              </a:ext>
            </a:extLst>
          </p:cNvPr>
          <p:cNvGrpSpPr/>
          <p:nvPr/>
        </p:nvGrpSpPr>
        <p:grpSpPr>
          <a:xfrm>
            <a:off x="6637226" y="762703"/>
            <a:ext cx="1470551" cy="1566868"/>
            <a:chOff x="5970800" y="1619250"/>
            <a:chExt cx="428650" cy="456725"/>
          </a:xfrm>
          <a:solidFill>
            <a:schemeClr val="accent1">
              <a:lumMod val="75000"/>
            </a:schemeClr>
          </a:solidFill>
        </p:grpSpPr>
        <p:sp>
          <p:nvSpPr>
            <p:cNvPr id="6" name="Shape 464">
              <a:extLst>
                <a:ext uri="{FF2B5EF4-FFF2-40B4-BE49-F238E27FC236}">
                  <a16:creationId xmlns:a16="http://schemas.microsoft.com/office/drawing/2014/main" id="{560F42D0-DA43-4FC0-9DB8-540CA1724A8E}"/>
                </a:ext>
              </a:extLst>
            </p:cNvPr>
            <p:cNvSpPr/>
            <p:nvPr/>
          </p:nvSpPr>
          <p:spPr>
            <a:xfrm>
              <a:off x="5970800"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Shape 465">
              <a:extLst>
                <a:ext uri="{FF2B5EF4-FFF2-40B4-BE49-F238E27FC236}">
                  <a16:creationId xmlns:a16="http://schemas.microsoft.com/office/drawing/2014/main" id="{CD6C0D87-626C-47AE-B4E5-AC5C7B8D4068}"/>
                </a:ext>
              </a:extLst>
            </p:cNvPr>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466">
              <a:extLst>
                <a:ext uri="{FF2B5EF4-FFF2-40B4-BE49-F238E27FC236}">
                  <a16:creationId xmlns:a16="http://schemas.microsoft.com/office/drawing/2014/main" id="{6AE8DD78-7E1D-4BF5-94D9-BDF3E3EAE49A}"/>
                </a:ext>
              </a:extLst>
            </p:cNvPr>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467">
              <a:extLst>
                <a:ext uri="{FF2B5EF4-FFF2-40B4-BE49-F238E27FC236}">
                  <a16:creationId xmlns:a16="http://schemas.microsoft.com/office/drawing/2014/main" id="{1E9392FF-13E2-4B24-8271-658E00AE8929}"/>
                </a:ext>
              </a:extLst>
            </p:cNvPr>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468">
              <a:extLst>
                <a:ext uri="{FF2B5EF4-FFF2-40B4-BE49-F238E27FC236}">
                  <a16:creationId xmlns:a16="http://schemas.microsoft.com/office/drawing/2014/main" id="{898890B8-9B4C-43A5-8423-F6031D085D57}"/>
                </a:ext>
              </a:extLst>
            </p:cNvPr>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409627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642" y="301945"/>
            <a:ext cx="6462600" cy="1143000"/>
          </a:xfrm>
        </p:spPr>
        <p:txBody>
          <a:bodyPr/>
          <a:lstStyle/>
          <a:p>
            <a:r>
              <a:rPr lang="en-US" sz="2800" b="1" dirty="0">
                <a:solidFill>
                  <a:schemeClr val="accent6"/>
                </a:solidFill>
              </a:rPr>
              <a:t>References</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sp>
        <p:nvSpPr>
          <p:cNvPr id="6" name="Rectangle 5"/>
          <p:cNvSpPr/>
          <p:nvPr/>
        </p:nvSpPr>
        <p:spPr>
          <a:xfrm>
            <a:off x="934642" y="1598853"/>
            <a:ext cx="7990994" cy="4016484"/>
          </a:xfrm>
          <a:prstGeom prst="rect">
            <a:avLst/>
          </a:prstGeom>
        </p:spPr>
        <p:txBody>
          <a:bodyPr wrap="square">
            <a:spAutoFit/>
          </a:bodyPr>
          <a:lstStyle/>
          <a:p>
            <a:r>
              <a:rPr lang="en-US" sz="1500" dirty="0"/>
              <a:t>[1]  Md. </a:t>
            </a:r>
            <a:r>
              <a:rPr lang="en-US" sz="1500" dirty="0" err="1"/>
              <a:t>Mahbubul</a:t>
            </a:r>
            <a:r>
              <a:rPr lang="en-US" sz="1500" dirty="0"/>
              <a:t> </a:t>
            </a:r>
            <a:r>
              <a:rPr lang="en-US" sz="1500" dirty="0" err="1"/>
              <a:t>Alam</a:t>
            </a:r>
            <a:r>
              <a:rPr lang="en-US" sz="1500" dirty="0"/>
              <a:t> </a:t>
            </a:r>
            <a:r>
              <a:rPr lang="en-US" sz="1500" dirty="0" err="1"/>
              <a:t>Joarder</a:t>
            </a:r>
            <a:r>
              <a:rPr lang="en-US" sz="1500" dirty="0"/>
              <a:t>, Khaled Mahmud, </a:t>
            </a:r>
            <a:r>
              <a:rPr lang="en-US" sz="1500" dirty="0" err="1"/>
              <a:t>Tasnuva</a:t>
            </a:r>
            <a:r>
              <a:rPr lang="en-US" sz="1500" dirty="0"/>
              <a:t> Ahmed, </a:t>
            </a:r>
            <a:r>
              <a:rPr lang="en-US" sz="1500" dirty="0" err="1"/>
              <a:t>Mohsina</a:t>
            </a:r>
            <a:r>
              <a:rPr lang="en-US" sz="1500" dirty="0"/>
              <a:t> </a:t>
            </a:r>
            <a:r>
              <a:rPr lang="en-US" sz="1500" dirty="0" err="1"/>
              <a:t>Kawser</a:t>
            </a:r>
            <a:r>
              <a:rPr lang="en-US" sz="1500" dirty="0"/>
              <a:t>, and Bulbul </a:t>
            </a:r>
            <a:r>
              <a:rPr lang="en-US" sz="1500" dirty="0" err="1"/>
              <a:t>Ahamed</a:t>
            </a:r>
            <a:r>
              <a:rPr lang="en-US" sz="1500" dirty="0"/>
              <a:t>, “Bangla Automatic Number Plate Recognition System using Artificial Neural</a:t>
            </a:r>
          </a:p>
          <a:p>
            <a:r>
              <a:rPr lang="en-US" sz="1500" dirty="0"/>
              <a:t>Network” in Asian Transactions on Science &amp; Technology (ATST ISSN: 2221-4283) ; Volume:02 Issue: 01, 2012.</a:t>
            </a:r>
          </a:p>
          <a:p>
            <a:endParaRPr lang="en-US" sz="1500" dirty="0"/>
          </a:p>
          <a:p>
            <a:r>
              <a:rPr lang="en-US" sz="1500" dirty="0"/>
              <a:t>[2]  </a:t>
            </a:r>
            <a:r>
              <a:rPr lang="en-US" sz="1500" dirty="0" err="1"/>
              <a:t>Eun</a:t>
            </a:r>
            <a:r>
              <a:rPr lang="en-US" sz="1500" dirty="0"/>
              <a:t> </a:t>
            </a:r>
            <a:r>
              <a:rPr lang="en-US" sz="1500" dirty="0" err="1"/>
              <a:t>Ryung</a:t>
            </a:r>
            <a:r>
              <a:rPr lang="en-US" sz="1500" dirty="0"/>
              <a:t> Lee, </a:t>
            </a:r>
            <a:r>
              <a:rPr lang="en-US" sz="1500" dirty="0" err="1"/>
              <a:t>Pyeoung</a:t>
            </a:r>
            <a:r>
              <a:rPr lang="en-US" sz="1500" dirty="0"/>
              <a:t> </a:t>
            </a:r>
            <a:r>
              <a:rPr lang="en-US" sz="1500" dirty="0" err="1"/>
              <a:t>Kee</a:t>
            </a:r>
            <a:r>
              <a:rPr lang="en-US" sz="1500" dirty="0"/>
              <a:t> Kim, and Hang </a:t>
            </a:r>
            <a:r>
              <a:rPr lang="en-US" sz="1500" dirty="0" err="1"/>
              <a:t>Joon</a:t>
            </a:r>
            <a:r>
              <a:rPr lang="en-US" sz="1500" dirty="0"/>
              <a:t> Kim, “Automatic Recognition of a Car</a:t>
            </a:r>
          </a:p>
          <a:p>
            <a:r>
              <a:rPr lang="en-US" sz="1500" dirty="0"/>
              <a:t>License Plate using Color Image Processing” in Proceedings of 1st International Conference on Image Processing, 1994.</a:t>
            </a:r>
          </a:p>
          <a:p>
            <a:endParaRPr lang="en-US" sz="1500" dirty="0"/>
          </a:p>
          <a:p>
            <a:r>
              <a:rPr lang="en-US" sz="1500" dirty="0"/>
              <a:t>[3]  Md. </a:t>
            </a:r>
            <a:r>
              <a:rPr lang="en-US" sz="1500" dirty="0" err="1"/>
              <a:t>Ruhul</a:t>
            </a:r>
            <a:r>
              <a:rPr lang="en-US" sz="1500" dirty="0"/>
              <a:t> Amin, Noor Mohammad, Md. Abu </a:t>
            </a:r>
            <a:r>
              <a:rPr lang="en-US" sz="1500" dirty="0" err="1"/>
              <a:t>Naser</a:t>
            </a:r>
            <a:r>
              <a:rPr lang="en-US" sz="1500" dirty="0"/>
              <a:t> </a:t>
            </a:r>
            <a:r>
              <a:rPr lang="en-US" sz="1500" dirty="0" err="1"/>
              <a:t>Bikas</a:t>
            </a:r>
            <a:r>
              <a:rPr lang="en-US" sz="1500" dirty="0"/>
              <a:t>, “An Automatic Number Plate</a:t>
            </a:r>
          </a:p>
          <a:p>
            <a:r>
              <a:rPr lang="en-US" sz="1500" dirty="0"/>
              <a:t>Recognition of Bangladeshi Vehicles” in International Journal of Computer Applications (0975–8887) Volume: 93, 2014.</a:t>
            </a:r>
          </a:p>
          <a:p>
            <a:endParaRPr lang="en-US" sz="1500" dirty="0"/>
          </a:p>
          <a:p>
            <a:r>
              <a:rPr lang="en-US" sz="1500" dirty="0"/>
              <a:t>[4</a:t>
            </a:r>
            <a:r>
              <a:rPr lang="en-US" sz="1500"/>
              <a:t>]  Muhammad </a:t>
            </a:r>
            <a:r>
              <a:rPr lang="en-US" sz="1500" dirty="0"/>
              <a:t>Tahir </a:t>
            </a:r>
            <a:r>
              <a:rPr lang="en-US" sz="1500" dirty="0" err="1"/>
              <a:t>Qadri</a:t>
            </a:r>
            <a:r>
              <a:rPr lang="en-US" sz="1500" dirty="0"/>
              <a:t>, Muhammad Asif, “Automatic Number Plate Recognition System for Vehicle Identification using Optical Character Recognition” in International Conference on</a:t>
            </a:r>
          </a:p>
          <a:p>
            <a:r>
              <a:rPr lang="en-US" sz="1500" dirty="0"/>
              <a:t>Education Technology and Computer, 2009.</a:t>
            </a:r>
          </a:p>
        </p:txBody>
      </p:sp>
    </p:spTree>
    <p:extLst>
      <p:ext uri="{BB962C8B-B14F-4D97-AF65-F5344CB8AC3E}">
        <p14:creationId xmlns:p14="http://schemas.microsoft.com/office/powerpoint/2010/main" val="132110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893700" y="461547"/>
            <a:ext cx="7628100" cy="1143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SG" sz="5400" dirty="0">
                <a:solidFill>
                  <a:schemeClr val="tx1"/>
                </a:solidFill>
              </a:rPr>
              <a:t>Overview</a:t>
            </a:r>
            <a:endParaRPr sz="5400" dirty="0">
              <a:solidFill>
                <a:schemeClr val="tx1"/>
              </a:solidFill>
            </a:endParaRPr>
          </a:p>
        </p:txBody>
      </p:sp>
      <p:sp>
        <p:nvSpPr>
          <p:cNvPr id="94" name="Shape 94"/>
          <p:cNvSpPr txBox="1"/>
          <p:nvPr/>
        </p:nvSpPr>
        <p:spPr>
          <a:xfrm>
            <a:off x="2837470" y="2688849"/>
            <a:ext cx="3576300" cy="307380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SG" sz="2000" b="1" u="sng" dirty="0">
                <a:solidFill>
                  <a:srgbClr val="F20253"/>
                </a:solidFill>
                <a:latin typeface="Lato"/>
                <a:ea typeface="Lato"/>
                <a:cs typeface="Lato"/>
                <a:sym typeface="Lato"/>
              </a:rPr>
              <a:t>Topic Name</a:t>
            </a:r>
          </a:p>
          <a:p>
            <a:pPr marL="0" lvl="0" indent="0" algn="ctr" rtl="0">
              <a:spcBef>
                <a:spcPts val="600"/>
              </a:spcBef>
              <a:spcAft>
                <a:spcPts val="0"/>
              </a:spcAft>
              <a:buNone/>
            </a:pPr>
            <a:endParaRPr sz="2000" dirty="0">
              <a:solidFill>
                <a:srgbClr val="F20253"/>
              </a:solidFill>
              <a:latin typeface="Lato"/>
              <a:ea typeface="Lato"/>
              <a:cs typeface="Lato"/>
              <a:sym typeface="Lato"/>
            </a:endParaRPr>
          </a:p>
          <a:p>
            <a:pPr marL="0" lvl="0" indent="0" algn="ctr" rtl="0">
              <a:spcBef>
                <a:spcPts val="600"/>
              </a:spcBef>
              <a:spcAft>
                <a:spcPts val="0"/>
              </a:spcAft>
              <a:buClr>
                <a:schemeClr val="dk1"/>
              </a:buClr>
              <a:buSzPts val="1100"/>
              <a:buFont typeface="Arial"/>
              <a:buNone/>
            </a:pPr>
            <a:r>
              <a:rPr lang="en-SG" sz="1600" dirty="0">
                <a:solidFill>
                  <a:schemeClr val="tx1"/>
                </a:solidFill>
                <a:latin typeface="Lato" panose="020B0604020202020204" charset="0"/>
                <a:ea typeface="Lato"/>
                <a:cs typeface="Lato" panose="020B0604020202020204" charset="0"/>
                <a:sym typeface="Lato"/>
              </a:rPr>
              <a:t>Introduction</a:t>
            </a:r>
          </a:p>
          <a:p>
            <a:pPr marL="0" lvl="0" indent="0" algn="ctr" rtl="0">
              <a:spcBef>
                <a:spcPts val="600"/>
              </a:spcBef>
              <a:spcAft>
                <a:spcPts val="0"/>
              </a:spcAft>
              <a:buClr>
                <a:schemeClr val="dk1"/>
              </a:buClr>
              <a:buSzPts val="1100"/>
              <a:buFont typeface="Arial"/>
              <a:buNone/>
            </a:pPr>
            <a:r>
              <a:rPr lang="en-SG" sz="1600" dirty="0">
                <a:solidFill>
                  <a:schemeClr val="tx1"/>
                </a:solidFill>
                <a:latin typeface="Lato" panose="020B0604020202020204" charset="0"/>
                <a:ea typeface="Lato"/>
                <a:cs typeface="Lato" panose="020B0604020202020204" charset="0"/>
                <a:sym typeface="Lato"/>
              </a:rPr>
              <a:t>Motivation &amp; Objectives</a:t>
            </a:r>
          </a:p>
          <a:p>
            <a:pPr marL="0" lvl="0" indent="0" algn="ctr" rtl="0">
              <a:spcBef>
                <a:spcPts val="600"/>
              </a:spcBef>
              <a:spcAft>
                <a:spcPts val="0"/>
              </a:spcAft>
              <a:buClr>
                <a:schemeClr val="dk1"/>
              </a:buClr>
              <a:buSzPts val="1100"/>
              <a:buFont typeface="Arial"/>
              <a:buNone/>
            </a:pPr>
            <a:r>
              <a:rPr lang="en-SG" sz="1600" dirty="0">
                <a:solidFill>
                  <a:schemeClr val="tx1"/>
                </a:solidFill>
                <a:latin typeface="Lato" panose="020B0604020202020204" charset="0"/>
                <a:ea typeface="Lato"/>
                <a:cs typeface="Lato" panose="020B0604020202020204" charset="0"/>
              </a:rPr>
              <a:t>Literature Review</a:t>
            </a:r>
          </a:p>
          <a:p>
            <a:pPr marL="0" lvl="0" indent="0" algn="ctr" rtl="0">
              <a:spcBef>
                <a:spcPts val="600"/>
              </a:spcBef>
              <a:spcAft>
                <a:spcPts val="0"/>
              </a:spcAft>
              <a:buClr>
                <a:schemeClr val="dk1"/>
              </a:buClr>
              <a:buSzPts val="1100"/>
              <a:buFont typeface="Arial"/>
              <a:buNone/>
            </a:pPr>
            <a:r>
              <a:rPr lang="en-SG" sz="1600" dirty="0">
                <a:solidFill>
                  <a:schemeClr val="tx1"/>
                </a:solidFill>
                <a:latin typeface="Lato" panose="020B0604020202020204" charset="0"/>
                <a:ea typeface="Lato"/>
                <a:cs typeface="Lato" panose="020B0604020202020204" charset="0"/>
              </a:rPr>
              <a:t>Methodology</a:t>
            </a:r>
          </a:p>
          <a:p>
            <a:pPr marL="0" lvl="0" indent="0" algn="ctr" rtl="0">
              <a:spcBef>
                <a:spcPts val="600"/>
              </a:spcBef>
              <a:spcAft>
                <a:spcPts val="0"/>
              </a:spcAft>
              <a:buClr>
                <a:schemeClr val="dk1"/>
              </a:buClr>
              <a:buSzPts val="1100"/>
              <a:buFont typeface="Arial"/>
              <a:buNone/>
            </a:pPr>
            <a:r>
              <a:rPr lang="en-SG" sz="1600" dirty="0">
                <a:solidFill>
                  <a:schemeClr val="tx1"/>
                </a:solidFill>
                <a:latin typeface="Lato" panose="020B0604020202020204" charset="0"/>
                <a:ea typeface="Lato"/>
                <a:cs typeface="Lato" panose="020B0604020202020204" charset="0"/>
              </a:rPr>
              <a:t>Conclusion</a:t>
            </a:r>
          </a:p>
          <a:p>
            <a:pPr marL="0" lvl="0" indent="0" algn="ctr" rtl="0">
              <a:spcBef>
                <a:spcPts val="600"/>
              </a:spcBef>
              <a:spcAft>
                <a:spcPts val="0"/>
              </a:spcAft>
              <a:buClr>
                <a:schemeClr val="dk1"/>
              </a:buClr>
              <a:buSzPts val="1100"/>
              <a:buFont typeface="Arial"/>
              <a:buNone/>
            </a:pPr>
            <a:r>
              <a:rPr lang="en-SG" sz="1600" dirty="0">
                <a:solidFill>
                  <a:schemeClr val="tx1"/>
                </a:solidFill>
                <a:latin typeface="Lato" panose="020B0604020202020204" charset="0"/>
                <a:ea typeface="Lato"/>
                <a:cs typeface="Lato" panose="020B0604020202020204" charset="0"/>
              </a:rPr>
              <a:t>Reference</a:t>
            </a:r>
          </a:p>
          <a:p>
            <a:pPr algn="ctr"/>
            <a:endParaRPr lang="en-SG" sz="1600" dirty="0">
              <a:solidFill>
                <a:schemeClr val="tx1"/>
              </a:solidFill>
              <a:latin typeface="Lato" panose="020B0604020202020204" charset="0"/>
              <a:cs typeface="Lato" panose="020B0604020202020204" charset="0"/>
            </a:endParaRPr>
          </a:p>
          <a:p>
            <a:pPr algn="ctr"/>
            <a:endParaRPr lang="en-SG" sz="1600" dirty="0">
              <a:solidFill>
                <a:schemeClr val="tx1"/>
              </a:solidFill>
              <a:latin typeface="Lato" panose="020B0604020202020204" charset="0"/>
              <a:cs typeface="Lato" panose="020B0604020202020204" charset="0"/>
            </a:endParaRPr>
          </a:p>
          <a:p>
            <a:pPr algn="ctr"/>
            <a:endParaRPr lang="en-SG" sz="1600" dirty="0">
              <a:solidFill>
                <a:schemeClr val="tx1"/>
              </a:solidFill>
              <a:latin typeface="Lato" panose="020B0604020202020204" charset="0"/>
              <a:cs typeface="Lato" panose="020B0604020202020204" charset="0"/>
            </a:endParaRPr>
          </a:p>
          <a:p>
            <a:pPr marL="0" lvl="0" indent="0" algn="ctr" rtl="0">
              <a:spcBef>
                <a:spcPts val="600"/>
              </a:spcBef>
              <a:spcAft>
                <a:spcPts val="0"/>
              </a:spcAft>
              <a:buNone/>
            </a:pPr>
            <a:endParaRPr dirty="0">
              <a:solidFill>
                <a:srgbClr val="677480"/>
              </a:solidFill>
              <a:latin typeface="Lato"/>
              <a:ea typeface="Lato"/>
              <a:cs typeface="Lato"/>
              <a:sym typeface="Lato"/>
            </a:endParaRPr>
          </a:p>
        </p:txBody>
      </p:sp>
      <p:sp>
        <p:nvSpPr>
          <p:cNvPr id="95" name="Shape 95"/>
          <p:cNvSpPr txBox="1"/>
          <p:nvPr/>
        </p:nvSpPr>
        <p:spPr>
          <a:xfrm>
            <a:off x="5586618" y="2661553"/>
            <a:ext cx="3732600" cy="3073800"/>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endParaRPr lang="en-SG" sz="1600" b="1" dirty="0">
              <a:solidFill>
                <a:schemeClr val="tx1"/>
              </a:solidFill>
              <a:latin typeface="Lato"/>
              <a:ea typeface="Lato"/>
              <a:cs typeface="Lato"/>
              <a:sym typeface="Lato"/>
            </a:endParaRPr>
          </a:p>
        </p:txBody>
      </p:sp>
      <p:sp>
        <p:nvSpPr>
          <p:cNvPr id="96" name="Shape 96"/>
          <p:cNvSpPr txBox="1"/>
          <p:nvPr/>
        </p:nvSpPr>
        <p:spPr>
          <a:xfrm>
            <a:off x="893700" y="5301873"/>
            <a:ext cx="7793100" cy="826500"/>
          </a:xfrm>
          <a:prstGeom prst="rect">
            <a:avLst/>
          </a:prstGeom>
          <a:noFill/>
          <a:ln>
            <a:noFill/>
          </a:ln>
        </p:spPr>
        <p:txBody>
          <a:bodyPr spcFirstLastPara="1" wrap="square" lIns="91425" tIns="91425" rIns="91425" bIns="91425" anchor="t" anchorCtr="0">
            <a:noAutofit/>
          </a:bodyPr>
          <a:lstStyle/>
          <a:p>
            <a:pPr marL="0" lvl="0" indent="0" rtl="0">
              <a:spcBef>
                <a:spcPts val="1000"/>
              </a:spcBef>
              <a:spcAft>
                <a:spcPts val="1000"/>
              </a:spcAft>
              <a:buNone/>
            </a:pPr>
            <a:endParaRPr sz="1200" dirty="0">
              <a:solidFill>
                <a:srgbClr val="677480"/>
              </a:solidFill>
              <a:latin typeface="Lato"/>
              <a:ea typeface="Lato"/>
              <a:cs typeface="Lato"/>
              <a:sym typeface="Lato"/>
            </a:endParaRPr>
          </a:p>
        </p:txBody>
      </p:sp>
      <p:sp>
        <p:nvSpPr>
          <p:cNvPr id="97" name="Shape 9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a:t>
            </a:fld>
            <a:endParaRPr/>
          </a:p>
        </p:txBody>
      </p:sp>
      <p:cxnSp>
        <p:nvCxnSpPr>
          <p:cNvPr id="7" name="Straight Connector 6">
            <a:extLst>
              <a:ext uri="{FF2B5EF4-FFF2-40B4-BE49-F238E27FC236}">
                <a16:creationId xmlns:a16="http://schemas.microsoft.com/office/drawing/2014/main" id="{DA79040B-6979-4839-A1C2-1758A3F84DF3}"/>
              </a:ext>
            </a:extLst>
          </p:cNvPr>
          <p:cNvCxnSpPr>
            <a:cxnSpLocks/>
          </p:cNvCxnSpPr>
          <p:nvPr/>
        </p:nvCxnSpPr>
        <p:spPr>
          <a:xfrm>
            <a:off x="1156156" y="1722279"/>
            <a:ext cx="7162169" cy="1"/>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sp>
        <p:nvSpPr>
          <p:cNvPr id="2" name="Frame 1">
            <a:extLst>
              <a:ext uri="{FF2B5EF4-FFF2-40B4-BE49-F238E27FC236}">
                <a16:creationId xmlns:a16="http://schemas.microsoft.com/office/drawing/2014/main" id="{80A54062-7667-489B-8AD6-F1E0691ED48A}"/>
              </a:ext>
            </a:extLst>
          </p:cNvPr>
          <p:cNvSpPr/>
          <p:nvPr/>
        </p:nvSpPr>
        <p:spPr>
          <a:xfrm>
            <a:off x="770665" y="2146852"/>
            <a:ext cx="7709910" cy="4081619"/>
          </a:xfrm>
          <a:prstGeom prst="frame">
            <a:avLst>
              <a:gd name="adj1" fmla="val 5032"/>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SG" dirty="0">
              <a:solidFill>
                <a:schemeClr val="tx1"/>
              </a:solidFill>
            </a:endParaRPr>
          </a:p>
        </p:txBody>
      </p:sp>
      <p:grpSp>
        <p:nvGrpSpPr>
          <p:cNvPr id="15" name="Shape 385">
            <a:extLst>
              <a:ext uri="{FF2B5EF4-FFF2-40B4-BE49-F238E27FC236}">
                <a16:creationId xmlns:a16="http://schemas.microsoft.com/office/drawing/2014/main" id="{FFDABE55-E8BB-43F1-96A3-238703B407A4}"/>
              </a:ext>
            </a:extLst>
          </p:cNvPr>
          <p:cNvGrpSpPr/>
          <p:nvPr/>
        </p:nvGrpSpPr>
        <p:grpSpPr>
          <a:xfrm>
            <a:off x="7457243" y="729627"/>
            <a:ext cx="793057" cy="654220"/>
            <a:chOff x="5983625" y="301625"/>
            <a:chExt cx="403000" cy="395050"/>
          </a:xfrm>
          <a:solidFill>
            <a:schemeClr val="accent1">
              <a:lumMod val="75000"/>
            </a:schemeClr>
          </a:solidFill>
        </p:grpSpPr>
        <p:sp>
          <p:nvSpPr>
            <p:cNvPr id="16" name="Shape 386">
              <a:extLst>
                <a:ext uri="{FF2B5EF4-FFF2-40B4-BE49-F238E27FC236}">
                  <a16:creationId xmlns:a16="http://schemas.microsoft.com/office/drawing/2014/main" id="{05311FC4-611A-44C4-B2EC-301BC3D3D22A}"/>
                </a:ext>
              </a:extLst>
            </p:cNvPr>
            <p:cNvSpPr/>
            <p:nvPr/>
          </p:nvSpPr>
          <p:spPr>
            <a:xfrm>
              <a:off x="5983625" y="319925"/>
              <a:ext cx="403000" cy="67200"/>
            </a:xfrm>
            <a:custGeom>
              <a:avLst/>
              <a:gdLst/>
              <a:ahLst/>
              <a:cxnLst/>
              <a:rect l="0" t="0" r="0" b="0"/>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387">
              <a:extLst>
                <a:ext uri="{FF2B5EF4-FFF2-40B4-BE49-F238E27FC236}">
                  <a16:creationId xmlns:a16="http://schemas.microsoft.com/office/drawing/2014/main" id="{BF1FB66C-0E5F-414C-9A68-5B6A1AA7162F}"/>
                </a:ext>
              </a:extLst>
            </p:cNvPr>
            <p:cNvSpPr/>
            <p:nvPr/>
          </p:nvSpPr>
          <p:spPr>
            <a:xfrm>
              <a:off x="5983625" y="664900"/>
              <a:ext cx="403000" cy="31775"/>
            </a:xfrm>
            <a:custGeom>
              <a:avLst/>
              <a:gdLst/>
              <a:ahLst/>
              <a:cxnLst/>
              <a:rect l="0" t="0" r="0" b="0"/>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388">
              <a:extLst>
                <a:ext uri="{FF2B5EF4-FFF2-40B4-BE49-F238E27FC236}">
                  <a16:creationId xmlns:a16="http://schemas.microsoft.com/office/drawing/2014/main" id="{41102BD6-29AD-48B9-952B-2D1C531151BA}"/>
                </a:ext>
              </a:extLst>
            </p:cNvPr>
            <p:cNvSpPr/>
            <p:nvPr/>
          </p:nvSpPr>
          <p:spPr>
            <a:xfrm>
              <a:off x="6041025" y="301625"/>
              <a:ext cx="29325" cy="63500"/>
            </a:xfrm>
            <a:custGeom>
              <a:avLst/>
              <a:gdLst/>
              <a:ahLst/>
              <a:cxnLst/>
              <a:rect l="0" t="0" r="0" b="0"/>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389">
              <a:extLst>
                <a:ext uri="{FF2B5EF4-FFF2-40B4-BE49-F238E27FC236}">
                  <a16:creationId xmlns:a16="http://schemas.microsoft.com/office/drawing/2014/main" id="{B49B3605-82EB-4341-95AC-E14C8B9A4440}"/>
                </a:ext>
              </a:extLst>
            </p:cNvPr>
            <p:cNvSpPr/>
            <p:nvPr/>
          </p:nvSpPr>
          <p:spPr>
            <a:xfrm>
              <a:off x="6297450" y="301625"/>
              <a:ext cx="29350" cy="63500"/>
            </a:xfrm>
            <a:custGeom>
              <a:avLst/>
              <a:gdLst/>
              <a:ahLst/>
              <a:cxnLst/>
              <a:rect l="0" t="0" r="0" b="0"/>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390">
              <a:extLst>
                <a:ext uri="{FF2B5EF4-FFF2-40B4-BE49-F238E27FC236}">
                  <a16:creationId xmlns:a16="http://schemas.microsoft.com/office/drawing/2014/main" id="{2264FEB7-75E4-47CB-BF08-DB96CA3FC6DB}"/>
                </a:ext>
              </a:extLst>
            </p:cNvPr>
            <p:cNvSpPr/>
            <p:nvPr/>
          </p:nvSpPr>
          <p:spPr>
            <a:xfrm>
              <a:off x="6097200" y="509200"/>
              <a:ext cx="50700" cy="53775"/>
            </a:xfrm>
            <a:custGeom>
              <a:avLst/>
              <a:gdLst/>
              <a:ahLst/>
              <a:cxnLst/>
              <a:rect l="0" t="0" r="0" b="0"/>
              <a:pathLst>
                <a:path w="2028" h="2151" extrusionOk="0">
                  <a:moveTo>
                    <a:pt x="0" y="1"/>
                  </a:moveTo>
                  <a:lnTo>
                    <a:pt x="0" y="2150"/>
                  </a:lnTo>
                  <a:lnTo>
                    <a:pt x="2027" y="2150"/>
                  </a:lnTo>
                  <a:lnTo>
                    <a:pt x="2027"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391">
              <a:extLst>
                <a:ext uri="{FF2B5EF4-FFF2-40B4-BE49-F238E27FC236}">
                  <a16:creationId xmlns:a16="http://schemas.microsoft.com/office/drawing/2014/main" id="{78ED4454-0D81-47B0-8C8D-49ED975035EE}"/>
                </a:ext>
              </a:extLst>
            </p:cNvPr>
            <p:cNvSpPr/>
            <p:nvPr/>
          </p:nvSpPr>
          <p:spPr>
            <a:xfrm>
              <a:off x="6097200" y="448150"/>
              <a:ext cx="50700" cy="48875"/>
            </a:xfrm>
            <a:custGeom>
              <a:avLst/>
              <a:gdLst/>
              <a:ahLst/>
              <a:cxnLst/>
              <a:rect l="0" t="0" r="0" b="0"/>
              <a:pathLst>
                <a:path w="2028" h="1955" extrusionOk="0">
                  <a:moveTo>
                    <a:pt x="0" y="1"/>
                  </a:moveTo>
                  <a:lnTo>
                    <a:pt x="0" y="1954"/>
                  </a:lnTo>
                  <a:lnTo>
                    <a:pt x="2027" y="1954"/>
                  </a:lnTo>
                  <a:lnTo>
                    <a:pt x="2027"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392">
              <a:extLst>
                <a:ext uri="{FF2B5EF4-FFF2-40B4-BE49-F238E27FC236}">
                  <a16:creationId xmlns:a16="http://schemas.microsoft.com/office/drawing/2014/main" id="{A042F874-BC38-4187-9B31-30CFE1C4A91E}"/>
                </a:ext>
              </a:extLst>
            </p:cNvPr>
            <p:cNvSpPr/>
            <p:nvPr/>
          </p:nvSpPr>
          <p:spPr>
            <a:xfrm>
              <a:off x="6097200" y="575150"/>
              <a:ext cx="50700" cy="48875"/>
            </a:xfrm>
            <a:custGeom>
              <a:avLst/>
              <a:gdLst/>
              <a:ahLst/>
              <a:cxnLst/>
              <a:rect l="0" t="0" r="0" b="0"/>
              <a:pathLst>
                <a:path w="2028" h="1955" extrusionOk="0">
                  <a:moveTo>
                    <a:pt x="0" y="1"/>
                  </a:moveTo>
                  <a:lnTo>
                    <a:pt x="0" y="1954"/>
                  </a:lnTo>
                  <a:lnTo>
                    <a:pt x="2027" y="1954"/>
                  </a:lnTo>
                  <a:lnTo>
                    <a:pt x="2027"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393">
              <a:extLst>
                <a:ext uri="{FF2B5EF4-FFF2-40B4-BE49-F238E27FC236}">
                  <a16:creationId xmlns:a16="http://schemas.microsoft.com/office/drawing/2014/main" id="{F41A0EA3-DFFD-479D-9D04-49997F92287A}"/>
                </a:ext>
              </a:extLst>
            </p:cNvPr>
            <p:cNvSpPr/>
            <p:nvPr/>
          </p:nvSpPr>
          <p:spPr>
            <a:xfrm>
              <a:off x="6160075" y="575150"/>
              <a:ext cx="50100" cy="48875"/>
            </a:xfrm>
            <a:custGeom>
              <a:avLst/>
              <a:gdLst/>
              <a:ahLst/>
              <a:cxnLst/>
              <a:rect l="0" t="0" r="0" b="0"/>
              <a:pathLst>
                <a:path w="2004" h="1955" extrusionOk="0">
                  <a:moveTo>
                    <a:pt x="1" y="1"/>
                  </a:moveTo>
                  <a:lnTo>
                    <a:pt x="1" y="1954"/>
                  </a:lnTo>
                  <a:lnTo>
                    <a:pt x="2003" y="1954"/>
                  </a:lnTo>
                  <a:lnTo>
                    <a:pt x="2003"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394">
              <a:extLst>
                <a:ext uri="{FF2B5EF4-FFF2-40B4-BE49-F238E27FC236}">
                  <a16:creationId xmlns:a16="http://schemas.microsoft.com/office/drawing/2014/main" id="{DBCE89A9-CB14-4526-89B1-9C9417707035}"/>
                </a:ext>
              </a:extLst>
            </p:cNvPr>
            <p:cNvSpPr/>
            <p:nvPr/>
          </p:nvSpPr>
          <p:spPr>
            <a:xfrm>
              <a:off x="6034300" y="509200"/>
              <a:ext cx="50700" cy="53775"/>
            </a:xfrm>
            <a:custGeom>
              <a:avLst/>
              <a:gdLst/>
              <a:ahLst/>
              <a:cxnLst/>
              <a:rect l="0" t="0" r="0" b="0"/>
              <a:pathLst>
                <a:path w="2028" h="2151" extrusionOk="0">
                  <a:moveTo>
                    <a:pt x="1" y="1"/>
                  </a:moveTo>
                  <a:lnTo>
                    <a:pt x="1" y="2150"/>
                  </a:lnTo>
                  <a:lnTo>
                    <a:pt x="2028" y="2150"/>
                  </a:lnTo>
                  <a:lnTo>
                    <a:pt x="2028"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395">
              <a:extLst>
                <a:ext uri="{FF2B5EF4-FFF2-40B4-BE49-F238E27FC236}">
                  <a16:creationId xmlns:a16="http://schemas.microsoft.com/office/drawing/2014/main" id="{21913E2B-3576-4DFB-B54C-E21C67A2960C}"/>
                </a:ext>
              </a:extLst>
            </p:cNvPr>
            <p:cNvSpPr/>
            <p:nvPr/>
          </p:nvSpPr>
          <p:spPr>
            <a:xfrm>
              <a:off x="6034300" y="575150"/>
              <a:ext cx="50700" cy="48875"/>
            </a:xfrm>
            <a:custGeom>
              <a:avLst/>
              <a:gdLst/>
              <a:ahLst/>
              <a:cxnLst/>
              <a:rect l="0" t="0" r="0" b="0"/>
              <a:pathLst>
                <a:path w="2028" h="1955" extrusionOk="0">
                  <a:moveTo>
                    <a:pt x="1" y="1"/>
                  </a:moveTo>
                  <a:lnTo>
                    <a:pt x="1" y="1954"/>
                  </a:lnTo>
                  <a:lnTo>
                    <a:pt x="2028" y="1954"/>
                  </a:lnTo>
                  <a:lnTo>
                    <a:pt x="2028"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396">
              <a:extLst>
                <a:ext uri="{FF2B5EF4-FFF2-40B4-BE49-F238E27FC236}">
                  <a16:creationId xmlns:a16="http://schemas.microsoft.com/office/drawing/2014/main" id="{AF8D939A-D1F7-41F9-8E95-5CDFC4C369E2}"/>
                </a:ext>
              </a:extLst>
            </p:cNvPr>
            <p:cNvSpPr/>
            <p:nvPr/>
          </p:nvSpPr>
          <p:spPr>
            <a:xfrm>
              <a:off x="6034300" y="448150"/>
              <a:ext cx="50700" cy="48875"/>
            </a:xfrm>
            <a:custGeom>
              <a:avLst/>
              <a:gdLst/>
              <a:ahLst/>
              <a:cxnLst/>
              <a:rect l="0" t="0" r="0" b="0"/>
              <a:pathLst>
                <a:path w="2028" h="1955" extrusionOk="0">
                  <a:moveTo>
                    <a:pt x="1" y="1"/>
                  </a:moveTo>
                  <a:lnTo>
                    <a:pt x="1" y="1954"/>
                  </a:lnTo>
                  <a:lnTo>
                    <a:pt x="2028" y="1954"/>
                  </a:lnTo>
                  <a:lnTo>
                    <a:pt x="2028"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397">
              <a:extLst>
                <a:ext uri="{FF2B5EF4-FFF2-40B4-BE49-F238E27FC236}">
                  <a16:creationId xmlns:a16="http://schemas.microsoft.com/office/drawing/2014/main" id="{2B081579-610A-4622-AFAC-A49D5659654D}"/>
                </a:ext>
              </a:extLst>
            </p:cNvPr>
            <p:cNvSpPr/>
            <p:nvPr/>
          </p:nvSpPr>
          <p:spPr>
            <a:xfrm>
              <a:off x="6160075" y="509200"/>
              <a:ext cx="50100" cy="53775"/>
            </a:xfrm>
            <a:custGeom>
              <a:avLst/>
              <a:gdLst/>
              <a:ahLst/>
              <a:cxnLst/>
              <a:rect l="0" t="0" r="0" b="0"/>
              <a:pathLst>
                <a:path w="2004" h="2151" extrusionOk="0">
                  <a:moveTo>
                    <a:pt x="1" y="1"/>
                  </a:moveTo>
                  <a:lnTo>
                    <a:pt x="1" y="2150"/>
                  </a:lnTo>
                  <a:lnTo>
                    <a:pt x="2003" y="2150"/>
                  </a:lnTo>
                  <a:lnTo>
                    <a:pt x="2003"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398">
              <a:extLst>
                <a:ext uri="{FF2B5EF4-FFF2-40B4-BE49-F238E27FC236}">
                  <a16:creationId xmlns:a16="http://schemas.microsoft.com/office/drawing/2014/main" id="{C3C1EE9A-D9EC-4DDE-8290-581E5553F7FD}"/>
                </a:ext>
              </a:extLst>
            </p:cNvPr>
            <p:cNvSpPr/>
            <p:nvPr/>
          </p:nvSpPr>
          <p:spPr>
            <a:xfrm>
              <a:off x="5983625" y="399300"/>
              <a:ext cx="403000" cy="272950"/>
            </a:xfrm>
            <a:custGeom>
              <a:avLst/>
              <a:gdLst/>
              <a:ahLst/>
              <a:cxnLst/>
              <a:rect l="0" t="0" r="0" b="0"/>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399">
              <a:extLst>
                <a:ext uri="{FF2B5EF4-FFF2-40B4-BE49-F238E27FC236}">
                  <a16:creationId xmlns:a16="http://schemas.microsoft.com/office/drawing/2014/main" id="{CD063A2D-756A-4D1A-BD3A-C0421914DB31}"/>
                </a:ext>
              </a:extLst>
            </p:cNvPr>
            <p:cNvSpPr/>
            <p:nvPr/>
          </p:nvSpPr>
          <p:spPr>
            <a:xfrm>
              <a:off x="6285250" y="575150"/>
              <a:ext cx="50700" cy="48875"/>
            </a:xfrm>
            <a:custGeom>
              <a:avLst/>
              <a:gdLst/>
              <a:ahLst/>
              <a:cxnLst/>
              <a:rect l="0" t="0" r="0" b="0"/>
              <a:pathLst>
                <a:path w="2028" h="1955" extrusionOk="0">
                  <a:moveTo>
                    <a:pt x="0" y="1"/>
                  </a:moveTo>
                  <a:lnTo>
                    <a:pt x="0" y="1954"/>
                  </a:lnTo>
                  <a:lnTo>
                    <a:pt x="2028" y="1954"/>
                  </a:lnTo>
                  <a:lnTo>
                    <a:pt x="2028"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400">
              <a:extLst>
                <a:ext uri="{FF2B5EF4-FFF2-40B4-BE49-F238E27FC236}">
                  <a16:creationId xmlns:a16="http://schemas.microsoft.com/office/drawing/2014/main" id="{20357624-8A60-427F-BFF3-A1BE67B2A20F}"/>
                </a:ext>
              </a:extLst>
            </p:cNvPr>
            <p:cNvSpPr/>
            <p:nvPr/>
          </p:nvSpPr>
          <p:spPr>
            <a:xfrm>
              <a:off x="6285250" y="509200"/>
              <a:ext cx="50700" cy="53775"/>
            </a:xfrm>
            <a:custGeom>
              <a:avLst/>
              <a:gdLst/>
              <a:ahLst/>
              <a:cxnLst/>
              <a:rect l="0" t="0" r="0" b="0"/>
              <a:pathLst>
                <a:path w="2028" h="2151" extrusionOk="0">
                  <a:moveTo>
                    <a:pt x="0" y="1"/>
                  </a:moveTo>
                  <a:lnTo>
                    <a:pt x="0" y="2150"/>
                  </a:lnTo>
                  <a:lnTo>
                    <a:pt x="2028" y="2150"/>
                  </a:lnTo>
                  <a:lnTo>
                    <a:pt x="2028"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401">
              <a:extLst>
                <a:ext uri="{FF2B5EF4-FFF2-40B4-BE49-F238E27FC236}">
                  <a16:creationId xmlns:a16="http://schemas.microsoft.com/office/drawing/2014/main" id="{6110F5C1-B77E-405F-BC6C-8AADCA2AC5E8}"/>
                </a:ext>
              </a:extLst>
            </p:cNvPr>
            <p:cNvSpPr/>
            <p:nvPr/>
          </p:nvSpPr>
          <p:spPr>
            <a:xfrm>
              <a:off x="6285250" y="448150"/>
              <a:ext cx="50700" cy="48875"/>
            </a:xfrm>
            <a:custGeom>
              <a:avLst/>
              <a:gdLst/>
              <a:ahLst/>
              <a:cxnLst/>
              <a:rect l="0" t="0" r="0" b="0"/>
              <a:pathLst>
                <a:path w="2028" h="1955" extrusionOk="0">
                  <a:moveTo>
                    <a:pt x="0" y="1"/>
                  </a:moveTo>
                  <a:lnTo>
                    <a:pt x="0" y="1954"/>
                  </a:lnTo>
                  <a:lnTo>
                    <a:pt x="2028" y="1954"/>
                  </a:lnTo>
                  <a:lnTo>
                    <a:pt x="2028"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402">
              <a:extLst>
                <a:ext uri="{FF2B5EF4-FFF2-40B4-BE49-F238E27FC236}">
                  <a16:creationId xmlns:a16="http://schemas.microsoft.com/office/drawing/2014/main" id="{2C361DC5-E431-413F-83A9-4A03699E860A}"/>
                </a:ext>
              </a:extLst>
            </p:cNvPr>
            <p:cNvSpPr/>
            <p:nvPr/>
          </p:nvSpPr>
          <p:spPr>
            <a:xfrm>
              <a:off x="6222350" y="575150"/>
              <a:ext cx="50700" cy="48875"/>
            </a:xfrm>
            <a:custGeom>
              <a:avLst/>
              <a:gdLst/>
              <a:ahLst/>
              <a:cxnLst/>
              <a:rect l="0" t="0" r="0" b="0"/>
              <a:pathLst>
                <a:path w="2028" h="1955" extrusionOk="0">
                  <a:moveTo>
                    <a:pt x="1" y="1"/>
                  </a:moveTo>
                  <a:lnTo>
                    <a:pt x="1" y="1954"/>
                  </a:lnTo>
                  <a:lnTo>
                    <a:pt x="2028" y="1954"/>
                  </a:lnTo>
                  <a:lnTo>
                    <a:pt x="2028"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403">
              <a:extLst>
                <a:ext uri="{FF2B5EF4-FFF2-40B4-BE49-F238E27FC236}">
                  <a16:creationId xmlns:a16="http://schemas.microsoft.com/office/drawing/2014/main" id="{8F49D822-271B-4D13-8C67-4A3BE165EFAB}"/>
                </a:ext>
              </a:extLst>
            </p:cNvPr>
            <p:cNvSpPr/>
            <p:nvPr/>
          </p:nvSpPr>
          <p:spPr>
            <a:xfrm>
              <a:off x="6160075" y="448150"/>
              <a:ext cx="50100" cy="48875"/>
            </a:xfrm>
            <a:custGeom>
              <a:avLst/>
              <a:gdLst/>
              <a:ahLst/>
              <a:cxnLst/>
              <a:rect l="0" t="0" r="0" b="0"/>
              <a:pathLst>
                <a:path w="2004" h="1955" extrusionOk="0">
                  <a:moveTo>
                    <a:pt x="1" y="1"/>
                  </a:moveTo>
                  <a:lnTo>
                    <a:pt x="1" y="1954"/>
                  </a:lnTo>
                  <a:lnTo>
                    <a:pt x="2003" y="1954"/>
                  </a:lnTo>
                  <a:lnTo>
                    <a:pt x="2003"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404">
              <a:extLst>
                <a:ext uri="{FF2B5EF4-FFF2-40B4-BE49-F238E27FC236}">
                  <a16:creationId xmlns:a16="http://schemas.microsoft.com/office/drawing/2014/main" id="{728E6DE7-1EFF-4EE5-A676-9FA22785BC77}"/>
                </a:ext>
              </a:extLst>
            </p:cNvPr>
            <p:cNvSpPr/>
            <p:nvPr/>
          </p:nvSpPr>
          <p:spPr>
            <a:xfrm>
              <a:off x="6222350" y="509200"/>
              <a:ext cx="50700" cy="53775"/>
            </a:xfrm>
            <a:custGeom>
              <a:avLst/>
              <a:gdLst/>
              <a:ahLst/>
              <a:cxnLst/>
              <a:rect l="0" t="0" r="0" b="0"/>
              <a:pathLst>
                <a:path w="2028" h="2151" extrusionOk="0">
                  <a:moveTo>
                    <a:pt x="1" y="1"/>
                  </a:moveTo>
                  <a:lnTo>
                    <a:pt x="1" y="2150"/>
                  </a:lnTo>
                  <a:lnTo>
                    <a:pt x="2028" y="2150"/>
                  </a:lnTo>
                  <a:lnTo>
                    <a:pt x="2028"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405">
              <a:extLst>
                <a:ext uri="{FF2B5EF4-FFF2-40B4-BE49-F238E27FC236}">
                  <a16:creationId xmlns:a16="http://schemas.microsoft.com/office/drawing/2014/main" id="{919F04E0-AA95-49D5-8A4A-7CA5AC3F3442}"/>
                </a:ext>
              </a:extLst>
            </p:cNvPr>
            <p:cNvSpPr/>
            <p:nvPr/>
          </p:nvSpPr>
          <p:spPr>
            <a:xfrm>
              <a:off x="6222350" y="448150"/>
              <a:ext cx="50700" cy="48875"/>
            </a:xfrm>
            <a:custGeom>
              <a:avLst/>
              <a:gdLst/>
              <a:ahLst/>
              <a:cxnLst/>
              <a:rect l="0" t="0" r="0" b="0"/>
              <a:pathLst>
                <a:path w="2028" h="1955" extrusionOk="0">
                  <a:moveTo>
                    <a:pt x="1" y="1"/>
                  </a:moveTo>
                  <a:lnTo>
                    <a:pt x="1" y="1954"/>
                  </a:lnTo>
                  <a:lnTo>
                    <a:pt x="2028" y="1954"/>
                  </a:lnTo>
                  <a:lnTo>
                    <a:pt x="2028"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508014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ctrTitle" idx="4294967295"/>
          </p:nvPr>
        </p:nvSpPr>
        <p:spPr>
          <a:xfrm>
            <a:off x="916025" y="1359300"/>
            <a:ext cx="5561100" cy="154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a:solidFill>
                  <a:srgbClr val="7ECEFD"/>
                </a:solidFill>
              </a:rPr>
              <a:t>Thanks!</a:t>
            </a:r>
            <a:endParaRPr sz="6000" dirty="0">
              <a:solidFill>
                <a:srgbClr val="7ECEFD"/>
              </a:solidFill>
            </a:endParaRPr>
          </a:p>
        </p:txBody>
      </p:sp>
      <p:sp>
        <p:nvSpPr>
          <p:cNvPr id="338" name="Shape 338"/>
          <p:cNvSpPr txBox="1">
            <a:spLocks noGrp="1"/>
          </p:cNvSpPr>
          <p:nvPr>
            <p:ph type="subTitle" idx="4294967295"/>
          </p:nvPr>
        </p:nvSpPr>
        <p:spPr>
          <a:xfrm>
            <a:off x="916025" y="2905800"/>
            <a:ext cx="5561100" cy="1046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4800" b="1" dirty="0">
                <a:solidFill>
                  <a:srgbClr val="FFFFFF"/>
                </a:solidFill>
              </a:rPr>
              <a:t>Any questions?</a:t>
            </a:r>
            <a:endParaRPr sz="4800" b="1" dirty="0">
              <a:solidFill>
                <a:srgbClr val="FFFFFF"/>
              </a:solidFill>
            </a:endParaRPr>
          </a:p>
        </p:txBody>
      </p:sp>
      <p:sp>
        <p:nvSpPr>
          <p:cNvPr id="340" name="Shape 34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20</a:t>
            </a:fld>
            <a:endParaRPr/>
          </a:p>
        </p:txBody>
      </p:sp>
      <p:sp>
        <p:nvSpPr>
          <p:cNvPr id="7" name="Shape 480">
            <a:extLst>
              <a:ext uri="{FF2B5EF4-FFF2-40B4-BE49-F238E27FC236}">
                <a16:creationId xmlns:a16="http://schemas.microsoft.com/office/drawing/2014/main" id="{2E6EA8DC-2A0B-433F-B2D7-C3147F1F9FAF}"/>
              </a:ext>
            </a:extLst>
          </p:cNvPr>
          <p:cNvSpPr/>
          <p:nvPr/>
        </p:nvSpPr>
        <p:spPr>
          <a:xfrm>
            <a:off x="6114929" y="3689776"/>
            <a:ext cx="1546500" cy="1546500"/>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2763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204" y="159777"/>
            <a:ext cx="6462600" cy="844467"/>
          </a:xfrm>
        </p:spPr>
        <p:txBody>
          <a:bodyPr/>
          <a:lstStyle/>
          <a:p>
            <a:r>
              <a:rPr lang="en-US" sz="3200" dirty="0">
                <a:solidFill>
                  <a:schemeClr val="accent6"/>
                </a:solidFill>
                <a:latin typeface="Raleway" panose="020B0604020202020204" charset="0"/>
              </a:rPr>
              <a:t>Introduction</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cxnSp>
        <p:nvCxnSpPr>
          <p:cNvPr id="8" name="Straight Connector 7">
            <a:extLst>
              <a:ext uri="{FF2B5EF4-FFF2-40B4-BE49-F238E27FC236}">
                <a16:creationId xmlns:a16="http://schemas.microsoft.com/office/drawing/2014/main" id="{B36F35C6-9F47-473E-84FA-5A100643E5A7}"/>
              </a:ext>
            </a:extLst>
          </p:cNvPr>
          <p:cNvCxnSpPr/>
          <p:nvPr/>
        </p:nvCxnSpPr>
        <p:spPr>
          <a:xfrm flipV="1">
            <a:off x="1166679" y="1233898"/>
            <a:ext cx="6810642" cy="7951"/>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sp>
        <p:nvSpPr>
          <p:cNvPr id="4" name="Rounded Rectangle 3"/>
          <p:cNvSpPr/>
          <p:nvPr/>
        </p:nvSpPr>
        <p:spPr>
          <a:xfrm>
            <a:off x="1818449" y="1990931"/>
            <a:ext cx="5507102" cy="62986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Vehicle Identification by License Number</a:t>
            </a:r>
          </a:p>
        </p:txBody>
      </p:sp>
      <p:sp>
        <p:nvSpPr>
          <p:cNvPr id="6" name="Rounded Rectangle 5"/>
          <p:cNvSpPr/>
          <p:nvPr/>
        </p:nvSpPr>
        <p:spPr>
          <a:xfrm>
            <a:off x="1818449" y="2777961"/>
            <a:ext cx="5507102" cy="645765"/>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Daily Occurrence in Traffic Road by Vehicle </a:t>
            </a:r>
          </a:p>
        </p:txBody>
      </p:sp>
      <p:sp>
        <p:nvSpPr>
          <p:cNvPr id="7" name="Rounded Rectangle 6"/>
          <p:cNvSpPr/>
          <p:nvPr/>
        </p:nvSpPr>
        <p:spPr>
          <a:xfrm>
            <a:off x="1815151" y="3580895"/>
            <a:ext cx="5507102" cy="64304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Automatic Number Plate Recognition</a:t>
            </a:r>
          </a:p>
        </p:txBody>
      </p:sp>
      <p:sp>
        <p:nvSpPr>
          <p:cNvPr id="9" name="Rounded Rectangle 8"/>
          <p:cNvSpPr/>
          <p:nvPr/>
        </p:nvSpPr>
        <p:spPr>
          <a:xfrm>
            <a:off x="1815151" y="4415543"/>
            <a:ext cx="5507101" cy="641209"/>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Vehicle Number Plate Reader</a:t>
            </a:r>
            <a:endParaRPr lang="en-US" dirty="0"/>
          </a:p>
        </p:txBody>
      </p:sp>
      <p:sp>
        <p:nvSpPr>
          <p:cNvPr id="10" name="Rounded Rectangle 9"/>
          <p:cNvSpPr/>
          <p:nvPr/>
        </p:nvSpPr>
        <p:spPr>
          <a:xfrm>
            <a:off x="1811853" y="5213922"/>
            <a:ext cx="5510399" cy="675648"/>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Optical Character Recognition for Vehicles</a:t>
            </a:r>
          </a:p>
        </p:txBody>
      </p:sp>
    </p:spTree>
    <p:extLst>
      <p:ext uri="{BB962C8B-B14F-4D97-AF65-F5344CB8AC3E}">
        <p14:creationId xmlns:p14="http://schemas.microsoft.com/office/powerpoint/2010/main" val="173832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955804" y="-137290"/>
            <a:ext cx="7220490" cy="11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b="1" dirty="0">
                <a:solidFill>
                  <a:schemeClr val="accent6"/>
                </a:solidFill>
              </a:rPr>
              <a:t>Possible causes of road violation</a:t>
            </a:r>
          </a:p>
        </p:txBody>
      </p:sp>
      <p:sp>
        <p:nvSpPr>
          <p:cNvPr id="249" name="Shape 249"/>
          <p:cNvSpPr/>
          <p:nvPr/>
        </p:nvSpPr>
        <p:spPr>
          <a:xfrm>
            <a:off x="893700" y="3212487"/>
            <a:ext cx="3052916"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lvl="0">
              <a:lnSpc>
                <a:spcPct val="115000"/>
              </a:lnSpc>
            </a:pPr>
            <a:r>
              <a:rPr lang="en-SG" sz="2400" dirty="0">
                <a:solidFill>
                  <a:schemeClr val="bg1"/>
                </a:solidFill>
                <a:latin typeface="Lato"/>
                <a:ea typeface="Lato"/>
                <a:cs typeface="Lato"/>
                <a:sym typeface="Lato"/>
              </a:rPr>
              <a:t>Reckless Driving</a:t>
            </a:r>
          </a:p>
        </p:txBody>
      </p:sp>
      <p:sp>
        <p:nvSpPr>
          <p:cNvPr id="254" name="Shape 254"/>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4</a:t>
            </a:fld>
            <a:endParaRPr/>
          </a:p>
        </p:txBody>
      </p:sp>
      <p:sp>
        <p:nvSpPr>
          <p:cNvPr id="13" name="Shape 249">
            <a:extLst>
              <a:ext uri="{FF2B5EF4-FFF2-40B4-BE49-F238E27FC236}">
                <a16:creationId xmlns:a16="http://schemas.microsoft.com/office/drawing/2014/main" id="{6B260510-A1E1-4CEA-9EB5-50B07D4563F4}"/>
              </a:ext>
            </a:extLst>
          </p:cNvPr>
          <p:cNvSpPr/>
          <p:nvPr/>
        </p:nvSpPr>
        <p:spPr>
          <a:xfrm>
            <a:off x="893700" y="4212127"/>
            <a:ext cx="3672349" cy="669000"/>
          </a:xfrm>
          <a:prstGeom prst="homePlate">
            <a:avLst>
              <a:gd name="adj" fmla="val 50000"/>
            </a:avLst>
          </a:prstGeom>
          <a:solidFill>
            <a:schemeClr val="accent1">
              <a:lumMod val="75000"/>
            </a:schemeClr>
          </a:solidFill>
          <a:ln>
            <a:noFill/>
          </a:ln>
        </p:spPr>
        <p:txBody>
          <a:bodyPr spcFirstLastPara="1" wrap="square" lIns="91425" tIns="91425" rIns="91425" bIns="91425" anchor="ctr" anchorCtr="0">
            <a:noAutofit/>
          </a:bodyPr>
          <a:lstStyle/>
          <a:p>
            <a:pPr lvl="0">
              <a:lnSpc>
                <a:spcPct val="115000"/>
              </a:lnSpc>
            </a:pPr>
            <a:r>
              <a:rPr lang="en-SG" sz="2400" dirty="0">
                <a:solidFill>
                  <a:schemeClr val="bg1"/>
                </a:solidFill>
                <a:latin typeface="Lato"/>
                <a:ea typeface="Lato"/>
                <a:cs typeface="Lato"/>
                <a:sym typeface="Lato"/>
              </a:rPr>
              <a:t>Untrained Drivers</a:t>
            </a:r>
          </a:p>
        </p:txBody>
      </p:sp>
      <p:sp>
        <p:nvSpPr>
          <p:cNvPr id="14" name="Shape 249">
            <a:extLst>
              <a:ext uri="{FF2B5EF4-FFF2-40B4-BE49-F238E27FC236}">
                <a16:creationId xmlns:a16="http://schemas.microsoft.com/office/drawing/2014/main" id="{89028B04-D5ED-4192-903B-84AC7BB4FD62}"/>
              </a:ext>
            </a:extLst>
          </p:cNvPr>
          <p:cNvSpPr/>
          <p:nvPr/>
        </p:nvSpPr>
        <p:spPr>
          <a:xfrm>
            <a:off x="893700" y="2212847"/>
            <a:ext cx="2364292" cy="669000"/>
          </a:xfrm>
          <a:prstGeom prst="homePlate">
            <a:avLst>
              <a:gd name="adj" fmla="val 50000"/>
            </a:avLst>
          </a:prstGeom>
          <a:solidFill>
            <a:srgbClr val="7ECEFD"/>
          </a:solidFill>
          <a:ln>
            <a:noFill/>
          </a:ln>
        </p:spPr>
        <p:txBody>
          <a:bodyPr spcFirstLastPara="1" wrap="square" lIns="91425" tIns="91425" rIns="91425" bIns="91425" anchor="ctr" anchorCtr="0">
            <a:noAutofit/>
          </a:bodyPr>
          <a:lstStyle/>
          <a:p>
            <a:pPr lvl="0">
              <a:lnSpc>
                <a:spcPct val="115000"/>
              </a:lnSpc>
            </a:pPr>
            <a:r>
              <a:rPr lang="en-SG" sz="2400" dirty="0">
                <a:solidFill>
                  <a:schemeClr val="bg1"/>
                </a:solidFill>
                <a:latin typeface="Lato"/>
                <a:ea typeface="Lato"/>
                <a:cs typeface="Lato"/>
                <a:sym typeface="Lato"/>
              </a:rPr>
              <a:t>Unfit vehicles</a:t>
            </a:r>
          </a:p>
        </p:txBody>
      </p:sp>
      <p:sp>
        <p:nvSpPr>
          <p:cNvPr id="15" name="Shape 249">
            <a:extLst>
              <a:ext uri="{FF2B5EF4-FFF2-40B4-BE49-F238E27FC236}">
                <a16:creationId xmlns:a16="http://schemas.microsoft.com/office/drawing/2014/main" id="{EB94CBFF-46A3-4CF7-8F4A-8D017FCCCF78}"/>
              </a:ext>
            </a:extLst>
          </p:cNvPr>
          <p:cNvSpPr/>
          <p:nvPr/>
        </p:nvSpPr>
        <p:spPr>
          <a:xfrm>
            <a:off x="893700" y="5211767"/>
            <a:ext cx="4264226" cy="669000"/>
          </a:xfrm>
          <a:prstGeom prst="homePlate">
            <a:avLst>
              <a:gd name="adj" fmla="val 50000"/>
            </a:avLst>
          </a:prstGeom>
          <a:solidFill>
            <a:schemeClr val="accent1">
              <a:lumMod val="50000"/>
            </a:schemeClr>
          </a:solidFill>
          <a:ln>
            <a:noFill/>
          </a:ln>
        </p:spPr>
        <p:txBody>
          <a:bodyPr spcFirstLastPara="1" wrap="square" lIns="91425" tIns="91425" rIns="91425" bIns="91425" anchor="ctr" anchorCtr="0">
            <a:noAutofit/>
          </a:bodyPr>
          <a:lstStyle/>
          <a:p>
            <a:pPr lvl="0">
              <a:lnSpc>
                <a:spcPct val="115000"/>
              </a:lnSpc>
            </a:pPr>
            <a:r>
              <a:rPr lang="en-SG" sz="2400" dirty="0">
                <a:solidFill>
                  <a:schemeClr val="bg1"/>
                </a:solidFill>
                <a:latin typeface="Lato"/>
                <a:ea typeface="Lato"/>
                <a:cs typeface="Lato"/>
                <a:sym typeface="Lato"/>
              </a:rPr>
              <a:t>Poor traffic enforcement</a:t>
            </a:r>
          </a:p>
        </p:txBody>
      </p:sp>
      <p:pic>
        <p:nvPicPr>
          <p:cNvPr id="3" name="Picture 2">
            <a:extLst>
              <a:ext uri="{FF2B5EF4-FFF2-40B4-BE49-F238E27FC236}">
                <a16:creationId xmlns:a16="http://schemas.microsoft.com/office/drawing/2014/main" id="{008AB0A0-9434-4EFD-9511-9CF7828C42EA}"/>
              </a:ext>
            </a:extLst>
          </p:cNvPr>
          <p:cNvPicPr>
            <a:picLocks noChangeAspect="1"/>
          </p:cNvPicPr>
          <p:nvPr/>
        </p:nvPicPr>
        <p:blipFill>
          <a:blip r:embed="rId3"/>
          <a:stretch>
            <a:fillRect/>
          </a:stretch>
        </p:blipFill>
        <p:spPr>
          <a:xfrm>
            <a:off x="6067226" y="2124340"/>
            <a:ext cx="2365672" cy="3756427"/>
          </a:xfrm>
          <a:prstGeom prst="rect">
            <a:avLst/>
          </a:prstGeom>
        </p:spPr>
      </p:pic>
      <p:cxnSp>
        <p:nvCxnSpPr>
          <p:cNvPr id="18" name="Straight Connector 17">
            <a:extLst>
              <a:ext uri="{FF2B5EF4-FFF2-40B4-BE49-F238E27FC236}">
                <a16:creationId xmlns:a16="http://schemas.microsoft.com/office/drawing/2014/main" id="{B36F35C6-9F47-473E-84FA-5A100643E5A7}"/>
              </a:ext>
            </a:extLst>
          </p:cNvPr>
          <p:cNvCxnSpPr/>
          <p:nvPr/>
        </p:nvCxnSpPr>
        <p:spPr>
          <a:xfrm>
            <a:off x="1529886" y="1233995"/>
            <a:ext cx="6072326" cy="0"/>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4" name="Shape 224"/>
          <p:cNvSpPr/>
          <p:nvPr/>
        </p:nvSpPr>
        <p:spPr>
          <a:xfrm>
            <a:off x="0" y="461232"/>
            <a:ext cx="2157274" cy="891600"/>
          </a:xfrm>
          <a:prstGeom prst="rightArrow">
            <a:avLst>
              <a:gd name="adj1" fmla="val 61815"/>
              <a:gd name="adj2" fmla="val 50000"/>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5</a:t>
            </a:fld>
            <a:endParaRPr/>
          </a:p>
        </p:txBody>
      </p:sp>
      <p:graphicFrame>
        <p:nvGraphicFramePr>
          <p:cNvPr id="3" name="Diagram 2">
            <a:extLst>
              <a:ext uri="{FF2B5EF4-FFF2-40B4-BE49-F238E27FC236}">
                <a16:creationId xmlns:a16="http://schemas.microsoft.com/office/drawing/2014/main" id="{E0C58A12-ED3B-4192-90E4-390349384386}"/>
              </a:ext>
            </a:extLst>
          </p:cNvPr>
          <p:cNvGraphicFramePr/>
          <p:nvPr>
            <p:extLst>
              <p:ext uri="{D42A27DB-BD31-4B8C-83A1-F6EECF244321}">
                <p14:modId xmlns:p14="http://schemas.microsoft.com/office/powerpoint/2010/main" val="856191569"/>
              </p:ext>
            </p:extLst>
          </p:nvPr>
        </p:nvGraphicFramePr>
        <p:xfrm>
          <a:off x="1524000" y="169060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8588AE82-C198-4298-A7DD-C99CF6F96209}"/>
              </a:ext>
            </a:extLst>
          </p:cNvPr>
          <p:cNvSpPr/>
          <p:nvPr/>
        </p:nvSpPr>
        <p:spPr>
          <a:xfrm>
            <a:off x="259307" y="676199"/>
            <a:ext cx="1801505" cy="461665"/>
          </a:xfrm>
          <a:prstGeom prst="rect">
            <a:avLst/>
          </a:prstGeom>
        </p:spPr>
        <p:txBody>
          <a:bodyPr wrap="square">
            <a:spAutoFit/>
          </a:bodyPr>
          <a:lstStyle/>
          <a:p>
            <a:r>
              <a:rPr lang="en-US" sz="2400" b="1" dirty="0">
                <a:solidFill>
                  <a:schemeClr val="accent6"/>
                </a:solidFill>
              </a:rPr>
              <a:t>Motivation</a:t>
            </a:r>
            <a:endParaRPr lang="en-SG" sz="2400" b="1" dirty="0"/>
          </a:p>
        </p:txBody>
      </p:sp>
      <p:grpSp>
        <p:nvGrpSpPr>
          <p:cNvPr id="9" name="Shape 510">
            <a:extLst>
              <a:ext uri="{FF2B5EF4-FFF2-40B4-BE49-F238E27FC236}">
                <a16:creationId xmlns:a16="http://schemas.microsoft.com/office/drawing/2014/main" id="{660A479A-380F-47DE-9C68-94B870FD2B41}"/>
              </a:ext>
            </a:extLst>
          </p:cNvPr>
          <p:cNvGrpSpPr/>
          <p:nvPr/>
        </p:nvGrpSpPr>
        <p:grpSpPr>
          <a:xfrm>
            <a:off x="7876589" y="355384"/>
            <a:ext cx="872756" cy="551647"/>
            <a:chOff x="3241525" y="3039450"/>
            <a:chExt cx="494600" cy="312625"/>
          </a:xfrm>
        </p:grpSpPr>
        <p:sp>
          <p:nvSpPr>
            <p:cNvPr id="10" name="Shape 511">
              <a:extLst>
                <a:ext uri="{FF2B5EF4-FFF2-40B4-BE49-F238E27FC236}">
                  <a16:creationId xmlns:a16="http://schemas.microsoft.com/office/drawing/2014/main" id="{C08A569B-7A87-4F80-AD27-1C5B09681135}"/>
                </a:ext>
              </a:extLst>
            </p:cNvPr>
            <p:cNvSpPr/>
            <p:nvPr/>
          </p:nvSpPr>
          <p:spPr>
            <a:xfrm>
              <a:off x="3241525" y="3039450"/>
              <a:ext cx="494600" cy="312625"/>
            </a:xfrm>
            <a:custGeom>
              <a:avLst/>
              <a:gdLst/>
              <a:ahLst/>
              <a:cxnLst/>
              <a:rect l="0" t="0" r="0" b="0"/>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512">
              <a:extLst>
                <a:ext uri="{FF2B5EF4-FFF2-40B4-BE49-F238E27FC236}">
                  <a16:creationId xmlns:a16="http://schemas.microsoft.com/office/drawing/2014/main" id="{8E6C0148-9E25-4091-82F5-CFB43DB5AF59}"/>
                </a:ext>
              </a:extLst>
            </p:cNvPr>
            <p:cNvSpPr/>
            <p:nvPr/>
          </p:nvSpPr>
          <p:spPr>
            <a:xfrm>
              <a:off x="3384400" y="3091350"/>
              <a:ext cx="208850" cy="208825"/>
            </a:xfrm>
            <a:custGeom>
              <a:avLst/>
              <a:gdLst/>
              <a:ahLst/>
              <a:cxnLst/>
              <a:rect l="0" t="0" r="0" b="0"/>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What is ANPR ?</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
        <p:nvSpPr>
          <p:cNvPr id="8" name="Pentagon 7"/>
          <p:cNvSpPr/>
          <p:nvPr/>
        </p:nvSpPr>
        <p:spPr>
          <a:xfrm>
            <a:off x="907348" y="2756453"/>
            <a:ext cx="4592700" cy="1016370"/>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000" dirty="0"/>
              <a:t>Image processing based technology</a:t>
            </a:r>
          </a:p>
        </p:txBody>
      </p:sp>
      <p:sp>
        <p:nvSpPr>
          <p:cNvPr id="9" name="Pentagon 8"/>
          <p:cNvSpPr/>
          <p:nvPr/>
        </p:nvSpPr>
        <p:spPr>
          <a:xfrm>
            <a:off x="893700" y="4428996"/>
            <a:ext cx="5427587" cy="101637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Used in Security and Traffic Applications.</a:t>
            </a:r>
          </a:p>
        </p:txBody>
      </p:sp>
      <p:cxnSp>
        <p:nvCxnSpPr>
          <p:cNvPr id="6" name="Straight Connector 5">
            <a:extLst>
              <a:ext uri="{FF2B5EF4-FFF2-40B4-BE49-F238E27FC236}">
                <a16:creationId xmlns:a16="http://schemas.microsoft.com/office/drawing/2014/main" id="{4D09B85C-F9ED-4F79-B2A2-D8812CA588E8}"/>
              </a:ext>
            </a:extLst>
          </p:cNvPr>
          <p:cNvCxnSpPr>
            <a:cxnSpLocks/>
          </p:cNvCxnSpPr>
          <p:nvPr/>
        </p:nvCxnSpPr>
        <p:spPr>
          <a:xfrm flipV="1">
            <a:off x="893700" y="1559901"/>
            <a:ext cx="7349152" cy="1"/>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grpSp>
        <p:nvGrpSpPr>
          <p:cNvPr id="10" name="Shape 417">
            <a:extLst>
              <a:ext uri="{FF2B5EF4-FFF2-40B4-BE49-F238E27FC236}">
                <a16:creationId xmlns:a16="http://schemas.microsoft.com/office/drawing/2014/main" id="{1115EAE5-95CD-49C3-A8E8-DFD1E87EADF2}"/>
              </a:ext>
            </a:extLst>
          </p:cNvPr>
          <p:cNvGrpSpPr/>
          <p:nvPr/>
        </p:nvGrpSpPr>
        <p:grpSpPr>
          <a:xfrm>
            <a:off x="7697169" y="389324"/>
            <a:ext cx="881060" cy="732968"/>
            <a:chOff x="1926350" y="995225"/>
            <a:chExt cx="428650" cy="356600"/>
          </a:xfrm>
          <a:solidFill>
            <a:schemeClr val="accent6"/>
          </a:solidFill>
        </p:grpSpPr>
        <p:sp>
          <p:nvSpPr>
            <p:cNvPr id="11" name="Shape 418">
              <a:extLst>
                <a:ext uri="{FF2B5EF4-FFF2-40B4-BE49-F238E27FC236}">
                  <a16:creationId xmlns:a16="http://schemas.microsoft.com/office/drawing/2014/main" id="{C7E7C2EB-263E-423D-AD34-4B8A5DF4B584}"/>
                </a:ext>
              </a:extLst>
            </p:cNvPr>
            <p:cNvSpPr/>
            <p:nvPr/>
          </p:nvSpPr>
          <p:spPr>
            <a:xfrm>
              <a:off x="1926350" y="1298075"/>
              <a:ext cx="208225" cy="53750"/>
            </a:xfrm>
            <a:custGeom>
              <a:avLst/>
              <a:gdLst/>
              <a:ahLst/>
              <a:cxnLst/>
              <a:rect l="0" t="0" r="0" b="0"/>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19">
              <a:extLst>
                <a:ext uri="{FF2B5EF4-FFF2-40B4-BE49-F238E27FC236}">
                  <a16:creationId xmlns:a16="http://schemas.microsoft.com/office/drawing/2014/main" id="{347DB822-7BBC-4E91-B6E7-173D40858A4A}"/>
                </a:ext>
              </a:extLst>
            </p:cNvPr>
            <p:cNvSpPr/>
            <p:nvPr/>
          </p:nvSpPr>
          <p:spPr>
            <a:xfrm>
              <a:off x="2146775" y="1298075"/>
              <a:ext cx="208225" cy="53750"/>
            </a:xfrm>
            <a:custGeom>
              <a:avLst/>
              <a:gdLst/>
              <a:ahLst/>
              <a:cxnLst/>
              <a:rect l="0" t="0" r="0" b="0"/>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420">
              <a:extLst>
                <a:ext uri="{FF2B5EF4-FFF2-40B4-BE49-F238E27FC236}">
                  <a16:creationId xmlns:a16="http://schemas.microsoft.com/office/drawing/2014/main" id="{C7276AAE-F035-4C34-A72D-BF4E568923AD}"/>
                </a:ext>
              </a:extLst>
            </p:cNvPr>
            <p:cNvSpPr/>
            <p:nvPr/>
          </p:nvSpPr>
          <p:spPr>
            <a:xfrm>
              <a:off x="1926350" y="995225"/>
              <a:ext cx="208225" cy="332175"/>
            </a:xfrm>
            <a:custGeom>
              <a:avLst/>
              <a:gdLst/>
              <a:ahLst/>
              <a:cxnLst/>
              <a:rect l="0" t="0" r="0" b="0"/>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421">
              <a:extLst>
                <a:ext uri="{FF2B5EF4-FFF2-40B4-BE49-F238E27FC236}">
                  <a16:creationId xmlns:a16="http://schemas.microsoft.com/office/drawing/2014/main" id="{77F8699B-7348-4CD8-994B-08D52D638D77}"/>
                </a:ext>
              </a:extLst>
            </p:cNvPr>
            <p:cNvSpPr/>
            <p:nvPr/>
          </p:nvSpPr>
          <p:spPr>
            <a:xfrm>
              <a:off x="2146775" y="995225"/>
              <a:ext cx="208225" cy="332175"/>
            </a:xfrm>
            <a:custGeom>
              <a:avLst/>
              <a:gdLst/>
              <a:ahLst/>
              <a:cxnLst/>
              <a:rect l="0" t="0" r="0" b="0"/>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212786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891435" y="142153"/>
            <a:ext cx="7220490" cy="1143000"/>
          </a:xfrm>
          <a:prstGeom prst="rect">
            <a:avLst/>
          </a:prstGeom>
        </p:spPr>
        <p:txBody>
          <a:bodyPr spcFirstLastPara="1" wrap="square" lIns="91425" tIns="91425" rIns="91425" bIns="91425" anchor="b" anchorCtr="0">
            <a:noAutofit/>
          </a:bodyPr>
          <a:lstStyle/>
          <a:p>
            <a:pPr lvl="0" algn="ctr"/>
            <a:r>
              <a:rPr lang="en-US" sz="2800" dirty="0">
                <a:solidFill>
                  <a:schemeClr val="accent6"/>
                </a:solidFill>
              </a:rPr>
              <a:t>PATTERNS OF BANGLADESHI</a:t>
            </a:r>
            <a:br>
              <a:rPr lang="en-US" sz="2800" dirty="0">
                <a:solidFill>
                  <a:schemeClr val="accent6"/>
                </a:solidFill>
              </a:rPr>
            </a:br>
            <a:r>
              <a:rPr lang="en-US" sz="2800" dirty="0">
                <a:solidFill>
                  <a:schemeClr val="accent6"/>
                </a:solidFill>
              </a:rPr>
              <a:t>NUMBER PLATES</a:t>
            </a:r>
          </a:p>
        </p:txBody>
      </p:sp>
      <p:sp>
        <p:nvSpPr>
          <p:cNvPr id="254" name="Shape 254"/>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7</a:t>
            </a:fld>
            <a:endParaRPr/>
          </a:p>
        </p:txBody>
      </p:sp>
      <p:cxnSp>
        <p:nvCxnSpPr>
          <p:cNvPr id="18" name="Straight Connector 17">
            <a:extLst>
              <a:ext uri="{FF2B5EF4-FFF2-40B4-BE49-F238E27FC236}">
                <a16:creationId xmlns:a16="http://schemas.microsoft.com/office/drawing/2014/main" id="{B36F35C6-9F47-473E-84FA-5A100643E5A7}"/>
              </a:ext>
            </a:extLst>
          </p:cNvPr>
          <p:cNvCxnSpPr/>
          <p:nvPr/>
        </p:nvCxnSpPr>
        <p:spPr>
          <a:xfrm>
            <a:off x="1529886" y="1341942"/>
            <a:ext cx="6072326" cy="0"/>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grpSp>
        <p:nvGrpSpPr>
          <p:cNvPr id="5" name="Group 4">
            <a:extLst>
              <a:ext uri="{FF2B5EF4-FFF2-40B4-BE49-F238E27FC236}">
                <a16:creationId xmlns:a16="http://schemas.microsoft.com/office/drawing/2014/main" id="{39E1F13C-BB3B-4CC6-AED7-7392BA76F963}"/>
              </a:ext>
            </a:extLst>
          </p:cNvPr>
          <p:cNvGrpSpPr/>
          <p:nvPr/>
        </p:nvGrpSpPr>
        <p:grpSpPr>
          <a:xfrm>
            <a:off x="1547224" y="2241845"/>
            <a:ext cx="5573977" cy="3996559"/>
            <a:chOff x="1529886" y="2241847"/>
            <a:chExt cx="5573977" cy="3996559"/>
          </a:xfrm>
        </p:grpSpPr>
        <p:sp>
          <p:nvSpPr>
            <p:cNvPr id="6" name="Freeform: Shape 5">
              <a:extLst>
                <a:ext uri="{FF2B5EF4-FFF2-40B4-BE49-F238E27FC236}">
                  <a16:creationId xmlns:a16="http://schemas.microsoft.com/office/drawing/2014/main" id="{96DFE902-72CB-4A11-B981-F00F4B5F4789}"/>
                </a:ext>
              </a:extLst>
            </p:cNvPr>
            <p:cNvSpPr/>
            <p:nvPr/>
          </p:nvSpPr>
          <p:spPr>
            <a:xfrm>
              <a:off x="2174675" y="3440065"/>
              <a:ext cx="2053828" cy="1026914"/>
            </a:xfrm>
            <a:custGeom>
              <a:avLst/>
              <a:gdLst>
                <a:gd name="connsiteX0" fmla="*/ 0 w 2053828"/>
                <a:gd name="connsiteY0" fmla="*/ 102691 h 1026914"/>
                <a:gd name="connsiteX1" fmla="*/ 102691 w 2053828"/>
                <a:gd name="connsiteY1" fmla="*/ 0 h 1026914"/>
                <a:gd name="connsiteX2" fmla="*/ 1951137 w 2053828"/>
                <a:gd name="connsiteY2" fmla="*/ 0 h 1026914"/>
                <a:gd name="connsiteX3" fmla="*/ 2053828 w 2053828"/>
                <a:gd name="connsiteY3" fmla="*/ 102691 h 1026914"/>
                <a:gd name="connsiteX4" fmla="*/ 2053828 w 2053828"/>
                <a:gd name="connsiteY4" fmla="*/ 924223 h 1026914"/>
                <a:gd name="connsiteX5" fmla="*/ 1951137 w 2053828"/>
                <a:gd name="connsiteY5" fmla="*/ 1026914 h 1026914"/>
                <a:gd name="connsiteX6" fmla="*/ 102691 w 2053828"/>
                <a:gd name="connsiteY6" fmla="*/ 1026914 h 1026914"/>
                <a:gd name="connsiteX7" fmla="*/ 0 w 2053828"/>
                <a:gd name="connsiteY7" fmla="*/ 924223 h 1026914"/>
                <a:gd name="connsiteX8" fmla="*/ 0 w 2053828"/>
                <a:gd name="connsiteY8" fmla="*/ 102691 h 102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828" h="1026914">
                  <a:moveTo>
                    <a:pt x="0" y="102691"/>
                  </a:moveTo>
                  <a:cubicBezTo>
                    <a:pt x="0" y="45976"/>
                    <a:pt x="45976" y="0"/>
                    <a:pt x="102691" y="0"/>
                  </a:cubicBezTo>
                  <a:lnTo>
                    <a:pt x="1951137" y="0"/>
                  </a:lnTo>
                  <a:cubicBezTo>
                    <a:pt x="2007852" y="0"/>
                    <a:pt x="2053828" y="45976"/>
                    <a:pt x="2053828" y="102691"/>
                  </a:cubicBezTo>
                  <a:lnTo>
                    <a:pt x="2053828" y="924223"/>
                  </a:lnTo>
                  <a:cubicBezTo>
                    <a:pt x="2053828" y="980938"/>
                    <a:pt x="2007852" y="1026914"/>
                    <a:pt x="1951137" y="1026914"/>
                  </a:cubicBezTo>
                  <a:lnTo>
                    <a:pt x="102691" y="1026914"/>
                  </a:lnTo>
                  <a:cubicBezTo>
                    <a:pt x="45976" y="1026914"/>
                    <a:pt x="0" y="980938"/>
                    <a:pt x="0" y="924223"/>
                  </a:cubicBezTo>
                  <a:lnTo>
                    <a:pt x="0" y="102691"/>
                  </a:lnTo>
                  <a:close/>
                </a:path>
              </a:pathLst>
            </a:custGeom>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47857" tIns="47857" rIns="47857" bIns="47857" numCol="1" spcCol="1270" anchor="ctr" anchorCtr="0">
              <a:noAutofit/>
            </a:bodyPr>
            <a:lstStyle/>
            <a:p>
              <a:pPr marL="0" lvl="0" indent="0" algn="ctr" defTabSz="1244600">
                <a:lnSpc>
                  <a:spcPct val="90000"/>
                </a:lnSpc>
                <a:spcBef>
                  <a:spcPct val="0"/>
                </a:spcBef>
                <a:spcAft>
                  <a:spcPct val="35000"/>
                </a:spcAft>
                <a:buNone/>
              </a:pPr>
              <a:endParaRPr lang="en-US" sz="2800" kern="1200" dirty="0">
                <a:solidFill>
                  <a:srgbClr val="6A4520"/>
                </a:solidFill>
              </a:endParaRPr>
            </a:p>
          </p:txBody>
        </p:sp>
        <p:sp>
          <p:nvSpPr>
            <p:cNvPr id="7" name="Freeform: Shape 6">
              <a:extLst>
                <a:ext uri="{FF2B5EF4-FFF2-40B4-BE49-F238E27FC236}">
                  <a16:creationId xmlns:a16="http://schemas.microsoft.com/office/drawing/2014/main" id="{AD89C8FB-C229-49AA-91E5-317BA0064AD4}"/>
                </a:ext>
              </a:extLst>
            </p:cNvPr>
            <p:cNvSpPr/>
            <p:nvPr/>
          </p:nvSpPr>
          <p:spPr>
            <a:xfrm rot="5400000">
              <a:off x="2300549" y="3049750"/>
              <a:ext cx="707615" cy="45719"/>
            </a:xfrm>
            <a:custGeom>
              <a:avLst/>
              <a:gdLst>
                <a:gd name="connsiteX0" fmla="*/ 0 w 1952656"/>
                <a:gd name="connsiteY0" fmla="*/ 20214 h 40429"/>
                <a:gd name="connsiteX1" fmla="*/ 1952656 w 1952656"/>
                <a:gd name="connsiteY1" fmla="*/ 20214 h 40429"/>
              </a:gdLst>
              <a:ahLst/>
              <a:cxnLst>
                <a:cxn ang="0">
                  <a:pos x="connsiteX0" y="connsiteY0"/>
                </a:cxn>
                <a:cxn ang="0">
                  <a:pos x="connsiteX1" y="connsiteY1"/>
                </a:cxn>
              </a:cxnLst>
              <a:rect l="l" t="t" r="r" b="b"/>
              <a:pathLst>
                <a:path w="1952656" h="40429">
                  <a:moveTo>
                    <a:pt x="0" y="20214"/>
                  </a:moveTo>
                  <a:lnTo>
                    <a:pt x="1952656" y="2021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40211" tIns="-28602" rIns="940212" bIns="-28602" numCol="1" spcCol="1270" anchor="ctr" anchorCtr="0">
              <a:noAutofit/>
            </a:bodyPr>
            <a:lstStyle/>
            <a:p>
              <a:pPr marL="0" lvl="0" indent="0" algn="ctr" defTabSz="311150">
                <a:lnSpc>
                  <a:spcPct val="90000"/>
                </a:lnSpc>
                <a:spcBef>
                  <a:spcPct val="0"/>
                </a:spcBef>
                <a:spcAft>
                  <a:spcPct val="35000"/>
                </a:spcAft>
                <a:buNone/>
              </a:pPr>
              <a:endParaRPr lang="en-US" sz="700" kern="1200" dirty="0"/>
            </a:p>
          </p:txBody>
        </p:sp>
        <p:sp>
          <p:nvSpPr>
            <p:cNvPr id="8" name="Freeform: Shape 7">
              <a:extLst>
                <a:ext uri="{FF2B5EF4-FFF2-40B4-BE49-F238E27FC236}">
                  <a16:creationId xmlns:a16="http://schemas.microsoft.com/office/drawing/2014/main" id="{A4A2BE8A-3E08-42E2-B787-2702D21B8908}"/>
                </a:ext>
              </a:extLst>
            </p:cNvPr>
            <p:cNvSpPr/>
            <p:nvPr/>
          </p:nvSpPr>
          <p:spPr>
            <a:xfrm>
              <a:off x="5050035" y="2241847"/>
              <a:ext cx="2053828" cy="1026914"/>
            </a:xfrm>
            <a:custGeom>
              <a:avLst/>
              <a:gdLst>
                <a:gd name="connsiteX0" fmla="*/ 0 w 2053828"/>
                <a:gd name="connsiteY0" fmla="*/ 102691 h 1026914"/>
                <a:gd name="connsiteX1" fmla="*/ 102691 w 2053828"/>
                <a:gd name="connsiteY1" fmla="*/ 0 h 1026914"/>
                <a:gd name="connsiteX2" fmla="*/ 1951137 w 2053828"/>
                <a:gd name="connsiteY2" fmla="*/ 0 h 1026914"/>
                <a:gd name="connsiteX3" fmla="*/ 2053828 w 2053828"/>
                <a:gd name="connsiteY3" fmla="*/ 102691 h 1026914"/>
                <a:gd name="connsiteX4" fmla="*/ 2053828 w 2053828"/>
                <a:gd name="connsiteY4" fmla="*/ 924223 h 1026914"/>
                <a:gd name="connsiteX5" fmla="*/ 1951137 w 2053828"/>
                <a:gd name="connsiteY5" fmla="*/ 1026914 h 1026914"/>
                <a:gd name="connsiteX6" fmla="*/ 102691 w 2053828"/>
                <a:gd name="connsiteY6" fmla="*/ 1026914 h 1026914"/>
                <a:gd name="connsiteX7" fmla="*/ 0 w 2053828"/>
                <a:gd name="connsiteY7" fmla="*/ 924223 h 1026914"/>
                <a:gd name="connsiteX8" fmla="*/ 0 w 2053828"/>
                <a:gd name="connsiteY8" fmla="*/ 102691 h 102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828" h="1026914">
                  <a:moveTo>
                    <a:pt x="0" y="102691"/>
                  </a:moveTo>
                  <a:cubicBezTo>
                    <a:pt x="0" y="45976"/>
                    <a:pt x="45976" y="0"/>
                    <a:pt x="102691" y="0"/>
                  </a:cubicBezTo>
                  <a:lnTo>
                    <a:pt x="1951137" y="0"/>
                  </a:lnTo>
                  <a:cubicBezTo>
                    <a:pt x="2007852" y="0"/>
                    <a:pt x="2053828" y="45976"/>
                    <a:pt x="2053828" y="102691"/>
                  </a:cubicBezTo>
                  <a:lnTo>
                    <a:pt x="2053828" y="924223"/>
                  </a:lnTo>
                  <a:cubicBezTo>
                    <a:pt x="2053828" y="980938"/>
                    <a:pt x="2007852" y="1026914"/>
                    <a:pt x="1951137" y="1026914"/>
                  </a:cubicBezTo>
                  <a:lnTo>
                    <a:pt x="102691" y="1026914"/>
                  </a:lnTo>
                  <a:cubicBezTo>
                    <a:pt x="45976" y="1026914"/>
                    <a:pt x="0" y="980938"/>
                    <a:pt x="0" y="924223"/>
                  </a:cubicBezTo>
                  <a:lnTo>
                    <a:pt x="0" y="102691"/>
                  </a:lnTo>
                  <a:close/>
                </a:path>
              </a:pathLst>
            </a:custGeom>
            <a:solidFill>
              <a:schemeClr val="accent1"/>
            </a:solidFill>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47857" tIns="47857" rIns="47857" bIns="47857" numCol="1" spcCol="1270" anchor="ctr" anchorCtr="0">
              <a:noAutofit/>
            </a:bodyPr>
            <a:lstStyle/>
            <a:p>
              <a:pPr marL="0" lvl="0" indent="0" algn="ctr" defTabSz="1244600">
                <a:lnSpc>
                  <a:spcPct val="90000"/>
                </a:lnSpc>
                <a:spcBef>
                  <a:spcPct val="0"/>
                </a:spcBef>
                <a:spcAft>
                  <a:spcPct val="35000"/>
                </a:spcAft>
                <a:buNone/>
              </a:pPr>
              <a:r>
                <a:rPr lang="en-US" sz="2400" kern="1200" dirty="0">
                  <a:solidFill>
                    <a:schemeClr val="bg1"/>
                  </a:solidFill>
                </a:rPr>
                <a:t>City name</a:t>
              </a:r>
            </a:p>
          </p:txBody>
        </p:sp>
        <p:sp>
          <p:nvSpPr>
            <p:cNvPr id="12" name="Freeform: Shape 11">
              <a:extLst>
                <a:ext uri="{FF2B5EF4-FFF2-40B4-BE49-F238E27FC236}">
                  <a16:creationId xmlns:a16="http://schemas.microsoft.com/office/drawing/2014/main" id="{335C56AE-4CDA-4552-9A1B-289DE2EEC5B7}"/>
                </a:ext>
              </a:extLst>
            </p:cNvPr>
            <p:cNvSpPr/>
            <p:nvPr/>
          </p:nvSpPr>
          <p:spPr>
            <a:xfrm>
              <a:off x="4467493" y="4562710"/>
              <a:ext cx="594340" cy="49633"/>
            </a:xfrm>
            <a:custGeom>
              <a:avLst/>
              <a:gdLst>
                <a:gd name="connsiteX0" fmla="*/ 0 w 1011718"/>
                <a:gd name="connsiteY0" fmla="*/ 20214 h 40429"/>
                <a:gd name="connsiteX1" fmla="*/ 1011718 w 1011718"/>
                <a:gd name="connsiteY1" fmla="*/ 20214 h 40429"/>
              </a:gdLst>
              <a:ahLst/>
              <a:cxnLst>
                <a:cxn ang="0">
                  <a:pos x="connsiteX0" y="connsiteY0"/>
                </a:cxn>
                <a:cxn ang="0">
                  <a:pos x="connsiteX1" y="connsiteY1"/>
                </a:cxn>
              </a:cxnLst>
              <a:rect l="l" t="t" r="r" b="b"/>
              <a:pathLst>
                <a:path w="1011718" h="40429">
                  <a:moveTo>
                    <a:pt x="0" y="20214"/>
                  </a:moveTo>
                  <a:lnTo>
                    <a:pt x="1011718" y="2021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93266" tIns="-5078" rIns="493266" bIns="-5079"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
          <p:nvSpPr>
            <p:cNvPr id="16" name="Freeform: Shape 15">
              <a:extLst>
                <a:ext uri="{FF2B5EF4-FFF2-40B4-BE49-F238E27FC236}">
                  <a16:creationId xmlns:a16="http://schemas.microsoft.com/office/drawing/2014/main" id="{4D5CFF38-5CBD-422D-A987-0A86B838C7B8}"/>
                </a:ext>
              </a:extLst>
            </p:cNvPr>
            <p:cNvSpPr/>
            <p:nvPr/>
          </p:nvSpPr>
          <p:spPr>
            <a:xfrm>
              <a:off x="5050035" y="4030541"/>
              <a:ext cx="2053828" cy="1026914"/>
            </a:xfrm>
            <a:custGeom>
              <a:avLst/>
              <a:gdLst>
                <a:gd name="connsiteX0" fmla="*/ 0 w 2053828"/>
                <a:gd name="connsiteY0" fmla="*/ 102691 h 1026914"/>
                <a:gd name="connsiteX1" fmla="*/ 102691 w 2053828"/>
                <a:gd name="connsiteY1" fmla="*/ 0 h 1026914"/>
                <a:gd name="connsiteX2" fmla="*/ 1951137 w 2053828"/>
                <a:gd name="connsiteY2" fmla="*/ 0 h 1026914"/>
                <a:gd name="connsiteX3" fmla="*/ 2053828 w 2053828"/>
                <a:gd name="connsiteY3" fmla="*/ 102691 h 1026914"/>
                <a:gd name="connsiteX4" fmla="*/ 2053828 w 2053828"/>
                <a:gd name="connsiteY4" fmla="*/ 924223 h 1026914"/>
                <a:gd name="connsiteX5" fmla="*/ 1951137 w 2053828"/>
                <a:gd name="connsiteY5" fmla="*/ 1026914 h 1026914"/>
                <a:gd name="connsiteX6" fmla="*/ 102691 w 2053828"/>
                <a:gd name="connsiteY6" fmla="*/ 1026914 h 1026914"/>
                <a:gd name="connsiteX7" fmla="*/ 0 w 2053828"/>
                <a:gd name="connsiteY7" fmla="*/ 924223 h 1026914"/>
                <a:gd name="connsiteX8" fmla="*/ 0 w 2053828"/>
                <a:gd name="connsiteY8" fmla="*/ 102691 h 102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828" h="1026914">
                  <a:moveTo>
                    <a:pt x="0" y="102691"/>
                  </a:moveTo>
                  <a:cubicBezTo>
                    <a:pt x="0" y="45976"/>
                    <a:pt x="45976" y="0"/>
                    <a:pt x="102691" y="0"/>
                  </a:cubicBezTo>
                  <a:lnTo>
                    <a:pt x="1951137" y="0"/>
                  </a:lnTo>
                  <a:cubicBezTo>
                    <a:pt x="2007852" y="0"/>
                    <a:pt x="2053828" y="45976"/>
                    <a:pt x="2053828" y="102691"/>
                  </a:cubicBezTo>
                  <a:lnTo>
                    <a:pt x="2053828" y="924223"/>
                  </a:lnTo>
                  <a:cubicBezTo>
                    <a:pt x="2053828" y="980938"/>
                    <a:pt x="2007852" y="1026914"/>
                    <a:pt x="1951137" y="1026914"/>
                  </a:cubicBezTo>
                  <a:lnTo>
                    <a:pt x="102691" y="1026914"/>
                  </a:lnTo>
                  <a:cubicBezTo>
                    <a:pt x="45976" y="1026914"/>
                    <a:pt x="0" y="980938"/>
                    <a:pt x="0" y="924223"/>
                  </a:cubicBezTo>
                  <a:lnTo>
                    <a:pt x="0" y="102691"/>
                  </a:lnTo>
                  <a:close/>
                </a:path>
              </a:pathLst>
            </a:custGeom>
            <a:solidFill>
              <a:schemeClr val="accent2"/>
            </a:solidFill>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47857" tIns="47857" rIns="47857" bIns="47857" numCol="1" spcCol="1270" anchor="ctr" anchorCtr="0">
              <a:noAutofit/>
            </a:bodyPr>
            <a:lstStyle/>
            <a:p>
              <a:pPr marL="0" lvl="0" indent="0" algn="ctr" defTabSz="1244600">
                <a:lnSpc>
                  <a:spcPct val="90000"/>
                </a:lnSpc>
                <a:spcBef>
                  <a:spcPct val="0"/>
                </a:spcBef>
                <a:spcAft>
                  <a:spcPct val="35000"/>
                </a:spcAft>
                <a:buNone/>
              </a:pPr>
              <a:r>
                <a:rPr lang="en-US" sz="2400" kern="1200" dirty="0">
                  <a:solidFill>
                    <a:schemeClr val="bg1"/>
                  </a:solidFill>
                </a:rPr>
                <a:t>Category name</a:t>
              </a:r>
            </a:p>
          </p:txBody>
        </p:sp>
        <p:sp>
          <p:nvSpPr>
            <p:cNvPr id="17" name="Freeform: Shape 16">
              <a:extLst>
                <a:ext uri="{FF2B5EF4-FFF2-40B4-BE49-F238E27FC236}">
                  <a16:creationId xmlns:a16="http://schemas.microsoft.com/office/drawing/2014/main" id="{1E6B7854-FAB2-47D5-B749-936B37786D56}"/>
                </a:ext>
              </a:extLst>
            </p:cNvPr>
            <p:cNvSpPr/>
            <p:nvPr/>
          </p:nvSpPr>
          <p:spPr>
            <a:xfrm>
              <a:off x="1529886" y="5624006"/>
              <a:ext cx="3531947" cy="96988"/>
            </a:xfrm>
            <a:custGeom>
              <a:avLst/>
              <a:gdLst>
                <a:gd name="connsiteX0" fmla="*/ 0 w 1952656"/>
                <a:gd name="connsiteY0" fmla="*/ 20214 h 40429"/>
                <a:gd name="connsiteX1" fmla="*/ 1952656 w 1952656"/>
                <a:gd name="connsiteY1" fmla="*/ 20214 h 40429"/>
              </a:gdLst>
              <a:ahLst/>
              <a:cxnLst>
                <a:cxn ang="0">
                  <a:pos x="connsiteX0" y="connsiteY0"/>
                </a:cxn>
                <a:cxn ang="0">
                  <a:pos x="connsiteX1" y="connsiteY1"/>
                </a:cxn>
              </a:cxnLst>
              <a:rect l="l" t="t" r="r" b="b"/>
              <a:pathLst>
                <a:path w="1952656" h="40429">
                  <a:moveTo>
                    <a:pt x="0" y="20214"/>
                  </a:moveTo>
                  <a:lnTo>
                    <a:pt x="1952656" y="2021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40212" tIns="-28603" rIns="940212" bIns="-28602" numCol="1" spcCol="1270" anchor="ctr" anchorCtr="0">
              <a:noAutofit/>
            </a:bodyPr>
            <a:lstStyle/>
            <a:p>
              <a:pPr marL="0" lvl="0" indent="0" algn="ctr" defTabSz="311150">
                <a:lnSpc>
                  <a:spcPct val="90000"/>
                </a:lnSpc>
                <a:spcBef>
                  <a:spcPct val="0"/>
                </a:spcBef>
                <a:spcAft>
                  <a:spcPct val="35000"/>
                </a:spcAft>
                <a:buNone/>
              </a:pPr>
              <a:endParaRPr lang="en-US" sz="700" kern="1200"/>
            </a:p>
          </p:txBody>
        </p:sp>
        <p:sp>
          <p:nvSpPr>
            <p:cNvPr id="19" name="Freeform: Shape 18">
              <a:extLst>
                <a:ext uri="{FF2B5EF4-FFF2-40B4-BE49-F238E27FC236}">
                  <a16:creationId xmlns:a16="http://schemas.microsoft.com/office/drawing/2014/main" id="{370909D7-32A1-4FBF-B0B2-250664963561}"/>
                </a:ext>
              </a:extLst>
            </p:cNvPr>
            <p:cNvSpPr/>
            <p:nvPr/>
          </p:nvSpPr>
          <p:spPr>
            <a:xfrm>
              <a:off x="5050035" y="5211492"/>
              <a:ext cx="2053828" cy="1026914"/>
            </a:xfrm>
            <a:custGeom>
              <a:avLst/>
              <a:gdLst>
                <a:gd name="connsiteX0" fmla="*/ 0 w 2053828"/>
                <a:gd name="connsiteY0" fmla="*/ 102691 h 1026914"/>
                <a:gd name="connsiteX1" fmla="*/ 102691 w 2053828"/>
                <a:gd name="connsiteY1" fmla="*/ 0 h 1026914"/>
                <a:gd name="connsiteX2" fmla="*/ 1951137 w 2053828"/>
                <a:gd name="connsiteY2" fmla="*/ 0 h 1026914"/>
                <a:gd name="connsiteX3" fmla="*/ 2053828 w 2053828"/>
                <a:gd name="connsiteY3" fmla="*/ 102691 h 1026914"/>
                <a:gd name="connsiteX4" fmla="*/ 2053828 w 2053828"/>
                <a:gd name="connsiteY4" fmla="*/ 924223 h 1026914"/>
                <a:gd name="connsiteX5" fmla="*/ 1951137 w 2053828"/>
                <a:gd name="connsiteY5" fmla="*/ 1026914 h 1026914"/>
                <a:gd name="connsiteX6" fmla="*/ 102691 w 2053828"/>
                <a:gd name="connsiteY6" fmla="*/ 1026914 h 1026914"/>
                <a:gd name="connsiteX7" fmla="*/ 0 w 2053828"/>
                <a:gd name="connsiteY7" fmla="*/ 924223 h 1026914"/>
                <a:gd name="connsiteX8" fmla="*/ 0 w 2053828"/>
                <a:gd name="connsiteY8" fmla="*/ 102691 h 102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828" h="1026914">
                  <a:moveTo>
                    <a:pt x="0" y="102691"/>
                  </a:moveTo>
                  <a:cubicBezTo>
                    <a:pt x="0" y="45976"/>
                    <a:pt x="45976" y="0"/>
                    <a:pt x="102691" y="0"/>
                  </a:cubicBezTo>
                  <a:lnTo>
                    <a:pt x="1951137" y="0"/>
                  </a:lnTo>
                  <a:cubicBezTo>
                    <a:pt x="2007852" y="0"/>
                    <a:pt x="2053828" y="45976"/>
                    <a:pt x="2053828" y="102691"/>
                  </a:cubicBezTo>
                  <a:lnTo>
                    <a:pt x="2053828" y="924223"/>
                  </a:lnTo>
                  <a:cubicBezTo>
                    <a:pt x="2053828" y="980938"/>
                    <a:pt x="2007852" y="1026914"/>
                    <a:pt x="1951137" y="1026914"/>
                  </a:cubicBezTo>
                  <a:lnTo>
                    <a:pt x="102691" y="1026914"/>
                  </a:lnTo>
                  <a:cubicBezTo>
                    <a:pt x="45976" y="1026914"/>
                    <a:pt x="0" y="980938"/>
                    <a:pt x="0" y="924223"/>
                  </a:cubicBezTo>
                  <a:lnTo>
                    <a:pt x="0" y="102691"/>
                  </a:lnTo>
                  <a:close/>
                </a:path>
              </a:pathLst>
            </a:custGeom>
            <a:solidFill>
              <a:schemeClr val="accent2"/>
            </a:solidFill>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47857" tIns="47857" rIns="47857" bIns="47857" numCol="1" spcCol="1270" anchor="ctr" anchorCtr="0">
              <a:noAutofit/>
            </a:bodyPr>
            <a:lstStyle/>
            <a:p>
              <a:pPr marL="0" lvl="0" indent="0" algn="ctr" defTabSz="1244600">
                <a:lnSpc>
                  <a:spcPct val="90000"/>
                </a:lnSpc>
                <a:spcBef>
                  <a:spcPct val="0"/>
                </a:spcBef>
                <a:spcAft>
                  <a:spcPct val="35000"/>
                </a:spcAft>
                <a:buNone/>
              </a:pPr>
              <a:r>
                <a:rPr lang="en-US" sz="2400" kern="1200" dirty="0">
                  <a:solidFill>
                    <a:schemeClr val="bg1"/>
                  </a:solidFill>
                </a:rPr>
                <a:t>Number line</a:t>
              </a:r>
            </a:p>
          </p:txBody>
        </p:sp>
      </p:grpSp>
      <p:pic>
        <p:nvPicPr>
          <p:cNvPr id="4" name="Picture 3">
            <a:extLst>
              <a:ext uri="{FF2B5EF4-FFF2-40B4-BE49-F238E27FC236}">
                <a16:creationId xmlns:a16="http://schemas.microsoft.com/office/drawing/2014/main" id="{D98E0957-6904-477B-9F52-2DB28E842CB4}"/>
              </a:ext>
            </a:extLst>
          </p:cNvPr>
          <p:cNvPicPr>
            <a:picLocks noChangeAspect="1"/>
          </p:cNvPicPr>
          <p:nvPr/>
        </p:nvPicPr>
        <p:blipFill>
          <a:blip r:embed="rId3"/>
          <a:stretch>
            <a:fillRect/>
          </a:stretch>
        </p:blipFill>
        <p:spPr>
          <a:xfrm>
            <a:off x="2263388" y="3479086"/>
            <a:ext cx="1899694" cy="964924"/>
          </a:xfrm>
          <a:prstGeom prst="rect">
            <a:avLst/>
          </a:prstGeom>
        </p:spPr>
      </p:pic>
      <p:sp>
        <p:nvSpPr>
          <p:cNvPr id="23" name="Freeform: Shape 22">
            <a:extLst>
              <a:ext uri="{FF2B5EF4-FFF2-40B4-BE49-F238E27FC236}">
                <a16:creationId xmlns:a16="http://schemas.microsoft.com/office/drawing/2014/main" id="{0D0002A8-452D-4347-8D3C-10BD2B870B27}"/>
              </a:ext>
            </a:extLst>
          </p:cNvPr>
          <p:cNvSpPr/>
          <p:nvPr/>
        </p:nvSpPr>
        <p:spPr>
          <a:xfrm rot="10800000">
            <a:off x="2644065" y="2686727"/>
            <a:ext cx="2414429" cy="45719"/>
          </a:xfrm>
          <a:custGeom>
            <a:avLst/>
            <a:gdLst>
              <a:gd name="connsiteX0" fmla="*/ 0 w 1952656"/>
              <a:gd name="connsiteY0" fmla="*/ 20214 h 40429"/>
              <a:gd name="connsiteX1" fmla="*/ 1952656 w 1952656"/>
              <a:gd name="connsiteY1" fmla="*/ 20214 h 40429"/>
            </a:gdLst>
            <a:ahLst/>
            <a:cxnLst>
              <a:cxn ang="0">
                <a:pos x="connsiteX0" y="connsiteY0"/>
              </a:cxn>
              <a:cxn ang="0">
                <a:pos x="connsiteX1" y="connsiteY1"/>
              </a:cxn>
            </a:cxnLst>
            <a:rect l="l" t="t" r="r" b="b"/>
            <a:pathLst>
              <a:path w="1952656" h="40429">
                <a:moveTo>
                  <a:pt x="0" y="20214"/>
                </a:moveTo>
                <a:lnTo>
                  <a:pt x="1952656" y="2021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40211" tIns="-28602" rIns="940212" bIns="-28602" numCol="1" spcCol="1270" anchor="ctr" anchorCtr="0">
            <a:noAutofit/>
          </a:bodyPr>
          <a:lstStyle/>
          <a:p>
            <a:pPr marL="0" lvl="0" indent="0" algn="ctr" defTabSz="311150">
              <a:lnSpc>
                <a:spcPct val="90000"/>
              </a:lnSpc>
              <a:spcBef>
                <a:spcPct val="0"/>
              </a:spcBef>
              <a:spcAft>
                <a:spcPct val="35000"/>
              </a:spcAft>
              <a:buNone/>
            </a:pPr>
            <a:endParaRPr lang="en-US" sz="700" kern="1200" dirty="0"/>
          </a:p>
        </p:txBody>
      </p:sp>
      <p:sp>
        <p:nvSpPr>
          <p:cNvPr id="25" name="Freeform: Shape 24">
            <a:extLst>
              <a:ext uri="{FF2B5EF4-FFF2-40B4-BE49-F238E27FC236}">
                <a16:creationId xmlns:a16="http://schemas.microsoft.com/office/drawing/2014/main" id="{8A7B6219-A828-4190-994D-46A97F88D920}"/>
              </a:ext>
            </a:extLst>
          </p:cNvPr>
          <p:cNvSpPr/>
          <p:nvPr/>
        </p:nvSpPr>
        <p:spPr>
          <a:xfrm rot="5400000">
            <a:off x="829910" y="4931475"/>
            <a:ext cx="1445671" cy="45719"/>
          </a:xfrm>
          <a:custGeom>
            <a:avLst/>
            <a:gdLst>
              <a:gd name="connsiteX0" fmla="*/ 0 w 1952656"/>
              <a:gd name="connsiteY0" fmla="*/ 20214 h 40429"/>
              <a:gd name="connsiteX1" fmla="*/ 1952656 w 1952656"/>
              <a:gd name="connsiteY1" fmla="*/ 20214 h 40429"/>
            </a:gdLst>
            <a:ahLst/>
            <a:cxnLst>
              <a:cxn ang="0">
                <a:pos x="connsiteX0" y="connsiteY0"/>
              </a:cxn>
              <a:cxn ang="0">
                <a:pos x="connsiteX1" y="connsiteY1"/>
              </a:cxn>
            </a:cxnLst>
            <a:rect l="l" t="t" r="r" b="b"/>
            <a:pathLst>
              <a:path w="1952656" h="40429">
                <a:moveTo>
                  <a:pt x="0" y="20214"/>
                </a:moveTo>
                <a:lnTo>
                  <a:pt x="1952656" y="2021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40211" tIns="-28602" rIns="940212" bIns="-28602" numCol="1" spcCol="1270" anchor="ctr" anchorCtr="0">
            <a:noAutofit/>
          </a:bodyPr>
          <a:lstStyle/>
          <a:p>
            <a:pPr marL="0" lvl="0" indent="0" algn="ctr" defTabSz="311150">
              <a:lnSpc>
                <a:spcPct val="90000"/>
              </a:lnSpc>
              <a:spcBef>
                <a:spcPct val="0"/>
              </a:spcBef>
              <a:spcAft>
                <a:spcPct val="35000"/>
              </a:spcAft>
              <a:buNone/>
            </a:pPr>
            <a:endParaRPr lang="en-US" sz="700" kern="1200" dirty="0"/>
          </a:p>
        </p:txBody>
      </p:sp>
      <p:sp>
        <p:nvSpPr>
          <p:cNvPr id="26" name="Freeform: Shape 25">
            <a:extLst>
              <a:ext uri="{FF2B5EF4-FFF2-40B4-BE49-F238E27FC236}">
                <a16:creationId xmlns:a16="http://schemas.microsoft.com/office/drawing/2014/main" id="{1A2E6297-B849-4533-B8D6-B8096FDD6ABD}"/>
              </a:ext>
            </a:extLst>
          </p:cNvPr>
          <p:cNvSpPr/>
          <p:nvPr/>
        </p:nvSpPr>
        <p:spPr>
          <a:xfrm rot="10800000">
            <a:off x="1547831" y="4186064"/>
            <a:ext cx="644182" cy="96989"/>
          </a:xfrm>
          <a:custGeom>
            <a:avLst/>
            <a:gdLst>
              <a:gd name="connsiteX0" fmla="*/ 0 w 1952656"/>
              <a:gd name="connsiteY0" fmla="*/ 20214 h 40429"/>
              <a:gd name="connsiteX1" fmla="*/ 1952656 w 1952656"/>
              <a:gd name="connsiteY1" fmla="*/ 20214 h 40429"/>
            </a:gdLst>
            <a:ahLst/>
            <a:cxnLst>
              <a:cxn ang="0">
                <a:pos x="connsiteX0" y="connsiteY0"/>
              </a:cxn>
              <a:cxn ang="0">
                <a:pos x="connsiteX1" y="connsiteY1"/>
              </a:cxn>
            </a:cxnLst>
            <a:rect l="l" t="t" r="r" b="b"/>
            <a:pathLst>
              <a:path w="1952656" h="40429">
                <a:moveTo>
                  <a:pt x="0" y="20214"/>
                </a:moveTo>
                <a:lnTo>
                  <a:pt x="1952656" y="2021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40211" tIns="-28602" rIns="940212" bIns="-28602" numCol="1" spcCol="1270" anchor="ctr" anchorCtr="0">
            <a:noAutofit/>
          </a:bodyPr>
          <a:lstStyle/>
          <a:p>
            <a:pPr marL="0" lvl="0" indent="0" algn="ctr" defTabSz="311150">
              <a:lnSpc>
                <a:spcPct val="90000"/>
              </a:lnSpc>
              <a:spcBef>
                <a:spcPct val="0"/>
              </a:spcBef>
              <a:spcAft>
                <a:spcPct val="35000"/>
              </a:spcAft>
              <a:buNone/>
            </a:pPr>
            <a:endParaRPr lang="en-US" sz="700" kern="1200" dirty="0"/>
          </a:p>
        </p:txBody>
      </p:sp>
      <p:sp>
        <p:nvSpPr>
          <p:cNvPr id="27" name="Freeform: Shape 26">
            <a:extLst>
              <a:ext uri="{FF2B5EF4-FFF2-40B4-BE49-F238E27FC236}">
                <a16:creationId xmlns:a16="http://schemas.microsoft.com/office/drawing/2014/main" id="{26273F6A-9871-46FA-BF92-781A85437C83}"/>
              </a:ext>
            </a:extLst>
          </p:cNvPr>
          <p:cNvSpPr/>
          <p:nvPr/>
        </p:nvSpPr>
        <p:spPr>
          <a:xfrm rot="5400000">
            <a:off x="4078251" y="4171156"/>
            <a:ext cx="801138" cy="45719"/>
          </a:xfrm>
          <a:custGeom>
            <a:avLst/>
            <a:gdLst>
              <a:gd name="connsiteX0" fmla="*/ 0 w 1952656"/>
              <a:gd name="connsiteY0" fmla="*/ 20214 h 40429"/>
              <a:gd name="connsiteX1" fmla="*/ 1952656 w 1952656"/>
              <a:gd name="connsiteY1" fmla="*/ 20214 h 40429"/>
            </a:gdLst>
            <a:ahLst/>
            <a:cxnLst>
              <a:cxn ang="0">
                <a:pos x="connsiteX0" y="connsiteY0"/>
              </a:cxn>
              <a:cxn ang="0">
                <a:pos x="connsiteX1" y="connsiteY1"/>
              </a:cxn>
            </a:cxnLst>
            <a:rect l="l" t="t" r="r" b="b"/>
            <a:pathLst>
              <a:path w="1952656" h="40429">
                <a:moveTo>
                  <a:pt x="0" y="20214"/>
                </a:moveTo>
                <a:lnTo>
                  <a:pt x="1952656" y="2021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40211" tIns="-28602" rIns="940212" bIns="-28602" numCol="1" spcCol="1270" anchor="ctr" anchorCtr="0">
            <a:noAutofit/>
          </a:bodyPr>
          <a:lstStyle/>
          <a:p>
            <a:pPr marL="0" lvl="0" indent="0" algn="ctr" defTabSz="311150">
              <a:lnSpc>
                <a:spcPct val="90000"/>
              </a:lnSpc>
              <a:spcBef>
                <a:spcPct val="0"/>
              </a:spcBef>
              <a:spcAft>
                <a:spcPct val="35000"/>
              </a:spcAft>
              <a:buNone/>
            </a:pPr>
            <a:endParaRPr lang="en-US" sz="700" kern="1200" dirty="0"/>
          </a:p>
        </p:txBody>
      </p:sp>
      <p:sp>
        <p:nvSpPr>
          <p:cNvPr id="28" name="Freeform: Shape 27">
            <a:extLst>
              <a:ext uri="{FF2B5EF4-FFF2-40B4-BE49-F238E27FC236}">
                <a16:creationId xmlns:a16="http://schemas.microsoft.com/office/drawing/2014/main" id="{9476667D-6775-4EF6-A182-2107CABAFCD1}"/>
              </a:ext>
            </a:extLst>
          </p:cNvPr>
          <p:cNvSpPr/>
          <p:nvPr/>
        </p:nvSpPr>
        <p:spPr>
          <a:xfrm>
            <a:off x="4234457" y="3781694"/>
            <a:ext cx="250374" cy="45719"/>
          </a:xfrm>
          <a:custGeom>
            <a:avLst/>
            <a:gdLst>
              <a:gd name="connsiteX0" fmla="*/ 0 w 1011718"/>
              <a:gd name="connsiteY0" fmla="*/ 20214 h 40429"/>
              <a:gd name="connsiteX1" fmla="*/ 1011718 w 1011718"/>
              <a:gd name="connsiteY1" fmla="*/ 20214 h 40429"/>
            </a:gdLst>
            <a:ahLst/>
            <a:cxnLst>
              <a:cxn ang="0">
                <a:pos x="connsiteX0" y="connsiteY0"/>
              </a:cxn>
              <a:cxn ang="0">
                <a:pos x="connsiteX1" y="connsiteY1"/>
              </a:cxn>
            </a:cxnLst>
            <a:rect l="l" t="t" r="r" b="b"/>
            <a:pathLst>
              <a:path w="1011718" h="40429">
                <a:moveTo>
                  <a:pt x="0" y="20214"/>
                </a:moveTo>
                <a:lnTo>
                  <a:pt x="1011718" y="2021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93266" tIns="-5078" rIns="493266" bIns="-5079" numCol="1" spcCol="1270" anchor="ctr" anchorCtr="0">
            <a:noAutofit/>
          </a:bodyPr>
          <a:lstStyle/>
          <a:p>
            <a:pPr marL="0" lvl="0" indent="0" algn="ctr" defTabSz="222250">
              <a:lnSpc>
                <a:spcPct val="90000"/>
              </a:lnSpc>
              <a:spcBef>
                <a:spcPct val="0"/>
              </a:spcBef>
              <a:spcAft>
                <a:spcPct val="35000"/>
              </a:spcAft>
              <a:buNone/>
            </a:pPr>
            <a:endParaRPr lang="en-US" sz="500" kern="1200"/>
          </a:p>
        </p:txBody>
      </p:sp>
    </p:spTree>
    <p:extLst>
      <p:ext uri="{BB962C8B-B14F-4D97-AF65-F5344CB8AC3E}">
        <p14:creationId xmlns:p14="http://schemas.microsoft.com/office/powerpoint/2010/main" val="2433407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WHERE IS IT USED ?</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
        <p:nvSpPr>
          <p:cNvPr id="4" name="TextBox 3"/>
          <p:cNvSpPr txBox="1"/>
          <p:nvPr/>
        </p:nvSpPr>
        <p:spPr>
          <a:xfrm>
            <a:off x="893700" y="2333768"/>
            <a:ext cx="7137779" cy="286232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Intelligent Traffic Management System.</a:t>
            </a:r>
          </a:p>
          <a:p>
            <a:endParaRPr lang="en-US" sz="2000" dirty="0"/>
          </a:p>
          <a:p>
            <a:pPr marL="285750" indent="-285750">
              <a:buFont typeface="Wingdings" panose="05000000000000000000" pitchFamily="2" charset="2"/>
              <a:buChar char="Ø"/>
            </a:pPr>
            <a:r>
              <a:rPr lang="en-US" sz="2000" dirty="0"/>
              <a:t>Electronic Toll Management System.</a:t>
            </a:r>
          </a:p>
          <a:p>
            <a:endParaRPr lang="en-US" sz="2000" dirty="0"/>
          </a:p>
          <a:p>
            <a:pPr marL="285750" indent="-285750">
              <a:buFont typeface="Wingdings" panose="05000000000000000000" pitchFamily="2" charset="2"/>
              <a:buChar char="Ø"/>
            </a:pPr>
            <a:r>
              <a:rPr lang="en-US" sz="2000" dirty="0"/>
              <a:t>Parking and Motorway Tolling.</a:t>
            </a:r>
          </a:p>
          <a:p>
            <a:endParaRPr lang="en-US" sz="2000" dirty="0"/>
          </a:p>
          <a:p>
            <a:pPr marL="285750" indent="-285750">
              <a:buFont typeface="Wingdings" panose="05000000000000000000" pitchFamily="2" charset="2"/>
              <a:buChar char="Ø"/>
            </a:pPr>
            <a:r>
              <a:rPr lang="en-US" sz="2000" dirty="0"/>
              <a:t>Border control.</a:t>
            </a:r>
          </a:p>
          <a:p>
            <a:endParaRPr lang="en-US" sz="2000" dirty="0"/>
          </a:p>
          <a:p>
            <a:pPr marL="285750" indent="-285750">
              <a:buFont typeface="Wingdings" panose="05000000000000000000" pitchFamily="2" charset="2"/>
              <a:buChar char="Ø"/>
            </a:pPr>
            <a:r>
              <a:rPr lang="en-US" sz="2000" dirty="0"/>
              <a:t>Journey Time Enforcement</a:t>
            </a:r>
            <a:r>
              <a:rPr lang="en-US" dirty="0"/>
              <a:t>.</a:t>
            </a:r>
          </a:p>
        </p:txBody>
      </p:sp>
      <p:cxnSp>
        <p:nvCxnSpPr>
          <p:cNvPr id="5" name="Straight Connector 4">
            <a:extLst>
              <a:ext uri="{FF2B5EF4-FFF2-40B4-BE49-F238E27FC236}">
                <a16:creationId xmlns:a16="http://schemas.microsoft.com/office/drawing/2014/main" id="{7A83C207-FF16-4615-8DA2-60AE69F02465}"/>
              </a:ext>
            </a:extLst>
          </p:cNvPr>
          <p:cNvCxnSpPr>
            <a:cxnSpLocks/>
          </p:cNvCxnSpPr>
          <p:nvPr/>
        </p:nvCxnSpPr>
        <p:spPr>
          <a:xfrm flipV="1">
            <a:off x="893700" y="1559901"/>
            <a:ext cx="7349152" cy="1"/>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grpSp>
        <p:nvGrpSpPr>
          <p:cNvPr id="6" name="Shape 578">
            <a:extLst>
              <a:ext uri="{FF2B5EF4-FFF2-40B4-BE49-F238E27FC236}">
                <a16:creationId xmlns:a16="http://schemas.microsoft.com/office/drawing/2014/main" id="{38FC5D84-2920-4D4B-93F1-8ABB532CC0F0}"/>
              </a:ext>
            </a:extLst>
          </p:cNvPr>
          <p:cNvGrpSpPr/>
          <p:nvPr/>
        </p:nvGrpSpPr>
        <p:grpSpPr>
          <a:xfrm>
            <a:off x="6677842" y="4533460"/>
            <a:ext cx="1565010" cy="1325260"/>
            <a:chOff x="5275975" y="4344850"/>
            <a:chExt cx="470150" cy="398125"/>
          </a:xfrm>
          <a:solidFill>
            <a:schemeClr val="accent3"/>
          </a:solidFill>
        </p:grpSpPr>
        <p:sp>
          <p:nvSpPr>
            <p:cNvPr id="7" name="Shape 579">
              <a:extLst>
                <a:ext uri="{FF2B5EF4-FFF2-40B4-BE49-F238E27FC236}">
                  <a16:creationId xmlns:a16="http://schemas.microsoft.com/office/drawing/2014/main" id="{B56CE194-00AA-4FD4-99FE-0160CC071D54}"/>
                </a:ext>
              </a:extLst>
            </p:cNvPr>
            <p:cNvSpPr/>
            <p:nvPr/>
          </p:nvSpPr>
          <p:spPr>
            <a:xfrm>
              <a:off x="5661250" y="4690450"/>
              <a:ext cx="65950" cy="52525"/>
            </a:xfrm>
            <a:custGeom>
              <a:avLst/>
              <a:gdLst/>
              <a:ahLst/>
              <a:cxnLst/>
              <a:rect l="0" t="0" r="0" b="0"/>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580">
              <a:extLst>
                <a:ext uri="{FF2B5EF4-FFF2-40B4-BE49-F238E27FC236}">
                  <a16:creationId xmlns:a16="http://schemas.microsoft.com/office/drawing/2014/main" id="{079A75F6-3F0D-467B-B97A-B93DD82A9DF9}"/>
                </a:ext>
              </a:extLst>
            </p:cNvPr>
            <p:cNvSpPr/>
            <p:nvPr/>
          </p:nvSpPr>
          <p:spPr>
            <a:xfrm>
              <a:off x="5294900" y="4690450"/>
              <a:ext cx="65950" cy="52525"/>
            </a:xfrm>
            <a:custGeom>
              <a:avLst/>
              <a:gdLst/>
              <a:ahLst/>
              <a:cxnLst/>
              <a:rect l="0" t="0" r="0" b="0"/>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581">
              <a:extLst>
                <a:ext uri="{FF2B5EF4-FFF2-40B4-BE49-F238E27FC236}">
                  <a16:creationId xmlns:a16="http://schemas.microsoft.com/office/drawing/2014/main" id="{16C57AEA-A252-4818-93A6-CCD0BD58001F}"/>
                </a:ext>
              </a:extLst>
            </p:cNvPr>
            <p:cNvSpPr/>
            <p:nvPr/>
          </p:nvSpPr>
          <p:spPr>
            <a:xfrm>
              <a:off x="5275975" y="4344850"/>
              <a:ext cx="470150" cy="334025"/>
            </a:xfrm>
            <a:custGeom>
              <a:avLst/>
              <a:gdLst/>
              <a:ahLst/>
              <a:cxnLst/>
              <a:rect l="0" t="0" r="0" b="0"/>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82350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Basic Function in ANPR</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cxnSp>
        <p:nvCxnSpPr>
          <p:cNvPr id="4" name="Straight Connector 3">
            <a:extLst>
              <a:ext uri="{FF2B5EF4-FFF2-40B4-BE49-F238E27FC236}">
                <a16:creationId xmlns:a16="http://schemas.microsoft.com/office/drawing/2014/main" id="{B36F35C6-9F47-473E-84FA-5A100643E5A7}"/>
              </a:ext>
            </a:extLst>
          </p:cNvPr>
          <p:cNvCxnSpPr>
            <a:cxnSpLocks/>
          </p:cNvCxnSpPr>
          <p:nvPr/>
        </p:nvCxnSpPr>
        <p:spPr>
          <a:xfrm flipV="1">
            <a:off x="777922" y="1583140"/>
            <a:ext cx="7398669" cy="1"/>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sp>
        <p:nvSpPr>
          <p:cNvPr id="5" name="TextBox 4"/>
          <p:cNvSpPr txBox="1"/>
          <p:nvPr/>
        </p:nvSpPr>
        <p:spPr>
          <a:xfrm>
            <a:off x="4376028" y="2087445"/>
            <a:ext cx="2690983"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dirty="0"/>
              <a:t>Capture an optimized image of the car </a:t>
            </a:r>
          </a:p>
        </p:txBody>
      </p:sp>
      <p:sp>
        <p:nvSpPr>
          <p:cNvPr id="6" name="TextBox 5"/>
          <p:cNvSpPr txBox="1"/>
          <p:nvPr/>
        </p:nvSpPr>
        <p:spPr>
          <a:xfrm>
            <a:off x="1837546" y="3612026"/>
            <a:ext cx="2910335" cy="10156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a:t>Process the optimized image to segregate &amp; read the license plate. </a:t>
            </a:r>
          </a:p>
        </p:txBody>
      </p:sp>
      <p:sp>
        <p:nvSpPr>
          <p:cNvPr id="7" name="TextBox 6"/>
          <p:cNvSpPr txBox="1"/>
          <p:nvPr/>
        </p:nvSpPr>
        <p:spPr>
          <a:xfrm>
            <a:off x="3942168" y="5444385"/>
            <a:ext cx="3124843" cy="707886"/>
          </a:xfrm>
          <a:prstGeom prst="rect">
            <a:avLst/>
          </a:prstGeom>
          <a:solidFill>
            <a:schemeClr val="accent2">
              <a:lumMod val="75000"/>
            </a:schemeClr>
          </a:solidFill>
        </p:spPr>
        <p:txBody>
          <a:bodyPr wrap="square" rtlCol="0">
            <a:spAutoFit/>
          </a:bodyPr>
          <a:lstStyle/>
          <a:p>
            <a:r>
              <a:rPr lang="en-US" sz="2000" dirty="0">
                <a:solidFill>
                  <a:schemeClr val="bg1"/>
                </a:solidFill>
              </a:rPr>
              <a:t>Store the recognized image in the database</a:t>
            </a:r>
          </a:p>
        </p:txBody>
      </p:sp>
      <p:cxnSp>
        <p:nvCxnSpPr>
          <p:cNvPr id="10" name="Elbow Connector 9"/>
          <p:cNvCxnSpPr>
            <a:cxnSpLocks/>
            <a:stCxn id="5" idx="3"/>
            <a:endCxn id="6" idx="3"/>
          </p:cNvCxnSpPr>
          <p:nvPr/>
        </p:nvCxnSpPr>
        <p:spPr>
          <a:xfrm flipH="1">
            <a:off x="4747881" y="2441388"/>
            <a:ext cx="2319130" cy="1678470"/>
          </a:xfrm>
          <a:prstGeom prst="bentConnector3">
            <a:avLst>
              <a:gd name="adj1" fmla="val -9857"/>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a:stCxn id="6" idx="1"/>
            <a:endCxn id="7" idx="1"/>
          </p:cNvCxnSpPr>
          <p:nvPr/>
        </p:nvCxnSpPr>
        <p:spPr>
          <a:xfrm rot="10800000" flipH="1" flipV="1">
            <a:off x="1837546" y="4119858"/>
            <a:ext cx="2104622" cy="1678470"/>
          </a:xfrm>
          <a:prstGeom prst="bentConnector3">
            <a:avLst>
              <a:gd name="adj1" fmla="val -10862"/>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911418"/>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971</TotalTime>
  <Words>856</Words>
  <Application>Microsoft Office PowerPoint</Application>
  <PresentationFormat>On-screen Show (4:3)</PresentationFormat>
  <Paragraphs>158</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Raleway</vt:lpstr>
      <vt:lpstr>Wingdings</vt:lpstr>
      <vt:lpstr>Helvetica</vt:lpstr>
      <vt:lpstr>Lato</vt:lpstr>
      <vt:lpstr>Arial</vt:lpstr>
      <vt:lpstr>Antonio template</vt:lpstr>
      <vt:lpstr>Automatic Number Plate Recognition Using Template Matching Technique</vt:lpstr>
      <vt:lpstr>Overview</vt:lpstr>
      <vt:lpstr>Introduction</vt:lpstr>
      <vt:lpstr>Possible causes of road violation</vt:lpstr>
      <vt:lpstr>PowerPoint Presentation</vt:lpstr>
      <vt:lpstr>What is ANPR ?</vt:lpstr>
      <vt:lpstr>PATTERNS OF BANGLADESHI NUMBER PLATES</vt:lpstr>
      <vt:lpstr>WHERE IS IT USED ?</vt:lpstr>
      <vt:lpstr>Basic Function in ANPR</vt:lpstr>
      <vt:lpstr>Literature Review</vt:lpstr>
      <vt:lpstr>Literature Studied So Far</vt:lpstr>
      <vt:lpstr> AUTOMATIC RECOGNITION OF A CAR LICENSE PLATE USLNG COLOR IMAGE PROCESSING Eun Ryung Lee, Pyeoung Kee Kim, and Hang Joon Kim Department of Computer Engineering, KyungPook National Univ. Taegu, 702-701, Korea  </vt:lpstr>
      <vt:lpstr>PowerPoint Presentation</vt:lpstr>
      <vt:lpstr>AUTOMATIC NUMBER PLATE RECOGNITION SYSTEM FOR VEHICLE IDENTIFICATION USING OPTICAL CHARACTER RECOGNITION  2009 International Conference on Education Technology and Computer  </vt:lpstr>
      <vt:lpstr>Bangla Automatic Number Plate Recognition System using Artificial Neural Network Asian Transactions on Science &amp; Technology (ATST ISSN: 2221-4283) Volume 02 Issue 01.  </vt:lpstr>
      <vt:lpstr>PowerPoint Presentation</vt:lpstr>
      <vt:lpstr>Requirements</vt:lpstr>
      <vt:lpstr>After all, we can ensure that Automatic License Plate Recognition will help to control the traffic in our country. This type of technology will be very much helpful for the crime detection and some other violence eradication in our country. So, we will select the proper technique to activate this system in order to assist the traffic surveillances.  .</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Rakib Ahamed</dc:creator>
  <cp:lastModifiedBy>Rakib Ahamed</cp:lastModifiedBy>
  <cp:revision>77</cp:revision>
  <dcterms:modified xsi:type="dcterms:W3CDTF">2020-07-11T14:43:05Z</dcterms:modified>
</cp:coreProperties>
</file>