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utfit" panose="020B0604020202020204" charset="0"/>
      <p:regular r:id="rId17"/>
      <p:bold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226752-311C-45E8-9988-811A54243BE5}">
  <a:tblStyle styleId="{95226752-311C-45E8-9988-811A54243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07FD6D-8429-4BDA-82F5-4CAC0B0722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55" y="43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12200" y="1074300"/>
            <a:ext cx="59196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419449"/>
            <a:ext cx="4528800" cy="33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78550" y="-1422022"/>
            <a:ext cx="8608150" cy="6743469"/>
            <a:chOff x="278550" y="-1422022"/>
            <a:chExt cx="8608150" cy="674346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78550" y="-780808"/>
              <a:ext cx="143400" cy="2454350"/>
              <a:chOff x="2436050" y="685625"/>
              <a:chExt cx="143400" cy="245435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" name="Google Shape;26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9" name="Google Shape;39;p2"/>
            <p:cNvGrpSpPr/>
            <p:nvPr/>
          </p:nvGrpSpPr>
          <p:grpSpPr>
            <a:xfrm>
              <a:off x="8743300" y="2378475"/>
              <a:ext cx="143400" cy="2454350"/>
              <a:chOff x="2436050" y="685625"/>
              <a:chExt cx="143400" cy="2454350"/>
            </a:xfrm>
          </p:grpSpPr>
          <p:grpSp>
            <p:nvGrpSpPr>
              <p:cNvPr id="40" name="Google Shape;40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1" name="Google Shape;41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" name="Google Shape;53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4" name="Google Shape;54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6" name="Google Shape;66;p2"/>
            <p:cNvGrpSpPr/>
            <p:nvPr/>
          </p:nvGrpSpPr>
          <p:grpSpPr>
            <a:xfrm>
              <a:off x="637013" y="2867097"/>
              <a:ext cx="143400" cy="2454350"/>
              <a:chOff x="2436050" y="685625"/>
              <a:chExt cx="143400" cy="2454350"/>
            </a:xfrm>
          </p:grpSpPr>
          <p:grpSp>
            <p:nvGrpSpPr>
              <p:cNvPr id="67" name="Google Shape;67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0" name="Google Shape;80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8599900" y="-1422022"/>
              <a:ext cx="143400" cy="2454350"/>
              <a:chOff x="8599900" y="-1422022"/>
              <a:chExt cx="143400" cy="2454350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8599900" y="-1422022"/>
                <a:ext cx="143400" cy="2454350"/>
                <a:chOff x="2436050" y="685625"/>
                <a:chExt cx="143400" cy="2454350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8599900" y="888928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608450" y="678203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608450" y="467478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608450" y="256753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612800" y="46028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612800" y="-164697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614900" y="-375422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617150" y="-586147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622100" y="-792372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626900" y="-998597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8626900" y="-1204822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8631850" y="-1422022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9" name="Google Shape;2929;p29"/>
          <p:cNvGrpSpPr/>
          <p:nvPr/>
        </p:nvGrpSpPr>
        <p:grpSpPr>
          <a:xfrm>
            <a:off x="96700" y="-571283"/>
            <a:ext cx="8886025" cy="6099990"/>
            <a:chOff x="96700" y="-571283"/>
            <a:chExt cx="8886025" cy="6099990"/>
          </a:xfrm>
        </p:grpSpPr>
        <p:grpSp>
          <p:nvGrpSpPr>
            <p:cNvPr id="2930" name="Google Shape;2930;p29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2931" name="Google Shape;2931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32" name="Google Shape;2932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3" name="Google Shape;2933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4" name="Google Shape;2934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5" name="Google Shape;2935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6" name="Google Shape;2936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7" name="Google Shape;2937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8" name="Google Shape;2938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9" name="Google Shape;2939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0" name="Google Shape;2940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1" name="Google Shape;2941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2" name="Google Shape;2942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3" name="Google Shape;2943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44" name="Google Shape;2944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45" name="Google Shape;2945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6" name="Google Shape;2946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7" name="Google Shape;2947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8" name="Google Shape;2948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9" name="Google Shape;2949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0" name="Google Shape;2950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1" name="Google Shape;2951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2" name="Google Shape;2952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3" name="Google Shape;2953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4" name="Google Shape;2954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5" name="Google Shape;2955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6" name="Google Shape;2956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957" name="Google Shape;2957;p29"/>
            <p:cNvGrpSpPr/>
            <p:nvPr/>
          </p:nvGrpSpPr>
          <p:grpSpPr>
            <a:xfrm>
              <a:off x="408350" y="-571283"/>
              <a:ext cx="143400" cy="2454350"/>
              <a:chOff x="2030200" y="685625"/>
              <a:chExt cx="143400" cy="2454350"/>
            </a:xfrm>
          </p:grpSpPr>
          <p:grpSp>
            <p:nvGrpSpPr>
              <p:cNvPr id="2958" name="Google Shape;2958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59" name="Google Shape;2959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0" name="Google Shape;2960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1" name="Google Shape;2961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2" name="Google Shape;2962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3" name="Google Shape;2963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4" name="Google Shape;2964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5" name="Google Shape;2965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6" name="Google Shape;2966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7" name="Google Shape;2967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8" name="Google Shape;2968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9" name="Google Shape;2969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0" name="Google Shape;2970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71" name="Google Shape;2971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72" name="Google Shape;2972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3" name="Google Shape;2973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4" name="Google Shape;2974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5" name="Google Shape;2975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6" name="Google Shape;2976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7" name="Google Shape;2977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8" name="Google Shape;2978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9" name="Google Shape;2979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0" name="Google Shape;2980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1" name="Google Shape;2981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2" name="Google Shape;2982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3" name="Google Shape;2983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984" name="Google Shape;2984;p29"/>
            <p:cNvGrpSpPr/>
            <p:nvPr/>
          </p:nvGrpSpPr>
          <p:grpSpPr>
            <a:xfrm>
              <a:off x="576600" y="3074358"/>
              <a:ext cx="143400" cy="2454350"/>
              <a:chOff x="2436050" y="685625"/>
              <a:chExt cx="143400" cy="2454350"/>
            </a:xfrm>
          </p:grpSpPr>
          <p:grpSp>
            <p:nvGrpSpPr>
              <p:cNvPr id="2985" name="Google Shape;2985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86" name="Google Shape;2986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7" name="Google Shape;2987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8" name="Google Shape;2988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9" name="Google Shape;2989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0" name="Google Shape;2990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1" name="Google Shape;2991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2" name="Google Shape;2992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3" name="Google Shape;2993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4" name="Google Shape;2994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5" name="Google Shape;2995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6" name="Google Shape;2996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7" name="Google Shape;2997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98" name="Google Shape;2998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99" name="Google Shape;2999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0" name="Google Shape;3000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1" name="Google Shape;3001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2" name="Google Shape;3002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3" name="Google Shape;3003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4" name="Google Shape;3004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5" name="Google Shape;3005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6" name="Google Shape;3006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7" name="Google Shape;3007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8" name="Google Shape;3008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9" name="Google Shape;3009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0" name="Google Shape;3010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11" name="Google Shape;3011;p29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3012" name="Google Shape;3012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13" name="Google Shape;3013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4" name="Google Shape;3014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5" name="Google Shape;3015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6" name="Google Shape;3016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7" name="Google Shape;3017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8" name="Google Shape;3018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9" name="Google Shape;3019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0" name="Google Shape;3020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1" name="Google Shape;3021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2" name="Google Shape;3022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3" name="Google Shape;3023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4" name="Google Shape;3024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25" name="Google Shape;3025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26" name="Google Shape;3026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7" name="Google Shape;3027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8" name="Google Shape;3028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9" name="Google Shape;3029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0" name="Google Shape;3030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1" name="Google Shape;3031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2" name="Google Shape;3032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3" name="Google Shape;3033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4" name="Google Shape;3034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5" name="Google Shape;3035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6" name="Google Shape;3036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7" name="Google Shape;3037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38" name="Google Shape;3038;p29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3039" name="Google Shape;3039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40" name="Google Shape;3040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1" name="Google Shape;3041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2" name="Google Shape;3042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3" name="Google Shape;3043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4" name="Google Shape;3044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5" name="Google Shape;3045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6" name="Google Shape;3046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7" name="Google Shape;3047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8" name="Google Shape;3048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9" name="Google Shape;3049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0" name="Google Shape;3050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1" name="Google Shape;3051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52" name="Google Shape;3052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53" name="Google Shape;3053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4" name="Google Shape;3054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5" name="Google Shape;3055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6" name="Google Shape;3056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7" name="Google Shape;3057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8" name="Google Shape;3058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9" name="Google Shape;3059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0" name="Google Shape;3060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1" name="Google Shape;3061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2" name="Google Shape;3062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3" name="Google Shape;3063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4" name="Google Shape;3064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6" name="Google Shape;3066;p30"/>
          <p:cNvGrpSpPr/>
          <p:nvPr/>
        </p:nvGrpSpPr>
        <p:grpSpPr>
          <a:xfrm>
            <a:off x="177725" y="-1044592"/>
            <a:ext cx="8709000" cy="5947392"/>
            <a:chOff x="177725" y="-1044592"/>
            <a:chExt cx="8709000" cy="5947392"/>
          </a:xfrm>
        </p:grpSpPr>
        <p:grpSp>
          <p:nvGrpSpPr>
            <p:cNvPr id="3067" name="Google Shape;3067;p30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3068" name="Google Shape;3068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69" name="Google Shape;3069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0" name="Google Shape;3070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1" name="Google Shape;3071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2" name="Google Shape;3072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3" name="Google Shape;3073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4" name="Google Shape;3074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5" name="Google Shape;3075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6" name="Google Shape;3076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7" name="Google Shape;3077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8" name="Google Shape;3078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9" name="Google Shape;3079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0" name="Google Shape;3080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81" name="Google Shape;3081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82" name="Google Shape;3082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3" name="Google Shape;3083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4" name="Google Shape;3084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5" name="Google Shape;3085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6" name="Google Shape;3086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7" name="Google Shape;3087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8" name="Google Shape;3088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9" name="Google Shape;3089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0" name="Google Shape;3090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1" name="Google Shape;3091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2" name="Google Shape;3092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3" name="Google Shape;3093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94" name="Google Shape;3094;p30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3095" name="Google Shape;3095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96" name="Google Shape;3096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7" name="Google Shape;3097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8" name="Google Shape;3098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9" name="Google Shape;3099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0" name="Google Shape;3100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1" name="Google Shape;3101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2" name="Google Shape;3102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3" name="Google Shape;3103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4" name="Google Shape;3104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5" name="Google Shape;3105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6" name="Google Shape;3106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7" name="Google Shape;3107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08" name="Google Shape;3108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09" name="Google Shape;3109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0" name="Google Shape;3110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1" name="Google Shape;3111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2" name="Google Shape;3112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3" name="Google Shape;3113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4" name="Google Shape;3114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5" name="Google Shape;3115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6" name="Google Shape;3116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7" name="Google Shape;3117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8" name="Google Shape;3118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9" name="Google Shape;3119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0" name="Google Shape;3120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21" name="Google Shape;3121;p30"/>
            <p:cNvGrpSpPr/>
            <p:nvPr/>
          </p:nvGrpSpPr>
          <p:grpSpPr>
            <a:xfrm>
              <a:off x="8430900" y="2149651"/>
              <a:ext cx="143400" cy="2454350"/>
              <a:chOff x="2436050" y="685625"/>
              <a:chExt cx="143400" cy="2454350"/>
            </a:xfrm>
          </p:grpSpPr>
          <p:grpSp>
            <p:nvGrpSpPr>
              <p:cNvPr id="3122" name="Google Shape;3122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23" name="Google Shape;3123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4" name="Google Shape;3124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5" name="Google Shape;3125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6" name="Google Shape;3126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7" name="Google Shape;3127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8" name="Google Shape;3128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9" name="Google Shape;3129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0" name="Google Shape;3130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1" name="Google Shape;3131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2" name="Google Shape;3132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3" name="Google Shape;3133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4" name="Google Shape;3134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35" name="Google Shape;3135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36" name="Google Shape;3136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7" name="Google Shape;3137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8" name="Google Shape;3138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9" name="Google Shape;3139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0" name="Google Shape;3140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1" name="Google Shape;3141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2" name="Google Shape;3142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3" name="Google Shape;3143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4" name="Google Shape;3144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5" name="Google Shape;3145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6" name="Google Shape;3146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7" name="Google Shape;3147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48" name="Google Shape;3148;p30"/>
            <p:cNvGrpSpPr/>
            <p:nvPr/>
          </p:nvGrpSpPr>
          <p:grpSpPr>
            <a:xfrm>
              <a:off x="569825" y="-1044592"/>
              <a:ext cx="143400" cy="2454350"/>
              <a:chOff x="2436050" y="685625"/>
              <a:chExt cx="143400" cy="2454350"/>
            </a:xfrm>
          </p:grpSpPr>
          <p:grpSp>
            <p:nvGrpSpPr>
              <p:cNvPr id="3149" name="Google Shape;3149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50" name="Google Shape;3150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1" name="Google Shape;3151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2" name="Google Shape;3152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3" name="Google Shape;3153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4" name="Google Shape;3154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5" name="Google Shape;3155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6" name="Google Shape;3156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7" name="Google Shape;3157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8" name="Google Shape;3158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9" name="Google Shape;3159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0" name="Google Shape;3160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1" name="Google Shape;3161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62" name="Google Shape;3162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63" name="Google Shape;3163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4" name="Google Shape;3164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5" name="Google Shape;3165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6" name="Google Shape;3166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7" name="Google Shape;3167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8" name="Google Shape;3168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9" name="Google Shape;3169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0" name="Google Shape;3170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1" name="Google Shape;3171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2" name="Google Shape;3172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3" name="Google Shape;3173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4" name="Google Shape;3174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75" name="Google Shape;3175;p30"/>
            <p:cNvGrpSpPr/>
            <p:nvPr/>
          </p:nvGrpSpPr>
          <p:grpSpPr>
            <a:xfrm>
              <a:off x="321125" y="2448450"/>
              <a:ext cx="143400" cy="2454350"/>
              <a:chOff x="2030200" y="685625"/>
              <a:chExt cx="143400" cy="2454350"/>
            </a:xfrm>
          </p:grpSpPr>
          <p:grpSp>
            <p:nvGrpSpPr>
              <p:cNvPr id="3176" name="Google Shape;3176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77" name="Google Shape;3177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8" name="Google Shape;3178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9" name="Google Shape;3179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0" name="Google Shape;3180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1" name="Google Shape;3181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2" name="Google Shape;3182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3" name="Google Shape;3183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4" name="Google Shape;3184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5" name="Google Shape;3185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6" name="Google Shape;3186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7" name="Google Shape;3187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8" name="Google Shape;3188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89" name="Google Shape;3189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90" name="Google Shape;3190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1" name="Google Shape;3191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2" name="Google Shape;3192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3" name="Google Shape;3193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4" name="Google Shape;3194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5" name="Google Shape;3195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6" name="Google Shape;3196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7" name="Google Shape;3197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8" name="Google Shape;3198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9" name="Google Shape;3199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0" name="Google Shape;3200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1" name="Google Shape;3201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5" r:id="rId3"/>
    <p:sldLayoutId id="214748367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hadrakib4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34"/>
          <p:cNvSpPr txBox="1">
            <a:spLocks noGrp="1"/>
          </p:cNvSpPr>
          <p:nvPr>
            <p:ph type="ctrTitle"/>
          </p:nvPr>
        </p:nvSpPr>
        <p:spPr>
          <a:xfrm>
            <a:off x="1612200" y="1074300"/>
            <a:ext cx="59196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b="0" dirty="0"/>
              <a:t>Hotel Aggregator </a:t>
            </a:r>
            <a:r>
              <a:rPr lang="en-US" sz="4800" b="0" dirty="0" smtClean="0"/>
              <a:t>Insights</a:t>
            </a:r>
            <a:endParaRPr sz="1800" b="0" dirty="0">
              <a:solidFill>
                <a:schemeClr val="accent1"/>
              </a:solidFill>
            </a:endParaRPr>
          </a:p>
        </p:txBody>
      </p:sp>
      <p:sp>
        <p:nvSpPr>
          <p:cNvPr id="3213" name="Google Shape;3213;p34"/>
          <p:cNvSpPr txBox="1">
            <a:spLocks noGrp="1"/>
          </p:cNvSpPr>
          <p:nvPr>
            <p:ph type="subTitle" idx="1"/>
          </p:nvPr>
        </p:nvSpPr>
        <p:spPr>
          <a:xfrm>
            <a:off x="2307600" y="3419449"/>
            <a:ext cx="4528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Power </a:t>
            </a:r>
            <a:r>
              <a:rPr lang="en-US" dirty="0"/>
              <a:t>BI Analysis</a:t>
            </a:r>
            <a:endParaRPr dirty="0"/>
          </a:p>
        </p:txBody>
      </p:sp>
      <p:grpSp>
        <p:nvGrpSpPr>
          <p:cNvPr id="3214" name="Google Shape;3214;p34"/>
          <p:cNvGrpSpPr/>
          <p:nvPr/>
        </p:nvGrpSpPr>
        <p:grpSpPr>
          <a:xfrm>
            <a:off x="1157800" y="-126625"/>
            <a:ext cx="143400" cy="2454350"/>
            <a:chOff x="2030200" y="685625"/>
            <a:chExt cx="143400" cy="2454350"/>
          </a:xfrm>
        </p:grpSpPr>
        <p:grpSp>
          <p:nvGrpSpPr>
            <p:cNvPr id="3215" name="Google Shape;3215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16" name="Google Shape;3216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7" name="Google Shape;3217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8" name="Google Shape;3218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9" name="Google Shape;3219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0" name="Google Shape;3220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1" name="Google Shape;3221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2" name="Google Shape;3222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3" name="Google Shape;3223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4" name="Google Shape;3224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5" name="Google Shape;3225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6" name="Google Shape;3226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7" name="Google Shape;3227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28" name="Google Shape;3228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29" name="Google Shape;3229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0" name="Google Shape;3230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1" name="Google Shape;3231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2" name="Google Shape;3232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3" name="Google Shape;3233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4" name="Google Shape;3234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5" name="Google Shape;3235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6" name="Google Shape;3236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7" name="Google Shape;3237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8" name="Google Shape;3238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9" name="Google Shape;3239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0" name="Google Shape;3240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241" name="Google Shape;3241;p34"/>
          <p:cNvGrpSpPr/>
          <p:nvPr/>
        </p:nvGrpSpPr>
        <p:grpSpPr>
          <a:xfrm>
            <a:off x="7684200" y="-1210999"/>
            <a:ext cx="143400" cy="2454350"/>
            <a:chOff x="2030200" y="685625"/>
            <a:chExt cx="143400" cy="2454350"/>
          </a:xfrm>
        </p:grpSpPr>
        <p:grpSp>
          <p:nvGrpSpPr>
            <p:cNvPr id="3242" name="Google Shape;3242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43" name="Google Shape;3243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4" name="Google Shape;3244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5" name="Google Shape;3245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6" name="Google Shape;3246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7" name="Google Shape;3247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8" name="Google Shape;3248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9" name="Google Shape;3249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0" name="Google Shape;3250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1" name="Google Shape;3251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2" name="Google Shape;3252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3" name="Google Shape;3253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4" name="Google Shape;3254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55" name="Google Shape;3255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56" name="Google Shape;3256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7" name="Google Shape;3257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8" name="Google Shape;3258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9" name="Google Shape;3259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0" name="Google Shape;3260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1" name="Google Shape;3261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2" name="Google Shape;3262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3" name="Google Shape;3263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4" name="Google Shape;3264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5" name="Google Shape;3265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6" name="Google Shape;3266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7" name="Google Shape;3267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268" name="Google Shape;3268;p34"/>
          <p:cNvGrpSpPr/>
          <p:nvPr/>
        </p:nvGrpSpPr>
        <p:grpSpPr>
          <a:xfrm>
            <a:off x="8151138" y="1406400"/>
            <a:ext cx="143400" cy="2454350"/>
            <a:chOff x="2436050" y="685625"/>
            <a:chExt cx="143400" cy="2454350"/>
          </a:xfrm>
        </p:grpSpPr>
        <p:grpSp>
          <p:nvGrpSpPr>
            <p:cNvPr id="3269" name="Google Shape;3269;p34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270" name="Google Shape;3270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1" name="Google Shape;3271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2" name="Google Shape;3272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3" name="Google Shape;3273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4" name="Google Shape;3274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5" name="Google Shape;3275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6" name="Google Shape;3276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7" name="Google Shape;3277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8" name="Google Shape;3278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9" name="Google Shape;3279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0" name="Google Shape;3280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1" name="Google Shape;3281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82" name="Google Shape;3282;p34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283" name="Google Shape;3283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4" name="Google Shape;3284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5" name="Google Shape;3285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6" name="Google Shape;3286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7" name="Google Shape;3287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8" name="Google Shape;3288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9" name="Google Shape;3289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0" name="Google Shape;3290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1" name="Google Shape;3291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2" name="Google Shape;3292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3" name="Google Shape;3293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4" name="Google Shape;3294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12200" y="4178595"/>
            <a:ext cx="4182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Presenter</a:t>
            </a:r>
            <a:r>
              <a:rPr lang="en-US" sz="1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: </a:t>
            </a:r>
            <a:r>
              <a:rPr lang="en-US" sz="1000" dirty="0" err="1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Rakib</a:t>
            </a:r>
            <a:r>
              <a:rPr lang="en-US" sz="1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 Hasan </a:t>
            </a:r>
            <a:r>
              <a:rPr lang="en-US" sz="1000" dirty="0" err="1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Rahad</a:t>
            </a:r>
            <a:endParaRPr lang="en-US" sz="1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Contact Information: </a:t>
            </a:r>
            <a:r>
              <a:rPr lang="en-US" sz="1000" dirty="0" smtClean="0">
                <a:solidFill>
                  <a:schemeClr val="bg1">
                    <a:lumMod val="25000"/>
                    <a:lumOff val="75000"/>
                  </a:schemeClr>
                </a:solidFill>
                <a:hlinkClick r:id="rId3"/>
              </a:rPr>
              <a:t>rahadrakib4@gmail.com</a:t>
            </a:r>
            <a:endParaRPr lang="en-US" sz="1000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Dhaka, Bangladesh</a:t>
            </a:r>
            <a:endParaRPr lang="en-US" sz="1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endParaRPr lang="en-US" sz="1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5533" y="0"/>
            <a:ext cx="7832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u="sng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Host Performance &amp; </a:t>
            </a:r>
            <a:r>
              <a:rPr lang="en-US" sz="1800" b="1" u="sng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Review Scores and Guest Satisfaction </a:t>
            </a:r>
            <a:r>
              <a:rPr lang="en-US" sz="1800" b="1" u="sng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Impact</a:t>
            </a:r>
            <a:endParaRPr lang="en-US" sz="1800" b="1" u="sng" dirty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Superhost</a:t>
            </a:r>
            <a:r>
              <a:rPr lang="en-US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 </a:t>
            </a: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Impact: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72.6% votes indicate no significant influence on listing performance.</a:t>
            </a: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 </a:t>
            </a:r>
            <a:endParaRPr lang="en-US" b="1" dirty="0" smtClean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  <a:p>
            <a:r>
              <a:rPr lang="en-US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Response </a:t>
            </a: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Time and Verification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Positive effects on results and performance. </a:t>
            </a: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Higher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response &amp; acceptance rates lead to higher review scores (up to 5 stars). </a:t>
            </a:r>
            <a:endParaRPr lang="en-US" dirty="0" smtClean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  <a:p>
            <a:r>
              <a:rPr lang="en-US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Areas </a:t>
            </a: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for Improvement: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Cleanliness scored the lowest at 4.66</a:t>
            </a: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.</a:t>
            </a:r>
            <a:endParaRPr lang="en-US" sz="1100" dirty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04" y="1550635"/>
            <a:ext cx="7542309" cy="33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7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395" y="213486"/>
            <a:ext cx="78326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Property Type and Room </a:t>
            </a:r>
            <a:r>
              <a:rPr lang="en-US" sz="18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Analysis</a:t>
            </a:r>
          </a:p>
          <a:p>
            <a:pPr algn="ctr"/>
            <a:endParaRPr lang="en-US" sz="1800" dirty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Property Distribution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Most prevalent is Entire Rental Unit (42.5% listings).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Room Type Trends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Entire home/apt followed by Private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Popular Listings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Accommodate 2 guests.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77" y="1651590"/>
            <a:ext cx="7488795" cy="33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9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3107" y="936607"/>
            <a:ext cx="65673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Recommendations</a:t>
            </a:r>
            <a:endParaRPr lang="en-US" dirty="0">
              <a:solidFill>
                <a:schemeClr val="accent2"/>
              </a:solidFill>
              <a:latin typeface="Söhn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Targeted Listings</a:t>
            </a:r>
            <a:r>
              <a:rPr lang="en-US" dirty="0">
                <a:solidFill>
                  <a:schemeClr val="accent2"/>
                </a:solidFill>
                <a:latin typeface="Söhne"/>
              </a:rPr>
              <a:t>: Optimize based on popular neighborhoods and property/room trends.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Pricing Strategies</a:t>
            </a:r>
            <a:r>
              <a:rPr lang="en-US" dirty="0">
                <a:solidFill>
                  <a:schemeClr val="accent2"/>
                </a:solidFill>
                <a:latin typeface="Söhne"/>
              </a:rPr>
              <a:t>: Consider property type, room capacity, and peak seasons.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Host Support</a:t>
            </a:r>
            <a:r>
              <a:rPr lang="en-US" dirty="0">
                <a:solidFill>
                  <a:schemeClr val="accent2"/>
                </a:solidFill>
                <a:latin typeface="Söhne"/>
              </a:rPr>
              <a:t>: Encourage faster response times and increased verification methods.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Guest Feedback Integration</a:t>
            </a:r>
            <a:r>
              <a:rPr lang="en-US" dirty="0">
                <a:solidFill>
                  <a:schemeClr val="accent2"/>
                </a:solidFill>
                <a:latin typeface="Söhne"/>
              </a:rPr>
              <a:t>: Use reviews to suggest improvements.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Data Completeness</a:t>
            </a:r>
            <a:r>
              <a:rPr lang="en-US" dirty="0">
                <a:solidFill>
                  <a:schemeClr val="accent2"/>
                </a:solidFill>
                <a:latin typeface="Söhne"/>
              </a:rPr>
              <a:t>: Ensure completeness in data scraping.</a:t>
            </a:r>
          </a:p>
        </p:txBody>
      </p:sp>
    </p:spTree>
    <p:extLst>
      <p:ext uri="{BB962C8B-B14F-4D97-AF65-F5344CB8AC3E}">
        <p14:creationId xmlns:p14="http://schemas.microsoft.com/office/powerpoint/2010/main" val="78312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5376" y="1332053"/>
            <a:ext cx="60924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Conclusion</a:t>
            </a:r>
            <a:endParaRPr lang="en-US" dirty="0">
              <a:solidFill>
                <a:schemeClr val="accent2"/>
              </a:solidFill>
              <a:latin typeface="Söhn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Summary</a:t>
            </a:r>
            <a:r>
              <a:rPr lang="en-US" dirty="0">
                <a:solidFill>
                  <a:schemeClr val="accent2"/>
                </a:solidFill>
                <a:latin typeface="Söhne"/>
              </a:rPr>
              <a:t>: Data analysis with Power BI provided insights into factors influencing listing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Benefits</a:t>
            </a:r>
            <a:r>
              <a:rPr lang="en-US" dirty="0">
                <a:solidFill>
                  <a:schemeClr val="accent2"/>
                </a:solidFill>
                <a:latin typeface="Söhne"/>
              </a:rPr>
              <a:t>: Empower hosts to optimize listings and attract more bookings.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Goal</a:t>
            </a:r>
            <a:r>
              <a:rPr lang="en-US" dirty="0">
                <a:solidFill>
                  <a:schemeClr val="accent2"/>
                </a:solidFill>
                <a:latin typeface="Söhne"/>
              </a:rPr>
              <a:t>: Enhance overall listing quality and competitiveness.</a:t>
            </a:r>
          </a:p>
        </p:txBody>
      </p:sp>
    </p:spTree>
    <p:extLst>
      <p:ext uri="{BB962C8B-B14F-4D97-AF65-F5344CB8AC3E}">
        <p14:creationId xmlns:p14="http://schemas.microsoft.com/office/powerpoint/2010/main" val="74817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6261" y="1886235"/>
            <a:ext cx="33361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  <a:latin typeface="Söhne"/>
              </a:rPr>
              <a:t>Thank You</a:t>
            </a:r>
            <a:endParaRPr lang="en-US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4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9674" y="848647"/>
            <a:ext cx="5404884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Table </a:t>
            </a:r>
            <a:r>
              <a:rPr lang="en-US" sz="20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of Contents</a:t>
            </a:r>
            <a:endParaRPr lang="en-US" sz="2000" dirty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Dataset Description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Key Areas of Analysis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Data Cleaning and Transformation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Data Analysis &amp; Visualization in Power BI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Findings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Conclusion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906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1070" y="1219201"/>
            <a:ext cx="547576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Problem Statement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Challenge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Understand what makes listings successful to improve overall quality and competitiveness.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Data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Rich dataset with details about listings, hosts, reviews, and availability.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Goal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Analyze data using Power BI to uncover trends and factors influencing listing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413262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3469" y="515600"/>
            <a:ext cx="4572000" cy="42535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Dataset Description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Total Listings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23,185 with 75 unique columns/attributes.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Data Points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Listings, hosts, reviews, availability.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Example columns: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id: Unique identifier for each listing.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listing_url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URL of the listing.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last_scraped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Date of the last data scrape.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name: Name of the listing.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description: Description of the listing.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host_id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Unique identifier for the host.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(and many more)</a:t>
            </a:r>
          </a:p>
        </p:txBody>
      </p:sp>
    </p:spTree>
    <p:extLst>
      <p:ext uri="{BB962C8B-B14F-4D97-AF65-F5344CB8AC3E}">
        <p14:creationId xmlns:p14="http://schemas.microsoft.com/office/powerpoint/2010/main" val="33756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9311" y="901057"/>
            <a:ext cx="4377070" cy="2610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Key Areas of Analysis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Geographical Insights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Pricing and Availability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Host Performance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Review Scores and Guest Satisfaction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Property Type and Room Analysis</a:t>
            </a:r>
          </a:p>
        </p:txBody>
      </p:sp>
    </p:spTree>
    <p:extLst>
      <p:ext uri="{BB962C8B-B14F-4D97-AF65-F5344CB8AC3E}">
        <p14:creationId xmlns:p14="http://schemas.microsoft.com/office/powerpoint/2010/main" val="268242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43246" y="138596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Data Cleaning and Transformation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Tools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Power Query Editor in Power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Steps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Remove irrelevant columns.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Handle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Ensure data consistency by addressing case sensitivity.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Outcome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A streamlined and clean dataset ready for analysis.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585" y="808074"/>
            <a:ext cx="2622186" cy="3598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794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5619" y="1032944"/>
            <a:ext cx="4572000" cy="26377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Data Analysis and Measures Creation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Techniques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DAX Functions &amp; Measures in Power BI.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Metrics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Total listings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Total hosts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Available listings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Findings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Insights into host performance and listing </a:t>
            </a: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distributio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8856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5656" y="519682"/>
            <a:ext cx="66382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Geographical Insights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Popular Neighborhoods: Melbourne, Australia (31% listings), Port Phillip (11%).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Host Concentration: High in Newton/</a:t>
            </a: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Enmore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 Neighborhood.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14" y="1763853"/>
            <a:ext cx="3547829" cy="187957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/>
          <p:cNvSpPr/>
          <p:nvPr/>
        </p:nvSpPr>
        <p:spPr>
          <a:xfrm>
            <a:off x="5617535" y="4011350"/>
            <a:ext cx="25199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distribution of listings on a map to identify popular neighborhoods.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74" y="1702778"/>
            <a:ext cx="2757377" cy="19562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Rectangle 5"/>
          <p:cNvSpPr/>
          <p:nvPr/>
        </p:nvSpPr>
        <p:spPr>
          <a:xfrm>
            <a:off x="1721316" y="4011350"/>
            <a:ext cx="19788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Geographical distribution with </a:t>
            </a:r>
            <a:r>
              <a:rPr lang="en-US" sz="105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latitudde</a:t>
            </a:r>
            <a:r>
              <a:rPr lang="en-US" sz="105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and longitude</a:t>
            </a:r>
          </a:p>
        </p:txBody>
      </p:sp>
    </p:spTree>
    <p:extLst>
      <p:ext uri="{BB962C8B-B14F-4D97-AF65-F5344CB8AC3E}">
        <p14:creationId xmlns:p14="http://schemas.microsoft.com/office/powerpoint/2010/main" val="79739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3385" y="283535"/>
            <a:ext cx="753139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Pricing and Availability </a:t>
            </a:r>
            <a:r>
              <a:rPr lang="en-US" sz="16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Analysis</a:t>
            </a:r>
          </a:p>
          <a:p>
            <a:pPr algn="ctr"/>
            <a:endParaRPr lang="en-US" sz="1600" b="1" dirty="0">
              <a:solidFill>
                <a:schemeClr val="bg1">
                  <a:lumMod val="10000"/>
                  <a:lumOff val="90000"/>
                </a:schemeClr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Pricing Trends: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Highest for Casa Particular property (</a:t>
            </a: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Avg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 Price $9652.50).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Room Type Best Sellers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: Entire home/apt ($261.61).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Availability Patterns: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öhne"/>
              </a:rPr>
              <a:t>Highest in 2016.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0" y="1609060"/>
            <a:ext cx="7333384" cy="31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12133"/>
      </p:ext>
    </p:extLst>
  </p:cSld>
  <p:clrMapOvr>
    <a:masterClrMapping/>
  </p:clrMapOvr>
</p:sld>
</file>

<file path=ppt/theme/theme1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537</Words>
  <Application>Microsoft Office PowerPoint</Application>
  <PresentationFormat>On-screen Show (16:9)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Söhne</vt:lpstr>
      <vt:lpstr>Outfit</vt:lpstr>
      <vt:lpstr>Lato</vt:lpstr>
      <vt:lpstr>Longitudinal Data Analysis - Master of Science in Biostatistics by Slidesgo</vt:lpstr>
      <vt:lpstr>Hotel Aggregator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Aggregator Insights</dc:title>
  <cp:lastModifiedBy>acer</cp:lastModifiedBy>
  <cp:revision>5</cp:revision>
  <dcterms:modified xsi:type="dcterms:W3CDTF">2024-05-19T07:24:47Z</dcterms:modified>
</cp:coreProperties>
</file>