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91" r:id="rId4"/>
    <p:sldId id="258" r:id="rId5"/>
    <p:sldId id="278" r:id="rId6"/>
    <p:sldId id="292" r:id="rId7"/>
    <p:sldId id="279" r:id="rId8"/>
  </p:sldIdLst>
  <p:sldSz cx="5486400" cy="9845675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Rockwell Condensed" panose="02060603050405020104" pitchFamily="18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Shonar Bangla" panose="02020603050405020304" pitchFamily="18" charset="0"/>
      <p:regular r:id="rId20"/>
      <p:bold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A2432-4C75-4BE1-BED5-7C146D8E87F4}">
  <a:tblStyle styleId="{224A2432-4C75-4BE1-BED5-7C146D8E8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6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6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06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4913" y="685800"/>
            <a:ext cx="190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933743"/>
            <a:ext cx="4663440" cy="11583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1480" y="6148542"/>
            <a:ext cx="4663440" cy="11583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1480" y="2131620"/>
            <a:ext cx="4663440" cy="393827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340868" y="5896240"/>
            <a:ext cx="548640" cy="131275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02" y="2056168"/>
            <a:ext cx="4555998" cy="435835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84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32" y="6301232"/>
            <a:ext cx="3551072" cy="1535925"/>
          </a:xfrm>
        </p:spPr>
        <p:txBody>
          <a:bodyPr>
            <a:normAutofit/>
          </a:bodyPr>
          <a:lstStyle>
            <a:lvl1pPr marL="0" indent="0" algn="l">
              <a:buNone/>
              <a:defRPr sz="1080" b="0">
                <a:solidFill>
                  <a:schemeClr val="tx1"/>
                </a:solidFill>
              </a:defRPr>
            </a:lvl1pPr>
            <a:lvl2pPr marL="274320" indent="0" algn="ctr">
              <a:buNone/>
              <a:defRPr sz="108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1080"/>
            </a:lvl4pPr>
            <a:lvl5pPr marL="1097280" indent="0" algn="ctr">
              <a:buNone/>
              <a:defRPr sz="1080"/>
            </a:lvl5pPr>
            <a:lvl6pPr marL="1371600" indent="0" algn="ctr">
              <a:buNone/>
              <a:defRPr sz="1080"/>
            </a:lvl6pPr>
            <a:lvl7pPr marL="1645920" indent="0" algn="ctr">
              <a:buNone/>
              <a:defRPr sz="1080"/>
            </a:lvl7pPr>
            <a:lvl8pPr marL="1920240" indent="0" algn="ctr">
              <a:buNone/>
              <a:defRPr sz="1080"/>
            </a:lvl8pPr>
            <a:lvl9pPr marL="2194560" indent="0" algn="ctr">
              <a:buNone/>
              <a:defRPr sz="1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292-7A5A-44EB-ADEC-AA767D00200F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3" y="9005513"/>
            <a:ext cx="2847442" cy="5241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6568" y="6068765"/>
            <a:ext cx="537241" cy="918930"/>
          </a:xfrm>
        </p:spPr>
        <p:txBody>
          <a:bodyPr/>
          <a:lstStyle>
            <a:lvl1pPr>
              <a:defRPr sz="168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73B-AC12-4256-9E12-E45AB393862B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4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765775"/>
            <a:ext cx="1148715" cy="80953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765775"/>
            <a:ext cx="3377565" cy="80953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8A7-06A9-4796-98A4-479CF7079753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88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ACD-722F-4835-8C36-350D1156C46F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20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60502"/>
            <a:ext cx="5486400" cy="278517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208" y="1759094"/>
            <a:ext cx="4176522" cy="505411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598" y="7207034"/>
            <a:ext cx="4073652" cy="1531549"/>
          </a:xfrm>
        </p:spPr>
        <p:txBody>
          <a:bodyPr anchor="t">
            <a:normAutofit/>
          </a:bodyPr>
          <a:lstStyle>
            <a:lvl1pPr marL="0" indent="0">
              <a:buNone/>
              <a:defRPr sz="1080" b="0">
                <a:solidFill>
                  <a:schemeClr val="accent1">
                    <a:lumMod val="50000"/>
                  </a:schemeClr>
                </a:solidFill>
              </a:defRPr>
            </a:lvl1pPr>
            <a:lvl2pPr marL="27432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67151" y="9005513"/>
            <a:ext cx="1189939" cy="52419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829D4D-0BFC-4907-B876-8D0F29D25B8B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1659" y="9005511"/>
            <a:ext cx="2847442" cy="52419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80317" y="3489519"/>
            <a:ext cx="548640" cy="131275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7270" y="3601477"/>
            <a:ext cx="534734" cy="1034143"/>
          </a:xfrm>
        </p:spPr>
        <p:txBody>
          <a:bodyPr/>
          <a:lstStyle>
            <a:lvl1pPr>
              <a:defRPr sz="168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27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3150616"/>
            <a:ext cx="2194560" cy="5710492"/>
          </a:xfrm>
        </p:spPr>
        <p:txBody>
          <a:bodyPr/>
          <a:lstStyle>
            <a:lvl1pPr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5331" y="3150616"/>
            <a:ext cx="2194560" cy="5710492"/>
          </a:xfrm>
        </p:spPr>
        <p:txBody>
          <a:bodyPr/>
          <a:lstStyle>
            <a:lvl1pPr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F713-3024-4B60-8C85-AB19FBDEA5C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77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940575"/>
            <a:ext cx="2194560" cy="91893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3938270"/>
            <a:ext cx="2194560" cy="4725924"/>
          </a:xfrm>
        </p:spPr>
        <p:txBody>
          <a:bodyPr/>
          <a:lstStyle>
            <a:lvl1pPr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2476" y="2940575"/>
            <a:ext cx="2194560" cy="91893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2476" y="3938270"/>
            <a:ext cx="2194560" cy="4725924"/>
          </a:xfrm>
        </p:spPr>
        <p:txBody>
          <a:bodyPr/>
          <a:lstStyle>
            <a:lvl1pPr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0D8C-FEE3-44E4-9FC3-58ECB605B60D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4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7AFF06-CDBB-4575-A3CF-D3C40F356B44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372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3BA-8BFA-4D1F-A6AD-B650E27402E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9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36684" y="2"/>
            <a:ext cx="1749716" cy="9845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338" y="984567"/>
            <a:ext cx="1440180" cy="2494238"/>
          </a:xfrm>
        </p:spPr>
        <p:txBody>
          <a:bodyPr anchor="b">
            <a:normAutofit/>
          </a:bodyPr>
          <a:lstStyle>
            <a:lvl1pPr>
              <a:defRPr sz="1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" y="984568"/>
            <a:ext cx="3020263" cy="7207034"/>
          </a:xfrm>
        </p:spPr>
        <p:txBody>
          <a:bodyPr/>
          <a:lstStyle>
            <a:lvl1pPr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7338" y="3478805"/>
            <a:ext cx="1440180" cy="47259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10">
                <a:solidFill>
                  <a:schemeClr val="accent1">
                    <a:lumMod val="50000"/>
                  </a:schemeClr>
                </a:solidFill>
              </a:defRPr>
            </a:lvl1pPr>
            <a:lvl2pPr marL="274320" indent="0">
              <a:buNone/>
              <a:defRPr sz="720"/>
            </a:lvl2pPr>
            <a:lvl3pPr marL="548640" indent="0">
              <a:buNone/>
              <a:defRPr sz="600"/>
            </a:lvl3pPr>
            <a:lvl4pPr marL="822960" indent="0">
              <a:buNone/>
              <a:defRPr sz="540"/>
            </a:lvl4pPr>
            <a:lvl5pPr marL="1097280" indent="0">
              <a:buNone/>
              <a:defRPr sz="540"/>
            </a:lvl5pPr>
            <a:lvl6pPr marL="1371600" indent="0">
              <a:buNone/>
              <a:defRPr sz="540"/>
            </a:lvl6pPr>
            <a:lvl7pPr marL="1645920" indent="0">
              <a:buNone/>
              <a:defRPr sz="540"/>
            </a:lvl7pPr>
            <a:lvl8pPr marL="1920240" indent="0">
              <a:buNone/>
              <a:defRPr sz="540"/>
            </a:lvl8pPr>
            <a:lvl9pPr marL="2194560" indent="0">
              <a:buNone/>
              <a:defRPr sz="5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13599" y="8980350"/>
            <a:ext cx="235915" cy="564485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3E8C-8E71-4ACB-A6F3-3C86F80AFB02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01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36684" y="2"/>
            <a:ext cx="1749716" cy="9845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338" y="984567"/>
            <a:ext cx="1440180" cy="2494238"/>
          </a:xfrm>
        </p:spPr>
        <p:txBody>
          <a:bodyPr anchor="b">
            <a:normAutofit/>
          </a:bodyPr>
          <a:lstStyle>
            <a:lvl1pPr>
              <a:defRPr sz="1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3736683" cy="98456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7338" y="3478805"/>
            <a:ext cx="1440180" cy="47259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10">
                <a:solidFill>
                  <a:schemeClr val="accent1">
                    <a:lumMod val="50000"/>
                  </a:schemeClr>
                </a:solidFill>
              </a:defRPr>
            </a:lvl1pPr>
            <a:lvl2pPr marL="274320" indent="0">
              <a:buNone/>
              <a:defRPr sz="720"/>
            </a:lvl2pPr>
            <a:lvl3pPr marL="548640" indent="0">
              <a:buNone/>
              <a:defRPr sz="600"/>
            </a:lvl3pPr>
            <a:lvl4pPr marL="822960" indent="0">
              <a:buNone/>
              <a:defRPr sz="540"/>
            </a:lvl4pPr>
            <a:lvl5pPr marL="1097280" indent="0">
              <a:buNone/>
              <a:defRPr sz="540"/>
            </a:lvl5pPr>
            <a:lvl6pPr marL="1371600" indent="0">
              <a:buNone/>
              <a:defRPr sz="540"/>
            </a:lvl6pPr>
            <a:lvl7pPr marL="1645920" indent="0">
              <a:buNone/>
              <a:defRPr sz="540"/>
            </a:lvl7pPr>
            <a:lvl8pPr marL="1920240" indent="0">
              <a:buNone/>
              <a:defRPr sz="540"/>
            </a:lvl8pPr>
            <a:lvl9pPr marL="2194560" indent="0">
              <a:buNone/>
              <a:defRPr sz="5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13599" y="8980350"/>
            <a:ext cx="235915" cy="564485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CC35-AE37-4B74-AFDC-2B5B2D807A04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315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13599" y="8980350"/>
            <a:ext cx="235915" cy="564485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695761"/>
            <a:ext cx="4663440" cy="231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045595"/>
            <a:ext cx="4663440" cy="581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5421" y="9005513"/>
            <a:ext cx="1473098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" y="9005513"/>
            <a:ext cx="2847442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0008" y="9005513"/>
            <a:ext cx="288036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 b="1" spc="-42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52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09728" indent="-109728" algn="l" defTabSz="548640" rtl="0" eaLnBrk="1" latinLnBrk="0" hangingPunct="1">
        <a:lnSpc>
          <a:spcPct val="90000"/>
        </a:lnSpc>
        <a:spcBef>
          <a:spcPts val="72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09728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109728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indent="-109728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indent="-109728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960000" indent="-137160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140000" indent="-137160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320000" indent="-137160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548640" rtl="0" eaLnBrk="1" latinLnBrk="0" hangingPunct="1">
        <a:lnSpc>
          <a:spcPct val="90000"/>
        </a:lnSpc>
        <a:spcBef>
          <a:spcPts val="240"/>
        </a:spcBef>
        <a:spcAft>
          <a:spcPts val="1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5"/>
          <p:cNvGrpSpPr/>
          <p:nvPr/>
        </p:nvGrpSpPr>
        <p:grpSpPr>
          <a:xfrm>
            <a:off x="674641" y="3931988"/>
            <a:ext cx="4182035" cy="37764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endParaRPr sz="268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68190" y="2141822"/>
            <a:ext cx="4394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D0D0D"/>
                </a:solidFill>
                <a:latin typeface="Arial Narrow" panose="020B0606020202030204" pitchFamily="34" charset="0"/>
                <a:cs typeface="Shonar Bangla" panose="02020603050405020304" pitchFamily="18" charset="0"/>
              </a:rPr>
              <a:t>Distance-Based vs. </a:t>
            </a:r>
            <a:r>
              <a:rPr lang="en-US" sz="3200" dirty="0" smtClean="0">
                <a:solidFill>
                  <a:srgbClr val="0D0D0D"/>
                </a:solidFill>
                <a:latin typeface="Arial Narrow" panose="020B0606020202030204" pitchFamily="34" charset="0"/>
                <a:cs typeface="Shonar Bangla" panose="02020603050405020304" pitchFamily="18" charset="0"/>
              </a:rPr>
              <a:t>Model-Based</a:t>
            </a:r>
            <a:r>
              <a:rPr lang="en-US" sz="3200" dirty="0">
                <a:solidFill>
                  <a:srgbClr val="0D0D0D"/>
                </a:solidFill>
                <a:latin typeface="Arial Narrow" panose="020B0606020202030204" pitchFamily="34" charset="0"/>
                <a:cs typeface="Shonar Bangla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D0D0D"/>
                </a:solidFill>
                <a:latin typeface="Arial Narrow" panose="020B0606020202030204" pitchFamily="34" charset="0"/>
                <a:cs typeface="Shonar Bangla" panose="02020603050405020304" pitchFamily="18" charset="0"/>
              </a:rPr>
              <a:t>Algorithms</a:t>
            </a:r>
            <a:endParaRPr lang="en-US" sz="3200" dirty="0">
              <a:latin typeface="Arial Narrow" panose="020B0606020202030204" pitchFamily="34" charset="0"/>
              <a:cs typeface="Shonar Bangla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6"/>
          <p:cNvGrpSpPr/>
          <p:nvPr/>
        </p:nvGrpSpPr>
        <p:grpSpPr>
          <a:xfrm>
            <a:off x="647605" y="1088020"/>
            <a:ext cx="845529" cy="76998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811097" y="1058285"/>
            <a:ext cx="34206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Understanding k-NN (k-Nearest </a:t>
            </a:r>
            <a:r>
              <a:rPr lang="en-US" sz="2000" b="1" dirty="0" smtClean="0">
                <a:solidFill>
                  <a:srgbClr val="0D0D0D"/>
                </a:solidFill>
                <a:latin typeface="Söhne"/>
              </a:rPr>
              <a:t>Neighbors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457200" lvl="1"/>
            <a:endParaRPr lang="en-US" sz="2000" b="1" dirty="0" smtClean="0">
              <a:solidFill>
                <a:srgbClr val="0D0D0D"/>
              </a:solidFill>
              <a:latin typeface="Söhne"/>
            </a:endParaRPr>
          </a:p>
          <a:p>
            <a:pPr marL="457200" lvl="1"/>
            <a:r>
              <a:rPr lang="en-US" sz="2000" b="1" dirty="0" smtClean="0">
                <a:solidFill>
                  <a:srgbClr val="0D0D0D"/>
                </a:solidFill>
                <a:latin typeface="Söhne"/>
              </a:rPr>
              <a:t>How </a:t>
            </a:r>
            <a:r>
              <a:rPr lang="en-US" sz="2000" b="1" dirty="0">
                <a:solidFill>
                  <a:srgbClr val="0D0D0D"/>
                </a:solidFill>
                <a:latin typeface="Söhne"/>
              </a:rPr>
              <a:t>it </a:t>
            </a:r>
            <a:r>
              <a:rPr lang="en-US" sz="2000" b="1" dirty="0" smtClean="0">
                <a:solidFill>
                  <a:srgbClr val="0D0D0D"/>
                </a:solidFill>
                <a:latin typeface="Söhne"/>
              </a:rPr>
              <a:t>works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25" y="3304460"/>
            <a:ext cx="6636503" cy="444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6"/>
          <p:cNvGrpSpPr/>
          <p:nvPr/>
        </p:nvGrpSpPr>
        <p:grpSpPr>
          <a:xfrm>
            <a:off x="663021" y="873349"/>
            <a:ext cx="845529" cy="76998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811097" y="1058285"/>
            <a:ext cx="3420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Model-Based Algorithms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5" y="2200436"/>
            <a:ext cx="4294207" cy="2415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1" y="5049938"/>
            <a:ext cx="4568736" cy="2569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4860" y="474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Linear Regression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2954" y="7674702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887964" y="4839372"/>
            <a:ext cx="3906817" cy="3500623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sp>
        <p:nvSpPr>
          <p:cNvPr id="333" name="Google Shape;333;p17"/>
          <p:cNvSpPr/>
          <p:nvPr/>
        </p:nvSpPr>
        <p:spPr>
          <a:xfrm>
            <a:off x="887964" y="824664"/>
            <a:ext cx="3775387" cy="320350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sp>
        <p:nvSpPr>
          <p:cNvPr id="334" name="Google Shape;334;p17"/>
          <p:cNvSpPr/>
          <p:nvPr/>
        </p:nvSpPr>
        <p:spPr>
          <a:xfrm>
            <a:off x="259081" y="-47742"/>
            <a:ext cx="1093700" cy="10388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sp>
        <p:nvSpPr>
          <p:cNvPr id="335" name="Google Shape;335;p17"/>
          <p:cNvSpPr/>
          <p:nvPr/>
        </p:nvSpPr>
        <p:spPr>
          <a:xfrm>
            <a:off x="4152071" y="4360715"/>
            <a:ext cx="825044" cy="8150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504218" y="139351"/>
            <a:ext cx="767492" cy="752563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4187168" y="4408562"/>
            <a:ext cx="754849" cy="75778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1165944" y="821405"/>
            <a:ext cx="3527091" cy="7253127"/>
            <a:chOff x="3748022" y="371961"/>
            <a:chExt cx="1842595" cy="3789122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3933909" y="371961"/>
              <a:ext cx="1617103" cy="248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r>
                <a:rPr lang="en-US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k-Nearest Neighbors</a:t>
              </a:r>
              <a:endParaRPr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3748022" y="3077491"/>
              <a:ext cx="1842595" cy="108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can model 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nonlinear/linear 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relationships </a:t>
              </a:r>
              <a:endParaRPr lang="en-US" sz="16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Generally faster at making 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predictions</a:t>
              </a:r>
            </a:p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1320308" y="1314415"/>
            <a:ext cx="3420249" cy="4512652"/>
            <a:chOff x="3821724" y="629515"/>
            <a:chExt cx="2517672" cy="2266150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3821724" y="2563865"/>
              <a:ext cx="251767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r>
                <a:rPr lang="en-US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Model-Based Algorithms</a:t>
              </a:r>
              <a:endParaRPr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3845628" y="629515"/>
              <a:ext cx="2402981" cy="1093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Very flexible, works 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well</a:t>
              </a:r>
            </a:p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struggle with high dimensionality </a:t>
              </a:r>
              <a:endParaRPr lang="en-US" sz="16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612628" indent="-607766">
                <a:lnSpc>
                  <a:spcPct val="150000"/>
                </a:lnSpc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Computationally expensive during prediction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1992069" y="3694068"/>
            <a:ext cx="1502262" cy="1502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pPr algn="ctr"/>
            <a:r>
              <a:rPr lang="en" sz="3446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3446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/>
          <p:cNvSpPr/>
          <p:nvPr/>
        </p:nvSpPr>
        <p:spPr>
          <a:xfrm>
            <a:off x="707812" y="4189900"/>
            <a:ext cx="4161591" cy="261543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165367" y="71798"/>
            <a:ext cx="4114768" cy="1190248"/>
          </a:xfrm>
          <a:prstGeom prst="rect">
            <a:avLst/>
          </a:prstGeom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r>
              <a:rPr lang="en-US" dirty="0"/>
              <a:t>strengths and weaknesses of distance-based approaches</a:t>
            </a:r>
            <a:endParaRPr dirty="0"/>
          </a:p>
        </p:txBody>
      </p:sp>
      <p:sp>
        <p:nvSpPr>
          <p:cNvPr id="1860" name="Google Shape;1860;p37"/>
          <p:cNvSpPr/>
          <p:nvPr/>
        </p:nvSpPr>
        <p:spPr>
          <a:xfrm>
            <a:off x="652544" y="2425592"/>
            <a:ext cx="4537722" cy="1163770"/>
          </a:xfrm>
          <a:prstGeom prst="roundRect">
            <a:avLst>
              <a:gd name="adj" fmla="val 50000"/>
            </a:avLst>
          </a:prstGeom>
          <a:solidFill>
            <a:srgbClr val="CC381A"/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grpSp>
        <p:nvGrpSpPr>
          <p:cNvPr id="1870" name="Google Shape;1870;p37"/>
          <p:cNvGrpSpPr/>
          <p:nvPr/>
        </p:nvGrpSpPr>
        <p:grpSpPr>
          <a:xfrm>
            <a:off x="652544" y="2705266"/>
            <a:ext cx="4397413" cy="6812130"/>
            <a:chOff x="3451825" y="971261"/>
            <a:chExt cx="2297262" cy="3558739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508687" y="971261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-US" sz="3446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k-NN</a:t>
              </a:r>
              <a:r>
                <a:rPr lang="en-US" sz="3446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</a:t>
              </a:r>
              <a:r>
                <a:rPr lang="en-US" sz="3446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Strengths</a:t>
              </a:r>
              <a:endParaRPr sz="3446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37"/>
            <p:cNvSpPr txBox="1"/>
            <p:nvPr/>
          </p:nvSpPr>
          <p:spPr>
            <a:xfrm>
              <a:off x="345182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612628" indent="-607766">
                <a:buSzPts val="1400"/>
                <a:buFont typeface="Roboto"/>
                <a:buChar char="●"/>
              </a:pPr>
              <a:endParaRPr sz="268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37"/>
            <p:cNvSpPr txBox="1"/>
            <p:nvPr/>
          </p:nvSpPr>
          <p:spPr>
            <a:xfrm>
              <a:off x="3451825" y="3969300"/>
              <a:ext cx="22404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4862">
                <a:buSzPts val="1400"/>
              </a:pPr>
              <a:endParaRPr sz="268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8" name="Google Shape;1878;p37"/>
          <p:cNvGrpSpPr/>
          <p:nvPr/>
        </p:nvGrpSpPr>
        <p:grpSpPr>
          <a:xfrm>
            <a:off x="4280135" y="261564"/>
            <a:ext cx="910130" cy="683523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59331" y="4520087"/>
            <a:ext cx="3937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Adaptability to Local </a:t>
            </a:r>
            <a:r>
              <a:rPr lang="en-US" sz="1600" b="1" dirty="0" smtClean="0"/>
              <a:t>Structure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Flexibility in Data Form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/>
          <p:cNvSpPr/>
          <p:nvPr/>
        </p:nvSpPr>
        <p:spPr>
          <a:xfrm>
            <a:off x="707812" y="4189900"/>
            <a:ext cx="4161591" cy="261543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165367" y="71798"/>
            <a:ext cx="4114768" cy="1190248"/>
          </a:xfrm>
          <a:prstGeom prst="rect">
            <a:avLst/>
          </a:prstGeom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r>
              <a:rPr lang="en-US" dirty="0"/>
              <a:t>strengths and weaknesses of distance-based approaches</a:t>
            </a:r>
            <a:endParaRPr dirty="0"/>
          </a:p>
        </p:txBody>
      </p:sp>
      <p:sp>
        <p:nvSpPr>
          <p:cNvPr id="1860" name="Google Shape;1860;p37"/>
          <p:cNvSpPr/>
          <p:nvPr/>
        </p:nvSpPr>
        <p:spPr>
          <a:xfrm>
            <a:off x="652543" y="2425592"/>
            <a:ext cx="4405843" cy="1171438"/>
          </a:xfrm>
          <a:prstGeom prst="roundRect">
            <a:avLst>
              <a:gd name="adj" fmla="val 50000"/>
            </a:avLst>
          </a:prstGeom>
          <a:solidFill>
            <a:srgbClr val="CC381A"/>
          </a:solidFill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endParaRPr sz="2680"/>
          </a:p>
        </p:txBody>
      </p:sp>
      <p:grpSp>
        <p:nvGrpSpPr>
          <p:cNvPr id="1870" name="Google Shape;1870;p37"/>
          <p:cNvGrpSpPr/>
          <p:nvPr/>
        </p:nvGrpSpPr>
        <p:grpSpPr>
          <a:xfrm>
            <a:off x="652544" y="2705266"/>
            <a:ext cx="4397413" cy="6812130"/>
            <a:chOff x="3451825" y="971261"/>
            <a:chExt cx="2297262" cy="3558739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508687" y="971261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-US" sz="3446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k-NN</a:t>
              </a:r>
              <a:r>
                <a:rPr lang="en-US" sz="3446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Weaknesses</a:t>
              </a:r>
              <a:endParaRPr sz="3446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37"/>
            <p:cNvSpPr txBox="1"/>
            <p:nvPr/>
          </p:nvSpPr>
          <p:spPr>
            <a:xfrm>
              <a:off x="345182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612628" indent="-607766">
                <a:buSzPts val="1400"/>
                <a:buFont typeface="Roboto"/>
                <a:buChar char="●"/>
              </a:pPr>
              <a:endParaRPr sz="268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37"/>
            <p:cNvSpPr txBox="1"/>
            <p:nvPr/>
          </p:nvSpPr>
          <p:spPr>
            <a:xfrm>
              <a:off x="3451825" y="3969300"/>
              <a:ext cx="22404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6" tIns="175006" rIns="175006" bIns="175006" anchor="t" anchorCtr="0">
              <a:noAutofit/>
            </a:bodyPr>
            <a:lstStyle/>
            <a:p>
              <a:pPr marL="4862">
                <a:buSzPts val="1400"/>
              </a:pPr>
              <a:endParaRPr sz="268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8" name="Google Shape;1878;p37"/>
          <p:cNvGrpSpPr/>
          <p:nvPr/>
        </p:nvGrpSpPr>
        <p:grpSpPr>
          <a:xfrm>
            <a:off x="4280135" y="261564"/>
            <a:ext cx="910130" cy="683523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59331" y="4520087"/>
            <a:ext cx="3937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Sensitivity to </a:t>
            </a:r>
            <a:r>
              <a:rPr lang="en-US" b="1" dirty="0" smtClean="0"/>
              <a:t>Dimensionality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Choice of </a:t>
            </a:r>
            <a:r>
              <a:rPr lang="en-US" b="1" dirty="0" smtClean="0"/>
              <a:t>'k’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Scalability with Large Datasets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79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-5133340" y="787645"/>
            <a:ext cx="15753080" cy="710933"/>
          </a:xfrm>
          <a:prstGeom prst="rect">
            <a:avLst/>
          </a:prstGeom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591738" y="2261914"/>
            <a:ext cx="4302928" cy="6796042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endParaRPr sz="2680"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-5590562" y="2116050"/>
            <a:ext cx="5079344" cy="1297920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446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5997617" y="2116049"/>
            <a:ext cx="5079323" cy="1297922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446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-5590544" y="4937052"/>
            <a:ext cx="5079323" cy="1307081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446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-5590543" y="7767191"/>
            <a:ext cx="5079325" cy="1289036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3446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5997617" y="4909870"/>
            <a:ext cx="5079342" cy="1361475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446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5997617" y="7767240"/>
            <a:ext cx="5079323" cy="1290696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3446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3446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5006" tIns="175006" rIns="175006" bIns="175006" anchor="ctr" anchorCtr="0">
                <a:noAutofit/>
              </a:bodyPr>
              <a:lstStyle/>
              <a:p>
                <a:pPr algn="r"/>
                <a:r>
                  <a:rPr lang="en" sz="2680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268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75006" tIns="175006" rIns="175006" bIns="175006" anchor="ctr" anchorCtr="0">
              <a:noAutofit/>
            </a:bodyPr>
            <a:lstStyle/>
            <a:p>
              <a:pPr algn="ctr"/>
              <a:r>
                <a:rPr lang="en" sz="3446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3446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1011090" y="8169317"/>
            <a:ext cx="3463932" cy="6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006" tIns="175006" rIns="175006" bIns="175006" anchor="ctr" anchorCtr="0">
            <a:noAutofit/>
          </a:bodyPr>
          <a:lstStyle/>
          <a:p>
            <a:pPr algn="ctr"/>
            <a:r>
              <a:rPr lang="en" sz="3446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3446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Narrow</vt:lpstr>
      <vt:lpstr>Rockwell Condensed</vt:lpstr>
      <vt:lpstr>Arial</vt:lpstr>
      <vt:lpstr>Roboto</vt:lpstr>
      <vt:lpstr>Shonar Bangla</vt:lpstr>
      <vt:lpstr>Söhne</vt:lpstr>
      <vt:lpstr>Fira Sans Extra Condensed</vt:lpstr>
      <vt:lpstr>Rockwell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strengths and weaknesses of distance-based approaches</vt:lpstr>
      <vt:lpstr>strengths and weaknesses of distance-based approaches</vt:lpstr>
      <vt:lpstr>Machine Learning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modified xsi:type="dcterms:W3CDTF">2024-05-11T18:24:20Z</dcterms:modified>
</cp:coreProperties>
</file>