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4" r:id="rId6"/>
    <p:sldId id="296" r:id="rId7"/>
    <p:sldId id="295" r:id="rId8"/>
    <p:sldId id="297" r:id="rId9"/>
    <p:sldId id="299" r:id="rId10"/>
    <p:sldId id="300" r:id="rId11"/>
    <p:sldId id="308" r:id="rId12"/>
    <p:sldId id="303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3" autoAdjust="0"/>
    <p:restoredTop sz="93204" autoAdjust="0"/>
  </p:normalViewPr>
  <p:slideViewPr>
    <p:cSldViewPr snapToGrid="0">
      <p:cViewPr varScale="1">
        <p:scale>
          <a:sx n="51" d="100"/>
          <a:sy n="51" d="100"/>
        </p:scale>
        <p:origin x="56" y="43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6470" y="1451611"/>
            <a:ext cx="6793867" cy="2685383"/>
          </a:xfrm>
        </p:spPr>
        <p:txBody>
          <a:bodyPr anchor="b">
            <a:noAutofit/>
          </a:bodyPr>
          <a:lstStyle/>
          <a:p>
            <a:r>
              <a:rPr lang="en-US" sz="4800" dirty="0"/>
              <a:t>MASTER THESIS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             </a:t>
            </a:r>
            <a:r>
              <a:rPr lang="en-US" sz="4800" i="1" dirty="0"/>
              <a:t>BY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    SAFIN &amp; TEJU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5A0E222-C6B7-6ABE-FA4B-A3F7C58F7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2983230"/>
            <a:ext cx="6295660" cy="341756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9600" dirty="0"/>
              <a:t>                                                                                                                                                                           	</a:t>
            </a:r>
            <a:r>
              <a:rPr lang="en-US" sz="9600" b="1" i="1" dirty="0"/>
              <a:t>Department of Computer Science,</a:t>
            </a:r>
          </a:p>
          <a:p>
            <a:r>
              <a:rPr lang="en-US" sz="9600" b="1" i="1" dirty="0"/>
              <a:t>                                                                                                                                                                                   		University of Stavanger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8FB7-2EF7-16C7-6EB9-F4B4A0D1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i="1" dirty="0"/>
              <a:t>CONSISTENCY &amp;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BC9A-628E-AFE9-2DB9-EE60A0098AE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4" y="1968500"/>
            <a:ext cx="9737726" cy="414927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500" i="1" dirty="0"/>
              <a:t>Recreate visuals matching internal design needs</a:t>
            </a:r>
          </a:p>
          <a:p>
            <a:endParaRPr lang="en-US" sz="35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500" i="1" dirty="0"/>
              <a:t>-Higher consistency with base model</a:t>
            </a:r>
          </a:p>
          <a:p>
            <a:endParaRPr lang="en-US" sz="35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500" i="1" dirty="0"/>
              <a:t>Style alignment achieved</a:t>
            </a:r>
          </a:p>
          <a:p>
            <a:endParaRPr lang="en-US" sz="35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500" i="1" dirty="0"/>
              <a:t>Higher productivity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94315-56A5-27EB-E12E-0D47E3B3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8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DD32-7E14-125A-FBC1-023B613A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EXAMPLE: </a:t>
            </a:r>
            <a:r>
              <a:rPr lang="en-US" sz="4000" i="1" dirty="0"/>
              <a:t>UPSCALING</a:t>
            </a:r>
          </a:p>
        </p:txBody>
      </p:sp>
      <p:pic>
        <p:nvPicPr>
          <p:cNvPr id="7" name="Content Placeholder 6" descr="A screenshot of a computer system&#10;&#10;AI-generated content may be incorrect.">
            <a:extLst>
              <a:ext uri="{FF2B5EF4-FFF2-40B4-BE49-F238E27FC236}">
                <a16:creationId xmlns:a16="http://schemas.microsoft.com/office/drawing/2014/main" id="{EB6FB485-CECC-C409-D3FD-A65AB841C6F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022685" y="1828800"/>
            <a:ext cx="8349915" cy="50291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08088-9529-A603-D61E-D5746DEB27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53073" y="2481940"/>
            <a:ext cx="2538663" cy="3759200"/>
          </a:xfrm>
        </p:spPr>
        <p:txBody>
          <a:bodyPr/>
          <a:lstStyle/>
          <a:p>
            <a:r>
              <a:rPr lang="en-US" b="1" i="1" dirty="0"/>
              <a:t>More detailed </a:t>
            </a:r>
            <a:r>
              <a:rPr lang="en-US" b="1" i="1" dirty="0" err="1"/>
              <a:t>svg</a:t>
            </a:r>
            <a:r>
              <a:rPr lang="en-US" b="1" i="1" dirty="0"/>
              <a:t> output!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72D6C-CF9D-23EF-969B-D4B18C0D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315" y="624114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4092-FA19-1B21-3DA6-5E40C20D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EXAMPLE: IMG2IMG</a:t>
            </a:r>
          </a:p>
        </p:txBody>
      </p:sp>
      <p:pic>
        <p:nvPicPr>
          <p:cNvPr id="7" name="Content Placeholder 6" descr="A computer screen with several images&#10;&#10;AI-generated content may be incorrect.">
            <a:extLst>
              <a:ext uri="{FF2B5EF4-FFF2-40B4-BE49-F238E27FC236}">
                <a16:creationId xmlns:a16="http://schemas.microsoft.com/office/drawing/2014/main" id="{88105471-43D6-8F5B-DD3E-20F61A325929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034716" y="1783081"/>
            <a:ext cx="7908868" cy="51663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5713-09A5-2589-D638-CB92CD2D6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43584" y="2481940"/>
            <a:ext cx="3068876" cy="3759200"/>
          </a:xfrm>
        </p:spPr>
        <p:txBody>
          <a:bodyPr/>
          <a:lstStyle/>
          <a:p>
            <a:r>
              <a:rPr lang="en-US" b="1" i="1" dirty="0"/>
              <a:t>From a random image to a Laerdal style image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5445F-A731-4112-F7AC-00D20424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6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36C8-2CD3-22B6-BD70-0A9EA6B2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WORKFLOW EXAMPLE: </a:t>
            </a:r>
            <a:r>
              <a:rPr lang="en-US" sz="4000" i="1" dirty="0"/>
              <a:t>IMG2VIDEO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4091-9CE0-0842-CC12-8D0D13D0848D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78EAC-B63E-D5D8-1024-5AD025E8BC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74C9-19B6-9B09-092F-1E551249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1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65DD-4780-95D9-73CC-782F178C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10436226" cy="1358140"/>
          </a:xfrm>
        </p:spPr>
        <p:txBody>
          <a:bodyPr>
            <a:normAutofit/>
          </a:bodyPr>
          <a:lstStyle/>
          <a:p>
            <a:r>
              <a:rPr lang="en-US" sz="3200" dirty="0"/>
              <a:t>WORKFLOW EXAMPLE: </a:t>
            </a:r>
            <a:r>
              <a:rPr lang="en-US" sz="3200" i="1" dirty="0"/>
              <a:t>VIDEO2ANIMATION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F10BE-BDE8-F476-FFF8-D8D8208CF6A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C4E34-2C7F-8523-716C-536FF64F09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EA12D-2593-D321-EAE7-9146EDD4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0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1940297"/>
          </a:xfrm>
        </p:spPr>
        <p:txBody>
          <a:bodyPr/>
          <a:lstStyle/>
          <a:p>
            <a:r>
              <a:rPr lang="en-US" i="1" dirty="0"/>
              <a:t>   </a:t>
            </a:r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395" y="3358434"/>
            <a:ext cx="5528217" cy="2192621"/>
          </a:xfrm>
        </p:spPr>
        <p:txBody>
          <a:bodyPr bIns="0">
            <a:normAutofit fontScale="25000" lnSpcReduction="20000"/>
          </a:bodyPr>
          <a:lstStyle/>
          <a:p>
            <a:r>
              <a:rPr lang="en-US" sz="9600" b="1" i="1" dirty="0"/>
              <a:t> We’d love to hear your thoughts, feedback and ideas for improvements!”</a:t>
            </a:r>
          </a:p>
          <a:p>
            <a:endParaRPr lang="en-US" sz="9600" b="1" i="1" dirty="0"/>
          </a:p>
          <a:p>
            <a:r>
              <a:rPr lang="en-US" sz="9600" b="1" i="1" dirty="0"/>
              <a:t>                           </a:t>
            </a:r>
            <a:r>
              <a:rPr lang="en-US" sz="160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24CF-7FB4-BAE9-04BE-1323E257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" y="136524"/>
            <a:ext cx="11727180" cy="2686410"/>
          </a:xfrm>
        </p:spPr>
        <p:txBody>
          <a:bodyPr anchor="t">
            <a:normAutofit/>
          </a:bodyPr>
          <a:lstStyle/>
          <a:p>
            <a:r>
              <a:rPr lang="en-US" sz="4000" i="1" dirty="0"/>
              <a:t>STABLE DIFFUSION AND IMAGE GENERATION   </a:t>
            </a:r>
            <a:br>
              <a:rPr lang="en-US" sz="4000" i="1" dirty="0"/>
            </a:br>
            <a:r>
              <a:rPr lang="en-US" sz="4000" i="1" dirty="0"/>
              <a:t>   </a:t>
            </a:r>
            <a:br>
              <a:rPr lang="en-US" sz="4000" i="1" dirty="0"/>
            </a:br>
            <a:r>
              <a:rPr lang="en-US" sz="4000" i="1" dirty="0"/>
              <a:t>   WITH COMFYUI TO ASSIST DESIGNERS</a:t>
            </a:r>
          </a:p>
        </p:txBody>
      </p:sp>
      <p:pic>
        <p:nvPicPr>
          <p:cNvPr id="6" name="Picture Placeholder 5" descr="A person wearing a garment&#10;&#10;AI-generated content may be incorrect.">
            <a:extLst>
              <a:ext uri="{FF2B5EF4-FFF2-40B4-BE49-F238E27FC236}">
                <a16:creationId xmlns:a16="http://schemas.microsoft.com/office/drawing/2014/main" id="{27E57C80-E80B-458B-C146-18A2CF60F9C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rcRect r="1" b="18064"/>
          <a:stretch/>
        </p:blipFill>
        <p:spPr>
          <a:xfrm>
            <a:off x="0" y="2194560"/>
            <a:ext cx="7861182" cy="4663440"/>
          </a:xfr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AA74FA-419F-694B-1612-5815E6B7A5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18171" y="3919855"/>
            <a:ext cx="4606290" cy="268641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700" b="1" i="1" dirty="0"/>
              <a:t>CASE STUDY OF LAERDAL MEDICAL 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1EE0942-202B-D100-23F8-137C2C51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4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51B2-4A59-A44B-F4A3-2C425A38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0496-69E7-A88F-F904-A8558C4F613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4" y="2481940"/>
            <a:ext cx="10512426" cy="3635831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1" i="1" dirty="0"/>
              <a:t>  </a:t>
            </a:r>
            <a:r>
              <a:rPr lang="en-US" sz="3200" dirty="0"/>
              <a:t> </a:t>
            </a:r>
            <a:r>
              <a:rPr lang="en-US" sz="3200" b="1" i="1" dirty="0"/>
              <a:t>Inability to generate a fast and consistent Laerdal-style illustrations</a:t>
            </a:r>
            <a:r>
              <a:rPr lang="en-US" sz="3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i="1" dirty="0"/>
              <a:t>   Inconsistent output quality</a:t>
            </a:r>
            <a:endParaRPr lang="en-US" sz="3000" b="1" i="1" dirty="0"/>
          </a:p>
          <a:p>
            <a:endParaRPr lang="en-US" sz="3000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1" i="1" dirty="0"/>
              <a:t>   Limited customization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000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000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1" i="1" dirty="0"/>
              <a:t>    Difficulty in integrating AI tools into existing design     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000" b="1" i="1" dirty="0"/>
          </a:p>
          <a:p>
            <a:r>
              <a:rPr lang="en-US" sz="3000" b="1" i="1" dirty="0"/>
              <a:t>         workflows.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4FEAE-C41F-C28A-03A9-5E3F7196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90B7-744E-337C-C2BF-9B0F4240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goalS</a:t>
            </a:r>
            <a:r>
              <a:rPr lang="en-US" sz="5400" dirty="0"/>
              <a:t>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836C-39F8-C99E-5E4C-31A3135335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3" y="2254252"/>
            <a:ext cx="10027921" cy="43624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Generate consistent Laerdal-style images</a:t>
            </a:r>
            <a:r>
              <a:rPr lang="en-US" sz="3200" dirty="0"/>
              <a:t> </a:t>
            </a:r>
            <a:r>
              <a:rPr lang="en-US" sz="3200" b="1" dirty="0"/>
              <a:t>using Stable Diffusion.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100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100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Fine-tune with </a:t>
            </a:r>
            <a:r>
              <a:rPr lang="en-US" sz="3200" b="1" dirty="0" err="1"/>
              <a:t>LoRA</a:t>
            </a:r>
            <a:r>
              <a:rPr lang="en-US" sz="3200" dirty="0"/>
              <a:t> </a:t>
            </a:r>
            <a:r>
              <a:rPr lang="en-US" sz="3200" b="1" dirty="0"/>
              <a:t>to enhance model adaptation to Laerdal’s style.</a:t>
            </a:r>
          </a:p>
          <a:p>
            <a:endParaRPr lang="en-US" sz="3100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100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100" b="1" i="1" dirty="0"/>
              <a:t>Providing illustrators and designers with better control over generated images.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4FE85-412A-DFFE-76B7-CF982F6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2B5E-DB09-1C3D-59D1-FBC6B8EC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5A22-58B8-F07D-CCBE-5A6DF66A3DF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4" y="2481940"/>
            <a:ext cx="10639426" cy="363583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i="1" dirty="0"/>
              <a:t>An open- source  and customizable  generative model</a:t>
            </a:r>
          </a:p>
          <a:p>
            <a:endParaRPr lang="en-US" sz="28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i="1" dirty="0"/>
              <a:t>Generates realistic and artistic images</a:t>
            </a:r>
          </a:p>
          <a:p>
            <a:endParaRPr lang="en-US" sz="28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i="1" dirty="0"/>
              <a:t>Text – to- image model using latent diffusion</a:t>
            </a:r>
          </a:p>
          <a:p>
            <a:endParaRPr lang="en-US" sz="2800" b="1" i="1" dirty="0"/>
          </a:p>
          <a:p>
            <a:endParaRPr lang="en-US" sz="2800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10859-9225-A175-81F3-674EBD5E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3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ABAF-E755-EA5E-00B9-5B56558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/>
              <a:t>COMFYUI: VISUAL WORKFLOW INTERFACE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2596D3-9D51-2B95-94E1-B3E8CA47926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/>
        </p:blipFill>
        <p:spPr>
          <a:xfrm>
            <a:off x="926926" y="2392471"/>
            <a:ext cx="7103601" cy="4559474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60569-748D-902A-CB29-5E09330D54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412877" cy="4096660"/>
          </a:xfrm>
        </p:spPr>
        <p:txBody>
          <a:bodyPr>
            <a:normAutofit/>
          </a:bodyPr>
          <a:lstStyle/>
          <a:p>
            <a:r>
              <a:rPr lang="en-US" sz="2000" b="1" i="1" dirty="0"/>
              <a:t>A node based interface for stable diffusion</a:t>
            </a:r>
          </a:p>
          <a:p>
            <a:endParaRPr lang="en-US" sz="2000" b="1" i="1" dirty="0"/>
          </a:p>
          <a:p>
            <a:r>
              <a:rPr lang="en-US" sz="2000" b="1" i="1" dirty="0"/>
              <a:t>Connecting nodes to define complex pipelines</a:t>
            </a:r>
          </a:p>
          <a:p>
            <a:endParaRPr lang="en-US" sz="2000" b="1" i="1" dirty="0"/>
          </a:p>
          <a:p>
            <a:r>
              <a:rPr lang="en-US" sz="2000" b="1" i="1" dirty="0"/>
              <a:t>Flexible user control and reproducibil</a:t>
            </a:r>
            <a:r>
              <a:rPr lang="en-US" i="1" dirty="0"/>
              <a:t>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CF71B-DC45-3506-C807-71CABBCF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1406-6C56-DD9C-3354-04B78996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CDB-48F8-9BEE-6C80-DE8EF966CDA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57619" y="2126256"/>
            <a:ext cx="6972908" cy="399151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err="1"/>
              <a:t>LoRA</a:t>
            </a:r>
            <a:r>
              <a:rPr lang="en-US" sz="2000" b="1" dirty="0"/>
              <a:t>  - Low Rank Adaptation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r>
              <a:rPr lang="en-US" sz="2000" b="1" dirty="0"/>
              <a:t>       </a:t>
            </a:r>
            <a:r>
              <a:rPr lang="en-US" sz="2000" b="1" i="1" dirty="0"/>
              <a:t>- Efficiently fine tunes large models</a:t>
            </a:r>
          </a:p>
          <a:p>
            <a:endParaRPr lang="en-US" sz="2000" b="1" i="1" dirty="0"/>
          </a:p>
          <a:p>
            <a:r>
              <a:rPr lang="en-US" sz="2000" b="1" i="1" dirty="0"/>
              <a:t>       - Injects minimal parameters for style learning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err="1"/>
              <a:t>ControlNets</a:t>
            </a: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r>
              <a:rPr lang="en-US" sz="2000" b="1" dirty="0"/>
              <a:t>     - </a:t>
            </a:r>
            <a:r>
              <a:rPr lang="en-US" sz="2000" b="1" i="1" dirty="0"/>
              <a:t>Guides generations using pose, depth, edge maps</a:t>
            </a:r>
          </a:p>
          <a:p>
            <a:endParaRPr lang="en-US" sz="2000" b="1" i="1" dirty="0"/>
          </a:p>
          <a:p>
            <a:r>
              <a:rPr lang="en-US" sz="2000" b="1" i="1" dirty="0"/>
              <a:t>     - Ensures structures and compositions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E7B7-5EA9-7F11-4E03-91D05EF286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33841" y="2357610"/>
            <a:ext cx="4616067" cy="388353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err="1"/>
              <a:t>Kohya</a:t>
            </a:r>
            <a:r>
              <a:rPr lang="en-US" sz="2000" b="1" dirty="0"/>
              <a:t> training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   -</a:t>
            </a:r>
            <a:r>
              <a:rPr lang="en-US" sz="2000" b="1" i="1" dirty="0"/>
              <a:t>Custom </a:t>
            </a:r>
            <a:r>
              <a:rPr lang="en-US" sz="2000" b="1" i="1" dirty="0" err="1"/>
              <a:t>LoRA</a:t>
            </a:r>
            <a:r>
              <a:rPr lang="en-US" sz="2000" b="1" i="1" dirty="0"/>
              <a:t> fine tunning           	method</a:t>
            </a:r>
          </a:p>
          <a:p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      -Trains on custom datasets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      - Enables prompt alignment</a:t>
            </a:r>
            <a:r>
              <a:rPr lang="en-US" sz="2000" b="1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06A24-1B77-5152-DBAA-B9935DE1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64720-4C97-243B-E554-FAD833710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9BD1-76AA-2CFF-AD7C-F2947E8E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459162"/>
          </a:xfrm>
        </p:spPr>
        <p:txBody>
          <a:bodyPr/>
          <a:lstStyle/>
          <a:p>
            <a:r>
              <a:rPr lang="en-US" dirty="0"/>
              <a:t>MODELS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AF21-6698-F7B2-0CFC-C29F1686FDA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22719" y="1681018"/>
            <a:ext cx="8909572" cy="467533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i="1" dirty="0"/>
              <a:t>SDXL(v1.5)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200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i="1" dirty="0"/>
              <a:t>SD 3 MEDIUM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200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i="1" dirty="0"/>
              <a:t>DREAMSHAPER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200" i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i="1" dirty="0"/>
              <a:t>JUGGERNUTS</a:t>
            </a:r>
          </a:p>
          <a:p>
            <a:r>
              <a:rPr lang="en-US" sz="3200" i="1" dirty="0"/>
              <a:t>(</a:t>
            </a:r>
            <a:r>
              <a:rPr lang="en-US" sz="2000" i="1" dirty="0"/>
              <a:t>Models can be downloaded from </a:t>
            </a:r>
            <a:r>
              <a:rPr lang="en-US" sz="2000" i="1" dirty="0" err="1"/>
              <a:t>civitai</a:t>
            </a:r>
            <a:r>
              <a:rPr lang="en-US" sz="2000" i="1" dirty="0"/>
              <a:t> and hugging face website)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767C5-29DF-A511-D369-B5930624D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8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A5C7-7C3D-9C20-F578-FEBFB14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3" y="616860"/>
            <a:ext cx="9078481" cy="1637391"/>
          </a:xfrm>
        </p:spPr>
        <p:txBody>
          <a:bodyPr>
            <a:normAutofit/>
          </a:bodyPr>
          <a:lstStyle/>
          <a:p>
            <a:r>
              <a:rPr lang="en-US" sz="4000" dirty="0"/>
              <a:t>PRACTICAL APPLICATIONS FOR</a:t>
            </a:r>
            <a:br>
              <a:rPr lang="en-US" sz="4000" dirty="0"/>
            </a:br>
            <a:r>
              <a:rPr lang="en-US" sz="4000" dirty="0"/>
              <a:t>    	DESIGNERS AT LAERDAL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EE5A3-A325-2C96-B39C-B4EB2218F255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1052944" y="2576945"/>
            <a:ext cx="6982692" cy="449810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C7A1-464E-C7EE-BB5A-FE5D99F96E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sz="2000" b="1" i="1" dirty="0"/>
              <a:t>Text2Image</a:t>
            </a:r>
          </a:p>
          <a:p>
            <a:endParaRPr lang="en-US" sz="2000" b="1" i="1" dirty="0"/>
          </a:p>
          <a:p>
            <a:r>
              <a:rPr lang="en-US" sz="2000" b="1" i="1" dirty="0"/>
              <a:t>Image2image</a:t>
            </a:r>
          </a:p>
          <a:p>
            <a:endParaRPr lang="en-US" sz="2000" b="1" i="1" dirty="0"/>
          </a:p>
          <a:p>
            <a:r>
              <a:rPr lang="en-US" sz="2000" b="1" i="1" dirty="0"/>
              <a:t>Upscaling</a:t>
            </a:r>
          </a:p>
          <a:p>
            <a:endParaRPr lang="en-US" sz="2000" b="1" i="1" dirty="0"/>
          </a:p>
          <a:p>
            <a:r>
              <a:rPr lang="en-US" sz="2000" b="1" i="1" dirty="0"/>
              <a:t>Inpainting</a:t>
            </a:r>
          </a:p>
          <a:p>
            <a:endParaRPr lang="en-US" sz="2000" b="1" i="1" dirty="0"/>
          </a:p>
          <a:p>
            <a:r>
              <a:rPr lang="en-US" sz="2000" b="1" i="1" dirty="0"/>
              <a:t>Image2Video</a:t>
            </a:r>
          </a:p>
          <a:p>
            <a:endParaRPr lang="en-US" sz="2000" b="1" i="1" dirty="0"/>
          </a:p>
          <a:p>
            <a:r>
              <a:rPr lang="en-US" sz="2000" b="1" i="1" dirty="0"/>
              <a:t>Video2Animation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3F235-D2A9-BE86-3F17-FE70B6D1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68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2230bf-e247-430b-8132-dda84b672e0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4BBD6C06A0DE48ACBAB514EB50DDDC" ma:contentTypeVersion="9" ma:contentTypeDescription="Create a new document." ma:contentTypeScope="" ma:versionID="c4bc4a4588def62a7af75238f6f4788b">
  <xsd:schema xmlns:xsd="http://www.w3.org/2001/XMLSchema" xmlns:xs="http://www.w3.org/2001/XMLSchema" xmlns:p="http://schemas.microsoft.com/office/2006/metadata/properties" xmlns:ns3="f32230bf-e247-430b-8132-dda84b672e09" xmlns:ns4="63dba08a-eb68-4688-8594-69aeae0aec6b" targetNamespace="http://schemas.microsoft.com/office/2006/metadata/properties" ma:root="true" ma:fieldsID="3d1ac89d88393b98a7f863b8139da32e" ns3:_="" ns4:_="">
    <xsd:import namespace="f32230bf-e247-430b-8132-dda84b672e09"/>
    <xsd:import namespace="63dba08a-eb68-4688-8594-69aeae0aec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230bf-e247-430b-8132-dda84b672e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ba08a-eb68-4688-8594-69aeae0aec6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purl.org/dc/elements/1.1/"/>
    <ds:schemaRef ds:uri="http://schemas.microsoft.com/office/infopath/2007/PartnerControls"/>
    <ds:schemaRef ds:uri="http://purl.org/dc/dcmitype/"/>
    <ds:schemaRef ds:uri="f32230bf-e247-430b-8132-dda84b672e09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63dba08a-eb68-4688-8594-69aeae0aec6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F6242E-C152-4EDE-A10B-C22440900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2230bf-e247-430b-8132-dda84b672e09"/>
    <ds:schemaRef ds:uri="63dba08a-eb68-4688-8594-69aeae0aec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{A4704E04-DC87-405C-AC04-CDFF4974FE91}tf33968143_win32</Template>
  <TotalTime>357</TotalTime>
  <Words>344</Words>
  <Application>Microsoft Office PowerPoint</Application>
  <PresentationFormat>Widescreen</PresentationFormat>
  <Paragraphs>136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Wingdings</vt:lpstr>
      <vt:lpstr>Custom</vt:lpstr>
      <vt:lpstr>MASTER THESIS                 BY       SAFIN &amp; TEJU </vt:lpstr>
      <vt:lpstr>STABLE DIFFUSION AND IMAGE GENERATION           WITH COMFYUI TO ASSIST DESIGNERS</vt:lpstr>
      <vt:lpstr>PROBLEM STATEMENT</vt:lpstr>
      <vt:lpstr>goalS &amp; OBJECTIVES</vt:lpstr>
      <vt:lpstr>STABLE DIFFUSION</vt:lpstr>
      <vt:lpstr>COMFYUI: VISUAL WORKFLOW INTERFACE</vt:lpstr>
      <vt:lpstr>ADVANCED TECHNIQUES</vt:lpstr>
      <vt:lpstr>MODELS COMPARISON</vt:lpstr>
      <vt:lpstr>PRACTICAL APPLICATIONS FOR      DESIGNERS AT LAERDAL</vt:lpstr>
      <vt:lpstr>RESULTS: CONSISTENCY &amp; STYLE</vt:lpstr>
      <vt:lpstr>WORKFLOW EXAMPLE: UPSCALING</vt:lpstr>
      <vt:lpstr>WORKFLOW EXAMPLE: IMG2IMG</vt:lpstr>
      <vt:lpstr>WORKFLOW EXAMPLE: IMG2VIDEO</vt:lpstr>
      <vt:lpstr>WORKFLOW EXAMPLE: VIDEO2ANIMATION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Yemisi Teju Olasoji</dc:creator>
  <cp:lastModifiedBy>Yemisi Teju Olasoji</cp:lastModifiedBy>
  <cp:revision>11</cp:revision>
  <dcterms:created xsi:type="dcterms:W3CDTF">2025-03-20T13:30:31Z</dcterms:created>
  <dcterms:modified xsi:type="dcterms:W3CDTF">2025-03-21T13:36:42Z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0x010100344BBD6C06A0DE48ACBAB514EB50DDDC</vt:lpwstr>
  </property>
</Properties>
</file>