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a06e9b6_016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fa06e9b6_0169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06e9b6_1_40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a06e9b6_1_40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06e9b6_0191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fa06e9b6_0191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06e9b6_1_4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a06e9b6_1_45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06e9b6_1_50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fa06e9b6_1_50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06e9b6_0198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a06e9b6_0198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06e9b6_1_5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a06e9b6_1_58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a06e9b6_1_63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fa06e9b6_1_63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a06e9b6_1_69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fa06e9b6_1_69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06e9b6_1_74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a06e9b6_1_74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06e9b6_0213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a06e9b6_0213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a06e9b6_1_7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fa06e9b6_1_7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06e9b6_0207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a06e9b6_0207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a06e9b6_1_86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fa06e9b6_1_86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06e9b6_1_94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fa06e9b6_1_94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a06e9b6_1_99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a06e9b6_1_99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a06e9b6_1_10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fa06e9b6_1_105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a06e9b6_1_111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fa06e9b6_1_111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a06e9b6_0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a06e9b6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a06e9b6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fa06e9b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a06e9b6_3_0:notes"/>
          <p:cNvSpPr/>
          <p:nvPr>
            <p:ph idx="2" type="sldImg"/>
          </p:nvPr>
        </p:nvSpPr>
        <p:spPr>
          <a:xfrm>
            <a:off x="1156435" y="686112"/>
            <a:ext cx="454513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fa06e9b6_3_0:notes"/>
          <p:cNvSpPr txBox="1"/>
          <p:nvPr>
            <p:ph idx="1" type="body"/>
          </p:nvPr>
        </p:nvSpPr>
        <p:spPr>
          <a:xfrm>
            <a:off x="686099" y="4343703"/>
            <a:ext cx="5485804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3175" lIns="86375" spcFirstLastPara="1" rIns="86375" wrap="square" tIns="43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/>
              <a:t>Add comment next to #include: // our PIC!</a:t>
            </a:r>
            <a:endParaRPr b="0" i="0" sz="1800" u="none" cap="none" strike="no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/>
              <a:t>Add #include &lt;stdlib.h&gt;</a:t>
            </a:r>
            <a:endParaRPr b="0" i="0" sz="1800" u="none" cap="none" strike="no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/>
              <a:t>Add #define TIMER_TICKS 10</a:t>
            </a:r>
            <a:endParaRPr b="0" i="0" sz="1800" u="none" cap="none" strike="no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/>
              <a:t>Add ADCON1 = 0x0F; TRISB = 0x00; PORTB = 0b0001; , then in loop, toggle the light:</a:t>
            </a:r>
            <a:endParaRPr b="0" i="0" sz="1800" u="none" cap="none" strike="no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/>
              <a:t>	PORTB = 1; Delay10KTCYx(TIMER_TICKS); PORTB = 0; Delay10KTCYx(TIMER_TICKS); </a:t>
            </a:r>
            <a:endParaRPr sz="1400"/>
          </a:p>
        </p:txBody>
      </p:sp>
      <p:sp>
        <p:nvSpPr>
          <p:cNvPr id="54" name="Google Shape;54;gfa06e9b6_3_0:notes"/>
          <p:cNvSpPr txBox="1"/>
          <p:nvPr>
            <p:ph idx="12" type="sldNum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3175" lIns="86375" spcFirstLastPara="1" rIns="86375" wrap="square" tIns="431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a06e9b6_3_9:notes"/>
          <p:cNvSpPr txBox="1"/>
          <p:nvPr>
            <p:ph idx="1" type="body"/>
          </p:nvPr>
        </p:nvSpPr>
        <p:spPr>
          <a:xfrm>
            <a:off x="686099" y="4343703"/>
            <a:ext cx="5485804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fa06e9b6_3_9:notes"/>
          <p:cNvSpPr/>
          <p:nvPr>
            <p:ph idx="2" type="sldImg"/>
          </p:nvPr>
        </p:nvSpPr>
        <p:spPr>
          <a:xfrm>
            <a:off x="1156435" y="686112"/>
            <a:ext cx="454513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06e9b6_3_19:notes"/>
          <p:cNvSpPr txBox="1"/>
          <p:nvPr>
            <p:ph idx="1" type="body"/>
          </p:nvPr>
        </p:nvSpPr>
        <p:spPr>
          <a:xfrm>
            <a:off x="686099" y="4343703"/>
            <a:ext cx="5485804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fa06e9b6_3_19:notes"/>
          <p:cNvSpPr/>
          <p:nvPr>
            <p:ph idx="2" type="sldImg"/>
          </p:nvPr>
        </p:nvSpPr>
        <p:spPr>
          <a:xfrm>
            <a:off x="1156435" y="686112"/>
            <a:ext cx="454513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06e9b6_1_20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fa06e9b6_1_20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06e9b6_1_2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a06e9b6_1_28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06e9b6_1_3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fa06e9b6_1_35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31520" y="274321"/>
            <a:ext cx="80695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85800" y="1371600"/>
            <a:ext cx="7772400" cy="4724877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85800" y="6247925"/>
            <a:ext cx="1905953" cy="458628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>
            <a:lvl1pPr indent="-82550" lvl="0" marL="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2550" lvl="1" marL="406400" marR="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550" lvl="2" marL="825500" marR="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2550" lvl="3" marL="12319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2550" lvl="4" marL="1651000" marR="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2550" lvl="5" marL="2057400" marR="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2550" lvl="6" marL="24638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2550" lvl="7" marL="2882900" marR="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2550" lvl="8" marL="3289300" marR="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3247" y="6247925"/>
            <a:ext cx="2897505" cy="458628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>
            <a:lvl1pPr indent="-8255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2550" lvl="1" marL="406400" marR="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550" lvl="2" marL="825500" marR="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2550" lvl="3" marL="12319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2550" lvl="4" marL="1651000" marR="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2550" lvl="5" marL="2057400" marR="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2550" lvl="6" marL="24638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2550" lvl="7" marL="2882900" marR="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2550" lvl="8" marL="3289300" marR="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2248" y="6247925"/>
            <a:ext cx="1907382" cy="458628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>
            <a:lvl1pPr indent="0" lvl="0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2550" lvl="0" marL="0" rtl="0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82550" lvl="1" marL="406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t/>
            </a:r>
            <a:endParaRPr sz="1600"/>
          </a:p>
          <a:p>
            <a:pPr indent="-82550" lvl="2" marL="8255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t/>
            </a:r>
            <a:endParaRPr sz="1600"/>
          </a:p>
          <a:p>
            <a:pPr indent="-82550" lvl="3" marL="1231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 sz="1600"/>
          </a:p>
          <a:p>
            <a:pPr indent="-82550" lvl="4" marL="1651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t/>
            </a:r>
            <a:endParaRPr sz="1600"/>
          </a:p>
          <a:p>
            <a:pPr indent="-82550" lvl="5" marL="20574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t/>
            </a:r>
            <a:endParaRPr sz="1600"/>
          </a:p>
          <a:p>
            <a:pPr indent="-82550" lvl="6" marL="2463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 sz="1600"/>
          </a:p>
          <a:p>
            <a:pPr indent="-82550" lvl="7" marL="28829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t/>
            </a:r>
            <a:endParaRPr sz="1600"/>
          </a:p>
          <a:p>
            <a:pPr indent="-82550" lvl="8" marL="32893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t/>
            </a:r>
            <a:endParaRPr sz="1600"/>
          </a:p>
        </p:txBody>
      </p:sp>
      <p:sp>
        <p:nvSpPr>
          <p:cNvPr id="29" name="Google Shape;29;p8"/>
          <p:cNvSpPr/>
          <p:nvPr/>
        </p:nvSpPr>
        <p:spPr>
          <a:xfrm>
            <a:off x="0" y="1028700"/>
            <a:ext cx="662940" cy="137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731520" y="1028700"/>
            <a:ext cx="8412480" cy="137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iT1Z7p7OFYI&amp;list=PLBK7yyieyrAYzgXY9nXwl_5CYQvnzpWCp" TargetMode="External"/><Relationship Id="rId5" Type="http://schemas.openxmlformats.org/officeDocument/2006/relationships/hyperlink" Target="http://cslibrary.stanford.edu/101/EssentialC.pdf" TargetMode="External"/><Relationship Id="rId6" Type="http://schemas.openxmlformats.org/officeDocument/2006/relationships/hyperlink" Target="http://cslibrary.stanford.edu/101/EssentialC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://muppet.wikia.com/wiki/C_is_for_Cookie" TargetMode="External"/><Relationship Id="rId5" Type="http://schemas.openxmlformats.org/officeDocument/2006/relationships/hyperlink" Target="http://ucan.us/doyetech/images/if-then-else-flowchart.png" TargetMode="External"/><Relationship Id="rId6" Type="http://schemas.openxmlformats.org/officeDocument/2006/relationships/hyperlink" Target="http://www.rff.com/flowchart_structure_loop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4648"/>
            <a:ext cx="8229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chemeClr val="dk2"/>
                </a:solidFill>
              </a:rPr>
              <a:t>Intro to </a:t>
            </a: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500" y="1997731"/>
            <a:ext cx="4017000" cy="26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/>
          <p:nvPr/>
        </p:nvSpPr>
        <p:spPr>
          <a:xfrm>
            <a:off x="1521750" y="4738250"/>
            <a:ext cx="61005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for cookie, that’s good enough for me...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74649"/>
            <a:ext cx="8229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structures - </a:t>
            </a:r>
            <a:r>
              <a:rPr b="0" lang="en" sz="4000">
                <a:solidFill>
                  <a:srgbClr val="4A86E8"/>
                </a:solidFill>
              </a:rPr>
              <a:t>if</a:t>
            </a:r>
            <a:r>
              <a:rPr b="0" lang="en" sz="4000">
                <a:solidFill>
                  <a:schemeClr val="dk2"/>
                </a:solidFill>
              </a:rPr>
              <a:t> and </a:t>
            </a:r>
            <a:r>
              <a:rPr b="0" lang="en" sz="4000">
                <a:solidFill>
                  <a:srgbClr val="4A86E8"/>
                </a:solidFill>
              </a:rPr>
              <a:t>switch</a:t>
            </a:r>
            <a:endParaRPr b="0" i="0" sz="4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724025"/>
            <a:ext cx="28575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48"/>
            <a:ext cx="82296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structures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 you know, syntax is new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conditional statement (may be new)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2900">
                <a:solidFill>
                  <a:srgbClr val="000000"/>
                </a:solidFill>
              </a:rPr>
              <a:t>Next time</a:t>
            </a:r>
            <a:endParaRPr sz="2900">
              <a:solidFill>
                <a:srgbClr val="000000"/>
              </a:solidFill>
            </a:endParaRPr>
          </a:p>
          <a:p>
            <a:pPr indent="-2730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Standard if else structure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760" y="1920240"/>
            <a:ext cx="3396553" cy="33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Beware common errors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815" y="2022305"/>
            <a:ext cx="2880360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2721525" y="2948800"/>
            <a:ext cx="3178800" cy="14115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Beware common errors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5" y="1783070"/>
            <a:ext cx="2468880" cy="79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260" y="1783080"/>
            <a:ext cx="4688204" cy="32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Your turn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13875" y="1219675"/>
            <a:ext cx="8626800" cy="5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variable </a:t>
            </a:r>
            <a:r>
              <a:rPr b="1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age = 10;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6731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an if-else statement that prints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= %d which is greater than 15\n” or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= %d which is less than or equal to 15\n”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6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change the variable age to </a:t>
            </a:r>
            <a:r>
              <a:rPr b="1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1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Rerun the program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Multiple Conditions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480" y="1577340"/>
            <a:ext cx="4136232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900" y="4800600"/>
            <a:ext cx="4500562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274649"/>
            <a:ext cx="8229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lang="en" sz="4000"/>
              <a:t>Runs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 match only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540" y="1783080"/>
            <a:ext cx="5015286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57200" y="274648"/>
            <a:ext cx="82296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switch </a:t>
            </a:r>
            <a:r>
              <a:rPr b="0" lang="en" sz="3000"/>
              <a:t>– Same as </a:t>
            </a:r>
            <a:r>
              <a:rPr b="0" lang="en" sz="3000">
                <a:solidFill>
                  <a:srgbClr val="4A86E8"/>
                </a:solidFill>
              </a:rPr>
              <a:t>else if</a:t>
            </a:r>
            <a:r>
              <a:rPr b="0" lang="en" sz="3000"/>
              <a:t> </a:t>
            </a:r>
            <a:r>
              <a:rPr b="0" lang="en" sz="1800"/>
              <a:t>(using only ==)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50" y="1486445"/>
            <a:ext cx="2859564" cy="452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074375" y="2138724"/>
            <a:ext cx="38307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Convenience function with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weird syntax.  Handy for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value conditions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ALWAYS be done with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" sz="2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series of statements. :(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49"/>
            <a:ext cx="8229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chemeClr val="dk2"/>
                </a:solidFill>
              </a:rPr>
              <a:t>Loop</a:t>
            </a: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 - </a:t>
            </a:r>
            <a:r>
              <a:rPr b="0" lang="en" sz="4000">
                <a:solidFill>
                  <a:srgbClr val="4A86E8"/>
                </a:solidFill>
              </a:rPr>
              <a:t>for</a:t>
            </a:r>
            <a:r>
              <a:rPr b="0" lang="en" sz="4000">
                <a:solidFill>
                  <a:schemeClr val="dk2"/>
                </a:solidFill>
              </a:rPr>
              <a:t> and </a:t>
            </a:r>
            <a:r>
              <a:rPr b="0" lang="en" sz="4000">
                <a:solidFill>
                  <a:srgbClr val="4A86E8"/>
                </a:solidFill>
              </a:rPr>
              <a:t>while</a:t>
            </a:r>
            <a:endParaRPr b="0" i="0" sz="4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325" y="1824038"/>
            <a:ext cx="30861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49"/>
            <a:ext cx="82296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Programming Language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3429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in 1972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0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languages were built on 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C++, Java, Objective</a:t>
            </a:r>
            <a:r>
              <a:rPr lang="en"/>
              <a:t>-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04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Many languages were built on languages that trace roots back to C</a:t>
            </a:r>
            <a:endParaRPr sz="2400"/>
          </a:p>
          <a:p>
            <a:pPr indent="-317500" lvl="1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/>
              <a:t>C#, Javascript, Matlab, Python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960" y="1851660"/>
            <a:ext cx="4457700" cy="220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457200" y="4800600"/>
            <a:ext cx="838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0" i="1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b="0" i="1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conditional statement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variable statement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Standard shortcut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245" y="1566195"/>
            <a:ext cx="3600450" cy="29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5125445" y="3457270"/>
            <a:ext cx="3017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loop using shortcut operator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5125445" y="2071740"/>
            <a:ext cx="134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b="0" i="0" lang="en" sz="16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5602806" y="3789675"/>
            <a:ext cx="3084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Shortcut o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nly useful for </a:t>
            </a:r>
            <a:r>
              <a:rPr b="0" i="1" lang="en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increment the variable by 1.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common though.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Your turn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720350" y="1265275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</a:t>
            </a:r>
            <a:r>
              <a:rPr b="0" i="0" lang="en" sz="2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from </a:t>
            </a:r>
            <a:r>
              <a:rPr b="1" lang="en" sz="2500"/>
              <a:t>age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20 to</a:t>
            </a: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00"/>
              <a:t>age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decrements </a:t>
            </a:r>
            <a:r>
              <a:rPr b="1" lang="en" sz="2500"/>
              <a:t>age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5 each time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</a:t>
            </a:r>
            <a:r>
              <a:rPr b="1" lang="en" sz="2500"/>
              <a:t>age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20, 15, 10, 5, and 0 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0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for loop, put an </a:t>
            </a:r>
            <a:r>
              <a:rPr b="0" i="0" lang="en" sz="2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“if”-“else if”–“else”</a:t>
            </a: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prints (as appropriate)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2500"/>
              <a:t>age = %d which is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greater than 15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2500"/>
              <a:t>age = %d which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equal to 15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2500"/>
              <a:t>age = %d which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less than 15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065" y="1778300"/>
            <a:ext cx="3689604" cy="116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2865" y="3695520"/>
            <a:ext cx="4204741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57200" y="27464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(not today)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" y="1577340"/>
            <a:ext cx="789369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00" y="2743200"/>
            <a:ext cx="8075645" cy="338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programming references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614975" y="1315350"/>
            <a:ext cx="8071800" cy="5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2500"/>
              <a:t>CSSE120 videos (uses Eclipse not MPLABx)</a:t>
            </a:r>
            <a:endParaRPr sz="2500"/>
          </a:p>
          <a:p>
            <a:pPr indent="-215900" lvl="2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http://www.youtube.com/watch?v=iT1Z7p7OFYI&amp;list=PLBK7yyieyrAYzgXY9nXwl_5CYQvnzpWCp</a:t>
            </a:r>
            <a:endParaRPr sz="1200"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60350" lvl="1" marL="215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C: An introduction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2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http://cslibrary.stanford.edu/101/EssentialC.pdf</a:t>
            </a:r>
            <a:endParaRPr b="0" i="0" sz="2500" u="none" cap="none" strike="noStrike">
              <a:solidFill>
                <a:schemeClr val="dk1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60350" lvl="1" marL="215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C (4th Edition) – Steve Kochan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60350" lvl="1" marL="215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Thousands more on the web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2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2200"/>
              <a:t>P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lenty of time since 1972 for posts!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457200" y="274638"/>
            <a:ext cx="82296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B0F00"/>
                </a:solidFill>
              </a:rPr>
              <a:t>References</a:t>
            </a:r>
            <a:endParaRPr sz="3000">
              <a:solidFill>
                <a:srgbClr val="5B0F00"/>
              </a:solidFill>
            </a:endParaRPr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57200" y="1153331"/>
            <a:ext cx="8229600" cy="5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http://muppet.wikia.com/wiki/C_is_for_Cookie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http://ucan.us/doyetech/images/if-then-else-flowchart.png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http://www.rff.com/flowchart_structure_loop.png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274638"/>
            <a:ext cx="82296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B0F00"/>
                </a:solidFill>
              </a:rPr>
              <a:t>Fire up MPLABx</a:t>
            </a:r>
            <a:endParaRPr sz="3000">
              <a:solidFill>
                <a:srgbClr val="5B0F00"/>
              </a:solidFill>
            </a:endParaRPr>
          </a:p>
        </p:txBody>
      </p:sp>
      <p:pic>
        <p:nvPicPr>
          <p:cNvPr id="49" name="Google Shape;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476" y="1497550"/>
            <a:ext cx="4007903" cy="285857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369100" y="1617075"/>
            <a:ext cx="4062300" cy="4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a new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PIC18F4520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.c file from the template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49875" y="141765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Single line comment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900">
                <a:solidFill>
                  <a:srgbClr val="00B050"/>
                </a:solidFill>
              </a:rPr>
              <a:t>   </a:t>
            </a:r>
            <a:r>
              <a:rPr b="0" i="0" lang="en" sz="2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Comment out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900">
                <a:solidFill>
                  <a:srgbClr val="00B050"/>
                </a:solidFill>
              </a:rPr>
              <a:t>    </a:t>
            </a:r>
            <a:r>
              <a:rPr b="0" i="0" lang="en" sz="2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multiple 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900">
                <a:solidFill>
                  <a:srgbClr val="00B050"/>
                </a:solidFill>
              </a:rPr>
              <a:t>      l</a:t>
            </a:r>
            <a:r>
              <a:rPr b="0" i="0" lang="en" sz="2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ines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125" y="1281375"/>
            <a:ext cx="4740551" cy="4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r>
              <a:rPr b="0" lang="en">
                <a:solidFill>
                  <a:schemeClr val="dk2"/>
                </a:solidFill>
              </a:rPr>
              <a:t>d</a:t>
            </a:r>
            <a:r>
              <a:rPr b="0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irectives (things </a:t>
            </a:r>
            <a:r>
              <a:rPr b="0" lang="en">
                <a:solidFill>
                  <a:schemeClr val="dk2"/>
                </a:solidFill>
              </a:rPr>
              <a:t>with #)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50" y="2122100"/>
            <a:ext cx="74485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17475" y="1497450"/>
            <a:ext cx="80094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really our focus today (but </a:t>
            </a:r>
            <a:r>
              <a:rPr b="1" lang="en"/>
              <a:t>very </a:t>
            </a:r>
            <a:r>
              <a:rPr lang="en"/>
              <a:t>necessary).  If it starts in a #, then it doesn’t end in a </a:t>
            </a:r>
            <a:r>
              <a:rPr b="1" lang="en"/>
              <a:t>;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chemeClr val="dk2"/>
                </a:solidFill>
              </a:rPr>
              <a:t>Code starts with the </a:t>
            </a:r>
            <a:r>
              <a:rPr lang="en" sz="4000">
                <a:solidFill>
                  <a:schemeClr val="dk2"/>
                </a:solidFill>
              </a:rPr>
              <a:t>m</a:t>
            </a:r>
            <a:r>
              <a:rPr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ain</a:t>
            </a: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4000">
                <a:solidFill>
                  <a:schemeClr val="dk2"/>
                </a:solidFill>
              </a:rPr>
              <a:t>f</a:t>
            </a: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unction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1355075"/>
            <a:ext cx="6781800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4647"/>
            <a:ext cx="82296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variables is required in 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227650"/>
            <a:ext cx="8229600" cy="5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variables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29845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Initializing (defining) a variable at declaration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800" y="1960115"/>
            <a:ext cx="3615880" cy="130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788" y="4574130"/>
            <a:ext cx="4320540" cy="106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109425"/>
            <a:ext cx="8229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Global vs local variables</a:t>
            </a:r>
            <a:endParaRPr b="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(variable scope)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00" y="1791750"/>
            <a:ext cx="73056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5225" y="3557475"/>
            <a:ext cx="68294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22425" y="1401750"/>
            <a:ext cx="7342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8761D"/>
                </a:solidFill>
              </a:rPr>
              <a:t>Outside any function.  Visible to the entire .c file (module).</a:t>
            </a:r>
            <a:endParaRPr b="1" i="1" sz="1800">
              <a:solidFill>
                <a:srgbClr val="38761D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945200" y="3186150"/>
            <a:ext cx="6494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8761D"/>
                </a:solidFill>
              </a:rPr>
              <a:t>Within a function (first thing).  Visible within function.</a:t>
            </a:r>
            <a:endParaRPr b="1" i="1"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74650"/>
            <a:ext cx="85359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 scope </a:t>
            </a:r>
            <a:r>
              <a:rPr b="0" lang="en">
                <a:solidFill>
                  <a:schemeClr val="dk2"/>
                </a:solidFill>
              </a:rPr>
              <a:t>details for later reference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" y="1329050"/>
            <a:ext cx="859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spcFirstLastPara="1" rIns="82275" wrap="square" tIns="41125">
            <a:noAutofit/>
          </a:bodyPr>
          <a:lstStyle/>
          <a:p>
            <a:pPr indent="-304800" lvl="0" marL="30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7676DE"/>
                </a:solidFill>
                <a:latin typeface="Arial"/>
                <a:ea typeface="Arial"/>
                <a:cs typeface="Arial"/>
                <a:sym typeface="Arial"/>
              </a:rPr>
              <a:t>      Global </a:t>
            </a:r>
            <a:r>
              <a:rPr lang="en" sz="2200">
                <a:solidFill>
                  <a:srgbClr val="7676DE"/>
                </a:solidFill>
              </a:rPr>
              <a:t>v</a:t>
            </a:r>
            <a:r>
              <a:rPr b="0" i="0" lang="en" sz="2200" u="none" cap="none" strike="noStrike">
                <a:solidFill>
                  <a:srgbClr val="7676DE"/>
                </a:solidFill>
                <a:latin typeface="Arial"/>
                <a:ea typeface="Arial"/>
                <a:cs typeface="Arial"/>
                <a:sym typeface="Arial"/>
              </a:rPr>
              <a:t>ariables (Module level variables)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 Defined outside of any function (within Global variables section)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 Variable can be used anywhere within the .c file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 Variable does not need to be passed to functions 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 Excellent for interrupts (explain interrupts later in course)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7676DE"/>
                </a:solidFill>
                <a:latin typeface="Arial"/>
                <a:ea typeface="Arial"/>
                <a:cs typeface="Arial"/>
                <a:sym typeface="Arial"/>
              </a:rPr>
              <a:t>      Local variables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 Defined within functions (must always FIRST thing in function!)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- Causes a syntax error if you try declaring variable mid function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 Need to be passed by functions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 Helps organize your code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- Better programming practice BUT the debugger sometimes doesn’t handle well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0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