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21082E-6891-4F04-A730-3E780BF9ABAD}">
  <a:tblStyle styleId="{8C21082E-6891-4F04-A730-3E780BF9AB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4ecfce8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4ecfce8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4ecfce8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4ecfce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4ecfce8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4ecfce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4ecfce8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4ecfce8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4ecfce8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4ecfce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4ecfce8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4ecfce8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4ecfce8_1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4ecfce8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4ecfce8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4ecfce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4ecfce8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4ecfce8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4ecfce8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4ecfce8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74ecfce8_0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74ecfce8_0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4ecfce8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4ecfce8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4ecfce8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4ecfce8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4ecfce8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4ecfce8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4ecfce8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4ecfce8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4ecfce8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4ecfce8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4ecfce8_1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4ecfce8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4ecfce8_1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4ecfce8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4ecfce8_1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4ecfce8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4ecfce8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4ecfce8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4ecfce8_1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4ecfce8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4ecfce8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74ecfce8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4ecfce8_1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4ecfce8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4ecfce8_1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4ecfce8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4ecfce8_1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4ecfce8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4ecfce8_1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4ecfce8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4ecfce8_1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4ecfce8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4ecfce8_1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4ecfce8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4ecfce8_1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4ecfce8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4ecfce8_1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4ecfce8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4ecfce8_1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4ecfce8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4ecfce8_1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4ecfce8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4ecfce8_0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74ecfce8_0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4ecfce8_1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4ecfce8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4ecfce8_0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4ecfce8_0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4ecfce8_0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4ecfce8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4ecfce8_0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4ecfce8_0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4ecfce8_0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4ecfce8_0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4ecfce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4ecfce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hyperlink" Target="http://www.linkedin.com/in/braduran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mongodb.org/manual/reference/glossary/#term-objectid" TargetMode="External"/><Relationship Id="rId4" Type="http://schemas.openxmlformats.org/officeDocument/2006/relationships/hyperlink" Target="http://docs.mongodb.org/manual/reference/glossary/#term-bs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b-engines.com/en/rank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ongodb/mongo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pushup.com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hyperlink" Target="http://www.linkedin.com/in/bradurani" TargetMode="External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mongodb.org/manu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ongodb.com/press/carfax%C2%AE-selects-mongodb-power-11-billion-record-databa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ctrTitle"/>
          </p:nvPr>
        </p:nvSpPr>
        <p:spPr>
          <a:xfrm>
            <a:off x="837075" y="-3"/>
            <a:ext cx="77724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An Introduction to</a:t>
            </a:r>
            <a:r>
              <a:rPr lang="en" sz="3000"/>
              <a:t> </a:t>
            </a:r>
            <a:endParaRPr sz="3000"/>
          </a:p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219350" y="3975797"/>
            <a:ext cx="77724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Brad Urani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Chief Software Architect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Pushup Social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00" y="842400"/>
            <a:ext cx="5535400" cy="1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913" y="4111900"/>
            <a:ext cx="379575" cy="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5888300" y="40520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@BradUrani</a:t>
            </a:r>
            <a:endParaRPr b="1" sz="1800"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388" y="4509200"/>
            <a:ext cx="4286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5877425" y="4509200"/>
            <a:ext cx="319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uFill>
                  <a:noFill/>
                </a:uFill>
                <a:hlinkClick r:id="rId6"/>
              </a:rPr>
              <a:t>linkedin.com/in/bradurani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00" y="0"/>
            <a:ext cx="68557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05975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BSON (binary JSON) document</a:t>
            </a:r>
            <a:endParaRPr sz="36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6200" y="1420000"/>
            <a:ext cx="876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"_id" : ObjectId("52832eb59f36fe144eeea8dc"),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"baseprice" : 8.99,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"category" : "toys",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"colors" : [ "red", "green", "cosmic purple"],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"name" : "Cosmic Yo-yo",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"promotions" : [ </a:t>
            </a:r>
            <a:endParaRPr sz="14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{ "coupon" : "XY678", "saleprice" : 7.99, "expires" : ISODate("2013-12-12T00:00:00Z") },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	{ "coupon" : "AB8888", "saleprice" : 7.49, "expires" : ISODate("2014-01-01T00:00:00Z") 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       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Database -&gt; Database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-&gt; Collection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Record / Row -&gt; Document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Field -&gt; Field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find()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db.products.findOne()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db.products.find()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db.products.find().pretty()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db.products.find({ _id : ObjectId("52832eb59f36fe144eeea8dc") })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db.products.find({ name : "Cosmic Yo-yo" })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db.products.find({ name : /^hack/i }).pretty()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Index fields used for find!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db.products.find({ "name" : "Hacky Sack Maxx" },{  baseprice : 1 } 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db.products.find({ "name": "Hacky Sack Maxx" },{  baseprice: 1, category : 1 } 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db.products.find( { }, {  promotions : 1 }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db.products.find( { }, {  promotions : 1 } )[0].promotions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	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ObjectId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is a 12-byte </a:t>
            </a:r>
            <a:r>
              <a:rPr lang="en" sz="24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BSON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type, constructed using: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 4-byte value representing the seconds since the Unix epoch,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 3-byte machine identifier,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 2-byte process id, and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 3-byte counter, starting with a random value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Show with .getTimestamp()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Runs native JavaScript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V8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run native functions, but not recommended in production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db.products.find().sort( { baseprice : -1 }).pretty()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db.products.find().limit(1).pretty()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db.products.find().limit(1).skip(1).pretty()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2318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db.products.find({ baseprice : { $gt : 4.99 }})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db.products.find({ baseprice : { $lte : 4.99 }})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db.products.find({ promotions : { $lte : 4.99 }})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 { colors : { $in :  ["red"] }})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 { "promotions.coupon" : { $in :  [  "XY678" ] }}).pretty()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db.products.find({ $and : [{ category : "toys"},{ baseprice : { $gt : 4.99 }}]}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Queries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db.products.count()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db.products.find({ baseprice : { $gt : 2.99 }}).count()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db.products.insert({ name : "Juggle-O-rama", baseprice : 11.99 })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db.products.update({ name : "Juggle-O-rama" }, { $set : { category : "toys" }})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db.products.update({ name: “Juggle-O-rama” }, { $set : {  colors : ["silver", "gold"]}})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db.products.update({ name: "Juggle-O-rama" }, { $push : {  colors : "sea foam green"}})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Don’t forget $set!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Popularity</a:t>
            </a:r>
            <a:endParaRPr/>
          </a:p>
        </p:txBody>
      </p:sp>
      <p:graphicFrame>
        <p:nvGraphicFramePr>
          <p:cNvPr id="44" name="Google Shape;44;p9"/>
          <p:cNvGraphicFramePr/>
          <p:nvPr/>
        </p:nvGraphicFramePr>
        <p:xfrm>
          <a:off x="2205163" y="14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{8C21082E-6891-4F04-A730-3E780BF9ABAD}</a:tableStyleId>
              </a:tblPr>
              <a:tblGrid>
                <a:gridCol w="1206500"/>
                <a:gridCol w="1992525"/>
                <a:gridCol w="1534650"/>
              </a:tblGrid>
              <a:tr h="34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84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525" marB="49525" marR="47625" marL="190500" anchor="b"/>
                </a:tc>
              </a:tr>
              <a:tr h="34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Oracle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84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1617.19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525" marB="49525" marR="47625" marL="190500" anchor="b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MySql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1254.27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 Server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84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1234.46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525" marB="49525" marR="47625" marL="190500" anchor="b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PostgreSQL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190.83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165.9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1C23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MongoDB</a:t>
                      </a:r>
                      <a:endParaRPr sz="1200">
                        <a:highlight>
                          <a:srgbClr val="F1C232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161.87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Access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141.6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SQLite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78.78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Sybase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77.75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" name="Google Shape;45;p9"/>
          <p:cNvSpPr txBox="1"/>
          <p:nvPr/>
        </p:nvSpPr>
        <p:spPr>
          <a:xfrm>
            <a:off x="6997975" y="4809300"/>
            <a:ext cx="2373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http://db-engines.com/en/ranking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db.products.aggregate({ $group : { _id : "$category", totalprice : { $sum : "$baseprice" }}})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Single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Compound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Nested Elements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Array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Whole Document!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db.products.ensureIndex({ name : 1})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Indexes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121075" y="1347475"/>
            <a:ext cx="8229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_id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ObjectId(...),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	name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4070A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"Brad Urani"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	addresses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[ 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{ context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4070A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"home"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, loc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" sz="18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55.5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42.3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] },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        { context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4070A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"office"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  loc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74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8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44.74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] }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      ]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5087625" y="15736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5446675" y="16118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5778975" y="1703500"/>
            <a:ext cx="332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5553625" y="16118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Can Query</a:t>
            </a:r>
            <a:endParaRPr sz="24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Within Certain Distance</a:t>
            </a:r>
            <a:endParaRPr sz="24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Within Polygons</a:t>
            </a:r>
            <a:endParaRPr sz="24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Where Polygons Intersect</a:t>
            </a:r>
            <a:endParaRPr sz="24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Records	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Time to Live (TTL)</a:t>
            </a:r>
            <a:endParaRPr/>
          </a:p>
          <a:p>
            <a:pPr indent="-3492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" sz="19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db.log.events.ensureIndex( { </a:t>
            </a:r>
            <a:r>
              <a:rPr lang="en" sz="1900">
                <a:solidFill>
                  <a:srgbClr val="4070A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"status"</a:t>
            </a:r>
            <a:r>
              <a:rPr lang="en" sz="19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9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}, { expireAfterSeconds</a:t>
            </a:r>
            <a:r>
              <a:rPr lang="en" sz="1900">
                <a:solidFill>
                  <a:srgbClr val="66666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9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>
                <a:solidFill>
                  <a:srgbClr val="208050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3600</a:t>
            </a:r>
            <a:r>
              <a:rPr lang="en" sz="19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} )</a:t>
            </a:r>
            <a:endParaRPr sz="1900">
              <a:solidFill>
                <a:srgbClr val="333333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Capped Collections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a maximum number of records in the collection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Provides very fast writing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Benefits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57200" y="1347474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Speed Speed Speed!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Rich Dynamic Queries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Lazy Creation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Flexible Schema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Returns JSON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Replication and Failover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Auto-Sharding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MapReduce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Creation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Lazy Creation Saves Developer Time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Instant Set-up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Change Scripts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Easier Data Migration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Great for Data Warehousing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Schemas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I.E. Different data for different for different product types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Flexible nesting rules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Simplifies Internationalization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Custom Fields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Front-to-Back!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Queries return JSON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Dirt simple APIs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Data Manipulation Needed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Ditch the ORM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JavaScript Integration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Fits perfectly with KnockoutJS, AngularJS etc.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Sets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57200" y="1460500"/>
            <a:ext cx="82296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Master / Slave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0" y="1891088"/>
            <a:ext cx="66675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Set Election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If a primary fails, the secondaries automatically elect a new primary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563" y="1933173"/>
            <a:ext cx="4144875" cy="31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49" y="0"/>
            <a:ext cx="56936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875" y="1398450"/>
            <a:ext cx="3910851" cy="37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5251500" y="16200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Collections are split amongst multiple servers by a shard key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 scale writes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Transactions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Joins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RAM intensive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referential integrity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Embed vs. Reference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Instead of joining junction tables, embed subdocuments in documents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90% of the time choose embed over reference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You may have to store the same data twice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Data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_id : ObjectId(...),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Name: “November Specials”,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Promotions : [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	 { Title: “20% off all Yo-yos”,	Coupon: “AB345” },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	{ Title: “Free shipping on Hacky Sacks”, Coupon : “XY456” 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	],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Dates : [ ISODate(“2013-11-01”), ISODate(“2013-11-31) ]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}, { _id : ObjectId(...),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Name: “December Specials”,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Promotions : [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	 { Title: “10% off all frisbees”, Coupon: “BA445” },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	{ Title: “Free overnight shipping on all jump ropes”, Coupon : “XY456” 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				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Design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SQL: Optimizing how data is stored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MongoDB: Optimize how data is used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SQL: What answers do I have?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MongoDB: What questions do I have?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Choices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98150" y="1468150"/>
            <a:ext cx="85008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{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OrderId(“....”)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Items : [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{ _id : ObjectId(“...”), name : “Cosmic Yo-yo”, color : “red”, qty : 1 },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{ _id : ObjectId(“...”), name : Hackey Sack Maxx”, color : “tiger orange”, qty: 2 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]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Promotions : [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	{ _id : ObjectId(“...”), Coupon : “AB456” : 6.99 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]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Anything with user generated data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Social Media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CMS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Blogs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Data (Ecommerce)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services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Logging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Clickstream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Analytics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Real-Time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Warehouses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Great For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Transaction Critical Data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Purchases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Banking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Inventory Control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Both!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76400" y="1505775"/>
            <a:ext cx="89820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"_id" : ObjectId("52833435add826d9da839268"),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"baseprice" : 4.99,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"category" : "toys",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"colors" : [ "tiger orange", " canary yellow" ],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"name" : "Hacky Sack Maxx",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"promotions" : [ { "coupon" : "ZY678", "saleprice" : 4.49, "expires" 13-12-12T00:00:00Z") },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	        { "coupon" : "CD8888", "promo" : "free shipping", "expires"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]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906725" y="2902424"/>
            <a:ext cx="111350" cy="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175" y="1812323"/>
            <a:ext cx="4338224" cy="3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/>
          <p:nvPr/>
        </p:nvSpPr>
        <p:spPr>
          <a:xfrm>
            <a:off x="126725" y="13551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Products in MongoDB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 txBox="1"/>
          <p:nvPr/>
        </p:nvSpPr>
        <p:spPr>
          <a:xfrm>
            <a:off x="4915200" y="1313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Orders in SQL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 for Scalability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Databases need to handle peak load, not average load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Avoid Unnecessary Data Transformations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Developer productivity is part of scalability</a:t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113" y="3506400"/>
            <a:ext cx="5025775" cy="1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	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2004 - Google BigTable Paper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NoSql becomes mainstream technology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Kicks off movement to create “web scale” databases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2007 - 10Gen releases MongoDB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Bridges gap between key-values and RDBMS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2009 - Open Sourced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2468700" y="2886225"/>
            <a:ext cx="3275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http://pushup.com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663" y="3901100"/>
            <a:ext cx="379575" cy="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7"/>
          <p:cNvSpPr txBox="1"/>
          <p:nvPr/>
        </p:nvSpPr>
        <p:spPr>
          <a:xfrm>
            <a:off x="2981250" y="3841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@BradUrani</a:t>
            </a:r>
            <a:endParaRPr sz="2400"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138" y="4298400"/>
            <a:ext cx="4286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/>
          <p:nvPr/>
        </p:nvSpPr>
        <p:spPr>
          <a:xfrm>
            <a:off x="3046575" y="4298400"/>
            <a:ext cx="384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uFill>
                  <a:noFill/>
                </a:uFill>
                <a:hlinkClick r:id="rId6"/>
              </a:rPr>
              <a:t>linkedin.com/in/bradurani</a:t>
            </a:r>
            <a:endParaRPr sz="24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9913" y="1538300"/>
            <a:ext cx="2592675" cy="1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10Gen -&gt; MongoDB Company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Sells enterprise version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Security and backup tools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Training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Integration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Support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Just raised $150,000,000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Documention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MongoDB.org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JavaScript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Python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Ruby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PHP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Perl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Java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Scala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C#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C++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Haskell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Erlang</a:t>
            </a:r>
            <a:endParaRPr sz="1400"/>
          </a:p>
        </p:txBody>
      </p:sp>
      <p:sp>
        <p:nvSpPr>
          <p:cNvPr id="69" name="Google Shape;69;p13"/>
          <p:cNvSpPr txBox="1"/>
          <p:nvPr/>
        </p:nvSpPr>
        <p:spPr>
          <a:xfrm>
            <a:off x="2428500" y="4686300"/>
            <a:ext cx="428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Plus numerous 3rd party tools and libraries!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Deployments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Groupon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Craigslist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Bit.ly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eBay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eHarmony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Answers.com (St. Louis)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CarFax (</a:t>
            </a:r>
            <a:r>
              <a:rPr lang="en" u="sng">
                <a:solidFill>
                  <a:schemeClr val="hlink"/>
                </a:solidFill>
                <a:hlinkClick r:id="rId3"/>
              </a:rPr>
              <a:t>St. Louis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Benefits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300224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Speed Speed Speed!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Rich Dynamic Queries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Lazy Creation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Schema-less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Returns JSON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Replication and Failover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Auto-Sharding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MapReduce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600" y="1423675"/>
            <a:ext cx="3528300" cy="3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