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91fe91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91fe91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91fe91b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91fe91b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aefd4c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aefd4c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aefd4cc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aefd4cc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3683aad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3683aad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3683aad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3683aad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3683aadd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3683aad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424ac1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424ac1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424ac1f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424ac1f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424ac1f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424ac1f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aefd4cc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aefd4cc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aefd4cc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aefd4cc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6.jpg"/><Relationship Id="rId7" Type="http://schemas.openxmlformats.org/officeDocument/2006/relationships/image" Target="../media/image8.jp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a:t>
            </a:r>
            <a:endParaRPr/>
          </a:p>
          <a:p>
            <a:pPr indent="0" lvl="0" marL="0" rtl="0" algn="l">
              <a:spcBef>
                <a:spcPts val="0"/>
              </a:spcBef>
              <a:spcAft>
                <a:spcPts val="0"/>
              </a:spcAft>
              <a:buNone/>
            </a:pPr>
            <a:r>
              <a:rPr lang="en"/>
              <a:t>			</a:t>
            </a:r>
            <a:r>
              <a:rPr b="1" lang="en"/>
              <a:t>Now In Orbit</a:t>
            </a:r>
            <a:endParaRPr b="1"/>
          </a:p>
        </p:txBody>
      </p:sp>
      <p:sp>
        <p:nvSpPr>
          <p:cNvPr id="135" name="Google Shape;135;p13"/>
          <p:cNvSpPr txBox="1"/>
          <p:nvPr>
            <p:ph idx="1" type="subTitle"/>
          </p:nvPr>
        </p:nvSpPr>
        <p:spPr>
          <a:xfrm>
            <a:off x="3538775" y="6088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NASA Space Apps Challenge 2022</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a:t>
            </a:r>
            <a:r>
              <a:rPr lang="en"/>
              <a:t> the filters</a:t>
            </a:r>
            <a:endParaRPr/>
          </a:p>
        </p:txBody>
      </p:sp>
      <p:sp>
        <p:nvSpPr>
          <p:cNvPr id="203" name="Google Shape;20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lnSpc>
                <a:spcPct val="145606"/>
              </a:lnSpc>
              <a:spcBef>
                <a:spcPts val="0"/>
              </a:spcBef>
              <a:spcAft>
                <a:spcPts val="0"/>
              </a:spcAft>
              <a:buSzPts val="1200"/>
              <a:buFont typeface="Arial"/>
              <a:buChar char="●"/>
            </a:pPr>
            <a:r>
              <a:rPr b="1" lang="en" sz="1200" u="sng">
                <a:latin typeface="Arial"/>
                <a:ea typeface="Arial"/>
                <a:cs typeface="Arial"/>
                <a:sym typeface="Arial"/>
              </a:rPr>
              <a:t>Goldstein Filter: </a:t>
            </a:r>
            <a:endParaRPr sz="1200">
              <a:latin typeface="Arial"/>
              <a:ea typeface="Arial"/>
              <a:cs typeface="Arial"/>
              <a:sym typeface="Arial"/>
            </a:endParaRPr>
          </a:p>
          <a:p>
            <a:pPr indent="0" lvl="0" marL="457200" rtl="0" algn="l">
              <a:lnSpc>
                <a:spcPct val="109326"/>
              </a:lnSpc>
              <a:spcBef>
                <a:spcPts val="0"/>
              </a:spcBef>
              <a:spcAft>
                <a:spcPts val="0"/>
              </a:spcAft>
              <a:buNone/>
            </a:pPr>
            <a:r>
              <a:rPr lang="en" sz="1200">
                <a:latin typeface="Arial"/>
                <a:ea typeface="Arial"/>
                <a:cs typeface="Arial"/>
                <a:sym typeface="Arial"/>
              </a:rPr>
              <a:t>The Goldstein filter is implemented in the frequency domain. It smoothes the spectrum |Z(u, v)| in each segmented patch by spatial convolution with a block kernel S{·}, and then multiplies the smoothed spectrum by the 2D FFT samples Z(u, v): </a:t>
            </a:r>
            <a:endParaRPr sz="1200">
              <a:latin typeface="Arial"/>
              <a:ea typeface="Arial"/>
              <a:cs typeface="Arial"/>
              <a:sym typeface="Arial"/>
            </a:endParaRPr>
          </a:p>
          <a:p>
            <a:pPr indent="0" lvl="0" marL="457200" rtl="0" algn="l">
              <a:lnSpc>
                <a:spcPct val="109326"/>
              </a:lnSpc>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indent="457200" lvl="0" marL="1371600" rtl="0" algn="l">
              <a:lnSpc>
                <a:spcPct val="109326"/>
              </a:lnSpc>
              <a:spcBef>
                <a:spcPts val="0"/>
              </a:spcBef>
              <a:spcAft>
                <a:spcPts val="0"/>
              </a:spcAft>
              <a:buNone/>
            </a:pPr>
            <a:r>
              <a:rPr lang="en" sz="1200">
                <a:latin typeface="Arial"/>
                <a:ea typeface="Arial"/>
                <a:cs typeface="Arial"/>
                <a:sym typeface="Arial"/>
              </a:rPr>
              <a:t>Z(u,v) = S{|Z(u,v)|}^</a:t>
            </a:r>
            <a:r>
              <a:rPr lang="en" sz="1050">
                <a:latin typeface="Arial"/>
                <a:ea typeface="Arial"/>
                <a:cs typeface="Arial"/>
                <a:sym typeface="Arial"/>
              </a:rPr>
              <a:t>α.Z(u,v)	</a:t>
            </a:r>
            <a:endParaRPr sz="1050">
              <a:latin typeface="Arial"/>
              <a:ea typeface="Arial"/>
              <a:cs typeface="Arial"/>
              <a:sym typeface="Arial"/>
            </a:endParaRPr>
          </a:p>
          <a:p>
            <a:pPr indent="457200" lvl="0" marL="1371600" rtl="0" algn="l">
              <a:lnSpc>
                <a:spcPct val="109326"/>
              </a:lnSpc>
              <a:spcBef>
                <a:spcPts val="0"/>
              </a:spcBef>
              <a:spcAft>
                <a:spcPts val="0"/>
              </a:spcAft>
              <a:buNone/>
            </a:pPr>
            <a:r>
              <a:t/>
            </a:r>
            <a:endParaRPr sz="1050">
              <a:latin typeface="Arial"/>
              <a:ea typeface="Arial"/>
              <a:cs typeface="Arial"/>
              <a:sym typeface="Arial"/>
            </a:endParaRPr>
          </a:p>
          <a:p>
            <a:pPr indent="457200" lvl="0" marL="0" rtl="0" algn="l">
              <a:lnSpc>
                <a:spcPct val="109326"/>
              </a:lnSpc>
              <a:spcBef>
                <a:spcPts val="0"/>
              </a:spcBef>
              <a:spcAft>
                <a:spcPts val="0"/>
              </a:spcAft>
              <a:buNone/>
            </a:pP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9326"/>
              </a:lnSpc>
              <a:spcBef>
                <a:spcPts val="0"/>
              </a:spcBef>
              <a:spcAft>
                <a:spcPts val="0"/>
              </a:spcAft>
              <a:buNone/>
            </a:pPr>
            <a:r>
              <a:rPr lang="en" sz="1200">
                <a:latin typeface="Arial"/>
                <a:ea typeface="Arial"/>
                <a:cs typeface="Arial"/>
                <a:sym typeface="Arial"/>
              </a:rPr>
              <a:t>The filter parameter </a:t>
            </a:r>
            <a:r>
              <a:rPr lang="en" sz="1050">
                <a:latin typeface="Arial"/>
                <a:ea typeface="Arial"/>
                <a:cs typeface="Arial"/>
                <a:sym typeface="Arial"/>
              </a:rPr>
              <a:t>α</a:t>
            </a:r>
            <a:r>
              <a:rPr lang="en" sz="1200">
                <a:latin typeface="Arial"/>
                <a:ea typeface="Arial"/>
                <a:cs typeface="Arial"/>
                <a:sym typeface="Arial"/>
              </a:rPr>
              <a:t> is an arbitrary value that typically lies in the range of [0, 1]. </a:t>
            </a:r>
            <a:endParaRPr sz="1200">
              <a:latin typeface="Arial"/>
              <a:ea typeface="Arial"/>
              <a:cs typeface="Arial"/>
              <a:sym typeface="Arial"/>
            </a:endParaRPr>
          </a:p>
          <a:p>
            <a:pPr indent="0" lvl="0" marL="0" rtl="0" algn="l">
              <a:lnSpc>
                <a:spcPct val="109326"/>
              </a:lnSpc>
              <a:spcBef>
                <a:spcPts val="0"/>
              </a:spcBef>
              <a:spcAft>
                <a:spcPts val="0"/>
              </a:spcAft>
              <a:buNone/>
            </a:pPr>
            <a:r>
              <a:rPr lang="en" sz="1200">
                <a:latin typeface="Arial"/>
                <a:ea typeface="Arial"/>
                <a:cs typeface="Arial"/>
                <a:sym typeface="Arial"/>
              </a:rPr>
              <a:t>For the case </a:t>
            </a:r>
            <a:r>
              <a:rPr lang="en" sz="1050">
                <a:latin typeface="Arial"/>
                <a:ea typeface="Arial"/>
                <a:cs typeface="Arial"/>
                <a:sym typeface="Arial"/>
              </a:rPr>
              <a:t>=0</a:t>
            </a:r>
            <a:r>
              <a:rPr lang="en" sz="1200">
                <a:latin typeface="Arial"/>
                <a:ea typeface="Arial"/>
                <a:cs typeface="Arial"/>
                <a:sym typeface="Arial"/>
              </a:rPr>
              <a:t>, the smoothing operator equals one, and there is no filtering. </a:t>
            </a:r>
            <a:endParaRPr sz="1200">
              <a:latin typeface="Arial"/>
              <a:ea typeface="Arial"/>
              <a:cs typeface="Arial"/>
              <a:sym typeface="Arial"/>
            </a:endParaRPr>
          </a:p>
          <a:p>
            <a:pPr indent="0" lvl="0" marL="0" rtl="0" algn="l">
              <a:lnSpc>
                <a:spcPct val="109326"/>
              </a:lnSpc>
              <a:spcBef>
                <a:spcPts val="0"/>
              </a:spcBef>
              <a:spcAft>
                <a:spcPts val="0"/>
              </a:spcAft>
              <a:buNone/>
            </a:pPr>
            <a:r>
              <a:rPr lang="en" sz="1200">
                <a:latin typeface="Arial"/>
                <a:ea typeface="Arial"/>
                <a:cs typeface="Arial"/>
                <a:sym typeface="Arial"/>
              </a:rPr>
              <a:t>When the larger value of </a:t>
            </a:r>
            <a:r>
              <a:rPr lang="en" sz="1050">
                <a:latin typeface="Arial"/>
                <a:ea typeface="Arial"/>
                <a:cs typeface="Arial"/>
                <a:sym typeface="Arial"/>
              </a:rPr>
              <a:t>α</a:t>
            </a:r>
            <a:r>
              <a:rPr lang="en" sz="1200">
                <a:latin typeface="Arial"/>
                <a:ea typeface="Arial"/>
                <a:cs typeface="Arial"/>
                <a:sym typeface="Arial"/>
              </a:rPr>
              <a:t> is chosen, the filtering becomes more significant, </a:t>
            </a:r>
            <a:endParaRPr sz="1200">
              <a:latin typeface="Arial"/>
              <a:ea typeface="Arial"/>
              <a:cs typeface="Arial"/>
              <a:sym typeface="Arial"/>
            </a:endParaRPr>
          </a:p>
          <a:p>
            <a:pPr indent="0" lvl="0" marL="0" rtl="0" algn="l">
              <a:lnSpc>
                <a:spcPct val="109326"/>
              </a:lnSpc>
              <a:spcBef>
                <a:spcPts val="0"/>
              </a:spcBef>
              <a:spcAft>
                <a:spcPts val="0"/>
              </a:spcAft>
              <a:buNone/>
            </a:pPr>
            <a:r>
              <a:rPr lang="en" sz="1200">
                <a:latin typeface="Arial"/>
                <a:ea typeface="Arial"/>
                <a:cs typeface="Arial"/>
                <a:sym typeface="Arial"/>
              </a:rPr>
              <a:t>and for the value of </a:t>
            </a:r>
            <a:r>
              <a:rPr lang="en" sz="1050">
                <a:latin typeface="Arial"/>
                <a:ea typeface="Arial"/>
                <a:cs typeface="Arial"/>
                <a:sym typeface="Arial"/>
              </a:rPr>
              <a:t>α = 1,</a:t>
            </a:r>
            <a:r>
              <a:rPr lang="en" sz="1200">
                <a:latin typeface="Arial"/>
                <a:ea typeface="Arial"/>
                <a:cs typeface="Arial"/>
                <a:sym typeface="Arial"/>
              </a:rPr>
              <a:t> the strongest filtering occurs.</a:t>
            </a:r>
            <a:endParaRPr sz="1200">
              <a:latin typeface="Arial"/>
              <a:ea typeface="Arial"/>
              <a:cs typeface="Arial"/>
              <a:sym typeface="Arial"/>
            </a:endParaRPr>
          </a:p>
          <a:p>
            <a:pPr indent="0" lvl="0" marL="457200" rtl="0" algn="l">
              <a:lnSpc>
                <a:spcPct val="109326"/>
              </a:lnSpc>
              <a:spcBef>
                <a:spcPts val="0"/>
              </a:spcBef>
              <a:spcAft>
                <a:spcPts val="0"/>
              </a:spcAft>
              <a:buNone/>
            </a:pPr>
            <a:r>
              <a:t/>
            </a:r>
            <a:endParaRPr sz="1050">
              <a:latin typeface="Arial"/>
              <a:ea typeface="Arial"/>
              <a:cs typeface="Arial"/>
              <a:sym typeface="Arial"/>
            </a:endParaRPr>
          </a:p>
        </p:txBody>
      </p:sp>
      <p:sp>
        <p:nvSpPr>
          <p:cNvPr id="204" name="Google Shape;204;p22"/>
          <p:cNvSpPr txBox="1"/>
          <p:nvPr/>
        </p:nvSpPr>
        <p:spPr>
          <a:xfrm>
            <a:off x="6440100" y="2314575"/>
            <a:ext cx="2089500" cy="1581000"/>
          </a:xfrm>
          <a:prstGeom prst="rect">
            <a:avLst/>
          </a:prstGeom>
          <a:noFill/>
          <a:ln>
            <a:noFill/>
          </a:ln>
        </p:spPr>
        <p:txBody>
          <a:bodyPr anchorCtr="0" anchor="t" bIns="91425" lIns="91425" spcFirstLastPara="1" rIns="91425" wrap="square" tIns="91425">
            <a:spAutoFit/>
          </a:bodyPr>
          <a:lstStyle/>
          <a:p>
            <a:pPr indent="0" lvl="0" marL="457200" rtl="0" algn="l">
              <a:lnSpc>
                <a:spcPct val="109326"/>
              </a:lnSpc>
              <a:spcBef>
                <a:spcPts val="0"/>
              </a:spcBef>
              <a:spcAft>
                <a:spcPts val="0"/>
              </a:spcAft>
              <a:buNone/>
            </a:pPr>
            <a:r>
              <a:rPr lang="en" sz="1050">
                <a:solidFill>
                  <a:schemeClr val="dk2"/>
                </a:solidFill>
              </a:rPr>
              <a:t>[</a:t>
            </a:r>
            <a:r>
              <a:rPr lang="en" sz="1200">
                <a:solidFill>
                  <a:schemeClr val="dk2"/>
                </a:solidFill>
              </a:rPr>
              <a:t>Here </a:t>
            </a:r>
            <a:r>
              <a:rPr lang="en" sz="1050">
                <a:solidFill>
                  <a:schemeClr val="dk2"/>
                </a:solidFill>
              </a:rPr>
              <a:t>α</a:t>
            </a:r>
            <a:r>
              <a:rPr lang="en" sz="1200">
                <a:solidFill>
                  <a:schemeClr val="dk2"/>
                </a:solidFill>
              </a:rPr>
              <a:t> is the filter parameter; u and v are spatial frequencies; Z(u,v) is the spectrum of the smoothed Fourier samples</a:t>
            </a:r>
            <a:r>
              <a:rPr lang="en" sz="1050">
                <a:solidFill>
                  <a:schemeClr val="dk2"/>
                </a:solidFill>
              </a:rPr>
              <a:t>]</a:t>
            </a:r>
            <a:endParaRPr>
              <a:solidFill>
                <a:schemeClr val="dk2"/>
              </a:solidFill>
              <a:latin typeface="Lato"/>
              <a:ea typeface="Lato"/>
              <a:cs typeface="Lato"/>
              <a:sym typeface="Lato"/>
            </a:endParaRPr>
          </a:p>
        </p:txBody>
      </p:sp>
      <p:cxnSp>
        <p:nvCxnSpPr>
          <p:cNvPr id="205" name="Google Shape;205;p22"/>
          <p:cNvCxnSpPr/>
          <p:nvPr/>
        </p:nvCxnSpPr>
        <p:spPr>
          <a:xfrm>
            <a:off x="6911575" y="2363175"/>
            <a:ext cx="21300" cy="1532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filters</a:t>
            </a:r>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Boxcar filtering:</a:t>
            </a:r>
            <a:endParaRPr b="1" u="sng"/>
          </a:p>
          <a:p>
            <a:pPr indent="0" lvl="0" marL="457200" rtl="0" algn="l">
              <a:spcBef>
                <a:spcPts val="1200"/>
              </a:spcBef>
              <a:spcAft>
                <a:spcPts val="0"/>
              </a:spcAft>
              <a:buNone/>
            </a:pPr>
            <a:r>
              <a:rPr lang="en"/>
              <a:t> Boxcar filter is a kind of moving average filter, which means moving average to get variation of the trend. The result of the filter matches the value of the two-dimensional multiplication in the spectral domain.</a:t>
            </a:r>
            <a:endParaRPr/>
          </a:p>
          <a:p>
            <a:pPr indent="0" lvl="0" marL="457200" rtl="0" algn="l">
              <a:spcBef>
                <a:spcPts val="1200"/>
              </a:spcBef>
              <a:spcAft>
                <a:spcPts val="0"/>
              </a:spcAft>
              <a:buNone/>
            </a:pPr>
            <a:r>
              <a:rPr lang="en"/>
              <a:t> The characteristics of the moving average improve that the simple average can mislead the prediction of the change of the data, and the smoothing effect of the data is utilized to soften the data when the change-motion is severe. </a:t>
            </a:r>
            <a:endParaRPr/>
          </a:p>
          <a:p>
            <a:pPr indent="0" lvl="0" marL="457200" rtl="0" algn="l">
              <a:spcBef>
                <a:spcPts val="1200"/>
              </a:spcBef>
              <a:spcAft>
                <a:spcPts val="1200"/>
              </a:spcAft>
              <a:buNone/>
            </a:pPr>
            <a:r>
              <a:rPr lang="en"/>
              <a:t>but in a region with high slope, the value is unstable due to Noise-Propagation. The advantage of the Boxcar filter is that, unlike the Goldstein algorithm, noise propagation occurs, but all pixel information is available.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 of our idea</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a:t>
            </a:r>
            <a:r>
              <a:rPr lang="en"/>
              <a:t>he effects of water vapor in the atmosphere and the spatial-temporal decorrelation, the interferometric phase is always very noisy. If the noise was not properly removed, it will not only affect the quality of the elevation or deformation measurements derived from the interferogram, but also bring pseudo residues that interfere with the phase-unwrapping process.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2398300" y="1438800"/>
            <a:ext cx="5912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1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Introduction</a:t>
            </a:r>
            <a:endParaRPr/>
          </a:p>
        </p:txBody>
      </p:sp>
      <p:sp>
        <p:nvSpPr>
          <p:cNvPr id="141" name="Google Shape;141;p14"/>
          <p:cNvSpPr txBox="1"/>
          <p:nvPr>
            <p:ph idx="1" type="body"/>
          </p:nvPr>
        </p:nvSpPr>
        <p:spPr>
          <a:xfrm>
            <a:off x="215675" y="1989225"/>
            <a:ext cx="8654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rotWithShape="1">
          <a:blip r:embed="rId3">
            <a:alphaModFix/>
          </a:blip>
          <a:srcRect b="0" l="51482" r="4855" t="0"/>
          <a:stretch/>
        </p:blipFill>
        <p:spPr>
          <a:xfrm>
            <a:off x="215675" y="2061025"/>
            <a:ext cx="1517700" cy="1350900"/>
          </a:xfrm>
          <a:prstGeom prst="ellipse">
            <a:avLst/>
          </a:prstGeom>
          <a:noFill/>
          <a:ln>
            <a:noFill/>
          </a:ln>
        </p:spPr>
      </p:pic>
      <p:pic>
        <p:nvPicPr>
          <p:cNvPr id="143" name="Google Shape;143;p14"/>
          <p:cNvPicPr preferRelativeResize="0"/>
          <p:nvPr/>
        </p:nvPicPr>
        <p:blipFill rotWithShape="1">
          <a:blip r:embed="rId4">
            <a:alphaModFix/>
          </a:blip>
          <a:srcRect b="22627" l="50000" r="5842" t="28106"/>
          <a:stretch/>
        </p:blipFill>
        <p:spPr>
          <a:xfrm>
            <a:off x="2096025" y="2078925"/>
            <a:ext cx="1479000" cy="1422000"/>
          </a:xfrm>
          <a:prstGeom prst="ellipse">
            <a:avLst/>
          </a:prstGeom>
          <a:noFill/>
          <a:ln>
            <a:noFill/>
          </a:ln>
        </p:spPr>
      </p:pic>
      <p:pic>
        <p:nvPicPr>
          <p:cNvPr id="144" name="Google Shape;144;p14"/>
          <p:cNvPicPr preferRelativeResize="0"/>
          <p:nvPr/>
        </p:nvPicPr>
        <p:blipFill rotWithShape="1">
          <a:blip r:embed="rId5">
            <a:alphaModFix/>
          </a:blip>
          <a:srcRect b="16178" l="15602" r="16765" t="16185"/>
          <a:stretch/>
        </p:blipFill>
        <p:spPr>
          <a:xfrm>
            <a:off x="3820125" y="2023125"/>
            <a:ext cx="1517700" cy="1533600"/>
          </a:xfrm>
          <a:prstGeom prst="ellipse">
            <a:avLst/>
          </a:prstGeom>
          <a:noFill/>
          <a:ln>
            <a:noFill/>
          </a:ln>
        </p:spPr>
      </p:pic>
      <p:pic>
        <p:nvPicPr>
          <p:cNvPr id="145" name="Google Shape;145;p14"/>
          <p:cNvPicPr preferRelativeResize="0"/>
          <p:nvPr/>
        </p:nvPicPr>
        <p:blipFill rotWithShape="1">
          <a:blip r:embed="rId6">
            <a:alphaModFix/>
          </a:blip>
          <a:srcRect b="7100" l="20578" r="20372" t="7662"/>
          <a:stretch/>
        </p:blipFill>
        <p:spPr>
          <a:xfrm>
            <a:off x="5555275" y="1989225"/>
            <a:ext cx="1517700" cy="1601400"/>
          </a:xfrm>
          <a:prstGeom prst="ellipse">
            <a:avLst/>
          </a:prstGeom>
          <a:noFill/>
          <a:ln>
            <a:noFill/>
          </a:ln>
        </p:spPr>
      </p:pic>
      <p:sp>
        <p:nvSpPr>
          <p:cNvPr id="146" name="Google Shape;146;p14"/>
          <p:cNvSpPr txBox="1"/>
          <p:nvPr/>
        </p:nvSpPr>
        <p:spPr>
          <a:xfrm>
            <a:off x="1235975" y="1004250"/>
            <a:ext cx="7596000" cy="16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Team Now In Orbit consists of five undergraduate students from BRAC University. We are a part of the current team of BRACU Mongol Tori which is a mars rover. We have also participated in 3rd Kibo RPC 2022 and secured the Second Runner Up position in Bangladesh.</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147" name="Google Shape;147;p14"/>
          <p:cNvSpPr txBox="1"/>
          <p:nvPr/>
        </p:nvSpPr>
        <p:spPr>
          <a:xfrm>
            <a:off x="215675" y="3483075"/>
            <a:ext cx="16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Suhail Haque Rafi</a:t>
            </a:r>
            <a:endParaRPr b="1">
              <a:solidFill>
                <a:schemeClr val="lt1"/>
              </a:solidFill>
              <a:latin typeface="Lato"/>
              <a:ea typeface="Lato"/>
              <a:cs typeface="Lato"/>
              <a:sym typeface="Lato"/>
            </a:endParaRPr>
          </a:p>
        </p:txBody>
      </p:sp>
      <p:sp>
        <p:nvSpPr>
          <p:cNvPr id="148" name="Google Shape;148;p14"/>
          <p:cNvSpPr txBox="1"/>
          <p:nvPr/>
        </p:nvSpPr>
        <p:spPr>
          <a:xfrm>
            <a:off x="1913700" y="3483075"/>
            <a:ext cx="170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Mazharul Islam Rakib</a:t>
            </a:r>
            <a:endParaRPr b="1">
              <a:solidFill>
                <a:schemeClr val="lt1"/>
              </a:solidFill>
              <a:latin typeface="Lato"/>
              <a:ea typeface="Lato"/>
              <a:cs typeface="Lato"/>
              <a:sym typeface="Lato"/>
            </a:endParaRPr>
          </a:p>
        </p:txBody>
      </p:sp>
      <p:sp>
        <p:nvSpPr>
          <p:cNvPr id="149" name="Google Shape;149;p14"/>
          <p:cNvSpPr txBox="1"/>
          <p:nvPr/>
        </p:nvSpPr>
        <p:spPr>
          <a:xfrm>
            <a:off x="3686125" y="3590775"/>
            <a:ext cx="19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Mir Muhammad Fuad</a:t>
            </a:r>
            <a:endParaRPr b="1">
              <a:solidFill>
                <a:schemeClr val="lt1"/>
              </a:solidFill>
              <a:latin typeface="Lato"/>
              <a:ea typeface="Lato"/>
              <a:cs typeface="Lato"/>
              <a:sym typeface="Lato"/>
            </a:endParaRPr>
          </a:p>
        </p:txBody>
      </p:sp>
      <p:sp>
        <p:nvSpPr>
          <p:cNvPr id="150" name="Google Shape;150;p14"/>
          <p:cNvSpPr txBox="1"/>
          <p:nvPr/>
        </p:nvSpPr>
        <p:spPr>
          <a:xfrm>
            <a:off x="5555725" y="3625775"/>
            <a:ext cx="17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Mahinoor Rahman</a:t>
            </a:r>
            <a:endParaRPr b="1">
              <a:solidFill>
                <a:schemeClr val="lt1"/>
              </a:solidFill>
              <a:latin typeface="Lato"/>
              <a:ea typeface="Lato"/>
              <a:cs typeface="Lato"/>
              <a:sym typeface="Lato"/>
            </a:endParaRPr>
          </a:p>
        </p:txBody>
      </p:sp>
      <p:sp>
        <p:nvSpPr>
          <p:cNvPr id="151" name="Google Shape;151;p14"/>
          <p:cNvSpPr txBox="1"/>
          <p:nvPr/>
        </p:nvSpPr>
        <p:spPr>
          <a:xfrm>
            <a:off x="7352375" y="3698475"/>
            <a:ext cx="17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Fahim Sultan Anoy</a:t>
            </a:r>
            <a:endParaRPr b="1">
              <a:solidFill>
                <a:schemeClr val="lt1"/>
              </a:solidFill>
              <a:latin typeface="Lato"/>
              <a:ea typeface="Lato"/>
              <a:cs typeface="Lato"/>
              <a:sym typeface="Lato"/>
            </a:endParaRPr>
          </a:p>
        </p:txBody>
      </p:sp>
      <p:pic>
        <p:nvPicPr>
          <p:cNvPr id="152" name="Google Shape;152;p14"/>
          <p:cNvPicPr preferRelativeResize="0"/>
          <p:nvPr/>
        </p:nvPicPr>
        <p:blipFill rotWithShape="1">
          <a:blip r:embed="rId7">
            <a:alphaModFix/>
          </a:blip>
          <a:srcRect b="7777" l="0" r="0" t="7777"/>
          <a:stretch/>
        </p:blipFill>
        <p:spPr>
          <a:xfrm>
            <a:off x="7352375" y="1935775"/>
            <a:ext cx="1517700" cy="1601400"/>
          </a:xfrm>
          <a:prstGeom prst="ellipse">
            <a:avLst/>
          </a:prstGeom>
          <a:noFill/>
          <a:ln>
            <a:noFill/>
          </a:ln>
        </p:spPr>
      </p:pic>
      <p:pic>
        <p:nvPicPr>
          <p:cNvPr id="153" name="Google Shape;153;p14"/>
          <p:cNvPicPr preferRelativeResize="0"/>
          <p:nvPr/>
        </p:nvPicPr>
        <p:blipFill>
          <a:blip r:embed="rId8">
            <a:alphaModFix/>
          </a:blip>
          <a:stretch>
            <a:fillRect/>
          </a:stretch>
        </p:blipFill>
        <p:spPr>
          <a:xfrm>
            <a:off x="0" y="2073065"/>
            <a:ext cx="9144001" cy="2521371"/>
          </a:xfrm>
          <a:prstGeom prst="rect">
            <a:avLst/>
          </a:prstGeom>
          <a:noFill/>
          <a:ln>
            <a:noFill/>
          </a:ln>
        </p:spPr>
      </p:pic>
      <p:pic>
        <p:nvPicPr>
          <p:cNvPr id="154" name="Google Shape;154;p14"/>
          <p:cNvPicPr preferRelativeResize="0"/>
          <p:nvPr/>
        </p:nvPicPr>
        <p:blipFill>
          <a:blip r:embed="rId8">
            <a:alphaModFix/>
          </a:blip>
          <a:stretch>
            <a:fillRect/>
          </a:stretch>
        </p:blipFill>
        <p:spPr>
          <a:xfrm>
            <a:off x="0" y="1958326"/>
            <a:ext cx="9144001" cy="274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Topic Selection &amp; Goal for this Challenge</a:t>
            </a:r>
            <a:endParaRPr/>
          </a:p>
        </p:txBody>
      </p:sp>
      <p:sp>
        <p:nvSpPr>
          <p:cNvPr id="160" name="Google Shape;16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topic that we finalized for the NASA Space Apps 2022 Challenge is </a:t>
            </a:r>
            <a:r>
              <a:rPr b="1" lang="en"/>
              <a:t>“INSAR CHANGE DETECTIVES”</a:t>
            </a:r>
            <a:r>
              <a:rPr lang="en"/>
              <a:t>  where the challenge is to come up with an algorithm to remove the tropospheric signal from various radar datasets and discerning the real ground motion as earth scientists uses radar signals to observe small deformations of earth’s surface but the interaction with tropospheric water vapour slows down the radar signal and the ground seems to be moving.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INSAR?</a:t>
            </a:r>
            <a:endParaRPr/>
          </a:p>
        </p:txBody>
      </p:sp>
      <p:sp>
        <p:nvSpPr>
          <p:cNvPr id="166" name="Google Shape;16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Interferometric synthetic aperture radar (InSAR) is ideally suited to measure the spatial extent and magnitude of surface deformation associated with fluid extraction and natural hazards (earthquakes, volcanoes, landslides). It is an effective way to measure changes in land surface altitude. InSAR makes high-density measurements over large areas by using radar signals from Earth-orbiting satellites to measure changes in land-surface altitude at high degrees of measurement resolution and spatial detail.</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InSAR was first demonstrated more than 30 years ago, is reaching its heyday. By comparing radar imagery gathered over time, researchers can detect ground motions as small as a few millimeters.</a:t>
            </a:r>
            <a:endParaRPr/>
          </a:p>
          <a:p>
            <a:pPr indent="0" lvl="0" marL="0" rtl="0" algn="just">
              <a:spcBef>
                <a:spcPts val="1200"/>
              </a:spcBef>
              <a:spcAft>
                <a:spcPts val="1200"/>
              </a:spcAft>
              <a:buNone/>
            </a:pPr>
            <a:r>
              <a:t/>
            </a:r>
            <a:endParaRPr/>
          </a:p>
        </p:txBody>
      </p:sp>
      <p:pic>
        <p:nvPicPr>
          <p:cNvPr id="167" name="Google Shape;167;p16"/>
          <p:cNvPicPr preferRelativeResize="0"/>
          <p:nvPr/>
        </p:nvPicPr>
        <p:blipFill>
          <a:blip r:embed="rId3">
            <a:alphaModFix/>
          </a:blip>
          <a:stretch>
            <a:fillRect/>
          </a:stretch>
        </p:blipFill>
        <p:spPr>
          <a:xfrm>
            <a:off x="5693550" y="285425"/>
            <a:ext cx="2533499" cy="132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483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overview of SAR</a:t>
            </a:r>
            <a:endParaRPr/>
          </a:p>
        </p:txBody>
      </p:sp>
      <p:sp>
        <p:nvSpPr>
          <p:cNvPr id="173" name="Google Shape;17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t>SYNTHETIC APERTURE RADAR, the "SAR" on which InSAR depends, originated in the 1950s as a tool for airborne military reconnaissance. Like traditional radar, SAR instruments captured images of the planet by sending out microwave pulses and recording the echoes. And like a traditional radar, the instruments could penetrate clouds and worked equally well at night. A key difference was the "synthetic" aspect of SAR. Larger radar antennas, like larger apertures on a camera, collect more of the echoes and enable sharper pictures. But building a single antenna large enough to take a high-resolution image isn't practical. Researchers realized they could instead create an artificially large aperture by combining the signals received on a much smaller antenna as it moved through space.</a:t>
            </a:r>
            <a:endParaRPr/>
          </a:p>
          <a:p>
            <a:pPr indent="0" lvl="0" marL="0" rtl="0" algn="just">
              <a:spcBef>
                <a:spcPts val="1200"/>
              </a:spcBef>
              <a:spcAft>
                <a:spcPts val="0"/>
              </a:spcAft>
              <a:buNone/>
            </a:pPr>
            <a:r>
              <a:rPr lang="en"/>
              <a:t>Today, SAR satellites with antennas just a few meters across can produce images with pixel resolutions as sharp as half a meter—better than many satellite-borne cameras.</a:t>
            </a:r>
            <a:endParaRPr/>
          </a:p>
          <a:p>
            <a:pPr indent="0" lvl="0" marL="0" rtl="0" algn="just">
              <a:spcBef>
                <a:spcPts val="1200"/>
              </a:spcBef>
              <a:spcAft>
                <a:spcPts val="1200"/>
              </a:spcAft>
              <a:buNone/>
            </a:pPr>
            <a:r>
              <a:rPr lang="en"/>
              <a:t>SAR images, on their own, suffice for many types of surveillance, from counterterrorism to tracking oil spills in the ocean.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INSAR can replace SAR?</a:t>
            </a:r>
            <a:endParaRPr/>
          </a:p>
        </p:txBody>
      </p:sp>
      <p:sp>
        <p:nvSpPr>
          <p:cNvPr id="179" name="Google Shape;17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INSAR looks </a:t>
            </a:r>
            <a:r>
              <a:rPr lang="en"/>
              <a:t> for the  differences between multiple SAR images. The technique takes advantage of phase information in the returning microwaves—in other words, where a signal is in its sinusoidal path when it hits the antenna. Any phase difference in the signal between SAR images taken from the same position at different times means the round-trip distance has changed, and can reveal surface movements down to a few millimeters.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"There's nothing else that compares to it," says Michelle Sneed, a hydrologist at the U.S. Geological Survey. "I'm still amazed by it after a couple of decades."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Demerits of </a:t>
            </a:r>
            <a:r>
              <a:rPr lang="en"/>
              <a:t>tropospheric Signal</a:t>
            </a:r>
            <a:endParaRPr/>
          </a:p>
        </p:txBody>
      </p:sp>
      <p:sp>
        <p:nvSpPr>
          <p:cNvPr id="185" name="Google Shape;18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75–80% of the mass of the atmosphere is contained in the troposphere. This layer is where almost all weather actually occurs.  Rising levels of water vapor in the upper troposphere is a key amplifier of global warming.</a:t>
            </a:r>
            <a:endParaRPr/>
          </a:p>
          <a:p>
            <a:pPr indent="0" lvl="0" marL="0" rtl="0" algn="l">
              <a:spcBef>
                <a:spcPts val="1200"/>
              </a:spcBef>
              <a:spcAft>
                <a:spcPts val="0"/>
              </a:spcAft>
              <a:buNone/>
            </a:pPr>
            <a:r>
              <a:rPr lang="en"/>
              <a:t>Water vapor, which makes up up to 1% of the air in the troposphere, fluctuates geographically and rapidly depletes with altitude. Radar signals are slowed down when they come into contact with tropospheric water vapor. Sometimes the earth appears to be moving while the reading is off.</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Necessity</a:t>
            </a:r>
            <a:r>
              <a:rPr lang="en"/>
              <a:t> of removing other radiations</a:t>
            </a:r>
            <a:endParaRPr/>
          </a:p>
        </p:txBody>
      </p:sp>
      <p:sp>
        <p:nvSpPr>
          <p:cNvPr id="191" name="Google Shape;19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Removing other factors and radiations from the InSAR dataset will help us finding the clean InSAR data which will lead to a clearer training of the dataset. As a </a:t>
            </a:r>
            <a:r>
              <a:rPr lang="en"/>
              <a:t>result we can get rid of the fluctuations of data due to water vapour and the actual surface deformation.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Idea</a:t>
            </a:r>
            <a:endParaRPr/>
          </a:p>
        </p:txBody>
      </p:sp>
      <p:sp>
        <p:nvSpPr>
          <p:cNvPr id="197" name="Google Shape;197;p21"/>
          <p:cNvSpPr txBox="1"/>
          <p:nvPr>
            <p:ph idx="1" type="body"/>
          </p:nvPr>
        </p:nvSpPr>
        <p:spPr>
          <a:xfrm>
            <a:off x="1297500" y="15546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Our initial idea is to integrate data filtering algorithms into the dataset so that we can separate the radiations and tropospheric factor. As a result we can find out the clean data from our InSAR dataset.</a:t>
            </a:r>
            <a:endParaRPr/>
          </a:p>
          <a:p>
            <a:pPr indent="0" lvl="0" marL="0" rtl="0" algn="just">
              <a:spcBef>
                <a:spcPts val="1200"/>
              </a:spcBef>
              <a:spcAft>
                <a:spcPts val="1200"/>
              </a:spcAft>
              <a:buNone/>
            </a:pPr>
            <a:r>
              <a:rPr lang="en"/>
              <a:t>Our t</a:t>
            </a:r>
            <a:r>
              <a:rPr lang="en"/>
              <a:t>echnique involves a nonlinear filter that separates the interfero</a:t>
            </a:r>
            <a:r>
              <a:rPr lang="en"/>
              <a:t>gram</a:t>
            </a:r>
            <a:r>
              <a:rPr lang="en"/>
              <a:t> into two components: one containing the smooth (low frequency) part and the other containing the detail (high frequency) part. The smooth part is obtained using a combination of a median filter and a smoothing filter. The detail component is obtained by subtracting the smooth component from the original signal. This detail component is filtered to remove noise and then added to the smooth component to generate the final output.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