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5.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ink/ink6.xml" ContentType="application/inkml+xml"/>
  <Override PartName="/ppt/ink/ink7.xml" ContentType="application/inkml+xml"/>
  <Override PartName="/ppt/ink/ink8.xml" ContentType="application/inkml+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7.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33" r:id="rId2"/>
    <p:sldId id="272" r:id="rId3"/>
    <p:sldId id="273" r:id="rId4"/>
    <p:sldId id="274" r:id="rId5"/>
    <p:sldId id="276" r:id="rId6"/>
    <p:sldId id="277" r:id="rId7"/>
    <p:sldId id="278" r:id="rId8"/>
    <p:sldId id="327" r:id="rId9"/>
    <p:sldId id="340" r:id="rId10"/>
    <p:sldId id="280" r:id="rId11"/>
    <p:sldId id="328" r:id="rId12"/>
    <p:sldId id="341" r:id="rId13"/>
    <p:sldId id="281" r:id="rId14"/>
    <p:sldId id="286" r:id="rId15"/>
    <p:sldId id="329" r:id="rId16"/>
    <p:sldId id="330" r:id="rId17"/>
    <p:sldId id="331" r:id="rId18"/>
    <p:sldId id="296" r:id="rId19"/>
    <p:sldId id="297" r:id="rId20"/>
    <p:sldId id="314" r:id="rId21"/>
    <p:sldId id="315" r:id="rId22"/>
    <p:sldId id="316" r:id="rId23"/>
    <p:sldId id="320" r:id="rId24"/>
    <p:sldId id="332" r:id="rId25"/>
    <p:sldId id="298" r:id="rId26"/>
    <p:sldId id="321" r:id="rId27"/>
    <p:sldId id="323" r:id="rId28"/>
    <p:sldId id="324" r:id="rId29"/>
    <p:sldId id="299" r:id="rId30"/>
    <p:sldId id="300" r:id="rId31"/>
    <p:sldId id="301" r:id="rId32"/>
    <p:sldId id="302" r:id="rId33"/>
    <p:sldId id="325" r:id="rId34"/>
    <p:sldId id="326" r:id="rId35"/>
    <p:sldId id="303" r:id="rId36"/>
    <p:sldId id="304" r:id="rId37"/>
    <p:sldId id="305" r:id="rId38"/>
    <p:sldId id="306" r:id="rId39"/>
    <p:sldId id="307" r:id="rId40"/>
    <p:sldId id="310" r:id="rId41"/>
    <p:sldId id="311" r:id="rId42"/>
    <p:sldId id="312" r:id="rId43"/>
    <p:sldId id="313" r:id="rId44"/>
    <p:sldId id="317" r:id="rId45"/>
    <p:sldId id="318" r:id="rId46"/>
    <p:sldId id="319" r:id="rId47"/>
    <p:sldId id="334" r:id="rId48"/>
    <p:sldId id="338" r:id="rId49"/>
    <p:sldId id="339" r:id="rId50"/>
    <p:sldId id="335" r:id="rId51"/>
    <p:sldId id="336" r:id="rId52"/>
    <p:sldId id="33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59" autoAdjust="0"/>
    <p:restoredTop sz="94660"/>
  </p:normalViewPr>
  <p:slideViewPr>
    <p:cSldViewPr>
      <p:cViewPr varScale="1">
        <p:scale>
          <a:sx n="108" d="100"/>
          <a:sy n="108" d="100"/>
        </p:scale>
        <p:origin x="219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5T17:06:54.907"/>
    </inkml:context>
    <inkml:brush xml:id="br0">
      <inkml:brushProperty name="width" value="0.05" units="cm"/>
      <inkml:brushProperty name="height" value="0.05" units="cm"/>
      <inkml:brushProperty name="color" value="#E71224"/>
    </inkml:brush>
  </inkml:definitions>
  <inkml:trace contextRef="#ctx0" brushRef="#br0">1 1 24575,'452'25'0,"41"-1"0,-448-22 0,48 7 0,22 2 0,670-28 0,-448 8 0,22-2 0,-176 2 32,112-11-1429,-272 17-5429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5T17:07:03.848"/>
    </inkml:context>
    <inkml:brush xml:id="br0">
      <inkml:brushProperty name="width" value="0.05" units="cm"/>
      <inkml:brushProperty name="height" value="0.05" units="cm"/>
      <inkml:brushProperty name="color" value="#E71224"/>
    </inkml:brush>
  </inkml:definitions>
  <inkml:trace contextRef="#ctx0" brushRef="#br0">1 0 24575,'269'13'0,"12"-1"0,1560-14 56,-974 3-1477,-845-1-5405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5T17:07:12.775"/>
    </inkml:context>
    <inkml:brush xml:id="br0">
      <inkml:brushProperty name="width" value="0.05" units="cm"/>
      <inkml:brushProperty name="height" value="0.05" units="cm"/>
      <inkml:brushProperty name="color" value="#E71224"/>
    </inkml:brush>
  </inkml:definitions>
  <inkml:trace contextRef="#ctx0" brushRef="#br0">0 0 24575,'67'19'0,"26"-12"0,134-8 0,29 1 0,-148 12 0,45 1 0,307 5 0,260-10 0,-416-10 0,1403 2-1365,-1686 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5T17:11:03.404"/>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5T17:11:10.955"/>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5T17:11:46.029"/>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5T17:12:53.38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5T17:15:53.61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A86435-A12A-44D6-B86A-1721B3B1ACA9}" type="datetimeFigureOut">
              <a:rPr lang="en-US" smtClean="0"/>
              <a:t>26/3/2023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6643AA-83CA-49F9-B937-EE03C3F7C5A7}" type="slidenum">
              <a:rPr lang="en-US" smtClean="0"/>
              <a:t>‹#›</a:t>
            </a:fld>
            <a:endParaRPr lang="en-US"/>
          </a:p>
        </p:txBody>
      </p:sp>
    </p:spTree>
    <p:extLst>
      <p:ext uri="{BB962C8B-B14F-4D97-AF65-F5344CB8AC3E}">
        <p14:creationId xmlns:p14="http://schemas.microsoft.com/office/powerpoint/2010/main" val="2636989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bwMode="auto">
          <a:xfrm>
            <a:off x="412750" y="4773613"/>
            <a:ext cx="6030913"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99" tIns="45269" rIns="92099" bIns="45269" numCol="1" anchor="t" anchorCtr="0" compatLnSpc="1">
            <a:prstTxWarp prst="textNoShape">
              <a:avLst/>
            </a:prstTxWarp>
          </a:bodyPr>
          <a:lstStyle/>
          <a:p>
            <a:pPr algn="just" defTabSz="420688">
              <a:spcBef>
                <a:spcPct val="0"/>
              </a:spcBef>
              <a:spcAft>
                <a:spcPct val="24000"/>
              </a:spcAft>
              <a:tabLst>
                <a:tab pos="468313" algn="l"/>
                <a:tab pos="1524000" algn="l"/>
              </a:tabLst>
            </a:pPr>
            <a:endParaRPr lang="en-US" altLang="en-US" b="1">
              <a:latin typeface="Times" pitchFamily="18" charset="0"/>
            </a:endParaRPr>
          </a:p>
        </p:txBody>
      </p:sp>
      <p:sp>
        <p:nvSpPr>
          <p:cNvPr id="116739" name="Rectangle 3"/>
          <p:cNvSpPr>
            <a:spLocks noGrp="1" noRot="1" noChangeAspect="1" noChangeArrowheads="1" noTextEdit="1"/>
          </p:cNvSpPr>
          <p:nvPr>
            <p:ph type="sldImg"/>
          </p:nvPr>
        </p:nvSpPr>
        <p:spPr bwMode="auto">
          <a:xfrm>
            <a:off x="487363" y="157163"/>
            <a:ext cx="5880100" cy="44100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200976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body" idx="1"/>
          </p:nvPr>
        </p:nvSpPr>
        <p:spPr bwMode="auto">
          <a:xfrm>
            <a:off x="412750" y="4773613"/>
            <a:ext cx="6030913"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99" tIns="45269" rIns="92099" bIns="45269" numCol="1" anchor="t" anchorCtr="0" compatLnSpc="1">
            <a:prstTxWarp prst="textNoShape">
              <a:avLst/>
            </a:prstTxWarp>
          </a:bodyPr>
          <a:lstStyle/>
          <a:p>
            <a:pPr defTabSz="420688">
              <a:spcBef>
                <a:spcPct val="0"/>
              </a:spcBef>
            </a:pPr>
            <a:endParaRPr lang="en-US" altLang="en-US"/>
          </a:p>
        </p:txBody>
      </p:sp>
      <p:sp>
        <p:nvSpPr>
          <p:cNvPr id="117763" name="Rectangle 3"/>
          <p:cNvSpPr>
            <a:spLocks noGrp="1" noRot="1" noChangeAspect="1" noChangeArrowheads="1" noTextEdit="1"/>
          </p:cNvSpPr>
          <p:nvPr>
            <p:ph type="sldImg"/>
          </p:nvPr>
        </p:nvSpPr>
        <p:spPr bwMode="auto">
          <a:xfrm>
            <a:off x="487363" y="157163"/>
            <a:ext cx="5880100" cy="44100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876094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bwMode="auto">
          <a:xfrm>
            <a:off x="487363" y="157163"/>
            <a:ext cx="5880100" cy="44100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18787" name="Rectangle 3"/>
          <p:cNvSpPr>
            <a:spLocks noGrp="1" noChangeArrowheads="1"/>
          </p:cNvSpPr>
          <p:nvPr>
            <p:ph type="body" idx="1"/>
          </p:nvPr>
        </p:nvSpPr>
        <p:spPr bwMode="auto">
          <a:xfrm>
            <a:off x="412750" y="4773613"/>
            <a:ext cx="6030913"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99" tIns="45269" rIns="92099" bIns="45269" numCol="1" anchor="t" anchorCtr="0" compatLnSpc="1">
            <a:prstTxWarp prst="textNoShape">
              <a:avLst/>
            </a:prstTxWarp>
          </a:bodyPr>
          <a:lstStyle/>
          <a:p>
            <a:pPr defTabSz="962025">
              <a:spcBef>
                <a:spcPct val="0"/>
              </a:spcBef>
              <a:tabLst>
                <a:tab pos="473075" algn="l"/>
              </a:tabLst>
            </a:pPr>
            <a:endParaRPr lang="en-US" altLang="en-US" b="1"/>
          </a:p>
        </p:txBody>
      </p:sp>
    </p:spTree>
    <p:extLst>
      <p:ext uri="{BB962C8B-B14F-4D97-AF65-F5344CB8AC3E}">
        <p14:creationId xmlns:p14="http://schemas.microsoft.com/office/powerpoint/2010/main" val="1651657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469900" y="138113"/>
            <a:ext cx="5881688" cy="44132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20835" name="Rectangle 3"/>
          <p:cNvSpPr>
            <a:spLocks noGrp="1" noChangeArrowheads="1"/>
          </p:cNvSpPr>
          <p:nvPr>
            <p:ph type="body" idx="1"/>
          </p:nvPr>
        </p:nvSpPr>
        <p:spPr bwMode="auto">
          <a:xfrm>
            <a:off x="412750" y="4773613"/>
            <a:ext cx="6030913"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99" tIns="45269" rIns="92099" bIns="45269" numCol="1" anchor="t" anchorCtr="0" compatLnSpc="1">
            <a:prstTxWarp prst="textNoShape">
              <a:avLst/>
            </a:prstTxWarp>
          </a:bodyPr>
          <a:lstStyle/>
          <a:p>
            <a:pPr defTabSz="962025">
              <a:spcBef>
                <a:spcPct val="0"/>
              </a:spcBef>
              <a:tabLst>
                <a:tab pos="473075" algn="l"/>
              </a:tabLst>
            </a:pPr>
            <a:endParaRPr lang="en-US" altLang="en-US" b="1"/>
          </a:p>
        </p:txBody>
      </p:sp>
    </p:spTree>
    <p:extLst>
      <p:ext uri="{BB962C8B-B14F-4D97-AF65-F5344CB8AC3E}">
        <p14:creationId xmlns:p14="http://schemas.microsoft.com/office/powerpoint/2010/main" val="2105760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3883025" y="-1588"/>
            <a:ext cx="2979738"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sz="2400">
              <a:solidFill>
                <a:srgbClr val="5B5249"/>
              </a:solidFill>
              <a:latin typeface="Times New Roman" pitchFamily="18" charset="0"/>
            </a:endParaRPr>
          </a:p>
        </p:txBody>
      </p:sp>
      <p:sp>
        <p:nvSpPr>
          <p:cNvPr id="124931" name="Rectangle 3"/>
          <p:cNvSpPr>
            <a:spLocks noChangeArrowheads="1"/>
          </p:cNvSpPr>
          <p:nvPr/>
        </p:nvSpPr>
        <p:spPr bwMode="auto">
          <a:xfrm>
            <a:off x="-4763" y="-1588"/>
            <a:ext cx="2976563"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sz="2400">
              <a:solidFill>
                <a:srgbClr val="5B5249"/>
              </a:solidFill>
              <a:latin typeface="Times New Roman" pitchFamily="18" charset="0"/>
            </a:endParaRPr>
          </a:p>
        </p:txBody>
      </p:sp>
      <p:sp>
        <p:nvSpPr>
          <p:cNvPr id="124932" name="Text Box 4"/>
          <p:cNvSpPr>
            <a:spLocks noGrp="1" noChangeArrowheads="1"/>
          </p:cNvSpPr>
          <p:nvPr>
            <p:ph type="body" idx="1"/>
          </p:nvPr>
        </p:nvSpPr>
        <p:spPr bwMode="auto">
          <a:xfrm>
            <a:off x="412750" y="4773613"/>
            <a:ext cx="6030913"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99" tIns="45269" rIns="92099" bIns="45269" numCol="1" anchor="t" anchorCtr="0" compatLnSpc="1">
            <a:prstTxWarp prst="textNoShape">
              <a:avLst/>
            </a:prstTxWarp>
          </a:bodyPr>
          <a:lstStyle/>
          <a:p>
            <a:pPr defTabSz="415925">
              <a:spcBef>
                <a:spcPct val="0"/>
              </a:spcBef>
            </a:pPr>
            <a:r>
              <a:rPr lang="en-US" altLang="en-US"/>
              <a:t> </a:t>
            </a:r>
          </a:p>
        </p:txBody>
      </p:sp>
      <p:sp>
        <p:nvSpPr>
          <p:cNvPr id="124933" name="Rectangle 5"/>
          <p:cNvSpPr>
            <a:spLocks noGrp="1" noRot="1" noChangeAspect="1" noChangeArrowheads="1" noTextEdit="1"/>
          </p:cNvSpPr>
          <p:nvPr>
            <p:ph type="sldImg"/>
          </p:nvPr>
        </p:nvSpPr>
        <p:spPr bwMode="auto">
          <a:xfrm>
            <a:off x="534988" y="214313"/>
            <a:ext cx="5875337" cy="440848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24934" name="Rectangle 6"/>
          <p:cNvSpPr>
            <a:spLocks noChangeArrowheads="1"/>
          </p:cNvSpPr>
          <p:nvPr/>
        </p:nvSpPr>
        <p:spPr bwMode="auto">
          <a:xfrm>
            <a:off x="422275" y="4819650"/>
            <a:ext cx="6030913" cy="375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9" tIns="46830" rIns="92099" bIns="46830"/>
          <a:lstStyle>
            <a:lvl1pPr defTabSz="409575" eaLnBrk="0" hangingPunct="0">
              <a:tabLst>
                <a:tab pos="457200" algn="l"/>
              </a:tabLst>
              <a:defRPr>
                <a:solidFill>
                  <a:schemeClr val="tx1"/>
                </a:solidFill>
                <a:latin typeface="Arial" pitchFamily="34" charset="0"/>
              </a:defRPr>
            </a:lvl1pPr>
            <a:lvl2pPr marL="115888" defTabSz="409575" eaLnBrk="0" hangingPunct="0">
              <a:tabLst>
                <a:tab pos="457200" algn="l"/>
              </a:tabLst>
              <a:defRPr>
                <a:solidFill>
                  <a:schemeClr val="tx1"/>
                </a:solidFill>
                <a:latin typeface="Arial" pitchFamily="34" charset="0"/>
              </a:defRPr>
            </a:lvl2pPr>
            <a:lvl3pPr marL="1143000" indent="-228600" defTabSz="409575" eaLnBrk="0" hangingPunct="0">
              <a:tabLst>
                <a:tab pos="457200" algn="l"/>
              </a:tabLst>
              <a:defRPr>
                <a:solidFill>
                  <a:schemeClr val="tx1"/>
                </a:solidFill>
                <a:latin typeface="Arial" pitchFamily="34" charset="0"/>
              </a:defRPr>
            </a:lvl3pPr>
            <a:lvl4pPr marL="1600200" indent="-228600" defTabSz="409575" eaLnBrk="0" hangingPunct="0">
              <a:tabLst>
                <a:tab pos="457200" algn="l"/>
              </a:tabLst>
              <a:defRPr>
                <a:solidFill>
                  <a:schemeClr val="tx1"/>
                </a:solidFill>
                <a:latin typeface="Arial" pitchFamily="34" charset="0"/>
              </a:defRPr>
            </a:lvl4pPr>
            <a:lvl5pPr marL="2057400" indent="-228600" defTabSz="409575" eaLnBrk="0" hangingPunct="0">
              <a:tabLst>
                <a:tab pos="457200" algn="l"/>
              </a:tabLst>
              <a:defRPr>
                <a:solidFill>
                  <a:schemeClr val="tx1"/>
                </a:solidFill>
                <a:latin typeface="Arial" pitchFamily="34" charset="0"/>
              </a:defRPr>
            </a:lvl5pPr>
            <a:lvl6pPr marL="2514600" indent="-228600" defTabSz="409575" eaLnBrk="0" fontAlgn="base" hangingPunct="0">
              <a:spcBef>
                <a:spcPct val="0"/>
              </a:spcBef>
              <a:spcAft>
                <a:spcPct val="0"/>
              </a:spcAft>
              <a:tabLst>
                <a:tab pos="457200" algn="l"/>
              </a:tabLst>
              <a:defRPr>
                <a:solidFill>
                  <a:schemeClr val="tx1"/>
                </a:solidFill>
                <a:latin typeface="Arial" pitchFamily="34" charset="0"/>
              </a:defRPr>
            </a:lvl6pPr>
            <a:lvl7pPr marL="2971800" indent="-228600" defTabSz="409575" eaLnBrk="0" fontAlgn="base" hangingPunct="0">
              <a:spcBef>
                <a:spcPct val="0"/>
              </a:spcBef>
              <a:spcAft>
                <a:spcPct val="0"/>
              </a:spcAft>
              <a:tabLst>
                <a:tab pos="457200" algn="l"/>
              </a:tabLst>
              <a:defRPr>
                <a:solidFill>
                  <a:schemeClr val="tx1"/>
                </a:solidFill>
                <a:latin typeface="Arial" pitchFamily="34" charset="0"/>
              </a:defRPr>
            </a:lvl7pPr>
            <a:lvl8pPr marL="3429000" indent="-228600" defTabSz="409575" eaLnBrk="0" fontAlgn="base" hangingPunct="0">
              <a:spcBef>
                <a:spcPct val="0"/>
              </a:spcBef>
              <a:spcAft>
                <a:spcPct val="0"/>
              </a:spcAft>
              <a:tabLst>
                <a:tab pos="457200" algn="l"/>
              </a:tabLst>
              <a:defRPr>
                <a:solidFill>
                  <a:schemeClr val="tx1"/>
                </a:solidFill>
                <a:latin typeface="Arial" pitchFamily="34" charset="0"/>
              </a:defRPr>
            </a:lvl8pPr>
            <a:lvl9pPr marL="3886200" indent="-228600" defTabSz="409575" eaLnBrk="0" fontAlgn="base" hangingPunct="0">
              <a:spcBef>
                <a:spcPct val="0"/>
              </a:spcBef>
              <a:spcAft>
                <a:spcPct val="0"/>
              </a:spcAft>
              <a:tabLst>
                <a:tab pos="457200" algn="l"/>
              </a:tabLst>
              <a:defRPr>
                <a:solidFill>
                  <a:schemeClr val="tx1"/>
                </a:solidFill>
                <a:latin typeface="Arial" pitchFamily="34" charset="0"/>
              </a:defRPr>
            </a:lvl9pPr>
          </a:lstStyle>
          <a:p>
            <a:pPr eaLnBrk="1" hangingPunct="1">
              <a:spcBef>
                <a:spcPct val="30000"/>
              </a:spcBef>
            </a:pPr>
            <a:r>
              <a:rPr lang="en-US" altLang="en-US" sz="1100" b="1">
                <a:latin typeface="Comic Sans MS" pitchFamily="66" charset="0"/>
                <a:cs typeface="Arial" pitchFamily="34" charset="0"/>
              </a:rPr>
              <a:t>SQL Cursor Attributes</a:t>
            </a:r>
          </a:p>
          <a:p>
            <a:pPr lvl="1" eaLnBrk="1" hangingPunct="1">
              <a:spcBef>
                <a:spcPct val="30000"/>
              </a:spcBef>
            </a:pPr>
            <a:r>
              <a:rPr lang="en-US" altLang="en-US" sz="1100">
                <a:latin typeface="Times New Roman" pitchFamily="18" charset="0"/>
                <a:cs typeface="Arial" pitchFamily="34" charset="0"/>
              </a:rPr>
              <a:t>SQL cursor attributes allow you to evaluate what happened when the implicit cursor was last used. You use these attributes in PL/SQL statements such as functions. You cannot use them in SQL statements. </a:t>
            </a:r>
          </a:p>
          <a:p>
            <a:pPr lvl="1" eaLnBrk="1" hangingPunct="1">
              <a:spcBef>
                <a:spcPct val="30000"/>
              </a:spcBef>
            </a:pPr>
            <a:r>
              <a:rPr lang="en-US" altLang="en-US" sz="1100">
                <a:latin typeface="Times New Roman" pitchFamily="18" charset="0"/>
                <a:cs typeface="Arial" pitchFamily="34" charset="0"/>
              </a:rPr>
              <a:t>You can use the attributes, SQL%ROWCOUNT, SQL%FOUND, SQL%NOTFOUND, and SQL%ISOPEN in the exception section of a block to gather information about the execution of a data manipulation statement. PL/SQL does not consider a DML statement that affects no rows to have failed, unlike the SELECT statement, which returns an exception.</a:t>
            </a:r>
          </a:p>
          <a:p>
            <a:pPr lvl="1" eaLnBrk="1" hangingPunct="1">
              <a:spcBef>
                <a:spcPct val="30000"/>
              </a:spcBef>
            </a:pPr>
            <a:endParaRPr lang="en-US" altLang="en-US" sz="1100">
              <a:latin typeface="Times New Roman" pitchFamily="18" charset="0"/>
              <a:cs typeface="Arial" pitchFamily="34" charset="0"/>
            </a:endParaRPr>
          </a:p>
          <a:p>
            <a:pPr lvl="1" eaLnBrk="1" hangingPunct="1">
              <a:spcBef>
                <a:spcPct val="30000"/>
              </a:spcBef>
            </a:pPr>
            <a:endParaRPr lang="en-US" altLang="en-US" sz="1100">
              <a:latin typeface="Times New Roman" pitchFamily="18" charset="0"/>
              <a:cs typeface="Arial" pitchFamily="34" charset="0"/>
            </a:endParaRPr>
          </a:p>
          <a:p>
            <a:pPr lvl="1" eaLnBrk="1" hangingPunct="1">
              <a:spcBef>
                <a:spcPct val="30000"/>
              </a:spcBef>
            </a:pPr>
            <a:endParaRPr lang="en-US" altLang="en-US" sz="1100">
              <a:latin typeface="Times New Roman" pitchFamily="18" charset="0"/>
              <a:cs typeface="Arial" pitchFamily="34" charset="0"/>
            </a:endParaRPr>
          </a:p>
          <a:p>
            <a:pPr lvl="1" eaLnBrk="1" hangingPunct="1">
              <a:spcBef>
                <a:spcPct val="30000"/>
              </a:spcBef>
            </a:pPr>
            <a:endParaRPr lang="en-US" altLang="en-US" sz="1100">
              <a:latin typeface="Times New Roman" pitchFamily="18" charset="0"/>
              <a:cs typeface="Arial" pitchFamily="34" charset="0"/>
            </a:endParaRPr>
          </a:p>
          <a:p>
            <a:pPr lvl="1" eaLnBrk="1" hangingPunct="1">
              <a:spcBef>
                <a:spcPct val="30000"/>
              </a:spcBef>
            </a:pPr>
            <a:endParaRPr lang="en-US" altLang="en-US" sz="1100">
              <a:latin typeface="Times New Roman" pitchFamily="18" charset="0"/>
              <a:cs typeface="Arial" pitchFamily="34" charset="0"/>
            </a:endParaRPr>
          </a:p>
          <a:p>
            <a:pPr lvl="1" eaLnBrk="1" hangingPunct="1">
              <a:spcBef>
                <a:spcPct val="30000"/>
              </a:spcBef>
            </a:pPr>
            <a:endParaRPr lang="en-US" altLang="en-US" sz="1100">
              <a:latin typeface="Times New Roman" pitchFamily="18" charset="0"/>
              <a:cs typeface="Arial" pitchFamily="34" charset="0"/>
            </a:endParaRPr>
          </a:p>
          <a:p>
            <a:pPr lvl="1" eaLnBrk="1" hangingPunct="1">
              <a:spcBef>
                <a:spcPct val="30000"/>
              </a:spcBef>
            </a:pPr>
            <a:endParaRPr lang="en-US" altLang="en-US" sz="1100">
              <a:latin typeface="Times New Roman" pitchFamily="18" charset="0"/>
              <a:cs typeface="Arial" pitchFamily="34" charset="0"/>
            </a:endParaRPr>
          </a:p>
          <a:p>
            <a:pPr eaLnBrk="1" hangingPunct="1">
              <a:spcBef>
                <a:spcPct val="30000"/>
              </a:spcBef>
            </a:pPr>
            <a:endParaRPr lang="en-US" altLang="en-US" sz="1100">
              <a:latin typeface="Times New Roman" pitchFamily="18" charset="0"/>
              <a:cs typeface="Arial" pitchFamily="34" charset="0"/>
            </a:endParaRPr>
          </a:p>
        </p:txBody>
      </p:sp>
    </p:spTree>
    <p:extLst>
      <p:ext uri="{BB962C8B-B14F-4D97-AF65-F5344CB8AC3E}">
        <p14:creationId xmlns:p14="http://schemas.microsoft.com/office/powerpoint/2010/main" val="203674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bwMode="auto">
          <a:xfrm>
            <a:off x="-476250" y="914400"/>
            <a:ext cx="6096000" cy="4572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Text Box 3"/>
          <p:cNvSpPr>
            <a:spLocks noGrp="1" noChangeArrowheads="1"/>
          </p:cNvSpPr>
          <p:nvPr>
            <p:ph type="body" idx="1"/>
          </p:nvPr>
        </p:nvSpPr>
        <p:spPr bwMode="auto">
          <a:xfrm>
            <a:off x="685800" y="5791200"/>
            <a:ext cx="3771900" cy="226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numCol="1" anchor="t" anchorCtr="0" compatLnSpc="1">
            <a:prstTxWarp prst="textNoShape">
              <a:avLst/>
            </a:prstTxWarp>
            <a:spAutoFit/>
          </a:bodyPr>
          <a:lstStyle/>
          <a:p>
            <a:pPr>
              <a:lnSpc>
                <a:spcPct val="95000"/>
              </a:lnSpc>
              <a:spcBef>
                <a:spcPts val="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This is a very simple procedure and one which would not be used in the real world but it should illustrate to you the syntax of a procedure creation.  There are a number of unofficial conventions which are apparent here but will be expanded upon now.  The first is the naming conventions.   Variables on the example are named with the v_ prefix, this is therefore apparent to those reading the code that these are variables and not field names, this becomes more useful the more complex the code.  In the same way a cursor will be prefixed with cur_ so that it is obvious when the code is read that a cursor is being accessed etc.</a:t>
            </a:r>
          </a:p>
          <a:p>
            <a:pPr>
              <a:spcBef>
                <a:spcPts val="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en-US"/>
          </a:p>
        </p:txBody>
      </p:sp>
    </p:spTree>
    <p:extLst>
      <p:ext uri="{BB962C8B-B14F-4D97-AF65-F5344CB8AC3E}">
        <p14:creationId xmlns:p14="http://schemas.microsoft.com/office/powerpoint/2010/main" val="510245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Text Box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Output the number of logons to variable num given the name of person from person</a:t>
            </a:r>
          </a:p>
        </p:txBody>
      </p:sp>
    </p:spTree>
    <p:extLst>
      <p:ext uri="{BB962C8B-B14F-4D97-AF65-F5344CB8AC3E}">
        <p14:creationId xmlns:p14="http://schemas.microsoft.com/office/powerpoint/2010/main" val="2669149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BD4F1D0-632E-4C12-B3D2-86B611D57760}" type="datetimeFigureOut">
              <a:rPr lang="en-US" smtClean="0"/>
              <a:t>26/3/2023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28DCB-F371-43F3-BC2F-C32DC2A95101}" type="slidenum">
              <a:rPr lang="en-US" smtClean="0"/>
              <a:t>‹#›</a:t>
            </a:fld>
            <a:endParaRPr lang="en-US"/>
          </a:p>
        </p:txBody>
      </p:sp>
    </p:spTree>
    <p:extLst>
      <p:ext uri="{BB962C8B-B14F-4D97-AF65-F5344CB8AC3E}">
        <p14:creationId xmlns:p14="http://schemas.microsoft.com/office/powerpoint/2010/main" val="1923446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4F1D0-632E-4C12-B3D2-86B611D57760}" type="datetimeFigureOut">
              <a:rPr lang="en-US" smtClean="0"/>
              <a:t>26/3/2023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28DCB-F371-43F3-BC2F-C32DC2A95101}" type="slidenum">
              <a:rPr lang="en-US" smtClean="0"/>
              <a:t>‹#›</a:t>
            </a:fld>
            <a:endParaRPr lang="en-US"/>
          </a:p>
        </p:txBody>
      </p:sp>
    </p:spTree>
    <p:extLst>
      <p:ext uri="{BB962C8B-B14F-4D97-AF65-F5344CB8AC3E}">
        <p14:creationId xmlns:p14="http://schemas.microsoft.com/office/powerpoint/2010/main" val="2871985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4F1D0-632E-4C12-B3D2-86B611D57760}" type="datetimeFigureOut">
              <a:rPr lang="en-US" smtClean="0"/>
              <a:t>26/3/2023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28DCB-F371-43F3-BC2F-C32DC2A95101}" type="slidenum">
              <a:rPr lang="en-US" smtClean="0"/>
              <a:t>‹#›</a:t>
            </a:fld>
            <a:endParaRPr lang="en-US"/>
          </a:p>
        </p:txBody>
      </p:sp>
    </p:spTree>
    <p:extLst>
      <p:ext uri="{BB962C8B-B14F-4D97-AF65-F5344CB8AC3E}">
        <p14:creationId xmlns:p14="http://schemas.microsoft.com/office/powerpoint/2010/main" val="1643739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F10B6D2-304B-46BA-A479-3712FAA11F6F}" type="slidenum">
              <a:rPr lang="en-US"/>
              <a:pPr>
                <a:defRPr/>
              </a:pPr>
              <a:t>‹#›</a:t>
            </a:fld>
            <a:endParaRPr lang="en-US"/>
          </a:p>
        </p:txBody>
      </p:sp>
    </p:spTree>
    <p:extLst>
      <p:ext uri="{BB962C8B-B14F-4D97-AF65-F5344CB8AC3E}">
        <p14:creationId xmlns:p14="http://schemas.microsoft.com/office/powerpoint/2010/main" val="3870708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4F1D0-632E-4C12-B3D2-86B611D57760}" type="datetimeFigureOut">
              <a:rPr lang="en-US" smtClean="0"/>
              <a:t>26/3/2023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28DCB-F371-43F3-BC2F-C32DC2A95101}" type="slidenum">
              <a:rPr lang="en-US" smtClean="0"/>
              <a:t>‹#›</a:t>
            </a:fld>
            <a:endParaRPr lang="en-US"/>
          </a:p>
        </p:txBody>
      </p:sp>
    </p:spTree>
    <p:extLst>
      <p:ext uri="{BB962C8B-B14F-4D97-AF65-F5344CB8AC3E}">
        <p14:creationId xmlns:p14="http://schemas.microsoft.com/office/powerpoint/2010/main" val="4225755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D4F1D0-632E-4C12-B3D2-86B611D57760}" type="datetimeFigureOut">
              <a:rPr lang="en-US" smtClean="0"/>
              <a:t>26/3/2023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28DCB-F371-43F3-BC2F-C32DC2A95101}" type="slidenum">
              <a:rPr lang="en-US" smtClean="0"/>
              <a:t>‹#›</a:t>
            </a:fld>
            <a:endParaRPr lang="en-US"/>
          </a:p>
        </p:txBody>
      </p:sp>
    </p:spTree>
    <p:extLst>
      <p:ext uri="{BB962C8B-B14F-4D97-AF65-F5344CB8AC3E}">
        <p14:creationId xmlns:p14="http://schemas.microsoft.com/office/powerpoint/2010/main" val="153321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D4F1D0-632E-4C12-B3D2-86B611D57760}" type="datetimeFigureOut">
              <a:rPr lang="en-US" smtClean="0"/>
              <a:t>26/3/2023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28DCB-F371-43F3-BC2F-C32DC2A95101}" type="slidenum">
              <a:rPr lang="en-US" smtClean="0"/>
              <a:t>‹#›</a:t>
            </a:fld>
            <a:endParaRPr lang="en-US"/>
          </a:p>
        </p:txBody>
      </p:sp>
    </p:spTree>
    <p:extLst>
      <p:ext uri="{BB962C8B-B14F-4D97-AF65-F5344CB8AC3E}">
        <p14:creationId xmlns:p14="http://schemas.microsoft.com/office/powerpoint/2010/main" val="104360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D4F1D0-632E-4C12-B3D2-86B611D57760}" type="datetimeFigureOut">
              <a:rPr lang="en-US" smtClean="0"/>
              <a:t>26/3/2023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28DCB-F371-43F3-BC2F-C32DC2A95101}" type="slidenum">
              <a:rPr lang="en-US" smtClean="0"/>
              <a:t>‹#›</a:t>
            </a:fld>
            <a:endParaRPr lang="en-US"/>
          </a:p>
        </p:txBody>
      </p:sp>
    </p:spTree>
    <p:extLst>
      <p:ext uri="{BB962C8B-B14F-4D97-AF65-F5344CB8AC3E}">
        <p14:creationId xmlns:p14="http://schemas.microsoft.com/office/powerpoint/2010/main" val="920781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D4F1D0-632E-4C12-B3D2-86B611D57760}" type="datetimeFigureOut">
              <a:rPr lang="en-US" smtClean="0"/>
              <a:t>26/3/2023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28DCB-F371-43F3-BC2F-C32DC2A95101}" type="slidenum">
              <a:rPr lang="en-US" smtClean="0"/>
              <a:t>‹#›</a:t>
            </a:fld>
            <a:endParaRPr lang="en-US"/>
          </a:p>
        </p:txBody>
      </p:sp>
    </p:spTree>
    <p:extLst>
      <p:ext uri="{BB962C8B-B14F-4D97-AF65-F5344CB8AC3E}">
        <p14:creationId xmlns:p14="http://schemas.microsoft.com/office/powerpoint/2010/main" val="99621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4F1D0-632E-4C12-B3D2-86B611D57760}" type="datetimeFigureOut">
              <a:rPr lang="en-US" smtClean="0"/>
              <a:t>26/3/2023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28DCB-F371-43F3-BC2F-C32DC2A95101}" type="slidenum">
              <a:rPr lang="en-US" smtClean="0"/>
              <a:t>‹#›</a:t>
            </a:fld>
            <a:endParaRPr lang="en-US"/>
          </a:p>
        </p:txBody>
      </p:sp>
    </p:spTree>
    <p:extLst>
      <p:ext uri="{BB962C8B-B14F-4D97-AF65-F5344CB8AC3E}">
        <p14:creationId xmlns:p14="http://schemas.microsoft.com/office/powerpoint/2010/main" val="3680722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D4F1D0-632E-4C12-B3D2-86B611D57760}" type="datetimeFigureOut">
              <a:rPr lang="en-US" smtClean="0"/>
              <a:t>26/3/2023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28DCB-F371-43F3-BC2F-C32DC2A95101}" type="slidenum">
              <a:rPr lang="en-US" smtClean="0"/>
              <a:t>‹#›</a:t>
            </a:fld>
            <a:endParaRPr lang="en-US"/>
          </a:p>
        </p:txBody>
      </p:sp>
    </p:spTree>
    <p:extLst>
      <p:ext uri="{BB962C8B-B14F-4D97-AF65-F5344CB8AC3E}">
        <p14:creationId xmlns:p14="http://schemas.microsoft.com/office/powerpoint/2010/main" val="66175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D4F1D0-632E-4C12-B3D2-86B611D57760}" type="datetimeFigureOut">
              <a:rPr lang="en-US" smtClean="0"/>
              <a:t>26/3/2023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28DCB-F371-43F3-BC2F-C32DC2A95101}" type="slidenum">
              <a:rPr lang="en-US" smtClean="0"/>
              <a:t>‹#›</a:t>
            </a:fld>
            <a:endParaRPr lang="en-US"/>
          </a:p>
        </p:txBody>
      </p:sp>
    </p:spTree>
    <p:extLst>
      <p:ext uri="{BB962C8B-B14F-4D97-AF65-F5344CB8AC3E}">
        <p14:creationId xmlns:p14="http://schemas.microsoft.com/office/powerpoint/2010/main" val="707032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4F1D0-632E-4C12-B3D2-86B611D57760}" type="datetimeFigureOut">
              <a:rPr lang="en-US" smtClean="0"/>
              <a:t>26/3/2023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28DCB-F371-43F3-BC2F-C32DC2A95101}" type="slidenum">
              <a:rPr lang="en-US" smtClean="0"/>
              <a:t>‹#›</a:t>
            </a:fld>
            <a:endParaRPr lang="en-US"/>
          </a:p>
        </p:txBody>
      </p:sp>
    </p:spTree>
    <p:extLst>
      <p:ext uri="{BB962C8B-B14F-4D97-AF65-F5344CB8AC3E}">
        <p14:creationId xmlns:p14="http://schemas.microsoft.com/office/powerpoint/2010/main" val="2570809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9"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4.xml"/></Relationships>
</file>

<file path=ppt/slides/_rels/slide25.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11.png"/><Relationship Id="rId5" Type="http://schemas.openxmlformats.org/officeDocument/2006/relationships/customXml" Target="../ink/ink6.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7.xml"/><Relationship Id="rId1" Type="http://schemas.openxmlformats.org/officeDocument/2006/relationships/slideLayout" Target="../slideLayouts/slideLayout2.xml"/><Relationship Id="rId4" Type="http://schemas.openxmlformats.org/officeDocument/2006/relationships/customXml" Target="../ink/ink8.xml"/></Relationships>
</file>

<file path=ppt/slides/_rels/slide29.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notesSlide" Target="../notesSlides/notesSlide6.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slideLayout" Target="../slideLayouts/slideLayout2.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notesSlide" Target="../notesSlides/notesSlide7.xml"/><Relationship Id="rId5" Type="http://schemas.openxmlformats.org/officeDocument/2006/relationships/slideLayout" Target="../slideLayouts/slideLayout12.xml"/><Relationship Id="rId4" Type="http://schemas.openxmlformats.org/officeDocument/2006/relationships/tags" Target="../tags/tag64.xml"/></Relationships>
</file>

<file path=ppt/slides/_rels/slide31.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slideLayout" Target="../slideLayouts/slideLayout2.xml"/><Relationship Id="rId4" Type="http://schemas.openxmlformats.org/officeDocument/2006/relationships/tags" Target="../tags/tag8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tags" Target="../tags/tag83.xml"/></Relationships>
</file>

<file path=ppt/slides/_rels/slide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Layout" Target="../slideLayouts/slideLayout2.xml"/><Relationship Id="rId5" Type="http://schemas.openxmlformats.org/officeDocument/2006/relationships/tags" Target="../tags/tag9.xml"/><Relationship Id="rId4" Type="http://schemas.openxmlformats.org/officeDocument/2006/relationships/tags" Target="../tags/tag8.xml"/></Relationships>
</file>

<file path=ppt/slides/_rels/slide40.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image" Target="../media/image12.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slideLayout" Target="../slideLayouts/slideLayout2.xml"/><Relationship Id="rId5" Type="http://schemas.openxmlformats.org/officeDocument/2006/relationships/tags" Target="../tags/tag89.xml"/><Relationship Id="rId4" Type="http://schemas.openxmlformats.org/officeDocument/2006/relationships/tags" Target="../tags/tag88.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tags" Target="../tags/tag9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tags" Target="../tags/tag9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notesSlide" Target="../notesSlides/notesSlide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Layout" Target="../slideLayouts/slideLayout2.xml"/><Relationship Id="rId5" Type="http://schemas.openxmlformats.org/officeDocument/2006/relationships/tags" Target="../tags/tag14.xml"/><Relationship Id="rId4" Type="http://schemas.openxmlformats.org/officeDocument/2006/relationships/tags" Target="../tags/tag13.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7.xml"/><Relationship Id="rId7" Type="http://schemas.openxmlformats.org/officeDocument/2006/relationships/tags" Target="../tags/tag2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9"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24.xml"/><Relationship Id="rId7"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14643-1F3B-8706-FFAF-98CB20B90F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190EFC-1259-E04F-D9EE-C5B896C008FB}"/>
              </a:ext>
            </a:extLst>
          </p:cNvPr>
          <p:cNvSpPr>
            <a:spLocks noGrp="1"/>
          </p:cNvSpPr>
          <p:nvPr>
            <p:ph idx="1"/>
          </p:nvPr>
        </p:nvSpPr>
        <p:spPr/>
        <p:txBody>
          <a:bodyPr>
            <a:normAutofit/>
          </a:bodyPr>
          <a:lstStyle/>
          <a:p>
            <a:r>
              <a:rPr lang="en-US" sz="2000" b="0" i="0" dirty="0">
                <a:solidFill>
                  <a:srgbClr val="111111"/>
                </a:solidFill>
                <a:effectLst/>
                <a:latin typeface="-apple-system"/>
              </a:rPr>
              <a:t>PL/SQL stands for “Procedural Language extensions to the Structured Query Language”. It is a procedural extension language for the structured query language (SQL) and the Oracle relational database.</a:t>
            </a:r>
          </a:p>
          <a:p>
            <a:r>
              <a:rPr lang="en-US" sz="2000" b="0" i="0" dirty="0">
                <a:solidFill>
                  <a:srgbClr val="111111"/>
                </a:solidFill>
                <a:effectLst/>
                <a:latin typeface="-apple-system"/>
              </a:rPr>
              <a:t>PL/SQL allows developers to write code that is executed on the server-side, enabling them to create database applications that can manipulate data stored in Oracle databases.</a:t>
            </a:r>
          </a:p>
          <a:p>
            <a:endParaRPr lang="en-US" sz="2000" dirty="0"/>
          </a:p>
        </p:txBody>
      </p:sp>
    </p:spTree>
    <p:extLst>
      <p:ext uri="{BB962C8B-B14F-4D97-AF65-F5344CB8AC3E}">
        <p14:creationId xmlns:p14="http://schemas.microsoft.com/office/powerpoint/2010/main" val="1120920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custDataLst>
              <p:tags r:id="rId1"/>
            </p:custDataLst>
          </p:nvPr>
        </p:nvSpPr>
        <p:spPr>
          <a:xfrm>
            <a:off x="457200" y="685800"/>
            <a:ext cx="8229600" cy="762000"/>
          </a:xfrm>
        </p:spPr>
        <p:txBody>
          <a:bodyPr/>
          <a:lstStyle/>
          <a:p>
            <a:pPr eaLnBrk="1" hangingPunct="1"/>
            <a:r>
              <a:rPr lang="en-US" altLang="en-US" dirty="0">
                <a:solidFill>
                  <a:srgbClr val="008000"/>
                </a:solidFill>
              </a:rPr>
              <a:t>Creating a Cursor</a:t>
            </a:r>
          </a:p>
        </p:txBody>
      </p:sp>
      <p:sp>
        <p:nvSpPr>
          <p:cNvPr id="67587" name="Rectangle 3"/>
          <p:cNvSpPr>
            <a:spLocks noChangeArrowheads="1"/>
          </p:cNvSpPr>
          <p:nvPr>
            <p:custDataLst>
              <p:tags r:id="rId2"/>
            </p:custDataLst>
          </p:nvPr>
        </p:nvSpPr>
        <p:spPr bwMode="auto">
          <a:xfrm>
            <a:off x="457200" y="2789238"/>
            <a:ext cx="6172200" cy="3459162"/>
          </a:xfrm>
          <a:prstGeom prst="rect">
            <a:avLst/>
          </a:prstGeom>
          <a:solidFill>
            <a:srgbClr val="FFCC00">
              <a:alpha val="30980"/>
            </a:srgbClr>
          </a:solidFill>
          <a:ln w="2857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2400">
              <a:solidFill>
                <a:srgbClr val="5B5249"/>
              </a:solidFill>
              <a:latin typeface="Times New Roman" pitchFamily="18" charset="0"/>
            </a:endParaRPr>
          </a:p>
        </p:txBody>
      </p:sp>
      <p:sp>
        <p:nvSpPr>
          <p:cNvPr id="67588" name="Rectangle 4"/>
          <p:cNvSpPr>
            <a:spLocks noGrp="1" noChangeArrowheads="1"/>
          </p:cNvSpPr>
          <p:nvPr>
            <p:ph type="body" idx="1"/>
            <p:custDataLst>
              <p:tags r:id="rId3"/>
            </p:custDataLst>
          </p:nvPr>
        </p:nvSpPr>
        <p:spPr>
          <a:xfrm>
            <a:off x="609600" y="1493838"/>
            <a:ext cx="8077200" cy="4906962"/>
          </a:xfrm>
        </p:spPr>
        <p:txBody>
          <a:bodyPr/>
          <a:lstStyle/>
          <a:p>
            <a:pPr eaLnBrk="1" hangingPunct="1">
              <a:lnSpc>
                <a:spcPct val="80000"/>
              </a:lnSpc>
            </a:pPr>
            <a:r>
              <a:rPr lang="en-US" altLang="en-US" sz="2800" dirty="0">
                <a:solidFill>
                  <a:schemeClr val="accent2"/>
                </a:solidFill>
              </a:rPr>
              <a:t>We create a Cursor when we want to go over a result of a query </a:t>
            </a:r>
            <a:r>
              <a:rPr lang="en-US" altLang="en-US" sz="2000" dirty="0">
                <a:solidFill>
                  <a:schemeClr val="accent2"/>
                </a:solidFill>
              </a:rPr>
              <a:t>(like </a:t>
            </a:r>
            <a:r>
              <a:rPr lang="en-US" altLang="en-US" sz="2400" dirty="0" err="1">
                <a:solidFill>
                  <a:schemeClr val="accent2"/>
                </a:solidFill>
              </a:rPr>
              <a:t>ResultSet</a:t>
            </a:r>
            <a:r>
              <a:rPr lang="en-US" altLang="en-US" sz="2000" dirty="0">
                <a:solidFill>
                  <a:schemeClr val="accent2"/>
                </a:solidFill>
              </a:rPr>
              <a:t> in JDBC)</a:t>
            </a:r>
          </a:p>
          <a:p>
            <a:pPr eaLnBrk="1" hangingPunct="1">
              <a:lnSpc>
                <a:spcPct val="80000"/>
              </a:lnSpc>
            </a:pPr>
            <a:r>
              <a:rPr lang="en-US" altLang="en-US" sz="2800" dirty="0">
                <a:solidFill>
                  <a:schemeClr val="accent2"/>
                </a:solidFill>
              </a:rPr>
              <a:t>Syntax Example:</a:t>
            </a:r>
          </a:p>
          <a:p>
            <a:pPr eaLnBrk="1" hangingPunct="1">
              <a:lnSpc>
                <a:spcPct val="80000"/>
              </a:lnSpc>
              <a:buFont typeface="Wingdings" pitchFamily="2" charset="2"/>
              <a:buNone/>
            </a:pPr>
            <a:r>
              <a:rPr lang="en-US" altLang="en-US" sz="2800" dirty="0"/>
              <a:t>	</a:t>
            </a:r>
          </a:p>
          <a:p>
            <a:pPr eaLnBrk="1" hangingPunct="1">
              <a:lnSpc>
                <a:spcPct val="80000"/>
              </a:lnSpc>
              <a:buFont typeface="Wingdings" pitchFamily="2" charset="2"/>
              <a:buNone/>
            </a:pPr>
            <a:r>
              <a:rPr lang="en-US" altLang="en-US" sz="2800" dirty="0"/>
              <a:t>  DECLARE</a:t>
            </a:r>
          </a:p>
          <a:p>
            <a:pPr eaLnBrk="1" hangingPunct="1">
              <a:lnSpc>
                <a:spcPct val="80000"/>
              </a:lnSpc>
              <a:buFont typeface="Wingdings" pitchFamily="2" charset="2"/>
              <a:buNone/>
            </a:pPr>
            <a:r>
              <a:rPr lang="en-US" altLang="en-US" sz="2800" dirty="0"/>
              <a:t>	</a:t>
            </a:r>
            <a:r>
              <a:rPr lang="en-US" altLang="en-US" sz="2800" b="1" dirty="0">
                <a:solidFill>
                  <a:srgbClr val="FF3300"/>
                </a:solidFill>
              </a:rPr>
              <a:t>cursor c is</a:t>
            </a:r>
            <a:r>
              <a:rPr lang="en-US" altLang="en-US" sz="2800" dirty="0"/>
              <a:t> select * from sailors;</a:t>
            </a:r>
          </a:p>
          <a:p>
            <a:pPr eaLnBrk="1" hangingPunct="1">
              <a:lnSpc>
                <a:spcPct val="80000"/>
              </a:lnSpc>
              <a:buFont typeface="Wingdings" pitchFamily="2" charset="2"/>
              <a:buNone/>
            </a:pPr>
            <a:r>
              <a:rPr lang="en-US" altLang="en-US" sz="2800" dirty="0"/>
              <a:t>     </a:t>
            </a:r>
            <a:r>
              <a:rPr lang="en-US" altLang="en-US" sz="2800" dirty="0" err="1"/>
              <a:t>sailorData</a:t>
            </a:r>
            <a:r>
              <a:rPr lang="en-US" altLang="en-US" sz="2800" dirty="0"/>
              <a:t> </a:t>
            </a:r>
            <a:r>
              <a:rPr lang="en-US" altLang="en-US" sz="2800" dirty="0" err="1"/>
              <a:t>sailors%ROWTYPE</a:t>
            </a:r>
            <a:r>
              <a:rPr lang="en-US" altLang="en-US" sz="2800" dirty="0"/>
              <a:t>;</a:t>
            </a:r>
          </a:p>
          <a:p>
            <a:pPr eaLnBrk="1" hangingPunct="1">
              <a:lnSpc>
                <a:spcPct val="80000"/>
              </a:lnSpc>
              <a:buFont typeface="Wingdings" pitchFamily="2" charset="2"/>
              <a:buNone/>
            </a:pPr>
            <a:r>
              <a:rPr lang="en-US" altLang="en-US" sz="2800" dirty="0"/>
              <a:t>  </a:t>
            </a:r>
          </a:p>
          <a:p>
            <a:pPr eaLnBrk="1" hangingPunct="1">
              <a:lnSpc>
                <a:spcPct val="80000"/>
              </a:lnSpc>
              <a:buFont typeface="Wingdings" pitchFamily="2" charset="2"/>
              <a:buNone/>
            </a:pPr>
            <a:r>
              <a:rPr lang="en-US" altLang="en-US" sz="2800" dirty="0"/>
              <a:t>  BEGIN</a:t>
            </a:r>
          </a:p>
          <a:p>
            <a:pPr eaLnBrk="1" hangingPunct="1">
              <a:lnSpc>
                <a:spcPct val="80000"/>
              </a:lnSpc>
              <a:buFont typeface="Wingdings" pitchFamily="2" charset="2"/>
              <a:buNone/>
            </a:pPr>
            <a:r>
              <a:rPr lang="en-US" altLang="en-US" sz="2800" dirty="0"/>
              <a:t>      </a:t>
            </a:r>
            <a:r>
              <a:rPr lang="en-US" altLang="en-US" sz="2800" b="1" dirty="0">
                <a:solidFill>
                  <a:srgbClr val="FF3300"/>
                </a:solidFill>
              </a:rPr>
              <a:t>open c;</a:t>
            </a:r>
          </a:p>
          <a:p>
            <a:pPr eaLnBrk="1" hangingPunct="1">
              <a:lnSpc>
                <a:spcPct val="80000"/>
              </a:lnSpc>
              <a:buFont typeface="Wingdings" pitchFamily="2" charset="2"/>
              <a:buNone/>
            </a:pPr>
            <a:r>
              <a:rPr lang="en-US" altLang="en-US" sz="2800" dirty="0"/>
              <a:t>      </a:t>
            </a:r>
            <a:r>
              <a:rPr lang="en-US" altLang="en-US" sz="2800" b="1" dirty="0">
                <a:solidFill>
                  <a:srgbClr val="FF3300"/>
                </a:solidFill>
              </a:rPr>
              <a:t>fetch c into</a:t>
            </a:r>
            <a:r>
              <a:rPr lang="en-US" altLang="en-US" sz="2800" dirty="0"/>
              <a:t> </a:t>
            </a:r>
            <a:r>
              <a:rPr lang="en-US" altLang="en-US" sz="2800" dirty="0" err="1"/>
              <a:t>sailorData</a:t>
            </a:r>
            <a:r>
              <a:rPr lang="en-US" altLang="en-US" sz="2800" dirty="0"/>
              <a:t>;</a:t>
            </a:r>
          </a:p>
          <a:p>
            <a:pPr eaLnBrk="1" hangingPunct="1">
              <a:lnSpc>
                <a:spcPct val="80000"/>
              </a:lnSpc>
              <a:buFont typeface="Wingdings" pitchFamily="2" charset="2"/>
              <a:buNone/>
            </a:pPr>
            <a:endParaRPr lang="en-US" altLang="en-US" sz="2800" dirty="0"/>
          </a:p>
        </p:txBody>
      </p:sp>
      <p:sp>
        <p:nvSpPr>
          <p:cNvPr id="67589" name="Text Box 5"/>
          <p:cNvSpPr txBox="1">
            <a:spLocks noChangeArrowheads="1"/>
          </p:cNvSpPr>
          <p:nvPr>
            <p:custDataLst>
              <p:tags r:id="rId4"/>
            </p:custDataLst>
          </p:nvPr>
        </p:nvSpPr>
        <p:spPr bwMode="auto">
          <a:xfrm>
            <a:off x="7086600" y="2941638"/>
            <a:ext cx="1752600" cy="17494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rtl="1" eaLnBrk="1" hangingPunct="1">
              <a:spcBef>
                <a:spcPct val="50000"/>
              </a:spcBef>
              <a:buFontTx/>
              <a:buNone/>
            </a:pPr>
            <a:r>
              <a:rPr lang="en-US" altLang="en-US" sz="1800">
                <a:latin typeface="Comic Sans MS" pitchFamily="66" charset="0"/>
                <a:cs typeface="Arial" pitchFamily="34" charset="0"/>
              </a:rPr>
              <a:t>sailorData is a variable that can hold a ROW from the sailors table</a:t>
            </a:r>
          </a:p>
        </p:txBody>
      </p:sp>
      <p:sp>
        <p:nvSpPr>
          <p:cNvPr id="67590" name="Line 6"/>
          <p:cNvSpPr>
            <a:spLocks noChangeShapeType="1"/>
          </p:cNvSpPr>
          <p:nvPr>
            <p:custDataLst>
              <p:tags r:id="rId5"/>
            </p:custDataLst>
          </p:nvPr>
        </p:nvSpPr>
        <p:spPr bwMode="auto">
          <a:xfrm flipH="1">
            <a:off x="5867400" y="4160838"/>
            <a:ext cx="1219200"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591" name="Text Box 7"/>
          <p:cNvSpPr txBox="1">
            <a:spLocks noChangeArrowheads="1"/>
          </p:cNvSpPr>
          <p:nvPr>
            <p:custDataLst>
              <p:tags r:id="rId6"/>
            </p:custDataLst>
          </p:nvPr>
        </p:nvSpPr>
        <p:spPr bwMode="auto">
          <a:xfrm>
            <a:off x="7086600" y="5307013"/>
            <a:ext cx="1676400" cy="14747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rtl="1" eaLnBrk="1" hangingPunct="1">
              <a:spcBef>
                <a:spcPct val="50000"/>
              </a:spcBef>
              <a:buFontTx/>
              <a:buNone/>
            </a:pPr>
            <a:r>
              <a:rPr lang="en-US" altLang="en-US" sz="1800">
                <a:latin typeface="Comic Sans MS" pitchFamily="66" charset="0"/>
                <a:cs typeface="Arial" pitchFamily="34" charset="0"/>
              </a:rPr>
              <a:t>Here the first row of sailors is inserted into sailorData</a:t>
            </a:r>
          </a:p>
        </p:txBody>
      </p:sp>
      <p:sp>
        <p:nvSpPr>
          <p:cNvPr id="67592" name="Line 8"/>
          <p:cNvSpPr>
            <a:spLocks noChangeShapeType="1"/>
          </p:cNvSpPr>
          <p:nvPr>
            <p:custDataLst>
              <p:tags r:id="rId7"/>
            </p:custDataLst>
          </p:nvPr>
        </p:nvSpPr>
        <p:spPr bwMode="auto">
          <a:xfrm flipH="1" flipV="1">
            <a:off x="5257800" y="5532438"/>
            <a:ext cx="1828800" cy="76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037383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840D2-6453-F960-E146-D4465C5AF97F}"/>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008AF010-C7E1-2BE3-E67C-89634E47BC61}"/>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8CB6DBB3-FF4D-B6A3-6C56-FDC2C203E8C8}"/>
              </a:ext>
            </a:extLst>
          </p:cNvPr>
          <p:cNvPicPr>
            <a:picLocks noChangeAspect="1"/>
          </p:cNvPicPr>
          <p:nvPr/>
        </p:nvPicPr>
        <p:blipFill>
          <a:blip r:embed="rId2"/>
          <a:stretch>
            <a:fillRect/>
          </a:stretch>
        </p:blipFill>
        <p:spPr>
          <a:xfrm>
            <a:off x="42275" y="914400"/>
            <a:ext cx="9059449" cy="5029200"/>
          </a:xfrm>
          <a:prstGeom prst="rect">
            <a:avLst/>
          </a:prstGeom>
        </p:spPr>
      </p:pic>
    </p:spTree>
    <p:extLst>
      <p:ext uri="{BB962C8B-B14F-4D97-AF65-F5344CB8AC3E}">
        <p14:creationId xmlns:p14="http://schemas.microsoft.com/office/powerpoint/2010/main" val="99715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53DC-428F-48EF-A557-6FD5EC8959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E9396F-7366-3DA6-DED4-060DF531C931}"/>
              </a:ext>
            </a:extLst>
          </p:cNvPr>
          <p:cNvSpPr>
            <a:spLocks noGrp="1"/>
          </p:cNvSpPr>
          <p:nvPr>
            <p:ph idx="1"/>
          </p:nvPr>
        </p:nvSpPr>
        <p:spPr/>
        <p:txBody>
          <a:bodyPr>
            <a:normAutofit fontScale="85000" lnSpcReduction="20000"/>
          </a:bodyPr>
          <a:lstStyle/>
          <a:p>
            <a:pPr algn="just"/>
            <a:r>
              <a:rPr lang="en-US" sz="2400" dirty="0">
                <a:latin typeface="Times" panose="02020603050405020304" pitchFamily="18" charset="0"/>
                <a:cs typeface="Times" panose="02020603050405020304" pitchFamily="18" charset="0"/>
              </a:rPr>
              <a:t>The A_NAME.EXTEND() method is used to dynamically increase the size of the </a:t>
            </a:r>
            <a:r>
              <a:rPr lang="en-US" sz="2400" dirty="0" err="1">
                <a:latin typeface="Times" panose="02020603050405020304" pitchFamily="18" charset="0"/>
                <a:cs typeface="Times" panose="02020603050405020304" pitchFamily="18" charset="0"/>
              </a:rPr>
              <a:t>varray</a:t>
            </a:r>
            <a:r>
              <a:rPr lang="en-US" sz="2400" dirty="0">
                <a:latin typeface="Times" panose="02020603050405020304" pitchFamily="18" charset="0"/>
                <a:cs typeface="Times" panose="02020603050405020304" pitchFamily="18" charset="0"/>
              </a:rPr>
              <a:t> A_NAME at runtime by one element. When you use A_NAME.EXTEND(), you don't need to know the size of the </a:t>
            </a:r>
            <a:r>
              <a:rPr lang="en-US" sz="2400" dirty="0" err="1">
                <a:latin typeface="Times" panose="02020603050405020304" pitchFamily="18" charset="0"/>
                <a:cs typeface="Times" panose="02020603050405020304" pitchFamily="18" charset="0"/>
              </a:rPr>
              <a:t>varray</a:t>
            </a:r>
            <a:r>
              <a:rPr lang="en-US" sz="2400" dirty="0">
                <a:latin typeface="Times" panose="02020603050405020304" pitchFamily="18" charset="0"/>
                <a:cs typeface="Times" panose="02020603050405020304" pitchFamily="18" charset="0"/>
              </a:rPr>
              <a:t> in advance, and you can add elements to the </a:t>
            </a:r>
            <a:r>
              <a:rPr lang="en-US" sz="2400" dirty="0" err="1">
                <a:latin typeface="Times" panose="02020603050405020304" pitchFamily="18" charset="0"/>
                <a:cs typeface="Times" panose="02020603050405020304" pitchFamily="18" charset="0"/>
              </a:rPr>
              <a:t>varray</a:t>
            </a:r>
            <a:r>
              <a:rPr lang="en-US" sz="2400" dirty="0">
                <a:latin typeface="Times" panose="02020603050405020304" pitchFamily="18" charset="0"/>
                <a:cs typeface="Times" panose="02020603050405020304" pitchFamily="18" charset="0"/>
              </a:rPr>
              <a:t> as needed.</a:t>
            </a:r>
          </a:p>
          <a:p>
            <a:pPr algn="just"/>
            <a:endParaRPr lang="en-US" sz="2400" dirty="0">
              <a:latin typeface="Times" panose="02020603050405020304" pitchFamily="18" charset="0"/>
              <a:cs typeface="Times" panose="02020603050405020304" pitchFamily="18" charset="0"/>
            </a:endParaRPr>
          </a:p>
          <a:p>
            <a:pPr algn="just"/>
            <a:r>
              <a:rPr lang="en-US" sz="2400" dirty="0">
                <a:latin typeface="Times" panose="02020603050405020304" pitchFamily="18" charset="0"/>
                <a:cs typeface="Times" panose="02020603050405020304" pitchFamily="18" charset="0"/>
              </a:rPr>
              <a:t>On the other hand, if you declare the </a:t>
            </a:r>
            <a:r>
              <a:rPr lang="en-US" sz="2400" dirty="0" err="1">
                <a:latin typeface="Times" panose="02020603050405020304" pitchFamily="18" charset="0"/>
                <a:cs typeface="Times" panose="02020603050405020304" pitchFamily="18" charset="0"/>
              </a:rPr>
              <a:t>varray</a:t>
            </a:r>
            <a:r>
              <a:rPr lang="en-US" sz="2400" dirty="0">
                <a:latin typeface="Times" panose="02020603050405020304" pitchFamily="18" charset="0"/>
                <a:cs typeface="Times" panose="02020603050405020304" pitchFamily="18" charset="0"/>
              </a:rPr>
              <a:t> with a fixed size and initialize it with values at the beginning, you can assign values to the elements of the </a:t>
            </a:r>
            <a:r>
              <a:rPr lang="en-US" sz="2400" dirty="0" err="1">
                <a:latin typeface="Times" panose="02020603050405020304" pitchFamily="18" charset="0"/>
                <a:cs typeface="Times" panose="02020603050405020304" pitchFamily="18" charset="0"/>
              </a:rPr>
              <a:t>varray</a:t>
            </a:r>
            <a:r>
              <a:rPr lang="en-US" sz="2400" dirty="0">
                <a:latin typeface="Times" panose="02020603050405020304" pitchFamily="18" charset="0"/>
                <a:cs typeface="Times" panose="02020603050405020304" pitchFamily="18" charset="0"/>
              </a:rPr>
              <a:t> using the </a:t>
            </a:r>
            <a:r>
              <a:rPr lang="en-US" sz="2400" dirty="0" err="1">
                <a:latin typeface="Times" panose="02020603050405020304" pitchFamily="18" charset="0"/>
                <a:cs typeface="Times" panose="02020603050405020304" pitchFamily="18" charset="0"/>
              </a:rPr>
              <a:t>varray_name</a:t>
            </a:r>
            <a:r>
              <a:rPr lang="en-US" sz="2400" dirty="0">
                <a:latin typeface="Times" panose="02020603050405020304" pitchFamily="18" charset="0"/>
                <a:cs typeface="Times" panose="02020603050405020304" pitchFamily="18" charset="0"/>
              </a:rPr>
              <a:t>(index) := value syntax, as shown in the previous example. However, if you try to assign a value to an index that is beyond the fixed size of the </a:t>
            </a:r>
            <a:r>
              <a:rPr lang="en-US" sz="2400" dirty="0" err="1">
                <a:latin typeface="Times" panose="02020603050405020304" pitchFamily="18" charset="0"/>
                <a:cs typeface="Times" panose="02020603050405020304" pitchFamily="18" charset="0"/>
              </a:rPr>
              <a:t>varray</a:t>
            </a:r>
            <a:r>
              <a:rPr lang="en-US" sz="2400" dirty="0">
                <a:latin typeface="Times" panose="02020603050405020304" pitchFamily="18" charset="0"/>
                <a:cs typeface="Times" panose="02020603050405020304" pitchFamily="18" charset="0"/>
              </a:rPr>
              <a:t>, you will get a PLS-00302: component 'index' must be declared error.</a:t>
            </a:r>
          </a:p>
          <a:p>
            <a:pPr algn="just"/>
            <a:endParaRPr lang="en-US" sz="2400" dirty="0">
              <a:latin typeface="Times" panose="02020603050405020304" pitchFamily="18" charset="0"/>
              <a:cs typeface="Times" panose="02020603050405020304" pitchFamily="18" charset="0"/>
            </a:endParaRPr>
          </a:p>
          <a:p>
            <a:pPr algn="just"/>
            <a:r>
              <a:rPr lang="en-US" sz="2400" dirty="0">
                <a:latin typeface="Times" panose="02020603050405020304" pitchFamily="18" charset="0"/>
                <a:cs typeface="Times" panose="02020603050405020304" pitchFamily="18" charset="0"/>
              </a:rPr>
              <a:t>So the main difference between using and not using A_NAME.EXTEND() is that with A_NAME.EXTEND(), you can dynamically resize the </a:t>
            </a:r>
            <a:r>
              <a:rPr lang="en-US" sz="2400" dirty="0" err="1">
                <a:latin typeface="Times" panose="02020603050405020304" pitchFamily="18" charset="0"/>
                <a:cs typeface="Times" panose="02020603050405020304" pitchFamily="18" charset="0"/>
              </a:rPr>
              <a:t>varray</a:t>
            </a:r>
            <a:r>
              <a:rPr lang="en-US" sz="2400" dirty="0">
                <a:latin typeface="Times" panose="02020603050405020304" pitchFamily="18" charset="0"/>
                <a:cs typeface="Times" panose="02020603050405020304" pitchFamily="18" charset="0"/>
              </a:rPr>
              <a:t> as needed, while without it, the </a:t>
            </a:r>
            <a:r>
              <a:rPr lang="en-US" sz="2400" dirty="0" err="1">
                <a:latin typeface="Times" panose="02020603050405020304" pitchFamily="18" charset="0"/>
                <a:cs typeface="Times" panose="02020603050405020304" pitchFamily="18" charset="0"/>
              </a:rPr>
              <a:t>varray</a:t>
            </a:r>
            <a:r>
              <a:rPr lang="en-US" sz="2400" dirty="0">
                <a:latin typeface="Times" panose="02020603050405020304" pitchFamily="18" charset="0"/>
                <a:cs typeface="Times" panose="02020603050405020304" pitchFamily="18" charset="0"/>
              </a:rPr>
              <a:t> has a fixed size and you cannot add more elements than the declared size.</a:t>
            </a:r>
          </a:p>
        </p:txBody>
      </p:sp>
    </p:spTree>
    <p:extLst>
      <p:ext uri="{BB962C8B-B14F-4D97-AF65-F5344CB8AC3E}">
        <p14:creationId xmlns:p14="http://schemas.microsoft.com/office/powerpoint/2010/main" val="4127313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custDataLst>
              <p:tags r:id="rId1"/>
            </p:custDataLst>
          </p:nvPr>
        </p:nvSpPr>
        <p:spPr>
          <a:xfrm>
            <a:off x="1066800" y="685800"/>
            <a:ext cx="7769225" cy="685800"/>
          </a:xfrm>
        </p:spPr>
        <p:txBody>
          <a:bodyPr lIns="92075" tIns="46038" rIns="92075" bIns="46038" anchor="t">
            <a:normAutofit fontScale="90000"/>
          </a:bodyPr>
          <a:lstStyle/>
          <a:p>
            <a:pPr eaLnBrk="1" hangingPunct="1"/>
            <a:r>
              <a:rPr lang="en-US" altLang="en-US" sz="4000">
                <a:solidFill>
                  <a:srgbClr val="008000"/>
                </a:solidFill>
              </a:rPr>
              <a:t>SELECT Statements </a:t>
            </a:r>
          </a:p>
        </p:txBody>
      </p:sp>
      <p:sp>
        <p:nvSpPr>
          <p:cNvPr id="68611" name="Rectangle 3"/>
          <p:cNvSpPr>
            <a:spLocks noGrp="1" noChangeArrowheads="1"/>
          </p:cNvSpPr>
          <p:nvPr>
            <p:ph type="body" idx="1"/>
            <p:custDataLst>
              <p:tags r:id="rId2"/>
            </p:custDataLst>
          </p:nvPr>
        </p:nvSpPr>
        <p:spPr>
          <a:xfrm>
            <a:off x="990600" y="4648200"/>
            <a:ext cx="7385050" cy="1749425"/>
          </a:xfrm>
        </p:spPr>
        <p:txBody>
          <a:bodyPr lIns="92075" tIns="46038" rIns="92075" bIns="46038">
            <a:spAutoFit/>
          </a:bodyPr>
          <a:lstStyle/>
          <a:p>
            <a:pPr eaLnBrk="1" hangingPunct="1"/>
            <a:r>
              <a:rPr lang="en-US" altLang="en-US" sz="2400">
                <a:solidFill>
                  <a:srgbClr val="990000"/>
                </a:solidFill>
              </a:rPr>
              <a:t>INTO</a:t>
            </a:r>
            <a:r>
              <a:rPr lang="en-US" altLang="en-US" sz="2400">
                <a:solidFill>
                  <a:schemeClr val="accent2"/>
                </a:solidFill>
              </a:rPr>
              <a:t> clause is required.</a:t>
            </a:r>
          </a:p>
          <a:p>
            <a:pPr eaLnBrk="1" hangingPunct="1"/>
            <a:r>
              <a:rPr lang="en-US" altLang="en-US" sz="2400">
                <a:solidFill>
                  <a:schemeClr val="accent2"/>
                </a:solidFill>
              </a:rPr>
              <a:t>Query must return exactly one row.</a:t>
            </a:r>
          </a:p>
          <a:p>
            <a:pPr eaLnBrk="1" hangingPunct="1"/>
            <a:r>
              <a:rPr lang="en-US" altLang="en-US" sz="2400">
                <a:solidFill>
                  <a:schemeClr val="accent2"/>
                </a:solidFill>
              </a:rPr>
              <a:t>Otherwise, a </a:t>
            </a:r>
            <a:r>
              <a:rPr lang="en-US" altLang="en-US" sz="2400">
                <a:solidFill>
                  <a:srgbClr val="990000"/>
                </a:solidFill>
              </a:rPr>
              <a:t>NO_DATA_FOUND</a:t>
            </a:r>
            <a:r>
              <a:rPr lang="en-US" altLang="en-US" sz="2400">
                <a:solidFill>
                  <a:schemeClr val="accent2"/>
                </a:solidFill>
              </a:rPr>
              <a:t> or </a:t>
            </a:r>
            <a:r>
              <a:rPr lang="en-US" altLang="en-US" sz="2400">
                <a:solidFill>
                  <a:srgbClr val="990000"/>
                </a:solidFill>
              </a:rPr>
              <a:t>TOO_MANY_ROWS</a:t>
            </a:r>
            <a:r>
              <a:rPr lang="en-US" altLang="en-US" sz="2400">
                <a:solidFill>
                  <a:schemeClr val="accent2"/>
                </a:solidFill>
              </a:rPr>
              <a:t> exception is thrown</a:t>
            </a:r>
          </a:p>
        </p:txBody>
      </p:sp>
      <p:sp>
        <p:nvSpPr>
          <p:cNvPr id="68612" name="Rectangle 4"/>
          <p:cNvSpPr>
            <a:spLocks noChangeArrowheads="1"/>
          </p:cNvSpPr>
          <p:nvPr>
            <p:custDataLst>
              <p:tags r:id="rId3"/>
            </p:custDataLst>
          </p:nvPr>
        </p:nvSpPr>
        <p:spPr bwMode="blackWhite">
          <a:xfrm>
            <a:off x="914400" y="1600200"/>
            <a:ext cx="7405688" cy="2947988"/>
          </a:xfrm>
          <a:prstGeom prst="rect">
            <a:avLst/>
          </a:prstGeom>
          <a:solidFill>
            <a:srgbClr val="FFFFCC"/>
          </a:solidFill>
          <a:ln w="12700">
            <a:solidFill>
              <a:srgbClr val="000000"/>
            </a:solidFill>
            <a:miter lim="800000"/>
            <a:headEnd/>
            <a:tailEnd/>
          </a:ln>
        </p:spPr>
        <p:txBody>
          <a:bodyPr lIns="92075" tIns="46038" rIns="92075" bIns="46038">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75000"/>
              </a:lnSpc>
              <a:spcBef>
                <a:spcPct val="40000"/>
              </a:spcBef>
              <a:buFontTx/>
              <a:buNone/>
            </a:pPr>
            <a:r>
              <a:rPr lang="en-US" altLang="en-US" sz="2000" b="1">
                <a:solidFill>
                  <a:srgbClr val="000000"/>
                </a:solidFill>
                <a:latin typeface="Courier New" pitchFamily="49" charset="0"/>
                <a:cs typeface="Arial" pitchFamily="34" charset="0"/>
              </a:rPr>
              <a:t>DECLARE</a:t>
            </a:r>
          </a:p>
          <a:p>
            <a:pPr eaLnBrk="1" hangingPunct="1">
              <a:lnSpc>
                <a:spcPct val="55000"/>
              </a:lnSpc>
              <a:spcBef>
                <a:spcPct val="40000"/>
              </a:spcBef>
              <a:buFontTx/>
              <a:buNone/>
            </a:pPr>
            <a:r>
              <a:rPr lang="en-US" altLang="en-US" sz="2000" b="1">
                <a:solidFill>
                  <a:srgbClr val="000000"/>
                </a:solidFill>
                <a:latin typeface="Courier New" pitchFamily="49" charset="0"/>
                <a:cs typeface="Arial" pitchFamily="34" charset="0"/>
              </a:rPr>
              <a:t>  v_sname	 VARCHAR2(10);</a:t>
            </a:r>
          </a:p>
          <a:p>
            <a:pPr eaLnBrk="1" hangingPunct="1">
              <a:lnSpc>
                <a:spcPct val="55000"/>
              </a:lnSpc>
              <a:spcBef>
                <a:spcPct val="40000"/>
              </a:spcBef>
              <a:buFontTx/>
              <a:buNone/>
            </a:pPr>
            <a:r>
              <a:rPr lang="en-US" altLang="en-US" sz="2000" b="1">
                <a:solidFill>
                  <a:srgbClr val="000000"/>
                </a:solidFill>
                <a:latin typeface="Courier New" pitchFamily="49" charset="0"/>
                <a:cs typeface="Arial" pitchFamily="34" charset="0"/>
              </a:rPr>
              <a:t>  v_rating	 NUMBER(3);</a:t>
            </a:r>
          </a:p>
          <a:p>
            <a:pPr eaLnBrk="1" hangingPunct="1">
              <a:lnSpc>
                <a:spcPct val="55000"/>
              </a:lnSpc>
              <a:spcBef>
                <a:spcPct val="40000"/>
              </a:spcBef>
              <a:buFontTx/>
              <a:buNone/>
            </a:pPr>
            <a:r>
              <a:rPr lang="en-US" altLang="en-US" sz="2000" b="1">
                <a:solidFill>
                  <a:srgbClr val="000000"/>
                </a:solidFill>
                <a:latin typeface="Courier New" pitchFamily="49" charset="0"/>
                <a:cs typeface="Arial" pitchFamily="34" charset="0"/>
              </a:rPr>
              <a:t>BEGIN</a:t>
            </a:r>
          </a:p>
          <a:p>
            <a:pPr eaLnBrk="1" hangingPunct="1">
              <a:lnSpc>
                <a:spcPct val="55000"/>
              </a:lnSpc>
              <a:spcBef>
                <a:spcPct val="40000"/>
              </a:spcBef>
              <a:buFontTx/>
              <a:buNone/>
            </a:pPr>
            <a:r>
              <a:rPr lang="en-US" altLang="en-US" sz="2000" b="1">
                <a:solidFill>
                  <a:srgbClr val="000000"/>
                </a:solidFill>
                <a:latin typeface="Courier New" pitchFamily="49" charset="0"/>
                <a:cs typeface="Arial" pitchFamily="34" charset="0"/>
              </a:rPr>
              <a:t>  </a:t>
            </a:r>
            <a:r>
              <a:rPr lang="en-US" altLang="en-US" sz="2000" b="1">
                <a:solidFill>
                  <a:srgbClr val="C00000"/>
                </a:solidFill>
                <a:latin typeface="Courier New" pitchFamily="49" charset="0"/>
                <a:cs typeface="Arial" pitchFamily="34" charset="0"/>
              </a:rPr>
              <a:t>SELECT</a:t>
            </a:r>
            <a:r>
              <a:rPr lang="en-US" altLang="en-US" sz="2000" b="1">
                <a:solidFill>
                  <a:srgbClr val="000000"/>
                </a:solidFill>
                <a:latin typeface="Courier New" pitchFamily="49" charset="0"/>
                <a:cs typeface="Arial" pitchFamily="34" charset="0"/>
              </a:rPr>
              <a:t>	sname, rating</a:t>
            </a:r>
          </a:p>
          <a:p>
            <a:pPr eaLnBrk="1" hangingPunct="1">
              <a:lnSpc>
                <a:spcPct val="55000"/>
              </a:lnSpc>
              <a:spcBef>
                <a:spcPct val="40000"/>
              </a:spcBef>
              <a:buFontTx/>
              <a:buNone/>
            </a:pPr>
            <a:r>
              <a:rPr lang="en-US" altLang="en-US" sz="2000" b="1">
                <a:solidFill>
                  <a:srgbClr val="000000"/>
                </a:solidFill>
                <a:latin typeface="Courier New" pitchFamily="49" charset="0"/>
                <a:cs typeface="Arial" pitchFamily="34" charset="0"/>
              </a:rPr>
              <a:t>    </a:t>
            </a:r>
            <a:r>
              <a:rPr lang="en-US" altLang="en-US" sz="2000" b="1">
                <a:solidFill>
                  <a:srgbClr val="990000"/>
                </a:solidFill>
                <a:latin typeface="Courier New" pitchFamily="49" charset="0"/>
                <a:cs typeface="Arial" pitchFamily="34" charset="0"/>
              </a:rPr>
              <a:t>INTO</a:t>
            </a:r>
            <a:r>
              <a:rPr lang="en-US" altLang="en-US" sz="2000" b="1">
                <a:solidFill>
                  <a:srgbClr val="000000"/>
                </a:solidFill>
                <a:latin typeface="Courier New" pitchFamily="49" charset="0"/>
                <a:cs typeface="Arial" pitchFamily="34" charset="0"/>
              </a:rPr>
              <a:t>	v_sname</a:t>
            </a:r>
            <a:r>
              <a:rPr lang="en-US" altLang="en-US" sz="2000" b="1">
                <a:latin typeface="Courier New" pitchFamily="49" charset="0"/>
                <a:cs typeface="Arial" pitchFamily="34" charset="0"/>
              </a:rPr>
              <a:t>, v_rating</a:t>
            </a:r>
          </a:p>
          <a:p>
            <a:pPr eaLnBrk="1" hangingPunct="1">
              <a:lnSpc>
                <a:spcPct val="55000"/>
              </a:lnSpc>
              <a:spcBef>
                <a:spcPct val="40000"/>
              </a:spcBef>
              <a:buFontTx/>
              <a:buNone/>
            </a:pPr>
            <a:r>
              <a:rPr lang="en-US" altLang="en-US" sz="2000" b="1">
                <a:solidFill>
                  <a:srgbClr val="000000"/>
                </a:solidFill>
                <a:latin typeface="Courier New" pitchFamily="49" charset="0"/>
                <a:cs typeface="Arial" pitchFamily="34" charset="0"/>
              </a:rPr>
              <a:t>    FROM	Sailors</a:t>
            </a:r>
          </a:p>
          <a:p>
            <a:pPr eaLnBrk="1" hangingPunct="1">
              <a:lnSpc>
                <a:spcPct val="55000"/>
              </a:lnSpc>
              <a:spcBef>
                <a:spcPct val="40000"/>
              </a:spcBef>
              <a:buFontTx/>
              <a:buNone/>
            </a:pPr>
            <a:r>
              <a:rPr lang="en-US" altLang="en-US" sz="2000" b="1">
                <a:solidFill>
                  <a:srgbClr val="000000"/>
                </a:solidFill>
                <a:latin typeface="Courier New" pitchFamily="49" charset="0"/>
                <a:cs typeface="Arial" pitchFamily="34" charset="0"/>
              </a:rPr>
              <a:t>   WHERE	sid = '112';   </a:t>
            </a:r>
          </a:p>
          <a:p>
            <a:pPr eaLnBrk="1" hangingPunct="1">
              <a:lnSpc>
                <a:spcPct val="55000"/>
              </a:lnSpc>
              <a:spcBef>
                <a:spcPct val="40000"/>
              </a:spcBef>
              <a:buFontTx/>
              <a:buNone/>
            </a:pPr>
            <a:r>
              <a:rPr lang="en-US" altLang="en-US" sz="2000" b="1">
                <a:solidFill>
                  <a:srgbClr val="000000"/>
                </a:solidFill>
                <a:latin typeface="Courier New" pitchFamily="49" charset="0"/>
                <a:cs typeface="Arial" pitchFamily="34" charset="0"/>
              </a:rPr>
              <a:t>END;</a:t>
            </a:r>
          </a:p>
          <a:p>
            <a:pPr eaLnBrk="1" hangingPunct="1">
              <a:lnSpc>
                <a:spcPct val="55000"/>
              </a:lnSpc>
              <a:spcBef>
                <a:spcPct val="40000"/>
              </a:spcBef>
              <a:buFontTx/>
              <a:buNone/>
            </a:pPr>
            <a:r>
              <a:rPr lang="en-US" altLang="en-US" sz="2000" b="1">
                <a:solidFill>
                  <a:srgbClr val="000000"/>
                </a:solidFill>
                <a:latin typeface="Courier New" pitchFamily="49" charset="0"/>
                <a:cs typeface="Arial" pitchFamily="34" charset="0"/>
              </a:rPr>
              <a:t>/</a:t>
            </a:r>
          </a:p>
        </p:txBody>
      </p:sp>
    </p:spTree>
    <p:extLst>
      <p:ext uri="{BB962C8B-B14F-4D97-AF65-F5344CB8AC3E}">
        <p14:creationId xmlns:p14="http://schemas.microsoft.com/office/powerpoint/2010/main" val="68822867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custDataLst>
              <p:tags r:id="rId1"/>
            </p:custDataLst>
          </p:nvPr>
        </p:nvSpPr>
        <p:spPr bwMode="blackWhite">
          <a:xfrm>
            <a:off x="817563" y="2954338"/>
            <a:ext cx="7412037" cy="3598862"/>
          </a:xfrm>
          <a:prstGeom prst="rect">
            <a:avLst/>
          </a:prstGeom>
          <a:solidFill>
            <a:srgbClr val="FFFFCC"/>
          </a:solidFill>
          <a:ln w="25400">
            <a:solidFill>
              <a:srgbClr val="000000"/>
            </a:solidFill>
            <a:miter lim="800000"/>
            <a:headEnd/>
            <a:tailEnd/>
          </a:ln>
        </p:spPr>
        <p:txBody>
          <a:bodyPr lIns="92075" tIns="46038" rIns="92075" bIns="46038">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80000"/>
              </a:lnSpc>
              <a:spcBef>
                <a:spcPct val="60000"/>
              </a:spcBef>
              <a:buFontTx/>
              <a:buNone/>
            </a:pPr>
            <a:r>
              <a:rPr lang="en-US" altLang="en-US" sz="2000" b="1" dirty="0">
                <a:solidFill>
                  <a:srgbClr val="000000"/>
                </a:solidFill>
                <a:cs typeface="Arial" pitchFamily="34" charset="0"/>
              </a:rPr>
              <a:t>SQL%ROWCOUNT	</a:t>
            </a:r>
            <a:r>
              <a:rPr lang="en-US" altLang="en-US" sz="2000" b="1" dirty="0">
                <a:solidFill>
                  <a:srgbClr val="C00000"/>
                </a:solidFill>
                <a:cs typeface="Arial" pitchFamily="34" charset="0"/>
              </a:rPr>
              <a:t>Number of rows affected</a:t>
            </a:r>
            <a:r>
              <a:rPr lang="en-US" altLang="en-US" sz="2000" b="1" dirty="0">
                <a:solidFill>
                  <a:srgbClr val="000000"/>
                </a:solidFill>
                <a:cs typeface="Arial" pitchFamily="34" charset="0"/>
              </a:rPr>
              <a:t> by the 			most recent SQL statement (an 			integer	value).</a:t>
            </a:r>
          </a:p>
          <a:p>
            <a:pPr eaLnBrk="1" hangingPunct="1">
              <a:lnSpc>
                <a:spcPct val="80000"/>
              </a:lnSpc>
              <a:spcBef>
                <a:spcPct val="60000"/>
              </a:spcBef>
              <a:buFontTx/>
              <a:buNone/>
            </a:pPr>
            <a:r>
              <a:rPr lang="en-US" altLang="en-US" sz="2000" b="1" dirty="0">
                <a:solidFill>
                  <a:srgbClr val="000000"/>
                </a:solidFill>
                <a:cs typeface="Arial" pitchFamily="34" charset="0"/>
              </a:rPr>
              <a:t>SQL%FOUND		Boolean attribute that evaluates to 			</a:t>
            </a:r>
            <a:r>
              <a:rPr lang="en-US" altLang="en-US" sz="2000" b="1" dirty="0">
                <a:solidFill>
                  <a:srgbClr val="C00000"/>
                </a:solidFill>
                <a:cs typeface="Arial" pitchFamily="34" charset="0"/>
              </a:rPr>
              <a:t>TRUE</a:t>
            </a:r>
            <a:r>
              <a:rPr lang="en-US" altLang="en-US" sz="2000" b="1" dirty="0">
                <a:solidFill>
                  <a:srgbClr val="000000"/>
                </a:solidFill>
                <a:cs typeface="Arial" pitchFamily="34" charset="0"/>
              </a:rPr>
              <a:t> if the most recent SQL 				statement </a:t>
            </a:r>
            <a:r>
              <a:rPr lang="en-US" altLang="en-US" sz="2000" b="1" dirty="0">
                <a:solidFill>
                  <a:srgbClr val="C00000"/>
                </a:solidFill>
                <a:cs typeface="Arial" pitchFamily="34" charset="0"/>
              </a:rPr>
              <a:t>affects one	or more rows</a:t>
            </a:r>
            <a:r>
              <a:rPr lang="en-US" altLang="en-US" sz="2000" b="1" dirty="0">
                <a:solidFill>
                  <a:srgbClr val="000000"/>
                </a:solidFill>
                <a:cs typeface="Arial" pitchFamily="34" charset="0"/>
              </a:rPr>
              <a:t>.</a:t>
            </a:r>
          </a:p>
          <a:p>
            <a:pPr eaLnBrk="1" hangingPunct="1">
              <a:lnSpc>
                <a:spcPct val="80000"/>
              </a:lnSpc>
              <a:spcBef>
                <a:spcPct val="60000"/>
              </a:spcBef>
              <a:buFontTx/>
              <a:buNone/>
            </a:pPr>
            <a:r>
              <a:rPr lang="en-US" altLang="en-US" sz="2000" b="1" dirty="0">
                <a:solidFill>
                  <a:srgbClr val="000000"/>
                </a:solidFill>
                <a:cs typeface="Arial" pitchFamily="34" charset="0"/>
              </a:rPr>
              <a:t>SQL%NOTFOUND	Boolean attribute that evaluates to 			</a:t>
            </a:r>
            <a:r>
              <a:rPr lang="en-US" altLang="en-US" sz="2000" b="1" dirty="0">
                <a:solidFill>
                  <a:srgbClr val="C00000"/>
                </a:solidFill>
                <a:cs typeface="Arial" pitchFamily="34" charset="0"/>
              </a:rPr>
              <a:t>TRUE</a:t>
            </a:r>
            <a:r>
              <a:rPr lang="en-US" altLang="en-US" sz="2000" b="1" dirty="0">
                <a:solidFill>
                  <a:srgbClr val="000000"/>
                </a:solidFill>
                <a:cs typeface="Arial" pitchFamily="34" charset="0"/>
              </a:rPr>
              <a:t> if the most recent SQL				statement </a:t>
            </a:r>
            <a:r>
              <a:rPr lang="en-US" altLang="en-US" sz="2000" b="1" dirty="0">
                <a:solidFill>
                  <a:srgbClr val="C00000"/>
                </a:solidFill>
                <a:cs typeface="Arial" pitchFamily="34" charset="0"/>
              </a:rPr>
              <a:t>does not affect any rows</a:t>
            </a:r>
            <a:r>
              <a:rPr lang="en-US" altLang="en-US" sz="2000" b="1" dirty="0">
                <a:solidFill>
                  <a:srgbClr val="000000"/>
                </a:solidFill>
                <a:cs typeface="Arial" pitchFamily="34" charset="0"/>
              </a:rPr>
              <a:t>.</a:t>
            </a:r>
          </a:p>
          <a:p>
            <a:pPr eaLnBrk="1" hangingPunct="1">
              <a:lnSpc>
                <a:spcPct val="80000"/>
              </a:lnSpc>
              <a:spcBef>
                <a:spcPct val="60000"/>
              </a:spcBef>
              <a:buFontTx/>
              <a:buNone/>
            </a:pPr>
            <a:r>
              <a:rPr lang="en-US" altLang="en-US" sz="2000" b="1" dirty="0">
                <a:solidFill>
                  <a:srgbClr val="000000"/>
                </a:solidFill>
                <a:cs typeface="Arial" pitchFamily="34" charset="0"/>
              </a:rPr>
              <a:t>SQL%ISOPEN		</a:t>
            </a:r>
            <a:r>
              <a:rPr lang="en-US" altLang="en-US" sz="2000" b="1" dirty="0">
                <a:solidFill>
                  <a:srgbClr val="C00000"/>
                </a:solidFill>
                <a:cs typeface="Arial" pitchFamily="34" charset="0"/>
              </a:rPr>
              <a:t>Always evaluates to FALSE </a:t>
            </a:r>
            <a:r>
              <a:rPr lang="en-US" altLang="en-US" sz="2000" b="1" dirty="0">
                <a:solidFill>
                  <a:srgbClr val="000000"/>
                </a:solidFill>
                <a:cs typeface="Arial" pitchFamily="34" charset="0"/>
              </a:rPr>
              <a:t>because 			PL/SQL closes implicit cursors			immediately after they are executed.</a:t>
            </a:r>
          </a:p>
        </p:txBody>
      </p:sp>
      <p:sp>
        <p:nvSpPr>
          <p:cNvPr id="73731" name="Rectangle 3"/>
          <p:cNvSpPr>
            <a:spLocks noGrp="1" noChangeArrowheads="1"/>
          </p:cNvSpPr>
          <p:nvPr>
            <p:ph type="title"/>
            <p:custDataLst>
              <p:tags r:id="rId2"/>
            </p:custDataLst>
          </p:nvPr>
        </p:nvSpPr>
        <p:spPr/>
        <p:txBody>
          <a:bodyPr lIns="92075" tIns="46038" rIns="92075" bIns="46038" anchor="t"/>
          <a:lstStyle/>
          <a:p>
            <a:pPr eaLnBrk="1" hangingPunct="1"/>
            <a:r>
              <a:rPr lang="en-US" altLang="en-US">
                <a:solidFill>
                  <a:srgbClr val="008000"/>
                </a:solidFill>
              </a:rPr>
              <a:t>SQL Cursor</a:t>
            </a:r>
          </a:p>
        </p:txBody>
      </p:sp>
      <p:sp>
        <p:nvSpPr>
          <p:cNvPr id="73732" name="Rectangle 4"/>
          <p:cNvSpPr>
            <a:spLocks noGrp="1" noChangeArrowheads="1"/>
          </p:cNvSpPr>
          <p:nvPr>
            <p:ph type="body" idx="1"/>
            <p:custDataLst>
              <p:tags r:id="rId3"/>
            </p:custDataLst>
          </p:nvPr>
        </p:nvSpPr>
        <p:spPr>
          <a:xfrm>
            <a:off x="838200" y="1600200"/>
            <a:ext cx="8305800" cy="1066800"/>
          </a:xfrm>
        </p:spPr>
        <p:txBody>
          <a:bodyPr lIns="92075" tIns="46038" rIns="92075" bIns="46038">
            <a:spAutoFit/>
          </a:bodyPr>
          <a:lstStyle/>
          <a:p>
            <a:pPr marL="0" indent="0" eaLnBrk="1" hangingPunct="1">
              <a:buFont typeface="Wingdings" pitchFamily="2" charset="2"/>
              <a:buNone/>
            </a:pPr>
            <a:r>
              <a:rPr lang="en-US" altLang="en-US">
                <a:solidFill>
                  <a:schemeClr val="accent2"/>
                </a:solidFill>
              </a:rPr>
              <a:t>SQL cursor is automatically created after each SQL query. It has 4 useful attributes:</a:t>
            </a:r>
          </a:p>
        </p:txBody>
      </p:sp>
      <p:sp>
        <p:nvSpPr>
          <p:cNvPr id="73733" name="Line 5"/>
          <p:cNvSpPr>
            <a:spLocks noChangeShapeType="1"/>
          </p:cNvSpPr>
          <p:nvPr>
            <p:custDataLst>
              <p:tags r:id="rId4"/>
            </p:custDataLst>
          </p:nvPr>
        </p:nvSpPr>
        <p:spPr bwMode="auto">
          <a:xfrm flipV="1">
            <a:off x="838200" y="3802063"/>
            <a:ext cx="7421563" cy="158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3734" name="Line 6"/>
          <p:cNvSpPr>
            <a:spLocks noChangeShapeType="1"/>
          </p:cNvSpPr>
          <p:nvPr>
            <p:custDataLst>
              <p:tags r:id="rId5"/>
            </p:custDataLst>
          </p:nvPr>
        </p:nvSpPr>
        <p:spPr bwMode="auto">
          <a:xfrm flipV="1">
            <a:off x="838200" y="4708525"/>
            <a:ext cx="7421563" cy="9525"/>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3735" name="Line 7"/>
          <p:cNvSpPr>
            <a:spLocks noChangeShapeType="1"/>
          </p:cNvSpPr>
          <p:nvPr>
            <p:custDataLst>
              <p:tags r:id="rId6"/>
            </p:custDataLst>
          </p:nvPr>
        </p:nvSpPr>
        <p:spPr bwMode="auto">
          <a:xfrm flipV="1">
            <a:off x="838200" y="5634038"/>
            <a:ext cx="7421563" cy="47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3736" name="Line 8"/>
          <p:cNvSpPr>
            <a:spLocks noChangeShapeType="1"/>
          </p:cNvSpPr>
          <p:nvPr>
            <p:custDataLst>
              <p:tags r:id="rId7"/>
            </p:custDataLst>
          </p:nvPr>
        </p:nvSpPr>
        <p:spPr bwMode="auto">
          <a:xfrm flipV="1">
            <a:off x="3470275" y="2949575"/>
            <a:ext cx="4763" cy="3603625"/>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788044950"/>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8EFC3-F6AF-7739-EC36-356E26D99B83}"/>
              </a:ext>
            </a:extLst>
          </p:cNvPr>
          <p:cNvSpPr>
            <a:spLocks noGrp="1"/>
          </p:cNvSpPr>
          <p:nvPr>
            <p:ph type="title"/>
          </p:nvPr>
        </p:nvSpPr>
        <p:spPr/>
        <p:txBody>
          <a:bodyPr/>
          <a:lstStyle/>
          <a:p>
            <a:r>
              <a:rPr lang="en-US" dirty="0"/>
              <a:t>SQL%ISOPEN</a:t>
            </a:r>
          </a:p>
        </p:txBody>
      </p:sp>
      <p:pic>
        <p:nvPicPr>
          <p:cNvPr id="5" name="Content Placeholder 4">
            <a:extLst>
              <a:ext uri="{FF2B5EF4-FFF2-40B4-BE49-F238E27FC236}">
                <a16:creationId xmlns:a16="http://schemas.microsoft.com/office/drawing/2014/main" id="{DEC5425A-564A-F170-77D4-D8EB2821E47F}"/>
              </a:ext>
            </a:extLst>
          </p:cNvPr>
          <p:cNvPicPr>
            <a:picLocks noGrp="1" noChangeAspect="1"/>
          </p:cNvPicPr>
          <p:nvPr>
            <p:ph idx="1"/>
          </p:nvPr>
        </p:nvPicPr>
        <p:blipFill>
          <a:blip r:embed="rId2"/>
          <a:stretch>
            <a:fillRect/>
          </a:stretch>
        </p:blipFill>
        <p:spPr>
          <a:xfrm>
            <a:off x="1447800" y="1752600"/>
            <a:ext cx="6647598" cy="3941685"/>
          </a:xfrm>
        </p:spPr>
      </p:pic>
    </p:spTree>
    <p:extLst>
      <p:ext uri="{BB962C8B-B14F-4D97-AF65-F5344CB8AC3E}">
        <p14:creationId xmlns:p14="http://schemas.microsoft.com/office/powerpoint/2010/main" val="3144498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AFDE4-B994-ED64-C147-B658741BB241}"/>
              </a:ext>
            </a:extLst>
          </p:cNvPr>
          <p:cNvSpPr>
            <a:spLocks noGrp="1"/>
          </p:cNvSpPr>
          <p:nvPr>
            <p:ph type="title"/>
          </p:nvPr>
        </p:nvSpPr>
        <p:spPr/>
        <p:txBody>
          <a:bodyPr/>
          <a:lstStyle/>
          <a:p>
            <a:r>
              <a:rPr lang="en-US" dirty="0"/>
              <a:t>SQL%NOTFOUND</a:t>
            </a:r>
          </a:p>
        </p:txBody>
      </p:sp>
      <p:pic>
        <p:nvPicPr>
          <p:cNvPr id="5" name="Content Placeholder 4">
            <a:extLst>
              <a:ext uri="{FF2B5EF4-FFF2-40B4-BE49-F238E27FC236}">
                <a16:creationId xmlns:a16="http://schemas.microsoft.com/office/drawing/2014/main" id="{8CDEE3F4-81AE-F03E-5387-D9751557E2A1}"/>
              </a:ext>
            </a:extLst>
          </p:cNvPr>
          <p:cNvPicPr>
            <a:picLocks noGrp="1" noChangeAspect="1"/>
          </p:cNvPicPr>
          <p:nvPr>
            <p:ph idx="1"/>
          </p:nvPr>
        </p:nvPicPr>
        <p:blipFill>
          <a:blip r:embed="rId2"/>
          <a:stretch>
            <a:fillRect/>
          </a:stretch>
        </p:blipFill>
        <p:spPr>
          <a:xfrm>
            <a:off x="457200" y="2526790"/>
            <a:ext cx="8229600" cy="2672783"/>
          </a:xfrm>
        </p:spPr>
      </p:pic>
    </p:spTree>
    <p:extLst>
      <p:ext uri="{BB962C8B-B14F-4D97-AF65-F5344CB8AC3E}">
        <p14:creationId xmlns:p14="http://schemas.microsoft.com/office/powerpoint/2010/main" val="3090660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F0B8E-4918-3626-A6A7-C5623B96091C}"/>
              </a:ext>
            </a:extLst>
          </p:cNvPr>
          <p:cNvSpPr>
            <a:spLocks noGrp="1"/>
          </p:cNvSpPr>
          <p:nvPr>
            <p:ph type="title"/>
          </p:nvPr>
        </p:nvSpPr>
        <p:spPr/>
        <p:txBody>
          <a:bodyPr/>
          <a:lstStyle/>
          <a:p>
            <a:r>
              <a:rPr lang="en-US" dirty="0"/>
              <a:t>SQL%ROWCOUNT</a:t>
            </a:r>
          </a:p>
        </p:txBody>
      </p:sp>
      <p:pic>
        <p:nvPicPr>
          <p:cNvPr id="5" name="Content Placeholder 4">
            <a:extLst>
              <a:ext uri="{FF2B5EF4-FFF2-40B4-BE49-F238E27FC236}">
                <a16:creationId xmlns:a16="http://schemas.microsoft.com/office/drawing/2014/main" id="{BC22169B-8683-A2F2-CAAF-E31FC07062FE}"/>
              </a:ext>
            </a:extLst>
          </p:cNvPr>
          <p:cNvPicPr>
            <a:picLocks noGrp="1" noChangeAspect="1"/>
          </p:cNvPicPr>
          <p:nvPr>
            <p:ph idx="1"/>
          </p:nvPr>
        </p:nvPicPr>
        <p:blipFill>
          <a:blip r:embed="rId2"/>
          <a:stretch>
            <a:fillRect/>
          </a:stretch>
        </p:blipFill>
        <p:spPr>
          <a:xfrm>
            <a:off x="533400" y="2514600"/>
            <a:ext cx="7528045" cy="2315369"/>
          </a:xfrm>
        </p:spPr>
      </p:pic>
    </p:spTree>
    <p:extLst>
      <p:ext uri="{BB962C8B-B14F-4D97-AF65-F5344CB8AC3E}">
        <p14:creationId xmlns:p14="http://schemas.microsoft.com/office/powerpoint/2010/main" val="1071305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custDataLst>
              <p:tags r:id="rId1"/>
            </p:custDataLst>
          </p:nvPr>
        </p:nvSpPr>
        <p:spPr>
          <a:xfrm>
            <a:off x="990600" y="2895600"/>
            <a:ext cx="7769225" cy="1139825"/>
          </a:xfrm>
        </p:spPr>
        <p:txBody>
          <a:bodyPr/>
          <a:lstStyle/>
          <a:p>
            <a:pPr eaLnBrk="1" hangingPunct="1"/>
            <a:r>
              <a:rPr lang="en-US" altLang="en-US"/>
              <a:t>Functions and Procedures</a:t>
            </a:r>
          </a:p>
        </p:txBody>
      </p:sp>
    </p:spTree>
    <p:extLst>
      <p:ext uri="{BB962C8B-B14F-4D97-AF65-F5344CB8AC3E}">
        <p14:creationId xmlns:p14="http://schemas.microsoft.com/office/powerpoint/2010/main" val="299798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custDataLst>
              <p:tags r:id="rId1"/>
            </p:custDataLst>
          </p:nvPr>
        </p:nvSpPr>
        <p:spPr/>
        <p:txBody>
          <a:bodyPr/>
          <a:lstStyle/>
          <a:p>
            <a:pPr eaLnBrk="1" hangingPunct="1"/>
            <a:r>
              <a:rPr lang="en-US" altLang="en-US" sz="4000"/>
              <a:t>Functions and Procedures</a:t>
            </a:r>
          </a:p>
        </p:txBody>
      </p:sp>
      <p:sp>
        <p:nvSpPr>
          <p:cNvPr id="84995" name="Rectangle 3"/>
          <p:cNvSpPr>
            <a:spLocks noGrp="1" noChangeArrowheads="1"/>
          </p:cNvSpPr>
          <p:nvPr>
            <p:ph type="body" idx="1"/>
            <p:custDataLst>
              <p:tags r:id="rId2"/>
            </p:custDataLst>
          </p:nvPr>
        </p:nvSpPr>
        <p:spPr/>
        <p:txBody>
          <a:bodyPr/>
          <a:lstStyle/>
          <a:p>
            <a:pPr eaLnBrk="1" hangingPunct="1"/>
            <a:r>
              <a:rPr lang="en-US" altLang="en-US"/>
              <a:t>It is useful to put code in a function or procedure so it can be called </a:t>
            </a:r>
            <a:r>
              <a:rPr lang="en-US" altLang="en-US" u="sng"/>
              <a:t>several times</a:t>
            </a:r>
          </a:p>
          <a:p>
            <a:pPr eaLnBrk="1" hangingPunct="1"/>
            <a:r>
              <a:rPr lang="en-US" altLang="en-US"/>
              <a:t>Once we create a procedure or function in a Database, it will remain until deleted (like a table).</a:t>
            </a:r>
          </a:p>
        </p:txBody>
      </p:sp>
    </p:spTree>
    <p:extLst>
      <p:ext uri="{BB962C8B-B14F-4D97-AF65-F5344CB8AC3E}">
        <p14:creationId xmlns:p14="http://schemas.microsoft.com/office/powerpoint/2010/main" val="348425215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custDataLst>
              <p:tags r:id="rId1"/>
            </p:custDataLst>
          </p:nvPr>
        </p:nvSpPr>
        <p:spPr>
          <a:xfrm>
            <a:off x="838200" y="228600"/>
            <a:ext cx="7769225" cy="835025"/>
          </a:xfrm>
        </p:spPr>
        <p:txBody>
          <a:bodyPr>
            <a:normAutofit fontScale="90000"/>
          </a:bodyPr>
          <a:lstStyle/>
          <a:p>
            <a:pPr eaLnBrk="1" hangingPunct="1"/>
            <a:r>
              <a:rPr lang="en-GB" altLang="en-US" sz="3200" dirty="0">
                <a:solidFill>
                  <a:schemeClr val="accent2"/>
                </a:solidFill>
              </a:rPr>
              <a:t>Program Structures</a:t>
            </a:r>
            <a:r>
              <a:rPr lang="en-US" altLang="en-US" sz="3200" dirty="0"/>
              <a:t>: Procedures and Functions</a:t>
            </a:r>
          </a:p>
        </p:txBody>
      </p:sp>
      <p:sp>
        <p:nvSpPr>
          <p:cNvPr id="59395" name="Rectangle 3"/>
          <p:cNvSpPr>
            <a:spLocks noGrp="1" noChangeArrowheads="1"/>
          </p:cNvSpPr>
          <p:nvPr>
            <p:ph type="body" idx="1"/>
            <p:custDataLst>
              <p:tags r:id="rId2"/>
            </p:custDataLst>
          </p:nvPr>
        </p:nvSpPr>
        <p:spPr>
          <a:xfrm>
            <a:off x="569912" y="1447800"/>
            <a:ext cx="8305800" cy="4724400"/>
          </a:xfrm>
        </p:spPr>
        <p:txBody>
          <a:bodyPr>
            <a:normAutofit lnSpcReduction="10000"/>
          </a:bodyPr>
          <a:lstStyle/>
          <a:p>
            <a:pPr eaLnBrk="1" hangingPunct="1">
              <a:lnSpc>
                <a:spcPct val="80000"/>
              </a:lnSpc>
            </a:pPr>
            <a:r>
              <a:rPr lang="en-US" altLang="en-US" sz="2400" dirty="0"/>
              <a:t>A set of SQL and PL/SQL statements grouped together as a unit (</a:t>
            </a:r>
            <a:r>
              <a:rPr lang="en-US" altLang="en-US" sz="2400" i="1" dirty="0">
                <a:solidFill>
                  <a:schemeClr val="accent2"/>
                </a:solidFill>
              </a:rPr>
              <a:t>block</a:t>
            </a:r>
            <a:r>
              <a:rPr lang="en-US" altLang="en-US" sz="2400" dirty="0"/>
              <a:t>) to solve a specific problem or perform a set of related tasks. </a:t>
            </a:r>
          </a:p>
          <a:p>
            <a:pPr marL="0" indent="0" eaLnBrk="1" hangingPunct="1">
              <a:lnSpc>
                <a:spcPct val="80000"/>
              </a:lnSpc>
              <a:buNone/>
            </a:pPr>
            <a:endParaRPr lang="en-US" altLang="en-US" sz="2400" dirty="0"/>
          </a:p>
          <a:p>
            <a:pPr eaLnBrk="1" hangingPunct="1">
              <a:lnSpc>
                <a:spcPct val="80000"/>
              </a:lnSpc>
            </a:pPr>
            <a:r>
              <a:rPr lang="en-US" altLang="en-US" sz="2400" dirty="0"/>
              <a:t>An </a:t>
            </a:r>
            <a:r>
              <a:rPr lang="en-US" altLang="en-US" sz="2400" i="1" dirty="0">
                <a:solidFill>
                  <a:schemeClr val="accent2"/>
                </a:solidFill>
              </a:rPr>
              <a:t>anonymous block</a:t>
            </a:r>
            <a:r>
              <a:rPr lang="en-US" altLang="en-US" sz="2400" dirty="0"/>
              <a:t> is a PL/SQL block that appears within your application and it is not named or stored in the database. In many applications, </a:t>
            </a:r>
            <a:r>
              <a:rPr lang="en-US" altLang="en-US" sz="2400" u="sng" dirty="0"/>
              <a:t>PL/SQL blocks can appear wherever SQL statements can appear</a:t>
            </a:r>
            <a:r>
              <a:rPr lang="en-US" altLang="en-US" sz="2400" dirty="0"/>
              <a:t>. </a:t>
            </a:r>
          </a:p>
          <a:p>
            <a:pPr marL="0" indent="0" eaLnBrk="1" hangingPunct="1">
              <a:lnSpc>
                <a:spcPct val="80000"/>
              </a:lnSpc>
              <a:buNone/>
            </a:pPr>
            <a:endParaRPr lang="en-US" altLang="en-US" sz="2400" dirty="0"/>
          </a:p>
          <a:p>
            <a:pPr eaLnBrk="1" hangingPunct="1">
              <a:lnSpc>
                <a:spcPct val="80000"/>
              </a:lnSpc>
            </a:pPr>
            <a:r>
              <a:rPr lang="en-US" altLang="en-US" sz="2400" dirty="0"/>
              <a:t>A </a:t>
            </a:r>
            <a:r>
              <a:rPr lang="en-US" altLang="en-US" sz="2400" i="1" dirty="0">
                <a:solidFill>
                  <a:schemeClr val="accent2"/>
                </a:solidFill>
              </a:rPr>
              <a:t>stored procedure</a:t>
            </a:r>
            <a:r>
              <a:rPr lang="en-US" altLang="en-US" sz="2400" dirty="0"/>
              <a:t> is a PL/SQL block that Oracle stores in the database and </a:t>
            </a:r>
            <a:r>
              <a:rPr lang="en-US" altLang="en-US" sz="2400" u="sng" dirty="0"/>
              <a:t>can be called by name </a:t>
            </a:r>
            <a:r>
              <a:rPr lang="en-US" altLang="en-US" sz="2400" dirty="0"/>
              <a:t>from an application. May or may not return a value. </a:t>
            </a:r>
          </a:p>
          <a:p>
            <a:pPr marL="0" indent="0" eaLnBrk="1" hangingPunct="1">
              <a:lnSpc>
                <a:spcPct val="80000"/>
              </a:lnSpc>
              <a:buNone/>
            </a:pPr>
            <a:endParaRPr lang="en-US" altLang="en-US" sz="2400" dirty="0"/>
          </a:p>
          <a:p>
            <a:pPr eaLnBrk="1" hangingPunct="1">
              <a:lnSpc>
                <a:spcPct val="80000"/>
              </a:lnSpc>
            </a:pPr>
            <a:r>
              <a:rPr lang="en-US" altLang="en-US" sz="2400" dirty="0">
                <a:solidFill>
                  <a:schemeClr val="accent2"/>
                </a:solidFill>
              </a:rPr>
              <a:t>Functions</a:t>
            </a:r>
            <a:r>
              <a:rPr lang="en-US" altLang="en-US" sz="2400" dirty="0"/>
              <a:t> always </a:t>
            </a:r>
            <a:r>
              <a:rPr lang="en-US" altLang="en-US" sz="2400" u="sng" dirty="0"/>
              <a:t>return a single value</a:t>
            </a:r>
            <a:r>
              <a:rPr lang="en-US" altLang="en-US" sz="2400" dirty="0"/>
              <a:t> to the caller; </a:t>
            </a:r>
            <a:r>
              <a:rPr lang="en-US" altLang="en-US" sz="2400" u="sng" dirty="0"/>
              <a:t>procedures do not return</a:t>
            </a:r>
            <a:r>
              <a:rPr lang="en-US" altLang="en-US" sz="2400" dirty="0"/>
              <a:t> values to the caller. </a:t>
            </a:r>
          </a:p>
        </p:txBody>
      </p:sp>
    </p:spTree>
    <p:extLst>
      <p:ext uri="{BB962C8B-B14F-4D97-AF65-F5344CB8AC3E}">
        <p14:creationId xmlns:p14="http://schemas.microsoft.com/office/powerpoint/2010/main" val="3097915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 and Procedure</a:t>
            </a:r>
            <a:br>
              <a:rPr lang="en-US" dirty="0"/>
            </a:br>
            <a:r>
              <a:rPr lang="en-US" dirty="0"/>
              <a:t> Parameter Types</a:t>
            </a:r>
          </a:p>
        </p:txBody>
      </p:sp>
      <p:sp>
        <p:nvSpPr>
          <p:cNvPr id="3" name="Content Placeholder 2"/>
          <p:cNvSpPr>
            <a:spLocks noGrp="1"/>
          </p:cNvSpPr>
          <p:nvPr>
            <p:ph sz="quarter" idx="1"/>
          </p:nvPr>
        </p:nvSpPr>
        <p:spPr/>
        <p:txBody>
          <a:bodyPr>
            <a:normAutofit fontScale="92500" lnSpcReduction="10000"/>
          </a:bodyPr>
          <a:lstStyle/>
          <a:p>
            <a:r>
              <a:rPr lang="en-US" dirty="0"/>
              <a:t>Named PL/SQL programs (procedures and functions) can take parameters.</a:t>
            </a:r>
          </a:p>
          <a:p>
            <a:r>
              <a:rPr lang="en-US" dirty="0"/>
              <a:t>Parameters are optional on both procedures and functions.</a:t>
            </a:r>
          </a:p>
          <a:p>
            <a:r>
              <a:rPr lang="en-US" dirty="0"/>
              <a:t>Keep the parameter name under 30 characters, they must start with a letter and contain no spaces.</a:t>
            </a:r>
          </a:p>
          <a:p>
            <a:r>
              <a:rPr lang="en-US" dirty="0"/>
              <a:t>There are three types of parameter: </a:t>
            </a:r>
            <a:r>
              <a:rPr lang="en-US" dirty="0">
                <a:solidFill>
                  <a:srgbClr val="FF0000"/>
                </a:solidFill>
              </a:rPr>
              <a:t>IN, OUT </a:t>
            </a:r>
            <a:r>
              <a:rPr lang="en-US" dirty="0"/>
              <a:t>and</a:t>
            </a:r>
            <a:r>
              <a:rPr lang="en-US" dirty="0">
                <a:solidFill>
                  <a:srgbClr val="FF0000"/>
                </a:solidFill>
              </a:rPr>
              <a:t> </a:t>
            </a:r>
          </a:p>
          <a:p>
            <a:pPr>
              <a:buNone/>
            </a:pPr>
            <a:r>
              <a:rPr lang="en-US" dirty="0">
                <a:solidFill>
                  <a:srgbClr val="FF0000"/>
                </a:solidFill>
              </a:rPr>
              <a:t>	IN OUT.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4108229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 and Procedure</a:t>
            </a:r>
            <a:br>
              <a:rPr lang="en-US" dirty="0"/>
            </a:br>
            <a:r>
              <a:rPr lang="en-US" dirty="0"/>
              <a:t> Parameter Types (cont..)</a:t>
            </a:r>
          </a:p>
        </p:txBody>
      </p:sp>
      <p:sp>
        <p:nvSpPr>
          <p:cNvPr id="3" name="Content Placeholder 2"/>
          <p:cNvSpPr>
            <a:spLocks noGrp="1"/>
          </p:cNvSpPr>
          <p:nvPr>
            <p:ph sz="quarter" idx="1"/>
          </p:nvPr>
        </p:nvSpPr>
        <p:spPr/>
        <p:txBody>
          <a:bodyPr>
            <a:normAutofit fontScale="92500" lnSpcReduction="20000"/>
          </a:bodyPr>
          <a:lstStyle/>
          <a:p>
            <a:r>
              <a:rPr lang="en-US" dirty="0"/>
              <a:t>An </a:t>
            </a:r>
            <a:r>
              <a:rPr lang="en-US" dirty="0">
                <a:solidFill>
                  <a:srgbClr val="FF0000"/>
                </a:solidFill>
              </a:rPr>
              <a:t>IN</a:t>
            </a:r>
            <a:r>
              <a:rPr lang="en-US" dirty="0"/>
              <a:t> parameter is used as an </a:t>
            </a:r>
            <a:r>
              <a:rPr lang="en-US" dirty="0">
                <a:solidFill>
                  <a:srgbClr val="FF0000"/>
                </a:solidFill>
              </a:rPr>
              <a:t>input only</a:t>
            </a:r>
            <a:r>
              <a:rPr lang="en-US" dirty="0"/>
              <a:t>. An IN parameter </a:t>
            </a:r>
            <a:r>
              <a:rPr lang="en-US" dirty="0">
                <a:solidFill>
                  <a:srgbClr val="FF0000"/>
                </a:solidFill>
              </a:rPr>
              <a:t>cannot be changed </a:t>
            </a:r>
            <a:r>
              <a:rPr lang="en-US" dirty="0"/>
              <a:t>by the called program.</a:t>
            </a:r>
          </a:p>
          <a:p>
            <a:r>
              <a:rPr lang="en-US" dirty="0"/>
              <a:t>An </a:t>
            </a:r>
            <a:r>
              <a:rPr lang="en-US" dirty="0">
                <a:solidFill>
                  <a:srgbClr val="FF0000"/>
                </a:solidFill>
              </a:rPr>
              <a:t>OUT</a:t>
            </a:r>
            <a:r>
              <a:rPr lang="en-US" dirty="0"/>
              <a:t> parameter is </a:t>
            </a:r>
            <a:r>
              <a:rPr lang="en-US" dirty="0">
                <a:solidFill>
                  <a:srgbClr val="FF0000"/>
                </a:solidFill>
              </a:rPr>
              <a:t>initially NULL</a:t>
            </a:r>
            <a:r>
              <a:rPr lang="en-US" dirty="0"/>
              <a:t>. The program assigns the parameter a value and that value is </a:t>
            </a:r>
            <a:r>
              <a:rPr lang="en-US" dirty="0">
                <a:solidFill>
                  <a:srgbClr val="FF0000"/>
                </a:solidFill>
              </a:rPr>
              <a:t>returned to the calling program</a:t>
            </a:r>
            <a:r>
              <a:rPr lang="en-US" dirty="0"/>
              <a:t>.</a:t>
            </a:r>
          </a:p>
          <a:p>
            <a:r>
              <a:rPr lang="en-US" dirty="0"/>
              <a:t>An </a:t>
            </a:r>
            <a:r>
              <a:rPr lang="en-US" dirty="0">
                <a:solidFill>
                  <a:srgbClr val="FF0000"/>
                </a:solidFill>
              </a:rPr>
              <a:t>IN OUT </a:t>
            </a:r>
            <a:r>
              <a:rPr lang="en-US" dirty="0"/>
              <a:t>parameter may or may not have an initial value. That initial value may or may not be modified by the called program. Any changes made to the parameter are </a:t>
            </a:r>
            <a:r>
              <a:rPr lang="en-US" dirty="0">
                <a:solidFill>
                  <a:srgbClr val="FF0000"/>
                </a:solidFill>
              </a:rPr>
              <a:t>returned to the calling program.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853282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 and Procedure</a:t>
            </a:r>
            <a:br>
              <a:rPr lang="en-US" dirty="0"/>
            </a:br>
            <a:r>
              <a:rPr lang="en-US" dirty="0"/>
              <a:t> Parameter Types(cont..)</a:t>
            </a:r>
          </a:p>
        </p:txBody>
      </p:sp>
      <p:sp>
        <p:nvSpPr>
          <p:cNvPr id="3" name="Content Placeholder 2"/>
          <p:cNvSpPr>
            <a:spLocks noGrp="1"/>
          </p:cNvSpPr>
          <p:nvPr>
            <p:ph sz="quarter" idx="1"/>
          </p:nvPr>
        </p:nvSpPr>
        <p:spPr/>
        <p:txBody>
          <a:bodyPr/>
          <a:lstStyle/>
          <a:p>
            <a:r>
              <a:rPr lang="en-US" dirty="0"/>
              <a:t>Parameters are declared with data types but </a:t>
            </a:r>
            <a:r>
              <a:rPr lang="en-US" dirty="0">
                <a:solidFill>
                  <a:srgbClr val="FF0000"/>
                </a:solidFill>
              </a:rPr>
              <a:t>without data type length or precision</a:t>
            </a:r>
            <a:r>
              <a:rPr lang="en-US" dirty="0"/>
              <a:t>.</a:t>
            </a:r>
          </a:p>
          <a:p>
            <a:r>
              <a:rPr lang="en-US" dirty="0"/>
              <a:t>a parameter may be declared as VARCHAR2 but it will not be declared with a length component </a:t>
            </a:r>
            <a:r>
              <a:rPr lang="en-US" dirty="0">
                <a:solidFill>
                  <a:srgbClr val="FF0000"/>
                </a:solidFill>
              </a:rPr>
              <a:t>(VARCHAR2(30) would not be valid).</a:t>
            </a:r>
          </a:p>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73607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Bordoloi and Bock</a:t>
            </a:r>
            <a:endParaRPr lang="en-US">
              <a:solidFill>
                <a:schemeClr val="tx1"/>
              </a:solidFill>
              <a:effectLst/>
            </a:endParaRPr>
          </a:p>
        </p:txBody>
      </p:sp>
      <p:sp>
        <p:nvSpPr>
          <p:cNvPr id="583682" name="Rectangle 2"/>
          <p:cNvSpPr>
            <a:spLocks noGrp="1" noChangeArrowheads="1"/>
          </p:cNvSpPr>
          <p:nvPr>
            <p:ph type="ctrTitle"/>
          </p:nvPr>
        </p:nvSpPr>
        <p:spPr>
          <a:xfrm>
            <a:off x="838200" y="0"/>
            <a:ext cx="8001000" cy="838200"/>
          </a:xfrm>
        </p:spPr>
        <p:txBody>
          <a:bodyPr anchor="ctr"/>
          <a:lstStyle/>
          <a:p>
            <a:r>
              <a:rPr lang="en-US" sz="4000" b="1" u="sng">
                <a:effectLst/>
                <a:latin typeface="StoneSerif" charset="0"/>
                <a:ea typeface="Arial Unicode MS" panose="020B0604020202020204" pitchFamily="34" charset="-128"/>
                <a:cs typeface="Arial Unicode MS" panose="020B0604020202020204" pitchFamily="34" charset="-128"/>
              </a:rPr>
              <a:t>Types of Parameters</a:t>
            </a:r>
          </a:p>
        </p:txBody>
      </p:sp>
      <p:pic>
        <p:nvPicPr>
          <p:cNvPr id="583683" name="Picture 3"/>
          <p:cNvPicPr>
            <a:picLocks noGrp="1" noChangeAspect="1" noChangeArrowheads="1"/>
          </p:cNvPicPr>
          <p:nvPr>
            <p:ph type="subTitle" idx="1"/>
          </p:nvPr>
        </p:nvPicPr>
        <p:blipFill>
          <a:blip r:embed="rId2">
            <a:extLst>
              <a:ext uri="{28A0092B-C50C-407E-A947-70E740481C1C}">
                <a14:useLocalDpi xmlns:a14="http://schemas.microsoft.com/office/drawing/2010/main" val="0"/>
              </a:ext>
            </a:extLst>
          </a:blip>
          <a:srcRect/>
          <a:stretch>
            <a:fillRect/>
          </a:stretch>
        </p:blipFill>
        <p:spPr>
          <a:xfrm>
            <a:off x="381000" y="990600"/>
            <a:ext cx="8534400" cy="5410200"/>
          </a:xfrm>
        </p:spPr>
      </p:pic>
    </p:spTree>
    <p:extLst>
      <p:ext uri="{BB962C8B-B14F-4D97-AF65-F5344CB8AC3E}">
        <p14:creationId xmlns:p14="http://schemas.microsoft.com/office/powerpoint/2010/main" val="2325158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849E-48E7-37AE-06D4-909A7220175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6CE02DD-2DCE-07B8-E454-1E9BC8F1CA98}"/>
              </a:ext>
            </a:extLst>
          </p:cNvPr>
          <p:cNvPicPr>
            <a:picLocks noGrp="1" noChangeAspect="1"/>
          </p:cNvPicPr>
          <p:nvPr>
            <p:ph idx="1"/>
          </p:nvPr>
        </p:nvPicPr>
        <p:blipFill>
          <a:blip r:embed="rId2"/>
          <a:stretch>
            <a:fillRect/>
          </a:stretch>
        </p:blipFill>
        <p:spPr>
          <a:xfrm>
            <a:off x="111735" y="1981200"/>
            <a:ext cx="8968078" cy="3477601"/>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DA08C3C-8642-40C7-ED00-E6A32F62D62C}"/>
                  </a:ext>
                </a:extLst>
              </p14:cNvPr>
              <p14:cNvContentPartPr/>
              <p14:nvPr/>
            </p14:nvContentPartPr>
            <p14:xfrm>
              <a:off x="4145533" y="2192442"/>
              <a:ext cx="1145520" cy="25920"/>
            </p14:xfrm>
          </p:contentPart>
        </mc:Choice>
        <mc:Fallback xmlns="">
          <p:pic>
            <p:nvPicPr>
              <p:cNvPr id="6" name="Ink 5">
                <a:extLst>
                  <a:ext uri="{FF2B5EF4-FFF2-40B4-BE49-F238E27FC236}">
                    <a16:creationId xmlns:a16="http://schemas.microsoft.com/office/drawing/2014/main" id="{2DA08C3C-8642-40C7-ED00-E6A32F62D62C}"/>
                  </a:ext>
                </a:extLst>
              </p:cNvPr>
              <p:cNvPicPr/>
              <p:nvPr/>
            </p:nvPicPr>
            <p:blipFill>
              <a:blip r:embed="rId4"/>
              <a:stretch>
                <a:fillRect/>
              </a:stretch>
            </p:blipFill>
            <p:spPr>
              <a:xfrm>
                <a:off x="4136893" y="2183802"/>
                <a:ext cx="11631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D72E85B-87CB-3F5C-5E0D-3A9F294122D1}"/>
                  </a:ext>
                </a:extLst>
              </p14:cNvPr>
              <p14:cNvContentPartPr/>
              <p14:nvPr/>
            </p14:nvContentPartPr>
            <p14:xfrm>
              <a:off x="5086573" y="3453162"/>
              <a:ext cx="1181160" cy="9360"/>
            </p14:xfrm>
          </p:contentPart>
        </mc:Choice>
        <mc:Fallback xmlns="">
          <p:pic>
            <p:nvPicPr>
              <p:cNvPr id="8" name="Ink 7">
                <a:extLst>
                  <a:ext uri="{FF2B5EF4-FFF2-40B4-BE49-F238E27FC236}">
                    <a16:creationId xmlns:a16="http://schemas.microsoft.com/office/drawing/2014/main" id="{ED72E85B-87CB-3F5C-5E0D-3A9F294122D1}"/>
                  </a:ext>
                </a:extLst>
              </p:cNvPr>
              <p:cNvPicPr/>
              <p:nvPr/>
            </p:nvPicPr>
            <p:blipFill>
              <a:blip r:embed="rId6"/>
              <a:stretch>
                <a:fillRect/>
              </a:stretch>
            </p:blipFill>
            <p:spPr>
              <a:xfrm>
                <a:off x="5077933" y="3444162"/>
                <a:ext cx="11988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42DFF94E-9688-97C2-B859-E5EDC6F41AD7}"/>
                  </a:ext>
                </a:extLst>
              </p14:cNvPr>
              <p14:cNvContentPartPr/>
              <p14:nvPr/>
            </p14:nvContentPartPr>
            <p14:xfrm>
              <a:off x="7252693" y="4456482"/>
              <a:ext cx="1482120" cy="27720"/>
            </p14:xfrm>
          </p:contentPart>
        </mc:Choice>
        <mc:Fallback xmlns="">
          <p:pic>
            <p:nvPicPr>
              <p:cNvPr id="10" name="Ink 9">
                <a:extLst>
                  <a:ext uri="{FF2B5EF4-FFF2-40B4-BE49-F238E27FC236}">
                    <a16:creationId xmlns:a16="http://schemas.microsoft.com/office/drawing/2014/main" id="{42DFF94E-9688-97C2-B859-E5EDC6F41AD7}"/>
                  </a:ext>
                </a:extLst>
              </p:cNvPr>
              <p:cNvPicPr/>
              <p:nvPr/>
            </p:nvPicPr>
            <p:blipFill>
              <a:blip r:embed="rId8"/>
              <a:stretch>
                <a:fillRect/>
              </a:stretch>
            </p:blipFill>
            <p:spPr>
              <a:xfrm>
                <a:off x="7243693" y="4447482"/>
                <a:ext cx="149976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C4D27B1-8182-E05D-4558-CB440545CDD2}"/>
                  </a:ext>
                </a:extLst>
              </p14:cNvPr>
              <p14:cNvContentPartPr/>
              <p14:nvPr/>
            </p14:nvContentPartPr>
            <p14:xfrm>
              <a:off x="10999213" y="3781482"/>
              <a:ext cx="360" cy="360"/>
            </p14:xfrm>
          </p:contentPart>
        </mc:Choice>
        <mc:Fallback xmlns="">
          <p:pic>
            <p:nvPicPr>
              <p:cNvPr id="11" name="Ink 10">
                <a:extLst>
                  <a:ext uri="{FF2B5EF4-FFF2-40B4-BE49-F238E27FC236}">
                    <a16:creationId xmlns:a16="http://schemas.microsoft.com/office/drawing/2014/main" id="{8C4D27B1-8182-E05D-4558-CB440545CDD2}"/>
                  </a:ext>
                </a:extLst>
              </p:cNvPr>
              <p:cNvPicPr/>
              <p:nvPr/>
            </p:nvPicPr>
            <p:blipFill>
              <a:blip r:embed="rId10"/>
              <a:stretch>
                <a:fillRect/>
              </a:stretch>
            </p:blipFill>
            <p:spPr>
              <a:xfrm>
                <a:off x="10990213" y="377284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A762639D-78F5-E6E2-60C2-6CC6A02872C2}"/>
                  </a:ext>
                </a:extLst>
              </p14:cNvPr>
              <p14:cNvContentPartPr/>
              <p14:nvPr/>
            </p14:nvContentPartPr>
            <p14:xfrm>
              <a:off x="10999213" y="3781482"/>
              <a:ext cx="360" cy="360"/>
            </p14:xfrm>
          </p:contentPart>
        </mc:Choice>
        <mc:Fallback xmlns="">
          <p:pic>
            <p:nvPicPr>
              <p:cNvPr id="12" name="Ink 11">
                <a:extLst>
                  <a:ext uri="{FF2B5EF4-FFF2-40B4-BE49-F238E27FC236}">
                    <a16:creationId xmlns:a16="http://schemas.microsoft.com/office/drawing/2014/main" id="{A762639D-78F5-E6E2-60C2-6CC6A02872C2}"/>
                  </a:ext>
                </a:extLst>
              </p:cNvPr>
              <p:cNvPicPr/>
              <p:nvPr/>
            </p:nvPicPr>
            <p:blipFill>
              <a:blip r:embed="rId10"/>
              <a:stretch>
                <a:fillRect/>
              </a:stretch>
            </p:blipFill>
            <p:spPr>
              <a:xfrm>
                <a:off x="10990213" y="3772842"/>
                <a:ext cx="18000" cy="18000"/>
              </a:xfrm>
              <a:prstGeom prst="rect">
                <a:avLst/>
              </a:prstGeom>
            </p:spPr>
          </p:pic>
        </mc:Fallback>
      </mc:AlternateContent>
    </p:spTree>
    <p:extLst>
      <p:ext uri="{BB962C8B-B14F-4D97-AF65-F5344CB8AC3E}">
        <p14:creationId xmlns:p14="http://schemas.microsoft.com/office/powerpoint/2010/main" val="776136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custDataLst>
              <p:tags r:id="rId1"/>
            </p:custDataLst>
          </p:nvPr>
        </p:nvSpPr>
        <p:spPr bwMode="blackWhite">
          <a:xfrm>
            <a:off x="990600" y="1447800"/>
            <a:ext cx="7340600" cy="1933575"/>
          </a:xfrm>
          <a:prstGeom prst="rect">
            <a:avLst/>
          </a:prstGeom>
          <a:solidFill>
            <a:srgbClr val="FFFFCC"/>
          </a:solidFill>
          <a:ln w="12700">
            <a:solidFill>
              <a:schemeClr val="bg2"/>
            </a:solidFill>
            <a:miter lim="800000"/>
            <a:headEnd/>
            <a:tailEnd/>
          </a:ln>
          <a:effectLst>
            <a:outerShdw dist="89803" dir="2700000" algn="ctr" rotWithShape="0">
              <a:srgbClr val="000000"/>
            </a:outerShdw>
          </a:effectLst>
        </p:spPr>
        <p:txBody>
          <a:bodyPr lIns="92075" tIns="46038" rIns="92075" bIns="46038">
            <a:spAutoFit/>
          </a:bodyPr>
          <a:lstStyle>
            <a:lvl1pPr defTabSz="400050" eaLnBrk="0" hangingPunct="0">
              <a:spcBef>
                <a:spcPct val="20000"/>
              </a:spcBef>
              <a:buChar char="•"/>
              <a:tabLst>
                <a:tab pos="400050" algn="r"/>
                <a:tab pos="673100" algn="l"/>
              </a:tabLst>
              <a:defRPr sz="3200">
                <a:solidFill>
                  <a:schemeClr val="tx1"/>
                </a:solidFill>
                <a:latin typeface="Arial" pitchFamily="34" charset="0"/>
              </a:defRPr>
            </a:lvl1pPr>
            <a:lvl2pPr marL="742950" indent="-285750" defTabSz="400050" eaLnBrk="0" hangingPunct="0">
              <a:spcBef>
                <a:spcPct val="20000"/>
              </a:spcBef>
              <a:buChar char="–"/>
              <a:tabLst>
                <a:tab pos="400050" algn="r"/>
                <a:tab pos="673100" algn="l"/>
              </a:tabLst>
              <a:defRPr sz="2800">
                <a:solidFill>
                  <a:schemeClr val="tx1"/>
                </a:solidFill>
                <a:latin typeface="Arial" pitchFamily="34" charset="0"/>
              </a:defRPr>
            </a:lvl2pPr>
            <a:lvl3pPr marL="1143000" indent="-228600" defTabSz="400050" eaLnBrk="0" hangingPunct="0">
              <a:spcBef>
                <a:spcPct val="20000"/>
              </a:spcBef>
              <a:buChar char="•"/>
              <a:tabLst>
                <a:tab pos="400050" algn="r"/>
                <a:tab pos="673100" algn="l"/>
              </a:tabLst>
              <a:defRPr sz="2400">
                <a:solidFill>
                  <a:schemeClr val="tx1"/>
                </a:solidFill>
                <a:latin typeface="Arial" pitchFamily="34" charset="0"/>
              </a:defRPr>
            </a:lvl3pPr>
            <a:lvl4pPr marL="1600200" indent="-228600" defTabSz="400050" eaLnBrk="0" hangingPunct="0">
              <a:spcBef>
                <a:spcPct val="20000"/>
              </a:spcBef>
              <a:buChar char="–"/>
              <a:tabLst>
                <a:tab pos="400050" algn="r"/>
                <a:tab pos="673100" algn="l"/>
              </a:tabLst>
              <a:defRPr sz="2000">
                <a:solidFill>
                  <a:schemeClr val="tx1"/>
                </a:solidFill>
                <a:latin typeface="Arial" pitchFamily="34" charset="0"/>
              </a:defRPr>
            </a:lvl4pPr>
            <a:lvl5pPr marL="2057400" indent="-228600" defTabSz="400050" eaLnBrk="0" hangingPunct="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eaLnBrk="1" hangingPunct="1">
              <a:spcBef>
                <a:spcPct val="0"/>
              </a:spcBef>
              <a:buFontTx/>
              <a:buNone/>
            </a:pPr>
            <a:r>
              <a:rPr lang="en-US" altLang="en-US" sz="2000" b="1">
                <a:solidFill>
                  <a:srgbClr val="000000"/>
                </a:solidFill>
                <a:latin typeface="Courier New" pitchFamily="49" charset="0"/>
                <a:cs typeface="Arial" pitchFamily="34" charset="0"/>
              </a:rPr>
              <a:t>CREATE [OR REPLACE] PROCEDURE </a:t>
            </a:r>
            <a:r>
              <a:rPr lang="en-US" altLang="en-US" sz="2000" b="1" i="1">
                <a:solidFill>
                  <a:srgbClr val="000000"/>
                </a:solidFill>
                <a:latin typeface="Courier New" pitchFamily="49" charset="0"/>
                <a:cs typeface="Arial" pitchFamily="34" charset="0"/>
              </a:rPr>
              <a:t>procedure_name</a:t>
            </a:r>
          </a:p>
          <a:p>
            <a:pPr eaLnBrk="1" hangingPunct="1">
              <a:spcBef>
                <a:spcPct val="0"/>
              </a:spcBef>
              <a:buFontTx/>
              <a:buNone/>
            </a:pPr>
            <a:r>
              <a:rPr lang="en-US" altLang="en-US" sz="2000" b="1" i="1">
                <a:solidFill>
                  <a:srgbClr val="000000"/>
                </a:solidFill>
                <a:latin typeface="Courier New" pitchFamily="49" charset="0"/>
                <a:cs typeface="Arial" pitchFamily="34" charset="0"/>
              </a:rPr>
              <a:t> </a:t>
            </a:r>
            <a:r>
              <a:rPr lang="en-US" altLang="en-US" sz="2000" b="1">
                <a:solidFill>
                  <a:srgbClr val="000000"/>
                </a:solidFill>
                <a:latin typeface="Courier New" pitchFamily="49" charset="0"/>
                <a:cs typeface="Arial" pitchFamily="34" charset="0"/>
              </a:rPr>
              <a:t>[(</a:t>
            </a:r>
            <a:r>
              <a:rPr lang="en-US" altLang="en-US" sz="2000" b="1" i="1">
                <a:solidFill>
                  <a:srgbClr val="000000"/>
                </a:solidFill>
                <a:latin typeface="Courier New" pitchFamily="49" charset="0"/>
                <a:cs typeface="Arial" pitchFamily="34" charset="0"/>
              </a:rPr>
              <a:t>parameter1 </a:t>
            </a:r>
            <a:r>
              <a:rPr lang="en-US" altLang="en-US" sz="2000" b="1">
                <a:solidFill>
                  <a:srgbClr val="0066FF"/>
                </a:solidFill>
                <a:latin typeface="Courier New" pitchFamily="49" charset="0"/>
                <a:cs typeface="Arial" pitchFamily="34" charset="0"/>
              </a:rPr>
              <a:t>[</a:t>
            </a:r>
            <a:r>
              <a:rPr lang="en-US" altLang="en-US" sz="2000" b="1" i="1">
                <a:solidFill>
                  <a:srgbClr val="0066FF"/>
                </a:solidFill>
                <a:latin typeface="Courier New" pitchFamily="49" charset="0"/>
                <a:cs typeface="Arial" pitchFamily="34" charset="0"/>
              </a:rPr>
              <a:t>mode1</a:t>
            </a:r>
            <a:r>
              <a:rPr lang="en-US" altLang="en-US" sz="2000" b="1">
                <a:solidFill>
                  <a:srgbClr val="0066FF"/>
                </a:solidFill>
                <a:latin typeface="Courier New" pitchFamily="49" charset="0"/>
                <a:cs typeface="Arial" pitchFamily="34" charset="0"/>
              </a:rPr>
              <a:t>]</a:t>
            </a:r>
            <a:r>
              <a:rPr lang="en-US" altLang="en-US" sz="2000" b="1" i="1">
                <a:solidFill>
                  <a:srgbClr val="000000"/>
                </a:solidFill>
                <a:latin typeface="Courier New" pitchFamily="49" charset="0"/>
                <a:cs typeface="Arial" pitchFamily="34" charset="0"/>
              </a:rPr>
              <a:t> datatype1,</a:t>
            </a:r>
          </a:p>
          <a:p>
            <a:pPr eaLnBrk="1" hangingPunct="1">
              <a:spcBef>
                <a:spcPct val="0"/>
              </a:spcBef>
              <a:buFontTx/>
              <a:buNone/>
            </a:pPr>
            <a:r>
              <a:rPr lang="en-US" altLang="en-US" sz="2000" b="1" i="1">
                <a:solidFill>
                  <a:srgbClr val="000000"/>
                </a:solidFill>
                <a:latin typeface="Courier New" pitchFamily="49" charset="0"/>
                <a:cs typeface="Arial" pitchFamily="34" charset="0"/>
              </a:rPr>
              <a:t>  parameter2 </a:t>
            </a:r>
            <a:r>
              <a:rPr lang="en-US" altLang="en-US" sz="2000" b="1">
                <a:solidFill>
                  <a:srgbClr val="0066FF"/>
                </a:solidFill>
                <a:latin typeface="Courier New" pitchFamily="49" charset="0"/>
                <a:cs typeface="Arial" pitchFamily="34" charset="0"/>
              </a:rPr>
              <a:t>[</a:t>
            </a:r>
            <a:r>
              <a:rPr lang="en-US" altLang="en-US" sz="2000" b="1" i="1">
                <a:solidFill>
                  <a:srgbClr val="0066FF"/>
                </a:solidFill>
                <a:latin typeface="Courier New" pitchFamily="49" charset="0"/>
                <a:cs typeface="Arial" pitchFamily="34" charset="0"/>
              </a:rPr>
              <a:t>mode2</a:t>
            </a:r>
            <a:r>
              <a:rPr lang="en-US" altLang="en-US" sz="2000" b="1">
                <a:solidFill>
                  <a:srgbClr val="0066FF"/>
                </a:solidFill>
                <a:latin typeface="Courier New" pitchFamily="49" charset="0"/>
                <a:cs typeface="Arial" pitchFamily="34" charset="0"/>
              </a:rPr>
              <a:t>]</a:t>
            </a:r>
            <a:r>
              <a:rPr lang="en-US" altLang="en-US" sz="2000" b="1" i="1">
                <a:solidFill>
                  <a:srgbClr val="000000"/>
                </a:solidFill>
                <a:latin typeface="Courier New" pitchFamily="49" charset="0"/>
                <a:cs typeface="Arial" pitchFamily="34" charset="0"/>
              </a:rPr>
              <a:t> datatype2,</a:t>
            </a:r>
          </a:p>
          <a:p>
            <a:pPr eaLnBrk="1" hangingPunct="1">
              <a:spcBef>
                <a:spcPct val="0"/>
              </a:spcBef>
              <a:buFontTx/>
              <a:buNone/>
            </a:pPr>
            <a:r>
              <a:rPr lang="en-US" altLang="en-US" sz="2000" b="1" i="1">
                <a:solidFill>
                  <a:srgbClr val="000000"/>
                </a:solidFill>
                <a:latin typeface="Courier New" pitchFamily="49" charset="0"/>
                <a:cs typeface="Arial" pitchFamily="34" charset="0"/>
              </a:rPr>
              <a:t>  . . .</a:t>
            </a:r>
            <a:r>
              <a:rPr lang="en-US" altLang="en-US" sz="2000" b="1">
                <a:solidFill>
                  <a:srgbClr val="000000"/>
                </a:solidFill>
                <a:latin typeface="Courier New" pitchFamily="49" charset="0"/>
                <a:cs typeface="Arial" pitchFamily="34" charset="0"/>
              </a:rPr>
              <a:t>)]</a:t>
            </a:r>
            <a:endParaRPr lang="en-US" altLang="en-US" sz="2000" b="1" i="1">
              <a:solidFill>
                <a:srgbClr val="000000"/>
              </a:solidFill>
              <a:latin typeface="Courier New" pitchFamily="49" charset="0"/>
              <a:cs typeface="Arial" pitchFamily="34" charset="0"/>
            </a:endParaRPr>
          </a:p>
          <a:p>
            <a:pPr eaLnBrk="1" hangingPunct="1">
              <a:spcBef>
                <a:spcPct val="0"/>
              </a:spcBef>
              <a:buFontTx/>
              <a:buNone/>
            </a:pPr>
            <a:r>
              <a:rPr lang="en-US" altLang="en-US" sz="2000" b="1">
                <a:solidFill>
                  <a:srgbClr val="000000"/>
                </a:solidFill>
                <a:latin typeface="Courier New" pitchFamily="49" charset="0"/>
                <a:cs typeface="Arial" pitchFamily="34" charset="0"/>
              </a:rPr>
              <a:t>IS|AS</a:t>
            </a:r>
          </a:p>
          <a:p>
            <a:pPr eaLnBrk="1" hangingPunct="1">
              <a:spcBef>
                <a:spcPct val="0"/>
              </a:spcBef>
              <a:buFontTx/>
              <a:buNone/>
            </a:pPr>
            <a:r>
              <a:rPr lang="en-US" altLang="en-US" sz="2000" b="1">
                <a:solidFill>
                  <a:srgbClr val="000000"/>
                </a:solidFill>
                <a:latin typeface="Courier New" pitchFamily="49" charset="0"/>
                <a:cs typeface="Arial" pitchFamily="34" charset="0"/>
              </a:rPr>
              <a:t>PL/SQL Block;</a:t>
            </a:r>
            <a:endParaRPr lang="en-US" altLang="en-US" sz="2000" b="1" i="1">
              <a:solidFill>
                <a:srgbClr val="000000"/>
              </a:solidFill>
              <a:latin typeface="Courier New" pitchFamily="49" charset="0"/>
              <a:cs typeface="Arial" pitchFamily="34" charset="0"/>
            </a:endParaRPr>
          </a:p>
        </p:txBody>
      </p:sp>
      <p:sp>
        <p:nvSpPr>
          <p:cNvPr id="86019" name="Rectangle 3"/>
          <p:cNvSpPr>
            <a:spLocks noGrp="1" noChangeArrowheads="1"/>
          </p:cNvSpPr>
          <p:nvPr>
            <p:ph type="title"/>
            <p:custDataLst>
              <p:tags r:id="rId2"/>
            </p:custDataLst>
          </p:nvPr>
        </p:nvSpPr>
        <p:spPr>
          <a:xfrm>
            <a:off x="457200" y="762000"/>
            <a:ext cx="8229600" cy="609600"/>
          </a:xfrm>
        </p:spPr>
        <p:txBody>
          <a:bodyPr lIns="90488" tIns="44450" rIns="90488" bIns="44450">
            <a:normAutofit fontScale="90000"/>
          </a:bodyPr>
          <a:lstStyle/>
          <a:p>
            <a:pPr eaLnBrk="1" hangingPunct="1"/>
            <a:r>
              <a:rPr lang="en-US" altLang="en-US" sz="4000"/>
              <a:t>Creating Procedures</a:t>
            </a:r>
          </a:p>
        </p:txBody>
      </p:sp>
      <p:sp>
        <p:nvSpPr>
          <p:cNvPr id="86020" name="Rectangle 4"/>
          <p:cNvSpPr>
            <a:spLocks noGrp="1" noChangeArrowheads="1"/>
          </p:cNvSpPr>
          <p:nvPr>
            <p:ph type="body" idx="1"/>
            <p:custDataLst>
              <p:tags r:id="rId3"/>
            </p:custDataLst>
          </p:nvPr>
        </p:nvSpPr>
        <p:spPr>
          <a:xfrm>
            <a:off x="914400" y="3581400"/>
            <a:ext cx="7696200" cy="2971800"/>
          </a:xfrm>
        </p:spPr>
        <p:txBody>
          <a:bodyPr/>
          <a:lstStyle/>
          <a:p>
            <a:pPr eaLnBrk="1" hangingPunct="1">
              <a:lnSpc>
                <a:spcPct val="90000"/>
              </a:lnSpc>
            </a:pPr>
            <a:r>
              <a:rPr lang="en-US" altLang="en-US" sz="2400"/>
              <a:t>Modes:</a:t>
            </a:r>
          </a:p>
          <a:p>
            <a:pPr lvl="1" eaLnBrk="1" hangingPunct="1">
              <a:lnSpc>
                <a:spcPct val="90000"/>
              </a:lnSpc>
            </a:pPr>
            <a:r>
              <a:rPr lang="en-US" altLang="en-US" sz="2000">
                <a:solidFill>
                  <a:srgbClr val="0066FF"/>
                </a:solidFill>
              </a:rPr>
              <a:t>IN</a:t>
            </a:r>
            <a:r>
              <a:rPr lang="en-US" altLang="en-US" sz="2000"/>
              <a:t>: </a:t>
            </a:r>
            <a:r>
              <a:rPr lang="en-US" altLang="en-US" sz="2000">
                <a:solidFill>
                  <a:schemeClr val="accent2"/>
                </a:solidFill>
              </a:rPr>
              <a:t>procedure must be called with </a:t>
            </a:r>
            <a:r>
              <a:rPr lang="en-US" altLang="en-US" sz="2000" u="sng">
                <a:solidFill>
                  <a:schemeClr val="accent2"/>
                </a:solidFill>
              </a:rPr>
              <a:t>a value </a:t>
            </a:r>
            <a:r>
              <a:rPr lang="en-US" altLang="en-US" sz="2000">
                <a:solidFill>
                  <a:schemeClr val="accent2"/>
                </a:solidFill>
              </a:rPr>
              <a:t>for the parameter. Value cannot be changed</a:t>
            </a:r>
          </a:p>
          <a:p>
            <a:pPr lvl="1" eaLnBrk="1" hangingPunct="1">
              <a:lnSpc>
                <a:spcPct val="90000"/>
              </a:lnSpc>
            </a:pPr>
            <a:r>
              <a:rPr lang="en-US" altLang="en-US" sz="2000">
                <a:solidFill>
                  <a:srgbClr val="0066FF"/>
                </a:solidFill>
              </a:rPr>
              <a:t>OUT</a:t>
            </a:r>
            <a:r>
              <a:rPr lang="en-US" altLang="en-US" sz="2000"/>
              <a:t>: </a:t>
            </a:r>
            <a:r>
              <a:rPr lang="en-US" altLang="en-US" sz="2000">
                <a:solidFill>
                  <a:schemeClr val="accent2"/>
                </a:solidFill>
              </a:rPr>
              <a:t>procedure must be called with </a:t>
            </a:r>
            <a:r>
              <a:rPr lang="en-US" altLang="en-US" sz="2000" u="sng">
                <a:solidFill>
                  <a:schemeClr val="accent2"/>
                </a:solidFill>
              </a:rPr>
              <a:t>a variable </a:t>
            </a:r>
            <a:r>
              <a:rPr lang="en-US" altLang="en-US" sz="2000">
                <a:solidFill>
                  <a:schemeClr val="accent2"/>
                </a:solidFill>
              </a:rPr>
              <a:t>for the parameter. Changes to the parameter are seen by the user (i.e., call by reference)</a:t>
            </a:r>
          </a:p>
          <a:p>
            <a:pPr lvl="1" eaLnBrk="1" hangingPunct="1">
              <a:lnSpc>
                <a:spcPct val="90000"/>
              </a:lnSpc>
            </a:pPr>
            <a:r>
              <a:rPr lang="en-US" altLang="en-US" sz="2000">
                <a:solidFill>
                  <a:srgbClr val="0066FF"/>
                </a:solidFill>
              </a:rPr>
              <a:t>IN OUT</a:t>
            </a:r>
            <a:r>
              <a:rPr lang="en-US" altLang="en-US" sz="2000"/>
              <a:t>: </a:t>
            </a:r>
            <a:r>
              <a:rPr lang="en-US" altLang="en-US" sz="2000">
                <a:solidFill>
                  <a:schemeClr val="accent2"/>
                </a:solidFill>
              </a:rPr>
              <a:t>value can be sent, and changes to the parameter are seen by the user</a:t>
            </a:r>
            <a:r>
              <a:rPr lang="en-US" altLang="en-US" sz="2000"/>
              <a:t> </a:t>
            </a:r>
          </a:p>
          <a:p>
            <a:pPr eaLnBrk="1" hangingPunct="1">
              <a:lnSpc>
                <a:spcPct val="90000"/>
              </a:lnSpc>
            </a:pPr>
            <a:r>
              <a:rPr lang="en-US" altLang="en-US" sz="2400"/>
              <a:t>Default Mode is: IN</a:t>
            </a:r>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FFD37FC0-C7B3-211A-F534-4C89970C738E}"/>
                  </a:ext>
                </a:extLst>
              </p14:cNvPr>
              <p14:cNvContentPartPr/>
              <p14:nvPr/>
            </p14:nvContentPartPr>
            <p14:xfrm>
              <a:off x="10368853" y="2955642"/>
              <a:ext cx="360" cy="360"/>
            </p14:xfrm>
          </p:contentPart>
        </mc:Choice>
        <mc:Fallback xmlns="">
          <p:pic>
            <p:nvPicPr>
              <p:cNvPr id="2" name="Ink 1">
                <a:extLst>
                  <a:ext uri="{FF2B5EF4-FFF2-40B4-BE49-F238E27FC236}">
                    <a16:creationId xmlns:a16="http://schemas.microsoft.com/office/drawing/2014/main" id="{FFD37FC0-C7B3-211A-F534-4C89970C738E}"/>
                  </a:ext>
                </a:extLst>
              </p:cNvPr>
              <p:cNvPicPr/>
              <p:nvPr/>
            </p:nvPicPr>
            <p:blipFill>
              <a:blip r:embed="rId6"/>
              <a:stretch>
                <a:fillRect/>
              </a:stretch>
            </p:blipFill>
            <p:spPr>
              <a:xfrm>
                <a:off x="10359853" y="2947002"/>
                <a:ext cx="18000" cy="18000"/>
              </a:xfrm>
              <a:prstGeom prst="rect">
                <a:avLst/>
              </a:prstGeom>
            </p:spPr>
          </p:pic>
        </mc:Fallback>
      </mc:AlternateContent>
    </p:spTree>
    <p:extLst>
      <p:ext uri="{BB962C8B-B14F-4D97-AF65-F5344CB8AC3E}">
        <p14:creationId xmlns:p14="http://schemas.microsoft.com/office/powerpoint/2010/main" val="220528982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Bordoloi and Bock</a:t>
            </a:r>
            <a:endParaRPr lang="en-US">
              <a:solidFill>
                <a:schemeClr val="tx1"/>
              </a:solidFill>
              <a:effectLst/>
            </a:endParaRPr>
          </a:p>
        </p:txBody>
      </p:sp>
      <p:sp>
        <p:nvSpPr>
          <p:cNvPr id="515074" name="Rectangle 2"/>
          <p:cNvSpPr>
            <a:spLocks noGrp="1" noChangeArrowheads="1"/>
          </p:cNvSpPr>
          <p:nvPr>
            <p:ph type="title"/>
          </p:nvPr>
        </p:nvSpPr>
        <p:spPr>
          <a:xfrm>
            <a:off x="304800" y="304800"/>
            <a:ext cx="8458200" cy="914400"/>
          </a:xfrm>
        </p:spPr>
        <p:txBody>
          <a:bodyPr/>
          <a:lstStyle/>
          <a:p>
            <a:pPr algn="l"/>
            <a:r>
              <a:rPr lang="en-US" sz="3200" b="1" u="sng"/>
              <a:t>Example 13.4 – Procedure with No Parameters</a:t>
            </a:r>
          </a:p>
        </p:txBody>
      </p:sp>
      <p:sp>
        <p:nvSpPr>
          <p:cNvPr id="515075" name="Rectangle 3"/>
          <p:cNvSpPr>
            <a:spLocks noGrp="1" noChangeArrowheads="1"/>
          </p:cNvSpPr>
          <p:nvPr>
            <p:ph type="body" idx="1"/>
          </p:nvPr>
        </p:nvSpPr>
        <p:spPr>
          <a:xfrm>
            <a:off x="381000" y="1371600"/>
            <a:ext cx="8610600" cy="5105400"/>
          </a:xfrm>
        </p:spPr>
        <p:txBody>
          <a:bodyPr/>
          <a:lstStyle/>
          <a:p>
            <a:pPr>
              <a:lnSpc>
                <a:spcPct val="80000"/>
              </a:lnSpc>
              <a:buFontTx/>
              <a:buNone/>
            </a:pPr>
            <a:r>
              <a:rPr lang="en-GB" sz="1800" dirty="0">
                <a:latin typeface="Courier New" panose="02070309020205020404" pitchFamily="49" charset="0"/>
              </a:rPr>
              <a:t>CREATE OR REPLACE PROCEDURE </a:t>
            </a:r>
            <a:r>
              <a:rPr lang="en-GB" sz="1800" dirty="0" err="1">
                <a:latin typeface="Courier New" panose="02070309020205020404" pitchFamily="49" charset="0"/>
              </a:rPr>
              <a:t>DisplaySalary</a:t>
            </a:r>
            <a:r>
              <a:rPr lang="en-GB" sz="1800" dirty="0">
                <a:latin typeface="Courier New" panose="02070309020205020404" pitchFamily="49" charset="0"/>
              </a:rPr>
              <a:t> IS</a:t>
            </a:r>
          </a:p>
          <a:p>
            <a:pPr>
              <a:lnSpc>
                <a:spcPct val="80000"/>
              </a:lnSpc>
              <a:buFontTx/>
              <a:buNone/>
            </a:pPr>
            <a:r>
              <a:rPr lang="en-GB" sz="1800" dirty="0" err="1">
                <a:latin typeface="Courier New" panose="02070309020205020404" pitchFamily="49" charset="0"/>
              </a:rPr>
              <a:t>temp_Salary</a:t>
            </a:r>
            <a:r>
              <a:rPr lang="en-GB" sz="1800" dirty="0">
                <a:latin typeface="Courier New" panose="02070309020205020404" pitchFamily="49" charset="0"/>
              </a:rPr>
              <a:t> NUMBER(10,2);  </a:t>
            </a:r>
          </a:p>
          <a:p>
            <a:pPr>
              <a:lnSpc>
                <a:spcPct val="80000"/>
              </a:lnSpc>
              <a:buFontTx/>
              <a:buNone/>
            </a:pPr>
            <a:r>
              <a:rPr lang="en-GB" sz="1800" dirty="0">
                <a:latin typeface="Courier New" panose="02070309020205020404" pitchFamily="49" charset="0"/>
              </a:rPr>
              <a:t>BEGIN</a:t>
            </a:r>
          </a:p>
          <a:p>
            <a:pPr>
              <a:lnSpc>
                <a:spcPct val="80000"/>
              </a:lnSpc>
              <a:buFontTx/>
              <a:buNone/>
            </a:pPr>
            <a:r>
              <a:rPr lang="en-GB" sz="1800" dirty="0">
                <a:latin typeface="Courier New" panose="02070309020205020404" pitchFamily="49" charset="0"/>
              </a:rPr>
              <a:t>     SELECT Salary INTO </a:t>
            </a:r>
            <a:r>
              <a:rPr lang="en-GB" sz="1800" dirty="0" err="1">
                <a:latin typeface="Courier New" panose="02070309020205020404" pitchFamily="49" charset="0"/>
              </a:rPr>
              <a:t>temp_Salary</a:t>
            </a:r>
            <a:r>
              <a:rPr lang="en-GB" sz="1800" dirty="0">
                <a:latin typeface="Courier New" panose="02070309020205020404" pitchFamily="49" charset="0"/>
              </a:rPr>
              <a:t> FROM Employee</a:t>
            </a:r>
          </a:p>
          <a:p>
            <a:pPr>
              <a:lnSpc>
                <a:spcPct val="80000"/>
              </a:lnSpc>
              <a:buFontTx/>
              <a:buNone/>
            </a:pPr>
            <a:r>
              <a:rPr lang="en-GB" sz="1800" dirty="0">
                <a:latin typeface="Courier New" panose="02070309020205020404" pitchFamily="49" charset="0"/>
              </a:rPr>
              <a:t>     WHERE </a:t>
            </a:r>
            <a:r>
              <a:rPr lang="en-GB" sz="1800" dirty="0" err="1">
                <a:latin typeface="Courier New" panose="02070309020205020404" pitchFamily="49" charset="0"/>
              </a:rPr>
              <a:t>EmployeeID</a:t>
            </a:r>
            <a:r>
              <a:rPr lang="en-GB" sz="1800" dirty="0">
                <a:latin typeface="Courier New" panose="02070309020205020404" pitchFamily="49" charset="0"/>
              </a:rPr>
              <a:t> = '01885';</a:t>
            </a:r>
          </a:p>
          <a:p>
            <a:pPr>
              <a:lnSpc>
                <a:spcPct val="80000"/>
              </a:lnSpc>
              <a:buFontTx/>
              <a:buNone/>
            </a:pPr>
            <a:r>
              <a:rPr lang="en-GB" sz="1800" dirty="0">
                <a:latin typeface="Courier New" panose="02070309020205020404" pitchFamily="49" charset="0"/>
              </a:rPr>
              <a:t>     IF </a:t>
            </a:r>
            <a:r>
              <a:rPr lang="en-GB" sz="1800" dirty="0" err="1">
                <a:latin typeface="Courier New" panose="02070309020205020404" pitchFamily="49" charset="0"/>
              </a:rPr>
              <a:t>temp_Salary</a:t>
            </a:r>
            <a:r>
              <a:rPr lang="en-GB" sz="1800" dirty="0">
                <a:latin typeface="Courier New" panose="02070309020205020404" pitchFamily="49" charset="0"/>
              </a:rPr>
              <a:t> &gt; 15000 THEN</a:t>
            </a:r>
          </a:p>
          <a:p>
            <a:pPr>
              <a:lnSpc>
                <a:spcPct val="80000"/>
              </a:lnSpc>
              <a:buFontTx/>
              <a:buNone/>
            </a:pPr>
            <a:r>
              <a:rPr lang="en-GB" sz="1800" dirty="0">
                <a:latin typeface="Courier New" panose="02070309020205020404" pitchFamily="49" charset="0"/>
              </a:rPr>
              <a:t>         DBMS_OUTPUT.PUT_LINE ('Salary &gt; 15,000.');</a:t>
            </a:r>
          </a:p>
          <a:p>
            <a:pPr>
              <a:lnSpc>
                <a:spcPct val="80000"/>
              </a:lnSpc>
              <a:buFontTx/>
              <a:buNone/>
            </a:pPr>
            <a:r>
              <a:rPr lang="en-GB" sz="1800" dirty="0">
                <a:latin typeface="Courier New" panose="02070309020205020404" pitchFamily="49" charset="0"/>
              </a:rPr>
              <a:t>     ELSE</a:t>
            </a:r>
          </a:p>
          <a:p>
            <a:pPr>
              <a:lnSpc>
                <a:spcPct val="80000"/>
              </a:lnSpc>
              <a:buFontTx/>
              <a:buNone/>
            </a:pPr>
            <a:r>
              <a:rPr lang="en-GB" sz="1800" dirty="0">
                <a:latin typeface="Courier New" panose="02070309020205020404" pitchFamily="49" charset="0"/>
              </a:rPr>
              <a:t>         DBMS_OUTPUT.PUT_LINE ('Salary &lt; 15,000.');</a:t>
            </a:r>
          </a:p>
          <a:p>
            <a:pPr>
              <a:lnSpc>
                <a:spcPct val="80000"/>
              </a:lnSpc>
              <a:buFontTx/>
              <a:buNone/>
            </a:pPr>
            <a:r>
              <a:rPr lang="en-GB" sz="1800" dirty="0">
                <a:latin typeface="Courier New" panose="02070309020205020404" pitchFamily="49" charset="0"/>
              </a:rPr>
              <a:t>     END IF;</a:t>
            </a:r>
          </a:p>
          <a:p>
            <a:pPr>
              <a:lnSpc>
                <a:spcPct val="80000"/>
              </a:lnSpc>
              <a:buFontTx/>
              <a:buNone/>
            </a:pPr>
            <a:r>
              <a:rPr lang="en-GB" sz="1800" dirty="0">
                <a:latin typeface="Courier New" panose="02070309020205020404" pitchFamily="49" charset="0"/>
              </a:rPr>
              <a:t>EXCEPTION</a:t>
            </a:r>
          </a:p>
          <a:p>
            <a:pPr>
              <a:lnSpc>
                <a:spcPct val="80000"/>
              </a:lnSpc>
              <a:buFontTx/>
              <a:buNone/>
            </a:pPr>
            <a:r>
              <a:rPr lang="en-GB" sz="1800" dirty="0">
                <a:latin typeface="Courier New" panose="02070309020205020404" pitchFamily="49" charset="0"/>
              </a:rPr>
              <a:t>     WHEN NO_DATA_FOUND THEN</a:t>
            </a:r>
          </a:p>
          <a:p>
            <a:pPr>
              <a:lnSpc>
                <a:spcPct val="80000"/>
              </a:lnSpc>
              <a:buFontTx/>
              <a:buNone/>
            </a:pPr>
            <a:r>
              <a:rPr lang="en-GB" sz="1800" dirty="0">
                <a:latin typeface="Courier New" panose="02070309020205020404" pitchFamily="49" charset="0"/>
              </a:rPr>
              <a:t>         DBMS_OUTPUT.PUT_LINE ('Employee not found.');</a:t>
            </a:r>
          </a:p>
          <a:p>
            <a:pPr>
              <a:lnSpc>
                <a:spcPct val="80000"/>
              </a:lnSpc>
              <a:buFontTx/>
              <a:buNone/>
            </a:pPr>
            <a:r>
              <a:rPr lang="en-GB" sz="1800" dirty="0">
                <a:latin typeface="Courier New" panose="02070309020205020404" pitchFamily="49" charset="0"/>
              </a:rPr>
              <a:t>END </a:t>
            </a:r>
            <a:r>
              <a:rPr lang="en-GB" sz="1800" dirty="0" err="1">
                <a:latin typeface="Courier New" panose="02070309020205020404" pitchFamily="49" charset="0"/>
              </a:rPr>
              <a:t>DisplaySalary</a:t>
            </a:r>
            <a:r>
              <a:rPr lang="en-GB" sz="1800" dirty="0">
                <a:latin typeface="Courier New" panose="02070309020205020404" pitchFamily="49" charset="0"/>
              </a:rPr>
              <a:t>;</a:t>
            </a:r>
          </a:p>
          <a:p>
            <a:pPr>
              <a:lnSpc>
                <a:spcPct val="80000"/>
              </a:lnSpc>
              <a:buFontTx/>
              <a:buNone/>
            </a:pPr>
            <a:r>
              <a:rPr lang="en-GB" sz="1800" dirty="0">
                <a:latin typeface="Courier New" panose="02070309020205020404" pitchFamily="49" charset="0"/>
              </a:rPr>
              <a:t>/</a:t>
            </a:r>
            <a:r>
              <a:rPr lang="en-US" sz="1800" dirty="0">
                <a:latin typeface="Courier New" panose="02070309020205020404" pitchFamily="49" charset="0"/>
              </a:rPr>
              <a:t> </a:t>
            </a:r>
          </a:p>
        </p:txBody>
      </p:sp>
    </p:spTree>
    <p:extLst>
      <p:ext uri="{BB962C8B-B14F-4D97-AF65-F5344CB8AC3E}">
        <p14:creationId xmlns:p14="http://schemas.microsoft.com/office/powerpoint/2010/main" val="1473295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Bordoloi and Bock</a:t>
            </a:r>
            <a:endParaRPr lang="en-US">
              <a:solidFill>
                <a:schemeClr val="tx1"/>
              </a:solidFill>
              <a:effectLst/>
            </a:endParaRPr>
          </a:p>
        </p:txBody>
      </p:sp>
      <p:sp>
        <p:nvSpPr>
          <p:cNvPr id="517122" name="Rectangle 2"/>
          <p:cNvSpPr>
            <a:spLocks noGrp="1" noChangeArrowheads="1"/>
          </p:cNvSpPr>
          <p:nvPr>
            <p:ph type="title"/>
          </p:nvPr>
        </p:nvSpPr>
        <p:spPr>
          <a:xfrm>
            <a:off x="228600" y="228600"/>
            <a:ext cx="8915400" cy="685800"/>
          </a:xfrm>
        </p:spPr>
        <p:txBody>
          <a:bodyPr/>
          <a:lstStyle/>
          <a:p>
            <a:pPr algn="l"/>
            <a:r>
              <a:rPr lang="en-US" sz="3200" b="1" u="sng"/>
              <a:t>Example 13.5 – Passing IN and OUT Parameters</a:t>
            </a:r>
          </a:p>
        </p:txBody>
      </p:sp>
      <p:sp>
        <p:nvSpPr>
          <p:cNvPr id="517123" name="Rectangle 3"/>
          <p:cNvSpPr>
            <a:spLocks noGrp="1" noChangeArrowheads="1"/>
          </p:cNvSpPr>
          <p:nvPr>
            <p:ph type="body" idx="1"/>
          </p:nvPr>
        </p:nvSpPr>
        <p:spPr>
          <a:xfrm>
            <a:off x="457200" y="1143000"/>
            <a:ext cx="8001000" cy="4953000"/>
          </a:xfrm>
        </p:spPr>
        <p:txBody>
          <a:bodyPr/>
          <a:lstStyle/>
          <a:p>
            <a:pPr>
              <a:lnSpc>
                <a:spcPct val="80000"/>
              </a:lnSpc>
              <a:buFontTx/>
              <a:buNone/>
            </a:pPr>
            <a:r>
              <a:rPr lang="en-GB" sz="1800" dirty="0">
                <a:latin typeface="Courier New" panose="02070309020205020404" pitchFamily="49" charset="0"/>
              </a:rPr>
              <a:t>CREATE OR REPLACE PROCEDURE DisplaySalary2(</a:t>
            </a:r>
            <a:r>
              <a:rPr lang="en-GB" sz="1800" dirty="0" err="1">
                <a:latin typeface="Courier New" panose="02070309020205020404" pitchFamily="49" charset="0"/>
              </a:rPr>
              <a:t>p_EmployeeID</a:t>
            </a:r>
            <a:endParaRPr lang="en-GB" sz="1800" dirty="0">
              <a:latin typeface="Courier New" panose="02070309020205020404" pitchFamily="49" charset="0"/>
            </a:endParaRPr>
          </a:p>
          <a:p>
            <a:pPr>
              <a:lnSpc>
                <a:spcPct val="80000"/>
              </a:lnSpc>
              <a:buFontTx/>
              <a:buNone/>
            </a:pPr>
            <a:r>
              <a:rPr lang="en-GB" sz="1800" dirty="0">
                <a:latin typeface="Courier New" panose="02070309020205020404" pitchFamily="49" charset="0"/>
              </a:rPr>
              <a:t>    IN CHAR, </a:t>
            </a:r>
            <a:r>
              <a:rPr lang="en-GB" sz="1800" dirty="0" err="1">
                <a:latin typeface="Courier New" panose="02070309020205020404" pitchFamily="49" charset="0"/>
              </a:rPr>
              <a:t>p_Salary</a:t>
            </a:r>
            <a:r>
              <a:rPr lang="en-GB" sz="1800" dirty="0">
                <a:latin typeface="Courier New" panose="02070309020205020404" pitchFamily="49" charset="0"/>
              </a:rPr>
              <a:t> OUT NUMBER) IS</a:t>
            </a:r>
          </a:p>
          <a:p>
            <a:pPr>
              <a:lnSpc>
                <a:spcPct val="80000"/>
              </a:lnSpc>
              <a:buFontTx/>
              <a:buNone/>
            </a:pPr>
            <a:r>
              <a:rPr lang="en-GB" sz="1800" dirty="0">
                <a:latin typeface="Courier New" panose="02070309020205020404" pitchFamily="49" charset="0"/>
              </a:rPr>
              <a:t>    </a:t>
            </a:r>
            <a:r>
              <a:rPr lang="en-GB" sz="1800" dirty="0" err="1">
                <a:latin typeface="Courier New" panose="02070309020205020404" pitchFamily="49" charset="0"/>
              </a:rPr>
              <a:t>v_Salary</a:t>
            </a:r>
            <a:r>
              <a:rPr lang="en-GB" sz="1800" dirty="0">
                <a:latin typeface="Courier New" panose="02070309020205020404" pitchFamily="49" charset="0"/>
              </a:rPr>
              <a:t> NUMBER(10,2);</a:t>
            </a:r>
          </a:p>
          <a:p>
            <a:pPr>
              <a:lnSpc>
                <a:spcPct val="80000"/>
              </a:lnSpc>
              <a:buFontTx/>
              <a:buNone/>
            </a:pPr>
            <a:r>
              <a:rPr lang="en-GB" sz="1800" dirty="0">
                <a:latin typeface="Courier New" panose="02070309020205020404" pitchFamily="49" charset="0"/>
              </a:rPr>
              <a:t>BEGIN</a:t>
            </a:r>
          </a:p>
          <a:p>
            <a:pPr>
              <a:lnSpc>
                <a:spcPct val="80000"/>
              </a:lnSpc>
              <a:buFontTx/>
              <a:buNone/>
            </a:pPr>
            <a:r>
              <a:rPr lang="en-GB" sz="1800" dirty="0">
                <a:latin typeface="Courier New" panose="02070309020205020404" pitchFamily="49" charset="0"/>
              </a:rPr>
              <a:t>    SELECT Salary INTO </a:t>
            </a:r>
            <a:r>
              <a:rPr lang="en-GB" sz="1800" dirty="0" err="1">
                <a:latin typeface="Courier New" panose="02070309020205020404" pitchFamily="49" charset="0"/>
              </a:rPr>
              <a:t>v_Salary</a:t>
            </a:r>
            <a:r>
              <a:rPr lang="en-GB" sz="1800" dirty="0">
                <a:latin typeface="Courier New" panose="02070309020205020404" pitchFamily="49" charset="0"/>
              </a:rPr>
              <a:t> FROM Employee</a:t>
            </a:r>
          </a:p>
          <a:p>
            <a:pPr>
              <a:lnSpc>
                <a:spcPct val="80000"/>
              </a:lnSpc>
              <a:buFontTx/>
              <a:buNone/>
            </a:pPr>
            <a:r>
              <a:rPr lang="en-GB" sz="1800" dirty="0">
                <a:latin typeface="Courier New" panose="02070309020205020404" pitchFamily="49" charset="0"/>
              </a:rPr>
              <a:t>    WHERE </a:t>
            </a:r>
            <a:r>
              <a:rPr lang="en-GB" sz="1800" dirty="0" err="1">
                <a:latin typeface="Courier New" panose="02070309020205020404" pitchFamily="49" charset="0"/>
              </a:rPr>
              <a:t>EmployeeID</a:t>
            </a:r>
            <a:r>
              <a:rPr lang="en-GB" sz="1800" dirty="0">
                <a:latin typeface="Courier New" panose="02070309020205020404" pitchFamily="49" charset="0"/>
              </a:rPr>
              <a:t> = </a:t>
            </a:r>
            <a:r>
              <a:rPr lang="en-GB" sz="1800" dirty="0" err="1">
                <a:latin typeface="Courier New" panose="02070309020205020404" pitchFamily="49" charset="0"/>
              </a:rPr>
              <a:t>p_EmployeeID</a:t>
            </a:r>
            <a:r>
              <a:rPr lang="en-GB" sz="1800" dirty="0">
                <a:latin typeface="Courier New" panose="02070309020205020404" pitchFamily="49" charset="0"/>
              </a:rPr>
              <a:t>;</a:t>
            </a:r>
          </a:p>
          <a:p>
            <a:pPr>
              <a:lnSpc>
                <a:spcPct val="80000"/>
              </a:lnSpc>
              <a:buFontTx/>
              <a:buNone/>
            </a:pPr>
            <a:r>
              <a:rPr lang="en-GB" sz="1800" dirty="0">
                <a:latin typeface="Courier New" panose="02070309020205020404" pitchFamily="49" charset="0"/>
              </a:rPr>
              <a:t>    IF </a:t>
            </a:r>
            <a:r>
              <a:rPr lang="en-GB" sz="1800" dirty="0" err="1">
                <a:latin typeface="Courier New" panose="02070309020205020404" pitchFamily="49" charset="0"/>
              </a:rPr>
              <a:t>v_Salary</a:t>
            </a:r>
            <a:r>
              <a:rPr lang="en-GB" sz="1800" dirty="0">
                <a:latin typeface="Courier New" panose="02070309020205020404" pitchFamily="49" charset="0"/>
              </a:rPr>
              <a:t> &gt; 15000 THEN</a:t>
            </a:r>
          </a:p>
          <a:p>
            <a:pPr>
              <a:lnSpc>
                <a:spcPct val="80000"/>
              </a:lnSpc>
              <a:buFontTx/>
              <a:buNone/>
            </a:pPr>
            <a:r>
              <a:rPr lang="en-GB" sz="1800" dirty="0">
                <a:latin typeface="Courier New" panose="02070309020205020404" pitchFamily="49" charset="0"/>
              </a:rPr>
              <a:t>        DBMS_OUTPUT.PUT_LINE ('Salary &gt; 15,000.');</a:t>
            </a:r>
          </a:p>
          <a:p>
            <a:pPr>
              <a:lnSpc>
                <a:spcPct val="80000"/>
              </a:lnSpc>
              <a:buFontTx/>
              <a:buNone/>
            </a:pPr>
            <a:r>
              <a:rPr lang="en-GB" sz="1800" dirty="0">
                <a:latin typeface="Courier New" panose="02070309020205020404" pitchFamily="49" charset="0"/>
              </a:rPr>
              <a:t>    ELSE</a:t>
            </a:r>
          </a:p>
          <a:p>
            <a:pPr>
              <a:lnSpc>
                <a:spcPct val="80000"/>
              </a:lnSpc>
              <a:buFontTx/>
              <a:buNone/>
            </a:pPr>
            <a:r>
              <a:rPr lang="en-GB" sz="1800" dirty="0">
                <a:latin typeface="Courier New" panose="02070309020205020404" pitchFamily="49" charset="0"/>
              </a:rPr>
              <a:t>        DBMS_OUTPUT.PUT_LINE ('Salary &lt;= 15,000.');</a:t>
            </a:r>
          </a:p>
          <a:p>
            <a:pPr>
              <a:lnSpc>
                <a:spcPct val="80000"/>
              </a:lnSpc>
              <a:buFontTx/>
              <a:buNone/>
            </a:pPr>
            <a:r>
              <a:rPr lang="en-GB" sz="1800" dirty="0">
                <a:latin typeface="Courier New" panose="02070309020205020404" pitchFamily="49" charset="0"/>
              </a:rPr>
              <a:t>    END IF;</a:t>
            </a:r>
          </a:p>
          <a:p>
            <a:pPr>
              <a:lnSpc>
                <a:spcPct val="80000"/>
              </a:lnSpc>
              <a:buFontTx/>
              <a:buNone/>
            </a:pPr>
            <a:r>
              <a:rPr lang="en-GB" sz="1800" dirty="0">
                <a:latin typeface="Courier New" panose="02070309020205020404" pitchFamily="49" charset="0"/>
              </a:rPr>
              <a:t>    </a:t>
            </a:r>
            <a:r>
              <a:rPr lang="en-GB" sz="1800" dirty="0" err="1">
                <a:latin typeface="Courier New" panose="02070309020205020404" pitchFamily="49" charset="0"/>
              </a:rPr>
              <a:t>p_Salary</a:t>
            </a:r>
            <a:r>
              <a:rPr lang="en-GB" sz="1800" dirty="0">
                <a:latin typeface="Courier New" panose="02070309020205020404" pitchFamily="49" charset="0"/>
              </a:rPr>
              <a:t> := </a:t>
            </a:r>
            <a:r>
              <a:rPr lang="en-GB" sz="1800" dirty="0" err="1">
                <a:latin typeface="Courier New" panose="02070309020205020404" pitchFamily="49" charset="0"/>
              </a:rPr>
              <a:t>v_Salary</a:t>
            </a:r>
            <a:r>
              <a:rPr lang="en-GB" sz="1800" dirty="0">
                <a:latin typeface="Courier New" panose="02070309020205020404" pitchFamily="49" charset="0"/>
              </a:rPr>
              <a:t>;  </a:t>
            </a:r>
          </a:p>
          <a:p>
            <a:pPr>
              <a:lnSpc>
                <a:spcPct val="80000"/>
              </a:lnSpc>
              <a:buFontTx/>
              <a:buNone/>
            </a:pPr>
            <a:r>
              <a:rPr lang="en-GB" sz="1800" dirty="0">
                <a:latin typeface="Courier New" panose="02070309020205020404" pitchFamily="49" charset="0"/>
              </a:rPr>
              <a:t>EXCEPTION</a:t>
            </a:r>
          </a:p>
          <a:p>
            <a:pPr>
              <a:lnSpc>
                <a:spcPct val="80000"/>
              </a:lnSpc>
              <a:buFontTx/>
              <a:buNone/>
            </a:pPr>
            <a:r>
              <a:rPr lang="en-GB" sz="1800" dirty="0">
                <a:latin typeface="Courier New" panose="02070309020205020404" pitchFamily="49" charset="0"/>
              </a:rPr>
              <a:t>     WHEN NO_DATA_FOUND THEN</a:t>
            </a:r>
          </a:p>
          <a:p>
            <a:pPr>
              <a:lnSpc>
                <a:spcPct val="80000"/>
              </a:lnSpc>
              <a:buFontTx/>
              <a:buNone/>
            </a:pPr>
            <a:r>
              <a:rPr lang="en-GB" sz="1800" dirty="0">
                <a:latin typeface="Courier New" panose="02070309020205020404" pitchFamily="49" charset="0"/>
              </a:rPr>
              <a:t>          DBMS_OUTPUT.PUT_LINE ('Employee not found.'); </a:t>
            </a:r>
          </a:p>
          <a:p>
            <a:pPr>
              <a:lnSpc>
                <a:spcPct val="80000"/>
              </a:lnSpc>
              <a:buFontTx/>
              <a:buNone/>
            </a:pPr>
            <a:r>
              <a:rPr lang="en-GB" sz="1800" dirty="0">
                <a:latin typeface="Courier New" panose="02070309020205020404" pitchFamily="49" charset="0"/>
              </a:rPr>
              <a:t>END DisplaySalary2;</a:t>
            </a:r>
            <a:endParaRPr lang="en-US" sz="1800" dirty="0">
              <a:latin typeface="Courier New" panose="02070309020205020404" pitchFamily="49" charset="0"/>
            </a:endParaRPr>
          </a:p>
        </p:txBody>
      </p:sp>
    </p:spTree>
    <p:extLst>
      <p:ext uri="{BB962C8B-B14F-4D97-AF65-F5344CB8AC3E}">
        <p14:creationId xmlns:p14="http://schemas.microsoft.com/office/powerpoint/2010/main" val="1779175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Bordoloi and Bock</a:t>
            </a:r>
            <a:endParaRPr lang="en-US">
              <a:solidFill>
                <a:schemeClr val="tx1"/>
              </a:solidFill>
              <a:effectLst/>
            </a:endParaRPr>
          </a:p>
        </p:txBody>
      </p:sp>
      <p:sp>
        <p:nvSpPr>
          <p:cNvPr id="518146" name="Rectangle 2"/>
          <p:cNvSpPr>
            <a:spLocks noGrp="1" noChangeArrowheads="1"/>
          </p:cNvSpPr>
          <p:nvPr>
            <p:ph type="title"/>
          </p:nvPr>
        </p:nvSpPr>
        <p:spPr>
          <a:xfrm>
            <a:off x="381000" y="304800"/>
            <a:ext cx="8077200" cy="914400"/>
          </a:xfrm>
        </p:spPr>
        <p:txBody>
          <a:bodyPr/>
          <a:lstStyle/>
          <a:p>
            <a:pPr algn="l"/>
            <a:r>
              <a:rPr lang="en-US" sz="3200" b="1" u="sng"/>
              <a:t>Example 13.6 – Calling </a:t>
            </a:r>
            <a:r>
              <a:rPr lang="en-US" sz="3200" b="1" i="1" u="sng"/>
              <a:t>DisplaySalary2</a:t>
            </a:r>
          </a:p>
        </p:txBody>
      </p:sp>
      <p:sp>
        <p:nvSpPr>
          <p:cNvPr id="518147" name="Rectangle 3"/>
          <p:cNvSpPr>
            <a:spLocks noGrp="1" noChangeArrowheads="1"/>
          </p:cNvSpPr>
          <p:nvPr>
            <p:ph type="body" idx="1"/>
          </p:nvPr>
        </p:nvSpPr>
        <p:spPr>
          <a:xfrm>
            <a:off x="609600" y="1371600"/>
            <a:ext cx="8229600" cy="5029200"/>
          </a:xfrm>
        </p:spPr>
        <p:txBody>
          <a:bodyPr/>
          <a:lstStyle/>
          <a:p>
            <a:pPr>
              <a:lnSpc>
                <a:spcPct val="80000"/>
              </a:lnSpc>
              <a:buFontTx/>
              <a:buNone/>
            </a:pPr>
            <a:r>
              <a:rPr lang="en-GB" sz="2000" dirty="0">
                <a:latin typeface="Courier New" panose="02070309020205020404" pitchFamily="49" charset="0"/>
              </a:rPr>
              <a:t>DECLARE</a:t>
            </a:r>
          </a:p>
          <a:p>
            <a:pPr>
              <a:lnSpc>
                <a:spcPct val="80000"/>
              </a:lnSpc>
              <a:buFontTx/>
              <a:buNone/>
            </a:pPr>
            <a:r>
              <a:rPr lang="en-GB" sz="2000" dirty="0">
                <a:latin typeface="Courier New" panose="02070309020205020404" pitchFamily="49" charset="0"/>
              </a:rPr>
              <a:t>    </a:t>
            </a:r>
            <a:r>
              <a:rPr lang="en-GB" sz="2000" dirty="0" err="1">
                <a:latin typeface="Courier New" panose="02070309020205020404" pitchFamily="49" charset="0"/>
              </a:rPr>
              <a:t>v_SalaryOutput</a:t>
            </a:r>
            <a:r>
              <a:rPr lang="en-GB" sz="2000" dirty="0">
                <a:latin typeface="Courier New" panose="02070309020205020404" pitchFamily="49" charset="0"/>
              </a:rPr>
              <a:t> NUMBER := 0;</a:t>
            </a:r>
          </a:p>
          <a:p>
            <a:pPr>
              <a:lnSpc>
                <a:spcPct val="80000"/>
              </a:lnSpc>
              <a:buFontTx/>
              <a:buNone/>
            </a:pPr>
            <a:r>
              <a:rPr lang="en-GB" sz="2000" dirty="0">
                <a:latin typeface="Courier New" panose="02070309020205020404" pitchFamily="49" charset="0"/>
              </a:rPr>
              <a:t>BEGIN</a:t>
            </a:r>
          </a:p>
          <a:p>
            <a:pPr>
              <a:lnSpc>
                <a:spcPct val="80000"/>
              </a:lnSpc>
              <a:buFontTx/>
              <a:buNone/>
            </a:pPr>
            <a:r>
              <a:rPr lang="en-GB" sz="2000" b="1" dirty="0">
                <a:solidFill>
                  <a:srgbClr val="FF0000"/>
                </a:solidFill>
                <a:latin typeface="Courier New" panose="02070309020205020404" pitchFamily="49" charset="0"/>
              </a:rPr>
              <a:t>DisplaySalary2('01885', </a:t>
            </a:r>
            <a:r>
              <a:rPr lang="en-GB" sz="2000" b="1" dirty="0" err="1">
                <a:solidFill>
                  <a:srgbClr val="FF0000"/>
                </a:solidFill>
                <a:latin typeface="Courier New" panose="02070309020205020404" pitchFamily="49" charset="0"/>
              </a:rPr>
              <a:t>v_SalaryOutput</a:t>
            </a:r>
            <a:r>
              <a:rPr lang="en-GB" sz="2000" b="1" dirty="0">
                <a:solidFill>
                  <a:srgbClr val="FF0000"/>
                </a:solidFill>
                <a:latin typeface="Courier New" panose="02070309020205020404" pitchFamily="49" charset="0"/>
              </a:rPr>
              <a:t>);</a:t>
            </a:r>
            <a:r>
              <a:rPr lang="en-GB" sz="2000" dirty="0">
                <a:latin typeface="Courier New" panose="02070309020205020404" pitchFamily="49" charset="0"/>
              </a:rPr>
              <a:t> </a:t>
            </a:r>
          </a:p>
          <a:p>
            <a:pPr>
              <a:lnSpc>
                <a:spcPct val="80000"/>
              </a:lnSpc>
              <a:buFontTx/>
              <a:buNone/>
            </a:pPr>
            <a:r>
              <a:rPr lang="en-GB" sz="2000" dirty="0">
                <a:latin typeface="Courier New" panose="02070309020205020404" pitchFamily="49" charset="0"/>
              </a:rPr>
              <a:t>DBMS_OUTPUT.PUT_LINE ('Actual salary: ' </a:t>
            </a:r>
          </a:p>
          <a:p>
            <a:pPr>
              <a:lnSpc>
                <a:spcPct val="80000"/>
              </a:lnSpc>
              <a:buFontTx/>
              <a:buNone/>
            </a:pPr>
            <a:r>
              <a:rPr lang="en-GB" sz="2000" dirty="0">
                <a:latin typeface="Courier New" panose="02070309020205020404" pitchFamily="49" charset="0"/>
              </a:rPr>
              <a:t>        ||TO_CHAR(</a:t>
            </a:r>
            <a:r>
              <a:rPr lang="en-GB" sz="2000" dirty="0" err="1">
                <a:latin typeface="Courier New" panose="02070309020205020404" pitchFamily="49" charset="0"/>
              </a:rPr>
              <a:t>v_SalaryOutput</a:t>
            </a:r>
            <a:r>
              <a:rPr lang="en-GB" sz="2000" dirty="0">
                <a:latin typeface="Courier New" panose="02070309020205020404" pitchFamily="49" charset="0"/>
              </a:rPr>
              <a:t>));</a:t>
            </a:r>
          </a:p>
          <a:p>
            <a:pPr>
              <a:lnSpc>
                <a:spcPct val="80000"/>
              </a:lnSpc>
              <a:buFontTx/>
              <a:buNone/>
            </a:pPr>
            <a:r>
              <a:rPr lang="en-GB" sz="2000" dirty="0">
                <a:latin typeface="Courier New" panose="02070309020205020404" pitchFamily="49" charset="0"/>
              </a:rPr>
              <a:t>END;</a:t>
            </a:r>
          </a:p>
          <a:p>
            <a:pPr>
              <a:lnSpc>
                <a:spcPct val="80000"/>
              </a:lnSpc>
              <a:buFontTx/>
              <a:buNone/>
            </a:pPr>
            <a:r>
              <a:rPr lang="en-GB" sz="2000" dirty="0">
                <a:latin typeface="Courier New" panose="02070309020205020404" pitchFamily="49" charset="0"/>
              </a:rPr>
              <a:t>/</a:t>
            </a:r>
          </a:p>
          <a:p>
            <a:pPr>
              <a:lnSpc>
                <a:spcPct val="80000"/>
              </a:lnSpc>
              <a:buFontTx/>
              <a:buNone/>
            </a:pPr>
            <a:endParaRPr lang="en-GB" sz="2000" dirty="0">
              <a:latin typeface="Courier New" panose="02070309020205020404" pitchFamily="49" charset="0"/>
            </a:endParaRPr>
          </a:p>
          <a:p>
            <a:pPr>
              <a:lnSpc>
                <a:spcPct val="80000"/>
              </a:lnSpc>
              <a:buFontTx/>
              <a:buNone/>
            </a:pPr>
            <a:r>
              <a:rPr lang="en-GB" sz="2000" dirty="0">
                <a:latin typeface="Courier New" panose="02070309020205020404" pitchFamily="49" charset="0"/>
              </a:rPr>
              <a:t>Salary &gt; 15,000.</a:t>
            </a:r>
          </a:p>
          <a:p>
            <a:pPr>
              <a:lnSpc>
                <a:spcPct val="80000"/>
              </a:lnSpc>
              <a:buFontTx/>
              <a:buNone/>
            </a:pPr>
            <a:r>
              <a:rPr lang="en-GB" sz="2000" dirty="0">
                <a:latin typeface="Courier New" panose="02070309020205020404" pitchFamily="49" charset="0"/>
              </a:rPr>
              <a:t>Actual salary: 16250</a:t>
            </a:r>
          </a:p>
          <a:p>
            <a:pPr>
              <a:lnSpc>
                <a:spcPct val="80000"/>
              </a:lnSpc>
              <a:buFontTx/>
              <a:buNone/>
            </a:pPr>
            <a:r>
              <a:rPr lang="en-GB" sz="2000" dirty="0">
                <a:latin typeface="Courier New" panose="02070309020205020404" pitchFamily="49" charset="0"/>
              </a:rPr>
              <a:t>PL/SQL procedure successfully completed.</a:t>
            </a:r>
            <a:endParaRPr lang="en-US" sz="2000" dirty="0">
              <a:latin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5A7572B-65FC-E35C-6A86-927C2024135D}"/>
                  </a:ext>
                </a:extLst>
              </p14:cNvPr>
              <p14:cNvContentPartPr/>
              <p14:nvPr/>
            </p14:nvContentPartPr>
            <p14:xfrm>
              <a:off x="10386493" y="2911362"/>
              <a:ext cx="360" cy="360"/>
            </p14:xfrm>
          </p:contentPart>
        </mc:Choice>
        <mc:Fallback xmlns="">
          <p:pic>
            <p:nvPicPr>
              <p:cNvPr id="2" name="Ink 1">
                <a:extLst>
                  <a:ext uri="{FF2B5EF4-FFF2-40B4-BE49-F238E27FC236}">
                    <a16:creationId xmlns:a16="http://schemas.microsoft.com/office/drawing/2014/main" id="{75A7572B-65FC-E35C-6A86-927C2024135D}"/>
                  </a:ext>
                </a:extLst>
              </p:cNvPr>
              <p:cNvPicPr/>
              <p:nvPr/>
            </p:nvPicPr>
            <p:blipFill>
              <a:blip r:embed="rId3"/>
              <a:stretch>
                <a:fillRect/>
              </a:stretch>
            </p:blipFill>
            <p:spPr>
              <a:xfrm>
                <a:off x="10377493" y="290272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B0A3EB3-CC57-52EB-47AB-FD06190C33EB}"/>
                  </a:ext>
                </a:extLst>
              </p14:cNvPr>
              <p14:cNvContentPartPr/>
              <p14:nvPr/>
            </p14:nvContentPartPr>
            <p14:xfrm>
              <a:off x="10395493" y="3737202"/>
              <a:ext cx="360" cy="360"/>
            </p14:xfrm>
          </p:contentPart>
        </mc:Choice>
        <mc:Fallback xmlns="">
          <p:pic>
            <p:nvPicPr>
              <p:cNvPr id="3" name="Ink 2">
                <a:extLst>
                  <a:ext uri="{FF2B5EF4-FFF2-40B4-BE49-F238E27FC236}">
                    <a16:creationId xmlns:a16="http://schemas.microsoft.com/office/drawing/2014/main" id="{BB0A3EB3-CC57-52EB-47AB-FD06190C33EB}"/>
                  </a:ext>
                </a:extLst>
              </p:cNvPr>
              <p:cNvPicPr/>
              <p:nvPr/>
            </p:nvPicPr>
            <p:blipFill>
              <a:blip r:embed="rId3"/>
              <a:stretch>
                <a:fillRect/>
              </a:stretch>
            </p:blipFill>
            <p:spPr>
              <a:xfrm>
                <a:off x="10386853" y="3728562"/>
                <a:ext cx="18000" cy="18000"/>
              </a:xfrm>
              <a:prstGeom prst="rect">
                <a:avLst/>
              </a:prstGeom>
            </p:spPr>
          </p:pic>
        </mc:Fallback>
      </mc:AlternateContent>
    </p:spTree>
    <p:extLst>
      <p:ext uri="{BB962C8B-B14F-4D97-AF65-F5344CB8AC3E}">
        <p14:creationId xmlns:p14="http://schemas.microsoft.com/office/powerpoint/2010/main" val="179732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custDataLst>
              <p:tags r:id="rId1"/>
            </p:custDataLst>
          </p:nvPr>
        </p:nvSpPr>
        <p:spPr>
          <a:xfrm>
            <a:off x="1066800" y="838200"/>
            <a:ext cx="7772400" cy="1143000"/>
          </a:xfrm>
        </p:spPr>
        <p:txBody>
          <a:bodyPr lIns="90000" tIns="46800" rIns="90000" bIns="46800" anchor="b"/>
          <a:lstStyle/>
          <a:p>
            <a:pPr eaLnBrk="1" hangingPunct="1">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Procedures</a:t>
            </a:r>
          </a:p>
        </p:txBody>
      </p:sp>
      <p:sp>
        <p:nvSpPr>
          <p:cNvPr id="87043" name="AutoShape 3"/>
          <p:cNvSpPr>
            <a:spLocks noChangeArrowheads="1"/>
          </p:cNvSpPr>
          <p:nvPr>
            <p:custDataLst>
              <p:tags r:id="rId2"/>
            </p:custDataLst>
          </p:nvPr>
        </p:nvSpPr>
        <p:spPr bwMode="auto">
          <a:xfrm>
            <a:off x="4876800" y="2133600"/>
            <a:ext cx="3733800" cy="3810000"/>
          </a:xfrm>
          <a:prstGeom prst="roundRect">
            <a:avLst>
              <a:gd name="adj" fmla="val 42"/>
            </a:avLst>
          </a:prstGeom>
          <a:solidFill>
            <a:srgbClr val="FFFFCC"/>
          </a:solidFill>
          <a:ln w="9360">
            <a:solidFill>
              <a:srgbClr val="5B5249"/>
            </a:solidFill>
            <a:round/>
            <a:headEnd/>
            <a:tailEnd/>
          </a:ln>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2400">
              <a:solidFill>
                <a:srgbClr val="5B5249"/>
              </a:solidFill>
              <a:latin typeface="Times New Roman" pitchFamily="18" charset="0"/>
            </a:endParaRPr>
          </a:p>
        </p:txBody>
      </p:sp>
      <p:sp>
        <p:nvSpPr>
          <p:cNvPr id="87044" name="AutoShape 4"/>
          <p:cNvSpPr>
            <a:spLocks noChangeArrowheads="1"/>
          </p:cNvSpPr>
          <p:nvPr>
            <p:custDataLst>
              <p:tags r:id="rId3"/>
            </p:custDataLst>
          </p:nvPr>
        </p:nvSpPr>
        <p:spPr bwMode="auto">
          <a:xfrm>
            <a:off x="990600" y="2133600"/>
            <a:ext cx="3733800" cy="457200"/>
          </a:xfrm>
          <a:prstGeom prst="roundRect">
            <a:avLst>
              <a:gd name="adj" fmla="val 347"/>
            </a:avLst>
          </a:prstGeom>
          <a:solidFill>
            <a:srgbClr val="FFFFCC"/>
          </a:solidFill>
          <a:ln w="9360">
            <a:solidFill>
              <a:srgbClr val="5B5249"/>
            </a:solidFill>
            <a:round/>
            <a:headEnd/>
            <a:tailEnd/>
          </a:ln>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2400">
              <a:solidFill>
                <a:srgbClr val="5B5249"/>
              </a:solidFill>
              <a:latin typeface="Times New Roman" pitchFamily="18" charset="0"/>
            </a:endParaRPr>
          </a:p>
        </p:txBody>
      </p:sp>
      <p:sp>
        <p:nvSpPr>
          <p:cNvPr id="87045" name="AutoShape 5"/>
          <p:cNvSpPr>
            <a:spLocks noChangeArrowheads="1"/>
          </p:cNvSpPr>
          <p:nvPr>
            <p:custDataLst>
              <p:tags r:id="rId4"/>
            </p:custDataLst>
          </p:nvPr>
        </p:nvSpPr>
        <p:spPr bwMode="auto">
          <a:xfrm>
            <a:off x="990600" y="2667000"/>
            <a:ext cx="3733800" cy="685800"/>
          </a:xfrm>
          <a:prstGeom prst="roundRect">
            <a:avLst>
              <a:gd name="adj" fmla="val 231"/>
            </a:avLst>
          </a:prstGeom>
          <a:solidFill>
            <a:srgbClr val="FFFFCC"/>
          </a:solidFill>
          <a:ln w="9360">
            <a:solidFill>
              <a:srgbClr val="5B5249"/>
            </a:solidFill>
            <a:round/>
            <a:headEnd/>
            <a:tailEnd/>
          </a:ln>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2400">
              <a:solidFill>
                <a:srgbClr val="5B5249"/>
              </a:solidFill>
              <a:latin typeface="Times New Roman" pitchFamily="18" charset="0"/>
            </a:endParaRPr>
          </a:p>
        </p:txBody>
      </p:sp>
      <p:sp>
        <p:nvSpPr>
          <p:cNvPr id="87046" name="AutoShape 6"/>
          <p:cNvSpPr>
            <a:spLocks noChangeArrowheads="1"/>
          </p:cNvSpPr>
          <p:nvPr>
            <p:custDataLst>
              <p:tags r:id="rId5"/>
            </p:custDataLst>
          </p:nvPr>
        </p:nvSpPr>
        <p:spPr bwMode="auto">
          <a:xfrm>
            <a:off x="990600" y="3429000"/>
            <a:ext cx="3733800" cy="2514600"/>
          </a:xfrm>
          <a:prstGeom prst="roundRect">
            <a:avLst>
              <a:gd name="adj" fmla="val 60"/>
            </a:avLst>
          </a:prstGeom>
          <a:solidFill>
            <a:srgbClr val="FFFFCC"/>
          </a:solidFill>
          <a:ln w="9360">
            <a:solidFill>
              <a:srgbClr val="5B5249"/>
            </a:solidFill>
            <a:round/>
            <a:headEnd/>
            <a:tailEnd/>
          </a:ln>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2400">
              <a:solidFill>
                <a:srgbClr val="5B5249"/>
              </a:solidFill>
              <a:latin typeface="Times New Roman" pitchFamily="18" charset="0"/>
            </a:endParaRPr>
          </a:p>
        </p:txBody>
      </p:sp>
      <p:sp>
        <p:nvSpPr>
          <p:cNvPr id="87047" name="Text Box 7"/>
          <p:cNvSpPr txBox="1">
            <a:spLocks noChangeArrowheads="1"/>
          </p:cNvSpPr>
          <p:nvPr>
            <p:custDataLst>
              <p:tags r:id="rId6"/>
            </p:custDataLst>
          </p:nvPr>
        </p:nvSpPr>
        <p:spPr bwMode="auto">
          <a:xfrm>
            <a:off x="1143000" y="2057400"/>
            <a:ext cx="3352800"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Arial" pitchFamily="34" charset="0"/>
              </a:defRPr>
            </a:lvl1pPr>
            <a:lvl2pPr marL="742950" indent="-285750" eaLnBrk="0" hangingPunct="0">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Arial" pitchFamily="34" charset="0"/>
              </a:defRPr>
            </a:lvl2pPr>
            <a:lvl3pPr marL="1143000" indent="-228600" eaLnBrk="0" hangingPunct="0">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itchFamily="34" charset="0"/>
              </a:defRPr>
            </a:lvl3pPr>
            <a:lvl4pPr marL="1600200" indent="-228600" eaLnBrk="0" hangingPunct="0">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itchFamily="34" charset="0"/>
              </a:defRPr>
            </a:lvl4pPr>
            <a:lvl5pPr marL="2057400" indent="-228600" eaLnBrk="0" hangingPunct="0">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itchFamily="34" charset="0"/>
              </a:defRPr>
            </a:lvl5pPr>
            <a:lvl6pPr marL="2514600" indent="-228600"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itchFamily="34" charset="0"/>
              </a:defRPr>
            </a:lvl6pPr>
            <a:lvl7pPr marL="2971800" indent="-228600"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itchFamily="34" charset="0"/>
              </a:defRPr>
            </a:lvl7pPr>
            <a:lvl8pPr marL="3429000" indent="-228600"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itchFamily="34" charset="0"/>
              </a:defRPr>
            </a:lvl8pPr>
            <a:lvl9pPr marL="3886200" indent="-228600"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itchFamily="34" charset="0"/>
              </a:defRPr>
            </a:lvl9pPr>
          </a:lstStyle>
          <a:p>
            <a:pPr eaLnBrk="1" hangingPunct="1">
              <a:spcBef>
                <a:spcPts val="1475"/>
              </a:spcBef>
              <a:buClr>
                <a:srgbClr val="5B5249"/>
              </a:buClr>
              <a:buFont typeface="Times New Roman" pitchFamily="18" charset="0"/>
              <a:buNone/>
            </a:pPr>
            <a:r>
              <a:rPr lang="en-GB" altLang="en-US" sz="2400">
                <a:solidFill>
                  <a:srgbClr val="5B5249"/>
                </a:solidFill>
                <a:latin typeface="Tahoma" pitchFamily="34" charset="0"/>
              </a:rPr>
              <a:t>Creation command</a:t>
            </a:r>
          </a:p>
          <a:p>
            <a:pPr eaLnBrk="1" hangingPunct="1">
              <a:spcBef>
                <a:spcPts val="1475"/>
              </a:spcBef>
              <a:buClr>
                <a:srgbClr val="5B5249"/>
              </a:buClr>
              <a:buFont typeface="Times New Roman" pitchFamily="18" charset="0"/>
              <a:buNone/>
            </a:pPr>
            <a:r>
              <a:rPr lang="en-GB" altLang="en-US" sz="2400">
                <a:solidFill>
                  <a:srgbClr val="5B5249"/>
                </a:solidFill>
                <a:latin typeface="Tahoma" pitchFamily="34" charset="0"/>
              </a:rPr>
              <a:t>Variable declarations</a:t>
            </a:r>
          </a:p>
          <a:p>
            <a:pPr eaLnBrk="1" hangingPunct="1">
              <a:spcBef>
                <a:spcPts val="1475"/>
              </a:spcBef>
              <a:buClr>
                <a:srgbClr val="5B5249"/>
              </a:buClr>
              <a:buFont typeface="Times New Roman" pitchFamily="18" charset="0"/>
              <a:buNone/>
            </a:pPr>
            <a:endParaRPr lang="en-GB" altLang="en-US" sz="2400">
              <a:solidFill>
                <a:srgbClr val="5B5249"/>
              </a:solidFill>
              <a:latin typeface="Tahoma" pitchFamily="34" charset="0"/>
            </a:endParaRPr>
          </a:p>
          <a:p>
            <a:pPr eaLnBrk="1" hangingPunct="1">
              <a:spcBef>
                <a:spcPts val="1475"/>
              </a:spcBef>
              <a:buClr>
                <a:srgbClr val="5B5249"/>
              </a:buClr>
              <a:buFont typeface="Times New Roman" pitchFamily="18" charset="0"/>
              <a:buNone/>
            </a:pPr>
            <a:r>
              <a:rPr lang="en-GB" altLang="en-US" sz="2400">
                <a:solidFill>
                  <a:srgbClr val="5B5249"/>
                </a:solidFill>
                <a:latin typeface="Tahoma" pitchFamily="34" charset="0"/>
              </a:rPr>
              <a:t>Body of code</a:t>
            </a:r>
          </a:p>
        </p:txBody>
      </p:sp>
      <p:sp>
        <p:nvSpPr>
          <p:cNvPr id="46088" name="Text Box 8"/>
          <p:cNvSpPr txBox="1">
            <a:spLocks noChangeArrowheads="1"/>
          </p:cNvSpPr>
          <p:nvPr>
            <p:custDataLst>
              <p:tags r:id="rId7"/>
            </p:custDataLst>
          </p:nvPr>
        </p:nvSpPr>
        <p:spPr bwMode="auto">
          <a:xfrm>
            <a:off x="4876800" y="2209800"/>
            <a:ext cx="38100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Arial" pitchFamily="34" charset="0"/>
              </a:defRPr>
            </a:lvl1pPr>
            <a:lvl2pPr marL="742950" indent="-285750" eaLnBrk="0" hangingPunct="0">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Arial" pitchFamily="34" charset="0"/>
              </a:defRPr>
            </a:lvl2pPr>
            <a:lvl3pPr marL="1143000" indent="-228600" eaLnBrk="0" hangingPunct="0">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pitchFamily="34" charset="0"/>
              </a:defRPr>
            </a:lvl3pPr>
            <a:lvl4pPr marL="1600200" indent="-228600" eaLnBrk="0" hangingPunct="0">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itchFamily="34" charset="0"/>
              </a:defRPr>
            </a:lvl4pPr>
            <a:lvl5pPr marL="2057400" indent="-228600" eaLnBrk="0" hangingPunct="0">
              <a:spcBef>
                <a:spcPct val="20000"/>
              </a:spcBef>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itchFamily="34" charset="0"/>
              </a:defRPr>
            </a:lvl5pPr>
            <a:lvl6pPr marL="2514600" indent="-228600"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itchFamily="34" charset="0"/>
              </a:defRPr>
            </a:lvl6pPr>
            <a:lvl7pPr marL="2971800" indent="-228600"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itchFamily="34" charset="0"/>
              </a:defRPr>
            </a:lvl7pPr>
            <a:lvl8pPr marL="3429000" indent="-228600"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itchFamily="34" charset="0"/>
              </a:defRPr>
            </a:lvl8pPr>
            <a:lvl9pPr marL="3886200" indent="-228600" eaLnBrk="0" fontAlgn="base" hangingPunct="0">
              <a:spcBef>
                <a:spcPct val="20000"/>
              </a:spcBef>
              <a:spcAft>
                <a:spcPct val="0"/>
              </a:spcAft>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itchFamily="34" charset="0"/>
              </a:defRPr>
            </a:lvl9pPr>
          </a:lstStyle>
          <a:p>
            <a:pPr eaLnBrk="1" hangingPunct="1">
              <a:spcBef>
                <a:spcPts val="725"/>
              </a:spcBef>
              <a:buClr>
                <a:srgbClr val="5B5249"/>
              </a:buClr>
              <a:buFont typeface="Times New Roman" pitchFamily="18" charset="0"/>
              <a:buNone/>
            </a:pPr>
            <a:r>
              <a:rPr lang="en-GB" altLang="en-US" sz="1200" b="1">
                <a:solidFill>
                  <a:srgbClr val="2D2D8A"/>
                </a:solidFill>
                <a:latin typeface="Tahoma" pitchFamily="34" charset="0"/>
              </a:rPr>
              <a:t>Create or replace procedure sample1 as</a:t>
            </a:r>
          </a:p>
          <a:p>
            <a:pPr eaLnBrk="1" hangingPunct="1">
              <a:spcBef>
                <a:spcPts val="725"/>
              </a:spcBef>
              <a:buClr>
                <a:srgbClr val="5B5249"/>
              </a:buClr>
              <a:buFont typeface="Times New Roman" pitchFamily="18" charset="0"/>
              <a:buNone/>
            </a:pPr>
            <a:endParaRPr lang="en-GB" altLang="en-US" sz="1200" b="1">
              <a:solidFill>
                <a:srgbClr val="2D2D8A"/>
              </a:solidFill>
              <a:latin typeface="Tahoma" pitchFamily="34" charset="0"/>
            </a:endParaRPr>
          </a:p>
          <a:p>
            <a:pPr eaLnBrk="1" hangingPunct="1">
              <a:spcBef>
                <a:spcPts val="725"/>
              </a:spcBef>
              <a:buClr>
                <a:srgbClr val="5B5249"/>
              </a:buClr>
              <a:buFont typeface="Times New Roman" pitchFamily="18" charset="0"/>
              <a:buNone/>
            </a:pPr>
            <a:r>
              <a:rPr lang="en-GB" altLang="en-US" sz="1200" b="1">
                <a:solidFill>
                  <a:srgbClr val="2D2D8A"/>
                </a:solidFill>
                <a:latin typeface="Tahoma" pitchFamily="34" charset="0"/>
              </a:rPr>
              <a:t>	v_num1 constant number := 2.5;</a:t>
            </a:r>
          </a:p>
          <a:p>
            <a:pPr eaLnBrk="1" hangingPunct="1">
              <a:spcBef>
                <a:spcPts val="725"/>
              </a:spcBef>
              <a:buClr>
                <a:srgbClr val="5B5249"/>
              </a:buClr>
              <a:buFont typeface="Times New Roman" pitchFamily="18" charset="0"/>
              <a:buNone/>
            </a:pPr>
            <a:r>
              <a:rPr lang="en-GB" altLang="en-US" sz="1200" b="1">
                <a:solidFill>
                  <a:srgbClr val="2D2D8A"/>
                </a:solidFill>
                <a:latin typeface="Tahoma" pitchFamily="34" charset="0"/>
              </a:rPr>
              <a:t>	v_num2 constant number := 4;</a:t>
            </a:r>
          </a:p>
          <a:p>
            <a:pPr eaLnBrk="1" hangingPunct="1">
              <a:spcBef>
                <a:spcPts val="725"/>
              </a:spcBef>
              <a:buClr>
                <a:srgbClr val="5B5249"/>
              </a:buClr>
              <a:buFont typeface="Times New Roman" pitchFamily="18" charset="0"/>
              <a:buNone/>
            </a:pPr>
            <a:r>
              <a:rPr lang="en-GB" altLang="en-US" sz="1200" b="1">
                <a:solidFill>
                  <a:srgbClr val="2D2D8A"/>
                </a:solidFill>
                <a:latin typeface="Tahoma" pitchFamily="34" charset="0"/>
              </a:rPr>
              <a:t>	v_product number;</a:t>
            </a:r>
          </a:p>
          <a:p>
            <a:pPr eaLnBrk="1" hangingPunct="1">
              <a:spcBef>
                <a:spcPts val="725"/>
              </a:spcBef>
              <a:buClr>
                <a:srgbClr val="5B5249"/>
              </a:buClr>
              <a:buFont typeface="Times New Roman" pitchFamily="18" charset="0"/>
              <a:buNone/>
            </a:pPr>
            <a:r>
              <a:rPr lang="en-GB" altLang="en-US" sz="1200" b="1">
                <a:solidFill>
                  <a:srgbClr val="2D2D8A"/>
                </a:solidFill>
                <a:latin typeface="Tahoma" pitchFamily="34" charset="0"/>
              </a:rPr>
              <a:t>BEGIN</a:t>
            </a:r>
          </a:p>
          <a:p>
            <a:pPr eaLnBrk="1" hangingPunct="1">
              <a:spcBef>
                <a:spcPts val="725"/>
              </a:spcBef>
              <a:buClr>
                <a:srgbClr val="5B5249"/>
              </a:buClr>
              <a:buFont typeface="Times New Roman" pitchFamily="18" charset="0"/>
              <a:buNone/>
            </a:pPr>
            <a:r>
              <a:rPr lang="en-GB" altLang="en-US" sz="1200" b="1">
                <a:solidFill>
                  <a:srgbClr val="2D2D8A"/>
                </a:solidFill>
                <a:latin typeface="Tahoma" pitchFamily="34" charset="0"/>
              </a:rPr>
              <a:t>	v_product  :=  v_num1 * v_num2;</a:t>
            </a:r>
          </a:p>
          <a:p>
            <a:pPr eaLnBrk="1" hangingPunct="1">
              <a:spcBef>
                <a:spcPts val="725"/>
              </a:spcBef>
              <a:buClr>
                <a:srgbClr val="5B5249"/>
              </a:buClr>
              <a:buFont typeface="Times New Roman" pitchFamily="18" charset="0"/>
              <a:buNone/>
            </a:pPr>
            <a:r>
              <a:rPr lang="en-GB" altLang="en-US" sz="1200" b="1">
                <a:solidFill>
                  <a:srgbClr val="2D2D8A"/>
                </a:solidFill>
                <a:latin typeface="Tahoma" pitchFamily="34" charset="0"/>
              </a:rPr>
              <a:t>END;</a:t>
            </a:r>
          </a:p>
          <a:p>
            <a:pPr eaLnBrk="1" hangingPunct="1">
              <a:spcBef>
                <a:spcPts val="850"/>
              </a:spcBef>
              <a:buClr>
                <a:srgbClr val="5B5249"/>
              </a:buClr>
              <a:buFont typeface="Times New Roman" pitchFamily="18" charset="0"/>
              <a:buNone/>
            </a:pPr>
            <a:r>
              <a:rPr lang="en-GB" altLang="en-US" sz="1400" b="1">
                <a:solidFill>
                  <a:srgbClr val="5B5249"/>
                </a:solidFill>
                <a:latin typeface="Tahoma" pitchFamily="34" charset="0"/>
              </a:rPr>
              <a:t>	</a:t>
            </a:r>
          </a:p>
        </p:txBody>
      </p:sp>
      <p:sp>
        <p:nvSpPr>
          <p:cNvPr id="87049" name="Line 9"/>
          <p:cNvSpPr>
            <a:spLocks noChangeShapeType="1"/>
          </p:cNvSpPr>
          <p:nvPr>
            <p:custDataLst>
              <p:tags r:id="rId8"/>
            </p:custDataLst>
          </p:nvPr>
        </p:nvSpPr>
        <p:spPr bwMode="auto">
          <a:xfrm>
            <a:off x="4114800" y="2362200"/>
            <a:ext cx="685800" cy="1588"/>
          </a:xfrm>
          <a:prstGeom prst="line">
            <a:avLst/>
          </a:prstGeom>
          <a:noFill/>
          <a:ln w="9360">
            <a:solidFill>
              <a:srgbClr val="5B5249"/>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7050" name="Line 10"/>
          <p:cNvSpPr>
            <a:spLocks noChangeShapeType="1"/>
          </p:cNvSpPr>
          <p:nvPr>
            <p:custDataLst>
              <p:tags r:id="rId9"/>
            </p:custDataLst>
          </p:nvPr>
        </p:nvSpPr>
        <p:spPr bwMode="auto">
          <a:xfrm>
            <a:off x="4191000" y="2819400"/>
            <a:ext cx="609600" cy="0"/>
          </a:xfrm>
          <a:prstGeom prst="line">
            <a:avLst/>
          </a:prstGeom>
          <a:noFill/>
          <a:ln w="9360">
            <a:solidFill>
              <a:srgbClr val="5B5249"/>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7051" name="Line 11"/>
          <p:cNvSpPr>
            <a:spLocks noChangeShapeType="1"/>
          </p:cNvSpPr>
          <p:nvPr>
            <p:custDataLst>
              <p:tags r:id="rId10"/>
            </p:custDataLst>
          </p:nvPr>
        </p:nvSpPr>
        <p:spPr bwMode="auto">
          <a:xfrm>
            <a:off x="3200400" y="3962400"/>
            <a:ext cx="1676400" cy="0"/>
          </a:xfrm>
          <a:prstGeom prst="line">
            <a:avLst/>
          </a:prstGeom>
          <a:noFill/>
          <a:ln w="9360">
            <a:solidFill>
              <a:srgbClr val="5B5249"/>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54969965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custDataLst>
              <p:tags r:id="rId1"/>
            </p:custDataLst>
          </p:nvPr>
        </p:nvSpPr>
        <p:spPr/>
        <p:txBody>
          <a:bodyPr/>
          <a:lstStyle/>
          <a:p>
            <a:pPr eaLnBrk="1" hangingPunct="1"/>
            <a:r>
              <a:rPr lang="en-US" altLang="en-US"/>
              <a:t>PL/SQL Blocks</a:t>
            </a:r>
          </a:p>
        </p:txBody>
      </p:sp>
      <p:sp>
        <p:nvSpPr>
          <p:cNvPr id="60419" name="Rectangle 3"/>
          <p:cNvSpPr>
            <a:spLocks noGrp="1" noChangeArrowheads="1"/>
          </p:cNvSpPr>
          <p:nvPr>
            <p:ph type="body" idx="1"/>
            <p:custDataLst>
              <p:tags r:id="rId2"/>
            </p:custDataLst>
          </p:nvPr>
        </p:nvSpPr>
        <p:spPr>
          <a:xfrm>
            <a:off x="990600" y="1828800"/>
            <a:ext cx="7924800" cy="3962400"/>
          </a:xfrm>
        </p:spPr>
        <p:txBody>
          <a:bodyPr/>
          <a:lstStyle/>
          <a:p>
            <a:pPr marL="609600" indent="-609600" eaLnBrk="1" hangingPunct="1">
              <a:lnSpc>
                <a:spcPct val="120000"/>
              </a:lnSpc>
            </a:pPr>
            <a:r>
              <a:rPr lang="en-US" altLang="en-US" sz="2800" dirty="0"/>
              <a:t>PL/SQL code is built of Blocks, with a unique structure.</a:t>
            </a:r>
          </a:p>
          <a:p>
            <a:pPr marL="609600" indent="-609600" eaLnBrk="1" hangingPunct="1">
              <a:lnSpc>
                <a:spcPct val="120000"/>
              </a:lnSpc>
            </a:pPr>
            <a:r>
              <a:rPr lang="en-US" altLang="en-US" sz="2800" b="1" dirty="0"/>
              <a:t>Anonymous Blocks:</a:t>
            </a:r>
            <a:r>
              <a:rPr lang="en-US" altLang="en-US" sz="2800" dirty="0"/>
              <a:t> have no name (like scripts)</a:t>
            </a:r>
          </a:p>
          <a:p>
            <a:pPr marL="1028700" lvl="1" indent="-457200" eaLnBrk="1" hangingPunct="1">
              <a:lnSpc>
                <a:spcPct val="120000"/>
              </a:lnSpc>
              <a:buClr>
                <a:schemeClr val="accent2"/>
              </a:buClr>
            </a:pPr>
            <a:r>
              <a:rPr lang="en-US" altLang="en-US" dirty="0"/>
              <a:t>can be written and executed immediately in SQLPLUS</a:t>
            </a:r>
          </a:p>
          <a:p>
            <a:pPr marL="1028700" lvl="1" indent="-457200" eaLnBrk="1" hangingPunct="1">
              <a:lnSpc>
                <a:spcPct val="120000"/>
              </a:lnSpc>
              <a:buClr>
                <a:schemeClr val="accent2"/>
              </a:buClr>
            </a:pPr>
            <a:r>
              <a:rPr lang="en-US" altLang="en-US" dirty="0"/>
              <a:t>can be used in a</a:t>
            </a:r>
            <a:r>
              <a:rPr lang="en-US" altLang="en-US" dirty="0">
                <a:solidFill>
                  <a:schemeClr val="accent2"/>
                </a:solidFill>
              </a:rPr>
              <a:t> </a:t>
            </a:r>
            <a:r>
              <a:rPr lang="en-US" altLang="en-US" dirty="0">
                <a:solidFill>
                  <a:srgbClr val="FF3300"/>
                </a:solidFill>
              </a:rPr>
              <a:t>trigger</a:t>
            </a:r>
          </a:p>
        </p:txBody>
      </p:sp>
    </p:spTree>
    <p:extLst>
      <p:ext uri="{BB962C8B-B14F-4D97-AF65-F5344CB8AC3E}">
        <p14:creationId xmlns:p14="http://schemas.microsoft.com/office/powerpoint/2010/main" val="32499767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custDataLst>
              <p:tags r:id="rId1"/>
            </p:custDataLst>
          </p:nvPr>
        </p:nvSpPr>
        <p:spPr bwMode="blackWhite">
          <a:xfrm>
            <a:off x="3200400" y="1524000"/>
            <a:ext cx="5791200" cy="4486275"/>
          </a:xfrm>
          <a:prstGeom prst="rect">
            <a:avLst/>
          </a:prstGeom>
          <a:solidFill>
            <a:srgbClr val="FFFFCC"/>
          </a:solidFill>
          <a:ln w="12700">
            <a:solidFill>
              <a:schemeClr val="bg2"/>
            </a:solidFill>
            <a:miter lim="800000"/>
            <a:headEnd/>
            <a:tailEnd/>
          </a:ln>
          <a:effectLst>
            <a:outerShdw dist="89803" dir="2700000" algn="ctr" rotWithShape="0">
              <a:srgbClr val="000000"/>
            </a:outerShdw>
          </a:effectLst>
        </p:spPr>
        <p:txBody>
          <a:bodyPr lIns="92075" tIns="46038" rIns="92075" bIns="46038">
            <a:spAutoFit/>
          </a:bodyPr>
          <a:lstStyle>
            <a:lvl1pPr defTabSz="400050" eaLnBrk="0" hangingPunct="0">
              <a:spcBef>
                <a:spcPct val="20000"/>
              </a:spcBef>
              <a:buChar char="•"/>
              <a:tabLst>
                <a:tab pos="400050" algn="r"/>
                <a:tab pos="673100" algn="l"/>
              </a:tabLst>
              <a:defRPr sz="3200">
                <a:solidFill>
                  <a:schemeClr val="tx1"/>
                </a:solidFill>
                <a:latin typeface="Arial" pitchFamily="34" charset="0"/>
              </a:defRPr>
            </a:lvl1pPr>
            <a:lvl2pPr marL="742950" indent="-285750" defTabSz="400050" eaLnBrk="0" hangingPunct="0">
              <a:spcBef>
                <a:spcPct val="20000"/>
              </a:spcBef>
              <a:buChar char="–"/>
              <a:tabLst>
                <a:tab pos="400050" algn="r"/>
                <a:tab pos="673100" algn="l"/>
              </a:tabLst>
              <a:defRPr sz="2800">
                <a:solidFill>
                  <a:schemeClr val="tx1"/>
                </a:solidFill>
                <a:latin typeface="Arial" pitchFamily="34" charset="0"/>
              </a:defRPr>
            </a:lvl2pPr>
            <a:lvl3pPr marL="1143000" indent="-228600" defTabSz="400050" eaLnBrk="0" hangingPunct="0">
              <a:spcBef>
                <a:spcPct val="20000"/>
              </a:spcBef>
              <a:buChar char="•"/>
              <a:tabLst>
                <a:tab pos="400050" algn="r"/>
                <a:tab pos="673100" algn="l"/>
              </a:tabLst>
              <a:defRPr sz="2400">
                <a:solidFill>
                  <a:schemeClr val="tx1"/>
                </a:solidFill>
                <a:latin typeface="Arial" pitchFamily="34" charset="0"/>
              </a:defRPr>
            </a:lvl3pPr>
            <a:lvl4pPr marL="1600200" indent="-228600" defTabSz="400050" eaLnBrk="0" hangingPunct="0">
              <a:spcBef>
                <a:spcPct val="20000"/>
              </a:spcBef>
              <a:buChar char="–"/>
              <a:tabLst>
                <a:tab pos="400050" algn="r"/>
                <a:tab pos="673100" algn="l"/>
              </a:tabLst>
              <a:defRPr sz="2000">
                <a:solidFill>
                  <a:schemeClr val="tx1"/>
                </a:solidFill>
                <a:latin typeface="Arial" pitchFamily="34" charset="0"/>
              </a:defRPr>
            </a:lvl4pPr>
            <a:lvl5pPr marL="2057400" indent="-228600" defTabSz="400050" eaLnBrk="0" hangingPunct="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eaLnBrk="1" hangingPunct="1">
              <a:spcBef>
                <a:spcPct val="0"/>
              </a:spcBef>
              <a:buFontTx/>
              <a:buNone/>
            </a:pPr>
            <a:r>
              <a:rPr lang="en-US" altLang="en-US" sz="2400" b="1" dirty="0">
                <a:solidFill>
                  <a:schemeClr val="accent2"/>
                </a:solidFill>
                <a:latin typeface="Courier New" pitchFamily="49" charset="0"/>
                <a:cs typeface="Arial" pitchFamily="34" charset="0"/>
              </a:rPr>
              <a:t>create or replace procedure</a:t>
            </a:r>
            <a:r>
              <a:rPr lang="en-US" altLang="en-US" sz="2400" b="1" dirty="0">
                <a:solidFill>
                  <a:srgbClr val="000000"/>
                </a:solidFill>
                <a:latin typeface="Courier New" pitchFamily="49" charset="0"/>
                <a:cs typeface="Arial" pitchFamily="34" charset="0"/>
              </a:rPr>
              <a:t> </a:t>
            </a:r>
          </a:p>
          <a:p>
            <a:pPr eaLnBrk="1" hangingPunct="1">
              <a:spcBef>
                <a:spcPct val="0"/>
              </a:spcBef>
              <a:buFontTx/>
              <a:buNone/>
            </a:pPr>
            <a:r>
              <a:rPr lang="en-US" altLang="en-US" sz="2400" b="1" dirty="0" err="1">
                <a:solidFill>
                  <a:srgbClr val="FF0000"/>
                </a:solidFill>
                <a:latin typeface="Courier New" pitchFamily="49" charset="0"/>
                <a:cs typeface="Arial" pitchFamily="34" charset="0"/>
              </a:rPr>
              <a:t>num_logged</a:t>
            </a:r>
            <a:endParaRPr lang="en-US" altLang="en-US" sz="2400" b="1" dirty="0">
              <a:solidFill>
                <a:srgbClr val="FF0000"/>
              </a:solidFill>
              <a:latin typeface="Courier New" pitchFamily="49" charset="0"/>
              <a:cs typeface="Arial" pitchFamily="34" charset="0"/>
            </a:endParaRPr>
          </a:p>
          <a:p>
            <a:pPr eaLnBrk="1" hangingPunct="1">
              <a:spcBef>
                <a:spcPct val="0"/>
              </a:spcBef>
              <a:buFontTx/>
              <a:buNone/>
            </a:pPr>
            <a:r>
              <a:rPr lang="en-US" altLang="en-US" sz="2400" b="1" dirty="0">
                <a:solidFill>
                  <a:srgbClr val="000000"/>
                </a:solidFill>
                <a:latin typeface="Courier New" pitchFamily="49" charset="0"/>
                <a:cs typeface="Arial" pitchFamily="34" charset="0"/>
              </a:rPr>
              <a:t>(person </a:t>
            </a:r>
            <a:r>
              <a:rPr lang="en-US" altLang="en-US" sz="2400" b="1" dirty="0">
                <a:solidFill>
                  <a:schemeClr val="accent2"/>
                </a:solidFill>
                <a:latin typeface="Courier New" pitchFamily="49" charset="0"/>
                <a:cs typeface="Arial" pitchFamily="34" charset="0"/>
              </a:rPr>
              <a:t>IN</a:t>
            </a:r>
            <a:r>
              <a:rPr lang="en-US" altLang="en-US" sz="2400" b="1" dirty="0">
                <a:solidFill>
                  <a:srgbClr val="000000"/>
                </a:solidFill>
                <a:latin typeface="Courier New" pitchFamily="49" charset="0"/>
                <a:cs typeface="Arial" pitchFamily="34" charset="0"/>
              </a:rPr>
              <a:t> </a:t>
            </a:r>
            <a:r>
              <a:rPr lang="en-US" altLang="en-US" sz="2400" b="1" dirty="0" err="1">
                <a:solidFill>
                  <a:srgbClr val="000000"/>
                </a:solidFill>
                <a:latin typeface="Courier New" pitchFamily="49" charset="0"/>
                <a:cs typeface="Arial" pitchFamily="34" charset="0"/>
              </a:rPr>
              <a:t>mylog.who%TYPE</a:t>
            </a:r>
            <a:r>
              <a:rPr lang="en-US" altLang="en-US" sz="2400" b="1" dirty="0">
                <a:solidFill>
                  <a:srgbClr val="000000"/>
                </a:solidFill>
                <a:latin typeface="Courier New" pitchFamily="49" charset="0"/>
                <a:cs typeface="Arial" pitchFamily="34" charset="0"/>
              </a:rPr>
              <a:t>,</a:t>
            </a:r>
          </a:p>
          <a:p>
            <a:pPr eaLnBrk="1" hangingPunct="1">
              <a:spcBef>
                <a:spcPct val="0"/>
              </a:spcBef>
              <a:buFontTx/>
              <a:buNone/>
            </a:pPr>
            <a:r>
              <a:rPr lang="en-US" altLang="en-US" sz="2400" b="1" dirty="0">
                <a:solidFill>
                  <a:srgbClr val="000000"/>
                </a:solidFill>
                <a:latin typeface="Courier New" pitchFamily="49" charset="0"/>
                <a:cs typeface="Arial" pitchFamily="34" charset="0"/>
              </a:rPr>
              <a:t> num </a:t>
            </a:r>
            <a:r>
              <a:rPr lang="en-US" altLang="en-US" sz="2400" b="1" dirty="0">
                <a:solidFill>
                  <a:schemeClr val="accent2"/>
                </a:solidFill>
                <a:latin typeface="Courier New" pitchFamily="49" charset="0"/>
                <a:cs typeface="Arial" pitchFamily="34" charset="0"/>
              </a:rPr>
              <a:t>OUT</a:t>
            </a:r>
            <a:r>
              <a:rPr lang="en-US" altLang="en-US" sz="2400" b="1" dirty="0">
                <a:solidFill>
                  <a:srgbClr val="000000"/>
                </a:solidFill>
                <a:latin typeface="Courier New" pitchFamily="49" charset="0"/>
                <a:cs typeface="Arial" pitchFamily="34" charset="0"/>
              </a:rPr>
              <a:t> </a:t>
            </a:r>
            <a:r>
              <a:rPr lang="en-US" altLang="en-US" sz="2400" b="1" dirty="0" err="1">
                <a:solidFill>
                  <a:srgbClr val="000000"/>
                </a:solidFill>
                <a:latin typeface="Courier New" pitchFamily="49" charset="0"/>
                <a:cs typeface="Arial" pitchFamily="34" charset="0"/>
              </a:rPr>
              <a:t>mylog.logon_num%TYPE</a:t>
            </a:r>
            <a:r>
              <a:rPr lang="en-US" altLang="en-US" sz="2400" b="1" dirty="0">
                <a:solidFill>
                  <a:srgbClr val="000000"/>
                </a:solidFill>
                <a:latin typeface="Courier New" pitchFamily="49" charset="0"/>
                <a:cs typeface="Arial" pitchFamily="34" charset="0"/>
              </a:rPr>
              <a:t>)</a:t>
            </a:r>
          </a:p>
          <a:p>
            <a:pPr eaLnBrk="1" hangingPunct="1">
              <a:spcBef>
                <a:spcPct val="0"/>
              </a:spcBef>
              <a:buFontTx/>
              <a:buNone/>
            </a:pPr>
            <a:r>
              <a:rPr lang="en-US" altLang="en-US" sz="2400" b="1" dirty="0">
                <a:solidFill>
                  <a:schemeClr val="accent2"/>
                </a:solidFill>
                <a:latin typeface="Courier New" pitchFamily="49" charset="0"/>
                <a:cs typeface="Arial" pitchFamily="34" charset="0"/>
              </a:rPr>
              <a:t>IS</a:t>
            </a:r>
          </a:p>
          <a:p>
            <a:pPr eaLnBrk="1" hangingPunct="1">
              <a:spcBef>
                <a:spcPct val="0"/>
              </a:spcBef>
              <a:buFontTx/>
              <a:buNone/>
            </a:pPr>
            <a:r>
              <a:rPr lang="en-US" altLang="en-US" sz="2400" b="1" dirty="0">
                <a:solidFill>
                  <a:schemeClr val="accent2"/>
                </a:solidFill>
                <a:latin typeface="Courier New" pitchFamily="49" charset="0"/>
                <a:cs typeface="Arial" pitchFamily="34" charset="0"/>
              </a:rPr>
              <a:t>BEGIN</a:t>
            </a:r>
          </a:p>
          <a:p>
            <a:pPr eaLnBrk="1" hangingPunct="1">
              <a:spcBef>
                <a:spcPct val="0"/>
              </a:spcBef>
              <a:buFontTx/>
              <a:buNone/>
            </a:pPr>
            <a:r>
              <a:rPr lang="en-US" altLang="en-US" sz="2400" b="1" dirty="0">
                <a:solidFill>
                  <a:srgbClr val="000000"/>
                </a:solidFill>
                <a:latin typeface="Courier New" pitchFamily="49" charset="0"/>
                <a:cs typeface="Arial" pitchFamily="34" charset="0"/>
              </a:rPr>
              <a:t>    </a:t>
            </a:r>
            <a:r>
              <a:rPr lang="en-US" altLang="en-US" sz="2400" b="1" dirty="0">
                <a:solidFill>
                  <a:srgbClr val="990000"/>
                </a:solidFill>
                <a:latin typeface="Courier New" pitchFamily="49" charset="0"/>
                <a:cs typeface="Arial" pitchFamily="34" charset="0"/>
              </a:rPr>
              <a:t>select</a:t>
            </a:r>
            <a:r>
              <a:rPr lang="en-US" altLang="en-US" sz="2400" b="1" dirty="0">
                <a:solidFill>
                  <a:srgbClr val="000000"/>
                </a:solidFill>
                <a:latin typeface="Courier New" pitchFamily="49" charset="0"/>
                <a:cs typeface="Arial" pitchFamily="34" charset="0"/>
              </a:rPr>
              <a:t> </a:t>
            </a:r>
            <a:r>
              <a:rPr lang="en-US" altLang="en-US" sz="2400" b="1" dirty="0" err="1">
                <a:solidFill>
                  <a:srgbClr val="000000"/>
                </a:solidFill>
                <a:latin typeface="Courier New" pitchFamily="49" charset="0"/>
                <a:cs typeface="Arial" pitchFamily="34" charset="0"/>
              </a:rPr>
              <a:t>logon_num</a:t>
            </a:r>
            <a:r>
              <a:rPr lang="en-US" altLang="en-US" sz="2400" b="1" dirty="0">
                <a:solidFill>
                  <a:srgbClr val="000000"/>
                </a:solidFill>
                <a:latin typeface="Courier New" pitchFamily="49" charset="0"/>
                <a:cs typeface="Arial" pitchFamily="34" charset="0"/>
              </a:rPr>
              <a:t> </a:t>
            </a:r>
          </a:p>
          <a:p>
            <a:pPr eaLnBrk="1" hangingPunct="1">
              <a:spcBef>
                <a:spcPct val="0"/>
              </a:spcBef>
              <a:buFontTx/>
              <a:buNone/>
            </a:pPr>
            <a:r>
              <a:rPr lang="en-US" altLang="en-US" sz="2400" b="1" dirty="0">
                <a:solidFill>
                  <a:srgbClr val="000000"/>
                </a:solidFill>
                <a:latin typeface="Courier New" pitchFamily="49" charset="0"/>
                <a:cs typeface="Arial" pitchFamily="34" charset="0"/>
              </a:rPr>
              <a:t>    </a:t>
            </a:r>
            <a:r>
              <a:rPr lang="en-US" altLang="en-US" sz="2400" b="1" dirty="0">
                <a:solidFill>
                  <a:srgbClr val="990000"/>
                </a:solidFill>
                <a:latin typeface="Courier New" pitchFamily="49" charset="0"/>
                <a:cs typeface="Arial" pitchFamily="34" charset="0"/>
              </a:rPr>
              <a:t>into</a:t>
            </a:r>
            <a:r>
              <a:rPr lang="en-US" altLang="en-US" sz="2400" b="1" dirty="0">
                <a:solidFill>
                  <a:srgbClr val="000000"/>
                </a:solidFill>
                <a:latin typeface="Courier New" pitchFamily="49" charset="0"/>
                <a:cs typeface="Arial" pitchFamily="34" charset="0"/>
              </a:rPr>
              <a:t> num</a:t>
            </a:r>
          </a:p>
          <a:p>
            <a:pPr eaLnBrk="1" hangingPunct="1">
              <a:spcBef>
                <a:spcPct val="0"/>
              </a:spcBef>
              <a:buFontTx/>
              <a:buNone/>
            </a:pPr>
            <a:r>
              <a:rPr lang="en-US" altLang="en-US" sz="2400" b="1" dirty="0">
                <a:solidFill>
                  <a:srgbClr val="000000"/>
                </a:solidFill>
                <a:latin typeface="Courier New" pitchFamily="49" charset="0"/>
                <a:cs typeface="Arial" pitchFamily="34" charset="0"/>
              </a:rPr>
              <a:t>    </a:t>
            </a:r>
            <a:r>
              <a:rPr lang="en-US" altLang="en-US" sz="2400" b="1" dirty="0">
                <a:solidFill>
                  <a:srgbClr val="990000"/>
                </a:solidFill>
                <a:latin typeface="Courier New" pitchFamily="49" charset="0"/>
                <a:cs typeface="Arial" pitchFamily="34" charset="0"/>
              </a:rPr>
              <a:t>from</a:t>
            </a:r>
            <a:r>
              <a:rPr lang="en-US" altLang="en-US" sz="2400" b="1" dirty="0">
                <a:solidFill>
                  <a:srgbClr val="000000"/>
                </a:solidFill>
                <a:latin typeface="Courier New" pitchFamily="49" charset="0"/>
                <a:cs typeface="Arial" pitchFamily="34" charset="0"/>
              </a:rPr>
              <a:t> </a:t>
            </a:r>
            <a:r>
              <a:rPr lang="en-US" altLang="en-US" sz="2400" b="1" dirty="0" err="1">
                <a:solidFill>
                  <a:srgbClr val="008000"/>
                </a:solidFill>
                <a:latin typeface="Courier New" pitchFamily="49" charset="0"/>
                <a:cs typeface="Arial" pitchFamily="34" charset="0"/>
              </a:rPr>
              <a:t>mylog</a:t>
            </a:r>
            <a:endParaRPr lang="en-US" altLang="en-US" sz="2400" b="1" dirty="0">
              <a:solidFill>
                <a:srgbClr val="008000"/>
              </a:solidFill>
              <a:latin typeface="Courier New" pitchFamily="49" charset="0"/>
              <a:cs typeface="Arial" pitchFamily="34" charset="0"/>
            </a:endParaRPr>
          </a:p>
          <a:p>
            <a:pPr eaLnBrk="1" hangingPunct="1">
              <a:spcBef>
                <a:spcPct val="0"/>
              </a:spcBef>
              <a:buFontTx/>
              <a:buNone/>
            </a:pPr>
            <a:r>
              <a:rPr lang="en-US" altLang="en-US" sz="2400" b="1" dirty="0">
                <a:solidFill>
                  <a:srgbClr val="000000"/>
                </a:solidFill>
                <a:latin typeface="Courier New" pitchFamily="49" charset="0"/>
                <a:cs typeface="Arial" pitchFamily="34" charset="0"/>
              </a:rPr>
              <a:t>    </a:t>
            </a:r>
            <a:r>
              <a:rPr lang="en-US" altLang="en-US" sz="2400" b="1" dirty="0">
                <a:solidFill>
                  <a:srgbClr val="990000"/>
                </a:solidFill>
                <a:latin typeface="Courier New" pitchFamily="49" charset="0"/>
                <a:cs typeface="Arial" pitchFamily="34" charset="0"/>
              </a:rPr>
              <a:t>where</a:t>
            </a:r>
            <a:r>
              <a:rPr lang="en-US" altLang="en-US" sz="2400" b="1" dirty="0">
                <a:solidFill>
                  <a:srgbClr val="000000"/>
                </a:solidFill>
                <a:latin typeface="Courier New" pitchFamily="49" charset="0"/>
                <a:cs typeface="Arial" pitchFamily="34" charset="0"/>
              </a:rPr>
              <a:t> who = person;</a:t>
            </a:r>
          </a:p>
          <a:p>
            <a:pPr eaLnBrk="1" hangingPunct="1">
              <a:spcBef>
                <a:spcPct val="0"/>
              </a:spcBef>
              <a:buFontTx/>
              <a:buNone/>
            </a:pPr>
            <a:r>
              <a:rPr lang="en-US" altLang="en-US" sz="2400" b="1" dirty="0">
                <a:solidFill>
                  <a:schemeClr val="accent2"/>
                </a:solidFill>
                <a:latin typeface="Courier New" pitchFamily="49" charset="0"/>
                <a:cs typeface="Arial" pitchFamily="34" charset="0"/>
              </a:rPr>
              <a:t>END</a:t>
            </a:r>
            <a:r>
              <a:rPr lang="en-US" altLang="en-US" sz="2400" b="1" dirty="0">
                <a:solidFill>
                  <a:srgbClr val="000000"/>
                </a:solidFill>
                <a:latin typeface="Courier New" pitchFamily="49" charset="0"/>
                <a:cs typeface="Arial" pitchFamily="34" charset="0"/>
              </a:rPr>
              <a:t>;</a:t>
            </a:r>
          </a:p>
          <a:p>
            <a:pPr eaLnBrk="1" hangingPunct="1">
              <a:spcBef>
                <a:spcPct val="0"/>
              </a:spcBef>
              <a:buFontTx/>
              <a:buNone/>
            </a:pPr>
            <a:r>
              <a:rPr lang="en-US" altLang="en-US" sz="2400" b="1" dirty="0">
                <a:solidFill>
                  <a:srgbClr val="000000"/>
                </a:solidFill>
                <a:latin typeface="Courier New" pitchFamily="49" charset="0"/>
                <a:cs typeface="Arial" pitchFamily="34" charset="0"/>
              </a:rPr>
              <a:t>/</a:t>
            </a:r>
          </a:p>
        </p:txBody>
      </p:sp>
      <p:sp>
        <p:nvSpPr>
          <p:cNvPr id="88067" name="Rectangle 3"/>
          <p:cNvSpPr>
            <a:spLocks noGrp="1" noChangeArrowheads="1"/>
          </p:cNvSpPr>
          <p:nvPr>
            <p:ph type="title"/>
            <p:custDataLst>
              <p:tags r:id="rId2"/>
            </p:custDataLst>
          </p:nvPr>
        </p:nvSpPr>
        <p:spPr>
          <a:xfrm>
            <a:off x="1066800" y="838200"/>
            <a:ext cx="7769225" cy="533400"/>
          </a:xfrm>
        </p:spPr>
        <p:txBody>
          <a:bodyPr lIns="90488" tIns="44450" rIns="90488" bIns="44450">
            <a:normAutofit fontScale="90000"/>
          </a:bodyPr>
          <a:lstStyle/>
          <a:p>
            <a:pPr eaLnBrk="1" hangingPunct="1"/>
            <a:r>
              <a:rPr lang="en-US" altLang="en-US" sz="4000"/>
              <a:t>Example- what does this do?</a:t>
            </a:r>
          </a:p>
        </p:txBody>
      </p:sp>
      <p:graphicFrame>
        <p:nvGraphicFramePr>
          <p:cNvPr id="62498" name="Group 34"/>
          <p:cNvGraphicFramePr>
            <a:graphicFrameLocks noGrp="1"/>
          </p:cNvGraphicFramePr>
          <p:nvPr>
            <p:ph idx="1"/>
            <p:custDataLst>
              <p:tags r:id="rId3"/>
            </p:custDataLst>
          </p:nvPr>
        </p:nvGraphicFramePr>
        <p:xfrm>
          <a:off x="457200" y="2438400"/>
          <a:ext cx="2590800" cy="2519362"/>
        </p:xfrm>
        <a:graphic>
          <a:graphicData uri="http://schemas.openxmlformats.org/drawingml/2006/table">
            <a:tbl>
              <a:tblPr rtl="1"/>
              <a:tblGrid>
                <a:gridCol w="15621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802842">
                <a:tc>
                  <a:txBody>
                    <a:bodyPr/>
                    <a:lstStyle/>
                    <a:p>
                      <a:pPr marL="0" marR="0" lvl="0" indent="0" algn="ctr" defTabSz="914400" rtl="0" eaLnBrk="1" fontAlgn="base" latinLnBrk="0" hangingPunct="1">
                        <a:lnSpc>
                          <a:spcPct val="100000"/>
                        </a:lnSpc>
                        <a:spcBef>
                          <a:spcPts val="775"/>
                        </a:spcBef>
                        <a:spcAft>
                          <a:spcPct val="0"/>
                        </a:spcAft>
                        <a:buClr>
                          <a:srgbClr val="A50021"/>
                        </a:buClr>
                        <a:buSzPct val="75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rPr>
                        <a:t>logon_</a:t>
                      </a:r>
                    </a:p>
                    <a:p>
                      <a:pPr marL="0" marR="0" lvl="0" indent="0" algn="ctr" defTabSz="914400" rtl="0" eaLnBrk="1" fontAlgn="base" latinLnBrk="0" hangingPunct="1">
                        <a:lnSpc>
                          <a:spcPct val="100000"/>
                        </a:lnSpc>
                        <a:spcBef>
                          <a:spcPts val="775"/>
                        </a:spcBef>
                        <a:spcAft>
                          <a:spcPct val="0"/>
                        </a:spcAft>
                        <a:buClr>
                          <a:srgbClr val="A50021"/>
                        </a:buClr>
                        <a:buSzPct val="75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rPr>
                        <a:t>num</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775"/>
                        </a:spcBef>
                        <a:spcAft>
                          <a:spcPct val="0"/>
                        </a:spcAft>
                        <a:buClr>
                          <a:srgbClr val="A50021"/>
                        </a:buClr>
                        <a:buSzPct val="75000"/>
                        <a:buFont typeface="Wingdings" pitchFamily="2" charset="2"/>
                        <a:buNone/>
                        <a:tabLst/>
                      </a:pPr>
                      <a:r>
                        <a:rPr kumimoji="0" lang="en-US" sz="2400" b="1" i="0" u="none" strike="noStrike" cap="none" normalizeH="0" baseline="0" dirty="0">
                          <a:ln>
                            <a:noFill/>
                          </a:ln>
                          <a:solidFill>
                            <a:schemeClr val="tx1"/>
                          </a:solidFill>
                          <a:effectLst/>
                          <a:latin typeface="Times New Roman" pitchFamily="18" charset="0"/>
                        </a:rPr>
                        <a:t>who</a:t>
                      </a: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3232">
                <a:tc>
                  <a:txBody>
                    <a:bodyPr/>
                    <a:lstStyle/>
                    <a:p>
                      <a:pPr marL="0" marR="0" lvl="0" indent="0" algn="ctr" defTabSz="914400" rtl="0" eaLnBrk="1" fontAlgn="base" latinLnBrk="0" hangingPunct="1">
                        <a:lnSpc>
                          <a:spcPct val="100000"/>
                        </a:lnSpc>
                        <a:spcBef>
                          <a:spcPts val="775"/>
                        </a:spcBef>
                        <a:spcAft>
                          <a:spcPct val="0"/>
                        </a:spcAft>
                        <a:buClr>
                          <a:srgbClr val="A50021"/>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3</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775"/>
                        </a:spcBef>
                        <a:spcAft>
                          <a:spcPct val="0"/>
                        </a:spcAft>
                        <a:buClr>
                          <a:srgbClr val="A50021"/>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Pete</a:t>
                      </a: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754">
                <a:tc>
                  <a:txBody>
                    <a:bodyPr/>
                    <a:lstStyle/>
                    <a:p>
                      <a:pPr marL="0" marR="0" lvl="0" indent="0" algn="ctr" defTabSz="914400" rtl="0" eaLnBrk="1" fontAlgn="base" latinLnBrk="0" hangingPunct="1">
                        <a:lnSpc>
                          <a:spcPct val="100000"/>
                        </a:lnSpc>
                        <a:spcBef>
                          <a:spcPts val="775"/>
                        </a:spcBef>
                        <a:spcAft>
                          <a:spcPct val="0"/>
                        </a:spcAft>
                        <a:buClr>
                          <a:srgbClr val="A50021"/>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4</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775"/>
                        </a:spcBef>
                        <a:spcAft>
                          <a:spcPct val="0"/>
                        </a:spcAft>
                        <a:buClr>
                          <a:srgbClr val="A50021"/>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John</a:t>
                      </a: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534">
                <a:tc>
                  <a:txBody>
                    <a:bodyPr/>
                    <a:lstStyle/>
                    <a:p>
                      <a:pPr marL="0" marR="0" lvl="0" indent="0" algn="ctr" defTabSz="914400" rtl="0" eaLnBrk="1" fontAlgn="base" latinLnBrk="0" hangingPunct="1">
                        <a:lnSpc>
                          <a:spcPct val="100000"/>
                        </a:lnSpc>
                        <a:spcBef>
                          <a:spcPts val="775"/>
                        </a:spcBef>
                        <a:spcAft>
                          <a:spcPct val="0"/>
                        </a:spcAft>
                        <a:buClr>
                          <a:srgbClr val="A50021"/>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2</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775"/>
                        </a:spcBef>
                        <a:spcAft>
                          <a:spcPct val="0"/>
                        </a:spcAft>
                        <a:buClr>
                          <a:srgbClr val="A50021"/>
                        </a:buClr>
                        <a:buSzPct val="75000"/>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rPr>
                        <a:t>Joe</a:t>
                      </a: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8085" name="Text Box 23"/>
          <p:cNvSpPr txBox="1">
            <a:spLocks noChangeArrowheads="1"/>
          </p:cNvSpPr>
          <p:nvPr>
            <p:custDataLst>
              <p:tags r:id="rId4"/>
            </p:custDataLst>
          </p:nvPr>
        </p:nvSpPr>
        <p:spPr bwMode="auto">
          <a:xfrm>
            <a:off x="304800" y="149383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FontTx/>
              <a:buNone/>
            </a:pPr>
            <a:r>
              <a:rPr lang="en-US" altLang="en-US" sz="2000" b="1" u="sng">
                <a:latin typeface="Comic Sans MS" pitchFamily="66" charset="0"/>
                <a:cs typeface="Arial" pitchFamily="34" charset="0"/>
              </a:rPr>
              <a:t>Table </a:t>
            </a:r>
            <a:r>
              <a:rPr lang="en-US" altLang="en-US" sz="2000" b="1" u="sng">
                <a:solidFill>
                  <a:srgbClr val="008000"/>
                </a:solidFill>
                <a:latin typeface="Comic Sans MS" pitchFamily="66" charset="0"/>
                <a:cs typeface="Arial" pitchFamily="34" charset="0"/>
              </a:rPr>
              <a:t>mylog</a:t>
            </a:r>
          </a:p>
        </p:txBody>
      </p:sp>
      <p:sp>
        <p:nvSpPr>
          <p:cNvPr id="5" name="TextBox 4">
            <a:extLst>
              <a:ext uri="{FF2B5EF4-FFF2-40B4-BE49-F238E27FC236}">
                <a16:creationId xmlns:a16="http://schemas.microsoft.com/office/drawing/2014/main" id="{4F4CEB22-C3EA-4401-973A-14E5DA325785}"/>
              </a:ext>
            </a:extLst>
          </p:cNvPr>
          <p:cNvSpPr txBox="1"/>
          <p:nvPr/>
        </p:nvSpPr>
        <p:spPr>
          <a:xfrm>
            <a:off x="1" y="6010275"/>
            <a:ext cx="8960312" cy="923330"/>
          </a:xfrm>
          <a:prstGeom prst="rect">
            <a:avLst/>
          </a:prstGeom>
          <a:noFill/>
        </p:spPr>
        <p:txBody>
          <a:bodyPr wrap="square">
            <a:spAutoFit/>
          </a:bodyPr>
          <a:lstStyle/>
          <a:p>
            <a:pPr algn="just"/>
            <a:r>
              <a:rPr lang="en-US" dirty="0"/>
              <a:t>Inside the procedure body, a SELECT statement is used to retrieve the value of the "</a:t>
            </a:r>
            <a:r>
              <a:rPr lang="en-US" dirty="0" err="1"/>
              <a:t>logon_num</a:t>
            </a:r>
            <a:r>
              <a:rPr lang="en-US" dirty="0"/>
              <a:t>" column from the "</a:t>
            </a:r>
            <a:r>
              <a:rPr lang="en-US" dirty="0" err="1"/>
              <a:t>mylog</a:t>
            </a:r>
            <a:r>
              <a:rPr lang="en-US" dirty="0"/>
              <a:t>" table, where the "who" column matches the "person" parameter.</a:t>
            </a:r>
          </a:p>
        </p:txBody>
      </p:sp>
    </p:spTree>
    <p:extLst>
      <p:ext uri="{BB962C8B-B14F-4D97-AF65-F5344CB8AC3E}">
        <p14:creationId xmlns:p14="http://schemas.microsoft.com/office/powerpoint/2010/main" val="5693118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custDataLst>
              <p:tags r:id="rId1"/>
            </p:custDataLst>
          </p:nvPr>
        </p:nvSpPr>
        <p:spPr bwMode="blackWhite">
          <a:xfrm>
            <a:off x="685800" y="2133600"/>
            <a:ext cx="7874000" cy="2660650"/>
          </a:xfrm>
          <a:prstGeom prst="rect">
            <a:avLst/>
          </a:prstGeom>
          <a:solidFill>
            <a:srgbClr val="FFFFCC"/>
          </a:solidFill>
          <a:ln w="12700">
            <a:solidFill>
              <a:schemeClr val="bg2"/>
            </a:solidFill>
            <a:miter lim="800000"/>
            <a:headEnd/>
            <a:tailEnd/>
          </a:ln>
          <a:effectLst>
            <a:outerShdw dist="89803" dir="2700000" algn="ctr" rotWithShape="0">
              <a:srgbClr val="000000"/>
            </a:outerShdw>
          </a:effectLst>
        </p:spPr>
        <p:txBody>
          <a:bodyPr lIns="92075" tIns="46038" rIns="92075" bIns="46038">
            <a:spAutoFit/>
          </a:bodyPr>
          <a:lstStyle>
            <a:lvl1pPr defTabSz="400050" eaLnBrk="0" hangingPunct="0">
              <a:spcBef>
                <a:spcPct val="20000"/>
              </a:spcBef>
              <a:buChar char="•"/>
              <a:tabLst>
                <a:tab pos="400050" algn="r"/>
                <a:tab pos="673100" algn="l"/>
              </a:tabLst>
              <a:defRPr sz="3200">
                <a:solidFill>
                  <a:schemeClr val="tx1"/>
                </a:solidFill>
                <a:latin typeface="Arial" pitchFamily="34" charset="0"/>
              </a:defRPr>
            </a:lvl1pPr>
            <a:lvl2pPr marL="742950" indent="-285750" defTabSz="400050" eaLnBrk="0" hangingPunct="0">
              <a:spcBef>
                <a:spcPct val="20000"/>
              </a:spcBef>
              <a:buChar char="–"/>
              <a:tabLst>
                <a:tab pos="400050" algn="r"/>
                <a:tab pos="673100" algn="l"/>
              </a:tabLst>
              <a:defRPr sz="2800">
                <a:solidFill>
                  <a:schemeClr val="tx1"/>
                </a:solidFill>
                <a:latin typeface="Arial" pitchFamily="34" charset="0"/>
              </a:defRPr>
            </a:lvl2pPr>
            <a:lvl3pPr marL="1143000" indent="-228600" defTabSz="400050" eaLnBrk="0" hangingPunct="0">
              <a:spcBef>
                <a:spcPct val="20000"/>
              </a:spcBef>
              <a:buChar char="•"/>
              <a:tabLst>
                <a:tab pos="400050" algn="r"/>
                <a:tab pos="673100" algn="l"/>
              </a:tabLst>
              <a:defRPr sz="2400">
                <a:solidFill>
                  <a:schemeClr val="tx1"/>
                </a:solidFill>
                <a:latin typeface="Arial" pitchFamily="34" charset="0"/>
              </a:defRPr>
            </a:lvl3pPr>
            <a:lvl4pPr marL="1600200" indent="-228600" defTabSz="400050" eaLnBrk="0" hangingPunct="0">
              <a:spcBef>
                <a:spcPct val="20000"/>
              </a:spcBef>
              <a:buChar char="–"/>
              <a:tabLst>
                <a:tab pos="400050" algn="r"/>
                <a:tab pos="673100" algn="l"/>
              </a:tabLst>
              <a:defRPr sz="2000">
                <a:solidFill>
                  <a:schemeClr val="tx1"/>
                </a:solidFill>
                <a:latin typeface="Arial" pitchFamily="34" charset="0"/>
              </a:defRPr>
            </a:lvl4pPr>
            <a:lvl5pPr marL="2057400" indent="-228600" defTabSz="400050" eaLnBrk="0" hangingPunct="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eaLnBrk="1" hangingPunct="1">
              <a:spcBef>
                <a:spcPct val="0"/>
              </a:spcBef>
              <a:buFontTx/>
              <a:buNone/>
            </a:pPr>
            <a:r>
              <a:rPr lang="en-US" altLang="en-US" sz="2400" b="1" dirty="0">
                <a:solidFill>
                  <a:srgbClr val="990000"/>
                </a:solidFill>
                <a:latin typeface="Courier New" pitchFamily="49" charset="0"/>
                <a:cs typeface="Arial" pitchFamily="34" charset="0"/>
              </a:rPr>
              <a:t>declare</a:t>
            </a:r>
          </a:p>
          <a:p>
            <a:pPr eaLnBrk="1" hangingPunct="1">
              <a:spcBef>
                <a:spcPct val="0"/>
              </a:spcBef>
              <a:buFontTx/>
              <a:buNone/>
            </a:pPr>
            <a:r>
              <a:rPr lang="en-US" altLang="en-US" sz="2400" b="1" dirty="0">
                <a:solidFill>
                  <a:srgbClr val="000000"/>
                </a:solidFill>
                <a:latin typeface="Courier New" pitchFamily="49" charset="0"/>
                <a:cs typeface="Arial" pitchFamily="34" charset="0"/>
              </a:rPr>
              <a:t>    </a:t>
            </a:r>
            <a:r>
              <a:rPr lang="en-US" altLang="en-US" sz="2400" b="1" dirty="0" err="1">
                <a:solidFill>
                  <a:srgbClr val="000000"/>
                </a:solidFill>
                <a:latin typeface="Courier New" pitchFamily="49" charset="0"/>
                <a:cs typeface="Arial" pitchFamily="34" charset="0"/>
              </a:rPr>
              <a:t>howmany</a:t>
            </a:r>
            <a:r>
              <a:rPr lang="en-US" altLang="en-US" sz="2400" b="1" dirty="0">
                <a:solidFill>
                  <a:srgbClr val="000000"/>
                </a:solidFill>
                <a:latin typeface="Courier New" pitchFamily="49" charset="0"/>
                <a:cs typeface="Arial" pitchFamily="34" charset="0"/>
              </a:rPr>
              <a:t>  </a:t>
            </a:r>
            <a:r>
              <a:rPr lang="en-US" altLang="en-US" sz="2400" b="1" dirty="0" err="1">
                <a:solidFill>
                  <a:srgbClr val="000000"/>
                </a:solidFill>
                <a:latin typeface="Courier New" pitchFamily="49" charset="0"/>
                <a:cs typeface="Arial" pitchFamily="34" charset="0"/>
              </a:rPr>
              <a:t>mylog.logon_num%TYPE</a:t>
            </a:r>
            <a:r>
              <a:rPr lang="en-US" altLang="en-US" sz="2400" b="1" dirty="0">
                <a:solidFill>
                  <a:srgbClr val="000000"/>
                </a:solidFill>
                <a:latin typeface="Courier New" pitchFamily="49" charset="0"/>
                <a:cs typeface="Arial" pitchFamily="34" charset="0"/>
              </a:rPr>
              <a:t>;</a:t>
            </a:r>
          </a:p>
          <a:p>
            <a:pPr eaLnBrk="1" hangingPunct="1">
              <a:spcBef>
                <a:spcPct val="0"/>
              </a:spcBef>
              <a:buFontTx/>
              <a:buNone/>
            </a:pPr>
            <a:r>
              <a:rPr lang="en-US" altLang="en-US" sz="2400" b="1" dirty="0">
                <a:solidFill>
                  <a:srgbClr val="990000"/>
                </a:solidFill>
                <a:latin typeface="Courier New" pitchFamily="49" charset="0"/>
                <a:cs typeface="Arial" pitchFamily="34" charset="0"/>
              </a:rPr>
              <a:t>begin</a:t>
            </a:r>
          </a:p>
          <a:p>
            <a:pPr eaLnBrk="1" hangingPunct="1">
              <a:spcBef>
                <a:spcPct val="0"/>
              </a:spcBef>
              <a:buFontTx/>
              <a:buNone/>
            </a:pPr>
            <a:r>
              <a:rPr lang="en-US" altLang="en-US" sz="2400" b="1" dirty="0">
                <a:solidFill>
                  <a:srgbClr val="000000"/>
                </a:solidFill>
                <a:latin typeface="Courier New" pitchFamily="49" charset="0"/>
                <a:cs typeface="Arial" pitchFamily="34" charset="0"/>
              </a:rPr>
              <a:t>    </a:t>
            </a:r>
            <a:r>
              <a:rPr lang="en-US" altLang="en-US" sz="2400" b="1" dirty="0" err="1">
                <a:solidFill>
                  <a:srgbClr val="FF0000"/>
                </a:solidFill>
                <a:latin typeface="Courier New" pitchFamily="49" charset="0"/>
                <a:cs typeface="Arial" pitchFamily="34" charset="0"/>
              </a:rPr>
              <a:t>num_logged</a:t>
            </a:r>
            <a:r>
              <a:rPr lang="en-US" altLang="en-US" sz="2400" b="1" dirty="0">
                <a:solidFill>
                  <a:srgbClr val="000000"/>
                </a:solidFill>
                <a:latin typeface="Courier New" pitchFamily="49" charset="0"/>
                <a:cs typeface="Arial" pitchFamily="34" charset="0"/>
              </a:rPr>
              <a:t>(</a:t>
            </a:r>
            <a:r>
              <a:rPr lang="en-US" altLang="en-US" sz="2400" b="1" dirty="0">
                <a:solidFill>
                  <a:srgbClr val="000000"/>
                </a:solidFill>
                <a:latin typeface="Times New Roman" pitchFamily="18" charset="0"/>
                <a:cs typeface="Arial" pitchFamily="34" charset="0"/>
              </a:rPr>
              <a:t>‘</a:t>
            </a:r>
            <a:r>
              <a:rPr lang="en-US" altLang="en-US" sz="2400" b="1" dirty="0">
                <a:solidFill>
                  <a:srgbClr val="000000"/>
                </a:solidFill>
                <a:latin typeface="Courier New" pitchFamily="49" charset="0"/>
                <a:cs typeface="Arial" pitchFamily="34" charset="0"/>
              </a:rPr>
              <a:t>John',</a:t>
            </a:r>
            <a:r>
              <a:rPr lang="en-US" altLang="en-US" sz="2400" b="1" dirty="0" err="1">
                <a:solidFill>
                  <a:srgbClr val="000000"/>
                </a:solidFill>
                <a:latin typeface="Courier New" pitchFamily="49" charset="0"/>
                <a:cs typeface="Arial" pitchFamily="34" charset="0"/>
              </a:rPr>
              <a:t>howmany</a:t>
            </a:r>
            <a:r>
              <a:rPr lang="en-US" altLang="en-US" sz="2400" b="1" dirty="0">
                <a:solidFill>
                  <a:srgbClr val="000000"/>
                </a:solidFill>
                <a:latin typeface="Courier New" pitchFamily="49" charset="0"/>
                <a:cs typeface="Arial" pitchFamily="34" charset="0"/>
              </a:rPr>
              <a:t>);</a:t>
            </a:r>
          </a:p>
          <a:p>
            <a:pPr eaLnBrk="1" hangingPunct="1">
              <a:spcBef>
                <a:spcPct val="0"/>
              </a:spcBef>
              <a:buFontTx/>
              <a:buNone/>
            </a:pPr>
            <a:r>
              <a:rPr lang="en-US" altLang="en-US" sz="2400" b="1" dirty="0">
                <a:solidFill>
                  <a:srgbClr val="000000"/>
                </a:solidFill>
                <a:latin typeface="Courier New" pitchFamily="49" charset="0"/>
                <a:cs typeface="Arial" pitchFamily="34" charset="0"/>
              </a:rPr>
              <a:t>    </a:t>
            </a:r>
            <a:r>
              <a:rPr lang="en-US" altLang="en-US" sz="2400" b="1" dirty="0" err="1">
                <a:solidFill>
                  <a:srgbClr val="000000"/>
                </a:solidFill>
                <a:latin typeface="Courier New" pitchFamily="49" charset="0"/>
                <a:cs typeface="Arial" pitchFamily="34" charset="0"/>
              </a:rPr>
              <a:t>dbms_output.put_line</a:t>
            </a:r>
            <a:r>
              <a:rPr lang="en-US" altLang="en-US" sz="2400" b="1" dirty="0">
                <a:solidFill>
                  <a:srgbClr val="000000"/>
                </a:solidFill>
                <a:latin typeface="Courier New" pitchFamily="49" charset="0"/>
                <a:cs typeface="Arial" pitchFamily="34" charset="0"/>
              </a:rPr>
              <a:t>(</a:t>
            </a:r>
            <a:r>
              <a:rPr lang="en-US" altLang="en-US" sz="2400" b="1" dirty="0" err="1">
                <a:solidFill>
                  <a:srgbClr val="000000"/>
                </a:solidFill>
                <a:latin typeface="Courier New" pitchFamily="49" charset="0"/>
                <a:cs typeface="Arial" pitchFamily="34" charset="0"/>
              </a:rPr>
              <a:t>howmany</a:t>
            </a:r>
            <a:r>
              <a:rPr lang="en-US" altLang="en-US" sz="2400" b="1" dirty="0">
                <a:solidFill>
                  <a:srgbClr val="000000"/>
                </a:solidFill>
                <a:latin typeface="Courier New" pitchFamily="49" charset="0"/>
                <a:cs typeface="Arial" pitchFamily="34" charset="0"/>
              </a:rPr>
              <a:t>);</a:t>
            </a:r>
          </a:p>
          <a:p>
            <a:pPr eaLnBrk="1" hangingPunct="1">
              <a:spcBef>
                <a:spcPct val="0"/>
              </a:spcBef>
              <a:buFontTx/>
              <a:buNone/>
            </a:pPr>
            <a:r>
              <a:rPr lang="en-US" altLang="en-US" sz="2400" b="1" dirty="0">
                <a:solidFill>
                  <a:srgbClr val="990000"/>
                </a:solidFill>
                <a:latin typeface="Courier New" pitchFamily="49" charset="0"/>
                <a:cs typeface="Arial" pitchFamily="34" charset="0"/>
              </a:rPr>
              <a:t>end</a:t>
            </a:r>
            <a:r>
              <a:rPr lang="en-US" altLang="en-US" sz="2400" b="1" dirty="0">
                <a:solidFill>
                  <a:srgbClr val="000000"/>
                </a:solidFill>
                <a:latin typeface="Courier New" pitchFamily="49" charset="0"/>
                <a:cs typeface="Arial" pitchFamily="34" charset="0"/>
              </a:rPr>
              <a:t>;</a:t>
            </a:r>
          </a:p>
          <a:p>
            <a:pPr eaLnBrk="1" hangingPunct="1">
              <a:spcBef>
                <a:spcPct val="0"/>
              </a:spcBef>
              <a:buFontTx/>
              <a:buNone/>
            </a:pPr>
            <a:r>
              <a:rPr lang="en-US" altLang="en-US" sz="2400" b="1" dirty="0">
                <a:solidFill>
                  <a:srgbClr val="000000"/>
                </a:solidFill>
                <a:latin typeface="Courier New" pitchFamily="49" charset="0"/>
                <a:cs typeface="Arial" pitchFamily="34" charset="0"/>
              </a:rPr>
              <a:t>/</a:t>
            </a:r>
          </a:p>
        </p:txBody>
      </p:sp>
      <p:sp>
        <p:nvSpPr>
          <p:cNvPr id="89091" name="Rectangle 3"/>
          <p:cNvSpPr>
            <a:spLocks noGrp="1" noChangeArrowheads="1"/>
          </p:cNvSpPr>
          <p:nvPr>
            <p:ph type="title"/>
            <p:custDataLst>
              <p:tags r:id="rId2"/>
            </p:custDataLst>
          </p:nvPr>
        </p:nvSpPr>
        <p:spPr/>
        <p:txBody>
          <a:bodyPr lIns="90488" tIns="44450" rIns="90488" bIns="44450"/>
          <a:lstStyle/>
          <a:p>
            <a:pPr eaLnBrk="1" hangingPunct="1"/>
            <a:r>
              <a:rPr lang="en-US" altLang="en-US" sz="4000"/>
              <a:t>Calling the Procedure</a:t>
            </a:r>
          </a:p>
        </p:txBody>
      </p:sp>
      <p:sp>
        <p:nvSpPr>
          <p:cNvPr id="89092" name="Text Box 4"/>
          <p:cNvSpPr txBox="1">
            <a:spLocks noChangeArrowheads="1"/>
          </p:cNvSpPr>
          <p:nvPr>
            <p:custDataLst>
              <p:tags r:id="rId3"/>
            </p:custDataLst>
          </p:nvPr>
        </p:nvSpPr>
        <p:spPr bwMode="auto">
          <a:xfrm>
            <a:off x="1295400" y="5257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US" altLang="en-US" sz="2400">
                <a:latin typeface="Times New Roman" pitchFamily="18" charset="0"/>
              </a:rPr>
              <a:t>More procedures: </a:t>
            </a:r>
            <a:r>
              <a:rPr lang="en-US" altLang="en-US" sz="2400" u="sng">
                <a:latin typeface="Times New Roman" pitchFamily="18" charset="0"/>
              </a:rPr>
              <a:t>p3.sql</a:t>
            </a:r>
          </a:p>
        </p:txBody>
      </p:sp>
    </p:spTree>
    <p:extLst>
      <p:ext uri="{BB962C8B-B14F-4D97-AF65-F5344CB8AC3E}">
        <p14:creationId xmlns:p14="http://schemas.microsoft.com/office/powerpoint/2010/main" val="290107921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custDataLst>
              <p:tags r:id="rId1"/>
            </p:custDataLst>
          </p:nvPr>
        </p:nvSpPr>
        <p:spPr/>
        <p:txBody>
          <a:bodyPr/>
          <a:lstStyle/>
          <a:p>
            <a:pPr eaLnBrk="1" hangingPunct="1"/>
            <a:r>
              <a:rPr lang="en-US" altLang="en-US" sz="4000"/>
              <a:t>Errors in a Procedure</a:t>
            </a:r>
          </a:p>
        </p:txBody>
      </p:sp>
      <p:sp>
        <p:nvSpPr>
          <p:cNvPr id="90115" name="Rectangle 3"/>
          <p:cNvSpPr>
            <a:spLocks noGrp="1" noChangeArrowheads="1"/>
          </p:cNvSpPr>
          <p:nvPr>
            <p:ph type="body" idx="1"/>
            <p:custDataLst>
              <p:tags r:id="rId2"/>
            </p:custDataLst>
          </p:nvPr>
        </p:nvSpPr>
        <p:spPr/>
        <p:txBody>
          <a:bodyPr/>
          <a:lstStyle/>
          <a:p>
            <a:pPr eaLnBrk="1" hangingPunct="1"/>
            <a:r>
              <a:rPr lang="en-US" altLang="en-US" sz="2800" dirty="0"/>
              <a:t>When creating the procedure, if there are errors in its definition, they will not be shown</a:t>
            </a:r>
          </a:p>
          <a:p>
            <a:pPr eaLnBrk="1" hangingPunct="1"/>
            <a:r>
              <a:rPr lang="en-US" altLang="en-US" sz="2800" dirty="0"/>
              <a:t>To see the errors of a procedure called</a:t>
            </a:r>
            <a:r>
              <a:rPr lang="en-US" altLang="en-US" sz="2800" dirty="0">
                <a:solidFill>
                  <a:schemeClr val="accent2"/>
                </a:solidFill>
              </a:rPr>
              <a:t> </a:t>
            </a:r>
            <a:r>
              <a:rPr lang="en-US" altLang="en-US" sz="2800" i="1" dirty="0" err="1">
                <a:solidFill>
                  <a:srgbClr val="FF3300"/>
                </a:solidFill>
              </a:rPr>
              <a:t>myProcedure</a:t>
            </a:r>
            <a:r>
              <a:rPr lang="en-US" altLang="en-US" sz="2800" dirty="0">
                <a:solidFill>
                  <a:schemeClr val="accent2"/>
                </a:solidFill>
              </a:rPr>
              <a:t>, </a:t>
            </a:r>
            <a:r>
              <a:rPr lang="en-US" altLang="en-US" sz="2800" dirty="0"/>
              <a:t>type </a:t>
            </a:r>
          </a:p>
          <a:p>
            <a:pPr lvl="1" eaLnBrk="1" hangingPunct="1">
              <a:buFont typeface="Wingdings" pitchFamily="2" charset="2"/>
              <a:buNone/>
            </a:pPr>
            <a:r>
              <a:rPr lang="en-US" altLang="en-US" sz="2400" dirty="0">
                <a:solidFill>
                  <a:schemeClr val="accent2"/>
                </a:solidFill>
              </a:rPr>
              <a:t>    </a:t>
            </a:r>
            <a:r>
              <a:rPr lang="en-US" altLang="en-US" sz="2400" dirty="0">
                <a:solidFill>
                  <a:srgbClr val="990000"/>
                </a:solidFill>
              </a:rPr>
              <a:t>SHOW ERRORS PROCEDURE</a:t>
            </a:r>
            <a:r>
              <a:rPr lang="en-US" altLang="en-US" sz="2400" dirty="0">
                <a:solidFill>
                  <a:schemeClr val="accent2"/>
                </a:solidFill>
              </a:rPr>
              <a:t> </a:t>
            </a:r>
            <a:r>
              <a:rPr lang="en-US" altLang="en-US" sz="2400" i="1" dirty="0" err="1">
                <a:solidFill>
                  <a:srgbClr val="FF3300"/>
                </a:solidFill>
              </a:rPr>
              <a:t>myProcedure</a:t>
            </a:r>
            <a:r>
              <a:rPr lang="en-US" altLang="en-US" sz="2400" dirty="0">
                <a:solidFill>
                  <a:srgbClr val="FF3300"/>
                </a:solidFill>
              </a:rPr>
              <a:t> </a:t>
            </a:r>
          </a:p>
          <a:p>
            <a:pPr eaLnBrk="1" hangingPunct="1">
              <a:buFont typeface="Wingdings" pitchFamily="2" charset="2"/>
              <a:buNone/>
            </a:pPr>
            <a:r>
              <a:rPr lang="en-US" altLang="en-US" sz="2800" dirty="0">
                <a:solidFill>
                  <a:schemeClr val="accent2"/>
                </a:solidFill>
              </a:rPr>
              <a:t>	</a:t>
            </a:r>
            <a:r>
              <a:rPr lang="en-US" altLang="en-US" sz="2800" dirty="0"/>
              <a:t>in the SQLPLUS prompt</a:t>
            </a:r>
          </a:p>
          <a:p>
            <a:pPr eaLnBrk="1" hangingPunct="1"/>
            <a:r>
              <a:rPr lang="en-US" altLang="en-US" sz="2800" dirty="0"/>
              <a:t>For functions, type</a:t>
            </a:r>
          </a:p>
          <a:p>
            <a:pPr lvl="1" eaLnBrk="1" hangingPunct="1">
              <a:buFont typeface="Wingdings" pitchFamily="2" charset="2"/>
              <a:buNone/>
            </a:pPr>
            <a:r>
              <a:rPr lang="en-US" altLang="en-US" sz="2400" dirty="0">
                <a:solidFill>
                  <a:schemeClr val="accent2"/>
                </a:solidFill>
              </a:rPr>
              <a:t>    </a:t>
            </a:r>
            <a:r>
              <a:rPr lang="en-US" altLang="en-US" sz="2400" dirty="0">
                <a:solidFill>
                  <a:srgbClr val="990000"/>
                </a:solidFill>
              </a:rPr>
              <a:t>SHOW ERRORS FUNCTION</a:t>
            </a:r>
            <a:r>
              <a:rPr lang="en-US" altLang="en-US" sz="2400" dirty="0">
                <a:solidFill>
                  <a:schemeClr val="accent2"/>
                </a:solidFill>
              </a:rPr>
              <a:t> </a:t>
            </a:r>
            <a:r>
              <a:rPr lang="en-US" altLang="en-US" sz="2400" i="1" dirty="0" err="1">
                <a:solidFill>
                  <a:srgbClr val="FF3300"/>
                </a:solidFill>
              </a:rPr>
              <a:t>myFunction</a:t>
            </a:r>
            <a:endParaRPr lang="en-US" altLang="en-US" sz="2400" dirty="0">
              <a:solidFill>
                <a:srgbClr val="FF3300"/>
              </a:solidFill>
            </a:endParaRPr>
          </a:p>
        </p:txBody>
      </p:sp>
    </p:spTree>
    <p:extLst>
      <p:ext uri="{BB962C8B-B14F-4D97-AF65-F5344CB8AC3E}">
        <p14:creationId xmlns:p14="http://schemas.microsoft.com/office/powerpoint/2010/main" val="387911483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Bordoloi and Bock</a:t>
            </a:r>
            <a:endParaRPr lang="en-US">
              <a:solidFill>
                <a:schemeClr val="tx1"/>
              </a:solidFill>
              <a:effectLst/>
            </a:endParaRPr>
          </a:p>
        </p:txBody>
      </p:sp>
      <p:sp>
        <p:nvSpPr>
          <p:cNvPr id="520194" name="Rectangle 2"/>
          <p:cNvSpPr>
            <a:spLocks noGrp="1" noChangeArrowheads="1"/>
          </p:cNvSpPr>
          <p:nvPr>
            <p:ph type="title"/>
          </p:nvPr>
        </p:nvSpPr>
        <p:spPr>
          <a:xfrm>
            <a:off x="685800" y="381000"/>
            <a:ext cx="7772400" cy="914400"/>
          </a:xfrm>
        </p:spPr>
        <p:txBody>
          <a:bodyPr/>
          <a:lstStyle/>
          <a:p>
            <a:r>
              <a:rPr lang="en-GB" sz="3600" b="1" u="sng"/>
              <a:t>Dropping a Procedure</a:t>
            </a:r>
            <a:endParaRPr lang="en-US" sz="3600" b="1" u="sng"/>
          </a:p>
        </p:txBody>
      </p:sp>
      <p:sp>
        <p:nvSpPr>
          <p:cNvPr id="520195" name="Rectangle 3"/>
          <p:cNvSpPr>
            <a:spLocks noGrp="1" noChangeArrowheads="1"/>
          </p:cNvSpPr>
          <p:nvPr>
            <p:ph type="body" idx="1"/>
          </p:nvPr>
        </p:nvSpPr>
        <p:spPr>
          <a:xfrm>
            <a:off x="685800" y="1600200"/>
            <a:ext cx="7772400" cy="4495800"/>
          </a:xfrm>
        </p:spPr>
        <p:txBody>
          <a:bodyPr/>
          <a:lstStyle/>
          <a:p>
            <a:r>
              <a:rPr lang="en-GB" sz="2800"/>
              <a:t>The SQL statement to drop a procedure is the straight-forward DROP PROCEDURE &lt;procedureName&gt; command.  </a:t>
            </a:r>
          </a:p>
          <a:p>
            <a:r>
              <a:rPr lang="en-GB" sz="2800"/>
              <a:t>This is a data definition language (DDL) command, and so an implicit commit executes prior to and immediately after the command.</a:t>
            </a:r>
          </a:p>
          <a:p>
            <a:pPr>
              <a:buFontTx/>
              <a:buNone/>
            </a:pPr>
            <a:endParaRPr lang="en-GB" sz="2800"/>
          </a:p>
          <a:p>
            <a:pPr>
              <a:buFontTx/>
              <a:buNone/>
            </a:pPr>
            <a:r>
              <a:rPr lang="en-GB" sz="2800">
                <a:latin typeface="Courier New" panose="02070309020205020404" pitchFamily="49" charset="0"/>
              </a:rPr>
              <a:t>SQL&gt; DROP PROCEDURE DisplaySalary2;</a:t>
            </a:r>
          </a:p>
          <a:p>
            <a:pPr>
              <a:buFontTx/>
              <a:buNone/>
            </a:pPr>
            <a:r>
              <a:rPr lang="en-GB" sz="2800">
                <a:latin typeface="Courier New" panose="02070309020205020404" pitchFamily="49" charset="0"/>
              </a:rPr>
              <a:t>Procedure dropped.</a:t>
            </a:r>
            <a:endParaRPr lang="en-US" sz="2800">
              <a:latin typeface="Courier New" panose="02070309020205020404" pitchFamily="49" charset="0"/>
            </a:endParaRPr>
          </a:p>
        </p:txBody>
      </p:sp>
    </p:spTree>
    <p:extLst>
      <p:ext uri="{BB962C8B-B14F-4D97-AF65-F5344CB8AC3E}">
        <p14:creationId xmlns:p14="http://schemas.microsoft.com/office/powerpoint/2010/main" val="3002851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Bordoloi and Bock</a:t>
            </a:r>
            <a:endParaRPr lang="en-US">
              <a:solidFill>
                <a:schemeClr val="tx1"/>
              </a:solidFill>
              <a:effectLst/>
            </a:endParaRPr>
          </a:p>
        </p:txBody>
      </p:sp>
      <p:sp>
        <p:nvSpPr>
          <p:cNvPr id="589826" name="Rectangle 2"/>
          <p:cNvSpPr>
            <a:spLocks noGrp="1" noChangeArrowheads="1"/>
          </p:cNvSpPr>
          <p:nvPr>
            <p:ph type="ctrTitle"/>
          </p:nvPr>
        </p:nvSpPr>
        <p:spPr>
          <a:xfrm>
            <a:off x="838200" y="0"/>
            <a:ext cx="8001000" cy="838200"/>
          </a:xfrm>
        </p:spPr>
        <p:txBody>
          <a:bodyPr anchor="ctr"/>
          <a:lstStyle/>
          <a:p>
            <a:r>
              <a:rPr lang="en-US" sz="3200" b="1" u="sng">
                <a:effectLst/>
                <a:ea typeface="Arial Unicode MS" panose="020B0604020202020204" pitchFamily="34" charset="-128"/>
                <a:cs typeface="Arial Unicode MS" panose="020B0604020202020204" pitchFamily="34" charset="-128"/>
              </a:rPr>
              <a:t>FUNCTIONS</a:t>
            </a:r>
          </a:p>
        </p:txBody>
      </p:sp>
      <p:sp>
        <p:nvSpPr>
          <p:cNvPr id="589827" name="Rectangle 3"/>
          <p:cNvSpPr>
            <a:spLocks noGrp="1" noChangeArrowheads="1"/>
          </p:cNvSpPr>
          <p:nvPr>
            <p:ph type="subTitle" idx="1"/>
          </p:nvPr>
        </p:nvSpPr>
        <p:spPr>
          <a:xfrm>
            <a:off x="0" y="762000"/>
            <a:ext cx="9144000" cy="5334000"/>
          </a:xfrm>
        </p:spPr>
        <p:txBody>
          <a:bodyPr/>
          <a:lstStyle/>
          <a:p>
            <a:pPr marL="742950" indent="-571500" algn="l">
              <a:lnSpc>
                <a:spcPct val="80000"/>
              </a:lnSpc>
              <a:buFontTx/>
              <a:buChar char="•"/>
            </a:pPr>
            <a:r>
              <a:rPr lang="en-US" sz="2800" dirty="0">
                <a:solidFill>
                  <a:schemeClr val="tx1"/>
                </a:solidFill>
                <a:effectLst/>
              </a:rPr>
              <a:t>Functions are a type of stored code and are very similar to procedures.</a:t>
            </a:r>
          </a:p>
          <a:p>
            <a:pPr marL="742950" indent="-571500" algn="l">
              <a:lnSpc>
                <a:spcPct val="80000"/>
              </a:lnSpc>
              <a:buFontTx/>
              <a:buChar char="•"/>
            </a:pPr>
            <a:r>
              <a:rPr lang="en-US" sz="2800" dirty="0">
                <a:solidFill>
                  <a:schemeClr val="tx1"/>
                </a:solidFill>
                <a:effectLst/>
              </a:rPr>
              <a:t>The significant difference is that a function is a PL/SQL block that </a:t>
            </a:r>
            <a:r>
              <a:rPr lang="en-US" sz="2800" i="1" dirty="0">
                <a:solidFill>
                  <a:schemeClr val="tx1"/>
                </a:solidFill>
                <a:effectLst/>
              </a:rPr>
              <a:t>returns </a:t>
            </a:r>
            <a:r>
              <a:rPr lang="en-US" sz="2800" dirty="0">
                <a:solidFill>
                  <a:schemeClr val="tx1"/>
                </a:solidFill>
                <a:effectLst/>
              </a:rPr>
              <a:t>a single value. </a:t>
            </a:r>
          </a:p>
          <a:p>
            <a:pPr marL="742950" indent="-571500" algn="l">
              <a:lnSpc>
                <a:spcPct val="80000"/>
              </a:lnSpc>
              <a:buFontTx/>
              <a:buChar char="•"/>
            </a:pPr>
            <a:r>
              <a:rPr lang="en-US" sz="2800" dirty="0">
                <a:solidFill>
                  <a:schemeClr val="tx1"/>
                </a:solidFill>
                <a:effectLst/>
              </a:rPr>
              <a:t>Functions can accept one, many, or no parameters, but a function must have a return clause in the executable section of the function.</a:t>
            </a:r>
          </a:p>
          <a:p>
            <a:pPr marL="742950" indent="-571500" algn="l">
              <a:lnSpc>
                <a:spcPct val="80000"/>
              </a:lnSpc>
              <a:buFontTx/>
              <a:buChar char="•"/>
            </a:pPr>
            <a:r>
              <a:rPr lang="en-US" sz="2800" dirty="0">
                <a:solidFill>
                  <a:schemeClr val="tx1"/>
                </a:solidFill>
                <a:effectLst/>
              </a:rPr>
              <a:t>The datatype of the return value must be declared in the header of the function.</a:t>
            </a:r>
          </a:p>
          <a:p>
            <a:pPr marL="742950" indent="-571500" algn="l">
              <a:lnSpc>
                <a:spcPct val="80000"/>
              </a:lnSpc>
              <a:buFontTx/>
              <a:buChar char="•"/>
            </a:pPr>
            <a:r>
              <a:rPr lang="en-US" sz="2800" dirty="0">
                <a:solidFill>
                  <a:schemeClr val="tx1"/>
                </a:solidFill>
                <a:effectLst/>
              </a:rPr>
              <a:t>A function is not a stand-alone executable in the way that a procedure is: It must be used in some context. You can think of it as a sentence fragment.</a:t>
            </a:r>
          </a:p>
          <a:p>
            <a:pPr marL="742950" indent="-571500" algn="l">
              <a:lnSpc>
                <a:spcPct val="80000"/>
              </a:lnSpc>
              <a:buFontTx/>
              <a:buChar char="•"/>
            </a:pPr>
            <a:r>
              <a:rPr lang="en-US" sz="2800" dirty="0">
                <a:solidFill>
                  <a:schemeClr val="tx1"/>
                </a:solidFill>
                <a:effectLst/>
              </a:rPr>
              <a:t>A function has output that needs to be assigned to a variable, or it can be used in a SELECT statement.</a:t>
            </a:r>
          </a:p>
          <a:p>
            <a:pPr marL="742950" indent="-571500" algn="l">
              <a:lnSpc>
                <a:spcPct val="80000"/>
              </a:lnSpc>
              <a:buFontTx/>
              <a:buChar char="•"/>
            </a:pPr>
            <a:endParaRPr lang="en-US" dirty="0">
              <a:solidFill>
                <a:schemeClr val="tx1"/>
              </a:solidFill>
              <a:effectLst/>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09481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custDataLst>
              <p:tags r:id="rId1"/>
            </p:custDataLst>
          </p:nvPr>
        </p:nvSpPr>
        <p:spPr/>
        <p:txBody>
          <a:bodyPr/>
          <a:lstStyle/>
          <a:p>
            <a:pPr eaLnBrk="1" hangingPunct="1"/>
            <a:r>
              <a:rPr lang="en-US" altLang="en-US" sz="4000"/>
              <a:t>Creating a Function</a:t>
            </a:r>
          </a:p>
        </p:txBody>
      </p:sp>
      <p:sp>
        <p:nvSpPr>
          <p:cNvPr id="91139" name="Rectangle 3"/>
          <p:cNvSpPr>
            <a:spLocks noGrp="1" noChangeArrowheads="1"/>
          </p:cNvSpPr>
          <p:nvPr>
            <p:ph type="body" idx="1"/>
            <p:custDataLst>
              <p:tags r:id="rId2"/>
            </p:custDataLst>
          </p:nvPr>
        </p:nvSpPr>
        <p:spPr>
          <a:xfrm>
            <a:off x="838200" y="2133600"/>
            <a:ext cx="7769225" cy="793750"/>
          </a:xfrm>
        </p:spPr>
        <p:txBody>
          <a:bodyPr>
            <a:normAutofit lnSpcReduction="10000"/>
          </a:bodyPr>
          <a:lstStyle/>
          <a:p>
            <a:pPr eaLnBrk="1" hangingPunct="1">
              <a:lnSpc>
                <a:spcPct val="90000"/>
              </a:lnSpc>
            </a:pPr>
            <a:r>
              <a:rPr lang="en-US" altLang="en-US" sz="2800"/>
              <a:t>Almost exactly like creating a procedure, but you supply a return type</a:t>
            </a:r>
          </a:p>
        </p:txBody>
      </p:sp>
      <p:sp>
        <p:nvSpPr>
          <p:cNvPr id="91140" name="Rectangle 4"/>
          <p:cNvSpPr>
            <a:spLocks noChangeArrowheads="1"/>
          </p:cNvSpPr>
          <p:nvPr>
            <p:custDataLst>
              <p:tags r:id="rId3"/>
            </p:custDataLst>
          </p:nvPr>
        </p:nvSpPr>
        <p:spPr bwMode="blackWhite">
          <a:xfrm>
            <a:off x="762000" y="3054350"/>
            <a:ext cx="7874000" cy="3025775"/>
          </a:xfrm>
          <a:prstGeom prst="rect">
            <a:avLst/>
          </a:prstGeom>
          <a:solidFill>
            <a:srgbClr val="FFFFCC"/>
          </a:solidFill>
          <a:ln w="12700">
            <a:solidFill>
              <a:schemeClr val="bg2"/>
            </a:solidFill>
            <a:miter lim="800000"/>
            <a:headEnd/>
            <a:tailEnd/>
          </a:ln>
          <a:effectLst>
            <a:outerShdw dist="89803" dir="2700000" algn="ctr" rotWithShape="0">
              <a:srgbClr val="000000"/>
            </a:outerShdw>
          </a:effectLst>
        </p:spPr>
        <p:txBody>
          <a:bodyPr lIns="92075" tIns="46038" rIns="92075" bIns="46038">
            <a:spAutoFit/>
          </a:bodyPr>
          <a:lstStyle>
            <a:lvl1pPr defTabSz="400050" eaLnBrk="0" hangingPunct="0">
              <a:spcBef>
                <a:spcPct val="20000"/>
              </a:spcBef>
              <a:buChar char="•"/>
              <a:tabLst>
                <a:tab pos="400050" algn="r"/>
                <a:tab pos="673100" algn="l"/>
              </a:tabLst>
              <a:defRPr sz="3200">
                <a:solidFill>
                  <a:schemeClr val="tx1"/>
                </a:solidFill>
                <a:latin typeface="Arial" pitchFamily="34" charset="0"/>
              </a:defRPr>
            </a:lvl1pPr>
            <a:lvl2pPr marL="742950" indent="-285750" defTabSz="400050" eaLnBrk="0" hangingPunct="0">
              <a:spcBef>
                <a:spcPct val="20000"/>
              </a:spcBef>
              <a:buChar char="–"/>
              <a:tabLst>
                <a:tab pos="400050" algn="r"/>
                <a:tab pos="673100" algn="l"/>
              </a:tabLst>
              <a:defRPr sz="2800">
                <a:solidFill>
                  <a:schemeClr val="tx1"/>
                </a:solidFill>
                <a:latin typeface="Arial" pitchFamily="34" charset="0"/>
              </a:defRPr>
            </a:lvl2pPr>
            <a:lvl3pPr marL="1143000" indent="-228600" defTabSz="400050" eaLnBrk="0" hangingPunct="0">
              <a:spcBef>
                <a:spcPct val="20000"/>
              </a:spcBef>
              <a:buChar char="•"/>
              <a:tabLst>
                <a:tab pos="400050" algn="r"/>
                <a:tab pos="673100" algn="l"/>
              </a:tabLst>
              <a:defRPr sz="2400">
                <a:solidFill>
                  <a:schemeClr val="tx1"/>
                </a:solidFill>
                <a:latin typeface="Arial" pitchFamily="34" charset="0"/>
              </a:defRPr>
            </a:lvl3pPr>
            <a:lvl4pPr marL="1600200" indent="-228600" defTabSz="400050" eaLnBrk="0" hangingPunct="0">
              <a:spcBef>
                <a:spcPct val="20000"/>
              </a:spcBef>
              <a:buChar char="–"/>
              <a:tabLst>
                <a:tab pos="400050" algn="r"/>
                <a:tab pos="673100" algn="l"/>
              </a:tabLst>
              <a:defRPr sz="2000">
                <a:solidFill>
                  <a:schemeClr val="tx1"/>
                </a:solidFill>
                <a:latin typeface="Arial" pitchFamily="34" charset="0"/>
              </a:defRPr>
            </a:lvl4pPr>
            <a:lvl5pPr marL="2057400" indent="-228600" defTabSz="400050" eaLnBrk="0" hangingPunct="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eaLnBrk="1" hangingPunct="1">
              <a:spcBef>
                <a:spcPct val="0"/>
              </a:spcBef>
              <a:buFontTx/>
              <a:buNone/>
            </a:pPr>
            <a:r>
              <a:rPr lang="en-US" altLang="en-US" sz="2400" b="1">
                <a:solidFill>
                  <a:srgbClr val="000000"/>
                </a:solidFill>
                <a:latin typeface="Courier New" pitchFamily="49" charset="0"/>
                <a:cs typeface="Arial" pitchFamily="34" charset="0"/>
              </a:rPr>
              <a:t>CREATE [OR REPLACE] FUNCTION</a:t>
            </a:r>
          </a:p>
          <a:p>
            <a:pPr eaLnBrk="1" hangingPunct="1">
              <a:spcBef>
                <a:spcPct val="0"/>
              </a:spcBef>
              <a:buFontTx/>
              <a:buNone/>
            </a:pPr>
            <a:r>
              <a:rPr lang="en-US" altLang="en-US" sz="2400" b="1" i="1">
                <a:solidFill>
                  <a:srgbClr val="000000"/>
                </a:solidFill>
                <a:latin typeface="Courier New" pitchFamily="49" charset="0"/>
                <a:cs typeface="Arial" pitchFamily="34" charset="0"/>
              </a:rPr>
              <a:t>function_name</a:t>
            </a:r>
          </a:p>
          <a:p>
            <a:pPr eaLnBrk="1" hangingPunct="1">
              <a:spcBef>
                <a:spcPct val="0"/>
              </a:spcBef>
              <a:buFontTx/>
              <a:buNone/>
            </a:pPr>
            <a:r>
              <a:rPr lang="en-US" altLang="en-US" sz="2400" b="1" i="1">
                <a:solidFill>
                  <a:srgbClr val="000000"/>
                </a:solidFill>
                <a:latin typeface="Courier New" pitchFamily="49" charset="0"/>
                <a:cs typeface="Arial" pitchFamily="34" charset="0"/>
              </a:rPr>
              <a:t> </a:t>
            </a:r>
            <a:r>
              <a:rPr lang="en-US" altLang="en-US" sz="2400" b="1">
                <a:solidFill>
                  <a:srgbClr val="000000"/>
                </a:solidFill>
                <a:latin typeface="Courier New" pitchFamily="49" charset="0"/>
                <a:cs typeface="Arial" pitchFamily="34" charset="0"/>
              </a:rPr>
              <a:t>[(</a:t>
            </a:r>
            <a:r>
              <a:rPr lang="en-US" altLang="en-US" sz="2400" b="1" i="1">
                <a:solidFill>
                  <a:srgbClr val="000000"/>
                </a:solidFill>
                <a:latin typeface="Courier New" pitchFamily="49" charset="0"/>
                <a:cs typeface="Arial" pitchFamily="34" charset="0"/>
              </a:rPr>
              <a:t>parameter1 </a:t>
            </a:r>
            <a:r>
              <a:rPr lang="en-US" altLang="en-US" sz="2400" b="1">
                <a:solidFill>
                  <a:srgbClr val="000000"/>
                </a:solidFill>
                <a:latin typeface="Courier New" pitchFamily="49" charset="0"/>
                <a:cs typeface="Arial" pitchFamily="34" charset="0"/>
              </a:rPr>
              <a:t>[</a:t>
            </a:r>
            <a:r>
              <a:rPr lang="en-US" altLang="en-US" sz="2400" b="1" i="1">
                <a:solidFill>
                  <a:srgbClr val="000000"/>
                </a:solidFill>
                <a:latin typeface="Courier New" pitchFamily="49" charset="0"/>
                <a:cs typeface="Arial" pitchFamily="34" charset="0"/>
              </a:rPr>
              <a:t>mode1</a:t>
            </a:r>
            <a:r>
              <a:rPr lang="en-US" altLang="en-US" sz="2400" b="1">
                <a:solidFill>
                  <a:srgbClr val="000000"/>
                </a:solidFill>
                <a:latin typeface="Courier New" pitchFamily="49" charset="0"/>
                <a:cs typeface="Arial" pitchFamily="34" charset="0"/>
              </a:rPr>
              <a:t>]</a:t>
            </a:r>
            <a:r>
              <a:rPr lang="en-US" altLang="en-US" sz="2400" b="1" i="1">
                <a:solidFill>
                  <a:srgbClr val="000000"/>
                </a:solidFill>
                <a:latin typeface="Courier New" pitchFamily="49" charset="0"/>
                <a:cs typeface="Arial" pitchFamily="34" charset="0"/>
              </a:rPr>
              <a:t> datatype1,</a:t>
            </a:r>
          </a:p>
          <a:p>
            <a:pPr eaLnBrk="1" hangingPunct="1">
              <a:spcBef>
                <a:spcPct val="0"/>
              </a:spcBef>
              <a:buFontTx/>
              <a:buNone/>
            </a:pPr>
            <a:r>
              <a:rPr lang="en-US" altLang="en-US" sz="2400" b="1" i="1">
                <a:solidFill>
                  <a:srgbClr val="000000"/>
                </a:solidFill>
                <a:latin typeface="Courier New" pitchFamily="49" charset="0"/>
                <a:cs typeface="Arial" pitchFamily="34" charset="0"/>
              </a:rPr>
              <a:t>  parameter2 </a:t>
            </a:r>
            <a:r>
              <a:rPr lang="en-US" altLang="en-US" sz="2400" b="1">
                <a:solidFill>
                  <a:srgbClr val="000000"/>
                </a:solidFill>
                <a:latin typeface="Courier New" pitchFamily="49" charset="0"/>
                <a:cs typeface="Arial" pitchFamily="34" charset="0"/>
              </a:rPr>
              <a:t>[</a:t>
            </a:r>
            <a:r>
              <a:rPr lang="en-US" altLang="en-US" sz="2400" b="1" i="1">
                <a:solidFill>
                  <a:srgbClr val="000000"/>
                </a:solidFill>
                <a:latin typeface="Courier New" pitchFamily="49" charset="0"/>
                <a:cs typeface="Arial" pitchFamily="34" charset="0"/>
              </a:rPr>
              <a:t>mode2</a:t>
            </a:r>
            <a:r>
              <a:rPr lang="en-US" altLang="en-US" sz="2400" b="1">
                <a:solidFill>
                  <a:srgbClr val="000000"/>
                </a:solidFill>
                <a:latin typeface="Courier New" pitchFamily="49" charset="0"/>
                <a:cs typeface="Arial" pitchFamily="34" charset="0"/>
              </a:rPr>
              <a:t>]</a:t>
            </a:r>
            <a:r>
              <a:rPr lang="en-US" altLang="en-US" sz="2400" b="1" i="1">
                <a:solidFill>
                  <a:srgbClr val="000000"/>
                </a:solidFill>
                <a:latin typeface="Courier New" pitchFamily="49" charset="0"/>
                <a:cs typeface="Arial" pitchFamily="34" charset="0"/>
              </a:rPr>
              <a:t> datatype2,</a:t>
            </a:r>
          </a:p>
          <a:p>
            <a:pPr eaLnBrk="1" hangingPunct="1">
              <a:spcBef>
                <a:spcPct val="0"/>
              </a:spcBef>
              <a:buFontTx/>
              <a:buNone/>
            </a:pPr>
            <a:r>
              <a:rPr lang="en-US" altLang="en-US" sz="2400" b="1" i="1">
                <a:solidFill>
                  <a:srgbClr val="000000"/>
                </a:solidFill>
                <a:latin typeface="Courier New" pitchFamily="49" charset="0"/>
                <a:cs typeface="Arial" pitchFamily="34" charset="0"/>
              </a:rPr>
              <a:t>  . . .</a:t>
            </a:r>
            <a:r>
              <a:rPr lang="en-US" altLang="en-US" sz="2400" b="1">
                <a:solidFill>
                  <a:srgbClr val="000000"/>
                </a:solidFill>
                <a:latin typeface="Courier New" pitchFamily="49" charset="0"/>
                <a:cs typeface="Arial" pitchFamily="34" charset="0"/>
              </a:rPr>
              <a:t>)]</a:t>
            </a:r>
          </a:p>
          <a:p>
            <a:pPr eaLnBrk="1" hangingPunct="1">
              <a:spcBef>
                <a:spcPct val="0"/>
              </a:spcBef>
              <a:buFontTx/>
              <a:buNone/>
            </a:pPr>
            <a:r>
              <a:rPr lang="en-US" altLang="en-US" sz="2400" b="1">
                <a:solidFill>
                  <a:schemeClr val="accent2"/>
                </a:solidFill>
                <a:latin typeface="Courier New" pitchFamily="49" charset="0"/>
                <a:cs typeface="Arial" pitchFamily="34" charset="0"/>
              </a:rPr>
              <a:t>RETURN </a:t>
            </a:r>
            <a:r>
              <a:rPr lang="en-US" altLang="en-US" sz="2400" b="1" i="1">
                <a:solidFill>
                  <a:schemeClr val="accent2"/>
                </a:solidFill>
                <a:latin typeface="Courier New" pitchFamily="49" charset="0"/>
                <a:cs typeface="Arial" pitchFamily="34" charset="0"/>
              </a:rPr>
              <a:t>datatype</a:t>
            </a:r>
          </a:p>
          <a:p>
            <a:pPr eaLnBrk="1" hangingPunct="1">
              <a:spcBef>
                <a:spcPct val="0"/>
              </a:spcBef>
              <a:buFontTx/>
              <a:buNone/>
            </a:pPr>
            <a:r>
              <a:rPr lang="en-US" altLang="en-US" sz="2400" b="1">
                <a:solidFill>
                  <a:srgbClr val="000000"/>
                </a:solidFill>
                <a:latin typeface="Courier New" pitchFamily="49" charset="0"/>
                <a:cs typeface="Arial" pitchFamily="34" charset="0"/>
              </a:rPr>
              <a:t>IS|AS</a:t>
            </a:r>
          </a:p>
          <a:p>
            <a:pPr eaLnBrk="1" hangingPunct="1">
              <a:spcBef>
                <a:spcPct val="0"/>
              </a:spcBef>
              <a:buFontTx/>
              <a:buNone/>
            </a:pPr>
            <a:r>
              <a:rPr lang="en-US" altLang="en-US" sz="2400" b="1">
                <a:solidFill>
                  <a:srgbClr val="000000"/>
                </a:solidFill>
                <a:latin typeface="Courier New" pitchFamily="49" charset="0"/>
                <a:cs typeface="Arial" pitchFamily="34" charset="0"/>
              </a:rPr>
              <a:t>PL/SQL Block;</a:t>
            </a:r>
          </a:p>
        </p:txBody>
      </p:sp>
    </p:spTree>
    <p:extLst>
      <p:ext uri="{BB962C8B-B14F-4D97-AF65-F5344CB8AC3E}">
        <p14:creationId xmlns:p14="http://schemas.microsoft.com/office/powerpoint/2010/main" val="21656596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custDataLst>
              <p:tags r:id="rId1"/>
            </p:custDataLst>
          </p:nvPr>
        </p:nvSpPr>
        <p:spPr bwMode="blackWhite">
          <a:xfrm>
            <a:off x="609600" y="1752600"/>
            <a:ext cx="7874000" cy="4371975"/>
          </a:xfrm>
          <a:prstGeom prst="rect">
            <a:avLst/>
          </a:prstGeom>
          <a:solidFill>
            <a:srgbClr val="FFFFCC"/>
          </a:solidFill>
          <a:ln w="12700">
            <a:solidFill>
              <a:schemeClr val="bg2"/>
            </a:solidFill>
            <a:miter lim="800000"/>
            <a:headEnd/>
            <a:tailEnd/>
          </a:ln>
          <a:effectLst>
            <a:outerShdw dist="89803" dir="2700000" algn="ctr" rotWithShape="0">
              <a:srgbClr val="000000"/>
            </a:outerShdw>
          </a:effectLst>
        </p:spPr>
        <p:txBody>
          <a:bodyPr lIns="92075" tIns="46038" rIns="92075" bIns="46038">
            <a:spAutoFit/>
          </a:bodyPr>
          <a:lstStyle>
            <a:lvl1pPr defTabSz="400050" eaLnBrk="0" hangingPunct="0">
              <a:spcBef>
                <a:spcPct val="20000"/>
              </a:spcBef>
              <a:buChar char="•"/>
              <a:tabLst>
                <a:tab pos="400050" algn="r"/>
                <a:tab pos="673100" algn="l"/>
              </a:tabLst>
              <a:defRPr sz="3200">
                <a:solidFill>
                  <a:schemeClr val="tx1"/>
                </a:solidFill>
                <a:latin typeface="Arial" pitchFamily="34" charset="0"/>
              </a:defRPr>
            </a:lvl1pPr>
            <a:lvl2pPr marL="742950" indent="-285750" defTabSz="400050" eaLnBrk="0" hangingPunct="0">
              <a:spcBef>
                <a:spcPct val="20000"/>
              </a:spcBef>
              <a:buChar char="–"/>
              <a:tabLst>
                <a:tab pos="400050" algn="r"/>
                <a:tab pos="673100" algn="l"/>
              </a:tabLst>
              <a:defRPr sz="2800">
                <a:solidFill>
                  <a:schemeClr val="tx1"/>
                </a:solidFill>
                <a:latin typeface="Arial" pitchFamily="34" charset="0"/>
              </a:defRPr>
            </a:lvl2pPr>
            <a:lvl3pPr marL="1143000" indent="-228600" defTabSz="400050" eaLnBrk="0" hangingPunct="0">
              <a:spcBef>
                <a:spcPct val="20000"/>
              </a:spcBef>
              <a:buChar char="•"/>
              <a:tabLst>
                <a:tab pos="400050" algn="r"/>
                <a:tab pos="673100" algn="l"/>
              </a:tabLst>
              <a:defRPr sz="2400">
                <a:solidFill>
                  <a:schemeClr val="tx1"/>
                </a:solidFill>
                <a:latin typeface="Arial" pitchFamily="34" charset="0"/>
              </a:defRPr>
            </a:lvl3pPr>
            <a:lvl4pPr marL="1600200" indent="-228600" defTabSz="400050" eaLnBrk="0" hangingPunct="0">
              <a:spcBef>
                <a:spcPct val="20000"/>
              </a:spcBef>
              <a:buChar char="–"/>
              <a:tabLst>
                <a:tab pos="400050" algn="r"/>
                <a:tab pos="673100" algn="l"/>
              </a:tabLst>
              <a:defRPr sz="2000">
                <a:solidFill>
                  <a:schemeClr val="tx1"/>
                </a:solidFill>
                <a:latin typeface="Arial" pitchFamily="34" charset="0"/>
              </a:defRPr>
            </a:lvl4pPr>
            <a:lvl5pPr marL="2057400" indent="-228600" defTabSz="400050" eaLnBrk="0" hangingPunct="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eaLnBrk="1" hangingPunct="1">
              <a:spcBef>
                <a:spcPct val="0"/>
              </a:spcBef>
              <a:buFontTx/>
              <a:buNone/>
            </a:pPr>
            <a:r>
              <a:rPr lang="en-US" altLang="en-US" sz="2000" b="1">
                <a:solidFill>
                  <a:srgbClr val="000000"/>
                </a:solidFill>
                <a:latin typeface="Courier New" pitchFamily="49" charset="0"/>
                <a:cs typeface="Arial" pitchFamily="34" charset="0"/>
              </a:rPr>
              <a:t>create or replace function </a:t>
            </a:r>
          </a:p>
          <a:p>
            <a:pPr eaLnBrk="1" hangingPunct="1">
              <a:spcBef>
                <a:spcPct val="0"/>
              </a:spcBef>
              <a:buFontTx/>
              <a:buNone/>
            </a:pPr>
            <a:r>
              <a:rPr lang="en-US" altLang="en-US" sz="2000" b="1">
                <a:solidFill>
                  <a:srgbClr val="FF0000"/>
                </a:solidFill>
                <a:latin typeface="Courier New" pitchFamily="49" charset="0"/>
                <a:cs typeface="Arial" pitchFamily="34" charset="0"/>
              </a:rPr>
              <a:t>rating_message</a:t>
            </a:r>
            <a:r>
              <a:rPr lang="en-US" altLang="en-US" sz="2000" b="1">
                <a:solidFill>
                  <a:srgbClr val="000000"/>
                </a:solidFill>
                <a:latin typeface="Courier New" pitchFamily="49" charset="0"/>
                <a:cs typeface="Arial" pitchFamily="34" charset="0"/>
              </a:rPr>
              <a:t>(rating IN NUMBER)</a:t>
            </a:r>
          </a:p>
          <a:p>
            <a:pPr eaLnBrk="1" hangingPunct="1">
              <a:spcBef>
                <a:spcPct val="0"/>
              </a:spcBef>
              <a:buFontTx/>
              <a:buNone/>
            </a:pPr>
            <a:r>
              <a:rPr lang="en-US" altLang="en-US" sz="2000" b="1">
                <a:solidFill>
                  <a:srgbClr val="000000"/>
                </a:solidFill>
                <a:latin typeface="Courier New" pitchFamily="49" charset="0"/>
                <a:cs typeface="Arial" pitchFamily="34" charset="0"/>
              </a:rPr>
              <a:t>return VARCHAR2</a:t>
            </a:r>
          </a:p>
          <a:p>
            <a:pPr eaLnBrk="1" hangingPunct="1">
              <a:spcBef>
                <a:spcPct val="0"/>
              </a:spcBef>
              <a:buFontTx/>
              <a:buNone/>
            </a:pPr>
            <a:r>
              <a:rPr lang="en-US" altLang="en-US" sz="2000" b="1">
                <a:solidFill>
                  <a:srgbClr val="000000"/>
                </a:solidFill>
                <a:latin typeface="Courier New" pitchFamily="49" charset="0"/>
                <a:cs typeface="Arial" pitchFamily="34" charset="0"/>
              </a:rPr>
              <a:t>AS</a:t>
            </a:r>
          </a:p>
          <a:p>
            <a:pPr eaLnBrk="1" hangingPunct="1">
              <a:spcBef>
                <a:spcPct val="0"/>
              </a:spcBef>
              <a:buFontTx/>
              <a:buNone/>
            </a:pPr>
            <a:r>
              <a:rPr lang="en-US" altLang="en-US" sz="2000" b="1">
                <a:solidFill>
                  <a:srgbClr val="000000"/>
                </a:solidFill>
                <a:latin typeface="Courier New" pitchFamily="49" charset="0"/>
                <a:cs typeface="Arial" pitchFamily="34" charset="0"/>
              </a:rPr>
              <a:t>BEGIN</a:t>
            </a:r>
          </a:p>
          <a:p>
            <a:pPr eaLnBrk="1" hangingPunct="1">
              <a:spcBef>
                <a:spcPct val="0"/>
              </a:spcBef>
              <a:buFontTx/>
              <a:buNone/>
            </a:pPr>
            <a:r>
              <a:rPr lang="en-US" altLang="en-US" sz="2000" b="1">
                <a:solidFill>
                  <a:srgbClr val="000000"/>
                </a:solidFill>
                <a:latin typeface="Courier New" pitchFamily="49" charset="0"/>
                <a:cs typeface="Arial" pitchFamily="34" charset="0"/>
              </a:rPr>
              <a:t>  IF rating &gt; 7 THEN</a:t>
            </a:r>
          </a:p>
          <a:p>
            <a:pPr eaLnBrk="1" hangingPunct="1">
              <a:spcBef>
                <a:spcPct val="0"/>
              </a:spcBef>
              <a:buFontTx/>
              <a:buNone/>
            </a:pPr>
            <a:r>
              <a:rPr lang="en-US" altLang="en-US" sz="2000" b="1">
                <a:solidFill>
                  <a:srgbClr val="000000"/>
                </a:solidFill>
                <a:latin typeface="Courier New" pitchFamily="49" charset="0"/>
                <a:cs typeface="Arial" pitchFamily="34" charset="0"/>
              </a:rPr>
              <a:t>    return 'You are great'; </a:t>
            </a:r>
          </a:p>
          <a:p>
            <a:pPr eaLnBrk="1" hangingPunct="1">
              <a:spcBef>
                <a:spcPct val="0"/>
              </a:spcBef>
              <a:buFontTx/>
              <a:buNone/>
            </a:pPr>
            <a:r>
              <a:rPr lang="en-US" altLang="en-US" sz="2000" b="1">
                <a:solidFill>
                  <a:srgbClr val="000000"/>
                </a:solidFill>
                <a:latin typeface="Courier New" pitchFamily="49" charset="0"/>
                <a:cs typeface="Arial" pitchFamily="34" charset="0"/>
              </a:rPr>
              <a:t>  ELSIF rating &gt;= 5 THEN              </a:t>
            </a:r>
          </a:p>
          <a:p>
            <a:pPr eaLnBrk="1" hangingPunct="1">
              <a:spcBef>
                <a:spcPct val="0"/>
              </a:spcBef>
              <a:buFontTx/>
              <a:buNone/>
            </a:pPr>
            <a:r>
              <a:rPr lang="en-US" altLang="en-US" sz="2000" b="1">
                <a:solidFill>
                  <a:srgbClr val="000000"/>
                </a:solidFill>
                <a:latin typeface="Courier New" pitchFamily="49" charset="0"/>
                <a:cs typeface="Arial" pitchFamily="34" charset="0"/>
              </a:rPr>
              <a:t>    return  'Not bad';</a:t>
            </a:r>
          </a:p>
          <a:p>
            <a:pPr eaLnBrk="1" hangingPunct="1">
              <a:spcBef>
                <a:spcPct val="0"/>
              </a:spcBef>
              <a:buFontTx/>
              <a:buNone/>
            </a:pPr>
            <a:r>
              <a:rPr lang="en-US" altLang="en-US" sz="2000" b="1">
                <a:solidFill>
                  <a:srgbClr val="000000"/>
                </a:solidFill>
                <a:latin typeface="Courier New" pitchFamily="49" charset="0"/>
                <a:cs typeface="Arial" pitchFamily="34" charset="0"/>
              </a:rPr>
              <a:t>  ELSE</a:t>
            </a:r>
          </a:p>
          <a:p>
            <a:pPr eaLnBrk="1" hangingPunct="1">
              <a:spcBef>
                <a:spcPct val="0"/>
              </a:spcBef>
              <a:buFontTx/>
              <a:buNone/>
            </a:pPr>
            <a:r>
              <a:rPr lang="en-US" altLang="en-US" sz="2000" b="1">
                <a:solidFill>
                  <a:srgbClr val="000000"/>
                </a:solidFill>
                <a:latin typeface="Courier New" pitchFamily="49" charset="0"/>
                <a:cs typeface="Arial" pitchFamily="34" charset="0"/>
              </a:rPr>
              <a:t>    return 'Pretty bad';</a:t>
            </a:r>
          </a:p>
          <a:p>
            <a:pPr eaLnBrk="1" hangingPunct="1">
              <a:spcBef>
                <a:spcPct val="0"/>
              </a:spcBef>
              <a:buFontTx/>
              <a:buNone/>
            </a:pPr>
            <a:r>
              <a:rPr lang="en-US" altLang="en-US" sz="2000" b="1">
                <a:solidFill>
                  <a:srgbClr val="000000"/>
                </a:solidFill>
                <a:latin typeface="Courier New" pitchFamily="49" charset="0"/>
                <a:cs typeface="Arial" pitchFamily="34" charset="0"/>
              </a:rPr>
              <a:t>  END IF;</a:t>
            </a:r>
          </a:p>
          <a:p>
            <a:pPr eaLnBrk="1" hangingPunct="1">
              <a:spcBef>
                <a:spcPct val="0"/>
              </a:spcBef>
              <a:buFontTx/>
              <a:buNone/>
            </a:pPr>
            <a:r>
              <a:rPr lang="en-US" altLang="en-US" sz="2000" b="1">
                <a:solidFill>
                  <a:srgbClr val="000000"/>
                </a:solidFill>
                <a:latin typeface="Courier New" pitchFamily="49" charset="0"/>
                <a:cs typeface="Arial" pitchFamily="34" charset="0"/>
              </a:rPr>
              <a:t>END;</a:t>
            </a:r>
          </a:p>
          <a:p>
            <a:pPr eaLnBrk="1" hangingPunct="1">
              <a:spcBef>
                <a:spcPct val="0"/>
              </a:spcBef>
              <a:buFontTx/>
              <a:buNone/>
            </a:pPr>
            <a:r>
              <a:rPr lang="en-US" altLang="en-US" sz="2000" b="1">
                <a:solidFill>
                  <a:srgbClr val="000000"/>
                </a:solidFill>
                <a:latin typeface="Courier New" pitchFamily="49" charset="0"/>
                <a:cs typeface="Arial" pitchFamily="34" charset="0"/>
              </a:rPr>
              <a:t>/</a:t>
            </a:r>
          </a:p>
        </p:txBody>
      </p:sp>
      <p:sp>
        <p:nvSpPr>
          <p:cNvPr id="92163" name="Rectangle 3"/>
          <p:cNvSpPr>
            <a:spLocks noGrp="1" noChangeArrowheads="1"/>
          </p:cNvSpPr>
          <p:nvPr>
            <p:ph type="title"/>
            <p:custDataLst>
              <p:tags r:id="rId2"/>
            </p:custDataLst>
          </p:nvPr>
        </p:nvSpPr>
        <p:spPr>
          <a:xfrm>
            <a:off x="1066800" y="838200"/>
            <a:ext cx="7769225" cy="685800"/>
          </a:xfrm>
        </p:spPr>
        <p:txBody>
          <a:bodyPr lIns="90488" tIns="44450" rIns="90488" bIns="44450">
            <a:normAutofit fontScale="90000"/>
          </a:bodyPr>
          <a:lstStyle/>
          <a:p>
            <a:pPr eaLnBrk="1" hangingPunct="1"/>
            <a:r>
              <a:rPr lang="en-US" altLang="en-US" sz="4000"/>
              <a:t>A Function</a:t>
            </a:r>
          </a:p>
        </p:txBody>
      </p:sp>
      <p:sp>
        <p:nvSpPr>
          <p:cNvPr id="92164" name="AutoShape 4"/>
          <p:cNvSpPr>
            <a:spLocks/>
          </p:cNvSpPr>
          <p:nvPr>
            <p:custDataLst>
              <p:tags r:id="rId3"/>
            </p:custDataLst>
          </p:nvPr>
        </p:nvSpPr>
        <p:spPr bwMode="auto">
          <a:xfrm>
            <a:off x="6172200" y="2670175"/>
            <a:ext cx="2057400" cy="758825"/>
          </a:xfrm>
          <a:prstGeom prst="borderCallout1">
            <a:avLst>
              <a:gd name="adj1" fmla="val 28361"/>
              <a:gd name="adj2" fmla="val -37"/>
              <a:gd name="adj3" fmla="val -14014"/>
              <a:gd name="adj4" fmla="val -151491"/>
            </a:avLst>
          </a:prstGeom>
          <a:solidFill>
            <a:schemeClr val="bg1"/>
          </a:solidFill>
          <a:ln w="28575">
            <a:solidFill>
              <a:schemeClr val="tx1"/>
            </a:solidFill>
            <a:miter lim="800000"/>
            <a:headEnd type="triangle" w="sm" len="sm"/>
            <a:tailEnd type="none" w="sm" len="sm"/>
          </a:ln>
        </p:spPr>
        <p:txBody>
          <a:bodyPr anchor="ctr"/>
          <a:lstStyle>
            <a:lvl1pPr defTabSz="822325" eaLnBrk="0" hangingPunct="0">
              <a:spcBef>
                <a:spcPct val="20000"/>
              </a:spcBef>
              <a:buChar char="•"/>
              <a:defRPr sz="3200">
                <a:solidFill>
                  <a:schemeClr val="tx1"/>
                </a:solidFill>
                <a:latin typeface="Arial" pitchFamily="34" charset="0"/>
              </a:defRPr>
            </a:lvl1pPr>
            <a:lvl2pPr marL="742950" indent="-285750" defTabSz="822325" eaLnBrk="0" hangingPunct="0">
              <a:spcBef>
                <a:spcPct val="20000"/>
              </a:spcBef>
              <a:buChar char="–"/>
              <a:defRPr sz="2800">
                <a:solidFill>
                  <a:schemeClr val="tx1"/>
                </a:solidFill>
                <a:latin typeface="Arial" pitchFamily="34" charset="0"/>
              </a:defRPr>
            </a:lvl2pPr>
            <a:lvl3pPr marL="1143000" indent="-228600" defTabSz="822325" eaLnBrk="0" hangingPunct="0">
              <a:spcBef>
                <a:spcPct val="20000"/>
              </a:spcBef>
              <a:buChar char="•"/>
              <a:defRPr sz="2400">
                <a:solidFill>
                  <a:schemeClr val="tx1"/>
                </a:solidFill>
                <a:latin typeface="Arial" pitchFamily="34" charset="0"/>
              </a:defRPr>
            </a:lvl3pPr>
            <a:lvl4pPr marL="1600200" indent="-228600" defTabSz="822325" eaLnBrk="0" hangingPunct="0">
              <a:spcBef>
                <a:spcPct val="20000"/>
              </a:spcBef>
              <a:buChar char="–"/>
              <a:defRPr sz="2000">
                <a:solidFill>
                  <a:schemeClr val="tx1"/>
                </a:solidFill>
                <a:latin typeface="Arial" pitchFamily="34" charset="0"/>
              </a:defRPr>
            </a:lvl4pPr>
            <a:lvl5pPr marL="2057400" indent="-228600" defTabSz="822325" eaLnBrk="0" hangingPunct="0">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600" b="1">
                <a:solidFill>
                  <a:srgbClr val="FF5050"/>
                </a:solidFill>
                <a:latin typeface="Verdana" pitchFamily="34" charset="0"/>
                <a:cs typeface="Arial" pitchFamily="34" charset="0"/>
              </a:rPr>
              <a:t>NOTE THAT YOU DON'T SPECIFY THE SIZE</a:t>
            </a:r>
          </a:p>
        </p:txBody>
      </p:sp>
    </p:spTree>
    <p:extLst>
      <p:ext uri="{BB962C8B-B14F-4D97-AF65-F5344CB8AC3E}">
        <p14:creationId xmlns:p14="http://schemas.microsoft.com/office/powerpoint/2010/main" val="131135522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custDataLst>
              <p:tags r:id="rId1"/>
            </p:custDataLst>
          </p:nvPr>
        </p:nvSpPr>
        <p:spPr bwMode="blackWhite">
          <a:xfrm>
            <a:off x="228600" y="2124075"/>
            <a:ext cx="8686800" cy="2295525"/>
          </a:xfrm>
          <a:prstGeom prst="rect">
            <a:avLst/>
          </a:prstGeom>
          <a:solidFill>
            <a:srgbClr val="FFFFCC"/>
          </a:solidFill>
          <a:ln w="12700">
            <a:solidFill>
              <a:schemeClr val="bg2"/>
            </a:solidFill>
            <a:miter lim="800000"/>
            <a:headEnd/>
            <a:tailEnd/>
          </a:ln>
          <a:effectLst>
            <a:outerShdw dist="89803" dir="2700000" algn="ctr" rotWithShape="0">
              <a:srgbClr val="000000"/>
            </a:outerShdw>
          </a:effectLst>
        </p:spPr>
        <p:txBody>
          <a:bodyPr lIns="92075" tIns="46038" rIns="92075" bIns="46038">
            <a:spAutoFit/>
          </a:bodyPr>
          <a:lstStyle>
            <a:lvl1pPr defTabSz="400050" eaLnBrk="0" hangingPunct="0">
              <a:spcBef>
                <a:spcPct val="20000"/>
              </a:spcBef>
              <a:buChar char="•"/>
              <a:tabLst>
                <a:tab pos="400050" algn="r"/>
                <a:tab pos="673100" algn="l"/>
              </a:tabLst>
              <a:defRPr sz="3200">
                <a:solidFill>
                  <a:schemeClr val="tx1"/>
                </a:solidFill>
                <a:latin typeface="Arial" pitchFamily="34" charset="0"/>
              </a:defRPr>
            </a:lvl1pPr>
            <a:lvl2pPr marL="742950" indent="-285750" defTabSz="400050" eaLnBrk="0" hangingPunct="0">
              <a:spcBef>
                <a:spcPct val="20000"/>
              </a:spcBef>
              <a:buChar char="–"/>
              <a:tabLst>
                <a:tab pos="400050" algn="r"/>
                <a:tab pos="673100" algn="l"/>
              </a:tabLst>
              <a:defRPr sz="2800">
                <a:solidFill>
                  <a:schemeClr val="tx1"/>
                </a:solidFill>
                <a:latin typeface="Arial" pitchFamily="34" charset="0"/>
              </a:defRPr>
            </a:lvl2pPr>
            <a:lvl3pPr marL="1143000" indent="-228600" defTabSz="400050" eaLnBrk="0" hangingPunct="0">
              <a:spcBef>
                <a:spcPct val="20000"/>
              </a:spcBef>
              <a:buChar char="•"/>
              <a:tabLst>
                <a:tab pos="400050" algn="r"/>
                <a:tab pos="673100" algn="l"/>
              </a:tabLst>
              <a:defRPr sz="2400">
                <a:solidFill>
                  <a:schemeClr val="tx1"/>
                </a:solidFill>
                <a:latin typeface="Arial" pitchFamily="34" charset="0"/>
              </a:defRPr>
            </a:lvl3pPr>
            <a:lvl4pPr marL="1600200" indent="-228600" defTabSz="400050" eaLnBrk="0" hangingPunct="0">
              <a:spcBef>
                <a:spcPct val="20000"/>
              </a:spcBef>
              <a:buChar char="–"/>
              <a:tabLst>
                <a:tab pos="400050" algn="r"/>
                <a:tab pos="673100" algn="l"/>
              </a:tabLst>
              <a:defRPr sz="2000">
                <a:solidFill>
                  <a:schemeClr val="tx1"/>
                </a:solidFill>
                <a:latin typeface="Arial" pitchFamily="34" charset="0"/>
              </a:defRPr>
            </a:lvl4pPr>
            <a:lvl5pPr marL="2057400" indent="-228600" defTabSz="400050" eaLnBrk="0" hangingPunct="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eaLnBrk="1" hangingPunct="1">
              <a:spcBef>
                <a:spcPct val="0"/>
              </a:spcBef>
              <a:buFontTx/>
              <a:buNone/>
            </a:pPr>
            <a:r>
              <a:rPr lang="en-US" altLang="en-US" sz="2400" b="1">
                <a:solidFill>
                  <a:srgbClr val="000000"/>
                </a:solidFill>
                <a:latin typeface="Courier New" pitchFamily="49" charset="0"/>
                <a:cs typeface="Arial" pitchFamily="34" charset="0"/>
              </a:rPr>
              <a:t>declare</a:t>
            </a:r>
          </a:p>
          <a:p>
            <a:pPr eaLnBrk="1" hangingPunct="1">
              <a:spcBef>
                <a:spcPct val="0"/>
              </a:spcBef>
              <a:buFontTx/>
              <a:buNone/>
            </a:pPr>
            <a:r>
              <a:rPr lang="en-US" altLang="en-US" sz="2400" b="1">
                <a:solidFill>
                  <a:srgbClr val="000000"/>
                </a:solidFill>
                <a:latin typeface="Courier New" pitchFamily="49" charset="0"/>
                <a:cs typeface="Arial" pitchFamily="34" charset="0"/>
              </a:rPr>
              <a:t>    paulRate:=9;</a:t>
            </a:r>
          </a:p>
          <a:p>
            <a:pPr eaLnBrk="1" hangingPunct="1">
              <a:spcBef>
                <a:spcPct val="0"/>
              </a:spcBef>
              <a:buFontTx/>
              <a:buNone/>
            </a:pPr>
            <a:r>
              <a:rPr lang="en-US" altLang="en-US" sz="2400" b="1">
                <a:solidFill>
                  <a:srgbClr val="000000"/>
                </a:solidFill>
                <a:latin typeface="Courier New" pitchFamily="49" charset="0"/>
                <a:cs typeface="Arial" pitchFamily="34" charset="0"/>
              </a:rPr>
              <a:t>Begin dbms_output.put_line(</a:t>
            </a:r>
            <a:r>
              <a:rPr lang="en-US" altLang="en-US" sz="2400" b="1">
                <a:solidFill>
                  <a:srgbClr val="FF0000"/>
                </a:solidFill>
                <a:latin typeface="Courier New" pitchFamily="49" charset="0"/>
                <a:cs typeface="Arial" pitchFamily="34" charset="0"/>
              </a:rPr>
              <a:t>ratingMessage</a:t>
            </a:r>
            <a:r>
              <a:rPr lang="en-US" altLang="en-US" sz="2400" b="1">
                <a:solidFill>
                  <a:srgbClr val="000000"/>
                </a:solidFill>
                <a:latin typeface="Courier New" pitchFamily="49" charset="0"/>
                <a:cs typeface="Arial" pitchFamily="34" charset="0"/>
              </a:rPr>
              <a:t>(paulRate));</a:t>
            </a:r>
          </a:p>
          <a:p>
            <a:pPr eaLnBrk="1" hangingPunct="1">
              <a:spcBef>
                <a:spcPct val="0"/>
              </a:spcBef>
              <a:buFontTx/>
              <a:buNone/>
            </a:pPr>
            <a:r>
              <a:rPr lang="en-US" altLang="en-US" sz="2400" b="1">
                <a:solidFill>
                  <a:srgbClr val="000000"/>
                </a:solidFill>
                <a:latin typeface="Courier New" pitchFamily="49" charset="0"/>
                <a:cs typeface="Arial" pitchFamily="34" charset="0"/>
              </a:rPr>
              <a:t>end;</a:t>
            </a:r>
          </a:p>
          <a:p>
            <a:pPr eaLnBrk="1" hangingPunct="1">
              <a:spcBef>
                <a:spcPct val="0"/>
              </a:spcBef>
              <a:buFontTx/>
              <a:buNone/>
            </a:pPr>
            <a:r>
              <a:rPr lang="en-US" altLang="en-US" sz="2400" b="1">
                <a:solidFill>
                  <a:srgbClr val="000000"/>
                </a:solidFill>
                <a:latin typeface="Courier New" pitchFamily="49" charset="0"/>
                <a:cs typeface="Arial" pitchFamily="34" charset="0"/>
              </a:rPr>
              <a:t>/</a:t>
            </a:r>
          </a:p>
        </p:txBody>
      </p:sp>
      <p:sp>
        <p:nvSpPr>
          <p:cNvPr id="93187" name="Rectangle 3"/>
          <p:cNvSpPr>
            <a:spLocks noGrp="1" noChangeArrowheads="1"/>
          </p:cNvSpPr>
          <p:nvPr>
            <p:ph type="title"/>
            <p:custDataLst>
              <p:tags r:id="rId2"/>
            </p:custDataLst>
          </p:nvPr>
        </p:nvSpPr>
        <p:spPr/>
        <p:txBody>
          <a:bodyPr lIns="90488" tIns="44450" rIns="90488" bIns="44450"/>
          <a:lstStyle/>
          <a:p>
            <a:pPr eaLnBrk="1" hangingPunct="1"/>
            <a:r>
              <a:rPr lang="en-US" altLang="en-US" sz="4000"/>
              <a:t>Calling the function</a:t>
            </a:r>
          </a:p>
        </p:txBody>
      </p:sp>
      <p:sp>
        <p:nvSpPr>
          <p:cNvPr id="93188" name="Text Box 4"/>
          <p:cNvSpPr txBox="1">
            <a:spLocks noChangeArrowheads="1"/>
          </p:cNvSpPr>
          <p:nvPr>
            <p:custDataLst>
              <p:tags r:id="rId3"/>
            </p:custDataLst>
          </p:nvPr>
        </p:nvSpPr>
        <p:spPr bwMode="auto">
          <a:xfrm>
            <a:off x="1219200" y="52578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US" altLang="en-US" sz="2400">
                <a:latin typeface="Times New Roman" pitchFamily="18" charset="0"/>
              </a:rPr>
              <a:t>More functions: </a:t>
            </a:r>
            <a:r>
              <a:rPr lang="en-US" altLang="en-US" sz="2400" u="sng">
                <a:latin typeface="Times New Roman" pitchFamily="18" charset="0"/>
              </a:rPr>
              <a:t>p4.sql</a:t>
            </a:r>
          </a:p>
        </p:txBody>
      </p:sp>
    </p:spTree>
    <p:extLst>
      <p:ext uri="{BB962C8B-B14F-4D97-AF65-F5344CB8AC3E}">
        <p14:creationId xmlns:p14="http://schemas.microsoft.com/office/powerpoint/2010/main" val="373827598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custDataLst>
              <p:tags r:id="rId1"/>
            </p:custDataLst>
          </p:nvPr>
        </p:nvSpPr>
        <p:spPr>
          <a:xfrm>
            <a:off x="533400" y="1676400"/>
            <a:ext cx="8229600" cy="2362200"/>
          </a:xfrm>
          <a:solidFill>
            <a:srgbClr val="FFFF99">
              <a:alpha val="61960"/>
            </a:srgbClr>
          </a:solidFill>
          <a:ln w="25400">
            <a:solidFill>
              <a:srgbClr val="0000FF"/>
            </a:solidFill>
            <a:miter lim="800000"/>
            <a:headEnd/>
            <a:tailEnd/>
          </a:ln>
        </p:spPr>
        <p:txBody>
          <a:bodyPr/>
          <a:lstStyle/>
          <a:p>
            <a:pPr eaLnBrk="1" hangingPunct="1">
              <a:lnSpc>
                <a:spcPct val="80000"/>
              </a:lnSpc>
              <a:buFont typeface="Wingdings" pitchFamily="2" charset="2"/>
              <a:buNone/>
            </a:pPr>
            <a:r>
              <a:rPr lang="en-US" altLang="en-US" sz="2000" b="1">
                <a:solidFill>
                  <a:srgbClr val="990000"/>
                </a:solidFill>
                <a:latin typeface="Courier New" pitchFamily="49" charset="0"/>
              </a:rPr>
              <a:t>create or replace function</a:t>
            </a:r>
            <a:r>
              <a:rPr lang="en-US" altLang="en-US" sz="2000" b="1">
                <a:latin typeface="Courier New" pitchFamily="49" charset="0"/>
              </a:rPr>
              <a:t> </a:t>
            </a:r>
            <a:r>
              <a:rPr lang="en-US" altLang="en-US" sz="2000" b="1">
                <a:solidFill>
                  <a:srgbClr val="FF0000"/>
                </a:solidFill>
                <a:latin typeface="Courier New" pitchFamily="49" charset="0"/>
              </a:rPr>
              <a:t>squareFunc</a:t>
            </a:r>
            <a:r>
              <a:rPr lang="en-US" altLang="en-US" sz="2000" b="1">
                <a:latin typeface="Courier New" pitchFamily="49" charset="0"/>
              </a:rPr>
              <a:t>(num </a:t>
            </a:r>
            <a:r>
              <a:rPr lang="en-US" altLang="en-US" sz="2000" b="1">
                <a:solidFill>
                  <a:srgbClr val="990000"/>
                </a:solidFill>
                <a:latin typeface="Courier New" pitchFamily="49" charset="0"/>
              </a:rPr>
              <a:t>in</a:t>
            </a:r>
            <a:r>
              <a:rPr lang="en-US" altLang="en-US" sz="2000" b="1">
                <a:latin typeface="Courier New" pitchFamily="49" charset="0"/>
              </a:rPr>
              <a:t> number) </a:t>
            </a:r>
          </a:p>
          <a:p>
            <a:pPr eaLnBrk="1" hangingPunct="1">
              <a:lnSpc>
                <a:spcPct val="80000"/>
              </a:lnSpc>
              <a:buFont typeface="Wingdings" pitchFamily="2" charset="2"/>
              <a:buNone/>
            </a:pPr>
            <a:r>
              <a:rPr lang="en-US" altLang="en-US" sz="2000" b="1">
                <a:solidFill>
                  <a:srgbClr val="990000"/>
                </a:solidFill>
                <a:latin typeface="Courier New" pitchFamily="49" charset="0"/>
              </a:rPr>
              <a:t>return</a:t>
            </a:r>
            <a:r>
              <a:rPr lang="en-US" altLang="en-US" sz="2000" b="1">
                <a:latin typeface="Courier New" pitchFamily="49" charset="0"/>
              </a:rPr>
              <a:t> number</a:t>
            </a:r>
          </a:p>
          <a:p>
            <a:pPr eaLnBrk="1" hangingPunct="1">
              <a:lnSpc>
                <a:spcPct val="80000"/>
              </a:lnSpc>
              <a:buFont typeface="Wingdings" pitchFamily="2" charset="2"/>
              <a:buNone/>
            </a:pPr>
            <a:r>
              <a:rPr lang="en-US" altLang="en-US" sz="2000" b="1">
                <a:solidFill>
                  <a:srgbClr val="990000"/>
                </a:solidFill>
                <a:latin typeface="Courier New" pitchFamily="49" charset="0"/>
              </a:rPr>
              <a:t>is</a:t>
            </a:r>
            <a:r>
              <a:rPr lang="en-US" altLang="en-US" sz="2000" b="1">
                <a:latin typeface="Courier New" pitchFamily="49" charset="0"/>
              </a:rPr>
              <a:t> </a:t>
            </a:r>
          </a:p>
          <a:p>
            <a:pPr eaLnBrk="1" hangingPunct="1">
              <a:lnSpc>
                <a:spcPct val="80000"/>
              </a:lnSpc>
              <a:buFont typeface="Wingdings" pitchFamily="2" charset="2"/>
              <a:buNone/>
            </a:pPr>
            <a:r>
              <a:rPr lang="en-US" altLang="en-US" sz="2000" b="1">
                <a:solidFill>
                  <a:schemeClr val="accent2"/>
                </a:solidFill>
                <a:latin typeface="Courier New" pitchFamily="49" charset="0"/>
              </a:rPr>
              <a:t>BEGIN</a:t>
            </a:r>
          </a:p>
          <a:p>
            <a:pPr eaLnBrk="1" hangingPunct="1">
              <a:lnSpc>
                <a:spcPct val="80000"/>
              </a:lnSpc>
              <a:buFont typeface="Wingdings" pitchFamily="2" charset="2"/>
              <a:buNone/>
            </a:pPr>
            <a:r>
              <a:rPr lang="en-US" altLang="en-US" sz="2000" b="1">
                <a:solidFill>
                  <a:srgbClr val="990000"/>
                </a:solidFill>
                <a:latin typeface="Courier New" pitchFamily="49" charset="0"/>
              </a:rPr>
              <a:t>return</a:t>
            </a:r>
            <a:r>
              <a:rPr lang="en-US" altLang="en-US" sz="2000" b="1">
                <a:latin typeface="Courier New" pitchFamily="49" charset="0"/>
              </a:rPr>
              <a:t> num*num;</a:t>
            </a:r>
          </a:p>
          <a:p>
            <a:pPr eaLnBrk="1" hangingPunct="1">
              <a:lnSpc>
                <a:spcPct val="80000"/>
              </a:lnSpc>
              <a:buFont typeface="Wingdings" pitchFamily="2" charset="2"/>
              <a:buNone/>
            </a:pPr>
            <a:r>
              <a:rPr lang="en-US" altLang="en-US" sz="2000" b="1">
                <a:solidFill>
                  <a:schemeClr val="accent2"/>
                </a:solidFill>
                <a:latin typeface="Courier New" pitchFamily="49" charset="0"/>
              </a:rPr>
              <a:t>End</a:t>
            </a:r>
            <a:r>
              <a:rPr lang="en-US" altLang="en-US" sz="2000" b="1">
                <a:latin typeface="Courier New" pitchFamily="49" charset="0"/>
              </a:rPr>
              <a:t>;</a:t>
            </a:r>
          </a:p>
          <a:p>
            <a:pPr eaLnBrk="1" hangingPunct="1">
              <a:lnSpc>
                <a:spcPct val="80000"/>
              </a:lnSpc>
              <a:buFont typeface="Wingdings" pitchFamily="2" charset="2"/>
              <a:buNone/>
            </a:pPr>
            <a:r>
              <a:rPr lang="en-US" altLang="en-US" sz="2000" b="1">
                <a:latin typeface="Courier New" pitchFamily="49" charset="0"/>
              </a:rPr>
              <a:t>/</a:t>
            </a:r>
          </a:p>
        </p:txBody>
      </p:sp>
      <p:sp>
        <p:nvSpPr>
          <p:cNvPr id="94211" name="Rectangle 3"/>
          <p:cNvSpPr>
            <a:spLocks noChangeArrowheads="1"/>
          </p:cNvSpPr>
          <p:nvPr>
            <p:custDataLst>
              <p:tags r:id="rId2"/>
            </p:custDataLst>
          </p:nvPr>
        </p:nvSpPr>
        <p:spPr bwMode="auto">
          <a:xfrm>
            <a:off x="533400" y="4876800"/>
            <a:ext cx="8229600" cy="1600200"/>
          </a:xfrm>
          <a:prstGeom prst="rect">
            <a:avLst/>
          </a:prstGeom>
          <a:solidFill>
            <a:srgbClr val="FFFF99">
              <a:alpha val="61960"/>
            </a:srgbClr>
          </a:solidFill>
          <a:ln w="25400">
            <a:solidFill>
              <a:srgbClr val="0000FF"/>
            </a:solidFill>
            <a:miter lim="800000"/>
            <a:headEnd/>
            <a:tailEnd/>
          </a:ln>
        </p:spPr>
        <p:txBody>
          <a:bodyPr/>
          <a:lstStyle>
            <a:lvl1pPr marL="457200" indent="-457200" defTabSz="449263" eaLnBrk="0" hangingPunct="0">
              <a:spcBef>
                <a:spcPct val="20000"/>
              </a:spcBef>
              <a:buChar char="•"/>
              <a:defRPr sz="3200">
                <a:solidFill>
                  <a:schemeClr val="tx1"/>
                </a:solidFill>
                <a:latin typeface="Arial" pitchFamily="34" charset="0"/>
              </a:defRPr>
            </a:lvl1pPr>
            <a:lvl2pPr marL="742950" indent="-285750" defTabSz="449263" eaLnBrk="0" hangingPunct="0">
              <a:spcBef>
                <a:spcPct val="20000"/>
              </a:spcBef>
              <a:buChar char="–"/>
              <a:defRPr sz="2800">
                <a:solidFill>
                  <a:schemeClr val="tx1"/>
                </a:solidFill>
                <a:latin typeface="Arial" pitchFamily="34" charset="0"/>
              </a:defRPr>
            </a:lvl2pPr>
            <a:lvl3pPr marL="1143000" indent="-228600" defTabSz="449263" eaLnBrk="0" hangingPunct="0">
              <a:spcBef>
                <a:spcPct val="20000"/>
              </a:spcBef>
              <a:buChar char="•"/>
              <a:defRPr sz="2400">
                <a:solidFill>
                  <a:schemeClr val="tx1"/>
                </a:solidFill>
                <a:latin typeface="Arial" pitchFamily="34" charset="0"/>
              </a:defRPr>
            </a:lvl3pPr>
            <a:lvl4pPr marL="1600200" indent="-228600" defTabSz="449263" eaLnBrk="0" hangingPunct="0">
              <a:spcBef>
                <a:spcPct val="20000"/>
              </a:spcBef>
              <a:buChar char="–"/>
              <a:defRPr sz="2000">
                <a:solidFill>
                  <a:schemeClr val="tx1"/>
                </a:solidFill>
                <a:latin typeface="Arial" pitchFamily="34" charset="0"/>
              </a:defRPr>
            </a:lvl4pPr>
            <a:lvl5pPr marL="2057400" indent="-228600" defTabSz="449263" eaLnBrk="0" hangingPunct="0">
              <a:spcBef>
                <a:spcPct val="20000"/>
              </a:spcBef>
              <a:buChar char="»"/>
              <a:defRPr sz="2000">
                <a:solidFill>
                  <a:schemeClr val="tx1"/>
                </a:solidFill>
                <a:latin typeface="Arial" pitchFamily="34" charset="0"/>
              </a:defRPr>
            </a:lvl5pPr>
            <a:lvl6pPr marL="2514600" indent="-228600" defTabSz="449263" eaLnBrk="0" fontAlgn="base" hangingPunct="0">
              <a:spcBef>
                <a:spcPct val="20000"/>
              </a:spcBef>
              <a:spcAft>
                <a:spcPct val="0"/>
              </a:spcAft>
              <a:buChar char="»"/>
              <a:defRPr sz="2000">
                <a:solidFill>
                  <a:schemeClr val="tx1"/>
                </a:solidFill>
                <a:latin typeface="Arial" pitchFamily="34" charset="0"/>
              </a:defRPr>
            </a:lvl6pPr>
            <a:lvl7pPr marL="2971800" indent="-228600" defTabSz="449263" eaLnBrk="0" fontAlgn="base" hangingPunct="0">
              <a:spcBef>
                <a:spcPct val="20000"/>
              </a:spcBef>
              <a:spcAft>
                <a:spcPct val="0"/>
              </a:spcAft>
              <a:buChar char="»"/>
              <a:defRPr sz="2000">
                <a:solidFill>
                  <a:schemeClr val="tx1"/>
                </a:solidFill>
                <a:latin typeface="Arial" pitchFamily="34" charset="0"/>
              </a:defRPr>
            </a:lvl7pPr>
            <a:lvl8pPr marL="3429000" indent="-228600" defTabSz="449263" eaLnBrk="0" fontAlgn="base" hangingPunct="0">
              <a:spcBef>
                <a:spcPct val="20000"/>
              </a:spcBef>
              <a:spcAft>
                <a:spcPct val="0"/>
              </a:spcAft>
              <a:buChar char="»"/>
              <a:defRPr sz="2000">
                <a:solidFill>
                  <a:schemeClr val="tx1"/>
                </a:solidFill>
                <a:latin typeface="Arial" pitchFamily="34" charset="0"/>
              </a:defRPr>
            </a:lvl8pPr>
            <a:lvl9pPr marL="3886200" indent="-228600" defTabSz="449263"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ts val="775"/>
              </a:spcBef>
              <a:buClr>
                <a:srgbClr val="A50021"/>
              </a:buClr>
              <a:buSzPct val="75000"/>
              <a:buFont typeface="Wingdings" pitchFamily="2" charset="2"/>
              <a:buNone/>
            </a:pPr>
            <a:r>
              <a:rPr lang="en-US" altLang="en-US" sz="2000" b="1">
                <a:solidFill>
                  <a:schemeClr val="accent2"/>
                </a:solidFill>
                <a:latin typeface="Courier New" pitchFamily="49" charset="0"/>
              </a:rPr>
              <a:t>BEGIN</a:t>
            </a:r>
          </a:p>
          <a:p>
            <a:pPr eaLnBrk="1" hangingPunct="1">
              <a:spcBef>
                <a:spcPts val="775"/>
              </a:spcBef>
              <a:buClr>
                <a:srgbClr val="A50021"/>
              </a:buClr>
              <a:buSzPct val="75000"/>
              <a:buFont typeface="Wingdings" pitchFamily="2" charset="2"/>
              <a:buNone/>
            </a:pPr>
            <a:r>
              <a:rPr lang="en-US" altLang="en-US" sz="2000" b="1">
                <a:latin typeface="Courier New" pitchFamily="49" charset="0"/>
              </a:rPr>
              <a:t>dbms_output.put_line(</a:t>
            </a:r>
            <a:r>
              <a:rPr lang="en-US" altLang="en-US" sz="2000" b="1">
                <a:solidFill>
                  <a:srgbClr val="FF0000"/>
                </a:solidFill>
                <a:latin typeface="Courier New" pitchFamily="49" charset="0"/>
              </a:rPr>
              <a:t>squareFunc</a:t>
            </a:r>
            <a:r>
              <a:rPr lang="en-US" altLang="en-US" sz="2000" b="1">
                <a:latin typeface="Courier New" pitchFamily="49" charset="0"/>
              </a:rPr>
              <a:t>(3.5));</a:t>
            </a:r>
          </a:p>
          <a:p>
            <a:pPr eaLnBrk="1" hangingPunct="1">
              <a:spcBef>
                <a:spcPts val="775"/>
              </a:spcBef>
              <a:buClr>
                <a:srgbClr val="A50021"/>
              </a:buClr>
              <a:buSzPct val="75000"/>
              <a:buFont typeface="Wingdings" pitchFamily="2" charset="2"/>
              <a:buNone/>
            </a:pPr>
            <a:r>
              <a:rPr lang="en-US" altLang="en-US" sz="2000" b="1">
                <a:solidFill>
                  <a:schemeClr val="accent2"/>
                </a:solidFill>
                <a:latin typeface="Courier New" pitchFamily="49" charset="0"/>
              </a:rPr>
              <a:t>END</a:t>
            </a:r>
            <a:r>
              <a:rPr lang="en-US" altLang="en-US" sz="2000" b="1">
                <a:latin typeface="Courier New" pitchFamily="49" charset="0"/>
              </a:rPr>
              <a:t>;</a:t>
            </a:r>
          </a:p>
          <a:p>
            <a:pPr eaLnBrk="1" hangingPunct="1">
              <a:spcBef>
                <a:spcPts val="775"/>
              </a:spcBef>
              <a:buClr>
                <a:srgbClr val="A50021"/>
              </a:buClr>
              <a:buSzPct val="75000"/>
              <a:buFont typeface="Wingdings" pitchFamily="2" charset="2"/>
              <a:buNone/>
            </a:pPr>
            <a:r>
              <a:rPr lang="en-US" altLang="en-US" sz="2000" b="1">
                <a:latin typeface="Courier New" pitchFamily="49" charset="0"/>
              </a:rPr>
              <a:t>/</a:t>
            </a:r>
          </a:p>
        </p:txBody>
      </p:sp>
      <p:sp>
        <p:nvSpPr>
          <p:cNvPr id="94212" name="Text Box 4"/>
          <p:cNvSpPr txBox="1">
            <a:spLocks noChangeArrowheads="1"/>
          </p:cNvSpPr>
          <p:nvPr>
            <p:custDataLst>
              <p:tags r:id="rId3"/>
            </p:custDataLst>
          </p:nvPr>
        </p:nvSpPr>
        <p:spPr bwMode="auto">
          <a:xfrm>
            <a:off x="457200" y="99060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rtl="1" eaLnBrk="1" hangingPunct="1">
              <a:spcBef>
                <a:spcPct val="50000"/>
              </a:spcBef>
              <a:buFontTx/>
              <a:buNone/>
            </a:pPr>
            <a:r>
              <a:rPr lang="en-US" altLang="en-US" sz="2400" b="1">
                <a:solidFill>
                  <a:srgbClr val="008000"/>
                </a:solidFill>
                <a:latin typeface="Comic Sans MS" pitchFamily="66" charset="0"/>
                <a:cs typeface="Arial" pitchFamily="34" charset="0"/>
              </a:rPr>
              <a:t>Creating a function:</a:t>
            </a:r>
          </a:p>
        </p:txBody>
      </p:sp>
      <p:sp>
        <p:nvSpPr>
          <p:cNvPr id="94213" name="Text Box 5"/>
          <p:cNvSpPr txBox="1">
            <a:spLocks noChangeArrowheads="1"/>
          </p:cNvSpPr>
          <p:nvPr>
            <p:custDataLst>
              <p:tags r:id="rId4"/>
            </p:custDataLst>
          </p:nvPr>
        </p:nvSpPr>
        <p:spPr bwMode="auto">
          <a:xfrm>
            <a:off x="609600" y="426720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rtl="1" eaLnBrk="1" hangingPunct="1">
              <a:spcBef>
                <a:spcPct val="50000"/>
              </a:spcBef>
              <a:buFontTx/>
              <a:buNone/>
            </a:pPr>
            <a:r>
              <a:rPr lang="en-US" altLang="en-US" sz="2400" b="1">
                <a:solidFill>
                  <a:srgbClr val="008000"/>
                </a:solidFill>
                <a:latin typeface="Comic Sans MS" pitchFamily="66" charset="0"/>
                <a:cs typeface="Arial" pitchFamily="34" charset="0"/>
              </a:rPr>
              <a:t>Using the function:</a:t>
            </a:r>
          </a:p>
        </p:txBody>
      </p:sp>
    </p:spTree>
    <p:extLst>
      <p:ext uri="{BB962C8B-B14F-4D97-AF65-F5344CB8AC3E}">
        <p14:creationId xmlns:p14="http://schemas.microsoft.com/office/powerpoint/2010/main" val="1036697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custDataLst>
              <p:tags r:id="rId1"/>
            </p:custDataLst>
          </p:nvPr>
        </p:nvSpPr>
        <p:spPr/>
        <p:txBody>
          <a:bodyPr/>
          <a:lstStyle/>
          <a:p>
            <a:pPr eaLnBrk="1" hangingPunct="1"/>
            <a:r>
              <a:rPr lang="en-US" altLang="en-US" sz="4000"/>
              <a:t>Stored Procedures and Functions</a:t>
            </a:r>
          </a:p>
        </p:txBody>
      </p:sp>
      <p:sp>
        <p:nvSpPr>
          <p:cNvPr id="95235" name="Rectangle 3"/>
          <p:cNvSpPr>
            <a:spLocks noGrp="1" noChangeArrowheads="1"/>
          </p:cNvSpPr>
          <p:nvPr>
            <p:ph type="body" idx="1"/>
            <p:custDataLst>
              <p:tags r:id="rId2"/>
            </p:custDataLst>
          </p:nvPr>
        </p:nvSpPr>
        <p:spPr/>
        <p:txBody>
          <a:bodyPr/>
          <a:lstStyle/>
          <a:p>
            <a:pPr eaLnBrk="1" hangingPunct="1"/>
            <a:r>
              <a:rPr lang="en-US" altLang="en-US" sz="2800" dirty="0"/>
              <a:t>The procedures and functions we discussed were called from within the executable section of the anonymous block. </a:t>
            </a:r>
          </a:p>
          <a:p>
            <a:pPr eaLnBrk="1" hangingPunct="1"/>
            <a:r>
              <a:rPr lang="en-US" altLang="en-US" sz="2800" dirty="0"/>
              <a:t>It is possible to store the procedure or function definition in the database and have it invoked from various of environments.  </a:t>
            </a:r>
          </a:p>
          <a:p>
            <a:pPr eaLnBrk="1" hangingPunct="1"/>
            <a:r>
              <a:rPr lang="en-US" altLang="en-US" sz="2800" dirty="0"/>
              <a:t>This feature allows for </a:t>
            </a:r>
            <a:r>
              <a:rPr lang="en-US" altLang="en-US" sz="2800" u="sng" dirty="0"/>
              <a:t>sharing</a:t>
            </a:r>
            <a:r>
              <a:rPr lang="en-US" altLang="en-US" sz="2800" dirty="0"/>
              <a:t> of PL/SQL code by different applications running in different places. </a:t>
            </a:r>
          </a:p>
        </p:txBody>
      </p:sp>
    </p:spTree>
    <p:extLst>
      <p:ext uri="{BB962C8B-B14F-4D97-AF65-F5344CB8AC3E}">
        <p14:creationId xmlns:p14="http://schemas.microsoft.com/office/powerpoint/2010/main" val="284696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custDataLst>
              <p:tags r:id="rId1"/>
            </p:custDataLst>
          </p:nvPr>
        </p:nvSpPr>
        <p:spPr>
          <a:xfrm>
            <a:off x="1066800" y="838200"/>
            <a:ext cx="7769225" cy="685800"/>
          </a:xfrm>
        </p:spPr>
        <p:txBody>
          <a:bodyPr>
            <a:normAutofit fontScale="90000"/>
          </a:bodyPr>
          <a:lstStyle/>
          <a:p>
            <a:pPr eaLnBrk="1" hangingPunct="1"/>
            <a:r>
              <a:rPr lang="en-US" altLang="en-US"/>
              <a:t>Anonymous Block Structure</a:t>
            </a:r>
            <a:endParaRPr lang="en-US" altLang="en-US">
              <a:solidFill>
                <a:srgbClr val="008000"/>
              </a:solidFill>
            </a:endParaRPr>
          </a:p>
        </p:txBody>
      </p:sp>
      <p:sp>
        <p:nvSpPr>
          <p:cNvPr id="61443" name="Rectangle 3"/>
          <p:cNvSpPr>
            <a:spLocks noGrp="1" noChangeArrowheads="1"/>
          </p:cNvSpPr>
          <p:nvPr>
            <p:ph type="body" idx="1"/>
            <p:custDataLst>
              <p:tags r:id="rId2"/>
            </p:custDataLst>
          </p:nvPr>
        </p:nvSpPr>
        <p:spPr>
          <a:xfrm>
            <a:off x="533400" y="1524000"/>
            <a:ext cx="7769225" cy="4111625"/>
          </a:xfrm>
        </p:spPr>
        <p:txBody>
          <a:bodyPr/>
          <a:lstStyle/>
          <a:p>
            <a:pPr eaLnBrk="1" hangingPunct="1">
              <a:lnSpc>
                <a:spcPct val="80000"/>
              </a:lnSpc>
              <a:buFont typeface="Wingdings" pitchFamily="2" charset="2"/>
              <a:buNone/>
            </a:pPr>
            <a:r>
              <a:rPr lang="en-US" altLang="en-US" sz="2400" b="1"/>
              <a:t>DECLARE  </a:t>
            </a:r>
            <a:r>
              <a:rPr lang="en-US" altLang="en-US" sz="2400"/>
              <a:t>       </a:t>
            </a:r>
            <a:r>
              <a:rPr lang="en-US" altLang="en-US" sz="2400">
                <a:solidFill>
                  <a:srgbClr val="990000"/>
                </a:solidFill>
              </a:rPr>
              <a:t>(optional)</a:t>
            </a:r>
          </a:p>
          <a:p>
            <a:pPr lvl="1" eaLnBrk="1" hangingPunct="1">
              <a:lnSpc>
                <a:spcPct val="80000"/>
              </a:lnSpc>
              <a:buFont typeface="Wingdings" pitchFamily="2" charset="2"/>
              <a:buNone/>
            </a:pPr>
            <a:r>
              <a:rPr lang="en-US" altLang="en-US" sz="2400">
                <a:solidFill>
                  <a:srgbClr val="0066FF"/>
                </a:solidFill>
              </a:rPr>
              <a:t>/* Here you declare the variables you will use in this block */</a:t>
            </a:r>
          </a:p>
          <a:p>
            <a:pPr eaLnBrk="1" hangingPunct="1">
              <a:lnSpc>
                <a:spcPct val="80000"/>
              </a:lnSpc>
              <a:buFont typeface="Wingdings" pitchFamily="2" charset="2"/>
              <a:buNone/>
            </a:pPr>
            <a:r>
              <a:rPr lang="en-US" altLang="en-US" sz="2400" b="1"/>
              <a:t>BEGIN    </a:t>
            </a:r>
            <a:r>
              <a:rPr lang="en-US" altLang="en-US" sz="2400"/>
              <a:t>         </a:t>
            </a:r>
            <a:r>
              <a:rPr lang="en-US" altLang="en-US" sz="2400">
                <a:solidFill>
                  <a:srgbClr val="990000"/>
                </a:solidFill>
              </a:rPr>
              <a:t>(mandatory)</a:t>
            </a:r>
          </a:p>
          <a:p>
            <a:pPr lvl="1" eaLnBrk="1" hangingPunct="1">
              <a:lnSpc>
                <a:spcPct val="80000"/>
              </a:lnSpc>
              <a:buFont typeface="Wingdings" pitchFamily="2" charset="2"/>
              <a:buNone/>
            </a:pPr>
            <a:r>
              <a:rPr lang="en-US" altLang="en-US" sz="2400">
                <a:solidFill>
                  <a:srgbClr val="0066FF"/>
                </a:solidFill>
              </a:rPr>
              <a:t>/* Here you define the executable statements (what the block DOES!)*/</a:t>
            </a:r>
          </a:p>
          <a:p>
            <a:pPr eaLnBrk="1" hangingPunct="1">
              <a:lnSpc>
                <a:spcPct val="80000"/>
              </a:lnSpc>
              <a:buFont typeface="Wingdings" pitchFamily="2" charset="2"/>
              <a:buNone/>
            </a:pPr>
            <a:r>
              <a:rPr lang="en-US" altLang="en-US" sz="2400" b="1"/>
              <a:t>EXCEPTION </a:t>
            </a:r>
            <a:r>
              <a:rPr lang="en-US" altLang="en-US" sz="2400"/>
              <a:t>   </a:t>
            </a:r>
            <a:r>
              <a:rPr lang="en-US" altLang="en-US" sz="2400">
                <a:solidFill>
                  <a:srgbClr val="990000"/>
                </a:solidFill>
              </a:rPr>
              <a:t>(optional)</a:t>
            </a:r>
          </a:p>
          <a:p>
            <a:pPr lvl="1" eaLnBrk="1" hangingPunct="1">
              <a:lnSpc>
                <a:spcPct val="80000"/>
              </a:lnSpc>
              <a:buFont typeface="Wingdings" pitchFamily="2" charset="2"/>
              <a:buNone/>
            </a:pPr>
            <a:r>
              <a:rPr lang="en-US" altLang="en-US" sz="2400">
                <a:solidFill>
                  <a:srgbClr val="0066FF"/>
                </a:solidFill>
              </a:rPr>
              <a:t>/* Here you define the actions that take place if an exception is thrown during the run of this block */</a:t>
            </a:r>
          </a:p>
          <a:p>
            <a:pPr eaLnBrk="1" hangingPunct="1">
              <a:lnSpc>
                <a:spcPct val="80000"/>
              </a:lnSpc>
              <a:buFont typeface="Wingdings" pitchFamily="2" charset="2"/>
              <a:buNone/>
            </a:pPr>
            <a:r>
              <a:rPr lang="en-US" altLang="en-US" sz="2400" b="1"/>
              <a:t>END;</a:t>
            </a:r>
            <a:r>
              <a:rPr lang="en-US" altLang="en-US" sz="2400"/>
              <a:t>                </a:t>
            </a:r>
            <a:r>
              <a:rPr lang="en-US" altLang="en-US" sz="2400">
                <a:solidFill>
                  <a:srgbClr val="990000"/>
                </a:solidFill>
              </a:rPr>
              <a:t>(mandatory)</a:t>
            </a:r>
          </a:p>
          <a:p>
            <a:pPr eaLnBrk="1" hangingPunct="1">
              <a:lnSpc>
                <a:spcPct val="80000"/>
              </a:lnSpc>
              <a:buFont typeface="Wingdings" pitchFamily="2" charset="2"/>
              <a:buNone/>
            </a:pPr>
            <a:r>
              <a:rPr lang="en-US" altLang="en-US" sz="2800" b="1"/>
              <a:t>/</a:t>
            </a:r>
            <a:endParaRPr lang="en-US" altLang="en-US" sz="2800"/>
          </a:p>
        </p:txBody>
      </p:sp>
      <p:sp>
        <p:nvSpPr>
          <p:cNvPr id="61444" name="Text Box 4"/>
          <p:cNvSpPr txBox="1">
            <a:spLocks noChangeArrowheads="1"/>
          </p:cNvSpPr>
          <p:nvPr>
            <p:custDataLst>
              <p:tags r:id="rId3"/>
            </p:custDataLst>
          </p:nvPr>
        </p:nvSpPr>
        <p:spPr bwMode="auto">
          <a:xfrm>
            <a:off x="685800" y="5486400"/>
            <a:ext cx="3733800" cy="10922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120000"/>
              </a:lnSpc>
              <a:buFontTx/>
              <a:buNone/>
            </a:pPr>
            <a:r>
              <a:rPr lang="en-US" altLang="en-US" sz="1800">
                <a:solidFill>
                  <a:srgbClr val="FF3300"/>
                </a:solidFill>
                <a:latin typeface="Comic Sans MS" pitchFamily="66" charset="0"/>
                <a:cs typeface="Arial" pitchFamily="34" charset="0"/>
              </a:rPr>
              <a:t>Always put a new line with only a / at the end of a block! (This tells Oracle to run the block)</a:t>
            </a:r>
          </a:p>
        </p:txBody>
      </p:sp>
      <p:sp>
        <p:nvSpPr>
          <p:cNvPr id="61445" name="Line 5"/>
          <p:cNvSpPr>
            <a:spLocks noChangeShapeType="1"/>
          </p:cNvSpPr>
          <p:nvPr>
            <p:custDataLst>
              <p:tags r:id="rId4"/>
            </p:custDataLst>
          </p:nvPr>
        </p:nvSpPr>
        <p:spPr bwMode="auto">
          <a:xfrm flipH="1" flipV="1">
            <a:off x="685800" y="5257800"/>
            <a:ext cx="381000" cy="152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46" name="Text Box 6"/>
          <p:cNvSpPr txBox="1">
            <a:spLocks noChangeArrowheads="1"/>
          </p:cNvSpPr>
          <p:nvPr>
            <p:custDataLst>
              <p:tags r:id="rId5"/>
            </p:custDataLst>
          </p:nvPr>
        </p:nvSpPr>
        <p:spPr bwMode="auto">
          <a:xfrm>
            <a:off x="5181600" y="5105400"/>
            <a:ext cx="3733800" cy="1612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rtl="1" eaLnBrk="1" hangingPunct="1">
              <a:spcBef>
                <a:spcPct val="50000"/>
              </a:spcBef>
              <a:buFontTx/>
              <a:buNone/>
            </a:pPr>
            <a:r>
              <a:rPr lang="en-US" altLang="en-US" sz="1800">
                <a:latin typeface="Comic Sans MS" pitchFamily="66" charset="0"/>
                <a:cs typeface="Arial" pitchFamily="34" charset="0"/>
              </a:rPr>
              <a:t>A correct completion of a block will generate the following message: </a:t>
            </a:r>
          </a:p>
          <a:p>
            <a:pPr rtl="1" eaLnBrk="1" hangingPunct="1">
              <a:spcBef>
                <a:spcPct val="50000"/>
              </a:spcBef>
              <a:buFontTx/>
              <a:buNone/>
            </a:pPr>
            <a:r>
              <a:rPr lang="en-US" altLang="en-US" sz="1800">
                <a:latin typeface="Comic Sans MS" pitchFamily="66" charset="0"/>
                <a:cs typeface="Arial" pitchFamily="34" charset="0"/>
              </a:rPr>
              <a:t>PL/SQL procedure successfully completed</a:t>
            </a:r>
          </a:p>
        </p:txBody>
      </p:sp>
    </p:spTree>
    <p:extLst>
      <p:ext uri="{BB962C8B-B14F-4D97-AF65-F5344CB8AC3E}">
        <p14:creationId xmlns:p14="http://schemas.microsoft.com/office/powerpoint/2010/main" val="453244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custDataLst>
              <p:tags r:id="rId1"/>
            </p:custDataLst>
          </p:nvPr>
        </p:nvSpPr>
        <p:spPr>
          <a:xfrm>
            <a:off x="762000" y="1295400"/>
            <a:ext cx="3581400" cy="533400"/>
          </a:xfrm>
        </p:spPr>
        <p:txBody>
          <a:bodyPr/>
          <a:lstStyle/>
          <a:p>
            <a:pPr eaLnBrk="1" hangingPunct="1"/>
            <a:r>
              <a:rPr lang="en-US" altLang="en-US" sz="2400"/>
              <a:t>Stored function: </a:t>
            </a:r>
            <a:r>
              <a:rPr lang="en-US" altLang="en-US" sz="2400" u="sng"/>
              <a:t>p5.sql</a:t>
            </a:r>
          </a:p>
        </p:txBody>
      </p:sp>
      <p:sp>
        <p:nvSpPr>
          <p:cNvPr id="98307" name="Rectangle 3"/>
          <p:cNvSpPr>
            <a:spLocks noGrp="1" noChangeArrowheads="1"/>
          </p:cNvSpPr>
          <p:nvPr>
            <p:ph type="body" idx="1"/>
            <p:custDataLst>
              <p:tags r:id="rId2"/>
            </p:custDataLst>
          </p:nvPr>
        </p:nvSpPr>
        <p:spPr>
          <a:xfrm>
            <a:off x="1219200" y="5867400"/>
            <a:ext cx="7388225" cy="838200"/>
          </a:xfrm>
        </p:spPr>
        <p:txBody>
          <a:bodyPr>
            <a:normAutofit fontScale="92500"/>
          </a:bodyPr>
          <a:lstStyle/>
          <a:p>
            <a:pPr eaLnBrk="1" hangingPunct="1">
              <a:buFont typeface="Wingdings" pitchFamily="2" charset="2"/>
              <a:buNone/>
            </a:pPr>
            <a:r>
              <a:rPr lang="en-US" altLang="en-US" sz="2400"/>
              <a:t>get_city function returns city name given customer number.</a:t>
            </a:r>
          </a:p>
          <a:p>
            <a:pPr eaLnBrk="1" hangingPunct="1">
              <a:buFont typeface="Wingdings" pitchFamily="2" charset="2"/>
              <a:buNone/>
            </a:pPr>
            <a:r>
              <a:rPr lang="en-US" altLang="en-US" sz="2400"/>
              <a:t>customers(cno, cname, zip)   zipcodes(cnum, zip, city) </a:t>
            </a:r>
          </a:p>
        </p:txBody>
      </p:sp>
      <p:pic>
        <p:nvPicPr>
          <p:cNvPr id="98308" name="Picture 4"/>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t="16232" r="46219"/>
          <a:stretch>
            <a:fillRect/>
          </a:stretch>
        </p:blipFill>
        <p:spPr bwMode="auto">
          <a:xfrm>
            <a:off x="228600" y="1998663"/>
            <a:ext cx="4114800" cy="371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9" name="Text Box 5"/>
          <p:cNvSpPr txBox="1">
            <a:spLocks noChangeArrowheads="1"/>
          </p:cNvSpPr>
          <p:nvPr>
            <p:custDataLst>
              <p:tags r:id="rId4"/>
            </p:custDataLst>
          </p:nvPr>
        </p:nvSpPr>
        <p:spPr bwMode="auto">
          <a:xfrm>
            <a:off x="4495800" y="2133600"/>
            <a:ext cx="4648200" cy="2446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US" altLang="en-US" sz="1800">
                <a:solidFill>
                  <a:srgbClr val="5B5249"/>
                </a:solidFill>
                <a:latin typeface="Times New Roman" pitchFamily="18" charset="0"/>
              </a:rPr>
              <a:t>SQL&gt;SELECT CNO, CNAME, get_city(cno)</a:t>
            </a:r>
          </a:p>
          <a:p>
            <a:pPr eaLnBrk="1" hangingPunct="1">
              <a:spcBef>
                <a:spcPct val="50000"/>
              </a:spcBef>
              <a:buFontTx/>
              <a:buNone/>
            </a:pPr>
            <a:r>
              <a:rPr lang="en-US" altLang="en-US" sz="1800">
                <a:solidFill>
                  <a:srgbClr val="5B5249"/>
                </a:solidFill>
                <a:latin typeface="Times New Roman" pitchFamily="18" charset="0"/>
              </a:rPr>
              <a:t>2 from customers;</a:t>
            </a:r>
          </a:p>
          <a:p>
            <a:pPr eaLnBrk="1" hangingPunct="1">
              <a:spcBef>
                <a:spcPct val="50000"/>
              </a:spcBef>
              <a:buFontTx/>
              <a:buNone/>
            </a:pPr>
            <a:r>
              <a:rPr lang="en-US" altLang="en-US" sz="1800">
                <a:solidFill>
                  <a:srgbClr val="5B5249"/>
                </a:solidFill>
                <a:latin typeface="Times New Roman" pitchFamily="18" charset="0"/>
              </a:rPr>
              <a:t>CNO	CNAME	GET_CITY(CNO)</a:t>
            </a:r>
          </a:p>
          <a:p>
            <a:pPr eaLnBrk="1" hangingPunct="1">
              <a:spcBef>
                <a:spcPct val="50000"/>
              </a:spcBef>
              <a:buFontTx/>
              <a:buNone/>
            </a:pPr>
            <a:r>
              <a:rPr lang="en-US" altLang="en-US" sz="1800">
                <a:solidFill>
                  <a:srgbClr val="5B5249"/>
                </a:solidFill>
                <a:latin typeface="Times New Roman" pitchFamily="18" charset="0"/>
              </a:rPr>
              <a:t>------	---------	--------------------</a:t>
            </a:r>
          </a:p>
          <a:p>
            <a:pPr eaLnBrk="1" hangingPunct="1">
              <a:spcBef>
                <a:spcPct val="50000"/>
              </a:spcBef>
              <a:buFontTx/>
              <a:buNone/>
            </a:pPr>
            <a:r>
              <a:rPr lang="en-US" altLang="en-US" sz="1800">
                <a:solidFill>
                  <a:srgbClr val="5B5249"/>
                </a:solidFill>
                <a:latin typeface="Times New Roman" pitchFamily="18" charset="0"/>
              </a:rPr>
              <a:t>1111		Charles	 Wichita</a:t>
            </a:r>
          </a:p>
          <a:p>
            <a:pPr eaLnBrk="1" hangingPunct="1">
              <a:spcBef>
                <a:spcPct val="50000"/>
              </a:spcBef>
              <a:buFontTx/>
              <a:buNone/>
            </a:pPr>
            <a:r>
              <a:rPr lang="en-US" altLang="en-US" sz="1800">
                <a:solidFill>
                  <a:srgbClr val="5B5249"/>
                </a:solidFill>
                <a:latin typeface="Times New Roman" pitchFamily="18" charset="0"/>
              </a:rPr>
              <a:t>2222	Bertram 	Wichita</a:t>
            </a:r>
          </a:p>
        </p:txBody>
      </p:sp>
      <p:sp>
        <p:nvSpPr>
          <p:cNvPr id="98310" name="Rectangle 6"/>
          <p:cNvSpPr>
            <a:spLocks noChangeArrowheads="1"/>
          </p:cNvSpPr>
          <p:nvPr>
            <p:custDataLst>
              <p:tags r:id="rId5"/>
            </p:custDataLst>
          </p:nvPr>
        </p:nvSpPr>
        <p:spPr bwMode="auto">
          <a:xfrm>
            <a:off x="5410200" y="1371600"/>
            <a:ext cx="3429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49263" eaLnBrk="0" hangingPunct="0">
              <a:spcBef>
                <a:spcPct val="20000"/>
              </a:spcBef>
              <a:buChar char="•"/>
              <a:defRPr sz="3200">
                <a:solidFill>
                  <a:schemeClr val="tx1"/>
                </a:solidFill>
                <a:latin typeface="Arial" pitchFamily="34" charset="0"/>
              </a:defRPr>
            </a:lvl1pPr>
            <a:lvl2pPr marL="742950" indent="-285750" defTabSz="449263" eaLnBrk="0" hangingPunct="0">
              <a:spcBef>
                <a:spcPct val="20000"/>
              </a:spcBef>
              <a:buChar char="–"/>
              <a:defRPr sz="2800">
                <a:solidFill>
                  <a:schemeClr val="tx1"/>
                </a:solidFill>
                <a:latin typeface="Arial" pitchFamily="34" charset="0"/>
              </a:defRPr>
            </a:lvl2pPr>
            <a:lvl3pPr marL="1143000" indent="-228600" defTabSz="449263" eaLnBrk="0" hangingPunct="0">
              <a:spcBef>
                <a:spcPct val="20000"/>
              </a:spcBef>
              <a:buChar char="•"/>
              <a:defRPr sz="2400">
                <a:solidFill>
                  <a:schemeClr val="tx1"/>
                </a:solidFill>
                <a:latin typeface="Arial" pitchFamily="34" charset="0"/>
              </a:defRPr>
            </a:lvl3pPr>
            <a:lvl4pPr marL="1600200" indent="-228600" defTabSz="449263" eaLnBrk="0" hangingPunct="0">
              <a:spcBef>
                <a:spcPct val="20000"/>
              </a:spcBef>
              <a:buChar char="–"/>
              <a:defRPr sz="2000">
                <a:solidFill>
                  <a:schemeClr val="tx1"/>
                </a:solidFill>
                <a:latin typeface="Arial" pitchFamily="34" charset="0"/>
              </a:defRPr>
            </a:lvl4pPr>
            <a:lvl5pPr marL="2057400" indent="-228600" defTabSz="449263" eaLnBrk="0" hangingPunct="0">
              <a:spcBef>
                <a:spcPct val="20000"/>
              </a:spcBef>
              <a:buChar char="»"/>
              <a:defRPr sz="2000">
                <a:solidFill>
                  <a:schemeClr val="tx1"/>
                </a:solidFill>
                <a:latin typeface="Arial" pitchFamily="34" charset="0"/>
              </a:defRPr>
            </a:lvl5pPr>
            <a:lvl6pPr marL="2514600" indent="-228600" defTabSz="449263" eaLnBrk="0" fontAlgn="base" hangingPunct="0">
              <a:spcBef>
                <a:spcPct val="20000"/>
              </a:spcBef>
              <a:spcAft>
                <a:spcPct val="0"/>
              </a:spcAft>
              <a:buChar char="»"/>
              <a:defRPr sz="2000">
                <a:solidFill>
                  <a:schemeClr val="tx1"/>
                </a:solidFill>
                <a:latin typeface="Arial" pitchFamily="34" charset="0"/>
              </a:defRPr>
            </a:lvl6pPr>
            <a:lvl7pPr marL="2971800" indent="-228600" defTabSz="449263" eaLnBrk="0" fontAlgn="base" hangingPunct="0">
              <a:spcBef>
                <a:spcPct val="20000"/>
              </a:spcBef>
              <a:spcAft>
                <a:spcPct val="0"/>
              </a:spcAft>
              <a:buChar char="»"/>
              <a:defRPr sz="2000">
                <a:solidFill>
                  <a:schemeClr val="tx1"/>
                </a:solidFill>
                <a:latin typeface="Arial" pitchFamily="34" charset="0"/>
              </a:defRPr>
            </a:lvl7pPr>
            <a:lvl8pPr marL="3429000" indent="-228600" defTabSz="449263" eaLnBrk="0" fontAlgn="base" hangingPunct="0">
              <a:spcBef>
                <a:spcPct val="20000"/>
              </a:spcBef>
              <a:spcAft>
                <a:spcPct val="0"/>
              </a:spcAft>
              <a:buChar char="»"/>
              <a:defRPr sz="2000">
                <a:solidFill>
                  <a:schemeClr val="tx1"/>
                </a:solidFill>
                <a:latin typeface="Arial" pitchFamily="34" charset="0"/>
              </a:defRPr>
            </a:lvl8pPr>
            <a:lvl9pPr marL="3886200" indent="-228600" defTabSz="449263"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
                <a:srgbClr val="2A3D7A"/>
              </a:buClr>
              <a:buFont typeface="Times New Roman" pitchFamily="18" charset="0"/>
              <a:buNone/>
            </a:pPr>
            <a:r>
              <a:rPr lang="en-US" altLang="en-US" sz="2400">
                <a:solidFill>
                  <a:srgbClr val="2A3D7A"/>
                </a:solidFill>
                <a:latin typeface="Times New Roman" pitchFamily="18" charset="0"/>
              </a:rPr>
              <a:t>Call Stored function</a:t>
            </a:r>
          </a:p>
        </p:txBody>
      </p:sp>
    </p:spTree>
    <p:extLst>
      <p:ext uri="{BB962C8B-B14F-4D97-AF65-F5344CB8AC3E}">
        <p14:creationId xmlns:p14="http://schemas.microsoft.com/office/powerpoint/2010/main" val="2548345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custDataLst>
              <p:tags r:id="rId1"/>
            </p:custDataLst>
          </p:nvPr>
        </p:nvSpPr>
        <p:spPr/>
        <p:txBody>
          <a:bodyPr/>
          <a:lstStyle/>
          <a:p>
            <a:pPr eaLnBrk="1" hangingPunct="1"/>
            <a:r>
              <a:rPr lang="en-US" altLang="en-US"/>
              <a:t>Benefits of Stored Procedures I </a:t>
            </a:r>
          </a:p>
        </p:txBody>
      </p:sp>
      <p:sp>
        <p:nvSpPr>
          <p:cNvPr id="99331" name="Rectangle 3"/>
          <p:cNvSpPr>
            <a:spLocks noGrp="1" noChangeArrowheads="1"/>
          </p:cNvSpPr>
          <p:nvPr>
            <p:ph type="body" idx="1"/>
            <p:custDataLst>
              <p:tags r:id="rId2"/>
            </p:custDataLst>
          </p:nvPr>
        </p:nvSpPr>
        <p:spPr>
          <a:xfrm>
            <a:off x="304800" y="1828800"/>
            <a:ext cx="8610600" cy="4724400"/>
          </a:xfrm>
        </p:spPr>
        <p:txBody>
          <a:bodyPr/>
          <a:lstStyle/>
          <a:p>
            <a:pPr eaLnBrk="1" hangingPunct="1">
              <a:lnSpc>
                <a:spcPct val="80000"/>
              </a:lnSpc>
            </a:pPr>
            <a:r>
              <a:rPr lang="en-US" altLang="en-US" sz="2800"/>
              <a:t>Security</a:t>
            </a:r>
          </a:p>
          <a:p>
            <a:pPr lvl="1" eaLnBrk="1" hangingPunct="1">
              <a:lnSpc>
                <a:spcPct val="80000"/>
              </a:lnSpc>
            </a:pPr>
            <a:r>
              <a:rPr lang="en-US" altLang="en-US" sz="2400" u="sng"/>
              <a:t>Control data access </a:t>
            </a:r>
            <a:r>
              <a:rPr lang="en-US" altLang="en-US" sz="2400"/>
              <a:t>through procedures and functions. </a:t>
            </a:r>
          </a:p>
          <a:p>
            <a:pPr lvl="1" eaLnBrk="1" hangingPunct="1">
              <a:lnSpc>
                <a:spcPct val="80000"/>
              </a:lnSpc>
            </a:pPr>
            <a:r>
              <a:rPr lang="en-US" altLang="en-US" sz="2400"/>
              <a:t>E.g. grant users access to a procedure that updates a table, but not grant them access to the table itself.</a:t>
            </a:r>
          </a:p>
          <a:p>
            <a:pPr eaLnBrk="1" hangingPunct="1">
              <a:lnSpc>
                <a:spcPct val="80000"/>
              </a:lnSpc>
            </a:pPr>
            <a:r>
              <a:rPr lang="en-US" altLang="en-US" sz="2800"/>
              <a:t>Performance</a:t>
            </a:r>
          </a:p>
          <a:p>
            <a:pPr lvl="1" eaLnBrk="1" hangingPunct="1">
              <a:lnSpc>
                <a:spcPct val="80000"/>
              </a:lnSpc>
              <a:buFont typeface="Wingdings" pitchFamily="2" charset="2"/>
              <a:buNone/>
            </a:pPr>
            <a:r>
              <a:rPr lang="en-US" altLang="en-US" sz="2400"/>
              <a:t>The  information is sent only once between database and application and thereafter invoked when it is used. </a:t>
            </a:r>
          </a:p>
          <a:p>
            <a:pPr lvl="1" eaLnBrk="1" hangingPunct="1">
              <a:lnSpc>
                <a:spcPct val="80000"/>
              </a:lnSpc>
            </a:pPr>
            <a:r>
              <a:rPr lang="en-US" altLang="en-US" sz="2400">
                <a:solidFill>
                  <a:srgbClr val="7030A0"/>
                </a:solidFill>
              </a:rPr>
              <a:t>Network traffic is reduced </a:t>
            </a:r>
            <a:r>
              <a:rPr lang="en-US" altLang="en-US" sz="2400"/>
              <a:t>compared with issuing individual SQL statements or sending the text of an entire PL/SQL block</a:t>
            </a:r>
          </a:p>
          <a:p>
            <a:pPr lvl="1" eaLnBrk="1" hangingPunct="1">
              <a:lnSpc>
                <a:spcPct val="80000"/>
              </a:lnSpc>
            </a:pPr>
            <a:r>
              <a:rPr lang="en-US" altLang="en-US" sz="2400"/>
              <a:t>A procedure's compiled form is readily available in the database, so </a:t>
            </a:r>
            <a:r>
              <a:rPr lang="en-US" altLang="en-US" sz="2400">
                <a:solidFill>
                  <a:srgbClr val="7030A0"/>
                </a:solidFill>
              </a:rPr>
              <a:t>no compilation is required at execution time</a:t>
            </a:r>
            <a:r>
              <a:rPr lang="en-US" altLang="en-US" sz="2400"/>
              <a:t>. </a:t>
            </a:r>
          </a:p>
          <a:p>
            <a:pPr lvl="1" eaLnBrk="1" hangingPunct="1">
              <a:lnSpc>
                <a:spcPct val="80000"/>
              </a:lnSpc>
            </a:pPr>
            <a:r>
              <a:rPr lang="en-US" altLang="en-US" sz="2400"/>
              <a:t>The procedure might be </a:t>
            </a:r>
            <a:r>
              <a:rPr lang="en-US" altLang="en-US" sz="2400">
                <a:solidFill>
                  <a:srgbClr val="7030A0"/>
                </a:solidFill>
              </a:rPr>
              <a:t>cached </a:t>
            </a:r>
          </a:p>
        </p:txBody>
      </p:sp>
    </p:spTree>
    <p:extLst>
      <p:ext uri="{BB962C8B-B14F-4D97-AF65-F5344CB8AC3E}">
        <p14:creationId xmlns:p14="http://schemas.microsoft.com/office/powerpoint/2010/main" val="4049427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custDataLst>
              <p:tags r:id="rId1"/>
            </p:custDataLst>
          </p:nvPr>
        </p:nvSpPr>
        <p:spPr/>
        <p:txBody>
          <a:bodyPr/>
          <a:lstStyle/>
          <a:p>
            <a:pPr eaLnBrk="1" hangingPunct="1"/>
            <a:r>
              <a:rPr lang="en-US" altLang="en-US"/>
              <a:t>Benefits of Procedures II</a:t>
            </a:r>
          </a:p>
        </p:txBody>
      </p:sp>
      <p:sp>
        <p:nvSpPr>
          <p:cNvPr id="100355" name="Rectangle 3"/>
          <p:cNvSpPr>
            <a:spLocks noGrp="1" noChangeArrowheads="1"/>
          </p:cNvSpPr>
          <p:nvPr>
            <p:ph type="body" idx="1"/>
            <p:custDataLst>
              <p:tags r:id="rId2"/>
            </p:custDataLst>
          </p:nvPr>
        </p:nvSpPr>
        <p:spPr>
          <a:xfrm>
            <a:off x="304800" y="1981200"/>
            <a:ext cx="8534400" cy="4495800"/>
          </a:xfrm>
        </p:spPr>
        <p:txBody>
          <a:bodyPr/>
          <a:lstStyle/>
          <a:p>
            <a:pPr eaLnBrk="1" hangingPunct="1">
              <a:lnSpc>
                <a:spcPct val="80000"/>
              </a:lnSpc>
            </a:pPr>
            <a:r>
              <a:rPr lang="en-US" altLang="en-US" sz="2800"/>
              <a:t>Memory Allocation</a:t>
            </a:r>
          </a:p>
          <a:p>
            <a:pPr lvl="1" eaLnBrk="1" hangingPunct="1">
              <a:lnSpc>
                <a:spcPct val="80000"/>
              </a:lnSpc>
            </a:pPr>
            <a:r>
              <a:rPr lang="en-US" altLang="en-US" sz="2000"/>
              <a:t>Stored procedures take advantage of the shared memory capabilities of Oracle</a:t>
            </a:r>
          </a:p>
          <a:p>
            <a:pPr lvl="1" eaLnBrk="1" hangingPunct="1">
              <a:lnSpc>
                <a:spcPct val="80000"/>
              </a:lnSpc>
            </a:pPr>
            <a:r>
              <a:rPr lang="en-US" altLang="en-US" sz="2000"/>
              <a:t>Only </a:t>
            </a:r>
            <a:r>
              <a:rPr lang="en-US" altLang="en-US" sz="2000">
                <a:solidFill>
                  <a:srgbClr val="7030A0"/>
                </a:solidFill>
              </a:rPr>
              <a:t>a single copy </a:t>
            </a:r>
            <a:r>
              <a:rPr lang="en-US" altLang="en-US" sz="2000"/>
              <a:t>of the procedure needs to be loaded into memory for execution by multiple users. </a:t>
            </a:r>
          </a:p>
          <a:p>
            <a:pPr eaLnBrk="1" hangingPunct="1">
              <a:lnSpc>
                <a:spcPct val="80000"/>
              </a:lnSpc>
            </a:pPr>
            <a:r>
              <a:rPr lang="en-US" altLang="en-US" sz="2800"/>
              <a:t>Productivity</a:t>
            </a:r>
          </a:p>
          <a:p>
            <a:pPr lvl="1" eaLnBrk="1" hangingPunct="1">
              <a:lnSpc>
                <a:spcPct val="80000"/>
              </a:lnSpc>
            </a:pPr>
            <a:r>
              <a:rPr lang="en-US" altLang="en-US" sz="2000"/>
              <a:t>By designing applications around a common set of procedures, you can </a:t>
            </a:r>
            <a:r>
              <a:rPr lang="en-US" altLang="en-US" sz="2000">
                <a:solidFill>
                  <a:srgbClr val="7030A0"/>
                </a:solidFill>
              </a:rPr>
              <a:t>avoid redundant coding </a:t>
            </a:r>
            <a:r>
              <a:rPr lang="en-US" altLang="en-US" sz="2000"/>
              <a:t>and increase your productivity. </a:t>
            </a:r>
          </a:p>
          <a:p>
            <a:pPr lvl="1" eaLnBrk="1" hangingPunct="1">
              <a:lnSpc>
                <a:spcPct val="80000"/>
              </a:lnSpc>
            </a:pPr>
            <a:r>
              <a:rPr lang="en-US" altLang="en-US" sz="2000"/>
              <a:t>Procedures can be written to insert, update, or delete rows from a table and then called by any application </a:t>
            </a:r>
            <a:r>
              <a:rPr lang="en-US" altLang="en-US" sz="2000">
                <a:solidFill>
                  <a:srgbClr val="7030A0"/>
                </a:solidFill>
              </a:rPr>
              <a:t>without rewriting the SQL statements </a:t>
            </a:r>
            <a:r>
              <a:rPr lang="en-US" altLang="en-US" sz="2000"/>
              <a:t>necessary to accomplish these tasks. </a:t>
            </a:r>
          </a:p>
          <a:p>
            <a:pPr lvl="1" eaLnBrk="1" hangingPunct="1">
              <a:lnSpc>
                <a:spcPct val="80000"/>
              </a:lnSpc>
            </a:pPr>
            <a:r>
              <a:rPr lang="en-US" altLang="en-US" sz="2000"/>
              <a:t>If the methods of data management change, </a:t>
            </a:r>
            <a:r>
              <a:rPr lang="en-US" altLang="en-US" sz="2000">
                <a:solidFill>
                  <a:srgbClr val="7030A0"/>
                </a:solidFill>
              </a:rPr>
              <a:t>only the procedures need to be modified</a:t>
            </a:r>
            <a:r>
              <a:rPr lang="en-US" altLang="en-US" sz="2000"/>
              <a:t>, not all of the applications that use the procedures. </a:t>
            </a:r>
          </a:p>
        </p:txBody>
      </p:sp>
    </p:spTree>
    <p:extLst>
      <p:ext uri="{BB962C8B-B14F-4D97-AF65-F5344CB8AC3E}">
        <p14:creationId xmlns:p14="http://schemas.microsoft.com/office/powerpoint/2010/main" val="1220532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custDataLst>
              <p:tags r:id="rId1"/>
            </p:custDataLst>
          </p:nvPr>
        </p:nvSpPr>
        <p:spPr/>
        <p:txBody>
          <a:bodyPr/>
          <a:lstStyle/>
          <a:p>
            <a:pPr eaLnBrk="1" hangingPunct="1"/>
            <a:r>
              <a:rPr lang="en-US" altLang="en-US"/>
              <a:t>Benefits of Procedures III</a:t>
            </a:r>
          </a:p>
        </p:txBody>
      </p:sp>
      <p:sp>
        <p:nvSpPr>
          <p:cNvPr id="101379" name="Rectangle 3"/>
          <p:cNvSpPr>
            <a:spLocks noGrp="1" noChangeArrowheads="1"/>
          </p:cNvSpPr>
          <p:nvPr>
            <p:ph type="body" idx="1"/>
            <p:custDataLst>
              <p:tags r:id="rId2"/>
            </p:custDataLst>
          </p:nvPr>
        </p:nvSpPr>
        <p:spPr>
          <a:xfrm>
            <a:off x="304800" y="1905000"/>
            <a:ext cx="8534400" cy="4572000"/>
          </a:xfrm>
        </p:spPr>
        <p:txBody>
          <a:bodyPr/>
          <a:lstStyle/>
          <a:p>
            <a:pPr eaLnBrk="1" hangingPunct="1">
              <a:lnSpc>
                <a:spcPct val="90000"/>
              </a:lnSpc>
            </a:pPr>
            <a:r>
              <a:rPr lang="en-US" altLang="en-US" sz="2800"/>
              <a:t>Integrity </a:t>
            </a:r>
          </a:p>
          <a:p>
            <a:pPr lvl="1" eaLnBrk="1" hangingPunct="1">
              <a:lnSpc>
                <a:spcPct val="90000"/>
              </a:lnSpc>
            </a:pPr>
            <a:r>
              <a:rPr lang="en-US" altLang="en-US" sz="2400"/>
              <a:t>Stored procedures improve the integrity and consistency of your applications. By developing all of your applications around a common group of procedures, you can </a:t>
            </a:r>
            <a:r>
              <a:rPr lang="en-US" altLang="en-US" sz="2400">
                <a:solidFill>
                  <a:srgbClr val="7030A0"/>
                </a:solidFill>
              </a:rPr>
              <a:t>reduce</a:t>
            </a:r>
            <a:r>
              <a:rPr lang="en-US" altLang="en-US" sz="2400"/>
              <a:t> the likelihood of committing </a:t>
            </a:r>
            <a:r>
              <a:rPr lang="en-US" altLang="en-US" sz="2400">
                <a:solidFill>
                  <a:srgbClr val="7030A0"/>
                </a:solidFill>
              </a:rPr>
              <a:t>coding errors</a:t>
            </a:r>
            <a:r>
              <a:rPr lang="en-US" altLang="en-US" sz="2400"/>
              <a:t>. </a:t>
            </a:r>
          </a:p>
          <a:p>
            <a:pPr lvl="1" eaLnBrk="1" hangingPunct="1">
              <a:lnSpc>
                <a:spcPct val="90000"/>
              </a:lnSpc>
            </a:pPr>
            <a:r>
              <a:rPr lang="en-US" altLang="en-US" sz="2400"/>
              <a:t>You can test a procedure or function to guarantee that it returns an accurate result and, once it is verified, </a:t>
            </a:r>
            <a:r>
              <a:rPr lang="en-US" altLang="en-US" sz="2400">
                <a:solidFill>
                  <a:srgbClr val="7030A0"/>
                </a:solidFill>
              </a:rPr>
              <a:t>reuse</a:t>
            </a:r>
            <a:r>
              <a:rPr lang="en-US" altLang="en-US" sz="2400"/>
              <a:t> </a:t>
            </a:r>
            <a:r>
              <a:rPr lang="en-US" altLang="en-US" sz="2400">
                <a:solidFill>
                  <a:srgbClr val="7030A0"/>
                </a:solidFill>
              </a:rPr>
              <a:t>it</a:t>
            </a:r>
            <a:r>
              <a:rPr lang="en-US" altLang="en-US" sz="2400"/>
              <a:t> in any number of applications </a:t>
            </a:r>
            <a:r>
              <a:rPr lang="en-US" altLang="en-US" sz="2400">
                <a:solidFill>
                  <a:srgbClr val="7030A0"/>
                </a:solidFill>
              </a:rPr>
              <a:t>without testing it again</a:t>
            </a:r>
            <a:r>
              <a:rPr lang="en-US" altLang="en-US" sz="2400"/>
              <a:t>. </a:t>
            </a:r>
          </a:p>
          <a:p>
            <a:pPr lvl="1" eaLnBrk="1" hangingPunct="1">
              <a:lnSpc>
                <a:spcPct val="90000"/>
              </a:lnSpc>
            </a:pPr>
            <a:r>
              <a:rPr lang="en-US" altLang="en-US" sz="2400"/>
              <a:t>If the data structures referenced by the procedure are altered in any way, </a:t>
            </a:r>
            <a:r>
              <a:rPr lang="en-US" altLang="en-US" sz="2400">
                <a:solidFill>
                  <a:srgbClr val="7030A0"/>
                </a:solidFill>
              </a:rPr>
              <a:t>only the procedure needs to be recompiled</a:t>
            </a:r>
            <a:r>
              <a:rPr lang="en-US" altLang="en-US" sz="2400"/>
              <a:t>; applications that call the procedure do not necessarily require any modifications. </a:t>
            </a:r>
          </a:p>
        </p:txBody>
      </p:sp>
    </p:spTree>
    <p:extLst>
      <p:ext uri="{BB962C8B-B14F-4D97-AF65-F5344CB8AC3E}">
        <p14:creationId xmlns:p14="http://schemas.microsoft.com/office/powerpoint/2010/main" val="628361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Procedures VS Functions</a:t>
            </a:r>
            <a:r>
              <a:rPr lang="en-US" dirty="0"/>
              <a:t> </a:t>
            </a:r>
          </a:p>
        </p:txBody>
      </p:sp>
      <p:sp>
        <p:nvSpPr>
          <p:cNvPr id="3" name="Content Placeholder 2"/>
          <p:cNvSpPr>
            <a:spLocks noGrp="1"/>
          </p:cNvSpPr>
          <p:nvPr>
            <p:ph sz="quarter" idx="1"/>
          </p:nvPr>
        </p:nvSpPr>
        <p:spPr/>
        <p:txBody>
          <a:bodyPr>
            <a:normAutofit lnSpcReduction="10000"/>
          </a:bodyPr>
          <a:lstStyle/>
          <a:p>
            <a:r>
              <a:rPr lang="en-US" dirty="0"/>
              <a:t>Procedures are traditionally the workhorse of the coding world</a:t>
            </a:r>
          </a:p>
          <a:p>
            <a:r>
              <a:rPr lang="en-US" dirty="0"/>
              <a:t>functions are traditionally the smaller, more specific pieces of code.</a:t>
            </a:r>
          </a:p>
          <a:p>
            <a:r>
              <a:rPr lang="en-US" dirty="0"/>
              <a:t>In general, if you need to update the chart of accounts, you would write a procedure. </a:t>
            </a:r>
          </a:p>
          <a:p>
            <a:r>
              <a:rPr lang="en-US" dirty="0"/>
              <a:t>If you need to retrieve the organization code for a particular GL account, you would write a function.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418196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Procedures VS Functions(cont..)</a:t>
            </a:r>
            <a:r>
              <a:rPr lang="en-US" dirty="0"/>
              <a:t> </a:t>
            </a:r>
          </a:p>
        </p:txBody>
      </p:sp>
      <p:sp>
        <p:nvSpPr>
          <p:cNvPr id="3" name="Content Placeholder 2"/>
          <p:cNvSpPr>
            <a:spLocks noGrp="1"/>
          </p:cNvSpPr>
          <p:nvPr>
            <p:ph sz="quarter" idx="1"/>
          </p:nvPr>
        </p:nvSpPr>
        <p:spPr/>
        <p:txBody>
          <a:bodyPr>
            <a:normAutofit lnSpcReduction="10000"/>
          </a:bodyPr>
          <a:lstStyle/>
          <a:p>
            <a:pPr>
              <a:buNone/>
            </a:pPr>
            <a:r>
              <a:rPr lang="en-US" dirty="0"/>
              <a:t>Here are a few more differences between a procedure and a function: </a:t>
            </a:r>
          </a:p>
          <a:p>
            <a:r>
              <a:rPr lang="en-US" dirty="0"/>
              <a:t>A function MUST return a value</a:t>
            </a:r>
          </a:p>
          <a:p>
            <a:r>
              <a:rPr lang="en-US" dirty="0"/>
              <a:t>A procedure cannot return a value</a:t>
            </a:r>
          </a:p>
          <a:p>
            <a:r>
              <a:rPr lang="en-US" dirty="0"/>
              <a:t>Procedures and functions can both return data in OUT and IN OUT parameters</a:t>
            </a:r>
          </a:p>
          <a:p>
            <a:r>
              <a:rPr lang="en-US" dirty="0"/>
              <a:t>The return statement in a function returns control to the calling program and returns the results of the function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250390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Procedures VS Functions</a:t>
            </a:r>
            <a:r>
              <a:rPr lang="en-US" dirty="0"/>
              <a:t> (cont..)</a:t>
            </a:r>
          </a:p>
        </p:txBody>
      </p:sp>
      <p:sp>
        <p:nvSpPr>
          <p:cNvPr id="3" name="Content Placeholder 2"/>
          <p:cNvSpPr>
            <a:spLocks noGrp="1"/>
          </p:cNvSpPr>
          <p:nvPr>
            <p:ph sz="quarter" idx="1"/>
          </p:nvPr>
        </p:nvSpPr>
        <p:spPr/>
        <p:txBody>
          <a:bodyPr>
            <a:normAutofit fontScale="92500"/>
          </a:bodyPr>
          <a:lstStyle/>
          <a:p>
            <a:r>
              <a:rPr lang="en-US" dirty="0"/>
              <a:t>The return statement of a procedure returns control to the calling program and cannot return a value</a:t>
            </a:r>
          </a:p>
          <a:p>
            <a:r>
              <a:rPr lang="en-US" dirty="0"/>
              <a:t>Functions can be called from SQL, procedure cannot</a:t>
            </a:r>
          </a:p>
          <a:p>
            <a:r>
              <a:rPr lang="en-US" dirty="0"/>
              <a:t>Functions are considered expressions, procedure are not</a:t>
            </a:r>
          </a:p>
          <a:p>
            <a:r>
              <a:rPr lang="en-US" dirty="0"/>
              <a:t>That's about all the differences I can think of off the top of my head. Can you think of any more?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0600158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5A56-A96F-65B2-941D-59AAA84FD7EC}"/>
              </a:ext>
            </a:extLst>
          </p:cNvPr>
          <p:cNvSpPr>
            <a:spLocks noGrp="1"/>
          </p:cNvSpPr>
          <p:nvPr>
            <p:ph type="title"/>
          </p:nvPr>
        </p:nvSpPr>
        <p:spPr/>
        <p:txBody>
          <a:bodyPr/>
          <a:lstStyle/>
          <a:p>
            <a:r>
              <a:rPr lang="en-US" dirty="0"/>
              <a:t>Trigger </a:t>
            </a:r>
          </a:p>
        </p:txBody>
      </p:sp>
      <p:sp>
        <p:nvSpPr>
          <p:cNvPr id="3" name="Content Placeholder 2">
            <a:extLst>
              <a:ext uri="{FF2B5EF4-FFF2-40B4-BE49-F238E27FC236}">
                <a16:creationId xmlns:a16="http://schemas.microsoft.com/office/drawing/2014/main" id="{690D4365-1211-5147-6D70-31803A3FD6CF}"/>
              </a:ext>
            </a:extLst>
          </p:cNvPr>
          <p:cNvSpPr>
            <a:spLocks noGrp="1"/>
          </p:cNvSpPr>
          <p:nvPr>
            <p:ph idx="1"/>
          </p:nvPr>
        </p:nvSpPr>
        <p:spPr/>
        <p:txBody>
          <a:bodyPr/>
          <a:lstStyle/>
          <a:p>
            <a:pPr algn="just"/>
            <a:r>
              <a:rPr lang="en-US" dirty="0"/>
              <a:t>In SQL, a trigger is a special type of stored procedure that is automatically executed in response to certain database events, such as INSERT, UPDATE or DELETE operations on a particular table. The purpose of a trigger is to perform a specific action or set of actions based on the occurrence of the triggering event.</a:t>
            </a:r>
          </a:p>
        </p:txBody>
      </p:sp>
    </p:spTree>
    <p:extLst>
      <p:ext uri="{BB962C8B-B14F-4D97-AF65-F5344CB8AC3E}">
        <p14:creationId xmlns:p14="http://schemas.microsoft.com/office/powerpoint/2010/main" val="2244874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7C092-CADC-EAC3-DFE4-D55F182E1A27}"/>
              </a:ext>
            </a:extLst>
          </p:cNvPr>
          <p:cNvSpPr>
            <a:spLocks noGrp="1"/>
          </p:cNvSpPr>
          <p:nvPr>
            <p:ph type="title"/>
          </p:nvPr>
        </p:nvSpPr>
        <p:spPr/>
        <p:txBody>
          <a:bodyPr/>
          <a:lstStyle/>
          <a:p>
            <a:r>
              <a:rPr lang="en-US" dirty="0"/>
              <a:t>Trigger</a:t>
            </a:r>
          </a:p>
        </p:txBody>
      </p:sp>
      <p:pic>
        <p:nvPicPr>
          <p:cNvPr id="5" name="Content Placeholder 4">
            <a:extLst>
              <a:ext uri="{FF2B5EF4-FFF2-40B4-BE49-F238E27FC236}">
                <a16:creationId xmlns:a16="http://schemas.microsoft.com/office/drawing/2014/main" id="{9BDB93C7-673A-7B79-C019-DC45E02F4B63}"/>
              </a:ext>
            </a:extLst>
          </p:cNvPr>
          <p:cNvPicPr>
            <a:picLocks noGrp="1" noChangeAspect="1"/>
          </p:cNvPicPr>
          <p:nvPr>
            <p:ph idx="1"/>
          </p:nvPr>
        </p:nvPicPr>
        <p:blipFill>
          <a:blip r:embed="rId2"/>
          <a:stretch>
            <a:fillRect/>
          </a:stretch>
        </p:blipFill>
        <p:spPr>
          <a:xfrm>
            <a:off x="278816" y="2743200"/>
            <a:ext cx="8766046" cy="1820069"/>
          </a:xfrm>
        </p:spPr>
      </p:pic>
    </p:spTree>
    <p:extLst>
      <p:ext uri="{BB962C8B-B14F-4D97-AF65-F5344CB8AC3E}">
        <p14:creationId xmlns:p14="http://schemas.microsoft.com/office/powerpoint/2010/main" val="33068485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287040B-213E-3C1A-62A9-5A4FA88A45E0}"/>
              </a:ext>
            </a:extLst>
          </p:cNvPr>
          <p:cNvSpPr txBox="1"/>
          <p:nvPr/>
        </p:nvSpPr>
        <p:spPr>
          <a:xfrm>
            <a:off x="114300" y="381000"/>
            <a:ext cx="8915400" cy="6247864"/>
          </a:xfrm>
          <a:prstGeom prst="rect">
            <a:avLst/>
          </a:prstGeom>
          <a:noFill/>
        </p:spPr>
        <p:txBody>
          <a:bodyPr wrap="square">
            <a:spAutoFit/>
          </a:bodyPr>
          <a:lstStyle/>
          <a:p>
            <a:pPr marL="342900" indent="-342900">
              <a:buFont typeface="Arial" panose="020B0604020202020204" pitchFamily="34" charset="0"/>
              <a:buChar char="•"/>
            </a:pPr>
            <a:r>
              <a:rPr lang="en-US" sz="2000" b="1" dirty="0">
                <a:latin typeface="Times" panose="02020603050405020304" pitchFamily="18" charset="0"/>
                <a:cs typeface="Times" panose="02020603050405020304" pitchFamily="18" charset="0"/>
              </a:rPr>
              <a:t>CREATE [OR REPLACE] TRIGGER:</a:t>
            </a:r>
            <a:r>
              <a:rPr lang="en-US" sz="2000" dirty="0">
                <a:latin typeface="Times" panose="02020603050405020304" pitchFamily="18" charset="0"/>
                <a:cs typeface="Times" panose="02020603050405020304" pitchFamily="18" charset="0"/>
              </a:rPr>
              <a:t> This creates a new trigger with the specified name, or replaces an existing trigger with the same name if the OR REPLACE clause is used.</a:t>
            </a:r>
          </a:p>
          <a:p>
            <a:pPr marL="342900" indent="-342900">
              <a:buFont typeface="Arial" panose="020B0604020202020204" pitchFamily="34" charset="0"/>
              <a:buChar char="•"/>
            </a:pPr>
            <a:r>
              <a:rPr lang="en-US" sz="2000" b="1" dirty="0" err="1">
                <a:latin typeface="Times" panose="02020603050405020304" pitchFamily="18" charset="0"/>
                <a:cs typeface="Times" panose="02020603050405020304" pitchFamily="18" charset="0"/>
              </a:rPr>
              <a:t>trigger_name</a:t>
            </a:r>
            <a:r>
              <a:rPr lang="en-US" sz="2000" b="1" dirty="0">
                <a:latin typeface="Times" panose="02020603050405020304" pitchFamily="18" charset="0"/>
                <a:cs typeface="Times" panose="02020603050405020304" pitchFamily="18" charset="0"/>
              </a:rPr>
              <a:t>:</a:t>
            </a:r>
            <a:r>
              <a:rPr lang="en-US" sz="2000" dirty="0">
                <a:latin typeface="Times" panose="02020603050405020304" pitchFamily="18" charset="0"/>
                <a:cs typeface="Times" panose="02020603050405020304" pitchFamily="18" charset="0"/>
              </a:rPr>
              <a:t> The name of the trigger.</a:t>
            </a:r>
          </a:p>
          <a:p>
            <a:pPr marL="342900" indent="-342900">
              <a:buFont typeface="Arial" panose="020B0604020202020204" pitchFamily="34" charset="0"/>
              <a:buChar char="•"/>
            </a:pPr>
            <a:r>
              <a:rPr lang="en-US" sz="2000" dirty="0">
                <a:latin typeface="Times" panose="02020603050405020304" pitchFamily="18" charset="0"/>
                <a:cs typeface="Times" panose="02020603050405020304" pitchFamily="18" charset="0"/>
              </a:rPr>
              <a:t>{BEFORE | AFTER | INSTEAD OF}: This specifies when the trigger should be executed, either before the triggering event (BEFORE), after the triggering event (AFTER), or instead of the triggering event (INSTEAD OF).</a:t>
            </a:r>
          </a:p>
          <a:p>
            <a:pPr marL="342900" indent="-342900">
              <a:buFont typeface="Arial" panose="020B0604020202020204" pitchFamily="34" charset="0"/>
              <a:buChar char="•"/>
            </a:pPr>
            <a:r>
              <a:rPr lang="en-US" sz="2000" b="1" dirty="0">
                <a:latin typeface="Times" panose="02020603050405020304" pitchFamily="18" charset="0"/>
                <a:cs typeface="Times" panose="02020603050405020304" pitchFamily="18" charset="0"/>
              </a:rPr>
              <a:t>{INSERT | UPDATE | DELETE}:</a:t>
            </a:r>
            <a:r>
              <a:rPr lang="en-US" sz="2000" dirty="0">
                <a:latin typeface="Times" panose="02020603050405020304" pitchFamily="18" charset="0"/>
                <a:cs typeface="Times" panose="02020603050405020304" pitchFamily="18" charset="0"/>
              </a:rPr>
              <a:t> This specifies the type of event that should trigger the execution of the trigger.</a:t>
            </a:r>
          </a:p>
          <a:p>
            <a:pPr marL="342900" indent="-342900">
              <a:buFont typeface="Arial" panose="020B0604020202020204" pitchFamily="34" charset="0"/>
              <a:buChar char="•"/>
            </a:pPr>
            <a:r>
              <a:rPr lang="en-US" sz="2000" b="1" dirty="0">
                <a:latin typeface="Times" panose="02020603050405020304" pitchFamily="18" charset="0"/>
                <a:cs typeface="Times" panose="02020603050405020304" pitchFamily="18" charset="0"/>
              </a:rPr>
              <a:t>[OF </a:t>
            </a:r>
            <a:r>
              <a:rPr lang="en-US" sz="2000" b="1" dirty="0" err="1">
                <a:latin typeface="Times" panose="02020603050405020304" pitchFamily="18" charset="0"/>
                <a:cs typeface="Times" panose="02020603050405020304" pitchFamily="18" charset="0"/>
              </a:rPr>
              <a:t>column_name</a:t>
            </a:r>
            <a:r>
              <a:rPr lang="en-US" sz="2000" b="1" dirty="0">
                <a:latin typeface="Times" panose="02020603050405020304" pitchFamily="18" charset="0"/>
                <a:cs typeface="Times" panose="02020603050405020304" pitchFamily="18" charset="0"/>
              </a:rPr>
              <a:t>]:</a:t>
            </a:r>
            <a:r>
              <a:rPr lang="en-US" sz="2000" dirty="0">
                <a:latin typeface="Times" panose="02020603050405020304" pitchFamily="18" charset="0"/>
                <a:cs typeface="Times" panose="02020603050405020304" pitchFamily="18" charset="0"/>
              </a:rPr>
              <a:t> This is an optional clause that specifies which column or columns in the table should trigger the execution of the trigger.</a:t>
            </a:r>
          </a:p>
          <a:p>
            <a:pPr marL="342900" indent="-342900">
              <a:buFont typeface="Arial" panose="020B0604020202020204" pitchFamily="34" charset="0"/>
              <a:buChar char="•"/>
            </a:pPr>
            <a:r>
              <a:rPr lang="en-US" sz="2000" b="1" dirty="0">
                <a:latin typeface="Times" panose="02020603050405020304" pitchFamily="18" charset="0"/>
                <a:cs typeface="Times" panose="02020603050405020304" pitchFamily="18" charset="0"/>
              </a:rPr>
              <a:t>ON </a:t>
            </a:r>
            <a:r>
              <a:rPr lang="en-US" sz="2000" b="1" dirty="0" err="1">
                <a:latin typeface="Times" panose="02020603050405020304" pitchFamily="18" charset="0"/>
                <a:cs typeface="Times" panose="02020603050405020304" pitchFamily="18" charset="0"/>
              </a:rPr>
              <a:t>table_name</a:t>
            </a:r>
            <a:r>
              <a:rPr lang="en-US" sz="2000" b="1" dirty="0">
                <a:latin typeface="Times" panose="02020603050405020304" pitchFamily="18" charset="0"/>
                <a:cs typeface="Times" panose="02020603050405020304" pitchFamily="18" charset="0"/>
              </a:rPr>
              <a:t>:</a:t>
            </a:r>
            <a:r>
              <a:rPr lang="en-US" sz="2000" dirty="0">
                <a:latin typeface="Times" panose="02020603050405020304" pitchFamily="18" charset="0"/>
                <a:cs typeface="Times" panose="02020603050405020304" pitchFamily="18" charset="0"/>
              </a:rPr>
              <a:t> This specifies the name of the table on which the trigger should be created.</a:t>
            </a:r>
          </a:p>
          <a:p>
            <a:pPr marL="342900" indent="-342900">
              <a:buFont typeface="Arial" panose="020B0604020202020204" pitchFamily="34" charset="0"/>
              <a:buChar char="•"/>
            </a:pPr>
            <a:r>
              <a:rPr lang="en-US" sz="2000" b="1" dirty="0">
                <a:latin typeface="Times" panose="02020603050405020304" pitchFamily="18" charset="0"/>
                <a:cs typeface="Times" panose="02020603050405020304" pitchFamily="18" charset="0"/>
              </a:rPr>
              <a:t>[FOR EACH ROW]:</a:t>
            </a:r>
            <a:r>
              <a:rPr lang="en-US" sz="2000" dirty="0">
                <a:latin typeface="Times" panose="02020603050405020304" pitchFamily="18" charset="0"/>
                <a:cs typeface="Times" panose="02020603050405020304" pitchFamily="18" charset="0"/>
              </a:rPr>
              <a:t> This specifies that the trigger should be executed once for each row affected by the triggering event. This clause is required for AFTER and INSTEAD OF triggers, but optional for BEFORE triggers.</a:t>
            </a:r>
          </a:p>
          <a:p>
            <a:pPr marL="342900" indent="-342900">
              <a:buFont typeface="Arial" panose="020B0604020202020204" pitchFamily="34" charset="0"/>
              <a:buChar char="•"/>
            </a:pPr>
            <a:r>
              <a:rPr lang="en-US" sz="2000" b="1" dirty="0">
                <a:latin typeface="Times" panose="02020603050405020304" pitchFamily="18" charset="0"/>
                <a:cs typeface="Times" panose="02020603050405020304" pitchFamily="18" charset="0"/>
              </a:rPr>
              <a:t>[WHEN (condition)]:</a:t>
            </a:r>
            <a:r>
              <a:rPr lang="en-US" sz="2000" dirty="0">
                <a:latin typeface="Times" panose="02020603050405020304" pitchFamily="18" charset="0"/>
                <a:cs typeface="Times" panose="02020603050405020304" pitchFamily="18" charset="0"/>
              </a:rPr>
              <a:t> This is an optional clause that specifies a condition that must be satisfied for the trigger to be executed.</a:t>
            </a:r>
          </a:p>
          <a:p>
            <a:pPr marL="342900" indent="-342900">
              <a:buFont typeface="Arial" panose="020B0604020202020204" pitchFamily="34" charset="0"/>
              <a:buChar char="•"/>
            </a:pPr>
            <a:r>
              <a:rPr lang="en-US" sz="2000" b="1" dirty="0">
                <a:latin typeface="Times" panose="02020603050405020304" pitchFamily="18" charset="0"/>
                <a:cs typeface="Times" panose="02020603050405020304" pitchFamily="18" charset="0"/>
              </a:rPr>
              <a:t>BEGIN and END:</a:t>
            </a:r>
            <a:r>
              <a:rPr lang="en-US" sz="2000" dirty="0">
                <a:latin typeface="Times" panose="02020603050405020304" pitchFamily="18" charset="0"/>
                <a:cs typeface="Times" panose="02020603050405020304" pitchFamily="18" charset="0"/>
              </a:rPr>
              <a:t> These are the start and end points of the trigger code block, where you can write SQL statements to be executed when the trigger is fired.</a:t>
            </a:r>
          </a:p>
        </p:txBody>
      </p:sp>
    </p:spTree>
    <p:extLst>
      <p:ext uri="{BB962C8B-B14F-4D97-AF65-F5344CB8AC3E}">
        <p14:creationId xmlns:p14="http://schemas.microsoft.com/office/powerpoint/2010/main" val="336341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custDataLst>
              <p:tags r:id="rId1"/>
            </p:custDataLst>
          </p:nvPr>
        </p:nvSpPr>
        <p:spPr>
          <a:xfrm>
            <a:off x="1447800" y="838200"/>
            <a:ext cx="6891338" cy="609600"/>
          </a:xfrm>
        </p:spPr>
        <p:txBody>
          <a:bodyPr lIns="92075" tIns="46038" rIns="92075" bIns="46038" anchor="t">
            <a:normAutofit fontScale="90000"/>
          </a:bodyPr>
          <a:lstStyle/>
          <a:p>
            <a:pPr eaLnBrk="1" hangingPunct="1"/>
            <a:r>
              <a:rPr lang="en-US" altLang="en-US" sz="4000">
                <a:solidFill>
                  <a:srgbClr val="008000"/>
                </a:solidFill>
              </a:rPr>
              <a:t> </a:t>
            </a:r>
            <a:r>
              <a:rPr lang="en-US" altLang="en-US" sz="4000" b="1">
                <a:solidFill>
                  <a:srgbClr val="008000"/>
                </a:solidFill>
              </a:rPr>
              <a:t>DECLARE</a:t>
            </a:r>
            <a:endParaRPr lang="en-US" altLang="en-US" sz="4000">
              <a:solidFill>
                <a:srgbClr val="008000"/>
              </a:solidFill>
            </a:endParaRPr>
          </a:p>
        </p:txBody>
      </p:sp>
      <p:sp>
        <p:nvSpPr>
          <p:cNvPr id="63491" name="Rectangle 3"/>
          <p:cNvSpPr>
            <a:spLocks noChangeArrowheads="1"/>
          </p:cNvSpPr>
          <p:nvPr>
            <p:custDataLst>
              <p:tags r:id="rId2"/>
            </p:custDataLst>
          </p:nvPr>
        </p:nvSpPr>
        <p:spPr bwMode="auto">
          <a:xfrm>
            <a:off x="857250" y="1771650"/>
            <a:ext cx="738505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eaLnBrk="0" hangingPunct="0">
              <a:spcBef>
                <a:spcPct val="20000"/>
              </a:spcBef>
              <a:buChar char="•"/>
              <a:tabLst>
                <a:tab pos="571500" algn="l"/>
              </a:tabLst>
              <a:defRPr sz="3200">
                <a:solidFill>
                  <a:schemeClr val="tx1"/>
                </a:solidFill>
                <a:latin typeface="Arial" pitchFamily="34" charset="0"/>
              </a:defRPr>
            </a:lvl1pPr>
            <a:lvl2pPr marL="742950" indent="-285750" defTabSz="346075" eaLnBrk="0" hangingPunct="0">
              <a:spcBef>
                <a:spcPct val="20000"/>
              </a:spcBef>
              <a:buChar char="–"/>
              <a:tabLst>
                <a:tab pos="571500" algn="l"/>
              </a:tabLst>
              <a:defRPr sz="2800">
                <a:solidFill>
                  <a:schemeClr val="tx1"/>
                </a:solidFill>
                <a:latin typeface="Arial" pitchFamily="34" charset="0"/>
              </a:defRPr>
            </a:lvl2pPr>
            <a:lvl3pPr marL="1143000" indent="-228600" defTabSz="346075" eaLnBrk="0" hangingPunct="0">
              <a:spcBef>
                <a:spcPct val="20000"/>
              </a:spcBef>
              <a:buChar char="•"/>
              <a:tabLst>
                <a:tab pos="571500" algn="l"/>
              </a:tabLst>
              <a:defRPr sz="2400">
                <a:solidFill>
                  <a:schemeClr val="tx1"/>
                </a:solidFill>
                <a:latin typeface="Arial" pitchFamily="34" charset="0"/>
              </a:defRPr>
            </a:lvl3pPr>
            <a:lvl4pPr marL="1600200" indent="-228600" defTabSz="346075" eaLnBrk="0" hangingPunct="0">
              <a:spcBef>
                <a:spcPct val="20000"/>
              </a:spcBef>
              <a:buChar char="–"/>
              <a:tabLst>
                <a:tab pos="571500" algn="l"/>
              </a:tabLst>
              <a:defRPr sz="2000">
                <a:solidFill>
                  <a:schemeClr val="tx1"/>
                </a:solidFill>
                <a:latin typeface="Arial" pitchFamily="34" charset="0"/>
              </a:defRPr>
            </a:lvl4pPr>
            <a:lvl5pPr marL="2057400" indent="-228600" defTabSz="346075" eaLnBrk="0" hangingPunct="0">
              <a:spcBef>
                <a:spcPct val="20000"/>
              </a:spcBef>
              <a:buChar char="»"/>
              <a:tabLst>
                <a:tab pos="571500" algn="l"/>
              </a:tabLst>
              <a:defRPr sz="2000">
                <a:solidFill>
                  <a:schemeClr val="tx1"/>
                </a:solidFill>
                <a:latin typeface="Arial"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itchFamily="34" charset="0"/>
              </a:defRPr>
            </a:lvl9pPr>
          </a:lstStyle>
          <a:p>
            <a:pPr eaLnBrk="1" hangingPunct="1">
              <a:lnSpc>
                <a:spcPct val="95000"/>
              </a:lnSpc>
              <a:spcBef>
                <a:spcPct val="35000"/>
              </a:spcBef>
              <a:buFontTx/>
              <a:buNone/>
            </a:pPr>
            <a:r>
              <a:rPr lang="en-US" altLang="en-US" sz="2800" b="1">
                <a:solidFill>
                  <a:srgbClr val="3366FF"/>
                </a:solidFill>
                <a:latin typeface="Comic Sans MS" pitchFamily="66" charset="0"/>
                <a:cs typeface="Arial" pitchFamily="34" charset="0"/>
              </a:rPr>
              <a:t>Syntax</a:t>
            </a:r>
          </a:p>
          <a:p>
            <a:pPr eaLnBrk="1" hangingPunct="1">
              <a:lnSpc>
                <a:spcPct val="95000"/>
              </a:lnSpc>
              <a:spcBef>
                <a:spcPct val="35000"/>
              </a:spcBef>
              <a:buFontTx/>
              <a:buNone/>
            </a:pPr>
            <a:endParaRPr lang="en-US" altLang="en-US" sz="2800" b="1">
              <a:solidFill>
                <a:srgbClr val="3366FF"/>
              </a:solidFill>
              <a:latin typeface="Comic Sans MS" pitchFamily="66" charset="0"/>
              <a:cs typeface="Arial" pitchFamily="34" charset="0"/>
            </a:endParaRPr>
          </a:p>
          <a:p>
            <a:pPr eaLnBrk="1" hangingPunct="1">
              <a:lnSpc>
                <a:spcPct val="95000"/>
              </a:lnSpc>
              <a:spcBef>
                <a:spcPct val="35000"/>
              </a:spcBef>
              <a:buFontTx/>
              <a:buNone/>
            </a:pPr>
            <a:endParaRPr lang="en-US" altLang="en-US" sz="2800" b="1">
              <a:solidFill>
                <a:srgbClr val="3366FF"/>
              </a:solidFill>
              <a:latin typeface="Comic Sans MS" pitchFamily="66" charset="0"/>
              <a:cs typeface="Arial" pitchFamily="34" charset="0"/>
            </a:endParaRPr>
          </a:p>
          <a:p>
            <a:pPr eaLnBrk="1" hangingPunct="1">
              <a:lnSpc>
                <a:spcPct val="95000"/>
              </a:lnSpc>
              <a:spcBef>
                <a:spcPct val="35000"/>
              </a:spcBef>
              <a:buFontTx/>
              <a:buNone/>
            </a:pPr>
            <a:r>
              <a:rPr lang="en-US" altLang="en-US" sz="2800" b="1">
                <a:solidFill>
                  <a:srgbClr val="3366FF"/>
                </a:solidFill>
                <a:latin typeface="Comic Sans MS" pitchFamily="66" charset="0"/>
                <a:cs typeface="Arial" pitchFamily="34" charset="0"/>
              </a:rPr>
              <a:t>Examples</a:t>
            </a:r>
          </a:p>
        </p:txBody>
      </p:sp>
      <p:sp>
        <p:nvSpPr>
          <p:cNvPr id="63492" name="Rectangle 4"/>
          <p:cNvSpPr>
            <a:spLocks noChangeArrowheads="1"/>
          </p:cNvSpPr>
          <p:nvPr>
            <p:custDataLst>
              <p:tags r:id="rId3"/>
            </p:custDataLst>
          </p:nvPr>
        </p:nvSpPr>
        <p:spPr bwMode="blackWhite">
          <a:xfrm>
            <a:off x="762000" y="2305050"/>
            <a:ext cx="7874000" cy="800100"/>
          </a:xfrm>
          <a:prstGeom prst="rect">
            <a:avLst/>
          </a:prstGeom>
          <a:solidFill>
            <a:srgbClr val="FFFFCC"/>
          </a:solidFill>
          <a:ln w="12700">
            <a:solidFill>
              <a:schemeClr val="bg2"/>
            </a:solidFill>
            <a:miter lim="800000"/>
            <a:headEnd/>
            <a:tailEnd/>
          </a:ln>
          <a:effectLst>
            <a:outerShdw dist="89803" dir="2700000" algn="ctr" rotWithShape="0">
              <a:srgbClr val="000000"/>
            </a:outerShdw>
          </a:effectLst>
        </p:spPr>
        <p:txBody>
          <a:bodyPr lIns="92075" tIns="46038" rIns="92075" bIns="46038">
            <a:spAutoFit/>
          </a:bodyPr>
          <a:lstStyle>
            <a:lvl1pPr defTabSz="400050" eaLnBrk="0" hangingPunct="0">
              <a:spcBef>
                <a:spcPct val="20000"/>
              </a:spcBef>
              <a:buChar char="•"/>
              <a:tabLst>
                <a:tab pos="400050" algn="r"/>
                <a:tab pos="673100" algn="l"/>
              </a:tabLst>
              <a:defRPr sz="3200">
                <a:solidFill>
                  <a:schemeClr val="tx1"/>
                </a:solidFill>
                <a:latin typeface="Arial" pitchFamily="34" charset="0"/>
              </a:defRPr>
            </a:lvl1pPr>
            <a:lvl2pPr marL="742950" indent="-285750" defTabSz="400050" eaLnBrk="0" hangingPunct="0">
              <a:spcBef>
                <a:spcPct val="20000"/>
              </a:spcBef>
              <a:buChar char="–"/>
              <a:tabLst>
                <a:tab pos="400050" algn="r"/>
                <a:tab pos="673100" algn="l"/>
              </a:tabLst>
              <a:defRPr sz="2800">
                <a:solidFill>
                  <a:schemeClr val="tx1"/>
                </a:solidFill>
                <a:latin typeface="Arial" pitchFamily="34" charset="0"/>
              </a:defRPr>
            </a:lvl2pPr>
            <a:lvl3pPr marL="1143000" indent="-228600" defTabSz="400050" eaLnBrk="0" hangingPunct="0">
              <a:spcBef>
                <a:spcPct val="20000"/>
              </a:spcBef>
              <a:buChar char="•"/>
              <a:tabLst>
                <a:tab pos="400050" algn="r"/>
                <a:tab pos="673100" algn="l"/>
              </a:tabLst>
              <a:defRPr sz="2400">
                <a:solidFill>
                  <a:schemeClr val="tx1"/>
                </a:solidFill>
                <a:latin typeface="Arial" pitchFamily="34" charset="0"/>
              </a:defRPr>
            </a:lvl3pPr>
            <a:lvl4pPr marL="1600200" indent="-228600" defTabSz="400050" eaLnBrk="0" hangingPunct="0">
              <a:spcBef>
                <a:spcPct val="20000"/>
              </a:spcBef>
              <a:buChar char="–"/>
              <a:tabLst>
                <a:tab pos="400050" algn="r"/>
                <a:tab pos="673100" algn="l"/>
              </a:tabLst>
              <a:defRPr sz="2000">
                <a:solidFill>
                  <a:schemeClr val="tx1"/>
                </a:solidFill>
                <a:latin typeface="Arial" pitchFamily="34" charset="0"/>
              </a:defRPr>
            </a:lvl4pPr>
            <a:lvl5pPr marL="2057400" indent="-228600" defTabSz="400050" eaLnBrk="0" hangingPunct="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eaLnBrk="1" hangingPunct="1">
              <a:lnSpc>
                <a:spcPct val="95000"/>
              </a:lnSpc>
              <a:spcBef>
                <a:spcPct val="0"/>
              </a:spcBef>
              <a:buFontTx/>
              <a:buNone/>
            </a:pPr>
            <a:r>
              <a:rPr lang="en-US" altLang="en-US" sz="2400" b="1" i="1">
                <a:solidFill>
                  <a:srgbClr val="000000"/>
                </a:solidFill>
                <a:latin typeface="Courier New" pitchFamily="49" charset="0"/>
                <a:cs typeface="Arial" pitchFamily="34" charset="0"/>
              </a:rPr>
              <a:t>identifier</a:t>
            </a:r>
            <a:r>
              <a:rPr lang="en-US" altLang="en-US" sz="2400" b="1">
                <a:solidFill>
                  <a:srgbClr val="000000"/>
                </a:solidFill>
                <a:latin typeface="Courier New" pitchFamily="49" charset="0"/>
                <a:cs typeface="Arial" pitchFamily="34" charset="0"/>
              </a:rPr>
              <a:t> [CONSTANT] </a:t>
            </a:r>
            <a:r>
              <a:rPr lang="en-US" altLang="en-US" sz="2400" b="1" i="1">
                <a:solidFill>
                  <a:srgbClr val="000000"/>
                </a:solidFill>
                <a:latin typeface="Courier New" pitchFamily="49" charset="0"/>
                <a:cs typeface="Arial" pitchFamily="34" charset="0"/>
              </a:rPr>
              <a:t>datatype</a:t>
            </a:r>
            <a:r>
              <a:rPr lang="en-US" altLang="en-US" sz="2400" b="1">
                <a:solidFill>
                  <a:srgbClr val="000000"/>
                </a:solidFill>
                <a:latin typeface="Courier New" pitchFamily="49" charset="0"/>
                <a:cs typeface="Arial" pitchFamily="34" charset="0"/>
              </a:rPr>
              <a:t> [NOT NULL]   </a:t>
            </a:r>
          </a:p>
          <a:p>
            <a:pPr eaLnBrk="1" hangingPunct="1">
              <a:lnSpc>
                <a:spcPct val="95000"/>
              </a:lnSpc>
              <a:spcBef>
                <a:spcPct val="0"/>
              </a:spcBef>
              <a:buFontTx/>
              <a:buNone/>
            </a:pPr>
            <a:r>
              <a:rPr lang="en-US" altLang="en-US" sz="2400" b="1">
                <a:solidFill>
                  <a:srgbClr val="000000"/>
                </a:solidFill>
                <a:latin typeface="Courier New" pitchFamily="49" charset="0"/>
                <a:cs typeface="Arial" pitchFamily="34" charset="0"/>
              </a:rPr>
              <a:t>		[:= | DEFAULT </a:t>
            </a:r>
            <a:r>
              <a:rPr lang="en-US" altLang="en-US" sz="2400" b="1" i="1">
                <a:solidFill>
                  <a:srgbClr val="000000"/>
                </a:solidFill>
                <a:latin typeface="Courier New" pitchFamily="49" charset="0"/>
                <a:cs typeface="Arial" pitchFamily="34" charset="0"/>
              </a:rPr>
              <a:t>expr</a:t>
            </a:r>
            <a:r>
              <a:rPr lang="en-US" altLang="en-US" sz="2400" b="1">
                <a:solidFill>
                  <a:srgbClr val="000000"/>
                </a:solidFill>
                <a:latin typeface="Courier New" pitchFamily="49" charset="0"/>
                <a:cs typeface="Arial" pitchFamily="34" charset="0"/>
              </a:rPr>
              <a:t>];</a:t>
            </a:r>
          </a:p>
        </p:txBody>
      </p:sp>
      <p:sp>
        <p:nvSpPr>
          <p:cNvPr id="63493" name="Rectangle 5"/>
          <p:cNvSpPr>
            <a:spLocks noChangeArrowheads="1"/>
          </p:cNvSpPr>
          <p:nvPr>
            <p:custDataLst>
              <p:tags r:id="rId4"/>
            </p:custDataLst>
          </p:nvPr>
        </p:nvSpPr>
        <p:spPr bwMode="blackWhite">
          <a:xfrm>
            <a:off x="685800" y="4286250"/>
            <a:ext cx="8229600" cy="2190750"/>
          </a:xfrm>
          <a:prstGeom prst="rect">
            <a:avLst/>
          </a:prstGeom>
          <a:solidFill>
            <a:srgbClr val="FFFFCC"/>
          </a:solidFill>
          <a:ln w="12700">
            <a:solidFill>
              <a:schemeClr val="bg2"/>
            </a:solidFill>
            <a:miter lim="800000"/>
            <a:headEnd/>
            <a:tailEnd/>
          </a:ln>
          <a:effectLst>
            <a:outerShdw dist="89803" dir="2700000" algn="ctr" rotWithShape="0">
              <a:srgbClr val="000000"/>
            </a:outerShdw>
          </a:effectLst>
        </p:spPr>
        <p:txBody>
          <a:bodyPr lIns="92075" tIns="46038" rIns="92075" bIns="46038">
            <a:spAutoFit/>
          </a:bodyPr>
          <a:lstStyle>
            <a:lvl1pPr defTabSz="400050" eaLnBrk="0" hangingPunct="0">
              <a:spcBef>
                <a:spcPct val="20000"/>
              </a:spcBef>
              <a:buChar char="•"/>
              <a:tabLst>
                <a:tab pos="400050" algn="r"/>
                <a:tab pos="673100" algn="l"/>
              </a:tabLst>
              <a:defRPr sz="3200">
                <a:solidFill>
                  <a:schemeClr val="tx1"/>
                </a:solidFill>
                <a:latin typeface="Arial" pitchFamily="34" charset="0"/>
              </a:defRPr>
            </a:lvl1pPr>
            <a:lvl2pPr marL="742950" indent="-285750" defTabSz="400050" eaLnBrk="0" hangingPunct="0">
              <a:spcBef>
                <a:spcPct val="20000"/>
              </a:spcBef>
              <a:buChar char="–"/>
              <a:tabLst>
                <a:tab pos="400050" algn="r"/>
                <a:tab pos="673100" algn="l"/>
              </a:tabLst>
              <a:defRPr sz="2800">
                <a:solidFill>
                  <a:schemeClr val="tx1"/>
                </a:solidFill>
                <a:latin typeface="Arial" pitchFamily="34" charset="0"/>
              </a:defRPr>
            </a:lvl2pPr>
            <a:lvl3pPr marL="1143000" indent="-228600" defTabSz="400050" eaLnBrk="0" hangingPunct="0">
              <a:spcBef>
                <a:spcPct val="20000"/>
              </a:spcBef>
              <a:buChar char="•"/>
              <a:tabLst>
                <a:tab pos="400050" algn="r"/>
                <a:tab pos="673100" algn="l"/>
              </a:tabLst>
              <a:defRPr sz="2400">
                <a:solidFill>
                  <a:schemeClr val="tx1"/>
                </a:solidFill>
                <a:latin typeface="Arial" pitchFamily="34" charset="0"/>
              </a:defRPr>
            </a:lvl3pPr>
            <a:lvl4pPr marL="1600200" indent="-228600" defTabSz="400050" eaLnBrk="0" hangingPunct="0">
              <a:spcBef>
                <a:spcPct val="20000"/>
              </a:spcBef>
              <a:buChar char="–"/>
              <a:tabLst>
                <a:tab pos="400050" algn="r"/>
                <a:tab pos="673100" algn="l"/>
              </a:tabLst>
              <a:defRPr sz="2000">
                <a:solidFill>
                  <a:schemeClr val="tx1"/>
                </a:solidFill>
                <a:latin typeface="Arial" pitchFamily="34" charset="0"/>
              </a:defRPr>
            </a:lvl4pPr>
            <a:lvl5pPr marL="2057400" indent="-228600" defTabSz="400050" eaLnBrk="0" hangingPunct="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eaLnBrk="1" hangingPunct="1">
              <a:lnSpc>
                <a:spcPct val="95000"/>
              </a:lnSpc>
              <a:spcBef>
                <a:spcPct val="0"/>
              </a:spcBef>
              <a:buFontTx/>
              <a:buNone/>
            </a:pPr>
            <a:r>
              <a:rPr lang="en-US" altLang="en-US" sz="2400" b="1">
                <a:solidFill>
                  <a:srgbClr val="000000"/>
                </a:solidFill>
                <a:latin typeface="Courier New" pitchFamily="49" charset="0"/>
                <a:cs typeface="Arial" pitchFamily="34" charset="0"/>
              </a:rPr>
              <a:t>Declare</a:t>
            </a:r>
          </a:p>
          <a:p>
            <a:pPr eaLnBrk="1" hangingPunct="1">
              <a:lnSpc>
                <a:spcPct val="95000"/>
              </a:lnSpc>
              <a:spcBef>
                <a:spcPct val="0"/>
              </a:spcBef>
              <a:buFontTx/>
              <a:buNone/>
            </a:pPr>
            <a:r>
              <a:rPr lang="en-US" altLang="en-US" sz="2400" b="1">
                <a:solidFill>
                  <a:srgbClr val="000000"/>
                </a:solidFill>
                <a:latin typeface="Courier New" pitchFamily="49" charset="0"/>
                <a:cs typeface="Arial" pitchFamily="34" charset="0"/>
              </a:rPr>
              <a:t>	  birthday		DATE;		</a:t>
            </a:r>
          </a:p>
          <a:p>
            <a:pPr eaLnBrk="1" hangingPunct="1">
              <a:lnSpc>
                <a:spcPct val="95000"/>
              </a:lnSpc>
              <a:spcBef>
                <a:spcPct val="0"/>
              </a:spcBef>
              <a:buFontTx/>
              <a:buNone/>
            </a:pPr>
            <a:r>
              <a:rPr lang="en-US" altLang="en-US" sz="2400" b="1">
                <a:solidFill>
                  <a:srgbClr val="000000"/>
                </a:solidFill>
                <a:latin typeface="Courier New" pitchFamily="49" charset="0"/>
                <a:cs typeface="Arial" pitchFamily="34" charset="0"/>
              </a:rPr>
              <a:t>  age			NUMBER(2) NOT NULL := 27;</a:t>
            </a:r>
          </a:p>
          <a:p>
            <a:pPr eaLnBrk="1" hangingPunct="1">
              <a:lnSpc>
                <a:spcPct val="95000"/>
              </a:lnSpc>
              <a:spcBef>
                <a:spcPct val="0"/>
              </a:spcBef>
              <a:buFontTx/>
              <a:buNone/>
            </a:pPr>
            <a:r>
              <a:rPr lang="en-US" altLang="en-US" sz="2400" b="1">
                <a:solidFill>
                  <a:srgbClr val="000000"/>
                </a:solidFill>
                <a:latin typeface="Courier New" pitchFamily="49" charset="0"/>
                <a:cs typeface="Arial" pitchFamily="34" charset="0"/>
              </a:rPr>
              <a:t>	  name		    VARCHAR2(13) := 'Levi';</a:t>
            </a:r>
          </a:p>
          <a:p>
            <a:pPr eaLnBrk="1" hangingPunct="1">
              <a:lnSpc>
                <a:spcPct val="95000"/>
              </a:lnSpc>
              <a:spcBef>
                <a:spcPct val="0"/>
              </a:spcBef>
              <a:buFontTx/>
              <a:buNone/>
            </a:pPr>
            <a:r>
              <a:rPr lang="en-US" altLang="en-US" sz="2400" b="1">
                <a:solidFill>
                  <a:srgbClr val="000000"/>
                </a:solidFill>
                <a:latin typeface="Courier New" pitchFamily="49" charset="0"/>
                <a:cs typeface="Arial" pitchFamily="34" charset="0"/>
              </a:rPr>
              <a:t>  	magic			CONSTANT NUMBER := 77;</a:t>
            </a:r>
          </a:p>
          <a:p>
            <a:pPr eaLnBrk="1" hangingPunct="1">
              <a:lnSpc>
                <a:spcPct val="95000"/>
              </a:lnSpc>
              <a:spcBef>
                <a:spcPct val="0"/>
              </a:spcBef>
              <a:buFontTx/>
              <a:buNone/>
            </a:pPr>
            <a:r>
              <a:rPr lang="en-US" altLang="en-US" sz="2400" b="1">
                <a:solidFill>
                  <a:srgbClr val="000000"/>
                </a:solidFill>
                <a:latin typeface="Courier New" pitchFamily="49" charset="0"/>
                <a:cs typeface="Arial" pitchFamily="34" charset="0"/>
              </a:rPr>
              <a:t>  valid			BOOLEAN NOT NULL := TRUE;</a:t>
            </a:r>
          </a:p>
        </p:txBody>
      </p:sp>
      <p:sp>
        <p:nvSpPr>
          <p:cNvPr id="63494" name="Text Box 6"/>
          <p:cNvSpPr txBox="1">
            <a:spLocks noChangeArrowheads="1"/>
          </p:cNvSpPr>
          <p:nvPr>
            <p:custDataLst>
              <p:tags r:id="rId5"/>
            </p:custDataLst>
          </p:nvPr>
        </p:nvSpPr>
        <p:spPr bwMode="auto">
          <a:xfrm>
            <a:off x="5029200" y="3295650"/>
            <a:ext cx="2971800" cy="9255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rtl="1" eaLnBrk="1" hangingPunct="1">
              <a:spcBef>
                <a:spcPct val="50000"/>
              </a:spcBef>
              <a:buFontTx/>
              <a:buNone/>
            </a:pPr>
            <a:r>
              <a:rPr lang="en-US" altLang="en-US" sz="1800">
                <a:solidFill>
                  <a:srgbClr val="FF3300"/>
                </a:solidFill>
                <a:latin typeface="Comic Sans MS" pitchFamily="66" charset="0"/>
                <a:cs typeface="Arial" pitchFamily="34" charset="0"/>
              </a:rPr>
              <a:t>Notice that PL/SQL includes all SQL types, and more…</a:t>
            </a:r>
          </a:p>
        </p:txBody>
      </p:sp>
    </p:spTree>
    <p:extLst>
      <p:ext uri="{BB962C8B-B14F-4D97-AF65-F5344CB8AC3E}">
        <p14:creationId xmlns:p14="http://schemas.microsoft.com/office/powerpoint/2010/main" val="3174336645"/>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58FB-4F8E-08F2-FE0D-4ABB094F3B1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D9B8315-0CCC-FFC0-157E-2F17AB762030}"/>
              </a:ext>
            </a:extLst>
          </p:cNvPr>
          <p:cNvPicPr>
            <a:picLocks noGrp="1" noChangeAspect="1"/>
          </p:cNvPicPr>
          <p:nvPr>
            <p:ph idx="1"/>
          </p:nvPr>
        </p:nvPicPr>
        <p:blipFill>
          <a:blip r:embed="rId2"/>
          <a:stretch>
            <a:fillRect/>
          </a:stretch>
        </p:blipFill>
        <p:spPr>
          <a:xfrm>
            <a:off x="685800" y="263541"/>
            <a:ext cx="7209824" cy="3660372"/>
          </a:xfrm>
        </p:spPr>
      </p:pic>
      <p:sp>
        <p:nvSpPr>
          <p:cNvPr id="9" name="TextBox 8">
            <a:extLst>
              <a:ext uri="{FF2B5EF4-FFF2-40B4-BE49-F238E27FC236}">
                <a16:creationId xmlns:a16="http://schemas.microsoft.com/office/drawing/2014/main" id="{CB08B59C-3DA6-DFC8-D1FE-FB9C9BC17D32}"/>
              </a:ext>
            </a:extLst>
          </p:cNvPr>
          <p:cNvSpPr txBox="1"/>
          <p:nvPr/>
        </p:nvSpPr>
        <p:spPr>
          <a:xfrm>
            <a:off x="685800" y="4343400"/>
            <a:ext cx="7848600" cy="1754326"/>
          </a:xfrm>
          <a:prstGeom prst="rect">
            <a:avLst/>
          </a:prstGeom>
          <a:noFill/>
        </p:spPr>
        <p:txBody>
          <a:bodyPr wrap="square" rtlCol="0">
            <a:spAutoFit/>
          </a:bodyPr>
          <a:lstStyle/>
          <a:p>
            <a:pPr algn="just"/>
            <a:r>
              <a:rPr lang="en-US" dirty="0">
                <a:latin typeface="Times" panose="02020603050405020304" pitchFamily="18" charset="0"/>
                <a:cs typeface="Times" panose="02020603050405020304" pitchFamily="18" charset="0"/>
              </a:rPr>
              <a:t>Suppose we have a table named orders with columns </a:t>
            </a:r>
            <a:r>
              <a:rPr lang="en-US" b="1" dirty="0" err="1">
                <a:latin typeface="Times" panose="02020603050405020304" pitchFamily="18" charset="0"/>
                <a:cs typeface="Times" panose="02020603050405020304" pitchFamily="18" charset="0"/>
              </a:rPr>
              <a:t>order_id</a:t>
            </a:r>
            <a:r>
              <a:rPr lang="en-US" b="1" dirty="0">
                <a:latin typeface="Times" panose="02020603050405020304" pitchFamily="18" charset="0"/>
                <a:cs typeface="Times" panose="02020603050405020304" pitchFamily="18" charset="0"/>
              </a:rPr>
              <a:t>, </a:t>
            </a:r>
            <a:r>
              <a:rPr lang="en-US" b="1" dirty="0" err="1">
                <a:latin typeface="Times" panose="02020603050405020304" pitchFamily="18" charset="0"/>
                <a:cs typeface="Times" panose="02020603050405020304" pitchFamily="18" charset="0"/>
              </a:rPr>
              <a:t>customer_id</a:t>
            </a:r>
            <a:r>
              <a:rPr lang="en-US" b="1" dirty="0">
                <a:latin typeface="Times" panose="02020603050405020304" pitchFamily="18" charset="0"/>
                <a:cs typeface="Times" panose="02020603050405020304" pitchFamily="18" charset="0"/>
              </a:rPr>
              <a:t>, </a:t>
            </a:r>
            <a:r>
              <a:rPr lang="en-US" b="1" dirty="0" err="1">
                <a:latin typeface="Times" panose="02020603050405020304" pitchFamily="18" charset="0"/>
                <a:cs typeface="Times" panose="02020603050405020304" pitchFamily="18" charset="0"/>
              </a:rPr>
              <a:t>order_date</a:t>
            </a:r>
            <a:r>
              <a:rPr lang="en-US" b="1" dirty="0">
                <a:latin typeface="Times" panose="02020603050405020304" pitchFamily="18" charset="0"/>
                <a:cs typeface="Times" panose="02020603050405020304" pitchFamily="18" charset="0"/>
              </a:rPr>
              <a:t>, and </a:t>
            </a:r>
            <a:r>
              <a:rPr lang="en-US" b="1" dirty="0" err="1">
                <a:latin typeface="Times" panose="02020603050405020304" pitchFamily="18" charset="0"/>
                <a:cs typeface="Times" panose="02020603050405020304" pitchFamily="18" charset="0"/>
              </a:rPr>
              <a:t>total_amount</a:t>
            </a:r>
            <a:r>
              <a:rPr lang="en-US" b="1" dirty="0">
                <a:latin typeface="Times" panose="02020603050405020304" pitchFamily="18" charset="0"/>
                <a:cs typeface="Times" panose="02020603050405020304" pitchFamily="18" charset="0"/>
              </a:rPr>
              <a:t>.</a:t>
            </a:r>
            <a:r>
              <a:rPr lang="en-US" dirty="0">
                <a:latin typeface="Times" panose="02020603050405020304" pitchFamily="18" charset="0"/>
                <a:cs typeface="Times" panose="02020603050405020304" pitchFamily="18" charset="0"/>
              </a:rPr>
              <a:t> We want to keep track of the total revenue generated by each customer in a separate table named </a:t>
            </a:r>
            <a:r>
              <a:rPr lang="en-US" dirty="0" err="1">
                <a:latin typeface="Times" panose="02020603050405020304" pitchFamily="18" charset="0"/>
                <a:cs typeface="Times" panose="02020603050405020304" pitchFamily="18" charset="0"/>
              </a:rPr>
              <a:t>customer_revenue</a:t>
            </a:r>
            <a:r>
              <a:rPr lang="en-US" dirty="0">
                <a:latin typeface="Times" panose="02020603050405020304" pitchFamily="18" charset="0"/>
                <a:cs typeface="Times" panose="02020603050405020304" pitchFamily="18" charset="0"/>
              </a:rPr>
              <a:t>. To achieve this, we can create a trigger on the orders table that updates the </a:t>
            </a:r>
            <a:r>
              <a:rPr lang="en-US" dirty="0" err="1">
                <a:latin typeface="Times" panose="02020603050405020304" pitchFamily="18" charset="0"/>
                <a:cs typeface="Times" panose="02020603050405020304" pitchFamily="18" charset="0"/>
              </a:rPr>
              <a:t>customer_revenue</a:t>
            </a:r>
            <a:r>
              <a:rPr lang="en-US" dirty="0">
                <a:latin typeface="Times" panose="02020603050405020304" pitchFamily="18" charset="0"/>
                <a:cs typeface="Times" panose="02020603050405020304" pitchFamily="18" charset="0"/>
              </a:rPr>
              <a:t> table whenever a new order is inserted or an existing order is updated.</a:t>
            </a:r>
          </a:p>
        </p:txBody>
      </p:sp>
    </p:spTree>
    <p:extLst>
      <p:ext uri="{BB962C8B-B14F-4D97-AF65-F5344CB8AC3E}">
        <p14:creationId xmlns:p14="http://schemas.microsoft.com/office/powerpoint/2010/main" val="12218858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CBF01-8114-1539-8127-0620EF648C4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A90C6D3-1304-6259-ABF7-331E67FC6AF3}"/>
              </a:ext>
            </a:extLst>
          </p:cNvPr>
          <p:cNvPicPr>
            <a:picLocks noGrp="1" noChangeAspect="1"/>
          </p:cNvPicPr>
          <p:nvPr>
            <p:ph idx="1"/>
          </p:nvPr>
        </p:nvPicPr>
        <p:blipFill>
          <a:blip r:embed="rId2"/>
          <a:stretch>
            <a:fillRect/>
          </a:stretch>
        </p:blipFill>
        <p:spPr>
          <a:xfrm>
            <a:off x="927365" y="1676400"/>
            <a:ext cx="7073635" cy="4244181"/>
          </a:xfrm>
        </p:spPr>
      </p:pic>
    </p:spTree>
    <p:extLst>
      <p:ext uri="{BB962C8B-B14F-4D97-AF65-F5344CB8AC3E}">
        <p14:creationId xmlns:p14="http://schemas.microsoft.com/office/powerpoint/2010/main" val="3254542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17141-A993-A358-C016-38747F1B2B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1AF194-4B07-D3DC-61CE-95A704894204}"/>
              </a:ext>
            </a:extLst>
          </p:cNvPr>
          <p:cNvSpPr>
            <a:spLocks noGrp="1"/>
          </p:cNvSpPr>
          <p:nvPr>
            <p:ph idx="1"/>
          </p:nvPr>
        </p:nvSpPr>
        <p:spPr/>
        <p:txBody>
          <a:bodyPr>
            <a:normAutofit fontScale="85000" lnSpcReduction="20000"/>
          </a:bodyPr>
          <a:lstStyle/>
          <a:p>
            <a:pPr algn="just"/>
            <a:r>
              <a:rPr lang="en-US" sz="2400" dirty="0">
                <a:latin typeface="Times" panose="02020603050405020304" pitchFamily="18" charset="0"/>
                <a:cs typeface="Times" panose="02020603050405020304" pitchFamily="18" charset="0"/>
              </a:rPr>
              <a:t>This trigger is called </a:t>
            </a:r>
            <a:r>
              <a:rPr lang="en-US" sz="2400" dirty="0" err="1">
                <a:latin typeface="Times" panose="02020603050405020304" pitchFamily="18" charset="0"/>
                <a:cs typeface="Times" panose="02020603050405020304" pitchFamily="18" charset="0"/>
              </a:rPr>
              <a:t>update_customer_revenue</a:t>
            </a:r>
            <a:r>
              <a:rPr lang="en-US" sz="2400" dirty="0">
                <a:latin typeface="Times" panose="02020603050405020304" pitchFamily="18" charset="0"/>
                <a:cs typeface="Times" panose="02020603050405020304" pitchFamily="18" charset="0"/>
              </a:rPr>
              <a:t> and is executed AFTER an INSERT or UPDATE operation on the orders table. The FOR EACH ROW clause specifies that the trigger should be executed once for each row affected by the triggering event.</a:t>
            </a:r>
          </a:p>
          <a:p>
            <a:pPr algn="just"/>
            <a:endParaRPr lang="en-US" sz="2400" dirty="0">
              <a:latin typeface="Times" panose="02020603050405020304" pitchFamily="18" charset="0"/>
              <a:cs typeface="Times" panose="02020603050405020304" pitchFamily="18" charset="0"/>
            </a:endParaRPr>
          </a:p>
          <a:p>
            <a:pPr algn="just"/>
            <a:r>
              <a:rPr lang="en-US" sz="2400" dirty="0">
                <a:latin typeface="Times" panose="02020603050405020304" pitchFamily="18" charset="0"/>
                <a:cs typeface="Times" panose="02020603050405020304" pitchFamily="18" charset="0"/>
              </a:rPr>
              <a:t>The trigger contains a BEGIN and END block that contains the SQL statements to be executed when the trigger is fired. In this case, the trigger updates the </a:t>
            </a:r>
            <a:r>
              <a:rPr lang="en-US" sz="2400" dirty="0" err="1">
                <a:latin typeface="Times" panose="02020603050405020304" pitchFamily="18" charset="0"/>
                <a:cs typeface="Times" panose="02020603050405020304" pitchFamily="18" charset="0"/>
              </a:rPr>
              <a:t>total_revenue</a:t>
            </a:r>
            <a:r>
              <a:rPr lang="en-US" sz="2400" dirty="0">
                <a:latin typeface="Times" panose="02020603050405020304" pitchFamily="18" charset="0"/>
                <a:cs typeface="Times" panose="02020603050405020304" pitchFamily="18" charset="0"/>
              </a:rPr>
              <a:t> column in the </a:t>
            </a:r>
            <a:r>
              <a:rPr lang="en-US" sz="2400" dirty="0" err="1">
                <a:latin typeface="Times" panose="02020603050405020304" pitchFamily="18" charset="0"/>
                <a:cs typeface="Times" panose="02020603050405020304" pitchFamily="18" charset="0"/>
              </a:rPr>
              <a:t>customer_revenue</a:t>
            </a:r>
            <a:r>
              <a:rPr lang="en-US" sz="2400" dirty="0">
                <a:latin typeface="Times" panose="02020603050405020304" pitchFamily="18" charset="0"/>
                <a:cs typeface="Times" panose="02020603050405020304" pitchFamily="18" charset="0"/>
              </a:rPr>
              <a:t> table using a subquery that calculates the sum of the </a:t>
            </a:r>
            <a:r>
              <a:rPr lang="en-US" sz="2400" dirty="0" err="1">
                <a:latin typeface="Times" panose="02020603050405020304" pitchFamily="18" charset="0"/>
                <a:cs typeface="Times" panose="02020603050405020304" pitchFamily="18" charset="0"/>
              </a:rPr>
              <a:t>total_amount</a:t>
            </a:r>
            <a:r>
              <a:rPr lang="en-US" sz="2400" dirty="0">
                <a:latin typeface="Times" panose="02020603050405020304" pitchFamily="18" charset="0"/>
                <a:cs typeface="Times" panose="02020603050405020304" pitchFamily="18" charset="0"/>
              </a:rPr>
              <a:t> column for all orders placed by the customer specified in the NEW row. The NEW keyword refers to the row that caused the trigger to be fired.</a:t>
            </a:r>
          </a:p>
          <a:p>
            <a:pPr algn="just"/>
            <a:endParaRPr lang="en-US" sz="2400" dirty="0">
              <a:latin typeface="Times" panose="02020603050405020304" pitchFamily="18" charset="0"/>
              <a:cs typeface="Times" panose="02020603050405020304" pitchFamily="18" charset="0"/>
            </a:endParaRPr>
          </a:p>
          <a:p>
            <a:pPr algn="just"/>
            <a:r>
              <a:rPr lang="en-US" sz="2400" dirty="0">
                <a:latin typeface="Times" panose="02020603050405020304" pitchFamily="18" charset="0"/>
                <a:cs typeface="Times" panose="02020603050405020304" pitchFamily="18" charset="0"/>
              </a:rPr>
              <a:t>Once this trigger is created, any new orders or updates to existing orders in the orders table will automatically trigger the update_customer_revenue trigger, which will update the corresponding customer's revenue in the customer_revenue table.</a:t>
            </a:r>
          </a:p>
        </p:txBody>
      </p:sp>
    </p:spTree>
    <p:extLst>
      <p:ext uri="{BB962C8B-B14F-4D97-AF65-F5344CB8AC3E}">
        <p14:creationId xmlns:p14="http://schemas.microsoft.com/office/powerpoint/2010/main" val="217009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custDataLst>
              <p:tags r:id="rId1"/>
            </p:custDataLst>
          </p:nvPr>
        </p:nvSpPr>
        <p:spPr/>
        <p:txBody>
          <a:bodyPr lIns="92075" tIns="46038" rIns="92075" bIns="46038" anchor="t">
            <a:normAutofit fontScale="90000"/>
          </a:bodyPr>
          <a:lstStyle/>
          <a:p>
            <a:pPr eaLnBrk="1" hangingPunct="1"/>
            <a:r>
              <a:rPr lang="en-US" altLang="en-US" sz="4000">
                <a:solidFill>
                  <a:srgbClr val="008000"/>
                </a:solidFill>
              </a:rPr>
              <a:t>Declaring Variables with the </a:t>
            </a:r>
            <a:br>
              <a:rPr lang="en-US" altLang="en-US" sz="4000">
                <a:solidFill>
                  <a:srgbClr val="008000"/>
                </a:solidFill>
              </a:rPr>
            </a:br>
            <a:r>
              <a:rPr lang="en-US" altLang="en-US" sz="4000">
                <a:solidFill>
                  <a:srgbClr val="008000"/>
                </a:solidFill>
              </a:rPr>
              <a:t>%TYPE Attribute</a:t>
            </a:r>
          </a:p>
        </p:txBody>
      </p:sp>
      <p:sp>
        <p:nvSpPr>
          <p:cNvPr id="64515" name="Rectangle 3"/>
          <p:cNvSpPr>
            <a:spLocks noGrp="1" noChangeArrowheads="1"/>
          </p:cNvSpPr>
          <p:nvPr>
            <p:ph type="body" idx="1"/>
            <p:custDataLst>
              <p:tags r:id="rId2"/>
            </p:custDataLst>
          </p:nvPr>
        </p:nvSpPr>
        <p:spPr>
          <a:xfrm>
            <a:off x="990600" y="2286000"/>
            <a:ext cx="7769225" cy="579438"/>
          </a:xfrm>
        </p:spPr>
        <p:txBody>
          <a:bodyPr lIns="92075" tIns="46038" rIns="92075" bIns="46038">
            <a:spAutoFit/>
          </a:bodyPr>
          <a:lstStyle/>
          <a:p>
            <a:pPr eaLnBrk="1" hangingPunct="1">
              <a:buFont typeface="Wingdings" pitchFamily="2" charset="2"/>
              <a:buNone/>
            </a:pPr>
            <a:r>
              <a:rPr lang="en-US" altLang="en-US"/>
              <a:t>Examples</a:t>
            </a:r>
          </a:p>
        </p:txBody>
      </p:sp>
      <p:sp>
        <p:nvSpPr>
          <p:cNvPr id="64516" name="Rectangle 4"/>
          <p:cNvSpPr>
            <a:spLocks noChangeArrowheads="1"/>
          </p:cNvSpPr>
          <p:nvPr>
            <p:custDataLst>
              <p:tags r:id="rId3"/>
            </p:custDataLst>
          </p:nvPr>
        </p:nvSpPr>
        <p:spPr bwMode="blackWhite">
          <a:xfrm>
            <a:off x="457200" y="3459163"/>
            <a:ext cx="8382000" cy="1847850"/>
          </a:xfrm>
          <a:prstGeom prst="rect">
            <a:avLst/>
          </a:prstGeom>
          <a:solidFill>
            <a:srgbClr val="FFFFCC"/>
          </a:solidFill>
          <a:ln w="12700">
            <a:solidFill>
              <a:schemeClr val="bg2"/>
            </a:solidFill>
            <a:miter lim="800000"/>
            <a:headEnd/>
            <a:tailEnd/>
          </a:ln>
        </p:spPr>
        <p:txBody>
          <a:bodyPr lIns="92075" tIns="46038" rIns="92075" bIns="46038">
            <a:spAutoFit/>
          </a:bodyPr>
          <a:lstStyle>
            <a:lvl1pPr defTabSz="400050" eaLnBrk="0" hangingPunct="0">
              <a:spcBef>
                <a:spcPct val="20000"/>
              </a:spcBef>
              <a:buChar char="•"/>
              <a:tabLst>
                <a:tab pos="400050" algn="r"/>
                <a:tab pos="673100" algn="l"/>
              </a:tabLst>
              <a:defRPr sz="3200">
                <a:solidFill>
                  <a:schemeClr val="tx1"/>
                </a:solidFill>
                <a:latin typeface="Arial" pitchFamily="34" charset="0"/>
              </a:defRPr>
            </a:lvl1pPr>
            <a:lvl2pPr marL="742950" indent="-285750" defTabSz="400050" eaLnBrk="0" hangingPunct="0">
              <a:spcBef>
                <a:spcPct val="20000"/>
              </a:spcBef>
              <a:buChar char="–"/>
              <a:tabLst>
                <a:tab pos="400050" algn="r"/>
                <a:tab pos="673100" algn="l"/>
              </a:tabLst>
              <a:defRPr sz="2800">
                <a:solidFill>
                  <a:schemeClr val="tx1"/>
                </a:solidFill>
                <a:latin typeface="Arial" pitchFamily="34" charset="0"/>
              </a:defRPr>
            </a:lvl2pPr>
            <a:lvl3pPr marL="1143000" indent="-228600" defTabSz="400050" eaLnBrk="0" hangingPunct="0">
              <a:spcBef>
                <a:spcPct val="20000"/>
              </a:spcBef>
              <a:buChar char="•"/>
              <a:tabLst>
                <a:tab pos="400050" algn="r"/>
                <a:tab pos="673100" algn="l"/>
              </a:tabLst>
              <a:defRPr sz="2400">
                <a:solidFill>
                  <a:schemeClr val="tx1"/>
                </a:solidFill>
                <a:latin typeface="Arial" pitchFamily="34" charset="0"/>
              </a:defRPr>
            </a:lvl3pPr>
            <a:lvl4pPr marL="1600200" indent="-228600" defTabSz="400050" eaLnBrk="0" hangingPunct="0">
              <a:spcBef>
                <a:spcPct val="20000"/>
              </a:spcBef>
              <a:buChar char="–"/>
              <a:tabLst>
                <a:tab pos="400050" algn="r"/>
                <a:tab pos="673100" algn="l"/>
              </a:tabLst>
              <a:defRPr sz="2000">
                <a:solidFill>
                  <a:schemeClr val="tx1"/>
                </a:solidFill>
                <a:latin typeface="Arial" pitchFamily="34" charset="0"/>
              </a:defRPr>
            </a:lvl4pPr>
            <a:lvl5pPr marL="2057400" indent="-228600" defTabSz="400050" eaLnBrk="0" hangingPunct="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eaLnBrk="1" hangingPunct="1">
              <a:lnSpc>
                <a:spcPct val="95000"/>
              </a:lnSpc>
              <a:spcBef>
                <a:spcPct val="0"/>
              </a:spcBef>
              <a:buFontTx/>
              <a:buNone/>
            </a:pPr>
            <a:r>
              <a:rPr lang="en-US" altLang="en-US" sz="2400" b="1">
                <a:solidFill>
                  <a:srgbClr val="000000"/>
                </a:solidFill>
                <a:latin typeface="Courier New" pitchFamily="49" charset="0"/>
                <a:cs typeface="Arial" pitchFamily="34" charset="0"/>
              </a:rPr>
              <a:t>DECLARE</a:t>
            </a:r>
            <a:endParaRPr lang="en-US" altLang="en-US" sz="2400" b="1" i="1">
              <a:solidFill>
                <a:srgbClr val="000000"/>
              </a:solidFill>
              <a:latin typeface="Courier New" pitchFamily="49" charset="0"/>
              <a:cs typeface="Arial" pitchFamily="34" charset="0"/>
            </a:endParaRPr>
          </a:p>
          <a:p>
            <a:pPr eaLnBrk="1" hangingPunct="1">
              <a:lnSpc>
                <a:spcPct val="95000"/>
              </a:lnSpc>
              <a:spcBef>
                <a:spcPct val="0"/>
              </a:spcBef>
              <a:buFontTx/>
              <a:buNone/>
            </a:pPr>
            <a:r>
              <a:rPr lang="en-US" altLang="en-US" sz="2400" b="1">
                <a:solidFill>
                  <a:srgbClr val="000000"/>
                </a:solidFill>
                <a:latin typeface="Courier New" pitchFamily="49" charset="0"/>
                <a:cs typeface="Arial" pitchFamily="34" charset="0"/>
              </a:rPr>
              <a:t>  sname				Sailors.sname%TYPE;</a:t>
            </a:r>
          </a:p>
          <a:p>
            <a:pPr eaLnBrk="1" hangingPunct="1">
              <a:lnSpc>
                <a:spcPct val="95000"/>
              </a:lnSpc>
              <a:spcBef>
                <a:spcPct val="0"/>
              </a:spcBef>
              <a:buFontTx/>
              <a:buNone/>
            </a:pPr>
            <a:r>
              <a:rPr lang="en-US" altLang="en-US" sz="2400" b="1">
                <a:solidFill>
                  <a:srgbClr val="000000"/>
                </a:solidFill>
                <a:latin typeface="Courier New" pitchFamily="49" charset="0"/>
                <a:cs typeface="Arial" pitchFamily="34" charset="0"/>
              </a:rPr>
              <a:t>  fav_boat			VARCHAR2(30);</a:t>
            </a:r>
          </a:p>
          <a:p>
            <a:pPr eaLnBrk="1" hangingPunct="1">
              <a:lnSpc>
                <a:spcPct val="95000"/>
              </a:lnSpc>
              <a:spcBef>
                <a:spcPct val="0"/>
              </a:spcBef>
              <a:buFontTx/>
              <a:buNone/>
            </a:pPr>
            <a:r>
              <a:rPr lang="en-US" altLang="en-US" sz="2400" b="1">
                <a:solidFill>
                  <a:srgbClr val="000000"/>
                </a:solidFill>
                <a:latin typeface="Courier New" pitchFamily="49" charset="0"/>
                <a:cs typeface="Arial" pitchFamily="34" charset="0"/>
              </a:rPr>
              <a:t>  	my_fav_boat		fav_boat%TYPE := 'Pinta';</a:t>
            </a:r>
          </a:p>
          <a:p>
            <a:pPr eaLnBrk="1" hangingPunct="1">
              <a:lnSpc>
                <a:spcPct val="95000"/>
              </a:lnSpc>
              <a:spcBef>
                <a:spcPct val="0"/>
              </a:spcBef>
              <a:buFontTx/>
              <a:buNone/>
            </a:pPr>
            <a:r>
              <a:rPr lang="en-US" altLang="en-US" sz="2400" b="1">
                <a:solidFill>
                  <a:srgbClr val="000000"/>
                </a:solidFill>
                <a:latin typeface="Courier New" pitchFamily="49" charset="0"/>
                <a:cs typeface="Arial" pitchFamily="34" charset="0"/>
              </a:rPr>
              <a:t>...		</a:t>
            </a:r>
          </a:p>
        </p:txBody>
      </p:sp>
      <p:sp>
        <p:nvSpPr>
          <p:cNvPr id="64517" name="Text Box 5"/>
          <p:cNvSpPr txBox="1">
            <a:spLocks noChangeArrowheads="1"/>
          </p:cNvSpPr>
          <p:nvPr>
            <p:custDataLst>
              <p:tags r:id="rId4"/>
            </p:custDataLst>
          </p:nvPr>
        </p:nvSpPr>
        <p:spPr bwMode="auto">
          <a:xfrm>
            <a:off x="4953000" y="2701925"/>
            <a:ext cx="3048000" cy="6508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rtl="1" eaLnBrk="1" hangingPunct="1">
              <a:spcBef>
                <a:spcPct val="50000"/>
              </a:spcBef>
              <a:buFontTx/>
              <a:buNone/>
            </a:pPr>
            <a:r>
              <a:rPr lang="en-US" altLang="en-US" sz="1800">
                <a:solidFill>
                  <a:srgbClr val="FF3300"/>
                </a:solidFill>
                <a:latin typeface="Comic Sans MS" pitchFamily="66" charset="0"/>
                <a:cs typeface="Arial" pitchFamily="34" charset="0"/>
              </a:rPr>
              <a:t>Accessing  column sname in table Sailors</a:t>
            </a:r>
          </a:p>
        </p:txBody>
      </p:sp>
      <p:sp>
        <p:nvSpPr>
          <p:cNvPr id="64518" name="Line 6"/>
          <p:cNvSpPr>
            <a:spLocks noChangeShapeType="1"/>
          </p:cNvSpPr>
          <p:nvPr>
            <p:custDataLst>
              <p:tags r:id="rId5"/>
            </p:custDataLst>
          </p:nvPr>
        </p:nvSpPr>
        <p:spPr bwMode="auto">
          <a:xfrm flipH="1">
            <a:off x="4953000" y="3387725"/>
            <a:ext cx="2286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19" name="Text Box 7"/>
          <p:cNvSpPr txBox="1">
            <a:spLocks noChangeArrowheads="1"/>
          </p:cNvSpPr>
          <p:nvPr>
            <p:custDataLst>
              <p:tags r:id="rId6"/>
            </p:custDataLst>
          </p:nvPr>
        </p:nvSpPr>
        <p:spPr bwMode="auto">
          <a:xfrm>
            <a:off x="4191000" y="5445125"/>
            <a:ext cx="2057400" cy="6508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rtl="1" eaLnBrk="1" hangingPunct="1">
              <a:spcBef>
                <a:spcPct val="50000"/>
              </a:spcBef>
              <a:buFontTx/>
              <a:buNone/>
            </a:pPr>
            <a:r>
              <a:rPr lang="en-US" altLang="en-US" sz="1800">
                <a:solidFill>
                  <a:srgbClr val="FF3300"/>
                </a:solidFill>
                <a:latin typeface="Comic Sans MS" pitchFamily="66" charset="0"/>
                <a:cs typeface="Arial" pitchFamily="34" charset="0"/>
              </a:rPr>
              <a:t>Accessing another variable</a:t>
            </a:r>
          </a:p>
        </p:txBody>
      </p:sp>
      <p:sp>
        <p:nvSpPr>
          <p:cNvPr id="64520" name="Line 8"/>
          <p:cNvSpPr>
            <a:spLocks noChangeShapeType="1"/>
          </p:cNvSpPr>
          <p:nvPr>
            <p:custDataLst>
              <p:tags r:id="rId7"/>
            </p:custDataLst>
          </p:nvPr>
        </p:nvSpPr>
        <p:spPr bwMode="auto">
          <a:xfrm flipH="1" flipV="1">
            <a:off x="4572000" y="4835525"/>
            <a:ext cx="228600" cy="609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8928465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custDataLst>
              <p:tags r:id="rId1"/>
            </p:custDataLst>
          </p:nvPr>
        </p:nvSpPr>
        <p:spPr>
          <a:xfrm>
            <a:off x="1219200" y="762000"/>
            <a:ext cx="6891338" cy="877888"/>
          </a:xfrm>
        </p:spPr>
        <p:txBody>
          <a:bodyPr lIns="92075" tIns="46038" rIns="92075" bIns="46038" anchor="t">
            <a:normAutofit fontScale="90000"/>
          </a:bodyPr>
          <a:lstStyle/>
          <a:p>
            <a:pPr eaLnBrk="1" hangingPunct="1"/>
            <a:r>
              <a:rPr lang="en-US" altLang="en-US" sz="4000" dirty="0">
                <a:solidFill>
                  <a:srgbClr val="008000"/>
                </a:solidFill>
              </a:rPr>
              <a:t>Declaring Variables with the </a:t>
            </a:r>
            <a:br>
              <a:rPr lang="en-US" altLang="en-US" sz="4000" dirty="0">
                <a:solidFill>
                  <a:srgbClr val="008000"/>
                </a:solidFill>
              </a:rPr>
            </a:br>
            <a:r>
              <a:rPr lang="en-US" altLang="en-US" sz="4000" dirty="0">
                <a:solidFill>
                  <a:srgbClr val="008000"/>
                </a:solidFill>
              </a:rPr>
              <a:t>%ROWTYPE Attribute</a:t>
            </a:r>
          </a:p>
        </p:txBody>
      </p:sp>
      <p:sp>
        <p:nvSpPr>
          <p:cNvPr id="65539" name="Rectangle 3"/>
          <p:cNvSpPr>
            <a:spLocks noGrp="1" noChangeArrowheads="1"/>
          </p:cNvSpPr>
          <p:nvPr>
            <p:ph type="body" idx="1"/>
            <p:custDataLst>
              <p:tags r:id="rId2"/>
            </p:custDataLst>
          </p:nvPr>
        </p:nvSpPr>
        <p:spPr>
          <a:xfrm>
            <a:off x="990600" y="2209800"/>
            <a:ext cx="6096000" cy="2949575"/>
          </a:xfrm>
        </p:spPr>
        <p:txBody>
          <a:bodyPr lIns="92075" tIns="46038" rIns="92075" bIns="46038">
            <a:spAutoFit/>
          </a:bodyPr>
          <a:lstStyle/>
          <a:p>
            <a:pPr marL="0" indent="0" eaLnBrk="1" hangingPunct="1">
              <a:buFont typeface="Wingdings" pitchFamily="2" charset="2"/>
              <a:buNone/>
            </a:pPr>
            <a:r>
              <a:rPr lang="en-US" altLang="en-US" sz="2800">
                <a:solidFill>
                  <a:schemeClr val="accent2"/>
                </a:solidFill>
              </a:rPr>
              <a:t>Declare a variable with the type of a ROW of a table.</a:t>
            </a:r>
          </a:p>
          <a:p>
            <a:pPr marL="0" indent="0" eaLnBrk="1" hangingPunct="1">
              <a:buFont typeface="Wingdings" pitchFamily="2" charset="2"/>
              <a:buNone/>
            </a:pPr>
            <a:endParaRPr lang="en-US" altLang="en-US" sz="2800">
              <a:solidFill>
                <a:schemeClr val="accent2"/>
              </a:solidFill>
            </a:endParaRPr>
          </a:p>
          <a:p>
            <a:pPr marL="0" indent="0" eaLnBrk="1" hangingPunct="1">
              <a:buFont typeface="Wingdings" pitchFamily="2" charset="2"/>
              <a:buNone/>
            </a:pPr>
            <a:endParaRPr lang="en-US" altLang="en-US" sz="2800">
              <a:solidFill>
                <a:schemeClr val="accent2"/>
              </a:solidFill>
            </a:endParaRPr>
          </a:p>
          <a:p>
            <a:pPr marL="0" indent="0" eaLnBrk="1" hangingPunct="1">
              <a:buFont typeface="Wingdings" pitchFamily="2" charset="2"/>
              <a:buNone/>
            </a:pPr>
            <a:r>
              <a:rPr lang="en-US" altLang="en-US" sz="2800">
                <a:solidFill>
                  <a:schemeClr val="accent2"/>
                </a:solidFill>
              </a:rPr>
              <a:t>And how do we access the fields in  reserves_record?</a:t>
            </a:r>
            <a:endParaRPr lang="en-US" altLang="en-US" sz="1200"/>
          </a:p>
        </p:txBody>
      </p:sp>
      <p:sp>
        <p:nvSpPr>
          <p:cNvPr id="65540" name="Rectangle 4"/>
          <p:cNvSpPr>
            <a:spLocks noChangeArrowheads="1"/>
          </p:cNvSpPr>
          <p:nvPr>
            <p:custDataLst>
              <p:tags r:id="rId3"/>
            </p:custDataLst>
          </p:nvPr>
        </p:nvSpPr>
        <p:spPr bwMode="blackWhite">
          <a:xfrm>
            <a:off x="977900" y="3505200"/>
            <a:ext cx="7137400" cy="531813"/>
          </a:xfrm>
          <a:prstGeom prst="rect">
            <a:avLst/>
          </a:prstGeom>
          <a:solidFill>
            <a:srgbClr val="FFFFCC"/>
          </a:solidFill>
          <a:ln w="12700">
            <a:solidFill>
              <a:schemeClr val="bg2"/>
            </a:solidFill>
            <a:miter lim="800000"/>
            <a:headEnd/>
            <a:tailEnd/>
          </a:ln>
        </p:spPr>
        <p:txBody>
          <a:bodyPr lIns="92075" tIns="46038" rIns="92075" bIns="46038">
            <a:spAutoFit/>
          </a:bodyPr>
          <a:lstStyle>
            <a:lvl1pPr defTabSz="400050" eaLnBrk="0" hangingPunct="0">
              <a:spcBef>
                <a:spcPct val="20000"/>
              </a:spcBef>
              <a:buChar char="•"/>
              <a:tabLst>
                <a:tab pos="400050" algn="r"/>
                <a:tab pos="673100" algn="l"/>
              </a:tabLst>
              <a:defRPr sz="3200">
                <a:solidFill>
                  <a:schemeClr val="tx1"/>
                </a:solidFill>
                <a:latin typeface="Arial" pitchFamily="34" charset="0"/>
              </a:defRPr>
            </a:lvl1pPr>
            <a:lvl2pPr marL="742950" indent="-285750" defTabSz="400050" eaLnBrk="0" hangingPunct="0">
              <a:spcBef>
                <a:spcPct val="20000"/>
              </a:spcBef>
              <a:buChar char="–"/>
              <a:tabLst>
                <a:tab pos="400050" algn="r"/>
                <a:tab pos="673100" algn="l"/>
              </a:tabLst>
              <a:defRPr sz="2800">
                <a:solidFill>
                  <a:schemeClr val="tx1"/>
                </a:solidFill>
                <a:latin typeface="Arial" pitchFamily="34" charset="0"/>
              </a:defRPr>
            </a:lvl2pPr>
            <a:lvl3pPr marL="1143000" indent="-228600" defTabSz="400050" eaLnBrk="0" hangingPunct="0">
              <a:spcBef>
                <a:spcPct val="20000"/>
              </a:spcBef>
              <a:buChar char="•"/>
              <a:tabLst>
                <a:tab pos="400050" algn="r"/>
                <a:tab pos="673100" algn="l"/>
              </a:tabLst>
              <a:defRPr sz="2400">
                <a:solidFill>
                  <a:schemeClr val="tx1"/>
                </a:solidFill>
                <a:latin typeface="Arial" pitchFamily="34" charset="0"/>
              </a:defRPr>
            </a:lvl3pPr>
            <a:lvl4pPr marL="1600200" indent="-228600" defTabSz="400050" eaLnBrk="0" hangingPunct="0">
              <a:spcBef>
                <a:spcPct val="20000"/>
              </a:spcBef>
              <a:buChar char="–"/>
              <a:tabLst>
                <a:tab pos="400050" algn="r"/>
                <a:tab pos="673100" algn="l"/>
              </a:tabLst>
              <a:defRPr sz="2000">
                <a:solidFill>
                  <a:schemeClr val="tx1"/>
                </a:solidFill>
                <a:latin typeface="Arial" pitchFamily="34" charset="0"/>
              </a:defRPr>
            </a:lvl4pPr>
            <a:lvl5pPr marL="2057400" indent="-228600" defTabSz="400050" eaLnBrk="0" hangingPunct="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eaLnBrk="1" hangingPunct="1">
              <a:lnSpc>
                <a:spcPct val="125000"/>
              </a:lnSpc>
              <a:spcBef>
                <a:spcPct val="0"/>
              </a:spcBef>
              <a:buFontTx/>
              <a:buNone/>
            </a:pPr>
            <a:r>
              <a:rPr lang="en-US" altLang="en-US" sz="2400" b="1">
                <a:solidFill>
                  <a:srgbClr val="000000"/>
                </a:solidFill>
                <a:latin typeface="Courier New" pitchFamily="49" charset="0"/>
                <a:cs typeface="Arial" pitchFamily="34" charset="0"/>
              </a:rPr>
              <a:t>	reserves_record	Reserves%ROWTYPE;        </a:t>
            </a:r>
          </a:p>
        </p:txBody>
      </p:sp>
      <p:sp>
        <p:nvSpPr>
          <p:cNvPr id="65541" name="Rectangle 5"/>
          <p:cNvSpPr>
            <a:spLocks noChangeArrowheads="1"/>
          </p:cNvSpPr>
          <p:nvPr>
            <p:custDataLst>
              <p:tags r:id="rId4"/>
            </p:custDataLst>
          </p:nvPr>
        </p:nvSpPr>
        <p:spPr bwMode="blackWhite">
          <a:xfrm>
            <a:off x="1066800" y="5410200"/>
            <a:ext cx="7137400" cy="1019175"/>
          </a:xfrm>
          <a:prstGeom prst="rect">
            <a:avLst/>
          </a:prstGeom>
          <a:solidFill>
            <a:srgbClr val="FFFFCC"/>
          </a:solidFill>
          <a:ln w="12700">
            <a:solidFill>
              <a:schemeClr val="bg2"/>
            </a:solidFill>
            <a:miter lim="800000"/>
            <a:headEnd/>
            <a:tailEnd/>
          </a:ln>
        </p:spPr>
        <p:txBody>
          <a:bodyPr lIns="92075" tIns="46038" rIns="92075" bIns="46038">
            <a:spAutoFit/>
          </a:bodyPr>
          <a:lstStyle>
            <a:lvl1pPr defTabSz="400050" eaLnBrk="0" hangingPunct="0">
              <a:spcBef>
                <a:spcPct val="20000"/>
              </a:spcBef>
              <a:buChar char="•"/>
              <a:tabLst>
                <a:tab pos="400050" algn="r"/>
                <a:tab pos="673100" algn="l"/>
              </a:tabLst>
              <a:defRPr sz="3200">
                <a:solidFill>
                  <a:schemeClr val="tx1"/>
                </a:solidFill>
                <a:latin typeface="Arial" pitchFamily="34" charset="0"/>
              </a:defRPr>
            </a:lvl1pPr>
            <a:lvl2pPr marL="742950" indent="-285750" defTabSz="400050" eaLnBrk="0" hangingPunct="0">
              <a:spcBef>
                <a:spcPct val="20000"/>
              </a:spcBef>
              <a:buChar char="–"/>
              <a:tabLst>
                <a:tab pos="400050" algn="r"/>
                <a:tab pos="673100" algn="l"/>
              </a:tabLst>
              <a:defRPr sz="2800">
                <a:solidFill>
                  <a:schemeClr val="tx1"/>
                </a:solidFill>
                <a:latin typeface="Arial" pitchFamily="34" charset="0"/>
              </a:defRPr>
            </a:lvl2pPr>
            <a:lvl3pPr marL="1143000" indent="-228600" defTabSz="400050" eaLnBrk="0" hangingPunct="0">
              <a:spcBef>
                <a:spcPct val="20000"/>
              </a:spcBef>
              <a:buChar char="•"/>
              <a:tabLst>
                <a:tab pos="400050" algn="r"/>
                <a:tab pos="673100" algn="l"/>
              </a:tabLst>
              <a:defRPr sz="2400">
                <a:solidFill>
                  <a:schemeClr val="tx1"/>
                </a:solidFill>
                <a:latin typeface="Arial" pitchFamily="34" charset="0"/>
              </a:defRPr>
            </a:lvl3pPr>
            <a:lvl4pPr marL="1600200" indent="-228600" defTabSz="400050" eaLnBrk="0" hangingPunct="0">
              <a:spcBef>
                <a:spcPct val="20000"/>
              </a:spcBef>
              <a:buChar char="–"/>
              <a:tabLst>
                <a:tab pos="400050" algn="r"/>
                <a:tab pos="673100" algn="l"/>
              </a:tabLst>
              <a:defRPr sz="2000">
                <a:solidFill>
                  <a:schemeClr val="tx1"/>
                </a:solidFill>
                <a:latin typeface="Arial" pitchFamily="34" charset="0"/>
              </a:defRPr>
            </a:lvl4pPr>
            <a:lvl5pPr marL="2057400" indent="-228600" defTabSz="400050" eaLnBrk="0" hangingPunct="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eaLnBrk="1" hangingPunct="1">
              <a:lnSpc>
                <a:spcPct val="125000"/>
              </a:lnSpc>
              <a:spcBef>
                <a:spcPct val="0"/>
              </a:spcBef>
              <a:buFontTx/>
              <a:buNone/>
            </a:pPr>
            <a:r>
              <a:rPr lang="en-US" altLang="en-US" sz="2400" b="1">
                <a:solidFill>
                  <a:srgbClr val="000000"/>
                </a:solidFill>
                <a:latin typeface="Courier New" pitchFamily="49" charset="0"/>
                <a:cs typeface="Arial" pitchFamily="34" charset="0"/>
              </a:rPr>
              <a:t>	reserves_record.sid:=9; </a:t>
            </a:r>
          </a:p>
          <a:p>
            <a:pPr eaLnBrk="1" hangingPunct="1">
              <a:lnSpc>
                <a:spcPct val="125000"/>
              </a:lnSpc>
              <a:spcBef>
                <a:spcPct val="0"/>
              </a:spcBef>
              <a:buFontTx/>
              <a:buNone/>
            </a:pPr>
            <a:r>
              <a:rPr lang="en-US" altLang="en-US" sz="2400" b="1">
                <a:solidFill>
                  <a:srgbClr val="000000"/>
                </a:solidFill>
                <a:latin typeface="Courier New" pitchFamily="49" charset="0"/>
                <a:cs typeface="Arial" pitchFamily="34" charset="0"/>
              </a:rPr>
              <a:t>Reserves_record.bid:=877;       </a:t>
            </a:r>
          </a:p>
        </p:txBody>
      </p:sp>
      <p:sp>
        <p:nvSpPr>
          <p:cNvPr id="65542" name="Text Box 6"/>
          <p:cNvSpPr txBox="1">
            <a:spLocks noChangeArrowheads="1"/>
          </p:cNvSpPr>
          <p:nvPr>
            <p:custDataLst>
              <p:tags r:id="rId5"/>
            </p:custDataLst>
          </p:nvPr>
        </p:nvSpPr>
        <p:spPr bwMode="auto">
          <a:xfrm>
            <a:off x="7315200" y="2590800"/>
            <a:ext cx="1752600" cy="9255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rtl="1" eaLnBrk="1" hangingPunct="1">
              <a:spcBef>
                <a:spcPct val="50000"/>
              </a:spcBef>
              <a:buFontTx/>
              <a:buNone/>
            </a:pPr>
            <a:r>
              <a:rPr lang="en-US" altLang="en-US" sz="1800">
                <a:solidFill>
                  <a:srgbClr val="FF3300"/>
                </a:solidFill>
                <a:latin typeface="Comic Sans MS" pitchFamily="66" charset="0"/>
                <a:cs typeface="Arial" pitchFamily="34" charset="0"/>
              </a:rPr>
              <a:t>Accessing table </a:t>
            </a:r>
            <a:r>
              <a:rPr lang="en-US" altLang="en-US" sz="1800">
                <a:solidFill>
                  <a:schemeClr val="accent2"/>
                </a:solidFill>
                <a:latin typeface="Comic Sans MS" pitchFamily="66" charset="0"/>
                <a:cs typeface="Arial" pitchFamily="34" charset="0"/>
              </a:rPr>
              <a:t>Reserves</a:t>
            </a:r>
          </a:p>
        </p:txBody>
      </p:sp>
      <p:sp>
        <p:nvSpPr>
          <p:cNvPr id="65543" name="Line 7"/>
          <p:cNvSpPr>
            <a:spLocks noChangeShapeType="1"/>
          </p:cNvSpPr>
          <p:nvPr>
            <p:custDataLst>
              <p:tags r:id="rId6"/>
            </p:custDataLst>
          </p:nvPr>
        </p:nvSpPr>
        <p:spPr bwMode="auto">
          <a:xfrm flipH="1">
            <a:off x="5486400" y="3276600"/>
            <a:ext cx="1828800" cy="457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63976271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9365B9-6DA5-3873-A25A-9604CD91CC56}"/>
              </a:ext>
            </a:extLst>
          </p:cNvPr>
          <p:cNvSpPr txBox="1"/>
          <p:nvPr/>
        </p:nvSpPr>
        <p:spPr>
          <a:xfrm>
            <a:off x="533400" y="5257800"/>
            <a:ext cx="8077200" cy="1200329"/>
          </a:xfrm>
          <a:prstGeom prst="rect">
            <a:avLst/>
          </a:prstGeom>
          <a:noFill/>
        </p:spPr>
        <p:txBody>
          <a:bodyPr wrap="square">
            <a:spAutoFit/>
          </a:bodyPr>
          <a:lstStyle/>
          <a:p>
            <a:pPr algn="just"/>
            <a:r>
              <a:rPr lang="en-US" b="0" i="0" dirty="0">
                <a:effectLst/>
                <a:latin typeface="Times" panose="02020603050405020304" pitchFamily="18" charset="0"/>
                <a:cs typeface="Times" panose="02020603050405020304" pitchFamily="18" charset="0"/>
              </a:rPr>
              <a:t>In this example, we declared a variable named "emp" with the %ROWTYPE attribute, which means it has the same data type as a row in the "employees" table. We then assigned values to the variable and inserted it into the "employees" table using the INSERT INTO statement.</a:t>
            </a:r>
            <a:endParaRPr lang="en-US" dirty="0">
              <a:latin typeface="Times" panose="02020603050405020304" pitchFamily="18" charset="0"/>
              <a:cs typeface="Times" panose="02020603050405020304" pitchFamily="18" charset="0"/>
            </a:endParaRPr>
          </a:p>
        </p:txBody>
      </p:sp>
      <p:pic>
        <p:nvPicPr>
          <p:cNvPr id="11" name="Picture 10">
            <a:extLst>
              <a:ext uri="{FF2B5EF4-FFF2-40B4-BE49-F238E27FC236}">
                <a16:creationId xmlns:a16="http://schemas.microsoft.com/office/drawing/2014/main" id="{9C1480C1-453F-A1B4-961F-C160887FBDDB}"/>
              </a:ext>
            </a:extLst>
          </p:cNvPr>
          <p:cNvPicPr>
            <a:picLocks noChangeAspect="1"/>
          </p:cNvPicPr>
          <p:nvPr/>
        </p:nvPicPr>
        <p:blipFill>
          <a:blip r:embed="rId2"/>
          <a:stretch>
            <a:fillRect/>
          </a:stretch>
        </p:blipFill>
        <p:spPr>
          <a:xfrm>
            <a:off x="762000" y="700266"/>
            <a:ext cx="6316694" cy="3947934"/>
          </a:xfrm>
          <a:prstGeom prst="rect">
            <a:avLst/>
          </a:prstGeom>
        </p:spPr>
      </p:pic>
    </p:spTree>
    <p:extLst>
      <p:ext uri="{BB962C8B-B14F-4D97-AF65-F5344CB8AC3E}">
        <p14:creationId xmlns:p14="http://schemas.microsoft.com/office/powerpoint/2010/main" val="1618418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EDC4-C066-12F9-9388-72B41DBD11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32CDF9-7D28-B8EC-226A-77CD0BE182C5}"/>
              </a:ext>
            </a:extLst>
          </p:cNvPr>
          <p:cNvSpPr>
            <a:spLocks noGrp="1"/>
          </p:cNvSpPr>
          <p:nvPr>
            <p:ph idx="1"/>
          </p:nvPr>
        </p:nvSpPr>
        <p:spPr/>
        <p:txBody>
          <a:bodyPr>
            <a:normAutofit fontScale="92500" lnSpcReduction="10000"/>
          </a:bodyPr>
          <a:lstStyle/>
          <a:p>
            <a:pPr algn="just"/>
            <a:r>
              <a:rPr lang="en-US" sz="2400" dirty="0">
                <a:latin typeface="Times" panose="02020603050405020304" pitchFamily="18" charset="0"/>
                <a:cs typeface="Times" panose="02020603050405020304" pitchFamily="18" charset="0"/>
              </a:rPr>
              <a:t>SET SERVEROUTPUT ON is a SQLPlus command that enables the display of output generated by DBMS_OUTPUT.PUT_LINE statements in PL/SQL code. When SET SERVEROUTPUT ON is executed, the SQLPlus client's buffer for outputting data is turned on and set to a default size. This buffer is used to store output generated by DBMS_OUTPUT.PUT_LINE statements in PL/SQL code.</a:t>
            </a:r>
          </a:p>
          <a:p>
            <a:pPr algn="just"/>
            <a:endParaRPr lang="en-US" sz="2400" dirty="0">
              <a:latin typeface="Times" panose="02020603050405020304" pitchFamily="18" charset="0"/>
              <a:cs typeface="Times" panose="02020603050405020304" pitchFamily="18" charset="0"/>
            </a:endParaRPr>
          </a:p>
          <a:p>
            <a:pPr algn="just"/>
            <a:r>
              <a:rPr lang="en-US" sz="2400" dirty="0">
                <a:latin typeface="Times" panose="02020603050405020304" pitchFamily="18" charset="0"/>
                <a:cs typeface="Times" panose="02020603050405020304" pitchFamily="18" charset="0"/>
              </a:rPr>
              <a:t>Without SET SERVEROUTPUT ON, any output generated by DBMS_OUTPUT.PUT_LINE statements in PL/SQL code will not be displayed in the SQL*Plus client, even if the code runs successfully. Therefore, it is essential to use SET SERVEROUTPUT ON before running PL/SQL code that uses DBMS_OUTPUT.PUT_LINE.</a:t>
            </a:r>
          </a:p>
        </p:txBody>
      </p:sp>
    </p:spTree>
    <p:extLst>
      <p:ext uri="{BB962C8B-B14F-4D97-AF65-F5344CB8AC3E}">
        <p14:creationId xmlns:p14="http://schemas.microsoft.com/office/powerpoint/2010/main" val="25507650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1313</TotalTime>
  <Words>4060</Words>
  <Application>Microsoft Office PowerPoint</Application>
  <PresentationFormat>On-screen Show (4:3)</PresentationFormat>
  <Paragraphs>387</Paragraphs>
  <Slides>52</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52</vt:i4>
      </vt:variant>
    </vt:vector>
  </HeadingPairs>
  <TitlesOfParts>
    <vt:vector size="64" baseType="lpstr">
      <vt:lpstr>-apple-system</vt:lpstr>
      <vt:lpstr>Arial</vt:lpstr>
      <vt:lpstr>Calibri</vt:lpstr>
      <vt:lpstr>Comic Sans MS</vt:lpstr>
      <vt:lpstr>Courier New</vt:lpstr>
      <vt:lpstr>StoneSerif</vt:lpstr>
      <vt:lpstr>Tahoma</vt:lpstr>
      <vt:lpstr>Times</vt:lpstr>
      <vt:lpstr>Times New Roman</vt:lpstr>
      <vt:lpstr>Verdana</vt:lpstr>
      <vt:lpstr>Wingdings</vt:lpstr>
      <vt:lpstr>Office Theme</vt:lpstr>
      <vt:lpstr>PowerPoint Presentation</vt:lpstr>
      <vt:lpstr>Program Structures: Procedures and Functions</vt:lpstr>
      <vt:lpstr>PL/SQL Blocks</vt:lpstr>
      <vt:lpstr>Anonymous Block Structure</vt:lpstr>
      <vt:lpstr> DECLARE</vt:lpstr>
      <vt:lpstr>Declaring Variables with the  %TYPE Attribute</vt:lpstr>
      <vt:lpstr>Declaring Variables with the  %ROWTYPE Attribute</vt:lpstr>
      <vt:lpstr>PowerPoint Presentation</vt:lpstr>
      <vt:lpstr>PowerPoint Presentation</vt:lpstr>
      <vt:lpstr>Creating a Cursor</vt:lpstr>
      <vt:lpstr>PowerPoint Presentation</vt:lpstr>
      <vt:lpstr>PowerPoint Presentation</vt:lpstr>
      <vt:lpstr>SELECT Statements </vt:lpstr>
      <vt:lpstr>SQL Cursor</vt:lpstr>
      <vt:lpstr>SQL%ISOPEN</vt:lpstr>
      <vt:lpstr>SQL%NOTFOUND</vt:lpstr>
      <vt:lpstr>SQL%ROWCOUNT</vt:lpstr>
      <vt:lpstr>Functions and Procedures</vt:lpstr>
      <vt:lpstr>Functions and Procedures</vt:lpstr>
      <vt:lpstr>Function and Procedure  Parameter Types</vt:lpstr>
      <vt:lpstr>Function and Procedure  Parameter Types (cont..)</vt:lpstr>
      <vt:lpstr>Function and Procedure  Parameter Types(cont..)</vt:lpstr>
      <vt:lpstr>Types of Parameters</vt:lpstr>
      <vt:lpstr>PowerPoint Presentation</vt:lpstr>
      <vt:lpstr>Creating Procedures</vt:lpstr>
      <vt:lpstr>Example 13.4 – Procedure with No Parameters</vt:lpstr>
      <vt:lpstr>Example 13.5 – Passing IN and OUT Parameters</vt:lpstr>
      <vt:lpstr>Example 13.6 – Calling DisplaySalary2</vt:lpstr>
      <vt:lpstr>Procedures</vt:lpstr>
      <vt:lpstr>Example- what does this do?</vt:lpstr>
      <vt:lpstr>Calling the Procedure</vt:lpstr>
      <vt:lpstr>Errors in a Procedure</vt:lpstr>
      <vt:lpstr>Dropping a Procedure</vt:lpstr>
      <vt:lpstr>FUNCTIONS</vt:lpstr>
      <vt:lpstr>Creating a Function</vt:lpstr>
      <vt:lpstr>A Function</vt:lpstr>
      <vt:lpstr>Calling the function</vt:lpstr>
      <vt:lpstr>PowerPoint Presentation</vt:lpstr>
      <vt:lpstr>Stored Procedures and Functions</vt:lpstr>
      <vt:lpstr>Stored function: p5.sql</vt:lpstr>
      <vt:lpstr>Benefits of Stored Procedures I </vt:lpstr>
      <vt:lpstr>Benefits of Procedures II</vt:lpstr>
      <vt:lpstr>Benefits of Procedures III</vt:lpstr>
      <vt:lpstr>Procedures VS Functions </vt:lpstr>
      <vt:lpstr>Procedures VS Functions(cont..) </vt:lpstr>
      <vt:lpstr>Procedures VS Functions (cont..)</vt:lpstr>
      <vt:lpstr>Trigger </vt:lpstr>
      <vt:lpstr>Trigger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Oracle  with PL/SQL</dc:title>
  <dc:creator>Li Yang</dc:creator>
  <cp:lastModifiedBy>shakib shahidul</cp:lastModifiedBy>
  <cp:revision>38</cp:revision>
  <dcterms:created xsi:type="dcterms:W3CDTF">2014-05-27T13:50:34Z</dcterms:created>
  <dcterms:modified xsi:type="dcterms:W3CDTF">2023-03-26T16:19:59Z</dcterms:modified>
</cp:coreProperties>
</file>