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0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1.xml" ContentType="application/vnd.openxmlformats-officedocument.presentationml.notesSlide+xml"/>
  <Override PartName="/ppt/ink/ink33.xml" ContentType="application/inkml+xml"/>
  <Override PartName="/ppt/notesSlides/notesSlide22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23.xml" ContentType="application/vnd.openxmlformats-officedocument.presentationml.notesSlide+xml"/>
  <Override PartName="/ppt/ink/ink4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49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50.xml" ContentType="application/inkml+xml"/>
  <Override PartName="/ppt/notesSlides/notesSlide41.xml" ContentType="application/vnd.openxmlformats-officedocument.presentationml.notesSlide+xml"/>
  <Override PartName="/ppt/ink/ink51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6"/>
  </p:notesMasterIdLst>
  <p:handoutMasterIdLst>
    <p:handoutMasterId r:id="rId77"/>
  </p:handoutMasterIdLst>
  <p:sldIdLst>
    <p:sldId id="335" r:id="rId2"/>
    <p:sldId id="336" r:id="rId3"/>
    <p:sldId id="406" r:id="rId4"/>
    <p:sldId id="407" r:id="rId5"/>
    <p:sldId id="338" r:id="rId6"/>
    <p:sldId id="405" r:id="rId7"/>
    <p:sldId id="340" r:id="rId8"/>
    <p:sldId id="341" r:id="rId9"/>
    <p:sldId id="342" r:id="rId10"/>
    <p:sldId id="408" r:id="rId11"/>
    <p:sldId id="409" r:id="rId12"/>
    <p:sldId id="343" r:id="rId13"/>
    <p:sldId id="344" r:id="rId14"/>
    <p:sldId id="345" r:id="rId15"/>
    <p:sldId id="346" r:id="rId16"/>
    <p:sldId id="347" r:id="rId17"/>
    <p:sldId id="410" r:id="rId18"/>
    <p:sldId id="348" r:id="rId19"/>
    <p:sldId id="411" r:id="rId20"/>
    <p:sldId id="350" r:id="rId21"/>
    <p:sldId id="351" r:id="rId22"/>
    <p:sldId id="412" r:id="rId23"/>
    <p:sldId id="352" r:id="rId24"/>
    <p:sldId id="413" r:id="rId25"/>
    <p:sldId id="353" r:id="rId26"/>
    <p:sldId id="414" r:id="rId27"/>
    <p:sldId id="354" r:id="rId28"/>
    <p:sldId id="415" r:id="rId29"/>
    <p:sldId id="356" r:id="rId30"/>
    <p:sldId id="357" r:id="rId31"/>
    <p:sldId id="417" r:id="rId32"/>
    <p:sldId id="422" r:id="rId33"/>
    <p:sldId id="427" r:id="rId34"/>
    <p:sldId id="423" r:id="rId35"/>
    <p:sldId id="358" r:id="rId36"/>
    <p:sldId id="418" r:id="rId37"/>
    <p:sldId id="359" r:id="rId38"/>
    <p:sldId id="403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404" r:id="rId47"/>
    <p:sldId id="370" r:id="rId48"/>
    <p:sldId id="419" r:id="rId49"/>
    <p:sldId id="420" r:id="rId50"/>
    <p:sldId id="371" r:id="rId51"/>
    <p:sldId id="402" r:id="rId52"/>
    <p:sldId id="421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424" r:id="rId62"/>
    <p:sldId id="383" r:id="rId63"/>
    <p:sldId id="385" r:id="rId64"/>
    <p:sldId id="387" r:id="rId65"/>
    <p:sldId id="388" r:id="rId66"/>
    <p:sldId id="389" r:id="rId67"/>
    <p:sldId id="390" r:id="rId68"/>
    <p:sldId id="391" r:id="rId69"/>
    <p:sldId id="392" r:id="rId70"/>
    <p:sldId id="425" r:id="rId71"/>
    <p:sldId id="426" r:id="rId72"/>
    <p:sldId id="395" r:id="rId73"/>
    <p:sldId id="396" r:id="rId74"/>
    <p:sldId id="397" r:id="rId75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37" autoAdjust="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07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24575,'780'0'0,"-743"-1"0,48-10 0,-47 6 0,44-2 0,-57 7-1365,-3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24575,'1513'0'-1365,"-1492"0"-5461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24575,'30'0'0,"55"0"0,39 0 0,31 0 0,7 0 0,-8 0 0,-21 0 0,-30 0 0,-27 0 0,-20 0 0,-13 0 0,-15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24575,'88'15'0,"557"-2"0,-390-16 0,-34 3-1365,-199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5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24575,'2135'0'-1365,"-2104"0"-5461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24575,'292'-3'0,"389"10"0,-577 0 0,260 7 0,-247-14-1365,-96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06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24575,'1723'0'-1365,"-1700"0"-5461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14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50:1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24575,'418'25'0,"28"0"0,284-26 0,-696 3 0,54 9 0,26 2 0,24-15 0,64 4 0,-115 9 0,25 1 0,314-11 0,-220-2 0,-170 0 0,51-10 0,13 0 0,-84 9 0,-1-1 0,0 0 0,0-1 0,26-10 0,-26 9 0,0 0 0,0 0 0,0 1 0,28-2 0,-19 5-1365,-3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07:0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24575,'2989'0'0,"-2860"6"0,223 40 0,-268-32 0,-28-8 0,1-3 0,82-6 0,-31 0 0,158 3-1365,-236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4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11:5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08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6:25:1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58:2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24575,'0'0'0,"1"0"0,-1 0 0,0 0 0,0 0 0,0 0 0,0 0 0,0 1 0,0-1 0,0 0 0,0 0 0,0 0 0,0 0 0,0 0 0,0 0 0,0 0 0,0 0 0,0 0 0,1 0 0,-1 0 0,0 1 0,0-1 0,0 0 0,0 0 0,0 0 0,0 0 0,0 0 0,0 0 0,0 0 0,0 0 0,0 0 0,0 1 0,0-1 0,-1 0 0,1 0 0,0 0 0,0 0 0,0 0 0,0 0 0,0 0 0,0 0 0,0 0 0,0 0 0,0 0 0,0 1 0,0-1 0,0 0 0,0 0 0,0 0 0,0 0 0,-1 0 0,1 0 0,0 0 0,0 0 0,0 0 0,0 0 0,0 0 0,0 0 0,0 0 0,0 0 0,0 0 0,0 0 0,-1 0 0,1 0 0,0 0 0,0 0 0,0 0 0,0 0 0,0 0 0,0 0 0,10 8 0,14 7 0,31 2 0,0-2 0,1-3 0,106 9 0,-100-14 0,186 14 0,-58-6 0,231-8 0,-237-10 0,2933 3 0,-2943-13 0,-72 2 0,-9 3 0,185-7 0,-240 13 20,-1-2 0,69-14 0,-20 1-1445,-63 14-5401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5:3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24575,'228'1'0,"245"-3"0,-419-3 0,74-15 0,-81 11 0,0 1 0,72-1 0,94 11-1365,-191-2-5461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5:4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24575,'1385'0'-1365,"-1351"0"-5461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5:4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24575,'0'-1'0,"1"0"0,0 0 0,-1 0 0,1 0 0,0 0 0,-1 0 0,1 0 0,0 0 0,0 0 0,0 0 0,0 0 0,0 1 0,0-1 0,0 0 0,0 1 0,0-1 0,0 1 0,0-1 0,0 1 0,1-1 0,-1 1 0,0 0 0,0 0 0,0-1 0,1 1 0,-1 0 0,0 0 0,0 0 0,2 1 0,44-1 0,-45 0 0,188 19 0,39 2 0,439-17 0,-365-6 0,-229-2-1365,-39-2-5461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5:4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5:46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07:1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6:07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24575,'349'0'0,"1103"20"0,-591-12 0,-498-10 0,716 2-1365,-988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7:5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24575,'2790'0'0,"-2391"26"0,-1-1 0,903-26 0,-1279 2 0,0 2 0,0 0 0,0 1 0,25 9 0,-22-5 0,1-2 0,37 4 0,318-6 0,-195-7 0,-100 3-1365,-62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7:5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08:0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17:41:11.592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41:28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17:41:38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0 125,'97'-9,"-9"-1,984-22,-625-9,-194 13,-205 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17:41:40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50,'1929'0,"-1878"-2,0-3,55-13,-57 9,0 2,73-2,414 11,-482-2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17:41:4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0,'24'2,"0"1,0 1,-1 2,1 0,33 13,35 10,26-7,212 13,-275-31,123 17,-101-9,94 1,916-15,-1061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50:28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24575,'461'-35'0,"-346"20"0,-33 4 0,126-3 0,-161 15-1365,-26-1-5461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3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24575,'368'13'0,"20"-1"0,-9-12-1365,-355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50:3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50:3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50:32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7:50:33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9:45:5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24575,'1155'0'0,"-1005"12"0,-10 0 0,42-14 0,138 9 0,-11 12 0,1259-20 0,-1522 5-1365,-26 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9:45:5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24575,'2011'0'0,"-1528"36"0,-70-1 0,60-34 70,-241-2-1505,-201 1-5391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9:45:55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9:54:11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09:54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2:45:21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 0 0,-1 0 0,1 0 0,-1 0 0,1 0 0,0-1 0,-1 1 0,1 0 0,0 0 0,0 0 0,0-1 0,-1 1 0,1 0 0,0-1 0,0 1 0,0-1 0,0 1 0,0-1 0,0 0 0,0 1 0,0-1 0,0 0 0,1 0 0,-1 1 0,2-1 0,35 4 0,-34-4 0,131 1 0,-101-3 0,1 2 0,0 1 0,0 1 0,-1 2 0,63 16 0,-58-11 0,-1-2 0,2-1 0,-1-2 0,0-2 0,78-6 0,-14 1 0,246 3-1365,-329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3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24575,'8'0'0,"561"-20"0,-437 13 0,-88 6 0,-1-1 0,0-2 0,66-16 0,-78 12-1365,-5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20:3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24575,'474'11'0,"-80"0"0,545-10-1365,-910-1-5461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1T14:20:4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24575,'9'1'0,"1"0"0,-1 0 0,0 1 0,0 1 0,0-1 0,12 7 0,19 4 0,57 7 0,1-5 0,119 3 0,-151-13 0,458 1 0,-292-9 0,625 3 0,-796 3 64,102 18 1,-97-10-812,72 2 0,-118-13-6079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3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24575,'8'0'0,"20"0"0,22 4 0,6 2 0,7-1 0,5 4 0,-1-1 0,-3-1 0,-9 3 0,-1-1 0,0-2 0,-7-1 0,-6-3 0,-6-1 0,-9-2-8191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4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24575,'61'2'0,"0"4"0,61 13 0,-47-6 0,4-5-94,156-5 1,-151-4-1085,-45 1-5648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24575,'4'-3'0,"1"1"0,0 0 0,0-1 0,0 2 0,0-1 0,0 0 0,1 1 0,-1 0 0,0 1 0,1-1 0,-1 1 0,8 0 0,2-1 0,80-1 0,133 12 0,-27 1 0,175-11-1365,-355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15:49:4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24575,'11'-4'0,"0"1"0,1-1 0,-1 2 0,1 0 0,0 0 0,-1 1 0,1 0 0,19 2 0,7-2 0,595-5-21,-388 7-1323,-226-1-5482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63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65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66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67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68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69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72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73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74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0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8.png"/><Relationship Id="rId21" Type="http://schemas.openxmlformats.org/officeDocument/2006/relationships/image" Target="../media/image24.png"/><Relationship Id="rId7" Type="http://schemas.openxmlformats.org/officeDocument/2006/relationships/image" Target="../media/image170.png"/><Relationship Id="rId12" Type="http://schemas.openxmlformats.org/officeDocument/2006/relationships/customXml" Target="../ink/ink8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image" Target="../media/image17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9.png"/><Relationship Id="rId24" Type="http://schemas.openxmlformats.org/officeDocument/2006/relationships/customXml" Target="../ink/ink14.xml"/><Relationship Id="rId5" Type="http://schemas.openxmlformats.org/officeDocument/2006/relationships/image" Target="../media/image160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image" Target="../media/image23.png"/><Relationship Id="rId4" Type="http://schemas.openxmlformats.org/officeDocument/2006/relationships/customXml" Target="../ink/ink4.xml"/><Relationship Id="rId9" Type="http://schemas.openxmlformats.org/officeDocument/2006/relationships/image" Target="../media/image18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7.png"/><Relationship Id="rId30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9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24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6.xml"/><Relationship Id="rId10" Type="http://schemas.openxmlformats.org/officeDocument/2006/relationships/image" Target="../media/image28.png"/><Relationship Id="rId4" Type="http://schemas.openxmlformats.org/officeDocument/2006/relationships/image" Target="../media/image350.png"/><Relationship Id="rId9" Type="http://schemas.openxmlformats.org/officeDocument/2006/relationships/customXml" Target="../ink/ink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customXml" Target="../ink/ink30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32.xml"/><Relationship Id="rId4" Type="http://schemas.openxmlformats.org/officeDocument/2006/relationships/image" Target="../media/image4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48.png"/><Relationship Id="rId18" Type="http://schemas.openxmlformats.org/officeDocument/2006/relationships/customXml" Target="../ink/ink42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7.png"/><Relationship Id="rId17" Type="http://schemas.openxmlformats.org/officeDocument/2006/relationships/customXml" Target="../ink/ink41.xml"/><Relationship Id="rId2" Type="http://schemas.openxmlformats.org/officeDocument/2006/relationships/notesSlide" Target="../notesSlides/notesSlide22.xml"/><Relationship Id="rId16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440.png"/><Relationship Id="rId9" Type="http://schemas.openxmlformats.org/officeDocument/2006/relationships/customXml" Target="../ink/ink37.xml"/><Relationship Id="rId14" Type="http://schemas.openxmlformats.org/officeDocument/2006/relationships/customXml" Target="../ink/ink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customXml" Target="../ink/ink48.xml"/><Relationship Id="rId5" Type="http://schemas.openxmlformats.org/officeDocument/2006/relationships/image" Target="../media/image57.png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1A38-5BA6-FF45-149E-72997835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6B8E6-B363-0AE2-DF3D-33CFDD3C8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27075"/>
            <a:ext cx="3676292" cy="2701925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19A100-405A-FE34-5943-E69C4870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52844"/>
              </p:ext>
            </p:extLst>
          </p:nvPr>
        </p:nvGraphicFramePr>
        <p:xfrm>
          <a:off x="4417617" y="1077404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033719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718498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23749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1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7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8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1322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F179B4-850D-B2A2-6BF1-7C5C85B4A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88032"/>
              </p:ext>
            </p:extLst>
          </p:nvPr>
        </p:nvGraphicFramePr>
        <p:xfrm>
          <a:off x="2419709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85103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639801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547019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644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course_id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8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CSE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51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CSE 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04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403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9BC022-EBF3-CD2D-0FA1-15DCDFC4A971}"/>
              </a:ext>
            </a:extLst>
          </p:cNvPr>
          <p:cNvSpPr txBox="1"/>
          <p:nvPr/>
        </p:nvSpPr>
        <p:spPr>
          <a:xfrm>
            <a:off x="233891" y="4995766"/>
            <a:ext cx="828181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prevents any update to the database that violates an integrity constraint. For example, if a newly inserted or modified tuple in a relation has null values for any primary-key attribute, or if the tuple has the same value on the primary-key attributes as does another tuple in the relation, SQL flags an error and prevents the update. Similarly, an insertion of a course tuple with a dept name value that does not appear in the department relation would violate the foreign-key constraint on course, and SQL prevents such an insertion from taking place.</a:t>
            </a:r>
          </a:p>
        </p:txBody>
      </p:sp>
    </p:spTree>
    <p:extLst>
      <p:ext uri="{BB962C8B-B14F-4D97-AF65-F5344CB8AC3E}">
        <p14:creationId xmlns:p14="http://schemas.microsoft.com/office/powerpoint/2010/main" val="25463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A857-1805-F660-D81F-1A271B96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2E1FB-1BDE-2CEC-38A0-D7D112C1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294" y="0"/>
            <a:ext cx="7422356" cy="2663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18166-EB49-71C5-57E1-48BB530A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94" y="2697964"/>
            <a:ext cx="4808314" cy="1491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56F4F-D4FC-2DA3-D278-B2EC9A2D6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94" y="4189150"/>
            <a:ext cx="7096125" cy="1123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10C568-BC0D-A591-78AC-9E38F2A95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384584"/>
            <a:ext cx="7086600" cy="971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432B7C-8E5C-0375-ECE1-6EBEB4997FF1}"/>
                  </a:ext>
                </a:extLst>
              </p14:cNvPr>
              <p14:cNvContentPartPr/>
              <p14:nvPr/>
            </p14:nvContentPartPr>
            <p14:xfrm>
              <a:off x="6794643" y="5703929"/>
              <a:ext cx="385200" cy="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432B7C-8E5C-0375-ECE1-6EBEB4997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6003" y="5694929"/>
                <a:ext cx="4028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5B6999-1516-2C7F-0BFB-B3C1473DE511}"/>
                  </a:ext>
                </a:extLst>
              </p14:cNvPr>
              <p14:cNvContentPartPr/>
              <p14:nvPr/>
            </p14:nvContentPartPr>
            <p14:xfrm>
              <a:off x="1904043" y="6165449"/>
              <a:ext cx="1516320" cy="2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5B6999-1516-2C7F-0BFB-B3C1473DE5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403" y="6156809"/>
                <a:ext cx="1533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9E5DC1-16E9-2B66-1594-35015957E9E0}"/>
                  </a:ext>
                </a:extLst>
              </p14:cNvPr>
              <p14:cNvContentPartPr/>
              <p14:nvPr/>
            </p14:nvContentPartPr>
            <p14:xfrm>
              <a:off x="10594803" y="418580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9E5DC1-16E9-2B66-1594-35015957E9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86163" y="41768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3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number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number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A235-F963-AD27-9D34-82C5B6D5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EC097-FBAA-39ED-DFE8-751B15F0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2AD5F-F2C2-29A6-FEDE-E7A7C981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22" y="860425"/>
            <a:ext cx="7138156" cy="26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A0D7-029C-9985-BE9C-C7A252D9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81ED1-5080-2220-610D-D32B890C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50" y="2968625"/>
            <a:ext cx="6105525" cy="3771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618956-FAB5-8D7E-A2A7-D8BD6C762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386579"/>
            <a:ext cx="7138156" cy="26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2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C572-C764-40AD-C82D-592E5253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60AFD1-E6C2-B1DC-2687-975954813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369" y="2799919"/>
            <a:ext cx="7138155" cy="238794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0C0E5-393B-55F9-58A0-5FFBD452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70" y="0"/>
            <a:ext cx="7138156" cy="26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47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01F2-8935-E3FA-0EEE-3B8094E0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301E0-98CA-25D5-CA46-3AAFA32AB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149317" cy="490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7539D-1BD9-F3BB-F059-ECA24A76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16" y="0"/>
            <a:ext cx="3994683" cy="5392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52F789-59A0-7726-A0A4-2A8F2C6D791B}"/>
                  </a:ext>
                </a:extLst>
              </p14:cNvPr>
              <p14:cNvContentPartPr/>
              <p14:nvPr/>
            </p14:nvContentPartPr>
            <p14:xfrm>
              <a:off x="5193227" y="390044"/>
              <a:ext cx="417240" cy="9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52F789-59A0-7726-A0A4-2A8F2C6D79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227" y="381404"/>
                <a:ext cx="434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22E1BE-F212-9689-BD6A-0CAA79BBDCCF}"/>
                  </a:ext>
                </a:extLst>
              </p14:cNvPr>
              <p14:cNvContentPartPr/>
              <p14:nvPr/>
            </p14:nvContentPartPr>
            <p14:xfrm>
              <a:off x="6356027" y="374564"/>
              <a:ext cx="362520" cy="25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22E1BE-F212-9689-BD6A-0CAA79BBDC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7387" y="365564"/>
                <a:ext cx="380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B0FF2C-EB2C-20CC-22CF-75C52FE3A4AB}"/>
                  </a:ext>
                </a:extLst>
              </p14:cNvPr>
              <p14:cNvContentPartPr/>
              <p14:nvPr/>
            </p14:nvContentPartPr>
            <p14:xfrm>
              <a:off x="7421627" y="390044"/>
              <a:ext cx="258120" cy="27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B0FF2C-EB2C-20CC-22CF-75C52FE3A4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2627" y="381404"/>
                <a:ext cx="275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61102B-95FE-6EC8-EEE3-8F8F3283EB81}"/>
                  </a:ext>
                </a:extLst>
              </p14:cNvPr>
              <p14:cNvContentPartPr/>
              <p14:nvPr/>
            </p14:nvContentPartPr>
            <p14:xfrm>
              <a:off x="5193227" y="647804"/>
              <a:ext cx="27252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61102B-95FE-6EC8-EEE3-8F8F3283EB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227" y="639164"/>
                <a:ext cx="290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FB9A8A-412D-0D30-15D2-6AB31E9E4F68}"/>
                  </a:ext>
                </a:extLst>
              </p14:cNvPr>
              <p14:cNvContentPartPr/>
              <p14:nvPr/>
            </p14:nvContentPartPr>
            <p14:xfrm>
              <a:off x="7980707" y="613244"/>
              <a:ext cx="363960" cy="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FB9A8A-412D-0D30-15D2-6AB31E9E4F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2067" y="604604"/>
                <a:ext cx="381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E82B6B-A995-74CD-FEE4-16BB72409393}"/>
                  </a:ext>
                </a:extLst>
              </p14:cNvPr>
              <p14:cNvContentPartPr/>
              <p14:nvPr/>
            </p14:nvContentPartPr>
            <p14:xfrm>
              <a:off x="5344067" y="887204"/>
              <a:ext cx="381240" cy="9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E82B6B-A995-74CD-FEE4-16BB724093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5427" y="878204"/>
                <a:ext cx="3988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C507219-1C17-DB97-314C-3A74188B6B7D}"/>
                  </a:ext>
                </a:extLst>
              </p14:cNvPr>
              <p14:cNvContentPartPr/>
              <p14:nvPr/>
            </p14:nvContentPartPr>
            <p14:xfrm>
              <a:off x="159347" y="1659764"/>
              <a:ext cx="5526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C507219-1C17-DB97-314C-3A74188B6B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707" y="1651124"/>
                <a:ext cx="570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A67233-1588-9A22-B4F3-772FF6A66C68}"/>
                  </a:ext>
                </a:extLst>
              </p14:cNvPr>
              <p14:cNvContentPartPr/>
              <p14:nvPr/>
            </p14:nvContentPartPr>
            <p14:xfrm>
              <a:off x="1677467" y="1659764"/>
              <a:ext cx="4136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A67233-1588-9A22-B4F3-772FF6A66C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68467" y="1651124"/>
                <a:ext cx="431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97F137-7547-F1D4-A3B7-FAF39E8D38F6}"/>
                  </a:ext>
                </a:extLst>
              </p14:cNvPr>
              <p14:cNvContentPartPr/>
              <p14:nvPr/>
            </p14:nvContentPartPr>
            <p14:xfrm>
              <a:off x="3062387" y="1624124"/>
              <a:ext cx="443520" cy="1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97F137-7547-F1D4-A3B7-FAF39E8D38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3747" y="1615484"/>
                <a:ext cx="461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0800E9-B011-B299-405E-6E0993F47E0F}"/>
                  </a:ext>
                </a:extLst>
              </p14:cNvPr>
              <p14:cNvContentPartPr/>
              <p14:nvPr/>
            </p14:nvContentPartPr>
            <p14:xfrm>
              <a:off x="168347" y="3133604"/>
              <a:ext cx="780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0800E9-B011-B299-405E-6E0993F47E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347" y="3124604"/>
                <a:ext cx="797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7FA5006-ED7B-9446-6D06-5AC9B6044FB8}"/>
                  </a:ext>
                </a:extLst>
              </p14:cNvPr>
              <p14:cNvContentPartPr/>
              <p14:nvPr/>
            </p14:nvContentPartPr>
            <p14:xfrm>
              <a:off x="4447307" y="3114884"/>
              <a:ext cx="568800" cy="10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7FA5006-ED7B-9446-6D06-5AC9B6044F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38307" y="3105884"/>
                <a:ext cx="586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97A00D-753F-A8AB-7B3E-29FF24F11BCC}"/>
                  </a:ext>
                </a:extLst>
              </p14:cNvPr>
              <p14:cNvContentPartPr/>
              <p14:nvPr/>
            </p14:nvContentPartPr>
            <p14:xfrm>
              <a:off x="194987" y="3452924"/>
              <a:ext cx="62928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97A00D-753F-A8AB-7B3E-29FF24F11B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347" y="3443924"/>
                <a:ext cx="646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6FB9C9-B271-9159-0DA2-F7C32E6D8E5E}"/>
                  </a:ext>
                </a:extLst>
              </p14:cNvPr>
              <p14:cNvContentPartPr/>
              <p14:nvPr/>
            </p14:nvContentPartPr>
            <p14:xfrm>
              <a:off x="-1376053" y="289384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6FB9C9-B271-9159-0DA2-F7C32E6D8E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385053" y="28852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BFBE87-86F5-F071-0D44-7911E5722E5A}"/>
                  </a:ext>
                </a:extLst>
              </p14:cNvPr>
              <p14:cNvContentPartPr/>
              <p14:nvPr/>
            </p14:nvContentPartPr>
            <p14:xfrm>
              <a:off x="-1376053" y="289384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BFBE87-86F5-F071-0D44-7911E5722E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385053" y="28852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939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6675-040B-6850-D622-E535CF9D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CC73-6BED-F0EF-829B-7A8B283D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52B62-72B9-3F5A-22D3-56D70680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9" y="2175029"/>
            <a:ext cx="8151554" cy="2175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2AA00C-EFB6-B0AB-0527-C7F95D2492D4}"/>
                  </a:ext>
                </a:extLst>
              </p14:cNvPr>
              <p14:cNvContentPartPr/>
              <p14:nvPr/>
            </p14:nvContentPartPr>
            <p14:xfrm>
              <a:off x="6959747" y="2405324"/>
              <a:ext cx="125136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2AA00C-EFB6-B0AB-0527-C7F95D249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107" y="2396684"/>
                <a:ext cx="1269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4FEE74-EA40-5496-85EA-05A981E99916}"/>
                  </a:ext>
                </a:extLst>
              </p14:cNvPr>
              <p14:cNvContentPartPr/>
              <p14:nvPr/>
            </p14:nvContentPartPr>
            <p14:xfrm>
              <a:off x="10368947" y="21122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4FEE74-EA40-5496-85EA-05A981E999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59947" y="21036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C746C1-C4C0-7066-8F55-18E46B102A4B}"/>
                  </a:ext>
                </a:extLst>
              </p14:cNvPr>
              <p14:cNvContentPartPr/>
              <p14:nvPr/>
            </p14:nvContentPartPr>
            <p14:xfrm>
              <a:off x="10368947" y="211228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C746C1-C4C0-7066-8F55-18E46B102A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59947" y="210364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30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 T, instructor 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27367-865D-F930-F64A-9F8784834D98}"/>
                  </a:ext>
                </a:extLst>
              </p14:cNvPr>
              <p14:cNvContentPartPr/>
              <p14:nvPr/>
            </p14:nvContentPartPr>
            <p14:xfrm>
              <a:off x="10368947" y="21122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27367-865D-F930-F64A-9F8784834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9947" y="21036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01BAAF-2277-B748-F660-1D186304C224}"/>
                  </a:ext>
                </a:extLst>
              </p14:cNvPr>
              <p14:cNvContentPartPr/>
              <p14:nvPr/>
            </p14:nvContentPartPr>
            <p14:xfrm>
              <a:off x="-1154293" y="458080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01BAAF-2277-B748-F660-1D186304C2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63293" y="45718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3E5F-9EF1-E6AF-1DA4-678DC8DA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FCE5-D969-0A66-DBDB-49DBF0BF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CE2937-86FE-0669-4818-566E9AD8D8E4}"/>
                  </a:ext>
                </a:extLst>
              </p14:cNvPr>
              <p14:cNvContentPartPr/>
              <p14:nvPr/>
            </p14:nvContentPartPr>
            <p14:xfrm>
              <a:off x="2849627" y="358612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CE2937-86FE-0669-4818-566E9AD8D8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627" y="357712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B8DA2B-32CB-5C31-B661-BB468C42C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1" y="2246051"/>
            <a:ext cx="7737098" cy="2352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BC39B9-310A-2565-DFE7-446CC2CFDEE7}"/>
                  </a:ext>
                </a:extLst>
              </p14:cNvPr>
              <p14:cNvContentPartPr/>
              <p14:nvPr/>
            </p14:nvContentPartPr>
            <p14:xfrm>
              <a:off x="4613043" y="2533409"/>
              <a:ext cx="1988280" cy="5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BC39B9-310A-2565-DFE7-446CC2CFDE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4403" y="2524409"/>
                <a:ext cx="200592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28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A973-FB57-E866-BCC5-DBF7D516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Relation /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753F-0396-62AF-2E9D-AB4EA5BD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GB" altLang="en-US" dirty="0"/>
              <a:t>Table is a bucket where you pour data.</a:t>
            </a:r>
          </a:p>
          <a:p>
            <a:pPr marL="609600" indent="-609600" eaLnBrk="1" hangingPunct="1"/>
            <a:r>
              <a:rPr lang="en-GB" altLang="en-US" dirty="0"/>
              <a:t>In a table, there are basically 3 things-</a:t>
            </a:r>
          </a:p>
          <a:p>
            <a:pPr marL="1009650" lvl="1" indent="-609600" eaLnBrk="1" hangingPunct="1">
              <a:buFont typeface="Wingdings" panose="05000000000000000000" pitchFamily="2" charset="2"/>
              <a:buAutoNum type="arabicPeriod"/>
            </a:pPr>
            <a:r>
              <a:rPr lang="en-GB" altLang="en-US" dirty="0"/>
              <a:t>Rows / Records / Tuples</a:t>
            </a:r>
          </a:p>
          <a:p>
            <a:pPr marL="1009650" lvl="1" indent="-609600" eaLnBrk="1" hangingPunct="1">
              <a:buFont typeface="Wingdings" panose="05000000000000000000" pitchFamily="2" charset="2"/>
              <a:buAutoNum type="arabicPeriod"/>
            </a:pPr>
            <a:r>
              <a:rPr lang="en-GB" altLang="en-US" dirty="0"/>
              <a:t>Columns / Attributes / Fields</a:t>
            </a:r>
          </a:p>
          <a:p>
            <a:pPr marL="1009650" lvl="1" indent="-609600" eaLnBrk="1" hangingPunct="1">
              <a:buFont typeface="Wingdings" panose="05000000000000000000" pitchFamily="2" charset="2"/>
              <a:buAutoNum type="arabicPeriod"/>
            </a:pPr>
            <a:r>
              <a:rPr lang="en-GB" altLang="en-US" dirty="0"/>
              <a:t>Data</a:t>
            </a:r>
          </a:p>
          <a:p>
            <a:pPr marL="400050" lvl="1" indent="0" eaLnBrk="1" hangingPunct="1">
              <a:buNone/>
            </a:pP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4E0F3E-A816-2A1D-AA89-84DCD2740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71752"/>
              </p:ext>
            </p:extLst>
          </p:nvPr>
        </p:nvGraphicFramePr>
        <p:xfrm>
          <a:off x="1426345" y="3323454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26148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3303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8235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6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1507169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Karim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4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1607196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9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5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AA0-1B1C-AE64-E79D-409104E7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E8FD-24FC-C5AC-C016-83C09768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F0EEE-1C90-040F-0C07-A24BCF53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49" y="1011346"/>
            <a:ext cx="6785684" cy="48353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CA4B20-1558-F3CC-2A19-D5EA05674E22}"/>
                  </a:ext>
                </a:extLst>
              </p14:cNvPr>
              <p14:cNvContentPartPr/>
              <p14:nvPr/>
            </p14:nvContentPartPr>
            <p14:xfrm>
              <a:off x="7607747" y="1241804"/>
              <a:ext cx="479520" cy="1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CA4B20-1558-F3CC-2A19-D5EA05674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8747" y="1232804"/>
                <a:ext cx="497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B8420F-2665-7BA7-BD35-CEC575A2E083}"/>
                  </a:ext>
                </a:extLst>
              </p14:cNvPr>
              <p14:cNvContentPartPr/>
              <p14:nvPr/>
            </p14:nvContentPartPr>
            <p14:xfrm>
              <a:off x="7563467" y="2911844"/>
              <a:ext cx="5112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B8420F-2665-7BA7-BD35-CEC575A2E0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4467" y="2902844"/>
                <a:ext cx="528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DB77C6-3076-901B-FB9E-EAEE9D3CB904}"/>
                  </a:ext>
                </a:extLst>
              </p14:cNvPr>
              <p14:cNvContentPartPr/>
              <p14:nvPr/>
            </p14:nvContentPartPr>
            <p14:xfrm>
              <a:off x="7589747" y="4627244"/>
              <a:ext cx="568800" cy="1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DB77C6-3076-901B-FB9E-EAEE9D3CB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1107" y="4618244"/>
                <a:ext cx="586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B229A9-80D1-A32C-12F0-C4D3683845E2}"/>
                  </a:ext>
                </a:extLst>
              </p14:cNvPr>
              <p14:cNvContentPartPr/>
              <p14:nvPr/>
            </p14:nvContentPartPr>
            <p14:xfrm>
              <a:off x="9907067" y="322252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B229A9-80D1-A32C-12F0-C4D3683845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98427" y="32135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4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53C7-83EB-235C-1EF5-F0A8535B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7D49A9-29AC-E09D-FAF6-0973E3778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12" y="4176692"/>
            <a:ext cx="7707313" cy="237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A94EE-7436-E74E-9AE0-293838130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03" y="422275"/>
            <a:ext cx="2676525" cy="3267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5ED81-9CED-71C4-838B-827BAFD5399A}"/>
              </a:ext>
            </a:extLst>
          </p:cNvPr>
          <p:cNvSpPr txBox="1"/>
          <p:nvPr/>
        </p:nvSpPr>
        <p:spPr>
          <a:xfrm>
            <a:off x="142613" y="1015068"/>
            <a:ext cx="388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case sensitive.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4ED79-C0C1-6C94-AE5F-3292CE59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85" y="1599843"/>
            <a:ext cx="51625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23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949A-9C65-68C9-2004-2E5B72F5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456A-CB0E-3C11-BC6E-F08CA7D9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TEST WHERE NAME LIKE 'E_E%'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1B03E-197B-2E9D-7F99-ED92AFBF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099" y="2716716"/>
            <a:ext cx="1523956" cy="1657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7A83E-A5F8-7BD8-07A4-D352807C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65" y="2003702"/>
            <a:ext cx="1426924" cy="386020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BC5E841-E5C9-E024-5577-05E2213F5868}"/>
              </a:ext>
            </a:extLst>
          </p:cNvPr>
          <p:cNvSpPr/>
          <p:nvPr/>
        </p:nvSpPr>
        <p:spPr bwMode="auto">
          <a:xfrm>
            <a:off x="3263317" y="3246539"/>
            <a:ext cx="1635854" cy="3607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spc="50" normalizeH="0" baseline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9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216F-BD06-823B-ABAC-96F74DD1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4FF05-6F2E-60E9-DC08-04EC9976C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6" y="0"/>
            <a:ext cx="3959020" cy="4903787"/>
          </a:xfrm>
        </p:spPr>
      </p:pic>
    </p:spTree>
    <p:extLst>
      <p:ext uri="{BB962C8B-B14F-4D97-AF65-F5344CB8AC3E}">
        <p14:creationId xmlns:p14="http://schemas.microsoft.com/office/powerpoint/2010/main" val="2235031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45BD60-2734-4494-821B-3F4E2A758748}"/>
                  </a:ext>
                </a:extLst>
              </p14:cNvPr>
              <p14:cNvContentPartPr/>
              <p14:nvPr/>
            </p14:nvContentPartPr>
            <p14:xfrm>
              <a:off x="9907067" y="322252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45BD60-2734-4494-821B-3F4E2A7587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8427" y="32135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D2A3DE-6584-D206-1D9F-07AD08FCC4BE}"/>
                  </a:ext>
                </a:extLst>
              </p14:cNvPr>
              <p14:cNvContentPartPr/>
              <p14:nvPr/>
            </p14:nvContentPartPr>
            <p14:xfrm>
              <a:off x="1846307" y="2263124"/>
              <a:ext cx="1510560" cy="10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D2A3DE-6584-D206-1D9F-07AD08FCC4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7307" y="2254484"/>
                <a:ext cx="1528200" cy="2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09F8-CCD3-F62D-410E-58BE97EF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7415B1-C0BF-83DF-A5D7-782BF2D79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26" y="1873188"/>
            <a:ext cx="8708347" cy="371086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7DAB96-9B9B-7CFF-6747-1746C43BFE68}"/>
                  </a:ext>
                </a:extLst>
              </p14:cNvPr>
              <p14:cNvContentPartPr/>
              <p14:nvPr/>
            </p14:nvContentPartPr>
            <p14:xfrm>
              <a:off x="6702347" y="2130284"/>
              <a:ext cx="2093760" cy="37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7DAB96-9B9B-7CFF-6747-1746C43BFE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3707" y="2121284"/>
                <a:ext cx="2111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A8C6AE-202D-846E-2FB8-BA228FF2C604}"/>
                  </a:ext>
                </a:extLst>
              </p14:cNvPr>
              <p14:cNvContentPartPr/>
              <p14:nvPr/>
            </p14:nvContentPartPr>
            <p14:xfrm>
              <a:off x="10209107" y="328444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A8C6AE-202D-846E-2FB8-BA228FF2C6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00107" y="32758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798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0C0E62-63CC-ECB7-2E5B-4DF40BB448EA}"/>
                  </a:ext>
                </a:extLst>
              </p14:cNvPr>
              <p14:cNvContentPartPr/>
              <p14:nvPr/>
            </p14:nvContentPartPr>
            <p14:xfrm>
              <a:off x="-799333" y="38881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0C0E62-63CC-ECB7-2E5B-4DF40BB448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8333" y="387916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BE66B2-5EF1-B5E0-0AD6-440CA1D5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63" y="4391536"/>
            <a:ext cx="8467725" cy="13239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C88AB5-87D2-F7EC-DEA5-8BCFBD5A3CC9}"/>
                  </a:ext>
                </a:extLst>
              </p14:cNvPr>
              <p14:cNvContentPartPr/>
              <p14:nvPr/>
            </p14:nvContentPartPr>
            <p14:xfrm>
              <a:off x="-1269853" y="86092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C88AB5-87D2-F7EC-DEA5-8BCFBD5A3C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32853" y="482924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B6F47E-78E9-7561-63FE-4097AAC5A898}"/>
                  </a:ext>
                </a:extLst>
              </p14:cNvPr>
              <p14:cNvContentPartPr/>
              <p14:nvPr/>
            </p14:nvContentPartPr>
            <p14:xfrm>
              <a:off x="-950173" y="118024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B6F47E-78E9-7561-63FE-4097AAC5A8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58813" y="117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ABAC27-EEB4-3201-9FAF-E115D99C64CD}"/>
                  </a:ext>
                </a:extLst>
              </p14:cNvPr>
              <p14:cNvContentPartPr/>
              <p14:nvPr/>
            </p14:nvContentPartPr>
            <p14:xfrm>
              <a:off x="1411067" y="1854524"/>
              <a:ext cx="721800" cy="45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ABAC27-EEB4-3201-9FAF-E115D99C64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7067" y="1746884"/>
                <a:ext cx="829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8D1EC13-7128-29CC-9EC1-E8972ABB74EC}"/>
                  </a:ext>
                </a:extLst>
              </p14:cNvPr>
              <p14:cNvContentPartPr/>
              <p14:nvPr/>
            </p14:nvContentPartPr>
            <p14:xfrm>
              <a:off x="1402427" y="3124244"/>
              <a:ext cx="1061280" cy="18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8D1EC13-7128-29CC-9EC1-E8972ABB74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8427" y="3016244"/>
                <a:ext cx="11689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E68E46-6C68-A45E-AF16-286179FA9B69}"/>
                  </a:ext>
                </a:extLst>
              </p14:cNvPr>
              <p14:cNvContentPartPr/>
              <p14:nvPr/>
            </p14:nvContentPartPr>
            <p14:xfrm>
              <a:off x="1375787" y="4323044"/>
              <a:ext cx="831960" cy="63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E68E46-6C68-A45E-AF16-286179FA9B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147" y="4215044"/>
                <a:ext cx="939600" cy="279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4ACB596D-A1C3-0E96-BF12-89F21A0B80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838352"/>
            <a:ext cx="9144000" cy="1182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E94E47-3A8B-D0BD-FC0B-306DB4B86D04}"/>
                  </a:ext>
                </a:extLst>
              </p14:cNvPr>
              <p14:cNvContentPartPr/>
              <p14:nvPr/>
            </p14:nvContentPartPr>
            <p14:xfrm>
              <a:off x="4500587" y="5024324"/>
              <a:ext cx="336600" cy="27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E94E47-3A8B-D0BD-FC0B-306DB4B86D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1947" y="5015324"/>
                <a:ext cx="35424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B492B16-5830-11CD-9754-165D4F4EC74B}"/>
              </a:ext>
            </a:extLst>
          </p:cNvPr>
          <p:cNvGrpSpPr/>
          <p:nvPr/>
        </p:nvGrpSpPr>
        <p:grpSpPr>
          <a:xfrm>
            <a:off x="10075907" y="3266804"/>
            <a:ext cx="360" cy="360"/>
            <a:chOff x="10075907" y="326680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BD972B-0159-F7AC-D6F8-34E0A5F03E2C}"/>
                    </a:ext>
                  </a:extLst>
                </p14:cNvPr>
                <p14:cNvContentPartPr/>
                <p14:nvPr/>
              </p14:nvContentPartPr>
              <p14:xfrm>
                <a:off x="10075907" y="3266804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BD972B-0159-F7AC-D6F8-34E0A5F03E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66907" y="32578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F9577A-FD28-1BC3-1705-1C62E7BB3B6C}"/>
                    </a:ext>
                  </a:extLst>
                </p14:cNvPr>
                <p14:cNvContentPartPr/>
                <p14:nvPr/>
              </p14:nvContentPartPr>
              <p14:xfrm>
                <a:off x="10075907" y="326680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F9577A-FD28-1BC3-1705-1C62E7BB3B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66907" y="32578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92A9C-1DEC-37AF-614A-633D25C6FB3F}"/>
                  </a:ext>
                </a:extLst>
              </p14:cNvPr>
              <p14:cNvContentPartPr/>
              <p14:nvPr/>
            </p14:nvContentPartPr>
            <p14:xfrm>
              <a:off x="10075907" y="326680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92A9C-1DEC-37AF-614A-633D25C6FB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66907" y="32578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6E59C5-2B20-3E70-B1CF-7E4A1E334814}"/>
                  </a:ext>
                </a:extLst>
              </p14:cNvPr>
              <p14:cNvContentPartPr/>
              <p14:nvPr/>
            </p14:nvContentPartPr>
            <p14:xfrm>
              <a:off x="10581707" y="311560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6E59C5-2B20-3E70-B1CF-7E4A1E334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3067" y="31069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B7B9-40D3-C3D8-AD23-401DC31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Relation /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1E19-5681-183B-4E3A-988623A8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GB" altLang="en-US" sz="1800" dirty="0"/>
              <a:t>In relational data model, the </a:t>
            </a:r>
            <a:r>
              <a:rPr lang="en-GB" altLang="en-US" sz="1800" dirty="0">
                <a:solidFill>
                  <a:srgbClr val="FF0000"/>
                </a:solidFill>
              </a:rPr>
              <a:t>table is also called relation</a:t>
            </a:r>
            <a:r>
              <a:rPr lang="en-GB" altLang="en-US" sz="1800" dirty="0"/>
              <a:t>. There are set of rules that are applied on the relations. You must have to know them.</a:t>
            </a:r>
          </a:p>
          <a:p>
            <a:pPr marL="93345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GB" altLang="en-US" sz="1800" dirty="0"/>
              <a:t>A database contains many relations. Every relations in a database must have distinct names</a:t>
            </a:r>
          </a:p>
          <a:p>
            <a:pPr marL="93345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GB" altLang="en-US" sz="1800" dirty="0"/>
              <a:t>Every column in a relation must have distinct names</a:t>
            </a:r>
          </a:p>
          <a:p>
            <a:pPr marL="93345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GB" altLang="en-US" sz="1800" dirty="0"/>
              <a:t>Every entries in a column must be in the same domain</a:t>
            </a:r>
          </a:p>
          <a:p>
            <a:pPr marL="93345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GB" altLang="en-US" sz="1800" dirty="0"/>
              <a:t>The ordering of columns in a relation is insignificant</a:t>
            </a:r>
          </a:p>
          <a:p>
            <a:pPr marL="1009650" lvl="1" indent="-609600" eaLnBrk="1" hangingPunct="1">
              <a:buFont typeface="Wingdings" panose="05000000000000000000" pitchFamily="2" charset="2"/>
              <a:buAutoNum type="arabicPeriod"/>
            </a:pPr>
            <a:r>
              <a:rPr lang="en-GB" altLang="en-US" dirty="0"/>
              <a:t>Duplicate rows are not allowed in a relation</a:t>
            </a:r>
          </a:p>
          <a:p>
            <a:pPr marL="1009650" lvl="1" indent="-609600" eaLnBrk="1" hangingPunct="1">
              <a:buFont typeface="Wingdings" panose="05000000000000000000" pitchFamily="2" charset="2"/>
              <a:buAutoNum type="arabicPeriod" startAt="5"/>
            </a:pPr>
            <a:r>
              <a:rPr lang="en-GB" altLang="en-US" dirty="0"/>
              <a:t>The ordering of rows is insignificant</a:t>
            </a:r>
          </a:p>
          <a:p>
            <a:pPr marL="1009650" lvl="1" indent="-609600" eaLnBrk="1" hangingPunct="1">
              <a:buFont typeface="Wingdings" panose="05000000000000000000" pitchFamily="2" charset="2"/>
              <a:buAutoNum type="arabicPeriod" startAt="5"/>
            </a:pPr>
            <a:r>
              <a:rPr lang="en-GB" altLang="en-US" dirty="0"/>
              <a:t>Multiple values are not allowed in the cells of a relation</a:t>
            </a:r>
          </a:p>
          <a:p>
            <a:pPr marL="1009650" lvl="1" indent="-609600" eaLnBrk="1" hangingPunct="1">
              <a:buFont typeface="Wingdings" panose="05000000000000000000" pitchFamily="2" charset="2"/>
              <a:buAutoNum type="arabicPeriod" startAt="5"/>
            </a:pPr>
            <a:r>
              <a:rPr lang="en-GB" altLang="en-US" dirty="0"/>
              <a:t>2 rows in a relation may contain the same value for 1 columns but not in all (deviation of 5)</a:t>
            </a:r>
          </a:p>
          <a:p>
            <a:pPr eaLnBrk="1" hangingPunct="1"/>
            <a:r>
              <a:rPr lang="en-GB" altLang="en-US" dirty="0"/>
              <a:t>The number of rows in a table is called Cardinality</a:t>
            </a:r>
          </a:p>
          <a:p>
            <a:pPr eaLnBrk="1" hangingPunct="1"/>
            <a:r>
              <a:rPr lang="en-GB" altLang="en-US" dirty="0"/>
              <a:t>The number of columns in a table is called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88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 (&lt;&gt; not equal to)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D440E-ABCC-FAB1-4D76-70B903F1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208088"/>
            <a:ext cx="700087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pPr lvl="1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3102A-6552-F26F-1498-1D287B0E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82" y="1211816"/>
            <a:ext cx="71247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83C41-90D7-92D3-2FE8-CC0D3EA3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3" y="3848518"/>
            <a:ext cx="9144000" cy="1529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0729B0-A6D1-207B-13D4-E92AD3C3C0EE}"/>
                  </a:ext>
                </a:extLst>
              </p14:cNvPr>
              <p14:cNvContentPartPr/>
              <p14:nvPr/>
            </p14:nvContentPartPr>
            <p14:xfrm>
              <a:off x="7155723" y="4135409"/>
              <a:ext cx="1400400" cy="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0729B0-A6D1-207B-13D4-E92AD3C3C0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6723" y="4126409"/>
                <a:ext cx="1418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1003C1-B8A9-EB1B-9BFA-AF9766F19E49}"/>
                  </a:ext>
                </a:extLst>
              </p14:cNvPr>
              <p14:cNvContentPartPr/>
              <p14:nvPr/>
            </p14:nvContentPartPr>
            <p14:xfrm>
              <a:off x="2097003" y="4135409"/>
              <a:ext cx="1311840" cy="2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1003C1-B8A9-EB1B-9BFA-AF9766F19E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8003" y="4126409"/>
                <a:ext cx="1329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61B174-028A-B270-12F8-2C4BE1C200CC}"/>
                  </a:ext>
                </a:extLst>
              </p14:cNvPr>
              <p14:cNvContentPartPr/>
              <p14:nvPr/>
            </p14:nvContentPartPr>
            <p14:xfrm>
              <a:off x="-494997" y="3120569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61B174-028A-B270-12F8-2C4BE1C20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3997" y="3111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77AABF-5CAD-1263-6167-4A644F949B1C}"/>
                  </a:ext>
                </a:extLst>
              </p14:cNvPr>
              <p14:cNvContentPartPr/>
              <p14:nvPr/>
            </p14:nvContentPartPr>
            <p14:xfrm>
              <a:off x="-704877" y="344780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77AABF-5CAD-1263-6167-4A644F949B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13877" y="34388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17519D-06B9-366A-6D5B-92E67DFC7B24}"/>
                  </a:ext>
                </a:extLst>
              </p14:cNvPr>
              <p14:cNvContentPartPr/>
              <p14:nvPr/>
            </p14:nvContentPartPr>
            <p14:xfrm>
              <a:off x="-704877" y="3447809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17519D-06B9-366A-6D5B-92E67DFC7B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13877" y="34388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6348-F06E-8087-B383-B4070D7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B892426F-D4F3-6A0D-8F8E-EE9676AA00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5" y="4456007"/>
            <a:ext cx="7707313" cy="18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2E3AA8-4DCB-F240-1D33-6BE9B9CD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88900"/>
            <a:ext cx="593407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02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A61D-C011-0AC7-ACDA-630BFAC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E770-4BF2-B1EB-B59F-54B2D5CC0A1E}"/>
              </a:ext>
            </a:extLst>
          </p:cNvPr>
          <p:cNvSpPr txBox="1"/>
          <p:nvPr/>
        </p:nvSpPr>
        <p:spPr>
          <a:xfrm>
            <a:off x="768350" y="727075"/>
            <a:ext cx="796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department name where the “</a:t>
            </a:r>
            <a:r>
              <a:rPr lang="en-US" dirty="0" err="1"/>
              <a:t>rosen</a:t>
            </a:r>
            <a:r>
              <a:rPr lang="en-US" dirty="0"/>
              <a:t>”(author) book is taught.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D9E82D2-F103-9E89-552E-78B7FAEF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38" y="1206507"/>
            <a:ext cx="4897616" cy="34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D1AEA7-DA76-08BD-1500-381CA7F3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8B3DC-8780-FEA7-9C09-2CCE23C6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59" y="4634052"/>
            <a:ext cx="6772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pPr lvl="1"/>
            <a:r>
              <a:rPr lang="en-US" altLang="en-US" dirty="0"/>
              <a:t>Used to insert, view, and modify database data</a:t>
            </a:r>
          </a:p>
          <a:p>
            <a:pPr lvl="1"/>
            <a:r>
              <a:rPr lang="en-US" altLang="en-US" dirty="0"/>
              <a:t>INSERT</a:t>
            </a:r>
          </a:p>
          <a:p>
            <a:pPr lvl="1"/>
            <a:r>
              <a:rPr lang="en-US" altLang="en-US" dirty="0"/>
              <a:t>UPDATE</a:t>
            </a:r>
          </a:p>
          <a:p>
            <a:pPr lvl="1"/>
            <a:r>
              <a:rPr lang="en-US" altLang="en-US" dirty="0"/>
              <a:t>DELETE</a:t>
            </a:r>
          </a:p>
          <a:p>
            <a:pPr lvl="1"/>
            <a:r>
              <a:rPr lang="en-US" altLang="en-US" dirty="0"/>
              <a:t>SELECT</a:t>
            </a:r>
          </a:p>
          <a:p>
            <a:r>
              <a:rPr lang="en-US" altLang="en-US" sz="1700" dirty="0"/>
              <a:t>DDL -- Used to create and modify the structure of database objects</a:t>
            </a:r>
          </a:p>
          <a:p>
            <a:pPr lvl="1"/>
            <a:r>
              <a:rPr lang="en-US" altLang="en-US" dirty="0"/>
              <a:t>CREATE</a:t>
            </a:r>
          </a:p>
          <a:p>
            <a:pPr lvl="1"/>
            <a:r>
              <a:rPr lang="en-US" altLang="en-US" dirty="0"/>
              <a:t>ALTER</a:t>
            </a:r>
          </a:p>
          <a:p>
            <a:pPr lvl="1"/>
            <a:r>
              <a:rPr lang="en-US" altLang="en-US" dirty="0"/>
              <a:t>DROP</a:t>
            </a:r>
          </a:p>
          <a:p>
            <a:pPr lvl="1"/>
            <a:r>
              <a:rPr lang="en-US" altLang="en-US" dirty="0"/>
              <a:t>DDL commands execute as soon as they are issued, and do not need to be explicitly saved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C923-AC8E-0C46-3809-02C0BDF8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08CF0-BBFB-4255-EB2D-AF6EAD10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303" y="1257300"/>
            <a:ext cx="6696075" cy="21717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20B7FC-06A1-5440-64EA-17D7D33E3E6C}"/>
                  </a:ext>
                </a:extLst>
              </p14:cNvPr>
              <p14:cNvContentPartPr/>
              <p14:nvPr/>
            </p14:nvContentPartPr>
            <p14:xfrm>
              <a:off x="5771163" y="1476089"/>
              <a:ext cx="452520" cy="2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20B7FC-06A1-5440-64EA-17D7D33E3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523" y="1467449"/>
                <a:ext cx="47016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39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4455599" y="2613409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4" y="178017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3DB5D-E9E8-6193-714A-8ED743C6EA7E}"/>
              </a:ext>
            </a:extLst>
          </p:cNvPr>
          <p:cNvSpPr txBox="1"/>
          <p:nvPr/>
        </p:nvSpPr>
        <p:spPr>
          <a:xfrm>
            <a:off x="996282" y="3959937"/>
            <a:ext cx="5058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book where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book_edition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some(select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course_offering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book);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297ED-ED4C-FC5D-FC40-3420C5E2F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49" y="4671658"/>
            <a:ext cx="6033888" cy="166202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DA6F6-3656-B96F-4A9C-DB9A6D3F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10" y="3429000"/>
            <a:ext cx="7227378" cy="1360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23538-7C49-A5AB-AA6F-24D76F170276}"/>
              </a:ext>
            </a:extLst>
          </p:cNvPr>
          <p:cNvSpPr txBox="1"/>
          <p:nvPr/>
        </p:nvSpPr>
        <p:spPr>
          <a:xfrm>
            <a:off x="1386280" y="2069946"/>
            <a:ext cx="6371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book where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book_edition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all(select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course_offering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book);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C02A-303F-93CE-1556-6A6DC0246765}"/>
              </a:ext>
            </a:extLst>
          </p:cNvPr>
          <p:cNvSpPr txBox="1"/>
          <p:nvPr/>
        </p:nvSpPr>
        <p:spPr>
          <a:xfrm>
            <a:off x="1107346" y="3721744"/>
            <a:ext cx="5478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book where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course_offering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&gt;=3 and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(select * from book where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book_edition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&gt;=5);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A2A3E-A718-74CA-20D8-949AFD7E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00" y="4734788"/>
            <a:ext cx="6878299" cy="9613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456963-00E9-F8F3-EA7C-A714948F4900}"/>
                  </a:ext>
                </a:extLst>
              </p14:cNvPr>
              <p14:cNvContentPartPr/>
              <p14:nvPr/>
            </p14:nvContentPartPr>
            <p14:xfrm>
              <a:off x="5855043" y="4059809"/>
              <a:ext cx="661320" cy="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456963-00E9-F8F3-EA7C-A714948F49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043" y="4051169"/>
                <a:ext cx="678960" cy="2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25BA-83F1-34C9-BC18-5B365206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284A-753F-DE1E-0601-CB8B887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6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1C73-0114-5A0C-E897-D8E77C5C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4B21-DBBE-1B17-13E3-A496055D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book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course_offering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&gt;=3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exists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(select * from book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book_edition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&gt;8);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B69-80FF-7054-BD7E-A30BC178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2727908"/>
            <a:ext cx="5514888" cy="770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5018D4-25B0-F80E-7A79-CBC6D535ADE3}"/>
                  </a:ext>
                </a:extLst>
              </p14:cNvPr>
              <p14:cNvContentPartPr/>
              <p14:nvPr/>
            </p14:nvContentPartPr>
            <p14:xfrm>
              <a:off x="6409083" y="1459529"/>
              <a:ext cx="956160" cy="5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5018D4-25B0-F80E-7A79-CBC6D535A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083" y="1450529"/>
                <a:ext cx="97380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688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02BD2-FDC8-1583-052C-E681AAA7F281}"/>
              </a:ext>
            </a:extLst>
          </p:cNvPr>
          <p:cNvSpPr txBox="1"/>
          <p:nvPr/>
        </p:nvSpPr>
        <p:spPr>
          <a:xfrm>
            <a:off x="1161874" y="3844638"/>
            <a:ext cx="66818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max_student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 as (select max(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no_of_student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dept) select * 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dept,max_student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dept.no_of_student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max_student.value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575B-D84A-D551-9822-C76F40BF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989440"/>
            <a:ext cx="4653094" cy="155984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643E8-840E-7BD0-204B-A346B590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1" y="4056427"/>
            <a:ext cx="29337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784CFC-D4BF-C76E-2273-0C46852F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4056427"/>
            <a:ext cx="4371975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191D7-1B50-0494-F10B-7883D42E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32" y="5371189"/>
            <a:ext cx="1609725" cy="135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413D24-27EA-6F39-4745-4E3A1C4B62AC}"/>
              </a:ext>
            </a:extLst>
          </p:cNvPr>
          <p:cNvSpPr txBox="1"/>
          <p:nvPr/>
        </p:nvSpPr>
        <p:spPr>
          <a:xfrm>
            <a:off x="3166844" y="5438664"/>
            <a:ext cx="53455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,(select count(*) from course where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dept.dept_id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course.dept_id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num_dept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dept;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AD5E2-6963-7C9E-819D-5469057AF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51" y="3342882"/>
            <a:ext cx="3160273" cy="1658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2CE74-F883-4C20-418A-EF3F73DEDF79}"/>
              </a:ext>
            </a:extLst>
          </p:cNvPr>
          <p:cNvSpPr txBox="1"/>
          <p:nvPr/>
        </p:nvSpPr>
        <p:spPr>
          <a:xfrm>
            <a:off x="4177849" y="334288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dept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28820-EDB1-5190-334D-34092464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828" y="4109006"/>
            <a:ext cx="3722099" cy="1658361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Helvetica (Body)"/>
              </a:rPr>
              <a:t>The fundamental difference between CHAR and VARCHAR is that</a:t>
            </a:r>
            <a:r>
              <a:rPr lang="en-US" i="0" dirty="0">
                <a:solidFill>
                  <a:srgbClr val="202124"/>
                </a:solidFill>
                <a:effectLst/>
                <a:latin typeface="Helvetica (Body)"/>
              </a:rPr>
              <a:t> the CHAR data type is fixed in length, while the VARCHAR data type supports variable-length columns of data.</a:t>
            </a:r>
            <a:r>
              <a:rPr lang="en-US" b="0" i="0" dirty="0">
                <a:solidFill>
                  <a:srgbClr val="202124"/>
                </a:solidFill>
                <a:effectLst/>
                <a:latin typeface="Helvetica (Body)"/>
              </a:rPr>
              <a:t> But they are also similar.</a:t>
            </a:r>
            <a:endParaRPr lang="en-US" altLang="en-US" sz="1700" i="1" dirty="0">
              <a:latin typeface="Helvetica (Body)"/>
            </a:endParaRP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Number.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General declaration format: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variable_name</a:t>
            </a:r>
            <a:r>
              <a:rPr lang="en-US" altLang="en-US" dirty="0"/>
              <a:t> NUMBER(precision, scale)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item_price</a:t>
            </a:r>
            <a:r>
              <a:rPr lang="en-US" altLang="en-US" dirty="0"/>
              <a:t> NUMBER(5, 2)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Number type (integer, fixed point, floating point) specified by precision and scale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Precision:  total number of digits on either side of the decimal point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Scale:  number of digits to right of decimal point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s_age</a:t>
            </a:r>
            <a:r>
              <a:rPr lang="en-US" altLang="en-US" dirty="0"/>
              <a:t> NUMBER (2)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s_GPA</a:t>
            </a:r>
            <a:r>
              <a:rPr lang="en-US" altLang="en-US" dirty="0"/>
              <a:t> NUMBER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Date. </a:t>
            </a:r>
            <a:r>
              <a:rPr lang="en-US" altLang="en-US" dirty="0" err="1">
                <a:latin typeface="+mj-lt"/>
              </a:rPr>
              <a:t>s_dob</a:t>
            </a:r>
            <a:r>
              <a:rPr lang="en-US" altLang="en-US" dirty="0">
                <a:latin typeface="+mj-lt"/>
              </a:rPr>
              <a:t> DATE</a:t>
            </a:r>
            <a:endParaRPr lang="en-US" altLang="en-US" sz="1700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38DF-5A98-8E3B-3471-E40A1B82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3CAE-45A2-161B-5AF6-40A4C923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dept_120(dept_id number,dept_name varchar(20));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dept_120 select dept_id,dept_name from dept where no_of_student=120;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dept_120;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F5DEA-9A93-8FFB-B64F-8D662EF7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881312"/>
            <a:ext cx="2902985" cy="23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6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C806-EE3F-F762-2358-857A0801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C50DC-1824-4514-CBB8-55AAAA0C0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016" y="1049694"/>
            <a:ext cx="5703836" cy="15760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98E26-6575-1D82-1771-5C096A3D28E0}"/>
              </a:ext>
            </a:extLst>
          </p:cNvPr>
          <p:cNvSpPr txBox="1"/>
          <p:nvPr/>
        </p:nvSpPr>
        <p:spPr>
          <a:xfrm>
            <a:off x="2286000" y="279056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course set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='electrical engineering'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course_no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='EEE1101';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D97E8-73AC-3999-177C-9910D1EF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97" y="4076613"/>
            <a:ext cx="5842411" cy="18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0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8919B-7921-42FD-B939-E8BC7859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152" y="4972181"/>
            <a:ext cx="3114675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982DE-D00B-9AF1-4B46-B25080CF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428" y="1615448"/>
            <a:ext cx="3246298" cy="1522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4E272-7A97-8392-5B84-BB31EEB8437A}"/>
              </a:ext>
            </a:extLst>
          </p:cNvPr>
          <p:cNvSpPr txBox="1"/>
          <p:nvPr/>
        </p:nvSpPr>
        <p:spPr>
          <a:xfrm>
            <a:off x="1413545" y="3387055"/>
            <a:ext cx="5724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dept set no_of_student=case when no_of_student=120 then 60 else 120 end;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C23EF-148B-9F53-B09C-1B04BB33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83" y="3700396"/>
            <a:ext cx="15240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4868B-78D2-07EB-CB1E-B7231E18A4A5}"/>
              </a:ext>
            </a:extLst>
          </p:cNvPr>
          <p:cNvSpPr txBox="1"/>
          <p:nvPr/>
        </p:nvSpPr>
        <p:spPr>
          <a:xfrm>
            <a:off x="1995183" y="2030136"/>
            <a:ext cx="506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charset="2"/>
              <a:buNone/>
            </a:pP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DEPT_120 SET DEPT_ID= (SELECT AVG(DEPT_ID) FROM DEPT);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0374C-F1C3-3360-A494-6D7AEA22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090" y="3521935"/>
            <a:ext cx="1676400" cy="12287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1318E7A-C369-EADE-F7E1-185E792101B5}"/>
              </a:ext>
            </a:extLst>
          </p:cNvPr>
          <p:cNvSpPr/>
          <p:nvPr/>
        </p:nvSpPr>
        <p:spPr bwMode="auto">
          <a:xfrm>
            <a:off x="2801923" y="3808602"/>
            <a:ext cx="1524000" cy="7130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number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2"/>
            <a:r>
              <a:rPr lang="en-US" dirty="0"/>
              <a:t>no tuple can have a null value for a primary-key attribute, and no two tuples in the relation can be equal on all the primary-key attributes.</a:t>
            </a:r>
            <a:endParaRPr lang="en-US" altLang="en-US" dirty="0"/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</a:p>
          <a:p>
            <a:pPr lvl="2"/>
            <a:r>
              <a:rPr lang="en-US" dirty="0"/>
              <a:t>The values of attributes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dirty="0"/>
              <a:t> ) for any tuple in the relation must correspond to values of the primary key attributes of some tuple in relation r.</a:t>
            </a:r>
            <a:endParaRPr lang="en-US" altLang="en-US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pPr>
              <a:buNone/>
            </a:pPr>
            <a:r>
              <a:rPr lang="en-US" altLang="en-US" sz="1700" b="1" dirty="0"/>
              <a:t>         </a:t>
            </a:r>
            <a:endParaRPr lang="en-US" altLang="en-US" sz="1700" i="1" dirty="0"/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99860</TotalTime>
  <Words>4575</Words>
  <Application>Microsoft Office PowerPoint</Application>
  <PresentationFormat>On-screen Show (4:3)</PresentationFormat>
  <Paragraphs>545</Paragraphs>
  <Slides>74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  <vt:variant>
        <vt:lpstr>Custom Shows</vt:lpstr>
      </vt:variant>
      <vt:variant>
        <vt:i4>1</vt:i4>
      </vt:variant>
    </vt:vector>
  </HeadingPairs>
  <TitlesOfParts>
    <vt:vector size="85" baseType="lpstr">
      <vt:lpstr>Arial</vt:lpstr>
      <vt:lpstr>Century Gothic</vt:lpstr>
      <vt:lpstr>Helvetica</vt:lpstr>
      <vt:lpstr>Helvetica (Body)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Relation / Table</vt:lpstr>
      <vt:lpstr>Relation / Table</vt:lpstr>
      <vt:lpstr>SQL Parts</vt:lpstr>
      <vt:lpstr>SQL Parts</vt:lpstr>
      <vt:lpstr>Domain Types in SQL</vt:lpstr>
      <vt:lpstr>Create Table Construct</vt:lpstr>
      <vt:lpstr>Integrity Constraints in Create Table</vt:lpstr>
      <vt:lpstr>PowerPoint Presentation</vt:lpstr>
      <vt:lpstr>PowerPoint Presentation</vt:lpstr>
      <vt:lpstr>And a Few More Relation Definitions</vt:lpstr>
      <vt:lpstr>And more still</vt:lpstr>
      <vt:lpstr>Updates to tables</vt:lpstr>
      <vt:lpstr>Basic Query Structure </vt:lpstr>
      <vt:lpstr>The select Clause</vt:lpstr>
      <vt:lpstr>PowerPoint Presentation</vt:lpstr>
      <vt:lpstr>The select Clause (Cont.)</vt:lpstr>
      <vt:lpstr>PowerPoint Presentation</vt:lpstr>
      <vt:lpstr>The select Clause (Cont.)</vt:lpstr>
      <vt:lpstr>The where Clause</vt:lpstr>
      <vt:lpstr>PowerPoint Presentation</vt:lpstr>
      <vt:lpstr>The from Clause</vt:lpstr>
      <vt:lpstr>PowerPoint Presentation</vt:lpstr>
      <vt:lpstr>Examples</vt:lpstr>
      <vt:lpstr>PowerPoint Presentation</vt:lpstr>
      <vt:lpstr>The Rename Operation</vt:lpstr>
      <vt:lpstr>PowerPoint Presentation</vt:lpstr>
      <vt:lpstr>String Operations</vt:lpstr>
      <vt:lpstr>String Operations (Cont.)</vt:lpstr>
      <vt:lpstr>PowerPoint Presentation</vt:lpstr>
      <vt:lpstr>PowerPoint Presentation</vt:lpstr>
      <vt:lpstr>PowerPoint Presentation</vt:lpstr>
      <vt:lpstr>PowerPoint Presentation</vt:lpstr>
      <vt:lpstr>Ordering the Display of Tuples</vt:lpstr>
      <vt:lpstr>PowerPoint Presentation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PowerPoint Presentation</vt:lpstr>
      <vt:lpstr>PowerPoint Presentation</vt:lpstr>
      <vt:lpstr>Set Membership</vt:lpstr>
      <vt:lpstr>Set Membership </vt:lpstr>
      <vt:lpstr>PowerPoint Presentation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PowerPoint Presentation</vt:lpstr>
      <vt:lpstr>Subqueries in the From Clause</vt:lpstr>
      <vt:lpstr>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PowerPoint Presentation</vt:lpstr>
      <vt:lpstr>Updates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shakib shahidul</cp:lastModifiedBy>
  <cp:revision>564</cp:revision>
  <cp:lastPrinted>1999-06-28T19:27:31Z</cp:lastPrinted>
  <dcterms:created xsi:type="dcterms:W3CDTF">2009-12-21T15:40:22Z</dcterms:created>
  <dcterms:modified xsi:type="dcterms:W3CDTF">2023-03-01T16:47:33Z</dcterms:modified>
</cp:coreProperties>
</file>