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3"/>
  </p:notesMasterIdLst>
  <p:handoutMasterIdLst>
    <p:handoutMasterId r:id="rId64"/>
  </p:handoutMasterIdLst>
  <p:sldIdLst>
    <p:sldId id="445" r:id="rId2"/>
    <p:sldId id="446" r:id="rId3"/>
    <p:sldId id="338" r:id="rId4"/>
    <p:sldId id="339" r:id="rId5"/>
    <p:sldId id="340" r:id="rId6"/>
    <p:sldId id="448" r:id="rId7"/>
    <p:sldId id="449" r:id="rId8"/>
    <p:sldId id="347" r:id="rId9"/>
    <p:sldId id="450" r:id="rId10"/>
    <p:sldId id="453" r:id="rId11"/>
    <p:sldId id="454" r:id="rId12"/>
    <p:sldId id="455" r:id="rId13"/>
    <p:sldId id="352" r:id="rId14"/>
    <p:sldId id="457" r:id="rId15"/>
    <p:sldId id="458" r:id="rId16"/>
    <p:sldId id="356" r:id="rId17"/>
    <p:sldId id="357" r:id="rId18"/>
    <p:sldId id="358" r:id="rId19"/>
    <p:sldId id="359" r:id="rId20"/>
    <p:sldId id="360" r:id="rId21"/>
    <p:sldId id="364" r:id="rId22"/>
    <p:sldId id="470" r:id="rId23"/>
    <p:sldId id="367" r:id="rId24"/>
    <p:sldId id="461" r:id="rId25"/>
    <p:sldId id="369" r:id="rId26"/>
    <p:sldId id="370" r:id="rId27"/>
    <p:sldId id="371" r:id="rId28"/>
    <p:sldId id="372" r:id="rId29"/>
    <p:sldId id="373" r:id="rId30"/>
    <p:sldId id="374" r:id="rId31"/>
    <p:sldId id="375" r:id="rId32"/>
    <p:sldId id="471" r:id="rId33"/>
    <p:sldId id="376" r:id="rId34"/>
    <p:sldId id="472" r:id="rId35"/>
    <p:sldId id="473" r:id="rId36"/>
    <p:sldId id="377" r:id="rId37"/>
    <p:sldId id="378" r:id="rId38"/>
    <p:sldId id="379" r:id="rId39"/>
    <p:sldId id="474" r:id="rId40"/>
    <p:sldId id="475" r:id="rId41"/>
    <p:sldId id="380" r:id="rId42"/>
    <p:sldId id="476" r:id="rId43"/>
    <p:sldId id="381" r:id="rId44"/>
    <p:sldId id="477" r:id="rId45"/>
    <p:sldId id="478" r:id="rId46"/>
    <p:sldId id="479" r:id="rId47"/>
    <p:sldId id="382" r:id="rId48"/>
    <p:sldId id="480" r:id="rId49"/>
    <p:sldId id="384" r:id="rId50"/>
    <p:sldId id="385" r:id="rId51"/>
    <p:sldId id="462" r:id="rId52"/>
    <p:sldId id="464" r:id="rId53"/>
    <p:sldId id="465" r:id="rId54"/>
    <p:sldId id="466" r:id="rId55"/>
    <p:sldId id="467" r:id="rId56"/>
    <p:sldId id="468" r:id="rId57"/>
    <p:sldId id="469" r:id="rId58"/>
    <p:sldId id="393" r:id="rId59"/>
    <p:sldId id="394" r:id="rId60"/>
    <p:sldId id="481" r:id="rId61"/>
    <p:sldId id="395" r:id="rId62"/>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p:cViewPr varScale="1">
        <p:scale>
          <a:sx n="108" d="100"/>
          <a:sy n="108" d="100"/>
        </p:scale>
        <p:origin x="1512" y="11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12</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13</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16</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17</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18</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19</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2</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21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23</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24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25</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26</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27</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28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29</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30</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31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3</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33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41</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43</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47</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61</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4.</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dept</a:t>
            </a:r>
            <a:r>
              <a:rPr lang="en-US" altLang="en-US" sz="1700" dirty="0"/>
              <a:t> </a:t>
            </a:r>
            <a:r>
              <a:rPr lang="en-US" altLang="en-US" sz="1700" b="1" dirty="0"/>
              <a:t>left outer join</a:t>
            </a:r>
            <a:r>
              <a:rPr lang="en-US" altLang="en-US" sz="1700" dirty="0"/>
              <a:t> </a:t>
            </a:r>
            <a:r>
              <a:rPr lang="en-US" altLang="en-US" sz="1700" i="1" dirty="0"/>
              <a:t>course</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dept </a:t>
            </a:r>
            <a:r>
              <a:rPr lang="en-US" altLang="en-US" sz="1700" b="1" dirty="0"/>
              <a:t>⟕ course</a:t>
            </a:r>
            <a:endParaRPr lang="en-US" altLang="en-US" sz="1700" dirty="0"/>
          </a:p>
          <a:p>
            <a:pPr>
              <a:buNone/>
            </a:pPr>
            <a:endParaRPr lang="en-US" altLang="en-US" sz="1700" dirty="0"/>
          </a:p>
        </p:txBody>
      </p:sp>
      <p:pic>
        <p:nvPicPr>
          <p:cNvPr id="3" name="Picture 2">
            <a:extLst>
              <a:ext uri="{FF2B5EF4-FFF2-40B4-BE49-F238E27FC236}">
                <a16:creationId xmlns:a16="http://schemas.microsoft.com/office/drawing/2014/main" id="{CDB814CE-A4FD-953C-F2F2-B04DD9B1F353}"/>
              </a:ext>
            </a:extLst>
          </p:cNvPr>
          <p:cNvPicPr>
            <a:picLocks noChangeAspect="1"/>
          </p:cNvPicPr>
          <p:nvPr/>
        </p:nvPicPr>
        <p:blipFill>
          <a:blip r:embed="rId3"/>
          <a:stretch>
            <a:fillRect/>
          </a:stretch>
        </p:blipFill>
        <p:spPr>
          <a:xfrm>
            <a:off x="2367296" y="1654946"/>
            <a:ext cx="2276475" cy="1524000"/>
          </a:xfrm>
          <a:prstGeom prst="rect">
            <a:avLst/>
          </a:prstGeom>
        </p:spPr>
      </p:pic>
      <p:sp>
        <p:nvSpPr>
          <p:cNvPr id="6" name="TextBox 5">
            <a:extLst>
              <a:ext uri="{FF2B5EF4-FFF2-40B4-BE49-F238E27FC236}">
                <a16:creationId xmlns:a16="http://schemas.microsoft.com/office/drawing/2014/main" id="{4287D6F1-B975-64A0-54A6-45B2B9E9A095}"/>
              </a:ext>
            </a:extLst>
          </p:cNvPr>
          <p:cNvSpPr txBox="1"/>
          <p:nvPr/>
        </p:nvSpPr>
        <p:spPr>
          <a:xfrm>
            <a:off x="1478131" y="4028364"/>
            <a:ext cx="5659515" cy="707886"/>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select dept_name,course_name from dept left outer join course using(dept_id);</a:t>
            </a:r>
          </a:p>
        </p:txBody>
      </p:sp>
      <p:pic>
        <p:nvPicPr>
          <p:cNvPr id="3074" name="Picture 2" descr="SQL LEFT JOIN">
            <a:extLst>
              <a:ext uri="{FF2B5EF4-FFF2-40B4-BE49-F238E27FC236}">
                <a16:creationId xmlns:a16="http://schemas.microsoft.com/office/drawing/2014/main" id="{B6F4121C-89D9-380C-1266-B3FC9A59C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388" y="4996904"/>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dept</a:t>
            </a:r>
            <a:r>
              <a:rPr lang="en-US" altLang="en-US" sz="1700" dirty="0"/>
              <a:t> </a:t>
            </a:r>
            <a:r>
              <a:rPr lang="en-US" altLang="en-US" sz="1700" b="1" dirty="0"/>
              <a:t>right outer join</a:t>
            </a:r>
            <a:r>
              <a:rPr lang="en-US" altLang="en-US" sz="1700" dirty="0"/>
              <a:t> </a:t>
            </a:r>
            <a:r>
              <a:rPr lang="en-US" altLang="en-US" sz="1700" i="1" dirty="0"/>
              <a:t>course</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dept </a:t>
            </a:r>
            <a:r>
              <a:rPr lang="en-IN" sz="1700" b="1" dirty="0">
                <a:cs typeface="Times New Roman" panose="02020603050405020304" pitchFamily="18" charset="0"/>
              </a:rPr>
              <a:t>⟖</a:t>
            </a:r>
            <a:r>
              <a:rPr lang="en-IN" sz="1700" dirty="0"/>
              <a:t> </a:t>
            </a:r>
            <a:r>
              <a:rPr lang="en-US" altLang="en-US" sz="1700" i="1" dirty="0"/>
              <a:t>course</a:t>
            </a:r>
            <a:endParaRPr lang="en-US" altLang="en-US" sz="1700" dirty="0"/>
          </a:p>
          <a:p>
            <a:pPr>
              <a:buNone/>
            </a:pPr>
            <a:endParaRPr lang="en-US" altLang="en-US" sz="1700" dirty="0"/>
          </a:p>
        </p:txBody>
      </p:sp>
      <p:pic>
        <p:nvPicPr>
          <p:cNvPr id="3" name="Picture 2">
            <a:extLst>
              <a:ext uri="{FF2B5EF4-FFF2-40B4-BE49-F238E27FC236}">
                <a16:creationId xmlns:a16="http://schemas.microsoft.com/office/drawing/2014/main" id="{2210F7EE-7A28-5216-BFDB-EED870D545BE}"/>
              </a:ext>
            </a:extLst>
          </p:cNvPr>
          <p:cNvPicPr>
            <a:picLocks noChangeAspect="1"/>
          </p:cNvPicPr>
          <p:nvPr/>
        </p:nvPicPr>
        <p:blipFill>
          <a:blip r:embed="rId3"/>
          <a:stretch>
            <a:fillRect/>
          </a:stretch>
        </p:blipFill>
        <p:spPr>
          <a:xfrm>
            <a:off x="3019101" y="1787416"/>
            <a:ext cx="2200275" cy="1152525"/>
          </a:xfrm>
          <a:prstGeom prst="rect">
            <a:avLst/>
          </a:prstGeom>
        </p:spPr>
      </p:pic>
      <p:sp>
        <p:nvSpPr>
          <p:cNvPr id="6" name="TextBox 5">
            <a:extLst>
              <a:ext uri="{FF2B5EF4-FFF2-40B4-BE49-F238E27FC236}">
                <a16:creationId xmlns:a16="http://schemas.microsoft.com/office/drawing/2014/main" id="{DC387031-AC67-C4F5-001A-835C8FE13703}"/>
              </a:ext>
            </a:extLst>
          </p:cNvPr>
          <p:cNvSpPr txBox="1"/>
          <p:nvPr/>
        </p:nvSpPr>
        <p:spPr>
          <a:xfrm>
            <a:off x="1482570" y="4201249"/>
            <a:ext cx="6214369" cy="707886"/>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select dept_name,course_name from dept right outer join course using(dept_id);</a:t>
            </a:r>
          </a:p>
        </p:txBody>
      </p:sp>
      <p:pic>
        <p:nvPicPr>
          <p:cNvPr id="2050" name="Picture 2" descr="SQL RIGHT JOIN">
            <a:extLst>
              <a:ext uri="{FF2B5EF4-FFF2-40B4-BE49-F238E27FC236}">
                <a16:creationId xmlns:a16="http://schemas.microsoft.com/office/drawing/2014/main" id="{87E85B1F-181F-46FF-278B-483861BE6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376" y="4909135"/>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dept</a:t>
            </a:r>
            <a:r>
              <a:rPr lang="en-US" altLang="en-US" sz="1700" dirty="0"/>
              <a:t> </a:t>
            </a:r>
            <a:r>
              <a:rPr lang="en-US" altLang="en-US" sz="1700" b="1" dirty="0"/>
              <a:t>full outer join</a:t>
            </a:r>
            <a:r>
              <a:rPr lang="en-US" altLang="en-US" sz="1700" dirty="0"/>
              <a:t> </a:t>
            </a:r>
            <a:r>
              <a:rPr lang="en-US" altLang="en-US" sz="1700" i="1" dirty="0"/>
              <a:t>course</a:t>
            </a:r>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dept </a:t>
            </a:r>
            <a:r>
              <a:rPr lang="en-IN" sz="1700" b="1" dirty="0"/>
              <a:t>⟗</a:t>
            </a:r>
            <a:r>
              <a:rPr lang="en-US" altLang="en-US" sz="1700" dirty="0"/>
              <a:t> </a:t>
            </a:r>
            <a:r>
              <a:rPr lang="en-US" altLang="en-US" sz="1700" i="1" dirty="0"/>
              <a:t>course</a:t>
            </a:r>
          </a:p>
          <a:p>
            <a:endParaRPr lang="en-US" altLang="en-US" sz="1700" dirty="0"/>
          </a:p>
        </p:txBody>
      </p:sp>
      <p:pic>
        <p:nvPicPr>
          <p:cNvPr id="3" name="Picture 2">
            <a:extLst>
              <a:ext uri="{FF2B5EF4-FFF2-40B4-BE49-F238E27FC236}">
                <a16:creationId xmlns:a16="http://schemas.microsoft.com/office/drawing/2014/main" id="{B74F6E13-14D8-C4ED-46FA-C820D18D7176}"/>
              </a:ext>
            </a:extLst>
          </p:cNvPr>
          <p:cNvPicPr>
            <a:picLocks noChangeAspect="1"/>
          </p:cNvPicPr>
          <p:nvPr/>
        </p:nvPicPr>
        <p:blipFill>
          <a:blip r:embed="rId3"/>
          <a:stretch>
            <a:fillRect/>
          </a:stretch>
        </p:blipFill>
        <p:spPr>
          <a:xfrm>
            <a:off x="3088180" y="1633074"/>
            <a:ext cx="2257425" cy="1514475"/>
          </a:xfrm>
          <a:prstGeom prst="rect">
            <a:avLst/>
          </a:prstGeom>
        </p:spPr>
      </p:pic>
      <p:sp>
        <p:nvSpPr>
          <p:cNvPr id="6" name="TextBox 5">
            <a:extLst>
              <a:ext uri="{FF2B5EF4-FFF2-40B4-BE49-F238E27FC236}">
                <a16:creationId xmlns:a16="http://schemas.microsoft.com/office/drawing/2014/main" id="{84E7E047-6CC8-3CB0-8B2D-D90F8CB76427}"/>
              </a:ext>
            </a:extLst>
          </p:cNvPr>
          <p:cNvSpPr txBox="1"/>
          <p:nvPr/>
        </p:nvSpPr>
        <p:spPr>
          <a:xfrm>
            <a:off x="1313896" y="4155326"/>
            <a:ext cx="6906826" cy="646331"/>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select dept_name,course_name from dept full outer join course using(dept_id);</a:t>
            </a:r>
          </a:p>
        </p:txBody>
      </p:sp>
      <p:pic>
        <p:nvPicPr>
          <p:cNvPr id="1028" name="Picture 4" descr="SQL FULL OUTER JOIN">
            <a:extLst>
              <a:ext uri="{FF2B5EF4-FFF2-40B4-BE49-F238E27FC236}">
                <a16:creationId xmlns:a16="http://schemas.microsoft.com/office/drawing/2014/main" id="{9454DF03-0F5C-013B-47E5-728E9EC03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605" y="4922344"/>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type="body" idx="1"/>
          </p:nvPr>
        </p:nvSpPr>
        <p:spPr>
          <a:xfrm>
            <a:off x="768351" y="1106488"/>
            <a:ext cx="7436865" cy="2246312"/>
          </a:xfrm>
        </p:spPr>
        <p:txBody>
          <a:bodyPr/>
          <a:lstStyle/>
          <a:p>
            <a:r>
              <a:rPr lang="en-US" altLang="en-US" sz="1700" b="1" dirty="0">
                <a:solidFill>
                  <a:srgbClr val="002060"/>
                </a:solidFill>
              </a:rPr>
              <a:t>Join operations</a:t>
            </a:r>
            <a:r>
              <a:rPr lang="en-US" altLang="en-US" sz="1700" dirty="0">
                <a:solidFill>
                  <a:srgbClr val="002060"/>
                </a:solidFill>
              </a:rPr>
              <a:t> </a:t>
            </a:r>
            <a:r>
              <a:rPr lang="en-US" altLang="en-US" sz="1700" dirty="0"/>
              <a:t>take two relations and return as a result another relation.</a:t>
            </a:r>
          </a:p>
          <a:p>
            <a:r>
              <a:rPr lang="en-US" altLang="en-US" sz="1700" dirty="0"/>
              <a:t>These additional operations are typically used as subquery expressions in the </a:t>
            </a:r>
            <a:r>
              <a:rPr lang="en-US" altLang="en-US" sz="1700" b="1" dirty="0"/>
              <a:t>from </a:t>
            </a:r>
            <a:r>
              <a:rPr lang="en-US" altLang="en-US" sz="1700" dirty="0"/>
              <a:t>clause</a:t>
            </a:r>
          </a:p>
          <a:p>
            <a:r>
              <a:rPr lang="en-US" altLang="en-US" sz="1700" b="1" dirty="0">
                <a:solidFill>
                  <a:srgbClr val="002060"/>
                </a:solidFill>
              </a:rPr>
              <a:t>Join condition</a:t>
            </a:r>
            <a:r>
              <a:rPr lang="en-US" altLang="en-US" sz="1700" dirty="0">
                <a:solidFill>
                  <a:srgbClr val="002060"/>
                </a:solidFill>
              </a:rPr>
              <a:t> </a:t>
            </a:r>
            <a:r>
              <a:rPr lang="en-US" altLang="en-US" sz="1700" dirty="0"/>
              <a:t>– defines which tuples in the two relations match.</a:t>
            </a:r>
          </a:p>
          <a:p>
            <a:r>
              <a:rPr lang="en-US" altLang="en-US" sz="1700" b="1" dirty="0">
                <a:solidFill>
                  <a:srgbClr val="002060"/>
                </a:solidFill>
              </a:rPr>
              <a:t>Join type</a:t>
            </a:r>
            <a:r>
              <a:rPr lang="en-US" altLang="en-US" sz="1700" dirty="0">
                <a:solidFill>
                  <a:srgbClr val="002060"/>
                </a:solidFill>
              </a:rPr>
              <a:t> </a:t>
            </a:r>
            <a:r>
              <a:rPr lang="en-US" altLang="en-US" sz="17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606335" y="3438144"/>
            <a:ext cx="4840315" cy="1366784"/>
          </a:xfrm>
          <a:prstGeom prst="rect">
            <a:avLst/>
          </a:prstGeom>
          <a:noFill/>
        </p:spPr>
      </p:pic>
      <p:sp>
        <p:nvSpPr>
          <p:cNvPr id="3" name="TextBox 2">
            <a:extLst>
              <a:ext uri="{FF2B5EF4-FFF2-40B4-BE49-F238E27FC236}">
                <a16:creationId xmlns:a16="http://schemas.microsoft.com/office/drawing/2014/main" id="{64063A94-AAF7-4801-F8F1-C223B55AE2E4}"/>
              </a:ext>
            </a:extLst>
          </p:cNvPr>
          <p:cNvSpPr txBox="1"/>
          <p:nvPr/>
        </p:nvSpPr>
        <p:spPr>
          <a:xfrm>
            <a:off x="905522" y="5212903"/>
            <a:ext cx="7759084" cy="923330"/>
          </a:xfrm>
          <a:prstGeom prst="rect">
            <a:avLst/>
          </a:prstGeom>
          <a:noFill/>
        </p:spPr>
        <p:txBody>
          <a:bodyPr wrap="square">
            <a:spAutoFit/>
          </a:bodyPr>
          <a:lstStyle/>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select dept_name,course_name from dept join course </a:t>
            </a:r>
            <a:r>
              <a:rPr lang="en-US" sz="1800" b="1" i="1" dirty="0">
                <a:latin typeface="Times New Roman" panose="02020603050405020304" pitchFamily="18" charset="0"/>
                <a:cs typeface="Times New Roman" panose="02020603050405020304" pitchFamily="18" charset="0"/>
              </a:rPr>
              <a:t>on</a:t>
            </a:r>
            <a:r>
              <a:rPr lang="en-US" sz="1800" i="1" dirty="0">
                <a:latin typeface="Times New Roman" panose="02020603050405020304" pitchFamily="18" charset="0"/>
                <a:cs typeface="Times New Roman" panose="02020603050405020304" pitchFamily="18" charset="0"/>
              </a:rPr>
              <a:t> dept.dept_id=course.dept_id;</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select dept_name,course_name from dept join course </a:t>
            </a:r>
            <a:r>
              <a:rPr lang="en-US" sz="1800" b="1" i="1" dirty="0">
                <a:latin typeface="Times New Roman" panose="02020603050405020304" pitchFamily="18" charset="0"/>
                <a:cs typeface="Times New Roman" panose="02020603050405020304" pitchFamily="18" charset="0"/>
              </a:rPr>
              <a:t>using</a:t>
            </a:r>
            <a:r>
              <a:rPr lang="en-US" sz="1800" i="1" dirty="0">
                <a:latin typeface="Times New Roman" panose="02020603050405020304" pitchFamily="18" charset="0"/>
                <a:cs typeface="Times New Roman" panose="02020603050405020304" pitchFamily="18" charset="0"/>
              </a:rPr>
              <a:t>(dept_id);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b="1" dirty="0"/>
              <a:t>dept right outer join </a:t>
            </a:r>
            <a:r>
              <a:rPr lang="en-US" altLang="en-US" sz="1700" i="1" dirty="0"/>
              <a:t>course </a:t>
            </a:r>
            <a:r>
              <a:rPr lang="en-US" altLang="en-US" sz="1700" b="1" dirty="0"/>
              <a:t>using </a:t>
            </a:r>
            <a:r>
              <a:rPr lang="en-US" altLang="en-US" sz="1700" dirty="0"/>
              <a:t>(</a:t>
            </a:r>
            <a:r>
              <a:rPr lang="en-US" altLang="en-US" sz="1700" i="1" dirty="0" err="1"/>
              <a:t>course_id</a:t>
            </a:r>
            <a:r>
              <a:rPr lang="en-US" altLang="en-US" sz="1700" dirty="0"/>
              <a:t>)</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dept </a:t>
            </a:r>
            <a:r>
              <a:rPr lang="en-US" altLang="en-US" sz="1700" b="1" dirty="0"/>
              <a:t> full outer join </a:t>
            </a:r>
            <a:r>
              <a:rPr lang="en-US" altLang="en-US" sz="1700" i="1" dirty="0"/>
              <a:t>course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3" name="Picture 2">
            <a:extLst>
              <a:ext uri="{FF2B5EF4-FFF2-40B4-BE49-F238E27FC236}">
                <a16:creationId xmlns:a16="http://schemas.microsoft.com/office/drawing/2014/main" id="{2E45B7F3-4689-B7BD-6ECB-F58DFFDD7F7F}"/>
              </a:ext>
            </a:extLst>
          </p:cNvPr>
          <p:cNvPicPr>
            <a:picLocks noChangeAspect="1"/>
          </p:cNvPicPr>
          <p:nvPr/>
        </p:nvPicPr>
        <p:blipFill>
          <a:blip r:embed="rId3"/>
          <a:stretch>
            <a:fillRect/>
          </a:stretch>
        </p:blipFill>
        <p:spPr>
          <a:xfrm>
            <a:off x="3609144" y="1587249"/>
            <a:ext cx="2209800" cy="1104900"/>
          </a:xfrm>
          <a:prstGeom prst="rect">
            <a:avLst/>
          </a:prstGeom>
        </p:spPr>
      </p:pic>
      <p:pic>
        <p:nvPicPr>
          <p:cNvPr id="7" name="Picture 6">
            <a:extLst>
              <a:ext uri="{FF2B5EF4-FFF2-40B4-BE49-F238E27FC236}">
                <a16:creationId xmlns:a16="http://schemas.microsoft.com/office/drawing/2014/main" id="{97E231A8-1C95-76D1-2A60-8826D51EB84D}"/>
              </a:ext>
            </a:extLst>
          </p:cNvPr>
          <p:cNvPicPr>
            <a:picLocks noChangeAspect="1"/>
          </p:cNvPicPr>
          <p:nvPr/>
        </p:nvPicPr>
        <p:blipFill>
          <a:blip r:embed="rId4"/>
          <a:stretch>
            <a:fillRect/>
          </a:stretch>
        </p:blipFill>
        <p:spPr>
          <a:xfrm>
            <a:off x="3333288" y="3641078"/>
            <a:ext cx="2228850" cy="1457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b="1" i="1" dirty="0">
                <a:latin typeface="Times New Roman" panose="02020603050405020304" pitchFamily="18" charset="0"/>
                <a:cs typeface="Times New Roman" panose="02020603050405020304" pitchFamily="18" charset="0"/>
              </a:rPr>
              <a:t>inner join and join are the same</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800" i="1" dirty="0">
                <a:latin typeface="Times New Roman" panose="02020603050405020304" pitchFamily="18" charset="0"/>
                <a:cs typeface="Times New Roman" panose="02020603050405020304" pitchFamily="18" charset="0"/>
              </a:rPr>
              <a:t>select dept_name,course_name from dept </a:t>
            </a:r>
            <a:r>
              <a:rPr lang="en-US" altLang="en-US" sz="1800" b="1" i="1" dirty="0">
                <a:latin typeface="Times New Roman" panose="02020603050405020304" pitchFamily="18" charset="0"/>
                <a:cs typeface="Times New Roman" panose="02020603050405020304" pitchFamily="18" charset="0"/>
              </a:rPr>
              <a:t>inner join </a:t>
            </a:r>
            <a:r>
              <a:rPr lang="en-US" altLang="en-US" sz="1800" i="1" dirty="0">
                <a:latin typeface="Times New Roman" panose="02020603050405020304" pitchFamily="18" charset="0"/>
                <a:cs typeface="Times New Roman" panose="02020603050405020304" pitchFamily="18" charset="0"/>
              </a:rPr>
              <a:t>course on dept.dept_id=course.dept_id;</a:t>
            </a:r>
          </a:p>
          <a:p>
            <a:endParaRPr lang="en-US" altLang="en-US" sz="18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80F8A12-2462-6FAD-94BA-AE456656A5FF}"/>
              </a:ext>
            </a:extLst>
          </p:cNvPr>
          <p:cNvPicPr>
            <a:picLocks noChangeAspect="1"/>
          </p:cNvPicPr>
          <p:nvPr/>
        </p:nvPicPr>
        <p:blipFill>
          <a:blip r:embed="rId3"/>
          <a:stretch>
            <a:fillRect/>
          </a:stretch>
        </p:blipFill>
        <p:spPr>
          <a:xfrm>
            <a:off x="3331993" y="2016294"/>
            <a:ext cx="2266950" cy="1209675"/>
          </a:xfrm>
          <a:prstGeom prst="rect">
            <a:avLst/>
          </a:prstGeom>
        </p:spPr>
      </p:pic>
      <p:pic>
        <p:nvPicPr>
          <p:cNvPr id="7" name="Picture 6">
            <a:extLst>
              <a:ext uri="{FF2B5EF4-FFF2-40B4-BE49-F238E27FC236}">
                <a16:creationId xmlns:a16="http://schemas.microsoft.com/office/drawing/2014/main" id="{CECB7E5F-D926-0A94-EDB6-32055CC229D1}"/>
              </a:ext>
            </a:extLst>
          </p:cNvPr>
          <p:cNvPicPr>
            <a:picLocks noChangeAspect="1"/>
          </p:cNvPicPr>
          <p:nvPr/>
        </p:nvPicPr>
        <p:blipFill>
          <a:blip r:embed="rId3"/>
          <a:stretch>
            <a:fillRect/>
          </a:stretch>
        </p:blipFill>
        <p:spPr>
          <a:xfrm>
            <a:off x="3243216" y="4626329"/>
            <a:ext cx="2266950" cy="1209675"/>
          </a:xfrm>
          <a:prstGeom prst="rect">
            <a:avLst/>
          </a:prstGeom>
        </p:spPr>
      </p:pic>
      <p:sp>
        <p:nvSpPr>
          <p:cNvPr id="9" name="TextBox 8">
            <a:extLst>
              <a:ext uri="{FF2B5EF4-FFF2-40B4-BE49-F238E27FC236}">
                <a16:creationId xmlns:a16="http://schemas.microsoft.com/office/drawing/2014/main" id="{DAF2ABF3-070E-6719-E51D-32DFA70534CA}"/>
              </a:ext>
            </a:extLst>
          </p:cNvPr>
          <p:cNvSpPr txBox="1"/>
          <p:nvPr/>
        </p:nvSpPr>
        <p:spPr>
          <a:xfrm>
            <a:off x="923278" y="3429000"/>
            <a:ext cx="6915705" cy="646331"/>
          </a:xfrm>
          <a:prstGeom prst="rect">
            <a:avLst/>
          </a:prstGeom>
          <a:noFill/>
        </p:spPr>
        <p:txBody>
          <a:bodyPr wrap="square">
            <a:spAutoFit/>
          </a:bodyPr>
          <a:lstStyle/>
          <a:p>
            <a:pPr marL="285750" indent="-285750">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select dept_name,course_name from dept </a:t>
            </a:r>
            <a:r>
              <a:rPr lang="en-US" sz="1800" b="1" i="1" dirty="0">
                <a:latin typeface="Times New Roman" panose="02020603050405020304" pitchFamily="18" charset="0"/>
                <a:cs typeface="Times New Roman" panose="02020603050405020304" pitchFamily="18" charset="0"/>
              </a:rPr>
              <a:t>join</a:t>
            </a:r>
            <a:r>
              <a:rPr lang="en-US" sz="1800" i="1" dirty="0">
                <a:latin typeface="Times New Roman" panose="02020603050405020304" pitchFamily="18" charset="0"/>
                <a:cs typeface="Times New Roman" panose="02020603050405020304" pitchFamily="18" charset="0"/>
              </a:rPr>
              <a:t> course on dept.dept_id=course.dept_id;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type="body"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a:t>
            </a:r>
            <a:r>
              <a:rPr lang="en-US" altLang="en-US" dirty="0" err="1"/>
              <a:t>dept_name</a:t>
            </a:r>
            <a:r>
              <a:rPr lang="en-US" altLang="en-US" sz="1700" dirty="0"/>
              <a:t> name and faculty, but not the </a:t>
            </a:r>
            <a:r>
              <a:rPr lang="en-US" altLang="en-US" sz="1700" dirty="0" err="1"/>
              <a:t>no_of</a:t>
            </a:r>
            <a:r>
              <a:rPr lang="en-US" altLang="en-US" dirty="0" err="1"/>
              <a:t>_student</a:t>
            </a:r>
            <a:r>
              <a:rPr lang="en-US" altLang="en-US" sz="1700" dirty="0"/>
              <a:t>.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err="1"/>
              <a:t>dept_name,faculty</a:t>
            </a:r>
            <a:br>
              <a:rPr kumimoji="0" lang="en-US" altLang="en-US" sz="1700" i="1" dirty="0"/>
            </a:br>
            <a:r>
              <a:rPr kumimoji="0" lang="en-US" altLang="en-US" sz="1700" i="1" dirty="0"/>
              <a:t>             </a:t>
            </a:r>
            <a:r>
              <a:rPr kumimoji="0" lang="en-US" altLang="en-US" sz="1700" b="1" dirty="0"/>
              <a:t>from </a:t>
            </a:r>
            <a:r>
              <a:rPr kumimoji="0" lang="en-US" altLang="en-US" sz="1700" i="1" dirty="0"/>
              <a:t>dept</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type="body"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type="body" idx="1"/>
          </p:nvPr>
        </p:nvSpPr>
        <p:spPr>
          <a:xfrm>
            <a:off x="768351" y="1106489"/>
            <a:ext cx="7550150" cy="4806632"/>
          </a:xfrm>
        </p:spPr>
        <p:txBody>
          <a:bodyPr/>
          <a:lstStyle/>
          <a:p>
            <a:pPr>
              <a:tabLst>
                <a:tab pos="1370013" algn="l"/>
              </a:tabLst>
            </a:pPr>
            <a:r>
              <a:rPr lang="en-US" altLang="en-US" sz="1700" dirty="0"/>
              <a:t>A view of dept without their faculty,no_of_student</a:t>
            </a:r>
          </a:p>
          <a:p>
            <a:pPr>
              <a:buNone/>
              <a:tabLst>
                <a:tab pos="1370013" algn="l"/>
              </a:tabLst>
            </a:pPr>
            <a:r>
              <a:rPr lang="en-US" altLang="en-US" sz="800" dirty="0"/>
              <a:t> </a:t>
            </a:r>
            <a:br>
              <a:rPr lang="en-US" altLang="en-US" sz="1700" dirty="0"/>
            </a:br>
            <a:r>
              <a:rPr lang="en-US" altLang="en-US" sz="1700" dirty="0"/>
              <a:t> </a:t>
            </a:r>
            <a:r>
              <a:rPr lang="en-US" altLang="en-US" sz="2000" i="1" dirty="0">
                <a:latin typeface="Times New Roman" panose="02020603050405020304" pitchFamily="18" charset="0"/>
                <a:cs typeface="Times New Roman" panose="02020603050405020304" pitchFamily="18" charset="0"/>
              </a:rPr>
              <a:t>create view dept_details as select dept_id,dept_name from dept;</a:t>
            </a:r>
          </a:p>
          <a:p>
            <a:pPr>
              <a:buNone/>
              <a:tabLst>
                <a:tab pos="1370013" algn="l"/>
              </a:tabLst>
            </a:pPr>
            <a:endParaRPr kumimoji="0" lang="en-US" altLang="en-US" sz="2000" i="1" dirty="0">
              <a:latin typeface="Times New Roman" panose="02020603050405020304" pitchFamily="18" charset="0"/>
              <a:cs typeface="Times New Roman" panose="02020603050405020304" pitchFamily="18" charset="0"/>
            </a:endParaRPr>
          </a:p>
          <a:p>
            <a:pPr>
              <a:buNone/>
              <a:tabLst>
                <a:tab pos="1370013" algn="l"/>
              </a:tabLst>
            </a:pPr>
            <a:endParaRPr kumimoji="0" lang="en-US" altLang="en-US" sz="2000" i="1" dirty="0">
              <a:latin typeface="Times New Roman" panose="02020603050405020304" pitchFamily="18" charset="0"/>
              <a:cs typeface="Times New Roman" panose="02020603050405020304" pitchFamily="18" charset="0"/>
            </a:endParaRPr>
          </a:p>
          <a:p>
            <a:pPr>
              <a:buNone/>
              <a:tabLst>
                <a:tab pos="1370013" algn="l"/>
              </a:tabLst>
            </a:pPr>
            <a:endParaRPr kumimoji="0" lang="en-US" altLang="en-US" sz="2000" i="1" dirty="0">
              <a:latin typeface="Times New Roman" panose="02020603050405020304" pitchFamily="18" charset="0"/>
              <a:cs typeface="Times New Roman" panose="02020603050405020304" pitchFamily="18" charset="0"/>
            </a:endParaRPr>
          </a:p>
          <a:p>
            <a:pPr>
              <a:buNone/>
              <a:tabLst>
                <a:tab pos="1370013" algn="l"/>
              </a:tabLst>
            </a:pPr>
            <a:endParaRPr kumimoji="0" lang="en-US" altLang="en-US" sz="1700" i="1" dirty="0">
              <a:latin typeface="Times New Roman" panose="02020603050405020304" pitchFamily="18" charset="0"/>
              <a:cs typeface="Times New Roman" panose="02020603050405020304" pitchFamily="18" charset="0"/>
            </a:endParaRPr>
          </a:p>
          <a:p>
            <a:pPr>
              <a:tabLst>
                <a:tab pos="1370013" algn="l"/>
              </a:tabLst>
            </a:pPr>
            <a:r>
              <a:rPr lang="en-US" altLang="en-US" sz="1700" dirty="0"/>
              <a:t>Find all course in the CSE department</a:t>
            </a:r>
          </a:p>
          <a:p>
            <a:pPr>
              <a:tabLst>
                <a:tab pos="1370013" algn="l"/>
              </a:tabLst>
            </a:pPr>
            <a:endParaRPr lang="en-US" altLang="en-US" sz="1700" dirty="0"/>
          </a:p>
          <a:p>
            <a:pPr>
              <a:buNone/>
              <a:tabLst>
                <a:tab pos="1370013" algn="l"/>
              </a:tabLst>
            </a:pPr>
            <a:r>
              <a:rPr lang="en-US" altLang="en-US" sz="800" dirty="0"/>
              <a:t> </a:t>
            </a: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pic>
        <p:nvPicPr>
          <p:cNvPr id="3" name="Picture 2">
            <a:extLst>
              <a:ext uri="{FF2B5EF4-FFF2-40B4-BE49-F238E27FC236}">
                <a16:creationId xmlns:a16="http://schemas.microsoft.com/office/drawing/2014/main" id="{8E5CC5DE-B64D-94C7-22EC-F43B4128B382}"/>
              </a:ext>
            </a:extLst>
          </p:cNvPr>
          <p:cNvPicPr>
            <a:picLocks noChangeAspect="1"/>
          </p:cNvPicPr>
          <p:nvPr/>
        </p:nvPicPr>
        <p:blipFill>
          <a:blip r:embed="rId3"/>
          <a:stretch>
            <a:fillRect/>
          </a:stretch>
        </p:blipFill>
        <p:spPr>
          <a:xfrm>
            <a:off x="3502025" y="2085975"/>
            <a:ext cx="1333500" cy="1343025"/>
          </a:xfrm>
          <a:prstGeom prst="rect">
            <a:avLst/>
          </a:prstGeom>
        </p:spPr>
      </p:pic>
      <p:sp>
        <p:nvSpPr>
          <p:cNvPr id="5" name="TextBox 4">
            <a:extLst>
              <a:ext uri="{FF2B5EF4-FFF2-40B4-BE49-F238E27FC236}">
                <a16:creationId xmlns:a16="http://schemas.microsoft.com/office/drawing/2014/main" id="{CF4F8831-A0D6-E294-F79B-289BCB26C53C}"/>
              </a:ext>
            </a:extLst>
          </p:cNvPr>
          <p:cNvSpPr txBox="1"/>
          <p:nvPr/>
        </p:nvSpPr>
        <p:spPr>
          <a:xfrm>
            <a:off x="559293" y="4042268"/>
            <a:ext cx="7208668" cy="646331"/>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create view CSE_DEPT_COURSE as select course_name from course where dept_id=(select dept_id from dept where </a:t>
            </a:r>
            <a:r>
              <a:rPr lang="en-US" sz="1800" i="1" dirty="0" err="1">
                <a:latin typeface="Times New Roman" panose="02020603050405020304" pitchFamily="18" charset="0"/>
                <a:cs typeface="Times New Roman" panose="02020603050405020304" pitchFamily="18" charset="0"/>
              </a:rPr>
              <a:t>dept_name</a:t>
            </a:r>
            <a:r>
              <a:rPr lang="en-US" sz="1800" i="1" dirty="0">
                <a:latin typeface="Times New Roman" panose="02020603050405020304" pitchFamily="18" charset="0"/>
                <a:cs typeface="Times New Roman" panose="02020603050405020304" pitchFamily="18" charset="0"/>
              </a:rPr>
              <a:t>='CSE');</a:t>
            </a:r>
          </a:p>
        </p:txBody>
      </p:sp>
      <p:pic>
        <p:nvPicPr>
          <p:cNvPr id="7" name="Picture 6">
            <a:extLst>
              <a:ext uri="{FF2B5EF4-FFF2-40B4-BE49-F238E27FC236}">
                <a16:creationId xmlns:a16="http://schemas.microsoft.com/office/drawing/2014/main" id="{EC2BF2A0-EEDB-3533-0852-E095325D25F2}"/>
              </a:ext>
            </a:extLst>
          </p:cNvPr>
          <p:cNvPicPr>
            <a:picLocks noChangeAspect="1"/>
          </p:cNvPicPr>
          <p:nvPr/>
        </p:nvPicPr>
        <p:blipFill>
          <a:blip r:embed="rId4"/>
          <a:stretch>
            <a:fillRect/>
          </a:stretch>
        </p:blipFill>
        <p:spPr>
          <a:xfrm>
            <a:off x="3271207" y="5311410"/>
            <a:ext cx="1304925" cy="800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type="body" idx="1"/>
          </p:nvPr>
        </p:nvSpPr>
        <p:spPr>
          <a:xfrm>
            <a:off x="768350" y="1106488"/>
            <a:ext cx="7683191" cy="3380168"/>
          </a:xfrm>
        </p:spPr>
        <p:txBody>
          <a:bodyPr/>
          <a:lstStyle/>
          <a:p>
            <a:r>
              <a:rPr lang="en-US" altLang="en-US" sz="1700" dirty="0"/>
              <a:t>One view may be used in the expression defining another view </a:t>
            </a:r>
          </a:p>
          <a:p>
            <a:r>
              <a:rPr lang="en-US" altLang="en-US" sz="1700" dirty="0"/>
              <a:t>A view relation </a:t>
            </a:r>
            <a:r>
              <a:rPr lang="en-US" altLang="en-US" sz="1700" i="1" dirty="0"/>
              <a:t>v</a:t>
            </a:r>
            <a:r>
              <a:rPr lang="en-US" altLang="en-US" sz="1700" baseline="-25000" dirty="0"/>
              <a:t>1</a:t>
            </a:r>
            <a:r>
              <a:rPr lang="en-US" altLang="en-US" sz="1700" dirty="0"/>
              <a:t> is said to </a:t>
            </a:r>
            <a:r>
              <a:rPr lang="en-US" altLang="en-US" sz="1700" b="1" i="1" dirty="0">
                <a:solidFill>
                  <a:srgbClr val="002060"/>
                </a:solidFill>
              </a:rPr>
              <a:t>depend directly </a:t>
            </a:r>
            <a:r>
              <a:rPr lang="en-US" altLang="en-US" sz="1700" dirty="0"/>
              <a:t>on a view relation </a:t>
            </a:r>
            <a:r>
              <a:rPr lang="en-US" altLang="en-US" sz="1700" i="1" dirty="0"/>
              <a:t>v</a:t>
            </a:r>
            <a:r>
              <a:rPr lang="en-US" altLang="en-US" sz="1700" i="1" baseline="-25000" dirty="0"/>
              <a:t>2</a:t>
            </a:r>
            <a:r>
              <a:rPr lang="en-US" altLang="en-US" sz="1700" i="1" dirty="0"/>
              <a:t> </a:t>
            </a:r>
            <a:r>
              <a:rPr lang="en-US" altLang="en-US" sz="1700" dirty="0"/>
              <a:t> if </a:t>
            </a:r>
            <a:r>
              <a:rPr lang="en-US" altLang="en-US" sz="1700" i="1" dirty="0"/>
              <a:t>v</a:t>
            </a:r>
            <a:r>
              <a:rPr lang="en-US" altLang="en-US" sz="1700" baseline="-25000" dirty="0"/>
              <a:t>2</a:t>
            </a:r>
            <a:r>
              <a:rPr lang="en-US" altLang="en-US" sz="1700" dirty="0"/>
              <a:t> is used in the expression defining </a:t>
            </a:r>
            <a:r>
              <a:rPr lang="en-US" altLang="en-US" sz="1700" i="1" dirty="0"/>
              <a:t>v</a:t>
            </a:r>
            <a:r>
              <a:rPr lang="en-US" altLang="en-US" sz="1700" baseline="-25000" dirty="0"/>
              <a:t>1</a:t>
            </a:r>
            <a:endParaRPr lang="en-US" altLang="en-US" sz="1700" dirty="0"/>
          </a:p>
          <a:p>
            <a:r>
              <a:rPr lang="en-US" altLang="en-US" sz="1700" dirty="0"/>
              <a:t>A view relation </a:t>
            </a:r>
            <a:r>
              <a:rPr lang="en-US" altLang="en-US" sz="1700" i="1" dirty="0"/>
              <a:t>v</a:t>
            </a:r>
            <a:r>
              <a:rPr lang="en-US" altLang="en-US" sz="1700" baseline="-25000" dirty="0"/>
              <a:t>1</a:t>
            </a:r>
            <a:r>
              <a:rPr lang="en-US" altLang="en-US" sz="1700" dirty="0"/>
              <a:t> is said to </a:t>
            </a:r>
            <a:r>
              <a:rPr lang="en-US" altLang="en-US" sz="1700" b="1" i="1" dirty="0">
                <a:solidFill>
                  <a:srgbClr val="002060"/>
                </a:solidFill>
              </a:rPr>
              <a:t>depend on</a:t>
            </a:r>
            <a:r>
              <a:rPr lang="en-US" altLang="en-US" sz="1700" b="1" dirty="0">
                <a:solidFill>
                  <a:srgbClr val="002060"/>
                </a:solidFill>
              </a:rPr>
              <a:t> </a:t>
            </a:r>
            <a:r>
              <a:rPr lang="en-US" altLang="en-US" sz="1700" dirty="0"/>
              <a:t>view relation </a:t>
            </a:r>
            <a:r>
              <a:rPr lang="en-US" altLang="en-US" sz="1700" i="1" dirty="0"/>
              <a:t>v</a:t>
            </a:r>
            <a:r>
              <a:rPr lang="en-US" altLang="en-US" sz="1700" i="1" baseline="-25000" dirty="0"/>
              <a:t>2</a:t>
            </a:r>
            <a:r>
              <a:rPr lang="en-US" altLang="en-US" sz="1700" i="1" dirty="0"/>
              <a:t> </a:t>
            </a:r>
            <a:r>
              <a:rPr lang="en-US" altLang="en-US" sz="1700" dirty="0"/>
              <a:t>if either </a:t>
            </a:r>
            <a:r>
              <a:rPr lang="en-US" altLang="en-US" sz="1700" i="1" dirty="0"/>
              <a:t>v</a:t>
            </a:r>
            <a:r>
              <a:rPr lang="en-US" altLang="en-US" sz="1700" baseline="-25000" dirty="0"/>
              <a:t>1 </a:t>
            </a:r>
            <a:r>
              <a:rPr lang="en-US" altLang="en-US" sz="1700" dirty="0"/>
              <a:t>depends directly to </a:t>
            </a:r>
            <a:r>
              <a:rPr lang="en-US" altLang="en-US" sz="1700" i="1" dirty="0"/>
              <a:t>v</a:t>
            </a:r>
            <a:r>
              <a:rPr lang="en-US" altLang="en-US" sz="1700" baseline="-25000" dirty="0"/>
              <a:t>2 </a:t>
            </a:r>
            <a:r>
              <a:rPr lang="en-US" altLang="en-US" sz="1700" dirty="0"/>
              <a:t> or there is a path of dependencies from </a:t>
            </a:r>
            <a:r>
              <a:rPr lang="en-US" altLang="en-US" sz="1700" i="1" dirty="0"/>
              <a:t>v</a:t>
            </a:r>
            <a:r>
              <a:rPr lang="en-US" altLang="en-US" sz="1700" baseline="-25000" dirty="0"/>
              <a:t>1</a:t>
            </a:r>
            <a:r>
              <a:rPr lang="en-US" altLang="en-US" sz="1700" dirty="0"/>
              <a:t> to </a:t>
            </a:r>
            <a:r>
              <a:rPr lang="en-US" altLang="en-US" sz="1700" i="1" dirty="0"/>
              <a:t>v</a:t>
            </a:r>
            <a:r>
              <a:rPr lang="en-US" altLang="en-US" sz="1700" baseline="-25000" dirty="0"/>
              <a:t>2</a:t>
            </a:r>
            <a:r>
              <a:rPr lang="en-US" altLang="en-US" sz="1700" dirty="0"/>
              <a:t> </a:t>
            </a:r>
          </a:p>
          <a:p>
            <a:r>
              <a:rPr lang="en-US" altLang="en-US" sz="1700" dirty="0"/>
              <a:t>A view relation </a:t>
            </a:r>
            <a:r>
              <a:rPr lang="en-US" altLang="en-US" sz="1700" i="1" dirty="0"/>
              <a:t>v</a:t>
            </a:r>
            <a:r>
              <a:rPr lang="en-US" altLang="en-US" sz="1700" dirty="0"/>
              <a:t> is said to be </a:t>
            </a:r>
            <a:r>
              <a:rPr lang="en-US" altLang="en-US" sz="1700" b="1" i="1" dirty="0">
                <a:solidFill>
                  <a:srgbClr val="002060"/>
                </a:solidFill>
              </a:rPr>
              <a:t>recursive</a:t>
            </a:r>
            <a:r>
              <a:rPr lang="en-US" altLang="en-US" sz="1700" i="1" dirty="0"/>
              <a:t> </a:t>
            </a:r>
            <a:r>
              <a:rPr lang="en-US" altLang="en-US" sz="1700" dirty="0"/>
              <a:t> if it depends on itself.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type="body"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type="body" idx="1"/>
          </p:nvPr>
        </p:nvSpPr>
        <p:spPr>
          <a:xfrm>
            <a:off x="768350" y="1118173"/>
            <a:ext cx="7570979" cy="4282884"/>
          </a:xfrm>
        </p:spPr>
        <p:txBody>
          <a:bodyPr/>
          <a:lstStyle/>
          <a:p>
            <a:r>
              <a:rPr lang="en-US" altLang="en-US" sz="1700" i="1" dirty="0">
                <a:latin typeface="Times New Roman" panose="02020603050405020304" pitchFamily="18" charset="0"/>
                <a:cs typeface="Times New Roman" panose="02020603050405020304" pitchFamily="18" charset="0"/>
              </a:rPr>
              <a:t>create view </a:t>
            </a:r>
            <a:r>
              <a:rPr lang="en-US" altLang="en-US" sz="1700" b="1" i="1" dirty="0" err="1">
                <a:latin typeface="Times New Roman" panose="02020603050405020304" pitchFamily="18" charset="0"/>
                <a:cs typeface="Times New Roman" panose="02020603050405020304" pitchFamily="18" charset="0"/>
              </a:rPr>
              <a:t>dept_details</a:t>
            </a:r>
            <a:r>
              <a:rPr lang="en-US" altLang="en-US" sz="1700" b="1" i="1" dirty="0">
                <a:latin typeface="Times New Roman" panose="02020603050405020304" pitchFamily="18" charset="0"/>
                <a:cs typeface="Times New Roman" panose="02020603050405020304" pitchFamily="18" charset="0"/>
              </a:rPr>
              <a:t> </a:t>
            </a:r>
            <a:r>
              <a:rPr lang="en-US" altLang="en-US" sz="1700" i="1" dirty="0">
                <a:latin typeface="Times New Roman" panose="02020603050405020304" pitchFamily="18" charset="0"/>
                <a:cs typeface="Times New Roman" panose="02020603050405020304" pitchFamily="18" charset="0"/>
              </a:rPr>
              <a:t>as select </a:t>
            </a:r>
            <a:r>
              <a:rPr lang="en-US" altLang="en-US" sz="1700" i="1" dirty="0" err="1">
                <a:latin typeface="Times New Roman" panose="02020603050405020304" pitchFamily="18" charset="0"/>
                <a:cs typeface="Times New Roman" panose="02020603050405020304" pitchFamily="18" charset="0"/>
              </a:rPr>
              <a:t>dept_id,dept_name</a:t>
            </a:r>
            <a:r>
              <a:rPr lang="en-US" altLang="en-US" sz="1700" i="1" dirty="0">
                <a:latin typeface="Times New Roman" panose="02020603050405020304" pitchFamily="18" charset="0"/>
                <a:cs typeface="Times New Roman" panose="02020603050405020304" pitchFamily="18" charset="0"/>
              </a:rPr>
              <a:t> from dept;</a:t>
            </a:r>
          </a:p>
          <a:p>
            <a:endParaRPr lang="en-US" altLang="en-US" b="1" dirty="0"/>
          </a:p>
          <a:p>
            <a:endParaRPr lang="en-US" altLang="en-US" dirty="0"/>
          </a:p>
        </p:txBody>
      </p:sp>
      <p:pic>
        <p:nvPicPr>
          <p:cNvPr id="3" name="Picture 2" descr="Table">
            <a:extLst>
              <a:ext uri="{FF2B5EF4-FFF2-40B4-BE49-F238E27FC236}">
                <a16:creationId xmlns:a16="http://schemas.microsoft.com/office/drawing/2014/main" id="{CC93678D-92D3-4E23-EA48-BEBF82E06EB7}"/>
              </a:ext>
            </a:extLst>
          </p:cNvPr>
          <p:cNvPicPr>
            <a:picLocks noChangeAspect="1"/>
          </p:cNvPicPr>
          <p:nvPr/>
        </p:nvPicPr>
        <p:blipFill>
          <a:blip r:embed="rId2"/>
          <a:stretch>
            <a:fillRect/>
          </a:stretch>
        </p:blipFill>
        <p:spPr>
          <a:xfrm>
            <a:off x="1339187" y="1926115"/>
            <a:ext cx="1476375" cy="1333500"/>
          </a:xfrm>
          <a:prstGeom prst="rect">
            <a:avLst/>
          </a:prstGeom>
        </p:spPr>
      </p:pic>
      <p:sp>
        <p:nvSpPr>
          <p:cNvPr id="5" name="TextBox 4">
            <a:extLst>
              <a:ext uri="{FF2B5EF4-FFF2-40B4-BE49-F238E27FC236}">
                <a16:creationId xmlns:a16="http://schemas.microsoft.com/office/drawing/2014/main" id="{8B8E28DB-1247-DFA6-F730-E97828B30D50}"/>
              </a:ext>
            </a:extLst>
          </p:cNvPr>
          <p:cNvSpPr txBox="1"/>
          <p:nvPr/>
        </p:nvSpPr>
        <p:spPr>
          <a:xfrm>
            <a:off x="1007615" y="3429000"/>
            <a:ext cx="7331713" cy="369332"/>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create view  </a:t>
            </a:r>
            <a:r>
              <a:rPr lang="en-US" sz="1800" b="1" i="1" dirty="0">
                <a:latin typeface="Times New Roman" panose="02020603050405020304" pitchFamily="18" charset="0"/>
                <a:cs typeface="Times New Roman" panose="02020603050405020304" pitchFamily="18" charset="0"/>
              </a:rPr>
              <a:t>custom</a:t>
            </a:r>
            <a:r>
              <a:rPr lang="en-US" sz="1800" i="1" dirty="0">
                <a:latin typeface="Times New Roman" panose="02020603050405020304" pitchFamily="18" charset="0"/>
                <a:cs typeface="Times New Roman" panose="02020603050405020304" pitchFamily="18" charset="0"/>
              </a:rPr>
              <a:t> as select * from </a:t>
            </a:r>
            <a:r>
              <a:rPr lang="en-US" sz="1800" b="1" i="1" dirty="0">
                <a:latin typeface="Times New Roman" panose="02020603050405020304" pitchFamily="18" charset="0"/>
                <a:cs typeface="Times New Roman" panose="02020603050405020304" pitchFamily="18" charset="0"/>
              </a:rPr>
              <a:t>dept_details </a:t>
            </a:r>
            <a:r>
              <a:rPr lang="en-US" sz="1800" i="1" dirty="0">
                <a:latin typeface="Times New Roman" panose="02020603050405020304" pitchFamily="18" charset="0"/>
                <a:cs typeface="Times New Roman" panose="02020603050405020304" pitchFamily="18" charset="0"/>
              </a:rPr>
              <a:t>where dept_id&gt;=3;</a:t>
            </a:r>
          </a:p>
        </p:txBody>
      </p:sp>
      <p:pic>
        <p:nvPicPr>
          <p:cNvPr id="7" name="Picture 6">
            <a:extLst>
              <a:ext uri="{FF2B5EF4-FFF2-40B4-BE49-F238E27FC236}">
                <a16:creationId xmlns:a16="http://schemas.microsoft.com/office/drawing/2014/main" id="{FB3A549B-4A2F-5F67-AEE5-033B1B477980}"/>
              </a:ext>
            </a:extLst>
          </p:cNvPr>
          <p:cNvPicPr>
            <a:picLocks noChangeAspect="1"/>
          </p:cNvPicPr>
          <p:nvPr/>
        </p:nvPicPr>
        <p:blipFill>
          <a:blip r:embed="rId3"/>
          <a:stretch>
            <a:fillRect/>
          </a:stretch>
        </p:blipFill>
        <p:spPr>
          <a:xfrm>
            <a:off x="1339187" y="4110667"/>
            <a:ext cx="1524000" cy="981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type="body" idx="1"/>
          </p:nvPr>
        </p:nvSpPr>
        <p:spPr>
          <a:xfrm>
            <a:off x="768351" y="1106488"/>
            <a:ext cx="7595362" cy="4952936"/>
          </a:xfrm>
        </p:spPr>
        <p:txBody>
          <a:bodyPr/>
          <a:lstStyle/>
          <a:p>
            <a:pPr>
              <a:tabLst>
                <a:tab pos="1085850" algn="l"/>
              </a:tabLst>
            </a:pPr>
            <a:r>
              <a:rPr lang="en-US" altLang="en-US" sz="1700" dirty="0"/>
              <a:t>Add a new tuple to </a:t>
            </a:r>
            <a:r>
              <a:rPr lang="en-US" altLang="en-US" sz="1700" i="1" dirty="0"/>
              <a:t>faculty </a:t>
            </a:r>
            <a:r>
              <a:rPr lang="en-US" altLang="en-US" sz="1700" dirty="0"/>
              <a:t>view which we defined earlier</a:t>
            </a:r>
            <a:endParaRPr lang="en-US" altLang="en-US" sz="1700" b="1" dirty="0"/>
          </a:p>
          <a:p>
            <a:pPr>
              <a:buFont typeface="Monotype Sorts" charset="2"/>
              <a:buNone/>
              <a:tabLst>
                <a:tab pos="1085850" algn="l"/>
              </a:tabLst>
            </a:pPr>
            <a:r>
              <a:rPr lang="en-US" altLang="en-US" sz="1700" dirty="0"/>
              <a:t>		</a:t>
            </a:r>
            <a:r>
              <a:rPr lang="en-US" altLang="en-US" sz="1700" b="1" dirty="0"/>
              <a:t> insert into dept_details values(10,'BME’);</a:t>
            </a:r>
          </a:p>
          <a:p>
            <a:pPr>
              <a:tabLst>
                <a:tab pos="1085850" algn="l"/>
              </a:tabLst>
            </a:pPr>
            <a:r>
              <a:rPr lang="en-US" altLang="en-US" sz="1700" dirty="0"/>
              <a:t>This insertion must be represented by the insertion into  the </a:t>
            </a:r>
            <a:r>
              <a:rPr lang="en-US" altLang="en-US" sz="1700" i="1" dirty="0"/>
              <a:t>dept</a:t>
            </a:r>
            <a:r>
              <a:rPr lang="en-US" altLang="en-US" sz="1700" dirty="0"/>
              <a:t> relation</a:t>
            </a:r>
          </a:p>
          <a:p>
            <a:pPr lvl="1">
              <a:tabLst>
                <a:tab pos="1085850" algn="l"/>
              </a:tabLst>
            </a:pPr>
            <a:r>
              <a:rPr lang="en-US" altLang="en-US" sz="1700" dirty="0">
                <a:cs typeface="+mn-cs"/>
              </a:rPr>
              <a:t>Must have a  value for </a:t>
            </a:r>
            <a:r>
              <a:rPr lang="en-US" altLang="en-US" sz="1700" dirty="0" err="1">
                <a:cs typeface="+mn-cs"/>
              </a:rPr>
              <a:t>no_of_student</a:t>
            </a:r>
            <a:r>
              <a:rPr lang="en-US" altLang="en-US" dirty="0" err="1">
                <a:cs typeface="+mn-cs"/>
              </a:rPr>
              <a:t>,faculty</a:t>
            </a:r>
            <a:endParaRPr lang="en-US" altLang="en-US" sz="1700" dirty="0">
              <a:cs typeface="+mn-cs"/>
            </a:endParaRPr>
          </a:p>
          <a:p>
            <a:pPr>
              <a:tabLst>
                <a:tab pos="1085850" algn="l"/>
              </a:tabLst>
            </a:pPr>
            <a:r>
              <a:rPr lang="en-US" altLang="en-US" sz="1700" dirty="0">
                <a:cs typeface="+mn-cs"/>
              </a:rPr>
              <a:t>Two approaches</a:t>
            </a:r>
          </a:p>
          <a:p>
            <a:pPr lvl="1">
              <a:tabLst>
                <a:tab pos="1085850" algn="l"/>
              </a:tabLst>
            </a:pPr>
            <a:r>
              <a:rPr lang="en-US" altLang="en-US" sz="1700" dirty="0">
                <a:cs typeface="+mn-cs"/>
              </a:rPr>
              <a:t>Reject the insert</a:t>
            </a:r>
          </a:p>
          <a:p>
            <a:pPr lvl="1">
              <a:tabLst>
                <a:tab pos="1085850" algn="l"/>
              </a:tabLst>
            </a:pPr>
            <a:r>
              <a:rPr lang="en-US" altLang="en-US" sz="1700" dirty="0">
                <a:cs typeface="+mn-cs"/>
              </a:rPr>
              <a:t>Insert the tuple</a:t>
            </a:r>
          </a:p>
          <a:p>
            <a:pPr>
              <a:buFont typeface="Monotype Sorts" charset="2"/>
              <a:buNone/>
              <a:tabLst>
                <a:tab pos="1085850" algn="l"/>
              </a:tabLst>
            </a:pPr>
            <a:r>
              <a:rPr lang="en-US" altLang="en-US" sz="1700" dirty="0"/>
              <a:t>			</a:t>
            </a:r>
            <a:r>
              <a:rPr lang="en-US" altLang="en-US" sz="1700" b="1" dirty="0"/>
              <a:t>(10,'BME’,NULL,NULL)</a:t>
            </a:r>
            <a:endParaRPr lang="en-US" altLang="en-US" sz="1700" dirty="0"/>
          </a:p>
          <a:p>
            <a:pPr>
              <a:buFont typeface="Monotype Sorts" charset="2"/>
              <a:buNone/>
              <a:tabLst>
                <a:tab pos="1085850" algn="l"/>
              </a:tabLst>
            </a:pPr>
            <a:r>
              <a:rPr lang="en-US" altLang="en-US" sz="1700" dirty="0"/>
              <a:t>	      into the </a:t>
            </a:r>
            <a:r>
              <a:rPr lang="en-US" altLang="en-US" sz="1700" i="1" dirty="0"/>
              <a:t>dept</a:t>
            </a:r>
            <a:r>
              <a:rPr lang="en-US" altLang="en-US" sz="1700" dirty="0"/>
              <a:t> relation</a:t>
            </a:r>
          </a:p>
          <a:p>
            <a:pPr>
              <a:tabLst>
                <a:tab pos="1085850" algn="l"/>
              </a:tabLst>
            </a:pPr>
            <a:r>
              <a:rPr lang="en-US" sz="1600" dirty="0"/>
              <a:t>Because of problems such as these, modifications are generally not permitted on view relations, except in limited cases.</a:t>
            </a:r>
            <a:endParaRPr lang="en-US"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BDEA83-CB87-768A-D411-D89778047886}"/>
              </a:ext>
            </a:extLst>
          </p:cNvPr>
          <p:cNvPicPr>
            <a:picLocks noChangeAspect="1"/>
          </p:cNvPicPr>
          <p:nvPr/>
        </p:nvPicPr>
        <p:blipFill>
          <a:blip r:embed="rId2"/>
          <a:stretch>
            <a:fillRect/>
          </a:stretch>
        </p:blipFill>
        <p:spPr>
          <a:xfrm>
            <a:off x="509587" y="1133475"/>
            <a:ext cx="8124825" cy="4591050"/>
          </a:xfrm>
          <a:prstGeom prst="rect">
            <a:avLst/>
          </a:prstGeom>
        </p:spPr>
      </p:pic>
      <p:sp>
        <p:nvSpPr>
          <p:cNvPr id="12" name="TextBox 11">
            <a:extLst>
              <a:ext uri="{FF2B5EF4-FFF2-40B4-BE49-F238E27FC236}">
                <a16:creationId xmlns:a16="http://schemas.microsoft.com/office/drawing/2014/main" id="{A6139EA0-DA9B-25F8-B297-2B8F56FF49D5}"/>
              </a:ext>
            </a:extLst>
          </p:cNvPr>
          <p:cNvSpPr txBox="1"/>
          <p:nvPr/>
        </p:nvSpPr>
        <p:spPr>
          <a:xfrm>
            <a:off x="776795" y="4751306"/>
            <a:ext cx="7621481" cy="1754326"/>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example, consider the view departments total salary. If that view is materialized, its results would be stored in the database, allowing queries that use the view to potentially run much faster by using the precomputed view result, instead of recomputing it</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process of keeping the materialized view up-to-date is called materialized view maintenance</a:t>
            </a:r>
          </a:p>
        </p:txBody>
      </p:sp>
    </p:spTree>
    <p:extLst>
      <p:ext uri="{BB962C8B-B14F-4D97-AF65-F5344CB8AC3E}">
        <p14:creationId xmlns:p14="http://schemas.microsoft.com/office/powerpoint/2010/main" val="348169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type="body" idx="1"/>
          </p:nvPr>
        </p:nvSpPr>
        <p:spPr>
          <a:xfrm>
            <a:off x="768350" y="1229275"/>
            <a:ext cx="7400291" cy="3184229"/>
          </a:xfrm>
        </p:spPr>
        <p:txBody>
          <a:bodyPr/>
          <a:lstStyle/>
          <a:p>
            <a:r>
              <a:rPr lang="en-US" dirty="0"/>
              <a:t>An SQL view is said to be updatable (i.e., inserts, updates, or deletes can be applied on the view) if the following conditions are all satisfied by the query defining the view</a:t>
            </a:r>
            <a:endParaRPr lang="en-US" altLang="en-US" sz="1700" dirty="0"/>
          </a:p>
          <a:p>
            <a:pPr lvl="1"/>
            <a:r>
              <a:rPr lang="en-US" altLang="en-US" sz="1700" dirty="0"/>
              <a:t>The </a:t>
            </a:r>
            <a:r>
              <a:rPr lang="en-US" altLang="en-US" sz="1700" b="1" dirty="0"/>
              <a:t>from </a:t>
            </a:r>
            <a:r>
              <a:rPr lang="en-US" altLang="en-US" sz="1700" dirty="0"/>
              <a:t>clause has only one database relation.</a:t>
            </a:r>
          </a:p>
          <a:p>
            <a:pPr lvl="1"/>
            <a:r>
              <a:rPr lang="en-US" altLang="en-US" sz="1700" dirty="0"/>
              <a:t>The </a:t>
            </a:r>
            <a:r>
              <a:rPr lang="en-US" altLang="en-US" sz="1700" b="1" dirty="0"/>
              <a:t>select </a:t>
            </a:r>
            <a:r>
              <a:rPr lang="en-US" altLang="en-US" sz="1700" dirty="0"/>
              <a:t>clause contains only attribute names of the relation, and does not have any expressions, aggregates, or </a:t>
            </a:r>
            <a:r>
              <a:rPr lang="en-US" altLang="en-US" sz="1700" b="1" dirty="0"/>
              <a:t>distinct </a:t>
            </a:r>
            <a:r>
              <a:rPr lang="en-US" altLang="en-US" sz="1700" dirty="0"/>
              <a:t>specification.</a:t>
            </a:r>
          </a:p>
          <a:p>
            <a:pPr lvl="1"/>
            <a:r>
              <a:rPr lang="en-US" dirty="0"/>
              <a:t>Any attribute not listed in the select clause can be set to null; that is, it does not have a not null constraint and is not part of a primary key.</a:t>
            </a:r>
            <a:endParaRPr lang="en-US" altLang="en-US" sz="1700" dirty="0"/>
          </a:p>
          <a:p>
            <a:pPr lvl="1"/>
            <a:r>
              <a:rPr lang="en-US" altLang="en-US" sz="1700" dirty="0"/>
              <a:t>The query does not have a </a:t>
            </a:r>
            <a:r>
              <a:rPr lang="en-US" altLang="en-US" sz="1700" b="1" dirty="0"/>
              <a:t>group </a:t>
            </a:r>
            <a:r>
              <a:rPr lang="en-US" altLang="en-US" sz="1700" dirty="0"/>
              <a:t>by or </a:t>
            </a:r>
            <a:r>
              <a:rPr lang="en-US" altLang="en-US" sz="1700" b="1" dirty="0"/>
              <a:t>having </a:t>
            </a:r>
            <a:r>
              <a:rPr lang="en-US" altLang="en-US" sz="1700" dirty="0"/>
              <a:t>clause.</a:t>
            </a:r>
          </a:p>
          <a:p>
            <a:pPr lvl="1"/>
            <a:endParaRPr lang="en-US" altLang="en-US" dirty="0"/>
          </a:p>
        </p:txBody>
      </p:sp>
      <p:sp>
        <p:nvSpPr>
          <p:cNvPr id="3" name="TextBox 2">
            <a:extLst>
              <a:ext uri="{FF2B5EF4-FFF2-40B4-BE49-F238E27FC236}">
                <a16:creationId xmlns:a16="http://schemas.microsoft.com/office/drawing/2014/main" id="{2CD20CB9-94B5-5AAC-201F-E6927A0920AB}"/>
              </a:ext>
            </a:extLst>
          </p:cNvPr>
          <p:cNvSpPr txBox="1"/>
          <p:nvPr/>
        </p:nvSpPr>
        <p:spPr>
          <a:xfrm>
            <a:off x="1700073" y="4848509"/>
            <a:ext cx="6067887" cy="707886"/>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update dept_details set dept_name='EEE2' where dept_id=3;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type="body" idx="1"/>
          </p:nvPr>
        </p:nvSpPr>
        <p:spPr>
          <a:xfrm>
            <a:off x="768350" y="888751"/>
            <a:ext cx="7522211" cy="4390149"/>
          </a:xfrm>
        </p:spPr>
        <p:txBody>
          <a:bodyPr/>
          <a:lstStyle/>
          <a:p>
            <a:r>
              <a:rPr lang="en-US" altLang="en-US" sz="1700" dirty="0"/>
              <a:t>A</a:t>
            </a:r>
            <a:r>
              <a:rPr lang="en-US" altLang="en-US" sz="1700" b="1" dirty="0">
                <a:solidFill>
                  <a:srgbClr val="002060"/>
                </a:solidFill>
              </a:rPr>
              <a:t>  transaction </a:t>
            </a:r>
            <a:r>
              <a:rPr lang="en-US" altLang="en-US" sz="1700" dirty="0"/>
              <a:t>consists of a sequence of query and/or update statements and is a “unit” of work</a:t>
            </a:r>
          </a:p>
          <a:p>
            <a:r>
              <a:rPr lang="en-US" altLang="en-US" sz="1700" dirty="0"/>
              <a:t>The SQL standard specifies that a transaction begins implicitly when an SQL statement is executed.  </a:t>
            </a:r>
          </a:p>
          <a:p>
            <a:r>
              <a:rPr lang="en-US" altLang="en-US" sz="1700" dirty="0"/>
              <a:t>The transaction must end with one of the following statements:</a:t>
            </a:r>
          </a:p>
          <a:p>
            <a:pPr lvl="1"/>
            <a:r>
              <a:rPr lang="en-US" altLang="en-US" sz="1700" b="1" dirty="0">
                <a:solidFill>
                  <a:srgbClr val="002060"/>
                </a:solidFill>
              </a:rPr>
              <a:t>Commit work</a:t>
            </a:r>
            <a:r>
              <a:rPr lang="en-US" altLang="en-US" sz="1700" dirty="0"/>
              <a:t>. The updates performed by the transaction become permanent in the database. </a:t>
            </a:r>
          </a:p>
          <a:p>
            <a:pPr lvl="1"/>
            <a:r>
              <a:rPr lang="en-US" altLang="en-US" sz="1700" b="1" dirty="0">
                <a:solidFill>
                  <a:srgbClr val="002060"/>
                </a:solidFill>
              </a:rPr>
              <a:t>Rollback work</a:t>
            </a:r>
            <a:r>
              <a:rPr lang="en-US" altLang="en-US" sz="1700" dirty="0"/>
              <a:t>. All  the updates performed by the SQL statements in the transaction are undone.</a:t>
            </a:r>
            <a:r>
              <a:rPr lang="en-US" dirty="0"/>
              <a:t> Once a transaction has executed commit work, its effects can no longer be undone by rollback work.</a:t>
            </a:r>
            <a:endParaRPr lang="en-US" altLang="en-US" sz="1700" dirty="0"/>
          </a:p>
          <a:p>
            <a:r>
              <a:rPr lang="en-US" altLang="en-US" sz="1700" dirty="0"/>
              <a:t>Atomic transaction</a:t>
            </a:r>
          </a:p>
          <a:p>
            <a:pPr lvl="1"/>
            <a:r>
              <a:rPr lang="en-US" altLang="en-US" sz="1700" dirty="0"/>
              <a:t>either fully executed or rolled back as if it never occurred</a:t>
            </a:r>
          </a:p>
          <a:p>
            <a:r>
              <a:rPr lang="en-US" altLang="en-US" sz="1700" dirty="0"/>
              <a:t>Isolation from concurrent transactions</a:t>
            </a:r>
          </a:p>
          <a:p>
            <a:r>
              <a:rPr lang="en-US" dirty="0"/>
              <a:t>Enclosed between the keywords </a:t>
            </a:r>
            <a:r>
              <a:rPr lang="en-US" b="1" dirty="0"/>
              <a:t>begin atomic … end.</a:t>
            </a:r>
          </a:p>
          <a:p>
            <a:r>
              <a:rPr lang="en-US" dirty="0"/>
              <a:t>All the statements between the keywords then form a single transaction, which is committed by default if execution reaches the end statement.</a:t>
            </a:r>
          </a:p>
          <a:p>
            <a:r>
              <a:rPr lang="en-US" dirty="0"/>
              <a:t>If you use a database such as Oracle, where the automatic commit is not the default for DML statements, be sure to issue a commit command after adding or modifying data</a:t>
            </a:r>
            <a:endParaRPr lang="en-US" altLang="en-US" sz="1700" dirty="0"/>
          </a:p>
          <a:p>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type="body" idx="1"/>
          </p:nvPr>
        </p:nvSpPr>
        <p:spPr>
          <a:xfrm>
            <a:off x="768350" y="1135063"/>
            <a:ext cx="7505638" cy="4302569"/>
          </a:xfrm>
        </p:spPr>
        <p:txBody>
          <a:bodyPr/>
          <a:lstStyle/>
          <a:p>
            <a:r>
              <a:rPr lang="en-US" altLang="en-US" sz="1700" dirty="0"/>
              <a:t>Integrity constraints guard against accidental damage to the database, by ensuring that authorized changes to the database do not result in a loss of data consistency. </a:t>
            </a:r>
          </a:p>
          <a:p>
            <a:pPr lvl="1"/>
            <a:r>
              <a:rPr lang="en-US" altLang="en-US" dirty="0"/>
              <a:t>d</a:t>
            </a:r>
            <a:r>
              <a:rPr lang="en-US" altLang="en-US" sz="1700" dirty="0"/>
              <a:t>ept_id can not be null.</a:t>
            </a:r>
          </a:p>
          <a:p>
            <a:pPr lvl="1"/>
            <a:r>
              <a:rPr lang="en-US" altLang="en-US" dirty="0"/>
              <a:t>dept_id in course table must exist in dept table</a:t>
            </a:r>
            <a:endParaRPr lang="en-US" altLang="en-US" sz="1700" dirty="0"/>
          </a:p>
          <a:p>
            <a:pPr lvl="1"/>
            <a:r>
              <a:rPr lang="en-US" altLang="en-US" sz="1700" dirty="0"/>
              <a:t>A </a:t>
            </a:r>
            <a:r>
              <a:rPr lang="en-US" altLang="en-US" dirty="0"/>
              <a:t>book </a:t>
            </a:r>
            <a:r>
              <a:rPr lang="en-US" altLang="en-US" sz="1700" dirty="0"/>
              <a:t>must have a (non-null) </a:t>
            </a:r>
            <a:r>
              <a:rPr lang="en-US" altLang="en-US" sz="1700" dirty="0" err="1"/>
              <a:t>book_no</a:t>
            </a:r>
            <a:r>
              <a:rPr lang="en-US" altLang="en-US" sz="1700" dirty="0"/>
              <a:t>.</a:t>
            </a:r>
          </a:p>
          <a:p>
            <a:pPr lvl="1"/>
            <a:endParaRPr lang="en-US" altLang="en-US" sz="1700" dirty="0"/>
          </a:p>
          <a:p>
            <a:endParaRPr lang="en-US" altLang="en-US"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type="body" idx="1"/>
          </p:nvPr>
        </p:nvSpPr>
        <p:spPr>
          <a:xfrm>
            <a:off x="804863" y="1177925"/>
            <a:ext cx="7136765" cy="2640013"/>
          </a:xfrm>
        </p:spPr>
        <p:txBody>
          <a:bodyPr/>
          <a:lstStyle/>
          <a:p>
            <a:r>
              <a:rPr lang="en-US" altLang="en-US" sz="1700" b="1" dirty="0"/>
              <a:t>not null</a:t>
            </a:r>
          </a:p>
          <a:p>
            <a:r>
              <a:rPr lang="en-US" altLang="en-US" sz="1700" b="1" dirty="0"/>
              <a:t>primary key</a:t>
            </a:r>
          </a:p>
          <a:p>
            <a:r>
              <a:rPr lang="en-US" altLang="en-US" sz="1700" b="1" dirty="0"/>
              <a:t>unique</a:t>
            </a:r>
            <a:endParaRPr lang="en-US" altLang="en-US" sz="1700" dirty="0"/>
          </a:p>
          <a:p>
            <a:r>
              <a:rPr lang="en-US" altLang="en-US" sz="1700" b="1" dirty="0"/>
              <a:t>check </a:t>
            </a:r>
            <a:r>
              <a:rPr lang="en-US" altLang="en-US" sz="17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type="body" idx="1"/>
          </p:nvPr>
        </p:nvSpPr>
        <p:spPr>
          <a:xfrm>
            <a:off x="804863" y="1135063"/>
            <a:ext cx="7144321" cy="2656649"/>
          </a:xfrm>
        </p:spPr>
        <p:txBody>
          <a:bodyPr/>
          <a:lstStyle/>
          <a:p>
            <a:r>
              <a:rPr kumimoji="0" lang="en-US" altLang="en-US" sz="1700" b="1" dirty="0"/>
              <a:t>not null</a:t>
            </a:r>
          </a:p>
          <a:p>
            <a:pPr lvl="1"/>
            <a:r>
              <a:rPr kumimoji="0" lang="en-US" altLang="en-US" sz="1700" dirty="0"/>
              <a:t>Declare </a:t>
            </a:r>
            <a:r>
              <a:rPr kumimoji="0" lang="en-US" altLang="en-US" sz="1700" i="1" dirty="0"/>
              <a:t>name</a:t>
            </a:r>
            <a:r>
              <a:rPr kumimoji="0" lang="en-US" altLang="en-US" sz="1700" dirty="0"/>
              <a:t> and </a:t>
            </a:r>
            <a:r>
              <a:rPr kumimoji="0" lang="en-US" altLang="en-US" sz="1700" i="1" dirty="0"/>
              <a:t>budget</a:t>
            </a:r>
            <a:r>
              <a:rPr kumimoji="0" lang="en-US" altLang="en-US" sz="1700" dirty="0"/>
              <a:t> to be </a:t>
            </a:r>
            <a:r>
              <a:rPr lang="en-US" altLang="en-US" sz="1700" b="1" dirty="0"/>
              <a:t>not null</a:t>
            </a:r>
          </a:p>
          <a:p>
            <a:pPr>
              <a:buFont typeface="Monotype Sorts" charset="2"/>
              <a:buNone/>
            </a:pPr>
            <a:r>
              <a:rPr kumimoji="0" lang="en-US" altLang="en-US" sz="1700" i="1" dirty="0"/>
              <a:t>	          name </a:t>
            </a:r>
            <a:r>
              <a:rPr kumimoji="0" lang="en-US" altLang="en-US" sz="1700" b="1" dirty="0"/>
              <a:t>varchar</a:t>
            </a:r>
            <a:r>
              <a:rPr kumimoji="0" lang="en-US" altLang="en-US" sz="1700" dirty="0"/>
              <a:t>(20) </a:t>
            </a:r>
            <a:r>
              <a:rPr kumimoji="0" lang="en-US" altLang="en-US" sz="1700" b="1" dirty="0"/>
              <a:t>not null</a:t>
            </a:r>
            <a:br>
              <a:rPr kumimoji="0" lang="en-US" altLang="en-US" sz="1700" b="1" dirty="0"/>
            </a:br>
            <a:r>
              <a:rPr kumimoji="0" lang="en-US" altLang="en-US" sz="1700" b="1" dirty="0"/>
              <a:t>          </a:t>
            </a:r>
            <a:r>
              <a:rPr kumimoji="0" lang="en-US" altLang="en-US" sz="1700" i="1" dirty="0"/>
              <a:t>budget </a:t>
            </a:r>
            <a:r>
              <a:rPr kumimoji="0" lang="en-US" altLang="en-US" sz="1700" b="1" dirty="0"/>
              <a:t>number</a:t>
            </a:r>
            <a:r>
              <a:rPr kumimoji="0" lang="en-US" altLang="en-US" sz="1700" dirty="0"/>
              <a:t>(12,2) </a:t>
            </a:r>
            <a:r>
              <a:rPr kumimoji="0" lang="en-US" altLang="en-US" sz="1700" b="1" dirty="0"/>
              <a:t>not null</a:t>
            </a:r>
          </a:p>
          <a:p>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type="body" idx="1"/>
          </p:nvPr>
        </p:nvSpPr>
        <p:spPr>
          <a:xfrm>
            <a:off x="804864" y="1098487"/>
            <a:ext cx="7044690" cy="2583497"/>
          </a:xfrm>
        </p:spPr>
        <p:txBody>
          <a:bodyPr/>
          <a:lstStyle/>
          <a:p>
            <a:r>
              <a:rPr lang="en-US" altLang="en-US" sz="1700" b="1" dirty="0"/>
              <a:t>unique</a:t>
            </a:r>
            <a:r>
              <a:rPr kumimoji="0" lang="en-US" altLang="en-US" sz="1700" dirty="0"/>
              <a:t> ( </a:t>
            </a:r>
            <a:r>
              <a:rPr kumimoji="0" lang="en-US" altLang="en-US" sz="1700" i="1" dirty="0"/>
              <a:t>A</a:t>
            </a:r>
            <a:r>
              <a:rPr kumimoji="0" lang="en-US" altLang="en-US" sz="1700" baseline="-25000" dirty="0"/>
              <a:t>1</a:t>
            </a:r>
            <a:r>
              <a:rPr kumimoji="0" lang="en-US" altLang="en-US" sz="1700" dirty="0"/>
              <a:t>, </a:t>
            </a:r>
            <a:r>
              <a:rPr kumimoji="0" lang="en-US" altLang="en-US" sz="1700" i="1" dirty="0"/>
              <a:t>A</a:t>
            </a:r>
            <a:r>
              <a:rPr kumimoji="0" lang="en-US" altLang="en-US" sz="1700" baseline="-25000" dirty="0"/>
              <a:t>2</a:t>
            </a:r>
            <a:r>
              <a:rPr kumimoji="0" lang="en-US" altLang="en-US" sz="1700" dirty="0"/>
              <a:t>, …, </a:t>
            </a:r>
            <a:r>
              <a:rPr kumimoji="0" lang="en-US" altLang="en-US" sz="1700" i="1" dirty="0"/>
              <a:t>A</a:t>
            </a:r>
            <a:r>
              <a:rPr kumimoji="0" lang="en-US" altLang="en-US" sz="1700" baseline="-25000" dirty="0"/>
              <a:t>m</a:t>
            </a:r>
            <a:r>
              <a:rPr kumimoji="0" lang="en-US" altLang="en-US" sz="1700" dirty="0"/>
              <a:t>)</a:t>
            </a:r>
          </a:p>
          <a:p>
            <a:pPr lvl="1"/>
            <a:r>
              <a:rPr kumimoji="0" lang="en-US" altLang="en-US" sz="1700" dirty="0"/>
              <a:t>The unique specification states that the attributes </a:t>
            </a:r>
            <a:r>
              <a:rPr kumimoji="0" lang="en-US" altLang="en-US" sz="1700" i="1" dirty="0"/>
              <a:t>A</a:t>
            </a:r>
            <a:r>
              <a:rPr kumimoji="0" lang="en-US" altLang="en-US" sz="1700" baseline="-25000" dirty="0"/>
              <a:t>1</a:t>
            </a:r>
            <a:r>
              <a:rPr kumimoji="0" lang="en-US" altLang="en-US" sz="1700" dirty="0"/>
              <a:t>, </a:t>
            </a:r>
            <a:r>
              <a:rPr kumimoji="0" lang="en-US" altLang="en-US" sz="1700" i="1" dirty="0"/>
              <a:t>A</a:t>
            </a:r>
            <a:r>
              <a:rPr kumimoji="0" lang="en-US" altLang="en-US" sz="1700" baseline="-25000" dirty="0"/>
              <a:t>2</a:t>
            </a:r>
            <a:r>
              <a:rPr kumimoji="0" lang="en-US" altLang="en-US" sz="1700" dirty="0"/>
              <a:t>, …, </a:t>
            </a:r>
            <a:r>
              <a:rPr kumimoji="0" lang="en-US" altLang="en-US" sz="1700" i="1" dirty="0"/>
              <a:t>A</a:t>
            </a:r>
            <a:r>
              <a:rPr kumimoji="0" lang="en-US" altLang="en-US" sz="1700" baseline="-25000" dirty="0"/>
              <a:t>m </a:t>
            </a:r>
            <a:r>
              <a:rPr kumimoji="0" lang="en-US" altLang="en-US" sz="1700" dirty="0"/>
              <a:t> form a candidate key.</a:t>
            </a:r>
          </a:p>
          <a:p>
            <a:pPr lvl="1"/>
            <a:r>
              <a:rPr lang="en-US" dirty="0"/>
              <a:t>no two tuples in the relation can be equal on all the listed attributes.</a:t>
            </a:r>
            <a:endParaRPr kumimoji="0" lang="en-US" altLang="en-US" sz="1700" dirty="0"/>
          </a:p>
          <a:p>
            <a:pPr lvl="1"/>
            <a:r>
              <a:rPr kumimoji="0" lang="en-US" altLang="en-US" sz="1700" dirty="0"/>
              <a:t>Candidate keys are permitted to be null (in contrast to primary keys).</a:t>
            </a:r>
          </a:p>
          <a:p>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type="body" idx="1"/>
          </p:nvPr>
        </p:nvSpPr>
        <p:spPr>
          <a:xfrm>
            <a:off x="738188" y="1086358"/>
            <a:ext cx="7600949" cy="4692650"/>
          </a:xfrm>
        </p:spPr>
        <p:txBody>
          <a:bodyPr/>
          <a:lstStyle/>
          <a:p>
            <a:r>
              <a:rPr lang="en-US" altLang="en-US" sz="1700" dirty="0"/>
              <a:t>The  </a:t>
            </a:r>
            <a:r>
              <a:rPr lang="en-US" altLang="en-US" sz="1700" b="1" dirty="0"/>
              <a:t>check </a:t>
            </a:r>
            <a:r>
              <a:rPr lang="en-US" altLang="en-US" sz="1700" dirty="0"/>
              <a:t>(P) clause specifies a predicate P that must be satisfied by every tuple in a relation.</a:t>
            </a:r>
          </a:p>
          <a:p>
            <a:r>
              <a:rPr lang="en-US" altLang="en-US" sz="1700" dirty="0"/>
              <a:t>Example:  ensure that semester is one of fall, winter, spring or summer</a:t>
            </a:r>
          </a:p>
          <a:p>
            <a:pPr>
              <a:spcBef>
                <a:spcPts val="0"/>
              </a:spcBef>
              <a:buNone/>
            </a:pPr>
            <a:r>
              <a:rPr lang="en-US" altLang="en-US" sz="1700" b="1" dirty="0"/>
              <a:t>     </a:t>
            </a:r>
          </a:p>
          <a:p>
            <a:pPr>
              <a:spcBef>
                <a:spcPts val="0"/>
              </a:spcBef>
              <a:buNone/>
            </a:pPr>
            <a:r>
              <a:rPr lang="en-US" altLang="en-US" sz="1700" b="1" dirty="0"/>
              <a:t>              create table </a:t>
            </a:r>
            <a:r>
              <a:rPr lang="en-US" altLang="en-US" sz="1700" i="1" dirty="0"/>
              <a:t>section </a:t>
            </a:r>
          </a:p>
          <a:p>
            <a:pPr>
              <a:spcBef>
                <a:spcPts val="0"/>
              </a:spcBef>
              <a:buNone/>
            </a:pPr>
            <a:r>
              <a:rPr lang="en-US" altLang="en-US" sz="1700" i="1" dirty="0"/>
              <a:t>                   </a:t>
            </a:r>
            <a:r>
              <a:rPr lang="en-US" altLang="en-US" sz="1700" dirty="0"/>
              <a:t>(</a:t>
            </a:r>
            <a:r>
              <a:rPr lang="en-US" altLang="en-US" sz="1700" i="1" dirty="0" err="1"/>
              <a:t>course_id</a:t>
            </a:r>
            <a:r>
              <a:rPr lang="en-US" altLang="en-US" sz="1700" i="1" dirty="0"/>
              <a:t> </a:t>
            </a:r>
            <a:r>
              <a:rPr lang="en-US" altLang="en-US" sz="1700" b="1" dirty="0"/>
              <a:t>varchar </a:t>
            </a:r>
            <a:r>
              <a:rPr lang="en-US" altLang="en-US" sz="1700" dirty="0"/>
              <a:t>(8),</a:t>
            </a:r>
          </a:p>
          <a:p>
            <a:pPr>
              <a:spcBef>
                <a:spcPts val="0"/>
              </a:spcBef>
              <a:buNone/>
            </a:pPr>
            <a:r>
              <a:rPr lang="en-US" altLang="en-US" sz="1700" i="1" dirty="0"/>
              <a:t>                    </a:t>
            </a:r>
            <a:r>
              <a:rPr lang="en-US" altLang="en-US" sz="1700" i="1" dirty="0" err="1"/>
              <a:t>sec_id</a:t>
            </a:r>
            <a:r>
              <a:rPr lang="en-US" altLang="en-US" sz="1700" i="1" dirty="0"/>
              <a:t> </a:t>
            </a:r>
            <a:r>
              <a:rPr lang="en-US" altLang="en-US" sz="1700" b="1" dirty="0"/>
              <a:t>varchar </a:t>
            </a:r>
            <a:r>
              <a:rPr lang="en-US" altLang="en-US" sz="1700" dirty="0"/>
              <a:t>(8),</a:t>
            </a:r>
          </a:p>
          <a:p>
            <a:pPr>
              <a:spcBef>
                <a:spcPts val="0"/>
              </a:spcBef>
              <a:buNone/>
            </a:pPr>
            <a:r>
              <a:rPr lang="en-US" altLang="en-US" sz="1700" i="1" dirty="0"/>
              <a:t>                    semester </a:t>
            </a:r>
            <a:r>
              <a:rPr lang="en-US" altLang="en-US" sz="1700" b="1" dirty="0"/>
              <a:t>varchar </a:t>
            </a:r>
            <a:r>
              <a:rPr lang="en-US" altLang="en-US" sz="1700" dirty="0"/>
              <a:t>(6),</a:t>
            </a:r>
          </a:p>
          <a:p>
            <a:pPr>
              <a:spcBef>
                <a:spcPts val="0"/>
              </a:spcBef>
              <a:buNone/>
            </a:pPr>
            <a:r>
              <a:rPr lang="en-US" altLang="en-US" sz="1700" i="1" dirty="0"/>
              <a:t>                    year </a:t>
            </a:r>
            <a:r>
              <a:rPr lang="en-US" altLang="en-US" sz="1700" b="1" dirty="0"/>
              <a:t>numeric </a:t>
            </a:r>
            <a:r>
              <a:rPr lang="en-US" altLang="en-US" sz="1700" dirty="0"/>
              <a:t>(4,0),</a:t>
            </a:r>
          </a:p>
          <a:p>
            <a:pPr>
              <a:spcBef>
                <a:spcPts val="0"/>
              </a:spcBef>
              <a:buNone/>
            </a:pPr>
            <a:r>
              <a:rPr lang="en-US" altLang="en-US" sz="1700" i="1" dirty="0"/>
              <a:t>                    building </a:t>
            </a:r>
            <a:r>
              <a:rPr lang="en-US" altLang="en-US" sz="1700" b="1" dirty="0"/>
              <a:t>varchar </a:t>
            </a:r>
            <a:r>
              <a:rPr lang="en-US" altLang="en-US" sz="1700" dirty="0"/>
              <a:t>(15),</a:t>
            </a:r>
          </a:p>
          <a:p>
            <a:pPr>
              <a:spcBef>
                <a:spcPts val="0"/>
              </a:spcBef>
              <a:buNone/>
            </a:pPr>
            <a:r>
              <a:rPr lang="en-US" altLang="en-US" sz="1700" i="1" dirty="0"/>
              <a:t>                    </a:t>
            </a:r>
            <a:r>
              <a:rPr lang="en-US" altLang="en-US" sz="1700" i="1" dirty="0" err="1"/>
              <a:t>room_number</a:t>
            </a:r>
            <a:r>
              <a:rPr lang="en-US" altLang="en-US" sz="1700" i="1" dirty="0"/>
              <a:t> </a:t>
            </a:r>
            <a:r>
              <a:rPr lang="en-US" altLang="en-US" sz="1700" b="1" dirty="0"/>
              <a:t>varchar </a:t>
            </a:r>
            <a:r>
              <a:rPr lang="en-US" altLang="en-US" sz="1700" dirty="0"/>
              <a:t>(7),</a:t>
            </a:r>
          </a:p>
          <a:p>
            <a:pPr>
              <a:spcBef>
                <a:spcPts val="0"/>
              </a:spcBef>
              <a:buNone/>
            </a:pPr>
            <a:r>
              <a:rPr lang="en-US" altLang="en-US" sz="1700" i="1" dirty="0"/>
              <a:t>                    time slot id </a:t>
            </a:r>
            <a:r>
              <a:rPr lang="en-US" altLang="en-US" sz="1700" b="1" dirty="0"/>
              <a:t>varchar </a:t>
            </a:r>
            <a:r>
              <a:rPr lang="en-US" altLang="en-US" sz="1700" dirty="0"/>
              <a:t>(4), </a:t>
            </a:r>
          </a:p>
          <a:p>
            <a:pPr>
              <a:spcBef>
                <a:spcPts val="0"/>
              </a:spcBef>
              <a:buNone/>
            </a:pPr>
            <a:r>
              <a:rPr lang="en-US" altLang="en-US" sz="1700" b="1" dirty="0"/>
              <a:t>                    primary key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a:t>
            </a:r>
          </a:p>
          <a:p>
            <a:pPr>
              <a:spcBef>
                <a:spcPts val="0"/>
              </a:spcBef>
              <a:buNone/>
            </a:pPr>
            <a:r>
              <a:rPr lang="en-US" altLang="en-US" sz="1700" b="1" dirty="0"/>
              <a:t>                    </a:t>
            </a:r>
            <a:r>
              <a:rPr lang="en-US" altLang="en-US" sz="1700" b="1" dirty="0">
                <a:solidFill>
                  <a:srgbClr val="002060"/>
                </a:solidFill>
              </a:rPr>
              <a:t>check</a:t>
            </a:r>
            <a:r>
              <a:rPr lang="en-US" altLang="en-US" sz="1700" b="1" dirty="0"/>
              <a:t> </a:t>
            </a:r>
            <a:r>
              <a:rPr lang="en-US" altLang="en-US" sz="1700" dirty="0"/>
              <a:t>(</a:t>
            </a:r>
            <a:r>
              <a:rPr lang="en-US" altLang="en-US" sz="1700" i="1" dirty="0"/>
              <a:t>semester </a:t>
            </a:r>
            <a:r>
              <a:rPr lang="en-US" altLang="en-US" sz="1700" b="1" dirty="0"/>
              <a:t>in </a:t>
            </a:r>
            <a:r>
              <a:rPr lang="en-US" altLang="en-US" sz="1700"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type="body" idx="1"/>
          </p:nvPr>
        </p:nvSpPr>
        <p:spPr>
          <a:xfrm>
            <a:off x="768349" y="1194843"/>
            <a:ext cx="7585537" cy="4548187"/>
          </a:xfrm>
        </p:spPr>
        <p:txBody>
          <a:bodyPr/>
          <a:lstStyle/>
          <a:p>
            <a:r>
              <a:rPr lang="en-US" altLang="en-US" sz="1700" b="1" dirty="0">
                <a:solidFill>
                  <a:srgbClr val="002060"/>
                </a:solidFill>
                <a:ea typeface="ＭＳ Ｐゴシック" pitchFamily="34" charset="-128"/>
              </a:rPr>
              <a:t>Join operations</a:t>
            </a:r>
            <a:r>
              <a:rPr lang="en-US" altLang="en-US" sz="1700" dirty="0">
                <a:solidFill>
                  <a:srgbClr val="002060"/>
                </a:solidFill>
                <a:ea typeface="ＭＳ Ｐゴシック" pitchFamily="34" charset="-128"/>
              </a:rPr>
              <a:t> </a:t>
            </a:r>
            <a:r>
              <a:rPr lang="en-US" altLang="en-US" sz="1700" dirty="0">
                <a:ea typeface="ＭＳ Ｐゴシック" pitchFamily="34" charset="-128"/>
              </a:rPr>
              <a:t>take two relations and return as a result another relation.</a:t>
            </a:r>
          </a:p>
          <a:p>
            <a:r>
              <a:rPr lang="en-US" altLang="en-US" sz="1700"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sz="1700" dirty="0">
                <a:ea typeface="ＭＳ Ｐゴシック" pitchFamily="34" charset="-128"/>
              </a:rPr>
              <a:t>The join operations are typically used as subquery expressions in the </a:t>
            </a:r>
            <a:r>
              <a:rPr lang="en-US" altLang="en-US" sz="1700" b="1" dirty="0">
                <a:ea typeface="ＭＳ Ｐゴシック" pitchFamily="34" charset="-128"/>
              </a:rPr>
              <a:t>from </a:t>
            </a:r>
            <a:r>
              <a:rPr lang="en-US" altLang="en-US" sz="1700" dirty="0">
                <a:ea typeface="ＭＳ Ｐゴシック" pitchFamily="34" charset="-128"/>
              </a:rPr>
              <a:t>clause</a:t>
            </a:r>
          </a:p>
          <a:p>
            <a:r>
              <a:rPr lang="en-US" altLang="en-US" sz="1700" dirty="0">
                <a:ea typeface="ＭＳ Ｐゴシック" pitchFamily="34" charset="-128"/>
              </a:rPr>
              <a:t>Three types of joins:</a:t>
            </a:r>
          </a:p>
          <a:p>
            <a:pPr lvl="1"/>
            <a:r>
              <a:rPr lang="en-US" altLang="en-US" sz="1700" dirty="0">
                <a:ea typeface="ＭＳ Ｐゴシック" pitchFamily="34" charset="-128"/>
              </a:rPr>
              <a:t>Natural join</a:t>
            </a:r>
          </a:p>
          <a:p>
            <a:pPr lvl="1"/>
            <a:r>
              <a:rPr lang="en-US" altLang="en-US" sz="1700" dirty="0">
                <a:ea typeface="ＭＳ Ｐゴシック" pitchFamily="34" charset="-128"/>
              </a:rPr>
              <a:t>Inner join</a:t>
            </a:r>
          </a:p>
          <a:p>
            <a:pPr lvl="1"/>
            <a:r>
              <a:rPr lang="en-US" altLang="en-US" sz="1700" dirty="0">
                <a:ea typeface="ＭＳ Ｐゴシック" pitchFamily="34" charset="-128"/>
              </a:rPr>
              <a:t>Outer join</a:t>
            </a:r>
          </a:p>
          <a:p>
            <a:pPr lvl="1">
              <a:buFont typeface="Monotype Sorts" charset="2"/>
              <a:buNone/>
            </a:pPr>
            <a:endParaRPr lang="en-US" altLang="en-US" sz="2000" dirty="0">
              <a:ea typeface="ＭＳ Ｐゴシック" pitchFamily="34" charset="-128"/>
            </a:endParaRPr>
          </a:p>
          <a:p>
            <a:endParaRPr lang="en-US" altLang="en-US" dirty="0">
              <a:ea typeface="ＭＳ Ｐゴシック"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type="body" idx="1"/>
          </p:nvPr>
        </p:nvSpPr>
        <p:spPr>
          <a:xfrm>
            <a:off x="768350" y="1135063"/>
            <a:ext cx="7523394" cy="4943475"/>
          </a:xfrm>
        </p:spPr>
        <p:txBody>
          <a:bodyPr/>
          <a:lstStyle/>
          <a:p>
            <a:r>
              <a:rPr lang="en-US" altLang="en-US" sz="1700" dirty="0"/>
              <a:t>Ensures that a value that appears in one relation for a given set of attributes also appears for a certain set of attributes in another relation.</a:t>
            </a:r>
          </a:p>
          <a:p>
            <a:pPr lvl="1"/>
            <a:r>
              <a:rPr lang="en-US" altLang="en-US" sz="1700" dirty="0"/>
              <a:t>Example:  If “Biology” is a department name appearing in one of the tuples in the </a:t>
            </a:r>
            <a:r>
              <a:rPr lang="en-US" altLang="en-US" sz="1700" i="1" dirty="0"/>
              <a:t>instructor</a:t>
            </a:r>
            <a:r>
              <a:rPr lang="en-US" altLang="en-US" sz="1700" dirty="0"/>
              <a:t> relation, then there exists a tuple in the </a:t>
            </a:r>
            <a:r>
              <a:rPr lang="en-US" altLang="en-US" sz="1700" i="1" dirty="0"/>
              <a:t>department</a:t>
            </a:r>
            <a:r>
              <a:rPr lang="en-US" altLang="en-US" sz="1700" dirty="0"/>
              <a:t> relation for “Biology”.</a:t>
            </a:r>
          </a:p>
          <a:p>
            <a:r>
              <a:rPr lang="en-US" altLang="en-US" sz="1700" dirty="0"/>
              <a:t>Let A be a set of attributes.  Let R and S be two relations that contain attributes A and where A is the primary key of S. A is said to be a  </a:t>
            </a:r>
            <a:r>
              <a:rPr lang="en-US" altLang="en-US" sz="1700" b="1" dirty="0">
                <a:solidFill>
                  <a:srgbClr val="002060"/>
                </a:solidFill>
              </a:rPr>
              <a:t>foreign key</a:t>
            </a:r>
            <a:r>
              <a:rPr lang="en-US" altLang="en-US" sz="1700" dirty="0">
                <a:solidFill>
                  <a:srgbClr val="002060"/>
                </a:solidFill>
              </a:rPr>
              <a:t> </a:t>
            </a:r>
            <a:r>
              <a:rPr lang="en-US" altLang="en-US" sz="1700" dirty="0"/>
              <a:t>of R if for any values of A appearing in R these values also appear in 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type="body" idx="1"/>
          </p:nvPr>
        </p:nvSpPr>
        <p:spPr>
          <a:xfrm>
            <a:off x="768351" y="1135063"/>
            <a:ext cx="7461250" cy="3644201"/>
          </a:xfrm>
        </p:spPr>
        <p:txBody>
          <a:bodyPr/>
          <a:lstStyle/>
          <a:p>
            <a:r>
              <a:rPr lang="en-US" altLang="en-US" sz="1700" dirty="0"/>
              <a:t>Foreign </a:t>
            </a:r>
            <a:r>
              <a:rPr lang="en-US" altLang="en-US" sz="1700" i="1" dirty="0"/>
              <a:t>keys can be </a:t>
            </a:r>
            <a:r>
              <a:rPr lang="en-US" altLang="en-US" sz="1700" dirty="0"/>
              <a:t>specified as part of the SQL </a:t>
            </a:r>
            <a:r>
              <a:rPr lang="en-US" altLang="en-US" sz="1700" b="1" dirty="0"/>
              <a:t>create</a:t>
            </a:r>
            <a:r>
              <a:rPr lang="en-US" altLang="en-US" sz="1700" dirty="0"/>
              <a:t> </a:t>
            </a:r>
            <a:r>
              <a:rPr lang="en-US" altLang="en-US" sz="1700" b="1" dirty="0"/>
              <a:t>table </a:t>
            </a:r>
            <a:r>
              <a:rPr lang="en-US" altLang="en-US" sz="1700" dirty="0"/>
              <a:t> statement </a:t>
            </a:r>
          </a:p>
          <a:p>
            <a:pPr>
              <a:buNone/>
            </a:pPr>
            <a:r>
              <a:rPr lang="en-US" altLang="en-US" sz="1700" b="1" dirty="0"/>
              <a:t>         foreign key </a:t>
            </a:r>
            <a:r>
              <a:rPr lang="en-US" altLang="en-US" sz="1700" dirty="0"/>
              <a:t>(</a:t>
            </a:r>
            <a:r>
              <a:rPr lang="en-US" altLang="en-US" sz="1700" i="1" dirty="0"/>
              <a:t>dept_name</a:t>
            </a:r>
            <a:r>
              <a:rPr lang="en-US" altLang="en-US" sz="1700" dirty="0"/>
              <a:t>) </a:t>
            </a:r>
            <a:r>
              <a:rPr lang="en-US" altLang="en-US" sz="1700" b="1" dirty="0"/>
              <a:t>references </a:t>
            </a:r>
            <a:r>
              <a:rPr lang="en-US" altLang="en-US" sz="1700" i="1" dirty="0"/>
              <a:t>department</a:t>
            </a:r>
          </a:p>
          <a:p>
            <a:r>
              <a:rPr lang="en-US" altLang="en-US" sz="1700" dirty="0"/>
              <a:t>By default, a foreign key references the primary-key attributes of the referenced table.</a:t>
            </a:r>
          </a:p>
          <a:p>
            <a:r>
              <a:rPr lang="en-US" altLang="en-US" sz="1700" dirty="0"/>
              <a:t>SQL allows  a list of attributes of the referenced relation to be specified explicitly.</a:t>
            </a:r>
          </a:p>
          <a:p>
            <a:pPr>
              <a:buNone/>
            </a:pPr>
            <a:r>
              <a:rPr lang="en-US" altLang="en-US" sz="1700" b="1" dirty="0"/>
              <a:t>       foreign key </a:t>
            </a:r>
            <a:r>
              <a:rPr lang="en-US" altLang="en-US" sz="1700" dirty="0"/>
              <a:t>(</a:t>
            </a:r>
            <a:r>
              <a:rPr lang="en-US" altLang="en-US" sz="1700" i="1" dirty="0"/>
              <a:t>dept_name</a:t>
            </a:r>
            <a:r>
              <a:rPr lang="en-US" altLang="en-US" sz="1700" dirty="0"/>
              <a:t>) </a:t>
            </a:r>
            <a:r>
              <a:rPr lang="en-US" altLang="en-US" sz="1700" b="1" dirty="0"/>
              <a:t>references </a:t>
            </a:r>
            <a:r>
              <a:rPr lang="en-US" altLang="en-US" sz="1700" i="1" dirty="0"/>
              <a:t>department </a:t>
            </a:r>
            <a:r>
              <a:rPr lang="en-US" altLang="en-US" sz="1700" dirty="0"/>
              <a:t>(</a:t>
            </a:r>
            <a:r>
              <a:rPr lang="en-US" altLang="en-US" sz="1700" i="1" dirty="0"/>
              <a:t>dept_name</a:t>
            </a:r>
            <a:r>
              <a:rPr lang="en-US" altLang="en-US" sz="1700" dirty="0"/>
              <a:t>)</a:t>
            </a:r>
          </a:p>
          <a:p>
            <a:r>
              <a:rPr lang="en-US" dirty="0"/>
              <a:t>The specified list of attributes must, however, be declared as a superkey of the referenced relation, using either a primary key constraint or a unique constraint.</a:t>
            </a:r>
            <a:endParaRPr lang="en-US" altLang="en-US" sz="1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56F0-DC38-1EDE-FAD3-7E41EDB7B7D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01CCC77-A8B1-BAE8-5EC5-3E0CC0E818EE}"/>
              </a:ext>
            </a:extLst>
          </p:cNvPr>
          <p:cNvPicPr>
            <a:picLocks noGrp="1" noChangeAspect="1"/>
          </p:cNvPicPr>
          <p:nvPr>
            <p:ph idx="1"/>
          </p:nvPr>
        </p:nvPicPr>
        <p:blipFill>
          <a:blip r:embed="rId2"/>
          <a:stretch>
            <a:fillRect/>
          </a:stretch>
        </p:blipFill>
        <p:spPr>
          <a:xfrm>
            <a:off x="1135856" y="1412081"/>
            <a:ext cx="6972300" cy="4267200"/>
          </a:xfrm>
        </p:spPr>
      </p:pic>
    </p:spTree>
    <p:extLst>
      <p:ext uri="{BB962C8B-B14F-4D97-AF65-F5344CB8AC3E}">
        <p14:creationId xmlns:p14="http://schemas.microsoft.com/office/powerpoint/2010/main" val="3857907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type="body" idx="1"/>
          </p:nvPr>
        </p:nvSpPr>
        <p:spPr>
          <a:xfrm>
            <a:off x="772359" y="1123279"/>
            <a:ext cx="7806431" cy="4447401"/>
          </a:xfrm>
        </p:spPr>
        <p:txBody>
          <a:bodyPr/>
          <a:lstStyle/>
          <a:p>
            <a:pPr>
              <a:tabLst>
                <a:tab pos="2173288" algn="l"/>
              </a:tabLst>
            </a:pPr>
            <a:r>
              <a:rPr lang="en-US" altLang="en-US" sz="1700" dirty="0"/>
              <a:t>When a referential-integrity constraint is violated, the normal procedure is to reject the action that caused the violation.</a:t>
            </a:r>
          </a:p>
          <a:p>
            <a:pPr>
              <a:tabLst>
                <a:tab pos="2173288" algn="l"/>
              </a:tabLst>
            </a:pPr>
            <a:r>
              <a:rPr lang="en-US" dirty="0"/>
              <a:t>A foreign key clause can specify that if a delete or update action on the referenced relation violates the constraint, then, instead of rejecting the action, the system must take steps to change the tuple in the referencing relation to restore the constraint.</a:t>
            </a:r>
            <a:endParaRPr lang="en-US" altLang="en-US" sz="1700" dirty="0"/>
          </a:p>
          <a:p>
            <a:pPr>
              <a:tabLst>
                <a:tab pos="2173288" algn="l"/>
              </a:tabLst>
            </a:pPr>
            <a:r>
              <a:rPr lang="en-US" altLang="en-US" sz="1700" dirty="0"/>
              <a:t>An alternative, in case of delete or update is to cascade</a:t>
            </a:r>
          </a:p>
          <a:p>
            <a:pPr>
              <a:buNone/>
              <a:tabLst>
                <a:tab pos="2173288" algn="l"/>
              </a:tabLst>
            </a:pPr>
            <a:r>
              <a:rPr lang="en-US" altLang="en-US" sz="1700" b="1" dirty="0"/>
              <a:t>            create table </a:t>
            </a:r>
            <a:r>
              <a:rPr lang="en-US" altLang="en-US" sz="1700" i="1" dirty="0"/>
              <a:t>course </a:t>
            </a:r>
            <a:r>
              <a:rPr lang="en-US" altLang="en-US" sz="1700" dirty="0"/>
              <a:t>(</a:t>
            </a:r>
            <a:br>
              <a:rPr lang="en-US" altLang="en-US" sz="1700" dirty="0"/>
            </a:br>
            <a:r>
              <a:rPr lang="en-US" altLang="en-US" sz="1700" dirty="0"/>
              <a:t>             (…</a:t>
            </a:r>
            <a:br>
              <a:rPr lang="en-US" altLang="en-US" sz="1700" dirty="0"/>
            </a:br>
            <a:r>
              <a:rPr lang="en-US" altLang="en-US" sz="1700"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b="1" dirty="0"/>
              <a:t>foreign key </a:t>
            </a:r>
            <a:r>
              <a:rPr lang="en-US" altLang="en-US" sz="1700" dirty="0"/>
              <a:t>(</a:t>
            </a:r>
            <a:r>
              <a:rPr lang="en-US" altLang="en-US" sz="1700" i="1" dirty="0"/>
              <a:t>dept_name</a:t>
            </a:r>
            <a:r>
              <a:rPr lang="en-US" altLang="en-US" sz="1700" dirty="0"/>
              <a:t>) </a:t>
            </a:r>
            <a:r>
              <a:rPr lang="en-US" altLang="en-US" sz="1700" b="1" dirty="0"/>
              <a:t>references </a:t>
            </a:r>
            <a:r>
              <a:rPr lang="en-US" altLang="en-US" sz="1700" i="1" dirty="0"/>
              <a:t>department</a:t>
            </a:r>
            <a:br>
              <a:rPr lang="en-US" altLang="en-US" sz="1700" i="1" dirty="0"/>
            </a:br>
            <a:r>
              <a:rPr lang="en-US" altLang="en-US" sz="1700" i="1" dirty="0"/>
              <a:t>                   </a:t>
            </a:r>
            <a:r>
              <a:rPr lang="en-US" altLang="en-US" sz="1700" b="1" dirty="0"/>
              <a:t>on delete cascade</a:t>
            </a:r>
            <a:br>
              <a:rPr lang="en-US" altLang="en-US" sz="1700" b="1" dirty="0"/>
            </a:br>
            <a:r>
              <a:rPr lang="en-US" altLang="en-US" sz="1700" b="1" dirty="0"/>
              <a:t>                   on update cascade</a:t>
            </a:r>
            <a:r>
              <a:rPr lang="en-US" altLang="en-US" sz="1700" dirty="0"/>
              <a:t>,</a:t>
            </a:r>
            <a:br>
              <a:rPr lang="en-US" altLang="en-US" sz="1700" dirty="0"/>
            </a:br>
            <a:r>
              <a:rPr lang="en-US" altLang="en-US" sz="1700" dirty="0"/>
              <a:t>                . . .) </a:t>
            </a:r>
          </a:p>
          <a:p>
            <a:pPr>
              <a:tabLst>
                <a:tab pos="2173288" algn="l"/>
              </a:tabLst>
            </a:pPr>
            <a:r>
              <a:rPr lang="en-US" altLang="en-US" sz="1700" dirty="0"/>
              <a:t>Instead of cascade we can use :  </a:t>
            </a:r>
          </a:p>
          <a:p>
            <a:pPr lvl="1">
              <a:tabLst>
                <a:tab pos="2173288" algn="l"/>
              </a:tabLst>
            </a:pPr>
            <a:r>
              <a:rPr lang="en-US" altLang="en-US" sz="1700" b="1" dirty="0"/>
              <a:t>set null</a:t>
            </a:r>
            <a:r>
              <a:rPr lang="en-US" altLang="en-US" sz="1700" dirty="0"/>
              <a:t>,</a:t>
            </a:r>
          </a:p>
          <a:p>
            <a:pPr lvl="1">
              <a:tabLst>
                <a:tab pos="2173288" algn="l"/>
              </a:tabLst>
            </a:pPr>
            <a:r>
              <a:rPr lang="en-US" altLang="en-US" sz="1700" b="1" dirty="0"/>
              <a:t>set default</a:t>
            </a:r>
            <a:endParaRPr lang="en-US" altLang="en-US" sz="1700" dirty="0"/>
          </a:p>
          <a:p>
            <a:pPr>
              <a:buFont typeface="Monotype Sorts" charset="2"/>
              <a:buNone/>
              <a:tabLst>
                <a:tab pos="2173288" algn="l"/>
              </a:tabLst>
            </a:pPr>
            <a:endParaRPr lang="en-US" altLang="en-US"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B56A-218B-C1B1-188E-1B0E181B96F6}"/>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DB831904-039D-BCE3-00E1-6B4F76F6C069}"/>
              </a:ext>
            </a:extLst>
          </p:cNvPr>
          <p:cNvPicPr>
            <a:picLocks noChangeAspect="1"/>
          </p:cNvPicPr>
          <p:nvPr/>
        </p:nvPicPr>
        <p:blipFill>
          <a:blip r:embed="rId2"/>
          <a:stretch>
            <a:fillRect/>
          </a:stretch>
        </p:blipFill>
        <p:spPr>
          <a:xfrm>
            <a:off x="904226" y="4643669"/>
            <a:ext cx="2962275" cy="1352550"/>
          </a:xfrm>
          <a:prstGeom prst="rect">
            <a:avLst/>
          </a:prstGeom>
        </p:spPr>
      </p:pic>
      <p:pic>
        <p:nvPicPr>
          <p:cNvPr id="9" name="Picture 8">
            <a:extLst>
              <a:ext uri="{FF2B5EF4-FFF2-40B4-BE49-F238E27FC236}">
                <a16:creationId xmlns:a16="http://schemas.microsoft.com/office/drawing/2014/main" id="{D6125288-8935-EA8B-A954-144173C35506}"/>
              </a:ext>
            </a:extLst>
          </p:cNvPr>
          <p:cNvPicPr>
            <a:picLocks noChangeAspect="1"/>
          </p:cNvPicPr>
          <p:nvPr/>
        </p:nvPicPr>
        <p:blipFill>
          <a:blip r:embed="rId3"/>
          <a:stretch>
            <a:fillRect/>
          </a:stretch>
        </p:blipFill>
        <p:spPr>
          <a:xfrm>
            <a:off x="4350566" y="4643669"/>
            <a:ext cx="4295775" cy="1114425"/>
          </a:xfrm>
          <a:prstGeom prst="rect">
            <a:avLst/>
          </a:prstGeom>
        </p:spPr>
      </p:pic>
      <p:pic>
        <p:nvPicPr>
          <p:cNvPr id="6" name="Content Placeholder 5">
            <a:extLst>
              <a:ext uri="{FF2B5EF4-FFF2-40B4-BE49-F238E27FC236}">
                <a16:creationId xmlns:a16="http://schemas.microsoft.com/office/drawing/2014/main" id="{FB380D50-9F98-F484-DE69-22D82B578B8A}"/>
              </a:ext>
            </a:extLst>
          </p:cNvPr>
          <p:cNvPicPr>
            <a:picLocks noGrp="1" noChangeAspect="1"/>
          </p:cNvPicPr>
          <p:nvPr>
            <p:ph idx="1"/>
          </p:nvPr>
        </p:nvPicPr>
        <p:blipFill>
          <a:blip r:embed="rId4"/>
          <a:stretch>
            <a:fillRect/>
          </a:stretch>
        </p:blipFill>
        <p:spPr>
          <a:xfrm>
            <a:off x="768349" y="727075"/>
            <a:ext cx="4738807" cy="3622983"/>
          </a:xfrm>
        </p:spPr>
      </p:pic>
    </p:spTree>
    <p:extLst>
      <p:ext uri="{BB962C8B-B14F-4D97-AF65-F5344CB8AC3E}">
        <p14:creationId xmlns:p14="http://schemas.microsoft.com/office/powerpoint/2010/main" val="1354429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A8B0-AF03-3BCB-19B3-DFE888AA9C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D89CF2-AF7C-00A6-DA6C-BE7D1E45C5B0}"/>
              </a:ext>
            </a:extLst>
          </p:cNvPr>
          <p:cNvSpPr>
            <a:spLocks noGrp="1"/>
          </p:cNvSpPr>
          <p:nvPr>
            <p:ph idx="1"/>
          </p:nvPr>
        </p:nvSpPr>
        <p:spPr/>
        <p:txBody>
          <a:bodyPr/>
          <a:lstStyle/>
          <a:p>
            <a:r>
              <a:rPr lang="en-US" sz="2000" i="1" dirty="0">
                <a:latin typeface="Times New Roman" panose="02020603050405020304" pitchFamily="18" charset="0"/>
                <a:cs typeface="Times New Roman" panose="02020603050405020304" pitchFamily="18" charset="0"/>
              </a:rPr>
              <a:t>delete from dept2 where dept_id=5;</a:t>
            </a:r>
          </a:p>
          <a:p>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902E6F-1797-D88D-13D9-4682930439B2}"/>
              </a:ext>
            </a:extLst>
          </p:cNvPr>
          <p:cNvPicPr>
            <a:picLocks noChangeAspect="1"/>
          </p:cNvPicPr>
          <p:nvPr/>
        </p:nvPicPr>
        <p:blipFill>
          <a:blip r:embed="rId2"/>
          <a:stretch>
            <a:fillRect/>
          </a:stretch>
        </p:blipFill>
        <p:spPr>
          <a:xfrm>
            <a:off x="1239313" y="1696467"/>
            <a:ext cx="2847975" cy="1085850"/>
          </a:xfrm>
          <a:prstGeom prst="rect">
            <a:avLst/>
          </a:prstGeom>
        </p:spPr>
      </p:pic>
      <p:pic>
        <p:nvPicPr>
          <p:cNvPr id="6" name="Picture 5">
            <a:extLst>
              <a:ext uri="{FF2B5EF4-FFF2-40B4-BE49-F238E27FC236}">
                <a16:creationId xmlns:a16="http://schemas.microsoft.com/office/drawing/2014/main" id="{B3345310-4A97-5713-43DF-CEB5146EBDC8}"/>
              </a:ext>
            </a:extLst>
          </p:cNvPr>
          <p:cNvPicPr>
            <a:picLocks noChangeAspect="1"/>
          </p:cNvPicPr>
          <p:nvPr/>
        </p:nvPicPr>
        <p:blipFill>
          <a:blip r:embed="rId3"/>
          <a:stretch>
            <a:fillRect/>
          </a:stretch>
        </p:blipFill>
        <p:spPr>
          <a:xfrm>
            <a:off x="1239313" y="3515557"/>
            <a:ext cx="5505881" cy="1157287"/>
          </a:xfrm>
          <a:prstGeom prst="rect">
            <a:avLst/>
          </a:prstGeom>
        </p:spPr>
      </p:pic>
    </p:spTree>
    <p:extLst>
      <p:ext uri="{BB962C8B-B14F-4D97-AF65-F5344CB8AC3E}">
        <p14:creationId xmlns:p14="http://schemas.microsoft.com/office/powerpoint/2010/main" val="1473218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type="body" idx="1"/>
          </p:nvPr>
        </p:nvSpPr>
        <p:spPr>
          <a:xfrm>
            <a:off x="772358" y="1130365"/>
            <a:ext cx="7706647" cy="4843716"/>
          </a:xfrm>
        </p:spPr>
        <p:txBody>
          <a:bodyPr/>
          <a:lstStyle/>
          <a:p>
            <a:r>
              <a:rPr lang="en-US" altLang="en-US" sz="1700" dirty="0"/>
              <a:t>Consider:</a:t>
            </a:r>
          </a:p>
          <a:p>
            <a:pPr lvl="1">
              <a:buFont typeface="Monotype Sorts" charset="2"/>
              <a:buNone/>
            </a:pPr>
            <a:r>
              <a:rPr lang="en-US" altLang="en-US" sz="1700" b="1" dirty="0"/>
              <a:t>      create table </a:t>
            </a:r>
            <a:r>
              <a:rPr lang="en-US" altLang="en-US" sz="1700" i="1" dirty="0"/>
              <a:t>person </a:t>
            </a:r>
            <a:r>
              <a:rPr lang="en-US" altLang="en-US" sz="1700" dirty="0"/>
              <a:t>(</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name </a:t>
            </a:r>
            <a:r>
              <a:rPr lang="en-US" altLang="en-US" sz="1700" b="1" dirty="0"/>
              <a:t>char</a:t>
            </a:r>
            <a:r>
              <a:rPr lang="en-US" altLang="en-US" sz="1700" dirty="0"/>
              <a:t>(40),</a:t>
            </a:r>
            <a:br>
              <a:rPr lang="en-US" altLang="en-US" sz="1700" dirty="0"/>
            </a:br>
            <a:r>
              <a:rPr lang="en-US" altLang="en-US" sz="1700" dirty="0"/>
              <a:t>        </a:t>
            </a:r>
            <a:r>
              <a:rPr lang="en-US" altLang="en-US" sz="1700" i="1" dirty="0"/>
              <a:t>mother</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father </a:t>
            </a:r>
            <a:r>
              <a:rPr lang="en-US" altLang="en-US" sz="1700" b="1" dirty="0"/>
              <a:t> char</a:t>
            </a:r>
            <a:r>
              <a:rPr lang="en-US" altLang="en-US" sz="1700" dirty="0"/>
              <a:t>(10),</a:t>
            </a:r>
            <a:br>
              <a:rPr lang="en-US" altLang="en-US" sz="1700" dirty="0"/>
            </a:br>
            <a:r>
              <a:rPr lang="en-US" altLang="en-US" sz="1700" dirty="0"/>
              <a:t>        </a:t>
            </a:r>
            <a:r>
              <a:rPr lang="en-US" altLang="en-US" sz="1700" b="1" dirty="0"/>
              <a:t>primary key</a:t>
            </a:r>
            <a:r>
              <a:rPr lang="en-US" altLang="en-US" sz="1700" i="1" dirty="0"/>
              <a:t> ID,</a:t>
            </a:r>
            <a:br>
              <a:rPr lang="en-US" altLang="en-US" sz="1700" i="1" dirty="0"/>
            </a:br>
            <a:r>
              <a:rPr lang="en-US" altLang="en-US" sz="1700" i="1" dirty="0"/>
              <a:t>        </a:t>
            </a:r>
            <a:r>
              <a:rPr lang="en-US" altLang="en-US" sz="1700" b="1" dirty="0"/>
              <a:t>foreign key </a:t>
            </a:r>
            <a:r>
              <a:rPr lang="en-US" altLang="en-US" sz="1700" i="1" dirty="0"/>
              <a:t>father</a:t>
            </a:r>
            <a:r>
              <a:rPr lang="en-US" altLang="en-US" sz="1700" b="1" dirty="0"/>
              <a:t> references </a:t>
            </a:r>
            <a:r>
              <a:rPr lang="en-US" altLang="en-US" sz="1700" i="1" dirty="0"/>
              <a:t>person,</a:t>
            </a:r>
            <a:br>
              <a:rPr lang="en-US" altLang="en-US" sz="1700" dirty="0"/>
            </a:br>
            <a:r>
              <a:rPr lang="en-US" altLang="en-US" sz="1700" dirty="0"/>
              <a:t>        </a:t>
            </a:r>
            <a:r>
              <a:rPr lang="en-US" altLang="en-US" sz="1700" b="1" dirty="0"/>
              <a:t>foreign key </a:t>
            </a:r>
            <a:r>
              <a:rPr lang="en-US" altLang="en-US" sz="1700" i="1" dirty="0"/>
              <a:t>mother</a:t>
            </a:r>
            <a:r>
              <a:rPr lang="en-US" altLang="en-US" sz="1700" dirty="0"/>
              <a:t> </a:t>
            </a:r>
            <a:r>
              <a:rPr lang="en-US" altLang="en-US" sz="1700" b="1" dirty="0"/>
              <a:t>references </a:t>
            </a:r>
            <a:r>
              <a:rPr lang="en-US" altLang="en-US" sz="1700" i="1" dirty="0"/>
              <a:t> person</a:t>
            </a:r>
            <a:r>
              <a:rPr lang="en-US" altLang="en-US" sz="1700" dirty="0"/>
              <a:t>)</a:t>
            </a:r>
          </a:p>
          <a:p>
            <a:r>
              <a:rPr lang="en-US" altLang="en-US" sz="1700" dirty="0"/>
              <a:t>How to insert a tuple without causing constraint violation?</a:t>
            </a:r>
          </a:p>
          <a:p>
            <a:pPr lvl="1"/>
            <a:r>
              <a:rPr lang="en-US" altLang="en-US" sz="1700" dirty="0"/>
              <a:t>Insert father and mother of a person before inserting person</a:t>
            </a:r>
          </a:p>
          <a:p>
            <a:pPr lvl="1"/>
            <a:r>
              <a:rPr lang="en-US" altLang="en-US" sz="1700" dirty="0"/>
              <a:t>OR, set father and mother to null initially, update after inserting all persons (not possible if father and mother attributes declared to be </a:t>
            </a:r>
            <a:r>
              <a:rPr lang="en-US" altLang="en-US" sz="1700" b="1" dirty="0"/>
              <a:t>not null</a:t>
            </a:r>
            <a:r>
              <a:rPr lang="en-US" altLang="en-US" sz="1700" dirty="0"/>
              <a:t>) </a:t>
            </a:r>
          </a:p>
          <a:p>
            <a:pPr lvl="1"/>
            <a:r>
              <a:rPr lang="en-US" altLang="en-US" sz="1700" dirty="0"/>
              <a:t>OR defer constraint</a:t>
            </a:r>
            <a:r>
              <a:rPr lang="en-US" altLang="en-US" sz="1700" b="1" dirty="0"/>
              <a:t> </a:t>
            </a:r>
            <a:r>
              <a:rPr lang="en-US" altLang="en-US" sz="1700" dirty="0"/>
              <a:t>checking</a:t>
            </a:r>
          </a:p>
          <a:p>
            <a:pPr lvl="1"/>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type="body" idx="1"/>
          </p:nvPr>
        </p:nvSpPr>
        <p:spPr>
          <a:xfrm>
            <a:off x="768350" y="1093789"/>
            <a:ext cx="7534402" cy="4173156"/>
          </a:xfrm>
        </p:spPr>
        <p:txBody>
          <a:bodyPr/>
          <a:lstStyle/>
          <a:p>
            <a:r>
              <a:rPr lang="en-US" altLang="en-US" sz="1700" dirty="0"/>
              <a:t>The predicate in the check clause can be an arbitrary predicate that can include a subquery.</a:t>
            </a:r>
          </a:p>
          <a:p>
            <a:pPr>
              <a:buNone/>
            </a:pPr>
            <a:r>
              <a:rPr lang="en-US" altLang="en-US" sz="1700" b="1" dirty="0"/>
              <a:t>          check </a:t>
            </a:r>
            <a:r>
              <a:rPr lang="en-US" altLang="en-US" sz="1700" dirty="0"/>
              <a:t>(</a:t>
            </a:r>
            <a:r>
              <a:rPr lang="en-US" altLang="en-US" sz="1700" i="1" dirty="0" err="1"/>
              <a:t>time_slot_id</a:t>
            </a:r>
            <a:r>
              <a:rPr lang="en-US" altLang="en-US" sz="1700" i="1" dirty="0"/>
              <a:t>  </a:t>
            </a:r>
            <a:r>
              <a:rPr lang="en-US" altLang="en-US" sz="1700" b="1" dirty="0"/>
              <a:t>in </a:t>
            </a:r>
            <a:r>
              <a:rPr lang="en-US" altLang="en-US" sz="1700" dirty="0"/>
              <a:t>(</a:t>
            </a:r>
            <a:r>
              <a:rPr lang="en-US" altLang="en-US" sz="1700" b="1" dirty="0"/>
              <a:t>select </a:t>
            </a:r>
            <a:r>
              <a:rPr lang="en-US" altLang="en-US" sz="1700" i="1" dirty="0" err="1"/>
              <a:t>time_slot_id</a:t>
            </a:r>
            <a:r>
              <a:rPr lang="en-US" altLang="en-US" sz="1700" i="1" dirty="0"/>
              <a:t> </a:t>
            </a:r>
            <a:r>
              <a:rPr lang="en-US" altLang="en-US" sz="1700" b="1" dirty="0"/>
              <a:t>from </a:t>
            </a:r>
            <a:r>
              <a:rPr lang="en-US" altLang="en-US" sz="1700" i="1" dirty="0" err="1"/>
              <a:t>time_slot</a:t>
            </a:r>
            <a:r>
              <a:rPr lang="en-US" altLang="en-US" sz="1700" dirty="0"/>
              <a:t>))</a:t>
            </a:r>
          </a:p>
          <a:p>
            <a:pPr>
              <a:buNone/>
            </a:pPr>
            <a:r>
              <a:rPr lang="en-US" altLang="en-US" sz="1700" dirty="0"/>
              <a:t>     The check condition states  that the  </a:t>
            </a:r>
            <a:r>
              <a:rPr lang="en-US" altLang="en-US" sz="1700" dirty="0" err="1"/>
              <a:t>time_slot_id</a:t>
            </a:r>
            <a:r>
              <a:rPr lang="en-US" altLang="en-US" sz="1700" dirty="0"/>
              <a:t> in each tuple in the </a:t>
            </a:r>
            <a:r>
              <a:rPr lang="en-US" altLang="en-US" sz="1700" i="1" dirty="0"/>
              <a:t>section</a:t>
            </a:r>
            <a:r>
              <a:rPr lang="en-US" altLang="en-US" sz="1700" dirty="0"/>
              <a:t>  relation is actually the identifier of a time slot in the </a:t>
            </a:r>
            <a:r>
              <a:rPr lang="en-US" altLang="en-US" sz="1700" i="1" dirty="0" err="1"/>
              <a:t>time_slot</a:t>
            </a:r>
            <a:r>
              <a:rPr lang="en-US" altLang="en-US" sz="1700" dirty="0"/>
              <a:t> relation.</a:t>
            </a:r>
          </a:p>
          <a:p>
            <a:pPr lvl="1"/>
            <a:r>
              <a:rPr lang="en-US" altLang="en-US" sz="1700" dirty="0"/>
              <a:t>The condition has to be checked not only when a tuple is inserted or modified in </a:t>
            </a:r>
            <a:r>
              <a:rPr lang="en-US" altLang="en-US" sz="1700" i="1" dirty="0"/>
              <a:t>section</a:t>
            </a:r>
            <a:r>
              <a:rPr lang="en-US" altLang="en-US" sz="1700" dirty="0"/>
              <a:t> , but also when the relation </a:t>
            </a:r>
            <a:r>
              <a:rPr lang="en-US" altLang="en-US" sz="1700" i="1" dirty="0" err="1"/>
              <a:t>time_slot</a:t>
            </a:r>
            <a:r>
              <a:rPr lang="en-US" altLang="en-US" sz="1700" i="1" dirty="0"/>
              <a:t> </a:t>
            </a:r>
            <a:r>
              <a:rPr lang="en-US" altLang="en-US" sz="1700" dirty="0"/>
              <a:t>changes </a:t>
            </a:r>
          </a:p>
          <a:p>
            <a:pPr>
              <a:buNone/>
            </a:pP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type="body" idx="1"/>
          </p:nvPr>
        </p:nvSpPr>
        <p:spPr>
          <a:xfrm>
            <a:off x="768351" y="1109553"/>
            <a:ext cx="7647680" cy="4291503"/>
          </a:xfrm>
        </p:spPr>
        <p:txBody>
          <a:bodyPr/>
          <a:lstStyle/>
          <a:p>
            <a:r>
              <a:rPr lang="en-US" altLang="en-US" sz="1700" dirty="0"/>
              <a:t>An </a:t>
            </a:r>
            <a:r>
              <a:rPr lang="en-US" altLang="en-US" sz="1700" b="1" dirty="0">
                <a:solidFill>
                  <a:srgbClr val="002060"/>
                </a:solidFill>
              </a:rPr>
              <a:t>assertion</a:t>
            </a:r>
            <a:r>
              <a:rPr lang="en-US" altLang="en-US" sz="1700" dirty="0">
                <a:solidFill>
                  <a:srgbClr val="002060"/>
                </a:solidFill>
              </a:rPr>
              <a:t> </a:t>
            </a:r>
            <a:r>
              <a:rPr lang="en-US" altLang="en-US" sz="1700" dirty="0"/>
              <a:t>is a predicate expressing a condition that we wish the database always to satisfy.</a:t>
            </a:r>
          </a:p>
          <a:p>
            <a:r>
              <a:rPr lang="en-US" altLang="en-US" sz="1700" dirty="0"/>
              <a:t>The following constraints, can be expressed using assertions:</a:t>
            </a:r>
          </a:p>
          <a:p>
            <a:r>
              <a:rPr lang="en-US" altLang="en-US" sz="1700" dirty="0"/>
              <a:t>For each tuple in the </a:t>
            </a:r>
            <a:r>
              <a:rPr lang="en-US" altLang="en-US" sz="1700" i="1" dirty="0"/>
              <a:t>student</a:t>
            </a:r>
            <a:r>
              <a:rPr lang="en-US" altLang="en-US" sz="1700" dirty="0"/>
              <a:t> relation, the value of the attribute </a:t>
            </a:r>
            <a:r>
              <a:rPr lang="en-US" altLang="en-US" sz="1700" i="1" dirty="0"/>
              <a:t>tot_cred</a:t>
            </a:r>
            <a:r>
              <a:rPr lang="en-US" altLang="en-US" sz="1700" dirty="0"/>
              <a:t> must equal the sum of credits of courses that the student has completed successfully.</a:t>
            </a:r>
          </a:p>
          <a:p>
            <a:r>
              <a:rPr lang="en-US" altLang="en-US" sz="1700" dirty="0"/>
              <a:t>An instructor cannot teach in two different classrooms in a semester in the same time slot</a:t>
            </a:r>
          </a:p>
          <a:p>
            <a:r>
              <a:rPr lang="en-US" altLang="en-US" sz="1700" dirty="0"/>
              <a:t>An assertion in SQL takes the form:</a:t>
            </a:r>
          </a:p>
          <a:p>
            <a:pPr>
              <a:buNone/>
            </a:pPr>
            <a:r>
              <a:rPr lang="en-US" altLang="en-US" sz="1700" dirty="0"/>
              <a:t>        </a:t>
            </a:r>
            <a:r>
              <a:rPr lang="en-US" altLang="en-US" sz="1700" b="1" dirty="0"/>
              <a:t>create assertion</a:t>
            </a:r>
            <a:r>
              <a:rPr lang="en-US" altLang="en-US" sz="1700" dirty="0"/>
              <a:t> &lt;assertion-name&gt; </a:t>
            </a:r>
            <a:r>
              <a:rPr lang="en-US" altLang="en-US" sz="1700" b="1" dirty="0"/>
              <a:t>check </a:t>
            </a:r>
            <a:r>
              <a:rPr lang="en-US" altLang="en-US" sz="1700" dirty="0"/>
              <a:t>(&lt;predicate&gt;);</a:t>
            </a:r>
          </a:p>
          <a:p>
            <a:endParaRPr lang="en-US"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85C8-3924-4232-0B43-AA1A7B4C65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40C0E2-AE21-A9C2-0922-6559E048B640}"/>
              </a:ext>
            </a:extLst>
          </p:cNvPr>
          <p:cNvSpPr>
            <a:spLocks noGrp="1"/>
          </p:cNvSpPr>
          <p:nvPr>
            <p:ph idx="1"/>
          </p:nvPr>
        </p:nvSpPr>
        <p:spPr/>
        <p:txBody>
          <a:bodyPr/>
          <a:lstStyle/>
          <a:p>
            <a:r>
              <a:rPr lang="en-US" dirty="0"/>
              <a:t>CREATE TABLE orders (</a:t>
            </a:r>
          </a:p>
          <a:p>
            <a:r>
              <a:rPr lang="en-US" dirty="0"/>
              <a:t>    </a:t>
            </a:r>
            <a:r>
              <a:rPr lang="en-US" dirty="0" err="1"/>
              <a:t>order_id</a:t>
            </a:r>
            <a:r>
              <a:rPr lang="en-US" dirty="0"/>
              <a:t> INT PRIMARY KEY,</a:t>
            </a:r>
          </a:p>
          <a:p>
            <a:r>
              <a:rPr lang="en-US" dirty="0"/>
              <a:t>    </a:t>
            </a:r>
            <a:r>
              <a:rPr lang="en-US" dirty="0" err="1"/>
              <a:t>customer_id</a:t>
            </a:r>
            <a:r>
              <a:rPr lang="en-US" dirty="0"/>
              <a:t> INT,</a:t>
            </a:r>
          </a:p>
          <a:p>
            <a:r>
              <a:rPr lang="en-US" dirty="0"/>
              <a:t>    </a:t>
            </a:r>
            <a:r>
              <a:rPr lang="en-US" dirty="0" err="1"/>
              <a:t>order_date</a:t>
            </a:r>
            <a:r>
              <a:rPr lang="en-US" dirty="0"/>
              <a:t> DATE,</a:t>
            </a:r>
          </a:p>
          <a:p>
            <a:r>
              <a:rPr lang="en-US" dirty="0"/>
              <a:t>    </a:t>
            </a:r>
            <a:r>
              <a:rPr lang="en-US" dirty="0" err="1"/>
              <a:t>total_amount</a:t>
            </a:r>
            <a:r>
              <a:rPr lang="en-US" dirty="0"/>
              <a:t> DECIMAL(10, 2)</a:t>
            </a:r>
          </a:p>
          <a:p>
            <a:r>
              <a:rPr lang="en-US" dirty="0"/>
              <a:t>);</a:t>
            </a:r>
          </a:p>
          <a:p>
            <a:endParaRPr lang="en-US" dirty="0"/>
          </a:p>
          <a:p>
            <a:r>
              <a:rPr lang="en-US" dirty="0"/>
              <a:t>CREATE ASSERTION </a:t>
            </a:r>
            <a:r>
              <a:rPr lang="en-US" dirty="0" err="1"/>
              <a:t>check_total_amount</a:t>
            </a:r>
            <a:endParaRPr lang="en-US" dirty="0"/>
          </a:p>
          <a:p>
            <a:r>
              <a:rPr lang="en-US" dirty="0"/>
              <a:t>CHECK (</a:t>
            </a:r>
          </a:p>
          <a:p>
            <a:r>
              <a:rPr lang="en-US" dirty="0"/>
              <a:t>    NOT EXISTS (</a:t>
            </a:r>
          </a:p>
          <a:p>
            <a:r>
              <a:rPr lang="en-US" dirty="0"/>
              <a:t>        SELECT 1 FROM orders WHERE </a:t>
            </a:r>
            <a:r>
              <a:rPr lang="en-US" dirty="0" err="1"/>
              <a:t>total_amount</a:t>
            </a:r>
            <a:r>
              <a:rPr lang="en-US" dirty="0"/>
              <a:t> &lt;= 0</a:t>
            </a:r>
          </a:p>
          <a:p>
            <a:r>
              <a:rPr lang="en-US" dirty="0"/>
              <a:t>    )</a:t>
            </a:r>
          </a:p>
          <a:p>
            <a:r>
              <a:rPr lang="en-US" dirty="0"/>
              <a:t>);</a:t>
            </a:r>
          </a:p>
        </p:txBody>
      </p:sp>
    </p:spTree>
    <p:extLst>
      <p:ext uri="{BB962C8B-B14F-4D97-AF65-F5344CB8AC3E}">
        <p14:creationId xmlns:p14="http://schemas.microsoft.com/office/powerpoint/2010/main" val="362867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type="body" idx="1"/>
          </p:nvPr>
        </p:nvSpPr>
        <p:spPr>
          <a:xfrm>
            <a:off x="768350" y="1078992"/>
            <a:ext cx="7647681" cy="4983163"/>
          </a:xfrm>
        </p:spPr>
        <p:txBody>
          <a:bodyPr/>
          <a:lstStyle/>
          <a:p>
            <a:r>
              <a:rPr lang="en-US" altLang="en-US" sz="1700" dirty="0">
                <a:ea typeface="ＭＳ Ｐゴシック" pitchFamily="34" charset="-128"/>
              </a:rPr>
              <a:t>Natural join matches tuples with the same values for all common attributes, and retains only one copy of each common column.</a:t>
            </a:r>
          </a:p>
          <a:p>
            <a:r>
              <a:rPr lang="en-US" altLang="en-US" sz="1700" dirty="0">
                <a:ea typeface="ＭＳ Ｐゴシック" pitchFamily="34" charset="-128"/>
              </a:rPr>
              <a:t>Natural Join joins two tables based on same attribute name and datatypes.</a:t>
            </a:r>
          </a:p>
          <a:p>
            <a:pPr>
              <a:buFont typeface="Monotype Sorts" charset="2"/>
              <a:buNone/>
            </a:pPr>
            <a:endParaRPr lang="en-US" altLang="en-US" dirty="0">
              <a:ea typeface="ＭＳ Ｐゴシック" pitchFamily="34" charset="-128"/>
            </a:endParaRPr>
          </a:p>
        </p:txBody>
      </p:sp>
      <p:pic>
        <p:nvPicPr>
          <p:cNvPr id="3" name="Picture 2">
            <a:extLst>
              <a:ext uri="{FF2B5EF4-FFF2-40B4-BE49-F238E27FC236}">
                <a16:creationId xmlns:a16="http://schemas.microsoft.com/office/drawing/2014/main" id="{256274D0-661A-5E3F-1B9C-7C868BB355E0}"/>
              </a:ext>
            </a:extLst>
          </p:cNvPr>
          <p:cNvPicPr>
            <a:picLocks noChangeAspect="1"/>
          </p:cNvPicPr>
          <p:nvPr/>
        </p:nvPicPr>
        <p:blipFill>
          <a:blip r:embed="rId3"/>
          <a:stretch>
            <a:fillRect/>
          </a:stretch>
        </p:blipFill>
        <p:spPr>
          <a:xfrm>
            <a:off x="1033462" y="2768600"/>
            <a:ext cx="7077075" cy="39719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8748-E340-4EF3-8737-9F31AB4AE4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43F120-7CF4-223B-DEF4-AFA6360736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example, we have a table called orders with columns for order_id, customer_id, order_date, and total_amount. We've defined an assertion called check_total_amount that ensures that the total_amount column is always greater than zero.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CHECK clause of the assertion contains a subquery that checks for the existence of any rows in the orders table where the total_amount column is less than or equal to zero. If any such rows are found, the assertion will fail and an error will be raised.</a:t>
            </a:r>
          </a:p>
          <a:p>
            <a:r>
              <a:rPr lang="en-US" dirty="0">
                <a:latin typeface="Times New Roman" panose="02020603050405020304" pitchFamily="18" charset="0"/>
                <a:cs typeface="Times New Roman" panose="02020603050405020304" pitchFamily="18" charset="0"/>
              </a:rPr>
              <a:t>Once the assertion has been created, any attempt to insert or update data in the orders table that violates the assertion will fail and raise an error.</a:t>
            </a:r>
          </a:p>
        </p:txBody>
      </p:sp>
    </p:spTree>
    <p:extLst>
      <p:ext uri="{BB962C8B-B14F-4D97-AF65-F5344CB8AC3E}">
        <p14:creationId xmlns:p14="http://schemas.microsoft.com/office/powerpoint/2010/main" val="1386396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type="body" idx="1"/>
          </p:nvPr>
        </p:nvSpPr>
        <p:spPr>
          <a:xfrm>
            <a:off x="772357" y="1102060"/>
            <a:ext cx="7445051" cy="4862512"/>
          </a:xfrm>
        </p:spPr>
        <p:txBody>
          <a:bodyPr/>
          <a:lstStyle/>
          <a:p>
            <a:pPr>
              <a:tabLst>
                <a:tab pos="1250950" algn="l"/>
              </a:tabLst>
            </a:pPr>
            <a:r>
              <a:rPr lang="en-US" altLang="en-US" sz="1700" b="1" dirty="0">
                <a:solidFill>
                  <a:srgbClr val="002060"/>
                </a:solidFill>
              </a:rPr>
              <a:t>date:</a:t>
            </a:r>
            <a:r>
              <a:rPr lang="en-US" altLang="en-US" sz="1700" dirty="0"/>
              <a:t>  Dates, containing a (4 digit) year, month and date</a:t>
            </a:r>
          </a:p>
          <a:p>
            <a:pPr lvl="1">
              <a:tabLst>
                <a:tab pos="1250950" algn="l"/>
              </a:tabLst>
            </a:pPr>
            <a:r>
              <a:rPr lang="en-US" altLang="en-US" sz="1700" dirty="0"/>
              <a:t>Example:  </a:t>
            </a:r>
            <a:r>
              <a:rPr lang="en-US" altLang="en-US" sz="1700" b="1" dirty="0"/>
              <a:t>date</a:t>
            </a:r>
            <a:r>
              <a:rPr lang="en-US" altLang="en-US" sz="1700" dirty="0"/>
              <a:t> '2005-7-27'</a:t>
            </a:r>
          </a:p>
          <a:p>
            <a:pPr>
              <a:tabLst>
                <a:tab pos="1250950" algn="l"/>
              </a:tabLst>
            </a:pPr>
            <a:r>
              <a:rPr lang="en-US" altLang="en-US" sz="1700" b="1" dirty="0">
                <a:solidFill>
                  <a:srgbClr val="002060"/>
                </a:solidFill>
              </a:rPr>
              <a:t>time:</a:t>
            </a:r>
            <a:r>
              <a:rPr lang="en-US" altLang="en-US" sz="1700" b="1" dirty="0"/>
              <a:t> </a:t>
            </a:r>
            <a:r>
              <a:rPr lang="en-US" altLang="en-US" sz="1700" dirty="0"/>
              <a:t> Time of day, in hours, minutes and seconds.</a:t>
            </a:r>
          </a:p>
          <a:p>
            <a:pPr lvl="1">
              <a:tabLst>
                <a:tab pos="1250950" algn="l"/>
              </a:tabLst>
            </a:pPr>
            <a:r>
              <a:rPr lang="en-US" altLang="en-US" sz="1700" dirty="0"/>
              <a:t>Example: </a:t>
            </a:r>
            <a:r>
              <a:rPr lang="en-US" altLang="en-US" sz="1700" b="1" dirty="0"/>
              <a:t> time</a:t>
            </a:r>
            <a:r>
              <a:rPr lang="en-US" altLang="en-US" sz="1700" dirty="0"/>
              <a:t> '09:00:30'        </a:t>
            </a:r>
            <a:r>
              <a:rPr lang="en-US" altLang="en-US" sz="1700" b="1" dirty="0"/>
              <a:t> time</a:t>
            </a:r>
            <a:r>
              <a:rPr lang="en-US" altLang="en-US" sz="1700" dirty="0"/>
              <a:t> '09:00:30.75'</a:t>
            </a:r>
          </a:p>
          <a:p>
            <a:pPr>
              <a:tabLst>
                <a:tab pos="1250950" algn="l"/>
              </a:tabLst>
            </a:pPr>
            <a:r>
              <a:rPr lang="en-US" altLang="en-US" sz="1700" b="1" dirty="0">
                <a:solidFill>
                  <a:srgbClr val="002060"/>
                </a:solidFill>
              </a:rPr>
              <a:t>timestamp:</a:t>
            </a:r>
            <a:r>
              <a:rPr lang="en-US" altLang="en-US" sz="1700" dirty="0"/>
              <a:t> date plus time of day</a:t>
            </a:r>
          </a:p>
          <a:p>
            <a:pPr lvl="1">
              <a:tabLst>
                <a:tab pos="1250950" algn="l"/>
              </a:tabLst>
            </a:pPr>
            <a:r>
              <a:rPr lang="en-US" altLang="en-US" sz="1700" dirty="0"/>
              <a:t>Example:  </a:t>
            </a:r>
            <a:r>
              <a:rPr lang="en-US" altLang="en-US" sz="1700" b="1" dirty="0"/>
              <a:t>timestamp</a:t>
            </a:r>
            <a:r>
              <a:rPr lang="en-US" altLang="en-US" sz="1700" dirty="0"/>
              <a:t>  '2005-7-27 09:00:30.75'</a:t>
            </a:r>
          </a:p>
          <a:p>
            <a:pPr>
              <a:tabLst>
                <a:tab pos="1250950" algn="l"/>
              </a:tabLst>
            </a:pPr>
            <a:r>
              <a:rPr lang="en-US" altLang="en-US" sz="1700" b="1" dirty="0">
                <a:solidFill>
                  <a:srgbClr val="002060"/>
                </a:solidFill>
              </a:rPr>
              <a:t>interval:</a:t>
            </a:r>
            <a:r>
              <a:rPr lang="en-US" altLang="en-US" sz="1700" dirty="0"/>
              <a:t>  period of time</a:t>
            </a:r>
          </a:p>
          <a:p>
            <a:pPr lvl="1">
              <a:tabLst>
                <a:tab pos="1250950" algn="l"/>
              </a:tabLst>
            </a:pPr>
            <a:r>
              <a:rPr lang="en-US" altLang="en-US" sz="1700" dirty="0"/>
              <a:t>Example:   interval  '1' day</a:t>
            </a:r>
          </a:p>
          <a:p>
            <a:pPr lvl="1">
              <a:tabLst>
                <a:tab pos="1250950" algn="l"/>
              </a:tabLst>
            </a:pPr>
            <a:r>
              <a:rPr lang="en-US" altLang="en-US" sz="1700" dirty="0"/>
              <a:t>Subtracting a date/time/timestamp value from another gives an interval value</a:t>
            </a:r>
          </a:p>
          <a:p>
            <a:pPr lvl="1">
              <a:tabLst>
                <a:tab pos="1250950" algn="l"/>
              </a:tabLst>
            </a:pPr>
            <a:r>
              <a:rPr lang="en-US" altLang="en-US" sz="1700" dirty="0"/>
              <a:t>Interval values can be added to date/time/timestamp values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20FA-78D1-D824-37CA-3EE29F6348C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9143039-056F-4079-9096-8D0F026D5093}"/>
              </a:ext>
            </a:extLst>
          </p:cNvPr>
          <p:cNvPicPr>
            <a:picLocks noGrp="1" noChangeAspect="1"/>
          </p:cNvPicPr>
          <p:nvPr>
            <p:ph idx="1"/>
          </p:nvPr>
        </p:nvPicPr>
        <p:blipFill>
          <a:blip r:embed="rId2"/>
          <a:stretch>
            <a:fillRect/>
          </a:stretch>
        </p:blipFill>
        <p:spPr>
          <a:xfrm>
            <a:off x="154408" y="1704513"/>
            <a:ext cx="8878514" cy="3253195"/>
          </a:xfrm>
        </p:spPr>
      </p:pic>
    </p:spTree>
    <p:extLst>
      <p:ext uri="{BB962C8B-B14F-4D97-AF65-F5344CB8AC3E}">
        <p14:creationId xmlns:p14="http://schemas.microsoft.com/office/powerpoint/2010/main" val="2760600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type="body" idx="1"/>
          </p:nvPr>
        </p:nvSpPr>
        <p:spPr>
          <a:xfrm>
            <a:off x="768350" y="1093789"/>
            <a:ext cx="7629926" cy="3868356"/>
          </a:xfrm>
        </p:spPr>
        <p:txBody>
          <a:bodyPr/>
          <a:lstStyle/>
          <a:p>
            <a:r>
              <a:rPr lang="en-US" altLang="en-US" sz="1700" dirty="0"/>
              <a:t>Large objects (photos, videos, CAD files, etc.) are stored as a </a:t>
            </a:r>
            <a:r>
              <a:rPr lang="en-US" altLang="en-US" sz="1700" i="1" dirty="0"/>
              <a:t>large object</a:t>
            </a:r>
            <a:r>
              <a:rPr lang="en-US" altLang="en-US" sz="1700" dirty="0"/>
              <a:t>:</a:t>
            </a:r>
          </a:p>
          <a:p>
            <a:pPr lvl="1"/>
            <a:r>
              <a:rPr lang="en-US" altLang="en-US" sz="1700" b="1" dirty="0">
                <a:solidFill>
                  <a:srgbClr val="002060"/>
                </a:solidFill>
              </a:rPr>
              <a:t>blob</a:t>
            </a:r>
            <a:r>
              <a:rPr lang="en-US" altLang="en-US" sz="1700" dirty="0"/>
              <a:t>: binary large object -- object is a large collection of uninterpreted binary data (whose interpretation is left to an application outside of the database system)</a:t>
            </a:r>
          </a:p>
          <a:p>
            <a:pPr lvl="1"/>
            <a:r>
              <a:rPr lang="en-US" altLang="en-US" sz="1700" b="1" dirty="0">
                <a:solidFill>
                  <a:srgbClr val="002060"/>
                </a:solidFill>
              </a:rPr>
              <a:t>clob</a:t>
            </a:r>
            <a:r>
              <a:rPr lang="en-US" altLang="en-US" sz="1700" dirty="0"/>
              <a:t>: character large object -- object is a large collection of character data</a:t>
            </a:r>
          </a:p>
          <a:p>
            <a:r>
              <a:rPr lang="en-US" altLang="en-US" sz="1700" dirty="0"/>
              <a:t>When a query returns a large object, a pointer is returned rather than the large object itself.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6BF9-D21E-5C6B-61FE-0FBBC206FE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9153D0F-3FC8-199D-825C-D23FA6410298}"/>
              </a:ext>
            </a:extLst>
          </p:cNvPr>
          <p:cNvPicPr>
            <a:picLocks noGrp="1" noChangeAspect="1"/>
          </p:cNvPicPr>
          <p:nvPr>
            <p:ph idx="1"/>
          </p:nvPr>
        </p:nvPicPr>
        <p:blipFill>
          <a:blip r:embed="rId2"/>
          <a:stretch>
            <a:fillRect/>
          </a:stretch>
        </p:blipFill>
        <p:spPr>
          <a:xfrm>
            <a:off x="962148" y="1322773"/>
            <a:ext cx="5855372" cy="3556408"/>
          </a:xfrm>
        </p:spPr>
      </p:pic>
    </p:spTree>
    <p:extLst>
      <p:ext uri="{BB962C8B-B14F-4D97-AF65-F5344CB8AC3E}">
        <p14:creationId xmlns:p14="http://schemas.microsoft.com/office/powerpoint/2010/main" val="76414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E123-471F-B08C-55B5-98B80C71D8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CBF60-4FDC-329F-6B3E-1AAA71E4CE40}"/>
              </a:ext>
            </a:extLst>
          </p:cNvPr>
          <p:cNvSpPr>
            <a:spLocks noGrp="1"/>
          </p:cNvSpPr>
          <p:nvPr>
            <p:ph idx="1"/>
          </p:nvPr>
        </p:nvSpPr>
        <p:spPr/>
        <p:txBody>
          <a:bodyPr/>
          <a:lstStyle/>
          <a:p>
            <a:pPr algn="just"/>
            <a:r>
              <a:rPr lang="en-US" sz="1800" dirty="0"/>
              <a:t>In this example, we create a table called my_table with three columns: id (a primary key column), image (a BLOB column), and text (a CLOB column).</a:t>
            </a:r>
          </a:p>
          <a:p>
            <a:pPr algn="just"/>
            <a:r>
              <a:rPr lang="en-US" sz="1800" dirty="0"/>
              <a:t>We then insert a row into my_table with an ID of 1 and empty BLOB and CLOB values using the EMPTY_BLOB() and EMPTY_CLOB() functions, respectively.</a:t>
            </a:r>
          </a:p>
          <a:p>
            <a:pPr algn="just"/>
            <a:r>
              <a:rPr lang="en-US" sz="1800" dirty="0"/>
              <a:t>We then update the image column with some binary data using the </a:t>
            </a:r>
            <a:r>
              <a:rPr lang="en-US" sz="1800" b="1" dirty="0" err="1"/>
              <a:t>utl_raw.cast_to_raw</a:t>
            </a:r>
            <a:r>
              <a:rPr lang="en-US" sz="1800" b="1" dirty="0"/>
              <a:t> function to convert a string to raw binary data</a:t>
            </a:r>
            <a:r>
              <a:rPr lang="en-US" sz="1800" dirty="0"/>
              <a:t>, and the text column with some large text data using a simple string value.</a:t>
            </a:r>
          </a:p>
          <a:p>
            <a:pPr algn="just"/>
            <a:r>
              <a:rPr lang="en-US" sz="1800" dirty="0"/>
              <a:t>Note that the </a:t>
            </a:r>
            <a:r>
              <a:rPr lang="en-US" sz="1800" dirty="0" err="1"/>
              <a:t>utl_raw.cast_to_raw</a:t>
            </a:r>
            <a:r>
              <a:rPr lang="en-US" sz="1800" dirty="0"/>
              <a:t> function is used to convert the string 'binary data' to raw binary data because the image column is of type BLOB. If you were inserting text data into a BLOB column, you would need to use a different method to convert the text to binary data.</a:t>
            </a:r>
          </a:p>
          <a:p>
            <a:pPr algn="just"/>
            <a:r>
              <a:rPr lang="en-US" sz="1800" dirty="0"/>
              <a:t>Also note that there are other methods for inserting data into BLOB and CLOB columns, such as the EMPTY_BLOB() and EMPTY_CLOB() functions that we used to insert the empty values. These functions can be useful if you want to insert a row with a default value for a BLOB or CLOB column.</a:t>
            </a:r>
          </a:p>
        </p:txBody>
      </p:sp>
    </p:spTree>
    <p:extLst>
      <p:ext uri="{BB962C8B-B14F-4D97-AF65-F5344CB8AC3E}">
        <p14:creationId xmlns:p14="http://schemas.microsoft.com/office/powerpoint/2010/main" val="3979083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FD48-48D1-B85C-B58E-5EB687FA3E7A}"/>
              </a:ext>
            </a:extLst>
          </p:cNvPr>
          <p:cNvSpPr>
            <a:spLocks noGrp="1"/>
          </p:cNvSpPr>
          <p:nvPr>
            <p:ph type="title"/>
          </p:nvPr>
        </p:nvSpPr>
        <p:spPr/>
        <p:txBody>
          <a:bodyPr/>
          <a:lstStyle/>
          <a:p>
            <a:r>
              <a:rPr lang="en-US" dirty="0"/>
              <a:t>What is ‘DUAL’?</a:t>
            </a:r>
          </a:p>
        </p:txBody>
      </p:sp>
      <p:sp>
        <p:nvSpPr>
          <p:cNvPr id="3" name="Content Placeholder 2">
            <a:extLst>
              <a:ext uri="{FF2B5EF4-FFF2-40B4-BE49-F238E27FC236}">
                <a16:creationId xmlns:a16="http://schemas.microsoft.com/office/drawing/2014/main" id="{3A463957-A707-9E6B-3866-CA7939F9032B}"/>
              </a:ext>
            </a:extLst>
          </p:cNvPr>
          <p:cNvSpPr>
            <a:spLocks noGrp="1"/>
          </p:cNvSpPr>
          <p:nvPr>
            <p:ph idx="1"/>
          </p:nvPr>
        </p:nvSpPr>
        <p:spPr/>
        <p:txBody>
          <a:bodyPr/>
          <a:lstStyle/>
          <a:p>
            <a:r>
              <a:rPr lang="en-US" dirty="0"/>
              <a:t>In Oracle, DUAL is a </a:t>
            </a:r>
            <a:r>
              <a:rPr lang="en-US" b="1" dirty="0"/>
              <a:t>special one-row, one-column table </a:t>
            </a:r>
            <a:r>
              <a:rPr lang="en-US" dirty="0"/>
              <a:t>that is often used in SQL statements where no table needs to be specified. It can be used to generate constant values or to execute functions that return a single value.</a:t>
            </a:r>
          </a:p>
          <a:p>
            <a:r>
              <a:rPr lang="en-US" b="1" i="1" dirty="0"/>
              <a:t>SELECT 'Hello, World!' FROM DUAL;</a:t>
            </a:r>
          </a:p>
          <a:p>
            <a:r>
              <a:rPr lang="en-US" b="1" i="1" dirty="0"/>
              <a:t>SELECT SYSDATE FROM DUAL;</a:t>
            </a:r>
          </a:p>
          <a:p>
            <a:endParaRPr lang="en-US" b="1" i="1" dirty="0"/>
          </a:p>
          <a:p>
            <a:r>
              <a:rPr lang="en-US" dirty="0"/>
              <a:t>In both cases, the result will be a single row with the specified value or function result.</a:t>
            </a:r>
          </a:p>
          <a:p>
            <a:r>
              <a:rPr lang="en-US" dirty="0"/>
              <a:t>DUAL is included with every Oracle database and is automatically created when the database is created. It can be accessed by any user with the necessary privileges, and is usually located in the SYS schema.</a:t>
            </a:r>
          </a:p>
        </p:txBody>
      </p:sp>
    </p:spTree>
    <p:extLst>
      <p:ext uri="{BB962C8B-B14F-4D97-AF65-F5344CB8AC3E}">
        <p14:creationId xmlns:p14="http://schemas.microsoft.com/office/powerpoint/2010/main" val="838113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type="body" idx="1"/>
          </p:nvPr>
        </p:nvSpPr>
        <p:spPr>
          <a:xfrm>
            <a:off x="768351" y="1135063"/>
            <a:ext cx="7619746" cy="2949257"/>
          </a:xfrm>
        </p:spPr>
        <p:txBody>
          <a:bodyPr/>
          <a:lstStyle/>
          <a:p>
            <a:pPr>
              <a:tabLst>
                <a:tab pos="1146175" algn="l"/>
                <a:tab pos="1890713" algn="l"/>
              </a:tabLst>
            </a:pPr>
            <a:r>
              <a:rPr lang="en-US" altLang="en-US" sz="1700" b="1" dirty="0">
                <a:solidFill>
                  <a:srgbClr val="002060"/>
                </a:solidFill>
              </a:rPr>
              <a:t>create type </a:t>
            </a:r>
            <a:r>
              <a:rPr lang="en-US" altLang="en-US" sz="1700" dirty="0"/>
              <a:t>construct in SQL creates user-defined type</a:t>
            </a:r>
          </a:p>
          <a:p>
            <a:pPr>
              <a:buFont typeface="Monotype Sorts" charset="2"/>
              <a:buNone/>
              <a:tabLst>
                <a:tab pos="1146175" algn="l"/>
                <a:tab pos="1890713" algn="l"/>
              </a:tabLst>
            </a:pPr>
            <a:r>
              <a:rPr lang="en-US" altLang="en-US" sz="800" dirty="0"/>
              <a:t> </a:t>
            </a:r>
          </a:p>
          <a:p>
            <a:pPr lvl="1">
              <a:buFont typeface="Monotype Sorts" charset="2"/>
              <a:buNone/>
              <a:tabLst>
                <a:tab pos="1146175" algn="l"/>
                <a:tab pos="1890713" algn="l"/>
              </a:tabLst>
            </a:pPr>
            <a:r>
              <a:rPr lang="en-US" altLang="en-US" sz="1700" b="1" dirty="0"/>
              <a:t>		 CREATE TYPE </a:t>
            </a:r>
            <a:r>
              <a:rPr lang="en-US" altLang="en-US" b="1" dirty="0"/>
              <a:t>D</a:t>
            </a:r>
            <a:r>
              <a:rPr lang="en-US" altLang="en-US" sz="1700" b="1" dirty="0"/>
              <a:t>ollars AS OBJECT  (value integer );</a:t>
            </a:r>
            <a:br>
              <a:rPr lang="en-US" altLang="en-US" sz="1700" b="1" dirty="0"/>
            </a:br>
            <a:r>
              <a:rPr lang="en-US" altLang="en-US" sz="800" b="1" dirty="0"/>
              <a:t> </a:t>
            </a:r>
            <a:endParaRPr lang="en-US" altLang="en-US" sz="800" dirty="0"/>
          </a:p>
          <a:p>
            <a:pPr>
              <a:tabLst>
                <a:tab pos="1146175" algn="l"/>
                <a:tab pos="1890713" algn="l"/>
              </a:tabLst>
            </a:pPr>
            <a:r>
              <a:rPr lang="en-US" altLang="en-US" sz="1700" dirty="0"/>
              <a:t>Example:</a:t>
            </a:r>
          </a:p>
          <a:p>
            <a:pPr>
              <a:buNone/>
              <a:tabLst>
                <a:tab pos="1146175" algn="l"/>
                <a:tab pos="1890713" algn="l"/>
              </a:tabLst>
            </a:pPr>
            <a:r>
              <a:rPr lang="en-US" altLang="en-US" sz="1700" b="1" dirty="0"/>
              <a:t>               create table </a:t>
            </a:r>
            <a:r>
              <a:rPr lang="en-US" altLang="en-US" sz="1700" i="1" dirty="0"/>
              <a:t>department</a:t>
            </a:r>
            <a:br>
              <a:rPr lang="en-US" altLang="en-US" sz="1700" i="1" dirty="0"/>
            </a:br>
            <a:r>
              <a:rPr lang="en-US" altLang="en-US" sz="1700" i="1" dirty="0"/>
              <a:t>          </a:t>
            </a:r>
            <a:r>
              <a:rPr lang="en-US" altLang="en-US" sz="1700" dirty="0"/>
              <a:t>(</a:t>
            </a:r>
            <a:r>
              <a:rPr lang="en-US" altLang="en-US" sz="1700" i="1" dirty="0"/>
              <a:t>dept_name </a:t>
            </a:r>
            <a:r>
              <a:rPr lang="en-US" altLang="en-US" sz="1700" b="1" dirty="0" err="1"/>
              <a:t>varchar</a:t>
            </a:r>
            <a:r>
              <a:rPr lang="en-US" altLang="en-US" sz="1700" b="1" dirty="0"/>
              <a:t> </a:t>
            </a:r>
            <a:r>
              <a:rPr lang="en-US" altLang="en-US" sz="1700" dirty="0"/>
              <a:t>(20),</a:t>
            </a:r>
            <a:br>
              <a:rPr lang="en-US" altLang="en-US" sz="1700" dirty="0"/>
            </a:br>
            <a:r>
              <a:rPr lang="en-US" altLang="en-US" sz="1700" dirty="0"/>
              <a:t>          </a:t>
            </a:r>
            <a:r>
              <a:rPr lang="en-US" altLang="en-US" sz="1700" i="1" dirty="0"/>
              <a:t>building </a:t>
            </a:r>
            <a:r>
              <a:rPr lang="en-US" altLang="en-US" sz="1700" b="1" dirty="0" err="1"/>
              <a:t>varchar</a:t>
            </a:r>
            <a:r>
              <a:rPr lang="en-US" altLang="en-US" sz="1700" b="1" dirty="0"/>
              <a:t> </a:t>
            </a:r>
            <a:r>
              <a:rPr lang="en-US" altLang="en-US" sz="1700" dirty="0"/>
              <a:t>(15),</a:t>
            </a:r>
            <a:br>
              <a:rPr lang="en-US" altLang="en-US" sz="1700" dirty="0"/>
            </a:br>
            <a:r>
              <a:rPr lang="en-US" altLang="en-US" sz="1700" dirty="0"/>
              <a:t>          </a:t>
            </a:r>
            <a:r>
              <a:rPr lang="en-US" altLang="en-US" sz="1700" i="1" dirty="0"/>
              <a:t>budget Dollars</a:t>
            </a:r>
            <a:r>
              <a:rPr lang="en-US" altLang="en-US" sz="1700"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CF02-2EE7-665D-E907-F0459B57FD8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7448F9A-CF96-FBCD-5891-A38E1ECC48AA}"/>
              </a:ext>
            </a:extLst>
          </p:cNvPr>
          <p:cNvPicPr>
            <a:picLocks noGrp="1" noChangeAspect="1"/>
          </p:cNvPicPr>
          <p:nvPr>
            <p:ph idx="1"/>
          </p:nvPr>
        </p:nvPicPr>
        <p:blipFill>
          <a:blip r:embed="rId2"/>
          <a:stretch>
            <a:fillRect/>
          </a:stretch>
        </p:blipFill>
        <p:spPr>
          <a:xfrm>
            <a:off x="395991" y="967665"/>
            <a:ext cx="8119588" cy="3719743"/>
          </a:xfrm>
        </p:spPr>
      </p:pic>
    </p:spTree>
    <p:extLst>
      <p:ext uri="{BB962C8B-B14F-4D97-AF65-F5344CB8AC3E}">
        <p14:creationId xmlns:p14="http://schemas.microsoft.com/office/powerpoint/2010/main" val="3083552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type="body" idx="1"/>
          </p:nvPr>
        </p:nvSpPr>
        <p:spPr>
          <a:xfrm>
            <a:off x="768351" y="1093789"/>
            <a:ext cx="7638802" cy="4112195"/>
          </a:xfrm>
        </p:spPr>
        <p:txBody>
          <a:bodyPr/>
          <a:lstStyle/>
          <a:p>
            <a:r>
              <a:rPr lang="en-US" altLang="en-US" sz="1700" dirty="0"/>
              <a:t>Many queries reference only a small proportion of the records in a table. </a:t>
            </a:r>
          </a:p>
          <a:p>
            <a:r>
              <a:rPr lang="en-US" altLang="en-US" sz="1700" dirty="0"/>
              <a:t>It is inefficient for the system to read every record to find  a record with  particular value</a:t>
            </a:r>
          </a:p>
          <a:p>
            <a:r>
              <a:rPr lang="en-US" altLang="en-US" sz="1700" dirty="0"/>
              <a:t>An </a:t>
            </a:r>
            <a:r>
              <a:rPr lang="en-US" altLang="en-US" sz="1700" b="1" dirty="0">
                <a:solidFill>
                  <a:srgbClr val="002060"/>
                </a:solidFill>
              </a:rPr>
              <a:t>index</a:t>
            </a:r>
            <a:r>
              <a:rPr lang="en-US" altLang="en-US" sz="17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1700" dirty="0"/>
              <a:t>We create an index with the </a:t>
            </a:r>
            <a:r>
              <a:rPr lang="en-US" altLang="en-US" sz="1700" b="1" dirty="0"/>
              <a:t>create index </a:t>
            </a:r>
            <a:r>
              <a:rPr lang="en-US" altLang="en-US" sz="1700" dirty="0"/>
              <a:t>command</a:t>
            </a:r>
          </a:p>
          <a:p>
            <a:pPr>
              <a:buNone/>
            </a:pPr>
            <a:r>
              <a:rPr lang="en-US" altLang="en-US" sz="1700" dirty="0"/>
              <a:t>         </a:t>
            </a:r>
            <a:r>
              <a:rPr lang="en-US" altLang="en-US" sz="1700" b="1" dirty="0"/>
              <a:t>create index </a:t>
            </a:r>
            <a:r>
              <a:rPr lang="en-US" altLang="en-US" sz="1700" dirty="0"/>
              <a:t>&lt;name&gt; </a:t>
            </a:r>
            <a:r>
              <a:rPr lang="en-US" altLang="en-US" sz="1700" b="1" dirty="0"/>
              <a:t>on </a:t>
            </a:r>
            <a:r>
              <a:rPr lang="en-US" altLang="en-US" sz="1700" dirty="0"/>
              <a:t>&lt;relation-name&gt; (attribute);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type="body" idx="1"/>
          </p:nvPr>
        </p:nvSpPr>
        <p:spPr>
          <a:xfrm>
            <a:off x="768351" y="1225297"/>
            <a:ext cx="7638802" cy="3541776"/>
          </a:xfrm>
        </p:spPr>
        <p:txBody>
          <a:bodyPr/>
          <a:lstStyle/>
          <a:p>
            <a:r>
              <a:rPr lang="en-US" altLang="en-US" sz="1700" dirty="0">
                <a:ea typeface="ＭＳ Ｐゴシック" pitchFamily="34" charset="-128"/>
              </a:rPr>
              <a:t>The </a:t>
            </a:r>
            <a:r>
              <a:rPr lang="en-US" altLang="en-US" sz="1700" b="1" dirty="0">
                <a:ea typeface="ＭＳ Ｐゴシック" pitchFamily="34" charset="-128"/>
              </a:rPr>
              <a:t>from</a:t>
            </a:r>
            <a:r>
              <a:rPr lang="en-US" altLang="en-US" sz="1700" dirty="0">
                <a:ea typeface="ＭＳ Ｐゴシック" pitchFamily="34" charset="-128"/>
              </a:rPr>
              <a:t> clause can have multiple relations combined using natural join:</a:t>
            </a:r>
          </a:p>
          <a:p>
            <a:pPr lvl="1">
              <a:buNone/>
            </a:pPr>
            <a:r>
              <a:rPr lang="en-US" altLang="en-US" sz="1700" b="1" dirty="0">
                <a:ea typeface="ＭＳ Ｐゴシック" pitchFamily="34" charset="-128"/>
              </a:rPr>
              <a:t>     select </a:t>
            </a:r>
            <a:r>
              <a:rPr lang="en-US" altLang="en-US" sz="1700" i="1" dirty="0">
                <a:ea typeface="ＭＳ Ｐゴシック" pitchFamily="34" charset="-128"/>
              </a:rPr>
              <a:t> A</a:t>
            </a:r>
            <a:r>
              <a:rPr lang="en-US" altLang="en-US" sz="1700" i="1" baseline="-25000" dirty="0">
                <a:ea typeface="ＭＳ Ｐゴシック" pitchFamily="34" charset="-128"/>
              </a:rPr>
              <a:t>1</a:t>
            </a:r>
            <a:r>
              <a:rPr lang="en-US" altLang="en-US" sz="1700" i="1" dirty="0">
                <a:ea typeface="ＭＳ Ｐゴシック" pitchFamily="34" charset="-128"/>
              </a:rPr>
              <a:t>, A</a:t>
            </a:r>
            <a:r>
              <a:rPr lang="en-US" altLang="en-US" sz="1700" i="1" baseline="-25000" dirty="0">
                <a:ea typeface="ＭＳ Ｐゴシック" pitchFamily="34" charset="-128"/>
              </a:rPr>
              <a:t>2</a:t>
            </a:r>
            <a:r>
              <a:rPr lang="en-US" altLang="en-US" sz="1700" i="1" dirty="0">
                <a:ea typeface="ＭＳ Ｐゴシック" pitchFamily="34" charset="-128"/>
              </a:rPr>
              <a:t>, … A</a:t>
            </a:r>
            <a:r>
              <a:rPr lang="en-US" altLang="en-US" sz="1700" i="1" baseline="-25000" dirty="0">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r</a:t>
            </a:r>
            <a:r>
              <a:rPr lang="en-US" altLang="en-US" sz="1700" i="1" baseline="-25000" dirty="0">
                <a:ea typeface="ＭＳ Ｐゴシック" pitchFamily="34" charset="-128"/>
              </a:rPr>
              <a:t>1</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i="1" dirty="0">
                <a:ea typeface="ＭＳ Ｐゴシック" pitchFamily="34" charset="-128"/>
              </a:rPr>
              <a:t>r</a:t>
            </a:r>
            <a:r>
              <a:rPr lang="en-US" altLang="en-US" sz="1700" i="1" baseline="-25000" dirty="0">
                <a:ea typeface="ＭＳ Ｐゴシック" pitchFamily="34" charset="-128"/>
              </a:rPr>
              <a:t>2</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b="1" i="1" dirty="0">
                <a:ea typeface="ＭＳ Ｐゴシック" pitchFamily="34" charset="-128"/>
              </a:rPr>
              <a:t>.. </a:t>
            </a:r>
            <a:r>
              <a:rPr lang="en-US" altLang="en-US" sz="1700" b="1" dirty="0">
                <a:ea typeface="ＭＳ Ｐゴシック" pitchFamily="34" charset="-128"/>
              </a:rPr>
              <a:t>natural join </a:t>
            </a:r>
            <a:r>
              <a:rPr lang="en-US" altLang="en-US" sz="1700" dirty="0" err="1">
                <a:ea typeface="ＭＳ Ｐゴシック" pitchFamily="34" charset="-128"/>
              </a:rPr>
              <a:t>r</a:t>
            </a:r>
            <a:r>
              <a:rPr lang="en-US" altLang="en-US" sz="1700" baseline="-25000" dirty="0" err="1">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P </a:t>
            </a:r>
            <a:r>
              <a:rPr lang="en-US" altLang="en-US" sz="1700" dirty="0">
                <a:ea typeface="ＭＳ Ｐゴシック" pitchFamily="34" charset="-128"/>
              </a:rPr>
              <a:t>;</a:t>
            </a:r>
          </a:p>
          <a:p>
            <a:pPr>
              <a:buNone/>
            </a:pPr>
            <a:endParaRPr lang="en-US" altLang="en-US" sz="1700" dirty="0">
              <a:ea typeface="ＭＳ Ｐゴシック" pitchFamily="34" charset="-128"/>
            </a:endParaRPr>
          </a:p>
          <a:p>
            <a:pPr>
              <a:buFont typeface="Monotype Sorts" charset="2"/>
              <a:buNone/>
            </a:pPr>
            <a:endParaRPr lang="en-US" altLang="en-US" sz="1700" dirty="0">
              <a:ea typeface="ＭＳ Ｐゴシック" pitchFamily="34" charset="-128"/>
            </a:endParaRPr>
          </a:p>
        </p:txBody>
      </p:sp>
      <p:pic>
        <p:nvPicPr>
          <p:cNvPr id="3" name="Picture 2">
            <a:extLst>
              <a:ext uri="{FF2B5EF4-FFF2-40B4-BE49-F238E27FC236}">
                <a16:creationId xmlns:a16="http://schemas.microsoft.com/office/drawing/2014/main" id="{80B85AD0-7840-19A2-D973-FFDFF4C88DBC}"/>
              </a:ext>
            </a:extLst>
          </p:cNvPr>
          <p:cNvPicPr>
            <a:picLocks noChangeAspect="1"/>
          </p:cNvPicPr>
          <p:nvPr/>
        </p:nvPicPr>
        <p:blipFill>
          <a:blip r:embed="rId3"/>
          <a:stretch>
            <a:fillRect/>
          </a:stretch>
        </p:blipFill>
        <p:spPr>
          <a:xfrm>
            <a:off x="1677987" y="3150453"/>
            <a:ext cx="6257925" cy="695325"/>
          </a:xfrm>
          <a:prstGeom prst="rect">
            <a:avLst/>
          </a:prstGeom>
        </p:spPr>
      </p:pic>
      <p:sp>
        <p:nvSpPr>
          <p:cNvPr id="5" name="TextBox 4">
            <a:extLst>
              <a:ext uri="{FF2B5EF4-FFF2-40B4-BE49-F238E27FC236}">
                <a16:creationId xmlns:a16="http://schemas.microsoft.com/office/drawing/2014/main" id="{63BA8FEC-8F0E-3481-9A71-6D258B2C4595}"/>
              </a:ext>
            </a:extLst>
          </p:cNvPr>
          <p:cNvSpPr txBox="1"/>
          <p:nvPr/>
        </p:nvSpPr>
        <p:spPr>
          <a:xfrm>
            <a:off x="1673718" y="2660046"/>
            <a:ext cx="5535228" cy="369332"/>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select * from dept natural join course where </a:t>
            </a:r>
            <a:r>
              <a:rPr lang="en-US" sz="1800" i="1" dirty="0" err="1">
                <a:latin typeface="Times New Roman" panose="02020603050405020304" pitchFamily="18" charset="0"/>
                <a:cs typeface="Times New Roman" panose="02020603050405020304" pitchFamily="18" charset="0"/>
              </a:rPr>
              <a:t>dept_id</a:t>
            </a:r>
            <a:r>
              <a:rPr lang="en-US" sz="1800" i="1" dirty="0">
                <a:latin typeface="Times New Roman" panose="02020603050405020304" pitchFamily="18" charset="0"/>
                <a:cs typeface="Times New Roman" panose="02020603050405020304" pitchFamily="18" charset="0"/>
              </a:rPr>
              <a:t>=7;</a:t>
            </a:r>
          </a:p>
        </p:txBody>
      </p:sp>
      <p:pic>
        <p:nvPicPr>
          <p:cNvPr id="7" name="Picture 6">
            <a:extLst>
              <a:ext uri="{FF2B5EF4-FFF2-40B4-BE49-F238E27FC236}">
                <a16:creationId xmlns:a16="http://schemas.microsoft.com/office/drawing/2014/main" id="{EBFD6CEC-D22F-6147-0CE7-700E3E8F8EE3}"/>
              </a:ext>
            </a:extLst>
          </p:cNvPr>
          <p:cNvPicPr>
            <a:picLocks noChangeAspect="1"/>
          </p:cNvPicPr>
          <p:nvPr/>
        </p:nvPicPr>
        <p:blipFill>
          <a:blip r:embed="rId4"/>
          <a:stretch>
            <a:fillRect/>
          </a:stretch>
        </p:blipFill>
        <p:spPr>
          <a:xfrm>
            <a:off x="1673718" y="4794155"/>
            <a:ext cx="6457950" cy="1162050"/>
          </a:xfrm>
          <a:prstGeom prst="rect">
            <a:avLst/>
          </a:prstGeom>
        </p:spPr>
      </p:pic>
      <p:sp>
        <p:nvSpPr>
          <p:cNvPr id="8" name="TextBox 7">
            <a:extLst>
              <a:ext uri="{FF2B5EF4-FFF2-40B4-BE49-F238E27FC236}">
                <a16:creationId xmlns:a16="http://schemas.microsoft.com/office/drawing/2014/main" id="{B400D69E-DBF0-8544-358B-E8B85683DDA8}"/>
              </a:ext>
            </a:extLst>
          </p:cNvPr>
          <p:cNvSpPr txBox="1"/>
          <p:nvPr/>
        </p:nvSpPr>
        <p:spPr>
          <a:xfrm>
            <a:off x="1673718" y="4151519"/>
            <a:ext cx="6178859"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select * from dept natural join course;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type="body" idx="1"/>
          </p:nvPr>
        </p:nvSpPr>
        <p:spPr>
          <a:xfrm>
            <a:off x="768351" y="1093789"/>
            <a:ext cx="7497826" cy="4563300"/>
          </a:xfrm>
        </p:spPr>
        <p:txBody>
          <a:bodyPr/>
          <a:lstStyle/>
          <a:p>
            <a:r>
              <a:rPr lang="en-US" altLang="en-US" sz="1700" b="1" dirty="0"/>
              <a:t>create table </a:t>
            </a:r>
            <a:r>
              <a:rPr lang="en-US" altLang="en-US" sz="1700" i="1" dirty="0"/>
              <a:t>student	</a:t>
            </a:r>
            <a:br>
              <a:rPr lang="en-US" altLang="en-US" sz="1700" i="1" dirty="0"/>
            </a:br>
            <a:r>
              <a:rPr lang="en-US" altLang="en-US" sz="1700" dirty="0"/>
              <a:t>(</a:t>
            </a:r>
            <a:r>
              <a:rPr lang="en-US" altLang="en-US" sz="1700" i="1" dirty="0"/>
              <a:t>ID </a:t>
            </a:r>
            <a:r>
              <a:rPr lang="en-US" altLang="en-US" sz="1700" b="1" dirty="0" err="1"/>
              <a:t>varchar</a:t>
            </a:r>
            <a:r>
              <a:rPr lang="en-US" altLang="en-US" sz="1700" b="1" dirty="0"/>
              <a:t> </a:t>
            </a:r>
            <a:r>
              <a:rPr lang="en-US" altLang="en-US" sz="1700" dirty="0"/>
              <a:t>(5),</a:t>
            </a:r>
            <a:br>
              <a:rPr lang="en-US" altLang="en-US" sz="1700" dirty="0"/>
            </a:br>
            <a:r>
              <a:rPr lang="en-US" altLang="en-US" sz="1700" i="1" dirty="0"/>
              <a:t>name </a:t>
            </a:r>
            <a:r>
              <a:rPr lang="en-US" altLang="en-US" sz="1700" b="1" dirty="0" err="1"/>
              <a:t>varchar</a:t>
            </a:r>
            <a:r>
              <a:rPr lang="en-US" altLang="en-US" sz="1700" b="1" dirty="0"/>
              <a:t> </a:t>
            </a:r>
            <a:r>
              <a:rPr lang="en-US" altLang="en-US" sz="1700" dirty="0"/>
              <a:t>(20) </a:t>
            </a:r>
            <a:r>
              <a:rPr lang="en-US" altLang="en-US" sz="1700" b="1" dirty="0"/>
              <a:t>not null</a:t>
            </a:r>
            <a:r>
              <a:rPr lang="en-US" altLang="en-US" sz="1700" dirty="0"/>
              <a:t>,</a:t>
            </a:r>
            <a:br>
              <a:rPr lang="en-US" altLang="en-US" sz="1700" dirty="0"/>
            </a:br>
            <a:r>
              <a:rPr lang="en-US" altLang="en-US" sz="1700" i="1" dirty="0"/>
              <a:t>dept_name </a:t>
            </a:r>
            <a:r>
              <a:rPr lang="en-US" altLang="en-US" sz="1700" b="1" dirty="0" err="1"/>
              <a:t>varchar</a:t>
            </a:r>
            <a:r>
              <a:rPr lang="en-US" altLang="en-US" sz="1700" b="1" dirty="0"/>
              <a:t> </a:t>
            </a:r>
            <a:r>
              <a:rPr lang="en-US" altLang="en-US" sz="1700" dirty="0"/>
              <a:t>(20),</a:t>
            </a:r>
            <a:br>
              <a:rPr lang="en-US" altLang="en-US" sz="1700" dirty="0"/>
            </a:br>
            <a:r>
              <a:rPr lang="en-US" altLang="en-US" sz="1700" i="1" dirty="0"/>
              <a:t>tot_cred </a:t>
            </a:r>
            <a:r>
              <a:rPr lang="en-US" altLang="en-US" sz="1700" b="1" dirty="0"/>
              <a:t>numeric </a:t>
            </a:r>
            <a:r>
              <a:rPr lang="en-US" altLang="en-US" sz="1700" dirty="0"/>
              <a:t>(3,0) </a:t>
            </a:r>
            <a:r>
              <a:rPr lang="en-US" altLang="en-US" sz="1700" b="1" dirty="0"/>
              <a:t>default </a:t>
            </a:r>
            <a:r>
              <a:rPr lang="en-US" altLang="en-US" sz="1700" dirty="0"/>
              <a:t>0,</a:t>
            </a:r>
            <a:br>
              <a:rPr lang="en-US" altLang="en-US" sz="1700" dirty="0"/>
            </a:br>
            <a:r>
              <a:rPr lang="en-US" altLang="en-US" sz="1700" b="1" dirty="0"/>
              <a:t>primary key </a:t>
            </a:r>
            <a:r>
              <a:rPr lang="en-US" altLang="en-US" sz="1700" dirty="0"/>
              <a:t>(</a:t>
            </a:r>
            <a:r>
              <a:rPr lang="en-US" altLang="en-US" sz="1700" i="1" dirty="0"/>
              <a:t>ID</a:t>
            </a:r>
            <a:r>
              <a:rPr lang="en-US" altLang="en-US" sz="1700" dirty="0"/>
              <a:t>))</a:t>
            </a:r>
          </a:p>
          <a:p>
            <a:r>
              <a:rPr lang="en-US" altLang="en-US" sz="1700" b="1" dirty="0"/>
              <a:t>create index </a:t>
            </a:r>
            <a:r>
              <a:rPr lang="en-US" altLang="en-US" sz="1700" i="1" dirty="0" err="1"/>
              <a:t>studentID_index</a:t>
            </a:r>
            <a:r>
              <a:rPr lang="en-US" altLang="en-US" sz="1700" i="1" dirty="0"/>
              <a:t> </a:t>
            </a:r>
            <a:r>
              <a:rPr lang="en-US" altLang="en-US" sz="1700" b="1" dirty="0"/>
              <a:t>on </a:t>
            </a:r>
            <a:r>
              <a:rPr lang="en-US" altLang="en-US" sz="1700" i="1" dirty="0"/>
              <a:t>student</a:t>
            </a:r>
            <a:r>
              <a:rPr lang="en-US" altLang="en-US" sz="1700" dirty="0"/>
              <a:t>(</a:t>
            </a:r>
            <a:r>
              <a:rPr lang="en-US" altLang="en-US" sz="1700" i="1" dirty="0"/>
              <a:t>ID</a:t>
            </a:r>
            <a:r>
              <a:rPr lang="en-US" altLang="en-US" sz="1700" dirty="0"/>
              <a:t>)</a:t>
            </a:r>
          </a:p>
          <a:p>
            <a:r>
              <a:rPr lang="en-US" altLang="en-US" sz="1700" dirty="0"/>
              <a:t>The query:</a:t>
            </a:r>
          </a:p>
          <a:p>
            <a:pPr>
              <a:buNone/>
            </a:pPr>
            <a:r>
              <a:rPr lang="en-US" altLang="en-US" sz="1700" b="1" dirty="0"/>
              <a:t>            select * </a:t>
            </a:r>
            <a:br>
              <a:rPr lang="en-US" altLang="en-US" sz="1700" b="1" dirty="0"/>
            </a:br>
            <a:r>
              <a:rPr lang="en-US" altLang="en-US" sz="1700" b="1" dirty="0"/>
              <a:t>       from </a:t>
            </a:r>
            <a:r>
              <a:rPr lang="en-US" altLang="en-US" sz="1700" dirty="0"/>
              <a:t> </a:t>
            </a:r>
            <a:r>
              <a:rPr lang="en-US" altLang="en-US" sz="1700" i="1" dirty="0"/>
              <a:t>student</a:t>
            </a:r>
            <a:br>
              <a:rPr lang="en-US" altLang="en-US" sz="1700" i="1" dirty="0"/>
            </a:br>
            <a:r>
              <a:rPr lang="en-US" altLang="en-US" sz="1700" i="1" dirty="0"/>
              <a:t>       </a:t>
            </a:r>
            <a:r>
              <a:rPr lang="en-US" altLang="en-US" sz="1700" b="1" dirty="0"/>
              <a:t>where </a:t>
            </a:r>
            <a:r>
              <a:rPr lang="en-US" altLang="en-US" sz="1700" i="1" dirty="0"/>
              <a:t> ID = </a:t>
            </a:r>
            <a:r>
              <a:rPr lang="en-US" altLang="en-US" sz="1700" dirty="0"/>
              <a:t>'12345'</a:t>
            </a:r>
          </a:p>
          <a:p>
            <a:pPr>
              <a:buNone/>
            </a:pPr>
            <a:r>
              <a:rPr lang="en-US" altLang="en-US" sz="1700" dirty="0"/>
              <a:t>     can be executed by using the index to find the required record,  without looking at all records of </a:t>
            </a:r>
            <a:r>
              <a:rPr lang="en-US" altLang="en-US" sz="1700" i="1" dirty="0"/>
              <a:t>student</a:t>
            </a:r>
          </a:p>
          <a:p>
            <a:pPr algn="just">
              <a:buNone/>
            </a:pPr>
            <a:r>
              <a:rPr lang="en-US" altLang="en-US" sz="1700" dirty="0"/>
              <a:t>      Note that creating an index can improve query performance for certain types of queries, but it can also have drawbacks. Indexes take up space on disk and require additional processing time to maintain as data is inserted, updated, and deleted from the table. Therefore, it's important to carefully consider which columns to index and when to create indexes, based on the specific requirements of your application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612169" cy="4758372"/>
          </a:xfrm>
        </p:spPr>
        <p:txBody>
          <a:bodyPr/>
          <a:lstStyle/>
          <a:p>
            <a:r>
              <a:rPr lang="en-US" altLang="en-US" sz="1700" dirty="0"/>
              <a:t>We may assign a user several forms of authorizations on parts of the database.</a:t>
            </a:r>
          </a:p>
          <a:p>
            <a:pPr lvl="1">
              <a:lnSpc>
                <a:spcPct val="160000"/>
              </a:lnSpc>
            </a:pPr>
            <a:r>
              <a:rPr lang="en-US" altLang="en-US" sz="1700" b="1" dirty="0"/>
              <a:t>Read</a:t>
            </a:r>
            <a:r>
              <a:rPr lang="en-US" altLang="en-US" sz="1700" b="1" dirty="0">
                <a:solidFill>
                  <a:schemeClr val="tx2"/>
                </a:solidFill>
              </a:rPr>
              <a:t> </a:t>
            </a:r>
            <a:r>
              <a:rPr lang="en-US" altLang="en-US" sz="1700" dirty="0"/>
              <a:t>- allows reading, but not modification of data.</a:t>
            </a:r>
          </a:p>
          <a:p>
            <a:pPr lvl="1"/>
            <a:r>
              <a:rPr lang="en-US" altLang="en-US" sz="1700" b="1" dirty="0"/>
              <a:t>Insert</a:t>
            </a:r>
            <a:r>
              <a:rPr lang="en-US" altLang="en-US" sz="1700" b="1" dirty="0">
                <a:solidFill>
                  <a:schemeClr val="tx2"/>
                </a:solidFill>
              </a:rPr>
              <a:t> </a:t>
            </a:r>
            <a:r>
              <a:rPr lang="en-US" altLang="en-US" sz="1700" dirty="0"/>
              <a:t>- allows insertion of new data, but not modification of existing data.</a:t>
            </a:r>
          </a:p>
          <a:p>
            <a:pPr lvl="1"/>
            <a:r>
              <a:rPr lang="en-US" altLang="en-US" sz="1700" b="1" dirty="0"/>
              <a:t>Update</a:t>
            </a:r>
            <a:r>
              <a:rPr lang="en-US" altLang="en-US" sz="1700" b="1" dirty="0">
                <a:solidFill>
                  <a:schemeClr val="tx2"/>
                </a:solidFill>
              </a:rPr>
              <a:t> </a:t>
            </a:r>
            <a:r>
              <a:rPr lang="en-US" altLang="en-US" sz="1700" dirty="0"/>
              <a:t>- allows modification, but not deletion of data.</a:t>
            </a:r>
          </a:p>
          <a:p>
            <a:pPr lvl="1"/>
            <a:r>
              <a:rPr lang="en-US" altLang="en-US" sz="1700" b="1" dirty="0"/>
              <a:t>Delete</a:t>
            </a:r>
            <a:r>
              <a:rPr lang="en-US" altLang="en-US" sz="1700" b="1" dirty="0">
                <a:solidFill>
                  <a:schemeClr val="tx2"/>
                </a:solidFill>
              </a:rPr>
              <a:t> </a:t>
            </a:r>
            <a:r>
              <a:rPr lang="en-US" altLang="en-US" sz="1700" dirty="0"/>
              <a:t>- allows deletion of data.</a:t>
            </a:r>
          </a:p>
          <a:p>
            <a:r>
              <a:rPr lang="en-US" altLang="en-US" sz="1700" dirty="0"/>
              <a:t>Each of these types of authorizations is called a </a:t>
            </a:r>
            <a:r>
              <a:rPr lang="en-US" altLang="en-US" sz="1700" b="1" dirty="0">
                <a:solidFill>
                  <a:srgbClr val="002060"/>
                </a:solidFill>
              </a:rPr>
              <a:t>privilege</a:t>
            </a:r>
            <a:r>
              <a:rPr lang="en-US" altLang="en-US" sz="1700" dirty="0"/>
              <a:t>. We may authorize the user all, none, or a combination of these types of privileges on specified parts of a database, such as a relation or a view.</a:t>
            </a:r>
          </a:p>
          <a:p>
            <a:endParaRPr lang="en-US"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590445" cy="2807652"/>
          </a:xfrm>
        </p:spPr>
        <p:txBody>
          <a:bodyPr/>
          <a:lstStyle/>
          <a:p>
            <a:r>
              <a:rPr lang="en-US" altLang="en-US" sz="1700" dirty="0"/>
              <a:t>Forms of authorization to modify the database schema</a:t>
            </a:r>
          </a:p>
          <a:p>
            <a:pPr lvl="1"/>
            <a:r>
              <a:rPr lang="en-US" altLang="en-US" sz="1700" b="1" dirty="0">
                <a:solidFill>
                  <a:srgbClr val="002060"/>
                </a:solidFill>
              </a:rPr>
              <a:t>Index</a:t>
            </a:r>
            <a:r>
              <a:rPr lang="en-US" altLang="en-US" sz="1700" b="1" dirty="0">
                <a:solidFill>
                  <a:schemeClr val="tx2"/>
                </a:solidFill>
              </a:rPr>
              <a:t> </a:t>
            </a:r>
            <a:r>
              <a:rPr lang="en-US" altLang="en-US" sz="1700" dirty="0"/>
              <a:t>- allows creation and deletion of indices.</a:t>
            </a:r>
          </a:p>
          <a:p>
            <a:pPr lvl="1"/>
            <a:r>
              <a:rPr lang="en-US" altLang="en-US" sz="1700" b="1" dirty="0">
                <a:solidFill>
                  <a:srgbClr val="002060"/>
                </a:solidFill>
              </a:rPr>
              <a:t>Resources</a:t>
            </a:r>
            <a:r>
              <a:rPr lang="en-US" altLang="en-US" sz="1700" b="1" dirty="0">
                <a:solidFill>
                  <a:schemeClr val="tx2"/>
                </a:solidFill>
              </a:rPr>
              <a:t> </a:t>
            </a:r>
            <a:r>
              <a:rPr lang="en-US" altLang="en-US" sz="1700" dirty="0"/>
              <a:t>- allows creation of new relations.</a:t>
            </a:r>
          </a:p>
          <a:p>
            <a:pPr lvl="1"/>
            <a:r>
              <a:rPr lang="en-US" altLang="en-US" sz="1700" b="1" dirty="0">
                <a:solidFill>
                  <a:srgbClr val="002060"/>
                </a:solidFill>
              </a:rPr>
              <a:t>Alteration</a:t>
            </a:r>
            <a:r>
              <a:rPr lang="en-US" altLang="en-US" sz="1700" b="1" dirty="0">
                <a:solidFill>
                  <a:schemeClr val="tx2"/>
                </a:solidFill>
              </a:rPr>
              <a:t> </a:t>
            </a:r>
            <a:r>
              <a:rPr lang="en-US" altLang="en-US" sz="1700" dirty="0"/>
              <a:t>- allows addition or deletion of attributes in a relation.</a:t>
            </a:r>
          </a:p>
          <a:p>
            <a:pPr lvl="1"/>
            <a:r>
              <a:rPr lang="en-US" altLang="en-US" sz="1700" b="1" dirty="0">
                <a:solidFill>
                  <a:srgbClr val="002060"/>
                </a:solidFill>
              </a:rPr>
              <a:t>Drop</a:t>
            </a:r>
            <a:r>
              <a:rPr lang="en-US" altLang="en-US" sz="1700" b="1" dirty="0">
                <a:solidFill>
                  <a:schemeClr val="tx2"/>
                </a:solidFill>
              </a:rPr>
              <a:t> </a:t>
            </a:r>
            <a:r>
              <a:rPr lang="en-US" altLang="en-US" sz="1700" dirty="0"/>
              <a:t>- allows deletion of relations.</a:t>
            </a:r>
          </a:p>
          <a:p>
            <a:endParaRPr lang="en-US"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05980"/>
            <a:ext cx="7612169" cy="4903787"/>
          </a:xfrm>
        </p:spPr>
        <p:txBody>
          <a:bodyPr/>
          <a:lstStyle/>
          <a:p>
            <a:r>
              <a:rPr lang="en-US" altLang="en-US" sz="1700" dirty="0"/>
              <a:t>The </a:t>
            </a:r>
            <a:r>
              <a:rPr lang="en-US" altLang="en-US" sz="1700" b="1" dirty="0">
                <a:solidFill>
                  <a:srgbClr val="002060"/>
                </a:solidFill>
              </a:rPr>
              <a:t>grant</a:t>
            </a:r>
            <a:r>
              <a:rPr lang="en-US" altLang="en-US" sz="1700" dirty="0"/>
              <a:t> statement is used to confer authorization</a:t>
            </a:r>
          </a:p>
          <a:p>
            <a:pPr>
              <a:buFont typeface="Monotype Sorts" charset="2"/>
              <a:buNone/>
            </a:pPr>
            <a:r>
              <a:rPr lang="en-US" altLang="en-US" sz="1700" dirty="0"/>
              <a:t>	   </a:t>
            </a:r>
            <a:r>
              <a:rPr lang="en-US" altLang="en-US" sz="1700" b="1" dirty="0"/>
              <a:t>grant</a:t>
            </a:r>
            <a:r>
              <a:rPr lang="en-US" altLang="en-US" sz="1700" dirty="0"/>
              <a:t> &lt;privilege list&gt; </a:t>
            </a:r>
            <a:r>
              <a:rPr lang="en-US" altLang="en-US" sz="1700" b="1" dirty="0"/>
              <a:t>on </a:t>
            </a:r>
            <a:r>
              <a:rPr lang="en-US" altLang="en-US" sz="1700" dirty="0"/>
              <a:t>&lt;relation or view &gt; </a:t>
            </a:r>
            <a:r>
              <a:rPr lang="en-US" altLang="en-US" sz="1700" b="1" dirty="0"/>
              <a:t>to</a:t>
            </a:r>
            <a:r>
              <a:rPr lang="en-US" altLang="en-US" sz="1700" dirty="0"/>
              <a:t> &lt;user list&gt;</a:t>
            </a:r>
          </a:p>
          <a:p>
            <a:r>
              <a:rPr lang="en-US" altLang="en-US" sz="1700" dirty="0"/>
              <a:t>&lt;user list&gt; is:</a:t>
            </a:r>
          </a:p>
          <a:p>
            <a:pPr lvl="1"/>
            <a:r>
              <a:rPr lang="en-US" altLang="en-US" sz="1700" dirty="0"/>
              <a:t>a user-id</a:t>
            </a:r>
          </a:p>
          <a:p>
            <a:pPr lvl="1"/>
            <a:r>
              <a:rPr lang="en-US" altLang="en-US" sz="1700" b="1" dirty="0"/>
              <a:t>public</a:t>
            </a:r>
            <a:r>
              <a:rPr lang="en-US" altLang="en-US" sz="1700" dirty="0"/>
              <a:t>, which allows all valid users the privilege granted</a:t>
            </a:r>
          </a:p>
          <a:p>
            <a:pPr lvl="1"/>
            <a:r>
              <a:rPr lang="en-US" altLang="en-US" sz="1700" dirty="0"/>
              <a:t>A role (more on this later)</a:t>
            </a:r>
          </a:p>
          <a:p>
            <a:r>
              <a:rPr lang="en-US" altLang="en-US" sz="1700" dirty="0"/>
              <a:t>Example:</a:t>
            </a:r>
          </a:p>
          <a:p>
            <a:pPr lvl="1"/>
            <a:r>
              <a:rPr lang="en-US" altLang="en-US" sz="1700" b="1" dirty="0"/>
              <a:t>grant</a:t>
            </a:r>
            <a:r>
              <a:rPr lang="en-US" altLang="en-US" sz="1700" dirty="0"/>
              <a:t>  </a:t>
            </a:r>
            <a:r>
              <a:rPr lang="en-US" altLang="en-US" sz="1700" b="1" dirty="0"/>
              <a:t>select on  </a:t>
            </a:r>
            <a:r>
              <a:rPr lang="en-US" altLang="en-US" sz="1700" i="1" dirty="0"/>
              <a:t>department</a:t>
            </a:r>
            <a:r>
              <a:rPr lang="en-US" altLang="en-US" sz="1700" b="1" dirty="0"/>
              <a:t> to</a:t>
            </a:r>
            <a:r>
              <a:rPr lang="en-US" altLang="en-US" sz="1700" dirty="0"/>
              <a:t> </a:t>
            </a:r>
            <a:r>
              <a:rPr lang="en-US" altLang="en-US" sz="1700" dirty="0" err="1"/>
              <a:t>Amit</a:t>
            </a:r>
            <a:r>
              <a:rPr lang="en-US" altLang="en-US" sz="1700" dirty="0"/>
              <a:t>,  Satoshi</a:t>
            </a:r>
          </a:p>
          <a:p>
            <a:r>
              <a:rPr lang="en-US" altLang="en-US" sz="1700" dirty="0"/>
              <a:t>Granting a privilege on a view does not imply granting any privileges on the underlying relations.</a:t>
            </a:r>
          </a:p>
          <a:p>
            <a:r>
              <a:rPr lang="en-US" altLang="en-US" sz="1700" dirty="0"/>
              <a:t>The grantor of the privilege must already hold the privilege on the specified item (or be the database administrator).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8"/>
            <a:ext cx="7327138" cy="4903787"/>
          </a:xfrm>
        </p:spPr>
        <p:txBody>
          <a:bodyPr/>
          <a:lstStyle/>
          <a:p>
            <a:r>
              <a:rPr lang="en-US" altLang="en-US" sz="1700" b="1" dirty="0">
                <a:solidFill>
                  <a:srgbClr val="002060"/>
                </a:solidFill>
              </a:rPr>
              <a:t>select</a:t>
            </a:r>
            <a:r>
              <a:rPr lang="en-US" altLang="en-US" sz="1700" dirty="0"/>
              <a:t>: allows read access to relation, or the ability to query using the view</a:t>
            </a:r>
          </a:p>
          <a:p>
            <a:pPr lvl="1"/>
            <a:r>
              <a:rPr lang="en-US" altLang="en-US" sz="1700" dirty="0"/>
              <a:t>Example: grant users </a:t>
            </a:r>
            <a:r>
              <a:rPr lang="en-US" altLang="en-US" sz="1700" i="1" dirty="0"/>
              <a:t>U</a:t>
            </a:r>
            <a:r>
              <a:rPr lang="en-US" altLang="en-US" sz="1700" baseline="-25000" dirty="0"/>
              <a:t>1</a:t>
            </a:r>
            <a:r>
              <a:rPr lang="en-US" altLang="en-US" sz="1700" dirty="0"/>
              <a:t>, </a:t>
            </a:r>
            <a:r>
              <a:rPr lang="en-US" altLang="en-US" sz="1700" i="1" dirty="0"/>
              <a:t>U</a:t>
            </a:r>
            <a:r>
              <a:rPr lang="en-US" altLang="en-US" sz="1700" baseline="-25000" dirty="0"/>
              <a:t>2</a:t>
            </a:r>
            <a:r>
              <a:rPr lang="en-US" altLang="en-US" sz="1700" dirty="0"/>
              <a:t>, and </a:t>
            </a:r>
            <a:r>
              <a:rPr lang="en-US" altLang="en-US" sz="1700" i="1" dirty="0"/>
              <a:t>U</a:t>
            </a:r>
            <a:r>
              <a:rPr lang="en-US" altLang="en-US" sz="1700" baseline="-25000" dirty="0"/>
              <a:t>3</a:t>
            </a:r>
            <a:r>
              <a:rPr lang="en-US" altLang="en-US" sz="1700" dirty="0"/>
              <a:t> </a:t>
            </a:r>
            <a:r>
              <a:rPr lang="en-US" altLang="en-US" sz="1700" b="1" dirty="0"/>
              <a:t>select</a:t>
            </a:r>
            <a:r>
              <a:rPr lang="en-US" altLang="en-US" sz="1700" dirty="0"/>
              <a:t> authorization on the </a:t>
            </a:r>
            <a:r>
              <a:rPr lang="en-US" altLang="en-US" sz="1700" i="1" dirty="0"/>
              <a:t>instructor </a:t>
            </a:r>
            <a:r>
              <a:rPr lang="en-US" altLang="en-US" sz="1700" dirty="0"/>
              <a:t>relation:</a:t>
            </a:r>
          </a:p>
          <a:p>
            <a:pPr>
              <a:buFont typeface="Monotype Sorts" charset="2"/>
              <a:buNone/>
            </a:pPr>
            <a:r>
              <a:rPr lang="en-US" altLang="en-US" sz="1700" dirty="0"/>
              <a:t>			</a:t>
            </a:r>
            <a:r>
              <a:rPr lang="en-US" altLang="en-US" sz="1700" b="1" dirty="0"/>
              <a:t>grant select on </a:t>
            </a:r>
            <a:r>
              <a:rPr lang="en-US" altLang="en-US" sz="1700" i="1" dirty="0"/>
              <a:t>instructor </a:t>
            </a:r>
            <a:r>
              <a:rPr lang="en-US" altLang="en-US" sz="1700" b="1" dirty="0"/>
              <a:t>to </a:t>
            </a:r>
            <a:r>
              <a:rPr lang="en-US" altLang="en-US" sz="1700" i="1" dirty="0"/>
              <a:t>U</a:t>
            </a:r>
            <a:r>
              <a:rPr lang="en-US" altLang="en-US" sz="1700" baseline="-25000" dirty="0"/>
              <a:t>1</a:t>
            </a:r>
            <a:r>
              <a:rPr lang="en-US" altLang="en-US" sz="1700" i="1" dirty="0"/>
              <a:t>, U</a:t>
            </a:r>
            <a:r>
              <a:rPr lang="en-US" altLang="en-US" sz="1700" baseline="-25000" dirty="0"/>
              <a:t>2</a:t>
            </a:r>
            <a:r>
              <a:rPr lang="en-US" altLang="en-US" sz="1700" i="1" dirty="0"/>
              <a:t>, U</a:t>
            </a:r>
            <a:r>
              <a:rPr lang="en-US" altLang="en-US" sz="1700" baseline="-25000" dirty="0"/>
              <a:t>3</a:t>
            </a:r>
          </a:p>
          <a:p>
            <a:pPr>
              <a:buNone/>
            </a:pPr>
            <a:r>
              <a:rPr lang="en-US" altLang="en-US" baseline="-25000" dirty="0"/>
              <a:t>			</a:t>
            </a:r>
            <a:r>
              <a:rPr lang="en-US" altLang="en-US" dirty="0"/>
              <a:t>grant [privileges] on [</a:t>
            </a:r>
            <a:r>
              <a:rPr lang="en-US" altLang="en-US" dirty="0" err="1"/>
              <a:t>table_name</a:t>
            </a:r>
            <a:r>
              <a:rPr lang="en-US" altLang="en-US" dirty="0"/>
              <a:t>] to [user]</a:t>
            </a:r>
            <a:endParaRPr lang="en-US" altLang="en-US" sz="1700" dirty="0"/>
          </a:p>
          <a:p>
            <a:r>
              <a:rPr lang="en-US" altLang="en-US" sz="1700" b="1" dirty="0">
                <a:solidFill>
                  <a:srgbClr val="002060"/>
                </a:solidFill>
              </a:rPr>
              <a:t>insert</a:t>
            </a:r>
            <a:r>
              <a:rPr lang="en-US" altLang="en-US" sz="1700" dirty="0"/>
              <a:t>: the ability to insert tuples</a:t>
            </a:r>
          </a:p>
          <a:p>
            <a:r>
              <a:rPr lang="en-US" altLang="en-US" sz="1700" b="1" dirty="0">
                <a:solidFill>
                  <a:srgbClr val="002060"/>
                </a:solidFill>
              </a:rPr>
              <a:t>update</a:t>
            </a:r>
            <a:r>
              <a:rPr lang="en-US" altLang="en-US" sz="1700" dirty="0"/>
              <a:t>: the ability  to update using the SQL update statement</a:t>
            </a:r>
          </a:p>
          <a:p>
            <a:r>
              <a:rPr lang="en-US" altLang="en-US" sz="1700" b="1" dirty="0">
                <a:solidFill>
                  <a:srgbClr val="002060"/>
                </a:solidFill>
              </a:rPr>
              <a:t>delete</a:t>
            </a:r>
            <a:r>
              <a:rPr lang="en-US" altLang="en-US" sz="1700" dirty="0"/>
              <a:t>: the ability to delete tuples.</a:t>
            </a:r>
          </a:p>
          <a:p>
            <a:r>
              <a:rPr lang="en-US" altLang="en-US" sz="1700" b="1" dirty="0">
                <a:solidFill>
                  <a:srgbClr val="002060"/>
                </a:solidFill>
              </a:rPr>
              <a:t>all privileges</a:t>
            </a:r>
            <a:r>
              <a:rPr lang="en-US" altLang="en-US" sz="1700" dirty="0"/>
              <a:t>: used as a short form for all the allowable privileges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142556"/>
            <a:ext cx="7558786" cy="4903787"/>
          </a:xfrm>
        </p:spPr>
        <p:txBody>
          <a:bodyPr/>
          <a:lstStyle/>
          <a:p>
            <a:r>
              <a:rPr lang="en-US" altLang="en-US" sz="1700" dirty="0"/>
              <a:t>The </a:t>
            </a:r>
            <a:r>
              <a:rPr lang="en-US" altLang="en-US" sz="1700" b="1" dirty="0">
                <a:solidFill>
                  <a:srgbClr val="002060"/>
                </a:solidFill>
              </a:rPr>
              <a:t>revoke</a:t>
            </a:r>
            <a:r>
              <a:rPr lang="en-US" altLang="en-US" sz="1700" b="1" dirty="0"/>
              <a:t> </a:t>
            </a:r>
            <a:r>
              <a:rPr lang="en-US" altLang="en-US" sz="1700" dirty="0"/>
              <a:t>statement is used to revoke authorization.</a:t>
            </a:r>
          </a:p>
          <a:p>
            <a:pPr lvl="1">
              <a:buFont typeface="Monotype Sorts" charset="2"/>
              <a:buNone/>
            </a:pPr>
            <a:r>
              <a:rPr lang="en-US" altLang="en-US" sz="1700" b="1" dirty="0"/>
              <a:t>revoke </a:t>
            </a:r>
            <a:r>
              <a:rPr lang="en-US" altLang="en-US" sz="1700" dirty="0"/>
              <a:t>&lt;privilege list&gt; </a:t>
            </a:r>
            <a:r>
              <a:rPr lang="en-US" altLang="en-US" sz="1700" b="1" dirty="0"/>
              <a:t>on </a:t>
            </a:r>
            <a:r>
              <a:rPr lang="en-US" altLang="en-US" sz="1700" dirty="0"/>
              <a:t>&lt;relation or view&gt; </a:t>
            </a:r>
            <a:r>
              <a:rPr lang="en-US" altLang="en-US" sz="1700" b="1" dirty="0"/>
              <a:t>from </a:t>
            </a:r>
            <a:r>
              <a:rPr lang="en-US" altLang="en-US" sz="1700" dirty="0"/>
              <a:t>&lt;user list&gt;</a:t>
            </a:r>
          </a:p>
          <a:p>
            <a:r>
              <a:rPr lang="en-US" altLang="en-US" sz="1700" dirty="0"/>
              <a:t>Example:</a:t>
            </a:r>
          </a:p>
          <a:p>
            <a:pPr lvl="1">
              <a:buFont typeface="Monotype Sorts" charset="2"/>
              <a:buNone/>
            </a:pPr>
            <a:r>
              <a:rPr lang="en-US" altLang="en-US" sz="1700" b="1" dirty="0"/>
              <a:t>revoke select on </a:t>
            </a:r>
            <a:r>
              <a:rPr lang="en-US" altLang="en-US" sz="1700" i="1" dirty="0"/>
              <a:t>student  </a:t>
            </a:r>
            <a:r>
              <a:rPr lang="en-US" altLang="en-US" sz="1700" b="1" dirty="0"/>
              <a:t>from </a:t>
            </a:r>
            <a:r>
              <a:rPr lang="en-US" altLang="en-US" sz="1700" i="1" dirty="0"/>
              <a:t>U</a:t>
            </a:r>
            <a:r>
              <a:rPr lang="en-US" altLang="en-US" sz="1700" i="1" baseline="-25000" dirty="0"/>
              <a:t>1</a:t>
            </a:r>
            <a:r>
              <a:rPr lang="en-US" altLang="en-US" sz="1700" i="1" dirty="0"/>
              <a:t>, U</a:t>
            </a:r>
            <a:r>
              <a:rPr lang="en-US" altLang="en-US" sz="1700" i="1" baseline="-25000" dirty="0"/>
              <a:t>2</a:t>
            </a:r>
            <a:r>
              <a:rPr lang="en-US" altLang="en-US" sz="1700" i="1" dirty="0"/>
              <a:t>, U</a:t>
            </a:r>
            <a:r>
              <a:rPr lang="en-US" altLang="en-US" sz="1700" i="1" baseline="-25000" dirty="0"/>
              <a:t>3</a:t>
            </a:r>
          </a:p>
          <a:p>
            <a:r>
              <a:rPr lang="en-US" altLang="en-US" sz="1700" dirty="0"/>
              <a:t>&lt;privilege-list&gt; may be </a:t>
            </a:r>
            <a:r>
              <a:rPr lang="en-US" altLang="en-US" sz="1700" b="1" dirty="0"/>
              <a:t>all </a:t>
            </a:r>
            <a:r>
              <a:rPr lang="en-US" altLang="en-US" sz="1700" dirty="0"/>
              <a:t>to revoke all privileges the revoke may hold.</a:t>
            </a:r>
          </a:p>
          <a:p>
            <a:r>
              <a:rPr lang="en-US" altLang="en-US" sz="1700" dirty="0"/>
              <a:t>If &lt;</a:t>
            </a:r>
            <a:r>
              <a:rPr lang="en-US" altLang="en-US" sz="1700" dirty="0" err="1"/>
              <a:t>revokee</a:t>
            </a:r>
            <a:r>
              <a:rPr lang="en-US" altLang="en-US" sz="1700" dirty="0"/>
              <a:t>-list&gt; includes </a:t>
            </a:r>
            <a:r>
              <a:rPr lang="en-US" altLang="en-US" sz="1700" b="1" dirty="0"/>
              <a:t>public, </a:t>
            </a:r>
            <a:r>
              <a:rPr lang="en-US" altLang="en-US" sz="1700" dirty="0"/>
              <a:t>all users lose the privilege except those granted it explicitly.</a:t>
            </a:r>
          </a:p>
          <a:p>
            <a:r>
              <a:rPr lang="en-US" altLang="en-US" sz="1700" dirty="0"/>
              <a:t>If the same privilege was granted twice to the same user by different grantees, the user may retain the privilege after the revocation.</a:t>
            </a:r>
          </a:p>
          <a:p>
            <a:r>
              <a:rPr lang="en-US" altLang="en-US" sz="1700" dirty="0"/>
              <a:t>All privileges that depend on the privilege being revoked are also revoked.</a:t>
            </a:r>
          </a:p>
          <a:p>
            <a:endParaRPr lang="en-US"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18173"/>
            <a:ext cx="7629925" cy="3161220"/>
          </a:xfrm>
        </p:spPr>
        <p:txBody>
          <a:bodyPr/>
          <a:lstStyle/>
          <a:p>
            <a:r>
              <a:rPr lang="en-US" altLang="en-US" sz="1700" dirty="0"/>
              <a:t>A</a:t>
            </a:r>
            <a:r>
              <a:rPr lang="en-US" altLang="en-US" sz="1700" b="1" dirty="0">
                <a:solidFill>
                  <a:srgbClr val="000099"/>
                </a:solidFill>
              </a:rPr>
              <a:t> </a:t>
            </a:r>
            <a:r>
              <a:rPr lang="en-US" altLang="en-US" sz="1700" b="1" dirty="0">
                <a:solidFill>
                  <a:srgbClr val="002060"/>
                </a:solidFill>
              </a:rPr>
              <a:t>role</a:t>
            </a:r>
            <a:r>
              <a:rPr lang="en-US" altLang="en-US" sz="1700" b="1" dirty="0">
                <a:solidFill>
                  <a:srgbClr val="000099"/>
                </a:solidFill>
              </a:rPr>
              <a:t> </a:t>
            </a:r>
            <a:r>
              <a:rPr lang="en-US" altLang="en-US" sz="1700" dirty="0"/>
              <a:t>is</a:t>
            </a:r>
            <a:r>
              <a:rPr lang="en-US" altLang="en-US" sz="1700" b="1" dirty="0">
                <a:solidFill>
                  <a:srgbClr val="000099"/>
                </a:solidFill>
              </a:rPr>
              <a:t> </a:t>
            </a:r>
            <a:r>
              <a:rPr lang="en-US" altLang="en-US" sz="1700" dirty="0"/>
              <a:t>a way to distinguish among various users as far as what  these users can access/update in the database.</a:t>
            </a:r>
          </a:p>
          <a:p>
            <a:r>
              <a:rPr lang="en-US" altLang="en-US" sz="1700" dirty="0"/>
              <a:t>To create a role we use:</a:t>
            </a:r>
          </a:p>
          <a:p>
            <a:pPr>
              <a:buNone/>
            </a:pPr>
            <a:r>
              <a:rPr lang="en-US" altLang="en-US" sz="1700" b="1" dirty="0"/>
              <a:t>        create a role </a:t>
            </a:r>
            <a:r>
              <a:rPr lang="en-US" altLang="en-US" sz="1700" dirty="0"/>
              <a:t>&lt;name&gt;</a:t>
            </a:r>
          </a:p>
          <a:p>
            <a:r>
              <a:rPr lang="en-US" altLang="en-US" sz="1700" dirty="0"/>
              <a:t>Example:</a:t>
            </a:r>
          </a:p>
          <a:p>
            <a:pPr lvl="1"/>
            <a:r>
              <a:rPr lang="en-US" altLang="en-US" sz="1700" dirty="0"/>
              <a:t>  </a:t>
            </a:r>
            <a:r>
              <a:rPr lang="en-US" altLang="en-US" sz="1700" b="1" dirty="0"/>
              <a:t>create role</a:t>
            </a:r>
            <a:r>
              <a:rPr lang="en-US" altLang="en-US" sz="1700" dirty="0"/>
              <a:t> instructor</a:t>
            </a:r>
          </a:p>
          <a:p>
            <a:r>
              <a:rPr lang="en-US" altLang="en-US" sz="1700" dirty="0"/>
              <a:t>Once a role is created we can assign “users” to the role using:</a:t>
            </a:r>
          </a:p>
          <a:p>
            <a:pPr lvl="1"/>
            <a:r>
              <a:rPr lang="en-US" altLang="en-US" sz="1700" b="1" dirty="0"/>
              <a:t>grant</a:t>
            </a:r>
            <a:r>
              <a:rPr lang="en-US" altLang="en-US" sz="1700" dirty="0"/>
              <a:t>  &lt;role&gt; </a:t>
            </a:r>
            <a:r>
              <a:rPr lang="en-US" altLang="en-US" sz="1700" b="1" dirty="0"/>
              <a:t>to </a:t>
            </a:r>
            <a:r>
              <a:rPr lang="en-US" altLang="en-US" sz="1700" dirty="0"/>
              <a:t>&lt;users&gt;</a:t>
            </a:r>
          </a:p>
          <a:p>
            <a:endParaRPr lang="en-US"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30364"/>
            <a:ext cx="7590445" cy="4903787"/>
          </a:xfrm>
        </p:spPr>
        <p:txBody>
          <a:bodyPr/>
          <a:lstStyle/>
          <a:p>
            <a:pPr algn="just"/>
            <a:r>
              <a:rPr lang="en-US" sz="2000" dirty="0">
                <a:latin typeface="Times New Roman" panose="02020603050405020304" pitchFamily="18" charset="0"/>
                <a:cs typeface="Times New Roman" panose="02020603050405020304" pitchFamily="18" charset="0"/>
              </a:rPr>
              <a:t>CREATE ROLE statement. Here's an example:</a:t>
            </a:r>
          </a:p>
          <a:p>
            <a:pPr lvl="1" algn="just"/>
            <a:r>
              <a:rPr lang="en-US" sz="2000" b="1" i="1" dirty="0">
                <a:latin typeface="Times New Roman" panose="02020603050405020304" pitchFamily="18" charset="0"/>
                <a:cs typeface="Times New Roman" panose="02020603050405020304" pitchFamily="18" charset="0"/>
              </a:rPr>
              <a:t>CREATE ROLE my_role;</a:t>
            </a:r>
          </a:p>
          <a:p>
            <a:pPr algn="just"/>
            <a:r>
              <a:rPr lang="en-US" sz="2000" dirty="0">
                <a:latin typeface="Times New Roman" panose="02020603050405020304" pitchFamily="18" charset="0"/>
                <a:cs typeface="Times New Roman" panose="02020603050405020304" pitchFamily="18" charset="0"/>
              </a:rPr>
              <a:t>This statement creates a new role named "my_role" in the database. By default, the role has no privileges assigned to it. You can then grant privileges to the role using the GRANT statement. For example:</a:t>
            </a:r>
          </a:p>
          <a:p>
            <a:pPr lvl="1" algn="just"/>
            <a:r>
              <a:rPr lang="en-US" sz="2000" b="1" i="1" dirty="0">
                <a:latin typeface="Times New Roman" panose="02020603050405020304" pitchFamily="18" charset="0"/>
                <a:cs typeface="Times New Roman" panose="02020603050405020304" pitchFamily="18" charset="0"/>
              </a:rPr>
              <a:t>GRANT SELECT, INSERT, UPDATE ON my_table TO my_role;</a:t>
            </a:r>
          </a:p>
          <a:p>
            <a:pPr algn="just"/>
            <a:r>
              <a:rPr lang="en-US" sz="2000" dirty="0">
                <a:latin typeface="Times New Roman" panose="02020603050405020304" pitchFamily="18" charset="0"/>
                <a:cs typeface="Times New Roman" panose="02020603050405020304" pitchFamily="18" charset="0"/>
              </a:rPr>
              <a:t>This statement grants the SELECT, INSERT, and UPDATE privileges on the "my_table" table to the "my_role" role. You can also grant system privileges, such as CREATE SESSION or CREATE TABLE, to the role using the same syntax.</a:t>
            </a:r>
          </a:p>
          <a:p>
            <a:pPr algn="just"/>
            <a:r>
              <a:rPr lang="en-US" sz="2000" dirty="0">
                <a:latin typeface="Times New Roman" panose="02020603050405020304" pitchFamily="18" charset="0"/>
                <a:cs typeface="Times New Roman" panose="02020603050405020304" pitchFamily="18" charset="0"/>
              </a:rPr>
              <a:t>Once the role has been created and granted privileges, you can assign the role to users using the GRANT statement. For example</a:t>
            </a:r>
            <a:r>
              <a:rPr lang="en-US" sz="2000" b="1" i="1" dirty="0">
                <a:latin typeface="Times New Roman" panose="02020603050405020304" pitchFamily="18" charset="0"/>
                <a:cs typeface="Times New Roman" panose="02020603050405020304" pitchFamily="18" charset="0"/>
              </a:rPr>
              <a:t>:</a:t>
            </a:r>
          </a:p>
          <a:p>
            <a:pPr lvl="1" algn="just"/>
            <a:r>
              <a:rPr lang="en-US" sz="2000" b="1" i="1" dirty="0">
                <a:latin typeface="Times New Roman" panose="02020603050405020304" pitchFamily="18" charset="0"/>
                <a:cs typeface="Times New Roman" panose="02020603050405020304" pitchFamily="18" charset="0"/>
              </a:rPr>
              <a:t>GRANT my_role TO my_user;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type="body" idx="1"/>
          </p:nvPr>
        </p:nvSpPr>
        <p:spPr>
          <a:xfrm>
            <a:off x="768351" y="1179132"/>
            <a:ext cx="7612170" cy="3730219"/>
          </a:xfrm>
        </p:spPr>
        <p:txBody>
          <a:bodyPr/>
          <a:lstStyle/>
          <a:p>
            <a:r>
              <a:rPr lang="en-US" altLang="en-US" sz="1700" b="1" dirty="0"/>
              <a:t>create view  </a:t>
            </a:r>
            <a:r>
              <a:rPr lang="en-US" altLang="en-US" sz="1700" i="1" dirty="0" err="1"/>
              <a:t>geo_instructor</a:t>
            </a:r>
            <a:r>
              <a:rPr lang="en-US" altLang="en-US" sz="1700" i="1" dirty="0"/>
              <a:t> </a:t>
            </a:r>
            <a:r>
              <a:rPr lang="en-US" altLang="en-US" sz="1700" b="1" dirty="0"/>
              <a:t>as</a:t>
            </a:r>
            <a:br>
              <a:rPr lang="en-US" altLang="en-US" sz="1700" b="1" dirty="0"/>
            </a:br>
            <a:r>
              <a:rPr lang="en-US" altLang="en-US" sz="1700" dirty="0"/>
              <a:t>(</a:t>
            </a:r>
            <a:r>
              <a:rPr lang="en-US" altLang="en-US" sz="1700" b="1" dirty="0"/>
              <a:t>select </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a:t>dept_name </a:t>
            </a:r>
            <a:r>
              <a:rPr lang="en-US" altLang="en-US" sz="1700" dirty="0"/>
              <a:t>= 'Geology’);</a:t>
            </a:r>
          </a:p>
          <a:p>
            <a:r>
              <a:rPr lang="en-US" altLang="en-US" dirty="0"/>
              <a:t>grant [privileges] on [</a:t>
            </a:r>
            <a:r>
              <a:rPr lang="en-US" altLang="en-US" dirty="0" err="1"/>
              <a:t>table_name</a:t>
            </a:r>
            <a:r>
              <a:rPr lang="en-US" altLang="en-US" dirty="0"/>
              <a:t>] to [user]</a:t>
            </a:r>
            <a:endParaRPr lang="en-US" altLang="en-US" sz="1700" dirty="0"/>
          </a:p>
          <a:p>
            <a:r>
              <a:rPr lang="en-US" altLang="en-US" sz="1700" b="1" dirty="0"/>
              <a:t>grant select on </a:t>
            </a:r>
            <a:r>
              <a:rPr lang="en-US" altLang="en-US" sz="1700" i="1" dirty="0" err="1"/>
              <a:t>geo_instructor</a:t>
            </a:r>
            <a:r>
              <a:rPr lang="en-US" altLang="en-US" sz="1700" i="1" dirty="0"/>
              <a:t> </a:t>
            </a:r>
            <a:r>
              <a:rPr lang="en-US" altLang="en-US" sz="1700" b="1" dirty="0"/>
              <a:t>to </a:t>
            </a:r>
            <a:r>
              <a:rPr lang="en-US" altLang="en-US" sz="1700" i="1" dirty="0"/>
              <a:t> </a:t>
            </a:r>
            <a:r>
              <a:rPr lang="en-US" altLang="en-US" sz="1700" i="1" dirty="0" err="1"/>
              <a:t>geo_staff</a:t>
            </a:r>
            <a:endParaRPr lang="en-US" altLang="en-US" sz="1700" i="1" dirty="0"/>
          </a:p>
          <a:p>
            <a:r>
              <a:rPr lang="en-US" altLang="en-US" sz="1700" dirty="0"/>
              <a:t>Suppose that a  </a:t>
            </a:r>
            <a:r>
              <a:rPr lang="en-US" altLang="en-US" sz="1700" i="1" dirty="0" err="1"/>
              <a:t>geo_staff</a:t>
            </a:r>
            <a:r>
              <a:rPr lang="en-US" altLang="en-US" sz="1700" dirty="0"/>
              <a:t> member issues</a:t>
            </a:r>
          </a:p>
          <a:p>
            <a:pPr lvl="1"/>
            <a:r>
              <a:rPr lang="en-US" altLang="en-US" sz="1700" b="1" dirty="0"/>
              <a:t>select </a:t>
            </a:r>
            <a:r>
              <a:rPr lang="en-US" altLang="en-US" sz="1700" dirty="0"/>
              <a:t>*</a:t>
            </a:r>
            <a:br>
              <a:rPr lang="en-US" altLang="en-US" sz="1700" dirty="0"/>
            </a:br>
            <a:r>
              <a:rPr lang="en-US" altLang="en-US" sz="1700" b="1" dirty="0"/>
              <a:t>from </a:t>
            </a:r>
            <a:r>
              <a:rPr lang="en-US" altLang="en-US" sz="1700" i="1" dirty="0" err="1"/>
              <a:t>geo_instructor</a:t>
            </a:r>
            <a:r>
              <a:rPr lang="en-US" altLang="en-US" sz="1700" dirty="0"/>
              <a:t>;</a:t>
            </a:r>
          </a:p>
          <a:p>
            <a:r>
              <a:rPr lang="en-US" altLang="en-US" sz="1700" dirty="0"/>
              <a:t>What if </a:t>
            </a:r>
          </a:p>
          <a:p>
            <a:pPr lvl="1"/>
            <a:r>
              <a:rPr lang="en-US" altLang="en-US" sz="1700" i="1" dirty="0" err="1"/>
              <a:t>geo_staff</a:t>
            </a:r>
            <a:r>
              <a:rPr lang="en-US" altLang="en-US" sz="1700" dirty="0"/>
              <a:t> does not have permissions on </a:t>
            </a:r>
            <a:r>
              <a:rPr lang="en-US" altLang="en-US" sz="1700" i="1" dirty="0"/>
              <a:t>instructor?</a:t>
            </a:r>
          </a:p>
          <a:p>
            <a:pPr lvl="1"/>
            <a:r>
              <a:rPr lang="en-US" altLang="en-US" sz="1700" dirty="0"/>
              <a:t>Creator of view did not have some permissions on </a:t>
            </a:r>
            <a:r>
              <a:rPr lang="en-US" altLang="en-US" sz="1700" i="1" dirty="0"/>
              <a:t>instructor?</a:t>
            </a:r>
            <a:endParaRPr lang="en-US" altLang="en-US" sz="1700" dirty="0"/>
          </a:p>
          <a:p>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type="body" idx="1"/>
          </p:nvPr>
        </p:nvSpPr>
        <p:spPr>
          <a:xfrm>
            <a:off x="768350" y="1093789"/>
            <a:ext cx="7709825" cy="3685476"/>
          </a:xfrm>
        </p:spPr>
        <p:txBody>
          <a:bodyPr/>
          <a:lstStyle/>
          <a:p>
            <a:r>
              <a:rPr lang="en-US" altLang="en-US" sz="1900" b="1" dirty="0">
                <a:latin typeface="Times New Roman" panose="02020603050405020304" pitchFamily="18" charset="0"/>
                <a:cs typeface="Times New Roman" panose="02020603050405020304" pitchFamily="18" charset="0"/>
              </a:rPr>
              <a:t>references</a:t>
            </a:r>
            <a:r>
              <a:rPr lang="en-US" altLang="en-US" sz="1900" dirty="0">
                <a:latin typeface="Times New Roman" panose="02020603050405020304" pitchFamily="18" charset="0"/>
                <a:cs typeface="Times New Roman" panose="02020603050405020304" pitchFamily="18" charset="0"/>
              </a:rPr>
              <a:t> privilege to create foreign key</a:t>
            </a:r>
          </a:p>
          <a:p>
            <a:pPr lvl="1"/>
            <a:r>
              <a:rPr lang="en-US" altLang="en-US" sz="1900" b="1" dirty="0">
                <a:latin typeface="Times New Roman" panose="02020603050405020304" pitchFamily="18" charset="0"/>
                <a:cs typeface="Times New Roman" panose="02020603050405020304" pitchFamily="18" charset="0"/>
              </a:rPr>
              <a:t>grant reference </a:t>
            </a:r>
            <a:r>
              <a:rPr lang="en-US" altLang="en-US" sz="1900" dirty="0">
                <a:latin typeface="Times New Roman" panose="02020603050405020304" pitchFamily="18" charset="0"/>
                <a:cs typeface="Times New Roman" panose="02020603050405020304" pitchFamily="18" charset="0"/>
              </a:rPr>
              <a:t>(</a:t>
            </a:r>
            <a:r>
              <a:rPr lang="en-US" altLang="en-US" sz="1900" i="1" dirty="0">
                <a:latin typeface="Times New Roman" panose="02020603050405020304" pitchFamily="18" charset="0"/>
                <a:cs typeface="Times New Roman" panose="02020603050405020304" pitchFamily="18" charset="0"/>
              </a:rPr>
              <a:t>dept_name</a:t>
            </a:r>
            <a:r>
              <a:rPr lang="en-US" altLang="en-US" sz="1900" dirty="0">
                <a:latin typeface="Times New Roman" panose="02020603050405020304" pitchFamily="18" charset="0"/>
                <a:cs typeface="Times New Roman" panose="02020603050405020304" pitchFamily="18" charset="0"/>
              </a:rPr>
              <a:t>) </a:t>
            </a:r>
            <a:r>
              <a:rPr lang="en-US" altLang="en-US" sz="1900" b="1" dirty="0">
                <a:latin typeface="Times New Roman" panose="02020603050405020304" pitchFamily="18" charset="0"/>
                <a:cs typeface="Times New Roman" panose="02020603050405020304" pitchFamily="18" charset="0"/>
              </a:rPr>
              <a:t>on </a:t>
            </a:r>
            <a:r>
              <a:rPr lang="en-US" altLang="en-US" sz="1900" i="1" dirty="0">
                <a:latin typeface="Times New Roman" panose="02020603050405020304" pitchFamily="18" charset="0"/>
                <a:cs typeface="Times New Roman" panose="02020603050405020304" pitchFamily="18" charset="0"/>
              </a:rPr>
              <a:t>department </a:t>
            </a:r>
            <a:r>
              <a:rPr lang="en-US" altLang="en-US" sz="1900" b="1" dirty="0">
                <a:latin typeface="Times New Roman" panose="02020603050405020304" pitchFamily="18" charset="0"/>
                <a:cs typeface="Times New Roman" panose="02020603050405020304" pitchFamily="18" charset="0"/>
              </a:rPr>
              <a:t>to </a:t>
            </a:r>
            <a:r>
              <a:rPr lang="en-US" altLang="en-US" sz="1900" dirty="0">
                <a:latin typeface="Times New Roman" panose="02020603050405020304" pitchFamily="18" charset="0"/>
                <a:cs typeface="Times New Roman" panose="02020603050405020304" pitchFamily="18" charset="0"/>
              </a:rPr>
              <a:t>Mariano;</a:t>
            </a:r>
          </a:p>
          <a:p>
            <a:pPr lvl="1"/>
            <a:r>
              <a:rPr lang="en-US" altLang="en-US" sz="1900" dirty="0">
                <a:latin typeface="Times New Roman" panose="02020603050405020304" pitchFamily="18" charset="0"/>
                <a:cs typeface="Times New Roman" panose="02020603050405020304" pitchFamily="18" charset="0"/>
              </a:rPr>
              <a:t>"grant reference (</a:t>
            </a:r>
            <a:r>
              <a:rPr lang="en-US" altLang="en-US" sz="1900" dirty="0" err="1">
                <a:latin typeface="Times New Roman" panose="02020603050405020304" pitchFamily="18" charset="0"/>
                <a:cs typeface="Times New Roman" panose="02020603050405020304" pitchFamily="18" charset="0"/>
              </a:rPr>
              <a:t>dept_name</a:t>
            </a:r>
            <a:r>
              <a:rPr lang="en-US" altLang="en-US" sz="1900" dirty="0">
                <a:latin typeface="Times New Roman" panose="02020603050405020304" pitchFamily="18" charset="0"/>
                <a:cs typeface="Times New Roman" panose="02020603050405020304" pitchFamily="18" charset="0"/>
              </a:rPr>
              <a:t>) on department to Mariano" is granting the REFERENCES privilege on the "</a:t>
            </a:r>
            <a:r>
              <a:rPr lang="en-US" altLang="en-US" sz="1900" dirty="0" err="1">
                <a:latin typeface="Times New Roman" panose="02020603050405020304" pitchFamily="18" charset="0"/>
                <a:cs typeface="Times New Roman" panose="02020603050405020304" pitchFamily="18" charset="0"/>
              </a:rPr>
              <a:t>dept_name</a:t>
            </a:r>
            <a:r>
              <a:rPr lang="en-US" altLang="en-US" sz="1900" dirty="0">
                <a:latin typeface="Times New Roman" panose="02020603050405020304" pitchFamily="18" charset="0"/>
                <a:cs typeface="Times New Roman" panose="02020603050405020304" pitchFamily="18" charset="0"/>
              </a:rPr>
              <a:t>" column in the "department" table to the user "Mariano". This would allow Mariano to create a foreign key constraint on another table that references the "</a:t>
            </a:r>
            <a:r>
              <a:rPr lang="en-US" altLang="en-US" sz="1900" dirty="0" err="1">
                <a:latin typeface="Times New Roman" panose="02020603050405020304" pitchFamily="18" charset="0"/>
                <a:cs typeface="Times New Roman" panose="02020603050405020304" pitchFamily="18" charset="0"/>
              </a:rPr>
              <a:t>dept_name</a:t>
            </a:r>
            <a:r>
              <a:rPr lang="en-US" altLang="en-US" sz="1900" dirty="0">
                <a:latin typeface="Times New Roman" panose="02020603050405020304" pitchFamily="18" charset="0"/>
                <a:cs typeface="Times New Roman" panose="02020603050405020304" pitchFamily="18" charset="0"/>
              </a:rPr>
              <a:t>" column in the "department" table.</a:t>
            </a:r>
          </a:p>
          <a:p>
            <a:pPr lvl="1"/>
            <a:r>
              <a:rPr lang="en-US" altLang="en-US" sz="1900" dirty="0">
                <a:latin typeface="Times New Roman" panose="02020603050405020304" pitchFamily="18" charset="0"/>
                <a:cs typeface="Times New Roman" panose="02020603050405020304" pitchFamily="18" charset="0"/>
              </a:rPr>
              <a:t>Why is this required?</a:t>
            </a:r>
          </a:p>
          <a:p>
            <a:r>
              <a:rPr lang="en-US" altLang="en-US" sz="1900" dirty="0">
                <a:latin typeface="Times New Roman" panose="02020603050405020304" pitchFamily="18" charset="0"/>
                <a:cs typeface="Times New Roman" panose="02020603050405020304" pitchFamily="18" charset="0"/>
              </a:rPr>
              <a:t>transfer of privileges</a:t>
            </a:r>
          </a:p>
          <a:p>
            <a:pPr lvl="1"/>
            <a:r>
              <a:rPr lang="en-US" altLang="en-US" sz="1900" b="1" dirty="0">
                <a:latin typeface="Times New Roman" panose="02020603050405020304" pitchFamily="18" charset="0"/>
                <a:cs typeface="Times New Roman" panose="02020603050405020304" pitchFamily="18" charset="0"/>
              </a:rPr>
              <a:t>grant select on </a:t>
            </a:r>
            <a:r>
              <a:rPr lang="en-US" altLang="en-US" sz="1900" i="1" dirty="0">
                <a:latin typeface="Times New Roman" panose="02020603050405020304" pitchFamily="18" charset="0"/>
                <a:cs typeface="Times New Roman" panose="02020603050405020304" pitchFamily="18" charset="0"/>
              </a:rPr>
              <a:t>department </a:t>
            </a:r>
            <a:r>
              <a:rPr lang="en-US" altLang="en-US" sz="1900" b="1" dirty="0">
                <a:latin typeface="Times New Roman" panose="02020603050405020304" pitchFamily="18" charset="0"/>
                <a:cs typeface="Times New Roman" panose="02020603050405020304" pitchFamily="18" charset="0"/>
              </a:rPr>
              <a:t>to </a:t>
            </a:r>
            <a:r>
              <a:rPr lang="en-US" altLang="en-US" sz="1900" dirty="0">
                <a:latin typeface="Times New Roman" panose="02020603050405020304" pitchFamily="18" charset="0"/>
                <a:cs typeface="Times New Roman" panose="02020603050405020304" pitchFamily="18" charset="0"/>
              </a:rPr>
              <a:t>Amit </a:t>
            </a:r>
            <a:r>
              <a:rPr lang="en-US" altLang="en-US" sz="1900" b="1" dirty="0">
                <a:latin typeface="Times New Roman" panose="02020603050405020304" pitchFamily="18" charset="0"/>
                <a:cs typeface="Times New Roman" panose="02020603050405020304" pitchFamily="18" charset="0"/>
              </a:rPr>
              <a:t>with grant option</a:t>
            </a:r>
            <a:r>
              <a:rPr lang="en-US" altLang="en-US" sz="1900" dirty="0">
                <a:latin typeface="Times New Roman" panose="02020603050405020304" pitchFamily="18" charset="0"/>
                <a:cs typeface="Times New Roman" panose="02020603050405020304" pitchFamily="18" charset="0"/>
              </a:rPr>
              <a:t>;</a:t>
            </a:r>
          </a:p>
          <a:p>
            <a:pPr lvl="2"/>
            <a:r>
              <a:rPr lang="en-US" altLang="en-US" sz="1900" dirty="0">
                <a:latin typeface="Times New Roman" panose="02020603050405020304" pitchFamily="18" charset="0"/>
                <a:cs typeface="Times New Roman" panose="02020603050405020304" pitchFamily="18" charset="0"/>
              </a:rPr>
              <a:t>The "with grant option" clause in the "grant select on department to Amit with grant option" statement allows the user "Amit" to transfer the SELECT privilege on the "department" table to other users. This means that Amit can grant the SELECT privilege to other users without requiring direct access to the "department" table. This can be useful for managing complex access control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1700" dirty="0"/>
              <a:t>The  </a:t>
            </a:r>
            <a:r>
              <a:rPr lang="en-US" sz="1700" b="1" dirty="0"/>
              <a:t>on </a:t>
            </a:r>
            <a:r>
              <a:rPr lang="en-US" sz="1700" dirty="0"/>
              <a:t> condition allows a general predicate over the relations being  joined</a:t>
            </a:r>
          </a:p>
          <a:p>
            <a:pPr indent="-365760"/>
            <a:r>
              <a:rPr lang="en-US" sz="1700" dirty="0"/>
              <a:t>This predicate is written like a </a:t>
            </a:r>
            <a:r>
              <a:rPr lang="en-US" sz="1700" b="1" dirty="0"/>
              <a:t>where</a:t>
            </a:r>
            <a:r>
              <a:rPr lang="en-US" sz="1700" dirty="0"/>
              <a:t> clause predicate except for the use of the keyword </a:t>
            </a:r>
            <a:r>
              <a:rPr lang="en-US" sz="1700" b="1" dirty="0"/>
              <a:t>on</a:t>
            </a:r>
          </a:p>
          <a:p>
            <a:pPr>
              <a:defRPr/>
            </a:pPr>
            <a:endParaRPr lang="en-US" i="1" dirty="0"/>
          </a:p>
          <a:p>
            <a:pPr indent="-365760"/>
            <a:endParaRPr lang="en-US" altLang="en-US" dirty="0"/>
          </a:p>
        </p:txBody>
      </p:sp>
      <p:pic>
        <p:nvPicPr>
          <p:cNvPr id="3" name="Picture 2">
            <a:extLst>
              <a:ext uri="{FF2B5EF4-FFF2-40B4-BE49-F238E27FC236}">
                <a16:creationId xmlns:a16="http://schemas.microsoft.com/office/drawing/2014/main" id="{13CF3F6F-ACD7-8876-309A-E609A3C0DC20}"/>
              </a:ext>
            </a:extLst>
          </p:cNvPr>
          <p:cNvPicPr>
            <a:picLocks noChangeAspect="1"/>
          </p:cNvPicPr>
          <p:nvPr/>
        </p:nvPicPr>
        <p:blipFill>
          <a:blip r:embed="rId3"/>
          <a:stretch>
            <a:fillRect/>
          </a:stretch>
        </p:blipFill>
        <p:spPr>
          <a:xfrm>
            <a:off x="3045904" y="4208180"/>
            <a:ext cx="2266950" cy="1133475"/>
          </a:xfrm>
          <a:prstGeom prst="rect">
            <a:avLst/>
          </a:prstGeom>
        </p:spPr>
      </p:pic>
      <p:sp>
        <p:nvSpPr>
          <p:cNvPr id="5" name="TextBox 4">
            <a:extLst>
              <a:ext uri="{FF2B5EF4-FFF2-40B4-BE49-F238E27FC236}">
                <a16:creationId xmlns:a16="http://schemas.microsoft.com/office/drawing/2014/main" id="{96BAB465-A45F-4264-B861-0F5EA1232C73}"/>
              </a:ext>
            </a:extLst>
          </p:cNvPr>
          <p:cNvSpPr txBox="1"/>
          <p:nvPr/>
        </p:nvSpPr>
        <p:spPr>
          <a:xfrm>
            <a:off x="866005" y="3152149"/>
            <a:ext cx="7621047" cy="1015663"/>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select dept_name,course_name from dept join course using(dept_id);</a:t>
            </a:r>
          </a:p>
          <a:p>
            <a:r>
              <a:rPr lang="en-US" sz="2000" i="1" dirty="0">
                <a:latin typeface="Times New Roman" panose="02020603050405020304" pitchFamily="18" charset="0"/>
                <a:cs typeface="Times New Roman" panose="02020603050405020304" pitchFamily="18" charset="0"/>
              </a:rPr>
              <a:t>select dept_name,course_name from dept join course on </a:t>
            </a:r>
            <a:r>
              <a:rPr lang="en-US" sz="2000" i="1" dirty="0" err="1">
                <a:latin typeface="Times New Roman" panose="02020603050405020304" pitchFamily="18" charset="0"/>
                <a:cs typeface="Times New Roman" panose="02020603050405020304" pitchFamily="18" charset="0"/>
              </a:rPr>
              <a:t>dept.dept_id</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course.dept_id</a:t>
            </a:r>
            <a:r>
              <a:rPr lang="en-US" sz="2000" i="1" dirty="0">
                <a:latin typeface="Times New Roman" panose="02020603050405020304" pitchFamily="18" charset="0"/>
                <a:cs typeface="Times New Roman" panose="02020603050405020304" pitchFamily="18" charset="0"/>
              </a:rPr>
              <a:t>;</a:t>
            </a:r>
          </a:p>
        </p:txBody>
      </p:sp>
      <p:pic>
        <p:nvPicPr>
          <p:cNvPr id="4098" name="Picture 2" descr="SQL INNER JOIN">
            <a:extLst>
              <a:ext uri="{FF2B5EF4-FFF2-40B4-BE49-F238E27FC236}">
                <a16:creationId xmlns:a16="http://schemas.microsoft.com/office/drawing/2014/main" id="{0ED263ED-8B57-4705-CF40-259426DC9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649" y="4983167"/>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A3C8-695B-788C-34E3-A67697881B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369D31-7566-866E-B495-1C57A5D904BC}"/>
              </a:ext>
            </a:extLst>
          </p:cNvPr>
          <p:cNvSpPr>
            <a:spLocks noGrp="1"/>
          </p:cNvSpPr>
          <p:nvPr>
            <p:ph idx="1"/>
          </p:nvPr>
        </p:nvSpPr>
        <p:spPr/>
        <p:txBody>
          <a:bodyPr/>
          <a:lstStyle/>
          <a:p>
            <a:pPr lvl="1"/>
            <a:r>
              <a:rPr lang="en-US" altLang="en-US" sz="1800" b="1" dirty="0">
                <a:latin typeface="Times New Roman" panose="02020603050405020304" pitchFamily="18" charset="0"/>
                <a:cs typeface="Times New Roman" panose="02020603050405020304" pitchFamily="18" charset="0"/>
              </a:rPr>
              <a:t>revoke select on </a:t>
            </a:r>
            <a:r>
              <a:rPr lang="en-US" altLang="en-US" sz="1800" i="1" dirty="0">
                <a:latin typeface="Times New Roman" panose="02020603050405020304" pitchFamily="18" charset="0"/>
                <a:cs typeface="Times New Roman" panose="02020603050405020304" pitchFamily="18" charset="0"/>
              </a:rPr>
              <a:t>department </a:t>
            </a:r>
            <a:r>
              <a:rPr lang="en-US" altLang="en-US" sz="1800" b="1" dirty="0">
                <a:latin typeface="Times New Roman" panose="02020603050405020304" pitchFamily="18" charset="0"/>
                <a:cs typeface="Times New Roman" panose="02020603050405020304" pitchFamily="18" charset="0"/>
              </a:rPr>
              <a:t>from </a:t>
            </a:r>
            <a:r>
              <a:rPr lang="en-US" altLang="en-US" sz="1800" dirty="0">
                <a:latin typeface="Times New Roman" panose="02020603050405020304" pitchFamily="18" charset="0"/>
                <a:cs typeface="Times New Roman" panose="02020603050405020304" pitchFamily="18" charset="0"/>
              </a:rPr>
              <a:t>Amit, Satoshi </a:t>
            </a:r>
            <a:r>
              <a:rPr lang="en-US" altLang="en-US" sz="1800" b="1" dirty="0">
                <a:latin typeface="Times New Roman" panose="02020603050405020304" pitchFamily="18" charset="0"/>
                <a:cs typeface="Times New Roman" panose="02020603050405020304" pitchFamily="18" charset="0"/>
              </a:rPr>
              <a:t>cascade</a:t>
            </a:r>
            <a:r>
              <a:rPr lang="en-US" altLang="en-US" sz="1800" dirty="0">
                <a:latin typeface="Times New Roman" panose="02020603050405020304" pitchFamily="18" charset="0"/>
                <a:cs typeface="Times New Roman" panose="02020603050405020304" pitchFamily="18" charset="0"/>
              </a:rPr>
              <a:t>;</a:t>
            </a:r>
          </a:p>
          <a:p>
            <a:pPr lvl="1"/>
            <a:r>
              <a:rPr lang="en-US" altLang="en-US" sz="1800" dirty="0">
                <a:latin typeface="Times New Roman" panose="02020603050405020304" pitchFamily="18" charset="0"/>
                <a:cs typeface="Times New Roman" panose="02020603050405020304" pitchFamily="18" charset="0"/>
              </a:rPr>
              <a:t>The "revoke select on department from Amit, Satoshi cascade" statement revokes the SELECT privilege on the "department" table from the users "Amit" and "Satoshi", as well as any other users who were granted the privilege by "Amit" or "Satoshi". The "cascade" option ensures that any privileges granted by "Amit" or "Satoshi" on the "department" table are also revoked.</a:t>
            </a:r>
          </a:p>
          <a:p>
            <a:pPr lvl="1"/>
            <a:r>
              <a:rPr lang="en-US" altLang="en-US" sz="1800" b="1" dirty="0">
                <a:latin typeface="Times New Roman" panose="02020603050405020304" pitchFamily="18" charset="0"/>
                <a:cs typeface="Times New Roman" panose="02020603050405020304" pitchFamily="18" charset="0"/>
              </a:rPr>
              <a:t>revoke select on </a:t>
            </a:r>
            <a:r>
              <a:rPr lang="en-US" altLang="en-US" sz="1800" i="1" dirty="0">
                <a:latin typeface="Times New Roman" panose="02020603050405020304" pitchFamily="18" charset="0"/>
                <a:cs typeface="Times New Roman" panose="02020603050405020304" pitchFamily="18" charset="0"/>
              </a:rPr>
              <a:t>department </a:t>
            </a:r>
            <a:r>
              <a:rPr lang="en-US" altLang="en-US" sz="1800" b="1" dirty="0">
                <a:latin typeface="Times New Roman" panose="02020603050405020304" pitchFamily="18" charset="0"/>
                <a:cs typeface="Times New Roman" panose="02020603050405020304" pitchFamily="18" charset="0"/>
              </a:rPr>
              <a:t>from </a:t>
            </a:r>
            <a:r>
              <a:rPr lang="en-US" altLang="en-US" sz="1800" dirty="0">
                <a:latin typeface="Times New Roman" panose="02020603050405020304" pitchFamily="18" charset="0"/>
                <a:cs typeface="Times New Roman" panose="02020603050405020304" pitchFamily="18" charset="0"/>
              </a:rPr>
              <a:t>Amit, Satoshi </a:t>
            </a:r>
            <a:r>
              <a:rPr lang="en-US" altLang="en-US" sz="1800" b="1" dirty="0">
                <a:latin typeface="Times New Roman" panose="02020603050405020304" pitchFamily="18" charset="0"/>
                <a:cs typeface="Times New Roman" panose="02020603050405020304" pitchFamily="18" charset="0"/>
              </a:rPr>
              <a:t>restrict</a:t>
            </a:r>
            <a:r>
              <a:rPr lang="en-US" altLang="en-US" sz="1800" dirty="0">
                <a:latin typeface="Times New Roman" panose="02020603050405020304" pitchFamily="18" charset="0"/>
                <a:cs typeface="Times New Roman" panose="02020603050405020304" pitchFamily="18" charset="0"/>
              </a:rPr>
              <a:t>;</a:t>
            </a:r>
          </a:p>
          <a:p>
            <a:pPr lvl="1"/>
            <a:r>
              <a:rPr lang="en-US" altLang="en-US" sz="1800" dirty="0">
                <a:latin typeface="Times New Roman" panose="02020603050405020304" pitchFamily="18" charset="0"/>
                <a:cs typeface="Times New Roman" panose="02020603050405020304" pitchFamily="18" charset="0"/>
              </a:rPr>
              <a:t>The "revoke select on department from Amit, Satoshi restrict" statement revokes the SELECT privilege on the "department" table from the users "Amit" and "Satoshi". The "restrict" option ensures that if any objects (such as views or stored procedures) depend on the SELECT privilege being revoked, the revoke operation will fail. This option is useful when you want to ensure that dependent objects are not accidentally broken by revoking a privilege.</a:t>
            </a:r>
          </a:p>
          <a:p>
            <a:pPr lvl="1"/>
            <a:r>
              <a:rPr lang="en-US" altLang="en-US" sz="1800" dirty="0">
                <a:latin typeface="Times New Roman" panose="02020603050405020304" pitchFamily="18" charset="0"/>
                <a:cs typeface="Times New Roman" panose="02020603050405020304" pitchFamily="18" charset="0"/>
              </a:rPr>
              <a:t>There are many other SQL privileges and options available for managing database access and security, and their usage will depend on the specific needs of the database and its users.</a:t>
            </a: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pPr lvl="1"/>
            <a:endParaRPr lang="en-US" alt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3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 (Cont.)</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700946" cy="4685218"/>
          </a:xfrm>
        </p:spPr>
        <p:txBody>
          <a:bodyPr lIns="91440"/>
          <a:lstStyle/>
          <a:p>
            <a:pPr indent="-365760"/>
            <a:r>
              <a:rPr lang="en-US" sz="1700" dirty="0"/>
              <a:t>The  </a:t>
            </a:r>
            <a:r>
              <a:rPr lang="en-US" sz="1700" b="1" dirty="0"/>
              <a:t>on </a:t>
            </a:r>
            <a:r>
              <a:rPr lang="en-US" sz="1700" dirty="0"/>
              <a:t> condition allows a general predicate over the relations being joined.  </a:t>
            </a:r>
          </a:p>
          <a:p>
            <a:pPr indent="-365760"/>
            <a:r>
              <a:rPr lang="en-US" sz="1700" dirty="0"/>
              <a:t>This predicate is written like a </a:t>
            </a:r>
            <a:r>
              <a:rPr lang="en-US" sz="1700" b="1" dirty="0"/>
              <a:t>where</a:t>
            </a:r>
            <a:r>
              <a:rPr lang="en-US" sz="1700" dirty="0"/>
              <a:t> clause predicate except for the use of the keyword </a:t>
            </a:r>
            <a:r>
              <a:rPr lang="en-US" sz="1700" b="1" dirty="0"/>
              <a:t>on</a:t>
            </a:r>
            <a:r>
              <a:rPr lang="en-US" sz="1700" dirty="0"/>
              <a:t>.</a:t>
            </a:r>
          </a:p>
          <a:p>
            <a:pPr indent="-365760"/>
            <a:endParaRPr lang="en-US" i="1" dirty="0"/>
          </a:p>
          <a:p>
            <a:pPr indent="-365760"/>
            <a:endParaRPr lang="en-US" alt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type="body" idx="1"/>
          </p:nvPr>
        </p:nvSpPr>
        <p:spPr>
          <a:xfrm>
            <a:off x="768350" y="1170533"/>
            <a:ext cx="7570979" cy="3779419"/>
          </a:xfrm>
        </p:spPr>
        <p:txBody>
          <a:bodyPr/>
          <a:lstStyle/>
          <a:p>
            <a:r>
              <a:rPr lang="en-US" altLang="en-US" sz="1700" dirty="0"/>
              <a:t>An extension of the join operation that avoids loss of information.</a:t>
            </a:r>
          </a:p>
          <a:p>
            <a:r>
              <a:rPr lang="en-US" altLang="en-US" sz="1700" dirty="0"/>
              <a:t>Computes the join and then adds tuples form one relation that does not match tuples in the other relation to the result of the join. </a:t>
            </a:r>
          </a:p>
          <a:p>
            <a:r>
              <a:rPr lang="en-US" altLang="en-US" sz="1700" dirty="0"/>
              <a:t>Uses </a:t>
            </a:r>
            <a:r>
              <a:rPr lang="en-US" altLang="en-US" sz="1700" i="1" dirty="0"/>
              <a:t>null</a:t>
            </a:r>
            <a:r>
              <a:rPr lang="en-US" altLang="en-US" sz="1700" dirty="0"/>
              <a:t> values.</a:t>
            </a:r>
          </a:p>
          <a:p>
            <a:r>
              <a:rPr lang="en-US" altLang="en-US" sz="1700" dirty="0"/>
              <a:t>Three forms of outer join:</a:t>
            </a:r>
          </a:p>
          <a:p>
            <a:pPr lvl="1"/>
            <a:r>
              <a:rPr lang="en-US" altLang="en-US" sz="1700" dirty="0"/>
              <a:t>left outer join</a:t>
            </a:r>
          </a:p>
          <a:p>
            <a:pPr lvl="1"/>
            <a:r>
              <a:rPr lang="en-US" altLang="en-US" sz="1700" dirty="0"/>
              <a:t>right outer join</a:t>
            </a:r>
          </a:p>
          <a:p>
            <a:pPr lvl="1"/>
            <a:r>
              <a:rPr lang="en-US" altLang="en-US" sz="1700" dirty="0"/>
              <a:t>full outer join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pPr>
              <a:buClr>
                <a:schemeClr val="tx2"/>
              </a:buClr>
              <a:buNone/>
            </a:pPr>
            <a:r>
              <a:rPr lang="en-US" altLang="en-US" sz="800" dirty="0"/>
              <a:t> </a:t>
            </a:r>
            <a:endParaRPr lang="en-US" altLang="en-US" sz="2000" dirty="0"/>
          </a:p>
          <a:p>
            <a:endParaRPr lang="en-US" altLang="en-US" sz="2000" dirty="0"/>
          </a:p>
        </p:txBody>
      </p:sp>
      <p:pic>
        <p:nvPicPr>
          <p:cNvPr id="2" name="Picture 1">
            <a:extLst>
              <a:ext uri="{FF2B5EF4-FFF2-40B4-BE49-F238E27FC236}">
                <a16:creationId xmlns:a16="http://schemas.microsoft.com/office/drawing/2014/main" id="{83CBAD47-355C-6DD6-CC1D-463DD0A7B2D4}"/>
              </a:ext>
            </a:extLst>
          </p:cNvPr>
          <p:cNvPicPr>
            <a:picLocks noChangeAspect="1"/>
          </p:cNvPicPr>
          <p:nvPr/>
        </p:nvPicPr>
        <p:blipFill>
          <a:blip r:embed="rId3"/>
          <a:stretch>
            <a:fillRect/>
          </a:stretch>
        </p:blipFill>
        <p:spPr>
          <a:xfrm>
            <a:off x="926930" y="895412"/>
            <a:ext cx="7077075" cy="3971925"/>
          </a:xfrm>
          <a:prstGeom prst="rect">
            <a:avLst/>
          </a:prstGeom>
        </p:spPr>
      </p:pic>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97662</TotalTime>
  <Words>4855</Words>
  <Application>Microsoft Office PowerPoint</Application>
  <PresentationFormat>On-screen Show (4:3)</PresentationFormat>
  <Paragraphs>414</Paragraphs>
  <Slides>61</Slides>
  <Notes>34</Notes>
  <HiddenSlides>2</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61</vt:i4>
      </vt:variant>
      <vt:variant>
        <vt:lpstr>Custom Shows</vt:lpstr>
      </vt:variant>
      <vt:variant>
        <vt:i4>1</vt:i4>
      </vt:variant>
    </vt:vector>
  </HeadingPairs>
  <TitlesOfParts>
    <vt:vector size="69" baseType="lpstr">
      <vt:lpstr>Arial</vt:lpstr>
      <vt:lpstr>Helvetica</vt:lpstr>
      <vt:lpstr>Monotype Sorts</vt:lpstr>
      <vt:lpstr>Times New Roman</vt:lpstr>
      <vt:lpstr>Webdings</vt:lpstr>
      <vt:lpstr>Wingdings</vt:lpstr>
      <vt:lpstr>2_db-5-grey</vt:lpstr>
      <vt:lpstr>Chapter 4 : Intermediate SQL</vt:lpstr>
      <vt:lpstr>Outline</vt:lpstr>
      <vt:lpstr>Joined Relations</vt:lpstr>
      <vt:lpstr>Natural Join in SQL</vt:lpstr>
      <vt:lpstr>Natural Join in SQL (Cont.)</vt:lpstr>
      <vt:lpstr>Join Condition</vt:lpstr>
      <vt:lpstr>Join Condition (Cont.)</vt:lpstr>
      <vt:lpstr>Outer Join</vt:lpstr>
      <vt:lpstr>Outer Join Examples</vt:lpstr>
      <vt:lpstr>Left Outer Join</vt:lpstr>
      <vt:lpstr>Right Outer Join</vt:lpstr>
      <vt:lpstr>Full Outer Join</vt:lpstr>
      <vt:lpstr>Joined Types and Conditions</vt:lpstr>
      <vt:lpstr>Joined Relations – Examples</vt:lpstr>
      <vt:lpstr>inner join and join are the same</vt:lpstr>
      <vt:lpstr>Views</vt:lpstr>
      <vt:lpstr>View Definition</vt:lpstr>
      <vt:lpstr>View Definition and Use</vt:lpstr>
      <vt:lpstr>Views Defined Using Other Views</vt:lpstr>
      <vt:lpstr>Views Defined Using Other Views</vt:lpstr>
      <vt:lpstr>Update of a View</vt:lpstr>
      <vt:lpstr>PowerPoint Presentation</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PowerPoint Presentation</vt:lpstr>
      <vt:lpstr>Cascading Actions in Referential Integrity</vt:lpstr>
      <vt:lpstr>PowerPoint Presentation</vt:lpstr>
      <vt:lpstr>PowerPoint Presentation</vt:lpstr>
      <vt:lpstr>Integrity Constraint Violation During Transactions</vt:lpstr>
      <vt:lpstr>Complex Check Conditions</vt:lpstr>
      <vt:lpstr>Assertions</vt:lpstr>
      <vt:lpstr>PowerPoint Presentation</vt:lpstr>
      <vt:lpstr>PowerPoint Presentation</vt:lpstr>
      <vt:lpstr>Built-in Data Types in SQL </vt:lpstr>
      <vt:lpstr>PowerPoint Presentation</vt:lpstr>
      <vt:lpstr>Large-Object Types</vt:lpstr>
      <vt:lpstr>PowerPoint Presentation</vt:lpstr>
      <vt:lpstr>PowerPoint Presentation</vt:lpstr>
      <vt:lpstr>What is ‘DUAL’?</vt:lpstr>
      <vt:lpstr>User-Defined Types</vt:lpstr>
      <vt:lpstr>PowerPoint Presentation</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PowerPoint Presentation</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shakib shahidul</cp:lastModifiedBy>
  <cp:revision>573</cp:revision>
  <cp:lastPrinted>1999-06-28T19:27:31Z</cp:lastPrinted>
  <dcterms:created xsi:type="dcterms:W3CDTF">2009-12-21T15:40:22Z</dcterms:created>
  <dcterms:modified xsi:type="dcterms:W3CDTF">2023-03-17T13:27:34Z</dcterms:modified>
</cp:coreProperties>
</file>