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2" r:id="rId6"/>
    <p:sldId id="263" r:id="rId7"/>
    <p:sldId id="264" r:id="rId8"/>
    <p:sldId id="266" r:id="rId9"/>
    <p:sldId id="265"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5T15:01:36.3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18,'0'-1,"1"0,-1 0,1 0,0 1,-1-1,1 0,0 0,0 0,-1 1,1-1,0 0,0 1,0-1,0 1,0-1,0 1,0-1,0 1,0 0,0-1,0 1,0 0,0 0,0 0,2 0,30-4,-33 4,48 1,-1 2,1 2,90 22,-31-5,-54-16,98 1,-100-7,0 2,53 9,1 3,0-4,150-6,-243-4,1803 0,-1758-1,-1 3,0 2,109 24,-132-19,-11-2,0-1,1-1,0-1,25 2,653-4,-346-5,570 3,-896-1,47-9,7 0,-28 4,58-13,-69 10,1 2,80-2,1520 13,-871-6,-402-1,397 6,-410 20,-323-21,-1 2,57 14,-57-10,0-2,59 4,475-12,-425-10,-31 1,-83 8,0-1,42-12,-41 8,60-7,6 16,-72 1,0-2,0 0,44-8,-49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5T15:01:48.14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0,'653'16,"-501"-10,78-4,-107-3,0 5,136 23,-163-16,1-3,161-9,-97-1,1763 2,-1780 12,-3 0,672-12,-791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28/5/2023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28/5/2023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28/5/2023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28/5/2023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28/5/2023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28/5/2023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28/5/2023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28/5/2023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28/5/2023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28/5/2023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28/5/2023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28/5/2023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Complex Data Types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dirty="0">
                <a:solidFill>
                  <a:schemeClr val="tx1">
                    <a:lumMod val="85000"/>
                    <a:lumOff val="15000"/>
                  </a:schemeClr>
                </a:solidFill>
              </a:rPr>
              <a:t>Md shahidul salim (shakib)</a:t>
            </a:r>
          </a:p>
          <a:p>
            <a:r>
              <a:rPr lang="en-US" sz="2400" dirty="0">
                <a:solidFill>
                  <a:schemeClr val="tx1">
                    <a:lumMod val="85000"/>
                    <a:lumOff val="15000"/>
                  </a:schemeClr>
                </a:solidFill>
              </a:rPr>
              <a:t>Lecturer, </a:t>
            </a:r>
            <a:r>
              <a:rPr lang="en-US" sz="2400" dirty="0" err="1">
                <a:solidFill>
                  <a:schemeClr val="tx1">
                    <a:lumMod val="85000"/>
                    <a:lumOff val="15000"/>
                  </a:schemeClr>
                </a:solidFill>
              </a:rPr>
              <a:t>cse</a:t>
            </a:r>
            <a:r>
              <a:rPr lang="en-US" sz="2400" dirty="0">
                <a:solidFill>
                  <a:schemeClr val="tx1">
                    <a:lumMod val="85000"/>
                    <a:lumOff val="15000"/>
                  </a:schemeClr>
                </a:solidFill>
              </a:rPr>
              <a:t>, </a:t>
            </a:r>
            <a:r>
              <a:rPr lang="en-US" sz="2400" dirty="0" err="1">
                <a:solidFill>
                  <a:schemeClr val="tx1">
                    <a:lumMod val="85000"/>
                    <a:lumOff val="15000"/>
                  </a:schemeClr>
                </a:solidFill>
              </a:rPr>
              <a:t>kuet</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0FCF-483D-28E3-21AD-8B96A05C329C}"/>
              </a:ext>
            </a:extLst>
          </p:cNvPr>
          <p:cNvSpPr>
            <a:spLocks noGrp="1"/>
          </p:cNvSpPr>
          <p:nvPr>
            <p:ph type="title"/>
          </p:nvPr>
        </p:nvSpPr>
        <p:spPr/>
        <p:txBody>
          <a:bodyPr/>
          <a:lstStyle/>
          <a:p>
            <a:r>
              <a:rPr lang="en-US" dirty="0"/>
              <a:t>Knowledge Representation</a:t>
            </a:r>
          </a:p>
        </p:txBody>
      </p:sp>
      <p:sp>
        <p:nvSpPr>
          <p:cNvPr id="3" name="Content Placeholder 2">
            <a:extLst>
              <a:ext uri="{FF2B5EF4-FFF2-40B4-BE49-F238E27FC236}">
                <a16:creationId xmlns:a16="http://schemas.microsoft.com/office/drawing/2014/main" id="{6E5931B6-4B31-B345-A05B-7ADAE5C80E5D}"/>
              </a:ext>
            </a:extLst>
          </p:cNvPr>
          <p:cNvSpPr>
            <a:spLocks noGrp="1"/>
          </p:cNvSpPr>
          <p:nvPr>
            <p:ph idx="1"/>
          </p:nvPr>
        </p:nvSpPr>
        <p:spPr>
          <a:xfrm>
            <a:off x="1097280" y="2108201"/>
            <a:ext cx="10058400" cy="4233876"/>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Representation of human knowledge has long been a goal of the artificial intelligence community.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variety of models were proposed for this task, with varying degrees of complexity.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With the growth of the web, a need arose to represent extremely large knowledge bases, with potentially billions of facts.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Resource Description Format (RDF)</a:t>
            </a:r>
            <a:r>
              <a:rPr lang="en-US" dirty="0">
                <a:latin typeface="Times New Roman" panose="02020603050405020304" pitchFamily="18" charset="0"/>
                <a:cs typeface="Times New Roman" panose="02020603050405020304" pitchFamily="18" charset="0"/>
              </a:rPr>
              <a:t> data representation is one such representation that has found very wide acceptance.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representation actually has far fewer features than earlier representations, but it was better suited to handle very large data volumes than the earlier knowledge representations.</a:t>
            </a:r>
          </a:p>
        </p:txBody>
      </p:sp>
    </p:spTree>
    <p:extLst>
      <p:ext uri="{BB962C8B-B14F-4D97-AF65-F5344CB8AC3E}">
        <p14:creationId xmlns:p14="http://schemas.microsoft.com/office/powerpoint/2010/main" val="319077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F1BF5-AEB4-27DA-D3B0-6B6E0EB43926}"/>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JSON</a:t>
            </a:r>
            <a:endParaRPr lang="en-US" dirty="0"/>
          </a:p>
        </p:txBody>
      </p:sp>
      <p:sp>
        <p:nvSpPr>
          <p:cNvPr id="3" name="Content Placeholder 2">
            <a:extLst>
              <a:ext uri="{FF2B5EF4-FFF2-40B4-BE49-F238E27FC236}">
                <a16:creationId xmlns:a16="http://schemas.microsoft.com/office/drawing/2014/main" id="{64BDDE06-EE5E-BE43-F4F7-76992D2198D9}"/>
              </a:ext>
            </a:extLst>
          </p:cNvPr>
          <p:cNvSpPr txBox="1">
            <a:spLocks/>
          </p:cNvSpPr>
          <p:nvPr/>
        </p:nvSpPr>
        <p:spPr>
          <a:xfrm>
            <a:off x="1097280" y="2108201"/>
            <a:ext cx="10058400" cy="376089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The JavaScript Object Notation (JSON), is a textual representation of complex data types that is widely used to transmit data between applications and to store complex data. JSON supports the primitive data types integer, real and string, as well as arrays, and “objects,” which are a collection of (attribute name, value) pairs.</a:t>
            </a:r>
          </a:p>
        </p:txBody>
      </p:sp>
      <p:pic>
        <p:nvPicPr>
          <p:cNvPr id="4" name="Picture 3">
            <a:extLst>
              <a:ext uri="{FF2B5EF4-FFF2-40B4-BE49-F238E27FC236}">
                <a16:creationId xmlns:a16="http://schemas.microsoft.com/office/drawing/2014/main" id="{46EDC34E-B261-647A-60D1-F8DDC1F0A4ED}"/>
              </a:ext>
            </a:extLst>
          </p:cNvPr>
          <p:cNvPicPr>
            <a:picLocks noChangeAspect="1"/>
          </p:cNvPicPr>
          <p:nvPr/>
        </p:nvPicPr>
        <p:blipFill>
          <a:blip r:embed="rId2"/>
          <a:stretch>
            <a:fillRect/>
          </a:stretch>
        </p:blipFill>
        <p:spPr>
          <a:xfrm>
            <a:off x="5526156" y="3205942"/>
            <a:ext cx="5091733" cy="365205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D8DE64D-5CB0-AD99-AEDB-9E837A73FE5E}"/>
                  </a:ext>
                </a:extLst>
              </p14:cNvPr>
              <p14:cNvContentPartPr/>
              <p14:nvPr/>
            </p14:nvContentPartPr>
            <p14:xfrm>
              <a:off x="6115000" y="5219729"/>
              <a:ext cx="4244760" cy="66600"/>
            </p14:xfrm>
          </p:contentPart>
        </mc:Choice>
        <mc:Fallback xmlns="">
          <p:pic>
            <p:nvPicPr>
              <p:cNvPr id="5" name="Ink 4">
                <a:extLst>
                  <a:ext uri="{FF2B5EF4-FFF2-40B4-BE49-F238E27FC236}">
                    <a16:creationId xmlns:a16="http://schemas.microsoft.com/office/drawing/2014/main" id="{4D8DE64D-5CB0-AD99-AEDB-9E837A73FE5E}"/>
                  </a:ext>
                </a:extLst>
              </p:cNvPr>
              <p:cNvPicPr/>
              <p:nvPr/>
            </p:nvPicPr>
            <p:blipFill>
              <a:blip r:embed="rId4"/>
              <a:stretch>
                <a:fillRect/>
              </a:stretch>
            </p:blipFill>
            <p:spPr>
              <a:xfrm>
                <a:off x="6061360" y="5111729"/>
                <a:ext cx="43524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81B914F-5FB8-16DC-BDC6-E2A0DDD61B65}"/>
                  </a:ext>
                </a:extLst>
              </p14:cNvPr>
              <p14:cNvContentPartPr/>
              <p14:nvPr/>
            </p14:nvContentPartPr>
            <p14:xfrm>
              <a:off x="6190600" y="4043249"/>
              <a:ext cx="1870920" cy="34200"/>
            </p14:xfrm>
          </p:contentPart>
        </mc:Choice>
        <mc:Fallback xmlns="">
          <p:pic>
            <p:nvPicPr>
              <p:cNvPr id="6" name="Ink 5">
                <a:extLst>
                  <a:ext uri="{FF2B5EF4-FFF2-40B4-BE49-F238E27FC236}">
                    <a16:creationId xmlns:a16="http://schemas.microsoft.com/office/drawing/2014/main" id="{681B914F-5FB8-16DC-BDC6-E2A0DDD61B65}"/>
                  </a:ext>
                </a:extLst>
              </p:cNvPr>
              <p:cNvPicPr/>
              <p:nvPr/>
            </p:nvPicPr>
            <p:blipFill>
              <a:blip r:embed="rId6"/>
              <a:stretch>
                <a:fillRect/>
              </a:stretch>
            </p:blipFill>
            <p:spPr>
              <a:xfrm>
                <a:off x="6136960" y="3935249"/>
                <a:ext cx="1978560" cy="249840"/>
              </a:xfrm>
              <a:prstGeom prst="rect">
                <a:avLst/>
              </a:prstGeom>
            </p:spPr>
          </p:pic>
        </mc:Fallback>
      </mc:AlternateContent>
    </p:spTree>
    <p:extLst>
      <p:ext uri="{BB962C8B-B14F-4D97-AF65-F5344CB8AC3E}">
        <p14:creationId xmlns:p14="http://schemas.microsoft.com/office/powerpoint/2010/main" val="116645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D5B1-F9C3-3C19-138B-22D3164B6810}"/>
              </a:ext>
            </a:extLst>
          </p:cNvPr>
          <p:cNvSpPr txBox="1">
            <a:spLocks/>
          </p:cNvSpPr>
          <p:nvPr/>
        </p:nvSpPr>
        <p:spPr>
          <a:xfrm>
            <a:off x="1097280" y="286603"/>
            <a:ext cx="1005840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JSON</a:t>
            </a:r>
            <a:endParaRPr lang="en-US" dirty="0"/>
          </a:p>
        </p:txBody>
      </p:sp>
      <p:sp>
        <p:nvSpPr>
          <p:cNvPr id="3" name="Content Placeholder 2">
            <a:extLst>
              <a:ext uri="{FF2B5EF4-FFF2-40B4-BE49-F238E27FC236}">
                <a16:creationId xmlns:a16="http://schemas.microsoft.com/office/drawing/2014/main" id="{7E02D9DA-C29C-15EC-F0AB-BCE6E1CD6DD4}"/>
              </a:ext>
            </a:extLst>
          </p:cNvPr>
          <p:cNvSpPr txBox="1">
            <a:spLocks/>
          </p:cNvSpPr>
          <p:nvPr/>
        </p:nvSpPr>
        <p:spPr>
          <a:xfrm>
            <a:off x="1097280" y="1241571"/>
            <a:ext cx="10058400" cy="4627521"/>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Figure 8.1 shows an example of data represented using JSON. </a:t>
            </a:r>
          </a:p>
          <a:p>
            <a:r>
              <a:rPr lang="en-US" dirty="0">
                <a:latin typeface="Times New Roman" panose="02020603050405020304" pitchFamily="18" charset="0"/>
                <a:cs typeface="Times New Roman" panose="02020603050405020304" pitchFamily="18" charset="0"/>
              </a:rPr>
              <a:t>Since objects do not have to adhere to any fixed schema, they are basically the same as key-value maps, with the attribute names as keys and the attribute values as the associated values. </a:t>
            </a:r>
          </a:p>
          <a:p>
            <a:r>
              <a:rPr lang="en-US" dirty="0">
                <a:latin typeface="Times New Roman" panose="02020603050405020304" pitchFamily="18" charset="0"/>
                <a:cs typeface="Times New Roman" panose="02020603050405020304" pitchFamily="18" charset="0"/>
              </a:rPr>
              <a:t>The example also illustrates arrays, shown in square brackets. In JSON, an array can be thought of as a map from integer offsets to values, with the square-bracket syntax viewed as just a convenient way of creating such maps. </a:t>
            </a:r>
          </a:p>
          <a:p>
            <a:r>
              <a:rPr lang="en-US" dirty="0">
                <a:latin typeface="Times New Roman" panose="02020603050405020304" pitchFamily="18" charset="0"/>
                <a:cs typeface="Times New Roman" panose="02020603050405020304" pitchFamily="18" charset="0"/>
              </a:rPr>
              <a:t>JSON is today the primary data representation used for communication between applications and web services.</a:t>
            </a:r>
          </a:p>
        </p:txBody>
      </p:sp>
    </p:spTree>
    <p:extLst>
      <p:ext uri="{BB962C8B-B14F-4D97-AF65-F5344CB8AC3E}">
        <p14:creationId xmlns:p14="http://schemas.microsoft.com/office/powerpoint/2010/main" val="358388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FEFC-B425-4A14-F229-2D1150AB2A56}"/>
              </a:ext>
            </a:extLst>
          </p:cNvPr>
          <p:cNvSpPr>
            <a:spLocks noGrp="1"/>
          </p:cNvSpPr>
          <p:nvPr>
            <p:ph type="title"/>
          </p:nvPr>
        </p:nvSpPr>
        <p:spPr/>
        <p:txBody>
          <a:bodyPr/>
          <a:lstStyle/>
          <a:p>
            <a:r>
              <a:rPr lang="en-US" dirty="0"/>
              <a:t>XML</a:t>
            </a:r>
          </a:p>
        </p:txBody>
      </p:sp>
      <p:sp>
        <p:nvSpPr>
          <p:cNvPr id="3" name="Content Placeholder 2">
            <a:extLst>
              <a:ext uri="{FF2B5EF4-FFF2-40B4-BE49-F238E27FC236}">
                <a16:creationId xmlns:a16="http://schemas.microsoft.com/office/drawing/2014/main" id="{6BFB01E1-0831-D70A-0C3F-8775C4D35111}"/>
              </a:ext>
            </a:extLst>
          </p:cNvPr>
          <p:cNvSpPr>
            <a:spLocks noGrp="1"/>
          </p:cNvSpPr>
          <p:nvPr>
            <p:ph idx="1"/>
          </p:nvPr>
        </p:nvSpPr>
        <p:spPr/>
        <p:txBody>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XML stands for eXtensible Markup Language. It is a markup language that defines a set of rules for encoding documents in a format that is both human-readable and machine-readable. XML was designed to be a versatile and platform-independent format for storing and exchanging structured data.</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XML data representation adds tags enclosed in angle brackets, &lt;&gt;, to mark up information in a textual representation.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Tags are used in pairs, with and delimiting the beginning and the end of the portion of the text to which the tag refers.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example, the title of a document might be marked up as follows:</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FDC84F-3987-F6F9-EF40-AE3F8DE858D3}"/>
              </a:ext>
            </a:extLst>
          </p:cNvPr>
          <p:cNvPicPr>
            <a:picLocks noChangeAspect="1"/>
          </p:cNvPicPr>
          <p:nvPr/>
        </p:nvPicPr>
        <p:blipFill>
          <a:blip r:embed="rId2"/>
          <a:stretch>
            <a:fillRect/>
          </a:stretch>
        </p:blipFill>
        <p:spPr>
          <a:xfrm>
            <a:off x="4040505" y="5626204"/>
            <a:ext cx="4171950" cy="485775"/>
          </a:xfrm>
          <a:prstGeom prst="rect">
            <a:avLst/>
          </a:prstGeom>
        </p:spPr>
      </p:pic>
    </p:spTree>
    <p:extLst>
      <p:ext uri="{BB962C8B-B14F-4D97-AF65-F5344CB8AC3E}">
        <p14:creationId xmlns:p14="http://schemas.microsoft.com/office/powerpoint/2010/main" val="62370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486B-7C93-F59C-3E01-3A7CA7F4D7E9}"/>
              </a:ext>
            </a:extLst>
          </p:cNvPr>
          <p:cNvSpPr>
            <a:spLocks noGrp="1"/>
          </p:cNvSpPr>
          <p:nvPr>
            <p:ph type="title"/>
          </p:nvPr>
        </p:nvSpPr>
        <p:spPr>
          <a:xfrm>
            <a:off x="1147613" y="143969"/>
            <a:ext cx="10169135" cy="1819034"/>
          </a:xfrm>
        </p:spPr>
        <p:txBody>
          <a:bodyPr>
            <a:normAutofit fontScale="90000"/>
          </a:bodyPr>
          <a:lstStyle/>
          <a:p>
            <a:r>
              <a:rPr lang="en-US" dirty="0"/>
              <a:t>Representing relational data specifying relation names and attribute names as tags</a:t>
            </a:r>
          </a:p>
        </p:txBody>
      </p:sp>
      <p:pic>
        <p:nvPicPr>
          <p:cNvPr id="5" name="Content Placeholder 4">
            <a:extLst>
              <a:ext uri="{FF2B5EF4-FFF2-40B4-BE49-F238E27FC236}">
                <a16:creationId xmlns:a16="http://schemas.microsoft.com/office/drawing/2014/main" id="{569C298B-EC97-304B-797C-959DDCCB7CFE}"/>
              </a:ext>
            </a:extLst>
          </p:cNvPr>
          <p:cNvPicPr>
            <a:picLocks noGrp="1" noChangeAspect="1"/>
          </p:cNvPicPr>
          <p:nvPr>
            <p:ph idx="1"/>
          </p:nvPr>
        </p:nvPicPr>
        <p:blipFill>
          <a:blip r:embed="rId2"/>
          <a:stretch>
            <a:fillRect/>
          </a:stretch>
        </p:blipFill>
        <p:spPr>
          <a:xfrm>
            <a:off x="453064" y="3116838"/>
            <a:ext cx="4467225" cy="1676400"/>
          </a:xfrm>
        </p:spPr>
      </p:pic>
      <p:sp>
        <p:nvSpPr>
          <p:cNvPr id="8" name="TextBox 7">
            <a:extLst>
              <a:ext uri="{FF2B5EF4-FFF2-40B4-BE49-F238E27FC236}">
                <a16:creationId xmlns:a16="http://schemas.microsoft.com/office/drawing/2014/main" id="{4FA113D4-8406-0B01-06CC-B63C5B0AAB42}"/>
              </a:ext>
            </a:extLst>
          </p:cNvPr>
          <p:cNvSpPr txBox="1"/>
          <p:nvPr/>
        </p:nvSpPr>
        <p:spPr>
          <a:xfrm>
            <a:off x="209725" y="4949505"/>
            <a:ext cx="5886275" cy="923330"/>
          </a:xfrm>
          <a:prstGeom prst="rect">
            <a:avLst/>
          </a:prstGeom>
          <a:noFill/>
        </p:spPr>
        <p:txBody>
          <a:bodyPr wrap="square" rtlCol="0">
            <a:spAutoFit/>
          </a:bodyPr>
          <a:lstStyle/>
          <a:p>
            <a:r>
              <a:rPr lang="en-US" dirty="0"/>
              <a:t>Figure shows how information about a purchase order can be represented in XML, illustrates a more realistic use of XML.</a:t>
            </a:r>
          </a:p>
        </p:txBody>
      </p:sp>
      <p:pic>
        <p:nvPicPr>
          <p:cNvPr id="12" name="Picture 11">
            <a:extLst>
              <a:ext uri="{FF2B5EF4-FFF2-40B4-BE49-F238E27FC236}">
                <a16:creationId xmlns:a16="http://schemas.microsoft.com/office/drawing/2014/main" id="{EBE7F176-01B5-D98B-E723-7AD88EB90376}"/>
              </a:ext>
            </a:extLst>
          </p:cNvPr>
          <p:cNvPicPr>
            <a:picLocks noChangeAspect="1"/>
          </p:cNvPicPr>
          <p:nvPr/>
        </p:nvPicPr>
        <p:blipFill>
          <a:blip r:embed="rId3"/>
          <a:stretch>
            <a:fillRect/>
          </a:stretch>
        </p:blipFill>
        <p:spPr>
          <a:xfrm>
            <a:off x="6962862" y="1610896"/>
            <a:ext cx="5229138" cy="5103135"/>
          </a:xfrm>
          <a:prstGeom prst="rect">
            <a:avLst/>
          </a:prstGeom>
        </p:spPr>
      </p:pic>
    </p:spTree>
    <p:extLst>
      <p:ext uri="{BB962C8B-B14F-4D97-AF65-F5344CB8AC3E}">
        <p14:creationId xmlns:p14="http://schemas.microsoft.com/office/powerpoint/2010/main" val="3683281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B07E-E0FD-BA52-6619-92CBA3B22AE3}"/>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E7EA1C9-3557-1B6B-B9C6-44C41A99D518}"/>
              </a:ext>
            </a:extLst>
          </p:cNvPr>
          <p:cNvPicPr>
            <a:picLocks noGrp="1" noChangeAspect="1"/>
          </p:cNvPicPr>
          <p:nvPr>
            <p:ph idx="1"/>
          </p:nvPr>
        </p:nvPicPr>
        <p:blipFill>
          <a:blip r:embed="rId2"/>
          <a:stretch>
            <a:fillRect/>
          </a:stretch>
        </p:blipFill>
        <p:spPr>
          <a:xfrm>
            <a:off x="3137483" y="454493"/>
            <a:ext cx="4941115" cy="5842847"/>
          </a:xfrm>
        </p:spPr>
      </p:pic>
    </p:spTree>
    <p:extLst>
      <p:ext uri="{BB962C8B-B14F-4D97-AF65-F5344CB8AC3E}">
        <p14:creationId xmlns:p14="http://schemas.microsoft.com/office/powerpoint/2010/main" val="363280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F4B9-8EE0-8B51-E0F5-6FA5E93D8206}"/>
              </a:ext>
            </a:extLst>
          </p:cNvPr>
          <p:cNvSpPr>
            <a:spLocks noGrp="1"/>
          </p:cNvSpPr>
          <p:nvPr>
            <p:ph type="title"/>
          </p:nvPr>
        </p:nvSpPr>
        <p:spPr/>
        <p:txBody>
          <a:bodyPr/>
          <a:lstStyle/>
          <a:p>
            <a:r>
              <a:rPr lang="en-US" dirty="0"/>
              <a:t>SQL language support XML</a:t>
            </a:r>
          </a:p>
        </p:txBody>
      </p:sp>
      <p:sp>
        <p:nvSpPr>
          <p:cNvPr id="3" name="Content Placeholder 2">
            <a:extLst>
              <a:ext uri="{FF2B5EF4-FFF2-40B4-BE49-F238E27FC236}">
                <a16:creationId xmlns:a16="http://schemas.microsoft.com/office/drawing/2014/main" id="{C6966E3B-9FCA-6E5F-D250-A9BFAF336B3F}"/>
              </a:ext>
            </a:extLst>
          </p:cNvPr>
          <p:cNvSpPr>
            <a:spLocks noGrp="1"/>
          </p:cNvSpPr>
          <p:nvPr>
            <p:ph idx="1"/>
          </p:nvPr>
        </p:nvSpPr>
        <p:spPr/>
        <p:txBody>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XML data can be stored as an XML data type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SQL queries can generate XML data from relational data. Such extensions are very useful for packaging related pieces of data into one XML document, which can then be sent to another application. The extensions allow the construction of XML representations from individual rows, as well as the creation of an XML document from a collection of rows by using an XMLAGG aggregate function. </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SQL queries can extract data from an XML data type value. For example, the XPath language supports “path expressions” that allow the extraction of desired parts of data from an XML document.</a:t>
            </a:r>
          </a:p>
        </p:txBody>
      </p:sp>
    </p:spTree>
    <p:extLst>
      <p:ext uri="{BB962C8B-B14F-4D97-AF65-F5344CB8AC3E}">
        <p14:creationId xmlns:p14="http://schemas.microsoft.com/office/powerpoint/2010/main" val="210313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FCC-8311-3F1F-2218-46BD7D0A456D}"/>
              </a:ext>
            </a:extLst>
          </p:cNvPr>
          <p:cNvSpPr>
            <a:spLocks noGrp="1"/>
          </p:cNvSpPr>
          <p:nvPr>
            <p:ph type="title"/>
          </p:nvPr>
        </p:nvSpPr>
        <p:spPr/>
        <p:txBody>
          <a:bodyPr/>
          <a:lstStyle/>
          <a:p>
            <a:r>
              <a:rPr lang="en-US" dirty="0"/>
              <a:t>RDF and Knowledge Graphs and Triple Representation</a:t>
            </a:r>
          </a:p>
        </p:txBody>
      </p:sp>
      <p:sp>
        <p:nvSpPr>
          <p:cNvPr id="3" name="Content Placeholder 2">
            <a:extLst>
              <a:ext uri="{FF2B5EF4-FFF2-40B4-BE49-F238E27FC236}">
                <a16:creationId xmlns:a16="http://schemas.microsoft.com/office/drawing/2014/main" id="{CED44148-459F-F0A1-E304-7930296B3577}"/>
              </a:ext>
            </a:extLst>
          </p:cNvPr>
          <p:cNvSpPr>
            <a:spLocks noGrp="1"/>
          </p:cNvSpPr>
          <p:nvPr>
            <p:ph idx="1"/>
          </p:nvPr>
        </p:nvSpPr>
        <p:spPr>
          <a:xfrm>
            <a:off x="1097280" y="1921079"/>
            <a:ext cx="10058400" cy="4353886"/>
          </a:xfrm>
        </p:spPr>
        <p:txBody>
          <a:bodyPr>
            <a:normAutofit/>
          </a:bodyPr>
          <a:lstStyle/>
          <a:p>
            <a:pPr algn="just"/>
            <a:r>
              <a:rPr lang="en-US" dirty="0">
                <a:latin typeface="Times New Roman" panose="02020603050405020304" pitchFamily="18" charset="0"/>
                <a:cs typeface="Times New Roman" panose="02020603050405020304" pitchFamily="18" charset="0"/>
              </a:rPr>
              <a:t>The Resource Description Framework (RDF) is a data representation standard based on the entity-relationship model.</a:t>
            </a:r>
          </a:p>
          <a:p>
            <a:pPr algn="just"/>
            <a:r>
              <a:rPr lang="en-US" dirty="0">
                <a:latin typeface="Times New Roman" panose="02020603050405020304" pitchFamily="18" charset="0"/>
                <a:cs typeface="Times New Roman" panose="02020603050405020304" pitchFamily="18" charset="0"/>
              </a:rPr>
              <a:t>The RDF model represents data by a set of triples that are in one of these two forms:</a:t>
            </a:r>
          </a:p>
          <a:p>
            <a:pPr lvl="1" algn="just"/>
            <a:r>
              <a:rPr lang="en-US" dirty="0">
                <a:latin typeface="Times New Roman" panose="02020603050405020304" pitchFamily="18" charset="0"/>
                <a:cs typeface="Times New Roman" panose="02020603050405020304" pitchFamily="18" charset="0"/>
              </a:rPr>
              <a:t>1. (ID, attribute-name, value) </a:t>
            </a:r>
          </a:p>
          <a:p>
            <a:pPr lvl="1" algn="just"/>
            <a:r>
              <a:rPr lang="en-US" dirty="0">
                <a:latin typeface="Times New Roman" panose="02020603050405020304" pitchFamily="18" charset="0"/>
                <a:cs typeface="Times New Roman" panose="02020603050405020304" pitchFamily="18" charset="0"/>
              </a:rPr>
              <a:t>2. (ID1, relationship-name, ID2)</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ID, ID1 and ID2 are identifiers of entities; entities are also referred to as resources in RDF. Note that unlike the E-R model, the RDF model only supports binary relationships, and it does not support more general n-</a:t>
            </a:r>
            <a:r>
              <a:rPr lang="en-US" dirty="0" err="1">
                <a:latin typeface="Times New Roman" panose="02020603050405020304" pitchFamily="18" charset="0"/>
                <a:cs typeface="Times New Roman" panose="02020603050405020304" pitchFamily="18" charset="0"/>
              </a:rPr>
              <a:t>ary</a:t>
            </a:r>
            <a:r>
              <a:rPr lang="en-US" dirty="0">
                <a:latin typeface="Times New Roman" panose="02020603050405020304" pitchFamily="18" charset="0"/>
                <a:cs typeface="Times New Roman" panose="02020603050405020304" pitchFamily="18" charset="0"/>
              </a:rPr>
              <a:t> relationships.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first attribute of a triple is called its subject, the second attribute is called its predicate, and the last attribute is called its object. Thus, a triple has the structure (subject, predicate, object). </a:t>
            </a:r>
          </a:p>
        </p:txBody>
      </p:sp>
    </p:spTree>
    <p:extLst>
      <p:ext uri="{BB962C8B-B14F-4D97-AF65-F5344CB8AC3E}">
        <p14:creationId xmlns:p14="http://schemas.microsoft.com/office/powerpoint/2010/main" val="382746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95D5-D503-ADFD-31C7-11D63649B3E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6A80F9D-25F2-AA62-F5F4-C54C05BC8325}"/>
              </a:ext>
            </a:extLst>
          </p:cNvPr>
          <p:cNvPicPr>
            <a:picLocks noGrp="1" noChangeAspect="1"/>
          </p:cNvPicPr>
          <p:nvPr>
            <p:ph idx="1"/>
          </p:nvPr>
        </p:nvPicPr>
        <p:blipFill>
          <a:blip r:embed="rId2"/>
          <a:stretch>
            <a:fillRect/>
          </a:stretch>
        </p:blipFill>
        <p:spPr>
          <a:xfrm>
            <a:off x="925365" y="813732"/>
            <a:ext cx="5201115" cy="4996533"/>
          </a:xfrm>
        </p:spPr>
      </p:pic>
      <p:sp>
        <p:nvSpPr>
          <p:cNvPr id="6" name="TextBox 5">
            <a:extLst>
              <a:ext uri="{FF2B5EF4-FFF2-40B4-BE49-F238E27FC236}">
                <a16:creationId xmlns:a16="http://schemas.microsoft.com/office/drawing/2014/main" id="{DAC5B09E-C6E8-31B4-3510-90335416AD5B}"/>
              </a:ext>
            </a:extLst>
          </p:cNvPr>
          <p:cNvSpPr txBox="1"/>
          <p:nvPr/>
        </p:nvSpPr>
        <p:spPr>
          <a:xfrm>
            <a:off x="6686026" y="2223083"/>
            <a:ext cx="4832058"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All attribute values are shown in quotes, while identifiers are shown without quotes. Attribute and relationship names (which form the predicate part of each triple) are also shown without quotes</a:t>
            </a:r>
          </a:p>
        </p:txBody>
      </p:sp>
    </p:spTree>
    <p:extLst>
      <p:ext uri="{BB962C8B-B14F-4D97-AF65-F5344CB8AC3E}">
        <p14:creationId xmlns:p14="http://schemas.microsoft.com/office/powerpoint/2010/main" val="272315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1E3F-5FCF-AF1F-E131-19752EE7A209}"/>
              </a:ext>
            </a:extLst>
          </p:cNvPr>
          <p:cNvSpPr>
            <a:spLocks noGrp="1"/>
          </p:cNvSpPr>
          <p:nvPr>
            <p:ph type="title"/>
          </p:nvPr>
        </p:nvSpPr>
        <p:spPr/>
        <p:txBody>
          <a:bodyPr/>
          <a:lstStyle/>
          <a:p>
            <a:r>
              <a:rPr lang="en-US" dirty="0"/>
              <a:t>Graph Representation of RDF</a:t>
            </a:r>
          </a:p>
        </p:txBody>
      </p:sp>
      <p:sp>
        <p:nvSpPr>
          <p:cNvPr id="3" name="Content Placeholder 2">
            <a:extLst>
              <a:ext uri="{FF2B5EF4-FFF2-40B4-BE49-F238E27FC236}">
                <a16:creationId xmlns:a16="http://schemas.microsoft.com/office/drawing/2014/main" id="{701A4AF1-AB8D-5B8D-C152-D89FFB9A829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Entities and attribute values can be considered as nodes, and attribute names and relationships can be considered as edges between the nodes.</a:t>
            </a:r>
          </a:p>
        </p:txBody>
      </p:sp>
      <p:pic>
        <p:nvPicPr>
          <p:cNvPr id="5" name="Picture 4">
            <a:extLst>
              <a:ext uri="{FF2B5EF4-FFF2-40B4-BE49-F238E27FC236}">
                <a16:creationId xmlns:a16="http://schemas.microsoft.com/office/drawing/2014/main" id="{DB3C75E4-8AC8-C669-3DA1-057778544DB6}"/>
              </a:ext>
            </a:extLst>
          </p:cNvPr>
          <p:cNvPicPr>
            <a:picLocks noChangeAspect="1"/>
          </p:cNvPicPr>
          <p:nvPr/>
        </p:nvPicPr>
        <p:blipFill>
          <a:blip r:embed="rId2"/>
          <a:stretch>
            <a:fillRect/>
          </a:stretch>
        </p:blipFill>
        <p:spPr>
          <a:xfrm>
            <a:off x="5978397" y="2693599"/>
            <a:ext cx="5837776" cy="3676462"/>
          </a:xfrm>
          <a:prstGeom prst="rect">
            <a:avLst/>
          </a:prstGeom>
        </p:spPr>
      </p:pic>
      <p:sp>
        <p:nvSpPr>
          <p:cNvPr id="6" name="TextBox 5">
            <a:extLst>
              <a:ext uri="{FF2B5EF4-FFF2-40B4-BE49-F238E27FC236}">
                <a16:creationId xmlns:a16="http://schemas.microsoft.com/office/drawing/2014/main" id="{FD13CDF8-535E-A02E-DC4C-5CF190CA64AC}"/>
              </a:ext>
            </a:extLst>
          </p:cNvPr>
          <p:cNvSpPr txBox="1"/>
          <p:nvPr/>
        </p:nvSpPr>
        <p:spPr>
          <a:xfrm>
            <a:off x="302004" y="3011648"/>
            <a:ext cx="5676393"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attribute/relationship name can be viewed as the label of the corresponding edge.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Figure 8.4 shows a graph representation of the data from Figure 8.3.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Objects are shown as ovals, attribute values in rectangles, and relationships as edges with associated labels identifying the relationship.</a:t>
            </a:r>
          </a:p>
        </p:txBody>
      </p:sp>
    </p:spTree>
    <p:extLst>
      <p:ext uri="{BB962C8B-B14F-4D97-AF65-F5344CB8AC3E}">
        <p14:creationId xmlns:p14="http://schemas.microsoft.com/office/powerpoint/2010/main" val="64976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33B-66A4-AE38-B60B-08620BBA5E82}"/>
              </a:ext>
            </a:extLst>
          </p:cNvPr>
          <p:cNvSpPr>
            <a:spLocks noGrp="1"/>
          </p:cNvSpPr>
          <p:nvPr>
            <p:ph type="title"/>
          </p:nvPr>
        </p:nvSpPr>
        <p:spPr/>
        <p:txBody>
          <a:bodyPr/>
          <a:lstStyle/>
          <a:p>
            <a:r>
              <a:rPr lang="en-US" sz="4800" dirty="0"/>
              <a:t>Complex data types overview</a:t>
            </a:r>
            <a:endParaRPr lang="en-US" dirty="0"/>
          </a:p>
        </p:txBody>
      </p:sp>
      <p:sp>
        <p:nvSpPr>
          <p:cNvPr id="3" name="Content Placeholder 2">
            <a:extLst>
              <a:ext uri="{FF2B5EF4-FFF2-40B4-BE49-F238E27FC236}">
                <a16:creationId xmlns:a16="http://schemas.microsoft.com/office/drawing/2014/main" id="{A44EE938-2B52-41B2-C72D-CF507975BDF0}"/>
              </a:ext>
            </a:extLst>
          </p:cNvPr>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One of the key requirements of the relational model is that data values be atomic: multivalued, composite, and other complex data types are disallowed by the core relational model.</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However, this constraint can create problems for some applications.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chapter explores several non-atomic data types that are commonly used in various applications, including semi-structured data, object-based data, textual data, and spatial data.</a:t>
            </a:r>
          </a:p>
        </p:txBody>
      </p:sp>
    </p:spTree>
    <p:extLst>
      <p:ext uri="{BB962C8B-B14F-4D97-AF65-F5344CB8AC3E}">
        <p14:creationId xmlns:p14="http://schemas.microsoft.com/office/powerpoint/2010/main" val="239428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D49A-384F-9A08-2F11-A5B3B8CDE4CE}"/>
              </a:ext>
            </a:extLst>
          </p:cNvPr>
          <p:cNvSpPr>
            <a:spLocks noGrp="1"/>
          </p:cNvSpPr>
          <p:nvPr>
            <p:ph type="title"/>
          </p:nvPr>
        </p:nvSpPr>
        <p:spPr/>
        <p:txBody>
          <a:bodyPr/>
          <a:lstStyle/>
          <a:p>
            <a:r>
              <a:rPr lang="en-US" dirty="0"/>
              <a:t>Semi-structured Data</a:t>
            </a:r>
          </a:p>
        </p:txBody>
      </p:sp>
      <p:sp>
        <p:nvSpPr>
          <p:cNvPr id="3" name="Content Placeholder 2">
            <a:extLst>
              <a:ext uri="{FF2B5EF4-FFF2-40B4-BE49-F238E27FC236}">
                <a16:creationId xmlns:a16="http://schemas.microsoft.com/office/drawing/2014/main" id="{D8F61624-80A9-E824-10BA-B5EA28EC2008}"/>
              </a:ext>
            </a:extLst>
          </p:cNvPr>
          <p:cNvSpPr>
            <a:spLocks noGrp="1"/>
          </p:cNvSpPr>
          <p:nvPr>
            <p:ph idx="1"/>
          </p:nvPr>
        </p:nvSpPr>
        <p:spPr>
          <a:xfrm>
            <a:off x="1097280" y="1963024"/>
            <a:ext cx="10058400" cy="4177717"/>
          </a:xfrm>
        </p:spPr>
        <p:txBody>
          <a:bodyPr>
            <a:normAutofit fontScale="92500"/>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Relational database designs have tables with a fixed number of attributes, each of which contains an atomic value. Changes to the schema, such as adding an extra attribute, are rare events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However, there are many application domains that need to store more complex data, whose schema changes often.</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One real-life example of a complex data schema can be seen in an e-commerce website that allows users to create a </a:t>
            </a:r>
            <a:r>
              <a:rPr lang="en-US" sz="1800" b="1" dirty="0">
                <a:latin typeface="Times New Roman" panose="02020603050405020304" pitchFamily="18" charset="0"/>
                <a:cs typeface="Times New Roman" panose="02020603050405020304" pitchFamily="18" charset="0"/>
              </a:rPr>
              <a:t>profile and make purchases</a:t>
            </a:r>
            <a:r>
              <a:rPr lang="en-US" sz="1800" dirty="0">
                <a:latin typeface="Times New Roman" panose="02020603050405020304" pitchFamily="18" charset="0"/>
                <a:cs typeface="Times New Roman" panose="02020603050405020304" pitchFamily="18" charset="0"/>
              </a:rPr>
              <a:t>. The user profile may contain attributes like </a:t>
            </a:r>
            <a:r>
              <a:rPr lang="en-US" sz="1800" b="1" dirty="0">
                <a:latin typeface="Times New Roman" panose="02020603050405020304" pitchFamily="18" charset="0"/>
                <a:cs typeface="Times New Roman" panose="02020603050405020304" pitchFamily="18" charset="0"/>
              </a:rPr>
              <a:t>name, address, payment information, order history, and saved items</a:t>
            </a:r>
            <a:r>
              <a:rPr lang="en-US" sz="1800" dirty="0">
                <a:latin typeface="Times New Roman" panose="02020603050405020304" pitchFamily="18" charset="0"/>
                <a:cs typeface="Times New Roman" panose="02020603050405020304" pitchFamily="18" charset="0"/>
              </a:rPr>
              <a:t>. Each of these attributes may have nested attributes or complex data types. For instance, the "</a:t>
            </a:r>
            <a:r>
              <a:rPr lang="en-US" sz="1800" b="1" dirty="0">
                <a:latin typeface="Times New Roman" panose="02020603050405020304" pitchFamily="18" charset="0"/>
                <a:cs typeface="Times New Roman" panose="02020603050405020304" pitchFamily="18" charset="0"/>
              </a:rPr>
              <a:t>payment information</a:t>
            </a:r>
            <a:r>
              <a:rPr lang="en-US" sz="1800" dirty="0">
                <a:latin typeface="Times New Roman" panose="02020603050405020304" pitchFamily="18" charset="0"/>
                <a:cs typeface="Times New Roman" panose="02020603050405020304" pitchFamily="18" charset="0"/>
              </a:rPr>
              <a:t>" attribute may store multiple credit cards, each with its own set of data fields, such as </a:t>
            </a:r>
            <a:r>
              <a:rPr lang="en-US" sz="1800" b="1" dirty="0">
                <a:latin typeface="Times New Roman" panose="02020603050405020304" pitchFamily="18" charset="0"/>
                <a:cs typeface="Times New Roman" panose="02020603050405020304" pitchFamily="18" charset="0"/>
              </a:rPr>
              <a:t>card number, expiration date, and security code</a:t>
            </a:r>
            <a:r>
              <a:rPr lang="en-US" sz="18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Furthermore, the "</a:t>
            </a:r>
            <a:r>
              <a:rPr lang="en-US" sz="1800" b="1" dirty="0">
                <a:latin typeface="Times New Roman" panose="02020603050405020304" pitchFamily="18" charset="0"/>
                <a:cs typeface="Times New Roman" panose="02020603050405020304" pitchFamily="18" charset="0"/>
              </a:rPr>
              <a:t>order history</a:t>
            </a:r>
            <a:r>
              <a:rPr lang="en-US" sz="1800" dirty="0">
                <a:latin typeface="Times New Roman" panose="02020603050405020304" pitchFamily="18" charset="0"/>
                <a:cs typeface="Times New Roman" panose="02020603050405020304" pitchFamily="18" charset="0"/>
              </a:rPr>
              <a:t>" attribute may contain a list of past orders, each with its own set of nested attributes, such as </a:t>
            </a:r>
            <a:r>
              <a:rPr lang="en-US" sz="1800" b="1" dirty="0">
                <a:latin typeface="Times New Roman" panose="02020603050405020304" pitchFamily="18" charset="0"/>
                <a:cs typeface="Times New Roman" panose="02020603050405020304" pitchFamily="18" charset="0"/>
              </a:rPr>
              <a:t>order date, shipping address, item list, and payment status</a:t>
            </a:r>
            <a:r>
              <a:rPr lang="en-US" sz="1800" dirty="0">
                <a:latin typeface="Times New Roman" panose="02020603050405020304" pitchFamily="18" charset="0"/>
                <a:cs typeface="Times New Roman" panose="02020603050405020304" pitchFamily="18" charset="0"/>
              </a:rPr>
              <a:t>. The "</a:t>
            </a:r>
            <a:r>
              <a:rPr lang="en-US" sz="1800" b="1" dirty="0">
                <a:latin typeface="Times New Roman" panose="02020603050405020304" pitchFamily="18" charset="0"/>
                <a:cs typeface="Times New Roman" panose="02020603050405020304" pitchFamily="18" charset="0"/>
              </a:rPr>
              <a:t>item list</a:t>
            </a:r>
            <a:r>
              <a:rPr lang="en-US" sz="1800" dirty="0">
                <a:latin typeface="Times New Roman" panose="02020603050405020304" pitchFamily="18" charset="0"/>
                <a:cs typeface="Times New Roman" panose="02020603050405020304" pitchFamily="18" charset="0"/>
              </a:rPr>
              <a:t>" attribute may contain a list of products, each with its own set of data fields, such as </a:t>
            </a:r>
            <a:r>
              <a:rPr lang="en-US" sz="1800" b="1" dirty="0">
                <a:latin typeface="Times New Roman" panose="02020603050405020304" pitchFamily="18" charset="0"/>
                <a:cs typeface="Times New Roman" panose="02020603050405020304" pitchFamily="18" charset="0"/>
              </a:rPr>
              <a:t>product name, description, price, and image.</a:t>
            </a:r>
          </a:p>
        </p:txBody>
      </p:sp>
    </p:spTree>
    <p:extLst>
      <p:ext uri="{BB962C8B-B14F-4D97-AF65-F5344CB8AC3E}">
        <p14:creationId xmlns:p14="http://schemas.microsoft.com/office/powerpoint/2010/main" val="319722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A35F-43ED-6FF8-6D14-18FB23AAC361}"/>
              </a:ext>
            </a:extLst>
          </p:cNvPr>
          <p:cNvSpPr>
            <a:spLocks noGrp="1"/>
          </p:cNvSpPr>
          <p:nvPr>
            <p:ph type="title"/>
          </p:nvPr>
        </p:nvSpPr>
        <p:spPr/>
        <p:txBody>
          <a:bodyPr/>
          <a:lstStyle/>
          <a:p>
            <a:r>
              <a:rPr lang="en-US" dirty="0"/>
              <a:t>Overview of Semi-structured Data Models</a:t>
            </a:r>
          </a:p>
        </p:txBody>
      </p:sp>
      <p:sp>
        <p:nvSpPr>
          <p:cNvPr id="3" name="Content Placeholder 2">
            <a:extLst>
              <a:ext uri="{FF2B5EF4-FFF2-40B4-BE49-F238E27FC236}">
                <a16:creationId xmlns:a16="http://schemas.microsoft.com/office/drawing/2014/main" id="{B5C8EEA6-732A-7B42-726E-C9F64F0F30F1}"/>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Semi-structured data refers to data that does not follow a strict data model, such as a relational database, but still has some structure that allows it to be queried and analyzed.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type of data is often used in applications where the data schema changes frequently, or where the data itself is unstructured or loosely structured, such as web pages, JSON documents, or XML documents.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relational data model has been extended in several ways to support the storage and data exchange needs of modern applications.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Flexible Schema</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Multivalued Data Types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Nested Data Types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Knowledge Representation</a:t>
            </a:r>
          </a:p>
        </p:txBody>
      </p:sp>
    </p:spTree>
    <p:extLst>
      <p:ext uri="{BB962C8B-B14F-4D97-AF65-F5344CB8AC3E}">
        <p14:creationId xmlns:p14="http://schemas.microsoft.com/office/powerpoint/2010/main" val="167550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F0B6-7D4E-30D6-44F7-519773FED559}"/>
              </a:ext>
            </a:extLst>
          </p:cNvPr>
          <p:cNvSpPr>
            <a:spLocks noGrp="1"/>
          </p:cNvSpPr>
          <p:nvPr>
            <p:ph type="title"/>
          </p:nvPr>
        </p:nvSpPr>
        <p:spPr/>
        <p:txBody>
          <a:bodyPr/>
          <a:lstStyle/>
          <a:p>
            <a:r>
              <a:rPr lang="en-US" dirty="0"/>
              <a:t>Flexible Schema </a:t>
            </a:r>
          </a:p>
        </p:txBody>
      </p:sp>
      <p:sp>
        <p:nvSpPr>
          <p:cNvPr id="3" name="Content Placeholder 2">
            <a:extLst>
              <a:ext uri="{FF2B5EF4-FFF2-40B4-BE49-F238E27FC236}">
                <a16:creationId xmlns:a16="http://schemas.microsoft.com/office/drawing/2014/main" id="{DD622C37-FA15-E7AF-5C12-FF1F8A78EF13}"/>
              </a:ext>
            </a:extLst>
          </p:cNvPr>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Flexible schema refers to a data model that allows for changes to the schema without requiring significant modifications to the database structure or existing data.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contrast to a rigid or fixed schema, which requires predefined data types and structure for all data, a flexible schema allows for more dynamic and fluid data models that can adapt to changing business requirements.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Flexible schema is particularly useful in applications where the data schema changes frequently or where the data itself is unstructured or semi-structured.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in a social media platform, user-generated content such as posts, comments, and likes may have a constantly evolving data schema as new features and functionality are added.</a:t>
            </a:r>
          </a:p>
        </p:txBody>
      </p:sp>
    </p:spTree>
    <p:extLst>
      <p:ext uri="{BB962C8B-B14F-4D97-AF65-F5344CB8AC3E}">
        <p14:creationId xmlns:p14="http://schemas.microsoft.com/office/powerpoint/2010/main" val="319824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F2C1-8A49-0666-3701-0DFC0C8C5BBC}"/>
              </a:ext>
            </a:extLst>
          </p:cNvPr>
          <p:cNvSpPr>
            <a:spLocks noGrp="1"/>
          </p:cNvSpPr>
          <p:nvPr>
            <p:ph type="title"/>
          </p:nvPr>
        </p:nvSpPr>
        <p:spPr/>
        <p:txBody>
          <a:bodyPr/>
          <a:lstStyle/>
          <a:p>
            <a:r>
              <a:rPr lang="en-US" dirty="0"/>
              <a:t>Multivalued Data Types</a:t>
            </a:r>
          </a:p>
        </p:txBody>
      </p:sp>
      <p:sp>
        <p:nvSpPr>
          <p:cNvPr id="3" name="Content Placeholder 2">
            <a:extLst>
              <a:ext uri="{FF2B5EF4-FFF2-40B4-BE49-F238E27FC236}">
                <a16:creationId xmlns:a16="http://schemas.microsoft.com/office/drawing/2014/main" id="{041F9617-679A-4A1D-2EB0-922BBD00106A}"/>
              </a:ext>
            </a:extLst>
          </p:cNvPr>
          <p:cNvSpPr>
            <a:spLocks noGrp="1"/>
          </p:cNvSpPr>
          <p:nvPr>
            <p:ph idx="1"/>
          </p:nvPr>
        </p:nvSpPr>
        <p:spPr>
          <a:xfrm>
            <a:off x="167779" y="1904301"/>
            <a:ext cx="11895589" cy="4395831"/>
          </a:xfrm>
        </p:spPr>
        <p:txBody>
          <a:bodyPr>
            <a:normAutofit lnSpcReduction="10000"/>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Multivalued data types are data types that can hold multiple values within a single attribute or field.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a relational database, a single attribute is typically restricted to hold only one value, such as a single number, string, or date.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However, in some cases, a single attribute may need to hold multiple values, such as a list of phone numbers or a set of skills.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Multivalued data types are used to represent such data, and they come in different forms depending on the data model and database system being used. </a:t>
            </a:r>
          </a:p>
          <a:p>
            <a:pPr lvl="1">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example, in a relational database, multivalued attributes can be represented using a separate table that links to the original table using a foreign key. In this approach, each value in the multivalued attribute is stored in a separate row of the linked table.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Another approach to representing multivalued data is through nested data structures in document-oriented databases or JSON documents. In this approach, the multivalued attribute is represented as an array or list of values within a single document.</a:t>
            </a:r>
          </a:p>
        </p:txBody>
      </p:sp>
    </p:spTree>
    <p:extLst>
      <p:ext uri="{BB962C8B-B14F-4D97-AF65-F5344CB8AC3E}">
        <p14:creationId xmlns:p14="http://schemas.microsoft.com/office/powerpoint/2010/main" val="20087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6391-A7BE-49E6-1126-EC5407D246F0}"/>
              </a:ext>
            </a:extLst>
          </p:cNvPr>
          <p:cNvSpPr>
            <a:spLocks noGrp="1"/>
          </p:cNvSpPr>
          <p:nvPr>
            <p:ph type="title"/>
          </p:nvPr>
        </p:nvSpPr>
        <p:spPr/>
        <p:txBody>
          <a:bodyPr/>
          <a:lstStyle/>
          <a:p>
            <a:r>
              <a:rPr lang="en-US" dirty="0"/>
              <a:t>Multivalued Data Types</a:t>
            </a:r>
          </a:p>
        </p:txBody>
      </p:sp>
      <p:sp>
        <p:nvSpPr>
          <p:cNvPr id="3" name="Content Placeholder 2">
            <a:extLst>
              <a:ext uri="{FF2B5EF4-FFF2-40B4-BE49-F238E27FC236}">
                <a16:creationId xmlns:a16="http://schemas.microsoft.com/office/drawing/2014/main" id="{A5A305FE-4EEC-AF19-4B46-AA4696AB2133}"/>
              </a:ext>
            </a:extLst>
          </p:cNvPr>
          <p:cNvSpPr>
            <a:spLocks noGrp="1"/>
          </p:cNvSpPr>
          <p:nvPr>
            <p:ph idx="1"/>
          </p:nvPr>
        </p:nvSpPr>
        <p:spPr>
          <a:xfrm>
            <a:off x="1097280" y="1996580"/>
            <a:ext cx="10058400" cy="4345497"/>
          </a:xfrm>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Many data representations allow attributes to contain non-atomic values. Many databases allow the storage of sets, multisets, or arrays as attribute values.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example, an application that stores topics of interest to a user, and uses the topics to target articles or advertisements to the user, may store the topics as a set.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example of such a set may be: { basketball, La Liga, cooking, anime, Jazz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key-value map, often just called a map, is a set of (key, value) pairs, such that each key occurs in at most one element.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example, e-commerce sites often list specifications or details for each product that they sell, such as brand, model, size, color, and numerous other product-specific details.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(brand, Apple), (ID, MacBook Air), (size, 13), (color, silver) }</a:t>
            </a:r>
          </a:p>
        </p:txBody>
      </p:sp>
    </p:spTree>
    <p:extLst>
      <p:ext uri="{BB962C8B-B14F-4D97-AF65-F5344CB8AC3E}">
        <p14:creationId xmlns:p14="http://schemas.microsoft.com/office/powerpoint/2010/main" val="340084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A3E0-FBB1-C239-689B-E5733E458F62}"/>
              </a:ext>
            </a:extLst>
          </p:cNvPr>
          <p:cNvSpPr>
            <a:spLocks noGrp="1"/>
          </p:cNvSpPr>
          <p:nvPr>
            <p:ph type="title"/>
          </p:nvPr>
        </p:nvSpPr>
        <p:spPr/>
        <p:txBody>
          <a:bodyPr/>
          <a:lstStyle/>
          <a:p>
            <a:r>
              <a:rPr lang="en-US" dirty="0"/>
              <a:t>Nested Data Types</a:t>
            </a:r>
          </a:p>
        </p:txBody>
      </p:sp>
      <p:sp>
        <p:nvSpPr>
          <p:cNvPr id="3" name="Content Placeholder 2">
            <a:extLst>
              <a:ext uri="{FF2B5EF4-FFF2-40B4-BE49-F238E27FC236}">
                <a16:creationId xmlns:a16="http://schemas.microsoft.com/office/drawing/2014/main" id="{5A0CAA16-469E-AC8F-DF30-D1389B3CEE9E}"/>
              </a:ext>
            </a:extLst>
          </p:cNvPr>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 attribute </a:t>
            </a: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may have component attributes </a:t>
            </a:r>
            <a:r>
              <a:rPr lang="en-US" b="1" dirty="0" err="1">
                <a:latin typeface="Times New Roman" panose="02020603050405020304" pitchFamily="18" charset="0"/>
                <a:cs typeface="Times New Roman" panose="02020603050405020304" pitchFamily="18" charset="0"/>
              </a:rPr>
              <a:t>firstname</a:t>
            </a:r>
            <a:r>
              <a:rPr lang="en-US" b="1"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lastname</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These representations also support multivalued data types such as sets, arrays, and maps.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All of these data types represent a hierarchy of data types, and that structure leads to the use of the term nested data types.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JavaScript Object Notation (JSON) and the Extensible Markup Language (XML) allow values to have complex internal structures and that are flexible in that values are not forced to adhere to a fixed schema.</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JSON and XML representations permit a more flexible structuring of data, where objects could have sub-objects; each object thus corresponds to a tree structure.</a:t>
            </a:r>
          </a:p>
        </p:txBody>
      </p:sp>
    </p:spTree>
    <p:extLst>
      <p:ext uri="{BB962C8B-B14F-4D97-AF65-F5344CB8AC3E}">
        <p14:creationId xmlns:p14="http://schemas.microsoft.com/office/powerpoint/2010/main" val="63481173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{5D9733A5-FFC6-4825-926E-9BB51EBC736A}tf56160789_win32</Template>
  <TotalTime>1732</TotalTime>
  <Words>1869</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Bookman Old Style</vt:lpstr>
      <vt:lpstr>Calibri</vt:lpstr>
      <vt:lpstr>Franklin Gothic Book</vt:lpstr>
      <vt:lpstr>Times New Roman</vt:lpstr>
      <vt:lpstr>Wingdings</vt:lpstr>
      <vt:lpstr>1_RetrospectVTI</vt:lpstr>
      <vt:lpstr>Complex Data Types</vt:lpstr>
      <vt:lpstr>Your best quote that reflects your approach… “It’s one small step for man, one giant leap for mankind.”</vt:lpstr>
      <vt:lpstr>Complex data types overview</vt:lpstr>
      <vt:lpstr>Semi-structured Data</vt:lpstr>
      <vt:lpstr>Overview of Semi-structured Data Models</vt:lpstr>
      <vt:lpstr>Flexible Schema </vt:lpstr>
      <vt:lpstr>Multivalued Data Types</vt:lpstr>
      <vt:lpstr>Multivalued Data Types</vt:lpstr>
      <vt:lpstr>Nested Data Types</vt:lpstr>
      <vt:lpstr>Knowledge Representation</vt:lpstr>
      <vt:lpstr>PowerPoint Presentation</vt:lpstr>
      <vt:lpstr>PowerPoint Presentation</vt:lpstr>
      <vt:lpstr>XML</vt:lpstr>
      <vt:lpstr>Representing relational data specifying relation names and attribute names as tags</vt:lpstr>
      <vt:lpstr>PowerPoint Presentation</vt:lpstr>
      <vt:lpstr>SQL language support XML</vt:lpstr>
      <vt:lpstr>RDF and Knowledge Graphs and Triple Representation</vt:lpstr>
      <vt:lpstr>PowerPoint Presentation</vt:lpstr>
      <vt:lpstr>Graph Representation of RDF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shakib shahidul</dc:creator>
  <cp:lastModifiedBy>shakib shahidul</cp:lastModifiedBy>
  <cp:revision>65</cp:revision>
  <dcterms:created xsi:type="dcterms:W3CDTF">2023-05-15T11:02:54Z</dcterms:created>
  <dcterms:modified xsi:type="dcterms:W3CDTF">2023-05-29T17:45:21Z</dcterms:modified>
</cp:coreProperties>
</file>