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
  </p:notesMasterIdLst>
  <p:sldIdLst>
    <p:sldId id="256" r:id="rId2"/>
  </p:sldIdLst>
  <p:sldSz cx="21488400" cy="30632400"/>
  <p:notesSz cx="6858000" cy="9144000"/>
  <p:embeddedFontLst>
    <p:embeddedFont>
      <p:font typeface="Arimo Bold" panose="020B0604020202020204" charset="0"/>
      <p:regular r:id="rId4"/>
    </p:embeddedFont>
    <p:embeddedFont>
      <p:font typeface="Calibri" panose="020F0502020204030204" pitchFamily="34" charset="0"/>
      <p:regular r:id="rId5"/>
      <p:bold r:id="rId6"/>
      <p:italic r:id="rId7"/>
      <p:boldItalic r:id="rId8"/>
    </p:embeddedFont>
    <p:embeddedFont>
      <p:font typeface="Garamond" panose="02020404030301010803" pitchFamily="18" charset="0"/>
      <p:regular r:id="rId9"/>
      <p:bold r:id="rId10"/>
      <p:italic r:id="rId11"/>
    </p:embeddedFont>
    <p:embeddedFont>
      <p:font typeface="Garamond Bold" panose="02020804030307010803" pitchFamily="18" charset="0"/>
      <p:regular r:id="rId12"/>
      <p:bold r:id="rId13"/>
    </p:embeddedFont>
    <p:embeddedFont>
      <p:font typeface="Garamond Italics" panose="020B0604020202020204" charset="0"/>
      <p:regular r:id="rId14"/>
    </p:embeddedFont>
    <p:embeddedFont>
      <p:font typeface="Helvetica" panose="020B0604020202020204" pitchFamily="34" charset="0"/>
      <p:regular r:id="rId15"/>
      <p:bold r:id="rId16"/>
      <p:italic r:id="rId17"/>
      <p:boldItalic r:id="rId18"/>
    </p:embeddedFont>
    <p:embeddedFont>
      <p:font typeface="Helvetica Bold" panose="020B0604020202020204" charset="0"/>
      <p:regular r:id="rId19"/>
    </p:embeddedFont>
    <p:embeddedFont>
      <p:font typeface="TT Rounds Condensed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442"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font" Target="fonts/font15.fntdata"/><Relationship Id="rId3" Type="http://schemas.openxmlformats.org/officeDocument/2006/relationships/notesMaster" Target="notesMasters/notesMaster1.xml"/><Relationship Id="rId21" Type="http://schemas.openxmlformats.org/officeDocument/2006/relationships/presProps" Target="presProps.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24" Type="http://schemas.openxmlformats.org/officeDocument/2006/relationships/tableStyles" Target="tableStyles.xml"/><Relationship Id="rId5" Type="http://schemas.openxmlformats.org/officeDocument/2006/relationships/font" Target="fonts/font2.fntdata"/><Relationship Id="rId15" Type="http://schemas.openxmlformats.org/officeDocument/2006/relationships/font" Target="fonts/font12.fntdata"/><Relationship Id="rId23" Type="http://schemas.openxmlformats.org/officeDocument/2006/relationships/theme" Target="theme/theme1.xml"/><Relationship Id="rId10" Type="http://schemas.openxmlformats.org/officeDocument/2006/relationships/font" Target="fonts/font7.fntdata"/><Relationship Id="rId19" Type="http://schemas.openxmlformats.org/officeDocument/2006/relationships/font" Target="fonts/font16.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08.05.2024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3671888" y="512763"/>
            <a:ext cx="180022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Write your name in short form ( e.g. Abu Bakar Siddiqui &gt; A. B. Siddiqui).</a:t>
            </a:r>
          </a:p>
          <a:p>
            <a:r>
              <a:rPr lang="en-US"/>
              <a:t>Maintain the given font type and sizes.</a:t>
            </a:r>
          </a:p>
          <a:p>
            <a:r>
              <a:rPr lang="en-US"/>
              <a:t>Add figure caption in italic (Fig 1. Schematic Diagram of ……..) below the figure with middle alignment.</a:t>
            </a:r>
          </a:p>
          <a:p>
            <a:r>
              <a:rPr lang="en-US"/>
              <a:t>Add table caption in italic (Table 1. List of ……..) above the table with middle alignment.</a:t>
            </a:r>
          </a:p>
          <a:p>
            <a:r>
              <a:rPr lang="en-US"/>
              <a:t>Introduction: Describe the research background with proper references. Follow IEEE reference style.</a:t>
            </a:r>
          </a:p>
          <a:p>
            <a:r>
              <a:rPr lang="en-US"/>
              <a:t>Schematic Diagrams : Include 3D modelling diagrams (CAD) and actual image of the final setup</a:t>
            </a:r>
          </a:p>
          <a:p>
            <a:r>
              <a:rPr lang="en-US"/>
              <a:t>Methodology: Describe briefly the methodology of the project with a proper flow chart</a:t>
            </a:r>
          </a:p>
          <a:p>
            <a:r>
              <a:rPr lang="en-US"/>
              <a:t>Result &amp; Discussion:  Discuss briefly the performance/evaluation of the fabricated model with necessary figures</a:t>
            </a:r>
          </a:p>
          <a:p>
            <a:r>
              <a:rPr lang="en-US"/>
              <a:t>References: Name of the first author only, abbreviated journal name, year of publication: volume(issue).</a:t>
            </a:r>
          </a:p>
          <a:p>
            <a:endParaRPr lang="en-US"/>
          </a:p>
          <a:p>
            <a:endParaRPr lang="en-US"/>
          </a:p>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21488399" cy="3368842"/>
            <a:chOff x="0" y="0"/>
            <a:chExt cx="28651199" cy="4491789"/>
          </a:xfrm>
        </p:grpSpPr>
        <p:sp>
          <p:nvSpPr>
            <p:cNvPr id="3" name="Freeform 3"/>
            <p:cNvSpPr/>
            <p:nvPr/>
          </p:nvSpPr>
          <p:spPr>
            <a:xfrm>
              <a:off x="0" y="0"/>
              <a:ext cx="28651200" cy="4491736"/>
            </a:xfrm>
            <a:custGeom>
              <a:avLst/>
              <a:gdLst/>
              <a:ahLst/>
              <a:cxnLst/>
              <a:rect l="l" t="t" r="r" b="b"/>
              <a:pathLst>
                <a:path w="28651200" h="4491736">
                  <a:moveTo>
                    <a:pt x="0" y="0"/>
                  </a:moveTo>
                  <a:lnTo>
                    <a:pt x="28651200" y="0"/>
                  </a:lnTo>
                  <a:lnTo>
                    <a:pt x="28651200" y="4491736"/>
                  </a:lnTo>
                  <a:lnTo>
                    <a:pt x="0" y="4491736"/>
                  </a:lnTo>
                </a:path>
              </a:pathLst>
            </a:custGeom>
            <a:solidFill>
              <a:srgbClr val="860C18"/>
            </a:solidFill>
          </p:spPr>
        </p:sp>
      </p:grpSp>
      <p:grpSp>
        <p:nvGrpSpPr>
          <p:cNvPr id="4" name="Group 4"/>
          <p:cNvGrpSpPr/>
          <p:nvPr/>
        </p:nvGrpSpPr>
        <p:grpSpPr>
          <a:xfrm rot="-5400000">
            <a:off x="14990293" y="541100"/>
            <a:ext cx="2745565" cy="1687352"/>
            <a:chOff x="0" y="0"/>
            <a:chExt cx="3660753" cy="2249803"/>
          </a:xfrm>
        </p:grpSpPr>
        <p:sp>
          <p:nvSpPr>
            <p:cNvPr id="5" name="Freeform 5"/>
            <p:cNvSpPr/>
            <p:nvPr/>
          </p:nvSpPr>
          <p:spPr>
            <a:xfrm>
              <a:off x="0" y="0"/>
              <a:ext cx="3660775" cy="2249805"/>
            </a:xfrm>
            <a:custGeom>
              <a:avLst/>
              <a:gdLst/>
              <a:ahLst/>
              <a:cxnLst/>
              <a:rect l="l" t="t" r="r" b="b"/>
              <a:pathLst>
                <a:path w="3660775" h="2249805">
                  <a:moveTo>
                    <a:pt x="3660775" y="2249805"/>
                  </a:moveTo>
                  <a:lnTo>
                    <a:pt x="3660775" y="0"/>
                  </a:lnTo>
                  <a:lnTo>
                    <a:pt x="0" y="2249805"/>
                  </a:lnTo>
                  <a:close/>
                </a:path>
              </a:pathLst>
            </a:custGeom>
            <a:solidFill>
              <a:srgbClr val="FFFFFF"/>
            </a:solidFill>
          </p:spPr>
        </p:sp>
      </p:grpSp>
      <p:grpSp>
        <p:nvGrpSpPr>
          <p:cNvPr id="6" name="Group 6"/>
          <p:cNvGrpSpPr/>
          <p:nvPr/>
        </p:nvGrpSpPr>
        <p:grpSpPr>
          <a:xfrm>
            <a:off x="261347" y="3731415"/>
            <a:ext cx="6858000" cy="12665262"/>
            <a:chOff x="0" y="0"/>
            <a:chExt cx="9144000" cy="16887016"/>
          </a:xfrm>
        </p:grpSpPr>
        <p:sp>
          <p:nvSpPr>
            <p:cNvPr id="7" name="Freeform 7"/>
            <p:cNvSpPr/>
            <p:nvPr/>
          </p:nvSpPr>
          <p:spPr>
            <a:xfrm>
              <a:off x="0" y="0"/>
              <a:ext cx="9144000" cy="16887064"/>
            </a:xfrm>
            <a:custGeom>
              <a:avLst/>
              <a:gdLst/>
              <a:ahLst/>
              <a:cxnLst/>
              <a:rect l="l" t="t" r="r" b="b"/>
              <a:pathLst>
                <a:path w="9144000" h="16887064">
                  <a:moveTo>
                    <a:pt x="0" y="296037"/>
                  </a:moveTo>
                  <a:cubicBezTo>
                    <a:pt x="0" y="132461"/>
                    <a:pt x="132461" y="0"/>
                    <a:pt x="296037" y="0"/>
                  </a:cubicBezTo>
                  <a:lnTo>
                    <a:pt x="8847963" y="0"/>
                  </a:lnTo>
                  <a:cubicBezTo>
                    <a:pt x="9011539" y="0"/>
                    <a:pt x="9144000" y="132461"/>
                    <a:pt x="9144000" y="296037"/>
                  </a:cubicBezTo>
                  <a:lnTo>
                    <a:pt x="9144000" y="16591026"/>
                  </a:lnTo>
                  <a:cubicBezTo>
                    <a:pt x="9144000" y="16754475"/>
                    <a:pt x="9011539" y="16887064"/>
                    <a:pt x="8847963" y="16887064"/>
                  </a:cubicBezTo>
                  <a:lnTo>
                    <a:pt x="296037" y="16887064"/>
                  </a:lnTo>
                  <a:cubicBezTo>
                    <a:pt x="132588" y="16887064"/>
                    <a:pt x="0" y="16754602"/>
                    <a:pt x="0" y="16591026"/>
                  </a:cubicBezTo>
                  <a:close/>
                </a:path>
              </a:pathLst>
            </a:custGeom>
            <a:solidFill>
              <a:srgbClr val="FFFFFF"/>
            </a:solidFill>
          </p:spPr>
        </p:sp>
      </p:grpSp>
      <p:grpSp>
        <p:nvGrpSpPr>
          <p:cNvPr id="8" name="Group 8"/>
          <p:cNvGrpSpPr/>
          <p:nvPr/>
        </p:nvGrpSpPr>
        <p:grpSpPr>
          <a:xfrm>
            <a:off x="548639" y="4326889"/>
            <a:ext cx="5303520" cy="577516"/>
            <a:chOff x="0" y="0"/>
            <a:chExt cx="7071360" cy="770021"/>
          </a:xfrm>
        </p:grpSpPr>
        <p:sp>
          <p:nvSpPr>
            <p:cNvPr id="9" name="Freeform 9"/>
            <p:cNvSpPr/>
            <p:nvPr/>
          </p:nvSpPr>
          <p:spPr>
            <a:xfrm>
              <a:off x="0" y="0"/>
              <a:ext cx="7071360" cy="770128"/>
            </a:xfrm>
            <a:custGeom>
              <a:avLst/>
              <a:gdLst/>
              <a:ahLst/>
              <a:cxnLst/>
              <a:rect l="l" t="t" r="r" b="b"/>
              <a:pathLst>
                <a:path w="7071360" h="770128">
                  <a:moveTo>
                    <a:pt x="128397" y="0"/>
                  </a:moveTo>
                  <a:lnTo>
                    <a:pt x="6686296" y="0"/>
                  </a:lnTo>
                  <a:cubicBezTo>
                    <a:pt x="6898894" y="0"/>
                    <a:pt x="7071360" y="172339"/>
                    <a:pt x="7071360" y="385064"/>
                  </a:cubicBezTo>
                  <a:lnTo>
                    <a:pt x="7071360" y="641731"/>
                  </a:lnTo>
                  <a:cubicBezTo>
                    <a:pt x="7071360" y="712597"/>
                    <a:pt x="7013956" y="770128"/>
                    <a:pt x="6942963" y="770128"/>
                  </a:cubicBezTo>
                  <a:lnTo>
                    <a:pt x="385064" y="770128"/>
                  </a:lnTo>
                  <a:cubicBezTo>
                    <a:pt x="172339" y="770001"/>
                    <a:pt x="0" y="597662"/>
                    <a:pt x="0" y="385064"/>
                  </a:cubicBezTo>
                  <a:lnTo>
                    <a:pt x="0" y="128397"/>
                  </a:lnTo>
                  <a:cubicBezTo>
                    <a:pt x="0" y="57404"/>
                    <a:pt x="57404" y="0"/>
                    <a:pt x="128397" y="0"/>
                  </a:cubicBezTo>
                  <a:close/>
                </a:path>
              </a:pathLst>
            </a:custGeom>
            <a:solidFill>
              <a:srgbClr val="860C18"/>
            </a:solidFill>
          </p:spPr>
        </p:sp>
        <p:sp>
          <p:nvSpPr>
            <p:cNvPr id="10" name="TextBox 10"/>
            <p:cNvSpPr txBox="1"/>
            <p:nvPr/>
          </p:nvSpPr>
          <p:spPr>
            <a:xfrm>
              <a:off x="0" y="-19050"/>
              <a:ext cx="7071360" cy="789071"/>
            </a:xfrm>
            <a:prstGeom prst="rect">
              <a:avLst/>
            </a:prstGeom>
          </p:spPr>
          <p:txBody>
            <a:bodyPr lIns="50800" tIns="50800" rIns="50800" bIns="50800" rtlCol="0" anchor="ctr"/>
            <a:lstStyle/>
            <a:p>
              <a:pPr algn="l">
                <a:lnSpc>
                  <a:spcPts val="3359"/>
                </a:lnSpc>
              </a:pPr>
              <a:r>
                <a:rPr lang="en-US" sz="2799">
                  <a:solidFill>
                    <a:srgbClr val="FFFFFF"/>
                  </a:solidFill>
                  <a:latin typeface="Helvetica Bold"/>
                </a:rPr>
                <a:t>INTRODUCTION</a:t>
              </a:r>
            </a:p>
          </p:txBody>
        </p:sp>
      </p:grpSp>
      <p:grpSp>
        <p:nvGrpSpPr>
          <p:cNvPr id="11" name="Group 11"/>
          <p:cNvGrpSpPr/>
          <p:nvPr/>
        </p:nvGrpSpPr>
        <p:grpSpPr>
          <a:xfrm>
            <a:off x="457201" y="12805633"/>
            <a:ext cx="6858000" cy="5238888"/>
            <a:chOff x="0" y="0"/>
            <a:chExt cx="9144000" cy="6985184"/>
          </a:xfrm>
        </p:grpSpPr>
        <p:sp>
          <p:nvSpPr>
            <p:cNvPr id="12" name="Freeform 12"/>
            <p:cNvSpPr/>
            <p:nvPr/>
          </p:nvSpPr>
          <p:spPr>
            <a:xfrm>
              <a:off x="0" y="0"/>
              <a:ext cx="9144000" cy="6985127"/>
            </a:xfrm>
            <a:custGeom>
              <a:avLst/>
              <a:gdLst/>
              <a:ahLst/>
              <a:cxnLst/>
              <a:rect l="l" t="t" r="r" b="b"/>
              <a:pathLst>
                <a:path w="9144000" h="6985127">
                  <a:moveTo>
                    <a:pt x="0" y="226060"/>
                  </a:moveTo>
                  <a:cubicBezTo>
                    <a:pt x="0" y="101219"/>
                    <a:pt x="101219" y="0"/>
                    <a:pt x="226060" y="0"/>
                  </a:cubicBezTo>
                  <a:lnTo>
                    <a:pt x="8917940" y="0"/>
                  </a:lnTo>
                  <a:cubicBezTo>
                    <a:pt x="9042781" y="0"/>
                    <a:pt x="9144000" y="101219"/>
                    <a:pt x="9144000" y="226060"/>
                  </a:cubicBezTo>
                  <a:lnTo>
                    <a:pt x="9144000" y="6759067"/>
                  </a:lnTo>
                  <a:cubicBezTo>
                    <a:pt x="9144000" y="6883908"/>
                    <a:pt x="9042781" y="6985127"/>
                    <a:pt x="8917940" y="6985127"/>
                  </a:cubicBezTo>
                  <a:lnTo>
                    <a:pt x="226060" y="6985127"/>
                  </a:lnTo>
                  <a:cubicBezTo>
                    <a:pt x="101219" y="6985127"/>
                    <a:pt x="0" y="6883908"/>
                    <a:pt x="0" y="6759067"/>
                  </a:cubicBezTo>
                  <a:close/>
                </a:path>
              </a:pathLst>
            </a:custGeom>
            <a:solidFill>
              <a:srgbClr val="FFFFFF"/>
            </a:solidFill>
          </p:spPr>
        </p:sp>
      </p:grpSp>
      <p:grpSp>
        <p:nvGrpSpPr>
          <p:cNvPr id="13" name="Group 13"/>
          <p:cNvGrpSpPr/>
          <p:nvPr/>
        </p:nvGrpSpPr>
        <p:grpSpPr>
          <a:xfrm>
            <a:off x="548639" y="13082453"/>
            <a:ext cx="5303520" cy="577516"/>
            <a:chOff x="0" y="0"/>
            <a:chExt cx="7071360" cy="770021"/>
          </a:xfrm>
        </p:grpSpPr>
        <p:sp>
          <p:nvSpPr>
            <p:cNvPr id="14" name="Freeform 14"/>
            <p:cNvSpPr/>
            <p:nvPr/>
          </p:nvSpPr>
          <p:spPr>
            <a:xfrm>
              <a:off x="0" y="0"/>
              <a:ext cx="7071360" cy="770128"/>
            </a:xfrm>
            <a:custGeom>
              <a:avLst/>
              <a:gdLst/>
              <a:ahLst/>
              <a:cxnLst/>
              <a:rect l="l" t="t" r="r" b="b"/>
              <a:pathLst>
                <a:path w="7071360" h="770128">
                  <a:moveTo>
                    <a:pt x="128397" y="0"/>
                  </a:moveTo>
                  <a:lnTo>
                    <a:pt x="6686296" y="0"/>
                  </a:lnTo>
                  <a:cubicBezTo>
                    <a:pt x="6898894" y="0"/>
                    <a:pt x="7071360" y="172339"/>
                    <a:pt x="7071360" y="385064"/>
                  </a:cubicBezTo>
                  <a:lnTo>
                    <a:pt x="7071360" y="641731"/>
                  </a:lnTo>
                  <a:cubicBezTo>
                    <a:pt x="7071360" y="712597"/>
                    <a:pt x="7013956" y="770128"/>
                    <a:pt x="6942963" y="770128"/>
                  </a:cubicBezTo>
                  <a:lnTo>
                    <a:pt x="385064" y="770128"/>
                  </a:lnTo>
                  <a:cubicBezTo>
                    <a:pt x="172339" y="770001"/>
                    <a:pt x="0" y="597662"/>
                    <a:pt x="0" y="385064"/>
                  </a:cubicBezTo>
                  <a:lnTo>
                    <a:pt x="0" y="128397"/>
                  </a:lnTo>
                  <a:cubicBezTo>
                    <a:pt x="0" y="57404"/>
                    <a:pt x="57404" y="0"/>
                    <a:pt x="128397" y="0"/>
                  </a:cubicBezTo>
                  <a:close/>
                </a:path>
              </a:pathLst>
            </a:custGeom>
            <a:solidFill>
              <a:srgbClr val="860C18"/>
            </a:solidFill>
          </p:spPr>
        </p:sp>
        <p:sp>
          <p:nvSpPr>
            <p:cNvPr id="15" name="TextBox 15"/>
            <p:cNvSpPr txBox="1"/>
            <p:nvPr/>
          </p:nvSpPr>
          <p:spPr>
            <a:xfrm>
              <a:off x="0" y="-19050"/>
              <a:ext cx="7071360" cy="789071"/>
            </a:xfrm>
            <a:prstGeom prst="rect">
              <a:avLst/>
            </a:prstGeom>
          </p:spPr>
          <p:txBody>
            <a:bodyPr lIns="50800" tIns="50800" rIns="50800" bIns="50800" rtlCol="0" anchor="ctr"/>
            <a:lstStyle/>
            <a:p>
              <a:pPr algn="l">
                <a:lnSpc>
                  <a:spcPts val="3359"/>
                </a:lnSpc>
              </a:pPr>
              <a:r>
                <a:rPr lang="en-US" sz="2799">
                  <a:solidFill>
                    <a:srgbClr val="FFFFFF"/>
                  </a:solidFill>
                  <a:latin typeface="Helvetica Bold"/>
                </a:rPr>
                <a:t>OBJECTIVES</a:t>
              </a:r>
            </a:p>
          </p:txBody>
        </p:sp>
      </p:grpSp>
      <p:grpSp>
        <p:nvGrpSpPr>
          <p:cNvPr id="16" name="Group 16"/>
          <p:cNvGrpSpPr/>
          <p:nvPr/>
        </p:nvGrpSpPr>
        <p:grpSpPr>
          <a:xfrm>
            <a:off x="7543801" y="4326889"/>
            <a:ext cx="5303520" cy="577516"/>
            <a:chOff x="0" y="0"/>
            <a:chExt cx="7071360" cy="770021"/>
          </a:xfrm>
        </p:grpSpPr>
        <p:sp>
          <p:nvSpPr>
            <p:cNvPr id="17" name="Freeform 17"/>
            <p:cNvSpPr/>
            <p:nvPr/>
          </p:nvSpPr>
          <p:spPr>
            <a:xfrm>
              <a:off x="0" y="0"/>
              <a:ext cx="7071360" cy="770128"/>
            </a:xfrm>
            <a:custGeom>
              <a:avLst/>
              <a:gdLst/>
              <a:ahLst/>
              <a:cxnLst/>
              <a:rect l="l" t="t" r="r" b="b"/>
              <a:pathLst>
                <a:path w="7071360" h="770128">
                  <a:moveTo>
                    <a:pt x="128397" y="0"/>
                  </a:moveTo>
                  <a:lnTo>
                    <a:pt x="6686296" y="0"/>
                  </a:lnTo>
                  <a:cubicBezTo>
                    <a:pt x="6898894" y="0"/>
                    <a:pt x="7071360" y="172339"/>
                    <a:pt x="7071360" y="385064"/>
                  </a:cubicBezTo>
                  <a:lnTo>
                    <a:pt x="7071360" y="641731"/>
                  </a:lnTo>
                  <a:cubicBezTo>
                    <a:pt x="7071360" y="712597"/>
                    <a:pt x="7013956" y="770128"/>
                    <a:pt x="6942963" y="770128"/>
                  </a:cubicBezTo>
                  <a:lnTo>
                    <a:pt x="385064" y="770128"/>
                  </a:lnTo>
                  <a:cubicBezTo>
                    <a:pt x="172339" y="770001"/>
                    <a:pt x="0" y="597662"/>
                    <a:pt x="0" y="385064"/>
                  </a:cubicBezTo>
                  <a:lnTo>
                    <a:pt x="0" y="128397"/>
                  </a:lnTo>
                  <a:cubicBezTo>
                    <a:pt x="0" y="57404"/>
                    <a:pt x="57404" y="0"/>
                    <a:pt x="128397" y="0"/>
                  </a:cubicBezTo>
                  <a:close/>
                </a:path>
              </a:pathLst>
            </a:custGeom>
            <a:solidFill>
              <a:srgbClr val="860C18"/>
            </a:solidFill>
          </p:spPr>
        </p:sp>
        <p:sp>
          <p:nvSpPr>
            <p:cNvPr id="18" name="TextBox 18"/>
            <p:cNvSpPr txBox="1"/>
            <p:nvPr/>
          </p:nvSpPr>
          <p:spPr>
            <a:xfrm>
              <a:off x="0" y="-19050"/>
              <a:ext cx="7071360" cy="789071"/>
            </a:xfrm>
            <a:prstGeom prst="rect">
              <a:avLst/>
            </a:prstGeom>
          </p:spPr>
          <p:txBody>
            <a:bodyPr lIns="50800" tIns="50800" rIns="50800" bIns="50800" rtlCol="0" anchor="ctr"/>
            <a:lstStyle/>
            <a:p>
              <a:pPr algn="l">
                <a:lnSpc>
                  <a:spcPts val="3359"/>
                </a:lnSpc>
              </a:pPr>
              <a:r>
                <a:rPr lang="en-US" sz="2799">
                  <a:solidFill>
                    <a:srgbClr val="FFFFFF"/>
                  </a:solidFill>
                  <a:latin typeface="Helvetica Bold"/>
                </a:rPr>
                <a:t>METHODOLOGY</a:t>
              </a:r>
            </a:p>
          </p:txBody>
        </p:sp>
      </p:grpSp>
      <p:grpSp>
        <p:nvGrpSpPr>
          <p:cNvPr id="19" name="Group 19"/>
          <p:cNvGrpSpPr/>
          <p:nvPr/>
        </p:nvGrpSpPr>
        <p:grpSpPr>
          <a:xfrm>
            <a:off x="14630401" y="4326889"/>
            <a:ext cx="5303520" cy="577516"/>
            <a:chOff x="0" y="0"/>
            <a:chExt cx="7071360" cy="770021"/>
          </a:xfrm>
        </p:grpSpPr>
        <p:sp>
          <p:nvSpPr>
            <p:cNvPr id="20" name="Freeform 20"/>
            <p:cNvSpPr/>
            <p:nvPr/>
          </p:nvSpPr>
          <p:spPr>
            <a:xfrm>
              <a:off x="0" y="0"/>
              <a:ext cx="7071360" cy="770128"/>
            </a:xfrm>
            <a:custGeom>
              <a:avLst/>
              <a:gdLst/>
              <a:ahLst/>
              <a:cxnLst/>
              <a:rect l="l" t="t" r="r" b="b"/>
              <a:pathLst>
                <a:path w="7071360" h="770128">
                  <a:moveTo>
                    <a:pt x="128397" y="0"/>
                  </a:moveTo>
                  <a:lnTo>
                    <a:pt x="6686296" y="0"/>
                  </a:lnTo>
                  <a:cubicBezTo>
                    <a:pt x="6898894" y="0"/>
                    <a:pt x="7071360" y="172339"/>
                    <a:pt x="7071360" y="385064"/>
                  </a:cubicBezTo>
                  <a:lnTo>
                    <a:pt x="7071360" y="641731"/>
                  </a:lnTo>
                  <a:cubicBezTo>
                    <a:pt x="7071360" y="712597"/>
                    <a:pt x="7013956" y="770128"/>
                    <a:pt x="6942963" y="770128"/>
                  </a:cubicBezTo>
                  <a:lnTo>
                    <a:pt x="385064" y="770128"/>
                  </a:lnTo>
                  <a:cubicBezTo>
                    <a:pt x="172339" y="770001"/>
                    <a:pt x="0" y="597662"/>
                    <a:pt x="0" y="385064"/>
                  </a:cubicBezTo>
                  <a:lnTo>
                    <a:pt x="0" y="128397"/>
                  </a:lnTo>
                  <a:cubicBezTo>
                    <a:pt x="0" y="57404"/>
                    <a:pt x="57404" y="0"/>
                    <a:pt x="128397" y="0"/>
                  </a:cubicBezTo>
                  <a:close/>
                </a:path>
              </a:pathLst>
            </a:custGeom>
            <a:solidFill>
              <a:srgbClr val="860C18"/>
            </a:solidFill>
          </p:spPr>
        </p:sp>
        <p:sp>
          <p:nvSpPr>
            <p:cNvPr id="21" name="TextBox 21"/>
            <p:cNvSpPr txBox="1"/>
            <p:nvPr/>
          </p:nvSpPr>
          <p:spPr>
            <a:xfrm>
              <a:off x="0" y="-19050"/>
              <a:ext cx="7071360" cy="789071"/>
            </a:xfrm>
            <a:prstGeom prst="rect">
              <a:avLst/>
            </a:prstGeom>
          </p:spPr>
          <p:txBody>
            <a:bodyPr lIns="50800" tIns="50800" rIns="50800" bIns="50800" rtlCol="0" anchor="ctr"/>
            <a:lstStyle/>
            <a:p>
              <a:pPr algn="l">
                <a:lnSpc>
                  <a:spcPts val="3359"/>
                </a:lnSpc>
              </a:pPr>
              <a:r>
                <a:rPr lang="en-US" sz="2799">
                  <a:solidFill>
                    <a:srgbClr val="FFFFFF"/>
                  </a:solidFill>
                  <a:latin typeface="Helvetica Bold"/>
                </a:rPr>
                <a:t>RESULTS &amp; DISCUSSION</a:t>
              </a:r>
            </a:p>
          </p:txBody>
        </p:sp>
      </p:grpSp>
      <p:grpSp>
        <p:nvGrpSpPr>
          <p:cNvPr id="22" name="Group 22"/>
          <p:cNvGrpSpPr/>
          <p:nvPr/>
        </p:nvGrpSpPr>
        <p:grpSpPr>
          <a:xfrm>
            <a:off x="261347" y="17689699"/>
            <a:ext cx="6858000" cy="6609668"/>
            <a:chOff x="0" y="0"/>
            <a:chExt cx="9144000" cy="8812891"/>
          </a:xfrm>
        </p:grpSpPr>
        <p:sp>
          <p:nvSpPr>
            <p:cNvPr id="23" name="Freeform 23"/>
            <p:cNvSpPr/>
            <p:nvPr/>
          </p:nvSpPr>
          <p:spPr>
            <a:xfrm>
              <a:off x="0" y="0"/>
              <a:ext cx="9144000" cy="8812911"/>
            </a:xfrm>
            <a:custGeom>
              <a:avLst/>
              <a:gdLst/>
              <a:ahLst/>
              <a:cxnLst/>
              <a:rect l="l" t="t" r="r" b="b"/>
              <a:pathLst>
                <a:path w="9144000" h="8812911">
                  <a:moveTo>
                    <a:pt x="0" y="285242"/>
                  </a:moveTo>
                  <a:cubicBezTo>
                    <a:pt x="0" y="127762"/>
                    <a:pt x="127762" y="0"/>
                    <a:pt x="285242" y="0"/>
                  </a:cubicBezTo>
                  <a:lnTo>
                    <a:pt x="8858758" y="0"/>
                  </a:lnTo>
                  <a:cubicBezTo>
                    <a:pt x="9016238" y="0"/>
                    <a:pt x="9144000" y="127762"/>
                    <a:pt x="9144000" y="285242"/>
                  </a:cubicBezTo>
                  <a:lnTo>
                    <a:pt x="9144000" y="8527542"/>
                  </a:lnTo>
                  <a:cubicBezTo>
                    <a:pt x="9144000" y="8685149"/>
                    <a:pt x="9016238" y="8812784"/>
                    <a:pt x="8858758" y="8812784"/>
                  </a:cubicBezTo>
                  <a:lnTo>
                    <a:pt x="285242" y="8812784"/>
                  </a:lnTo>
                  <a:cubicBezTo>
                    <a:pt x="127762" y="8812911"/>
                    <a:pt x="0" y="8685149"/>
                    <a:pt x="0" y="8527669"/>
                  </a:cubicBezTo>
                  <a:close/>
                </a:path>
              </a:pathLst>
            </a:custGeom>
            <a:solidFill>
              <a:srgbClr val="FFFFFF"/>
            </a:solidFill>
          </p:spPr>
        </p:sp>
      </p:grpSp>
      <p:grpSp>
        <p:nvGrpSpPr>
          <p:cNvPr id="24" name="Group 24"/>
          <p:cNvGrpSpPr/>
          <p:nvPr/>
        </p:nvGrpSpPr>
        <p:grpSpPr>
          <a:xfrm>
            <a:off x="457201" y="17564759"/>
            <a:ext cx="5303520" cy="577516"/>
            <a:chOff x="0" y="0"/>
            <a:chExt cx="7071360" cy="770021"/>
          </a:xfrm>
        </p:grpSpPr>
        <p:sp>
          <p:nvSpPr>
            <p:cNvPr id="25" name="Freeform 25"/>
            <p:cNvSpPr/>
            <p:nvPr/>
          </p:nvSpPr>
          <p:spPr>
            <a:xfrm>
              <a:off x="0" y="0"/>
              <a:ext cx="7071360" cy="770128"/>
            </a:xfrm>
            <a:custGeom>
              <a:avLst/>
              <a:gdLst/>
              <a:ahLst/>
              <a:cxnLst/>
              <a:rect l="l" t="t" r="r" b="b"/>
              <a:pathLst>
                <a:path w="7071360" h="770128">
                  <a:moveTo>
                    <a:pt x="128397" y="0"/>
                  </a:moveTo>
                  <a:lnTo>
                    <a:pt x="6686296" y="0"/>
                  </a:lnTo>
                  <a:cubicBezTo>
                    <a:pt x="6898894" y="0"/>
                    <a:pt x="7071360" y="172339"/>
                    <a:pt x="7071360" y="385064"/>
                  </a:cubicBezTo>
                  <a:lnTo>
                    <a:pt x="7071360" y="641731"/>
                  </a:lnTo>
                  <a:cubicBezTo>
                    <a:pt x="7071360" y="712597"/>
                    <a:pt x="7013956" y="770128"/>
                    <a:pt x="6942963" y="770128"/>
                  </a:cubicBezTo>
                  <a:lnTo>
                    <a:pt x="385064" y="770128"/>
                  </a:lnTo>
                  <a:cubicBezTo>
                    <a:pt x="172339" y="770001"/>
                    <a:pt x="0" y="597662"/>
                    <a:pt x="0" y="385064"/>
                  </a:cubicBezTo>
                  <a:lnTo>
                    <a:pt x="0" y="128397"/>
                  </a:lnTo>
                  <a:cubicBezTo>
                    <a:pt x="0" y="57404"/>
                    <a:pt x="57404" y="0"/>
                    <a:pt x="128397" y="0"/>
                  </a:cubicBezTo>
                  <a:close/>
                </a:path>
              </a:pathLst>
            </a:custGeom>
            <a:solidFill>
              <a:srgbClr val="860C18"/>
            </a:solidFill>
          </p:spPr>
        </p:sp>
        <p:sp>
          <p:nvSpPr>
            <p:cNvPr id="26" name="TextBox 26"/>
            <p:cNvSpPr txBox="1"/>
            <p:nvPr/>
          </p:nvSpPr>
          <p:spPr>
            <a:xfrm>
              <a:off x="0" y="-19050"/>
              <a:ext cx="7071360" cy="789071"/>
            </a:xfrm>
            <a:prstGeom prst="rect">
              <a:avLst/>
            </a:prstGeom>
          </p:spPr>
          <p:txBody>
            <a:bodyPr lIns="50800" tIns="50800" rIns="50800" bIns="50800" rtlCol="0" anchor="ctr"/>
            <a:lstStyle/>
            <a:p>
              <a:pPr algn="l">
                <a:lnSpc>
                  <a:spcPts val="3359"/>
                </a:lnSpc>
              </a:pPr>
              <a:r>
                <a:rPr lang="en-US" sz="2799">
                  <a:solidFill>
                    <a:srgbClr val="FFFFFF"/>
                  </a:solidFill>
                  <a:latin typeface="Helvetica Bold"/>
                </a:rPr>
                <a:t>SCHEMATIC DIAGRAMS</a:t>
              </a:r>
            </a:p>
          </p:txBody>
        </p:sp>
      </p:grpSp>
      <p:grpSp>
        <p:nvGrpSpPr>
          <p:cNvPr id="27" name="Group 27"/>
          <p:cNvGrpSpPr/>
          <p:nvPr/>
        </p:nvGrpSpPr>
        <p:grpSpPr>
          <a:xfrm>
            <a:off x="14401800" y="24070857"/>
            <a:ext cx="6858000" cy="5122715"/>
            <a:chOff x="0" y="0"/>
            <a:chExt cx="9144000" cy="6830287"/>
          </a:xfrm>
        </p:grpSpPr>
        <p:sp>
          <p:nvSpPr>
            <p:cNvPr id="28" name="Freeform 28"/>
            <p:cNvSpPr/>
            <p:nvPr/>
          </p:nvSpPr>
          <p:spPr>
            <a:xfrm>
              <a:off x="0" y="0"/>
              <a:ext cx="9144000" cy="6830314"/>
            </a:xfrm>
            <a:custGeom>
              <a:avLst/>
              <a:gdLst/>
              <a:ahLst/>
              <a:cxnLst/>
              <a:rect l="l" t="t" r="r" b="b"/>
              <a:pathLst>
                <a:path w="9144000" h="6830314">
                  <a:moveTo>
                    <a:pt x="0" y="221107"/>
                  </a:moveTo>
                  <a:cubicBezTo>
                    <a:pt x="0" y="98933"/>
                    <a:pt x="98933" y="0"/>
                    <a:pt x="221107" y="0"/>
                  </a:cubicBezTo>
                  <a:lnTo>
                    <a:pt x="8922893" y="0"/>
                  </a:lnTo>
                  <a:cubicBezTo>
                    <a:pt x="9045067" y="0"/>
                    <a:pt x="9144000" y="98933"/>
                    <a:pt x="9144000" y="221107"/>
                  </a:cubicBezTo>
                  <a:lnTo>
                    <a:pt x="9144000" y="6609207"/>
                  </a:lnTo>
                  <a:cubicBezTo>
                    <a:pt x="9144000" y="6731254"/>
                    <a:pt x="9045067" y="6830314"/>
                    <a:pt x="8922893" y="6830314"/>
                  </a:cubicBezTo>
                  <a:lnTo>
                    <a:pt x="221107" y="6830314"/>
                  </a:lnTo>
                  <a:cubicBezTo>
                    <a:pt x="98933" y="6830314"/>
                    <a:pt x="0" y="6731254"/>
                    <a:pt x="0" y="6609207"/>
                  </a:cubicBezTo>
                  <a:close/>
                </a:path>
              </a:pathLst>
            </a:custGeom>
            <a:solidFill>
              <a:srgbClr val="FFFFFF"/>
            </a:solidFill>
          </p:spPr>
        </p:sp>
      </p:grpSp>
      <p:grpSp>
        <p:nvGrpSpPr>
          <p:cNvPr id="29" name="Group 29"/>
          <p:cNvGrpSpPr/>
          <p:nvPr/>
        </p:nvGrpSpPr>
        <p:grpSpPr>
          <a:xfrm>
            <a:off x="14627392" y="23391277"/>
            <a:ext cx="5303520" cy="576072"/>
            <a:chOff x="0" y="0"/>
            <a:chExt cx="7071360" cy="768096"/>
          </a:xfrm>
        </p:grpSpPr>
        <p:sp>
          <p:nvSpPr>
            <p:cNvPr id="30" name="Freeform 30"/>
            <p:cNvSpPr/>
            <p:nvPr/>
          </p:nvSpPr>
          <p:spPr>
            <a:xfrm>
              <a:off x="0" y="0"/>
              <a:ext cx="7071360" cy="768096"/>
            </a:xfrm>
            <a:custGeom>
              <a:avLst/>
              <a:gdLst/>
              <a:ahLst/>
              <a:cxnLst/>
              <a:rect l="l" t="t" r="r" b="b"/>
              <a:pathLst>
                <a:path w="7071360" h="768096">
                  <a:moveTo>
                    <a:pt x="128016" y="0"/>
                  </a:moveTo>
                  <a:lnTo>
                    <a:pt x="6687312" y="0"/>
                  </a:lnTo>
                  <a:cubicBezTo>
                    <a:pt x="6899402" y="0"/>
                    <a:pt x="7071360" y="171958"/>
                    <a:pt x="7071360" y="384048"/>
                  </a:cubicBezTo>
                  <a:lnTo>
                    <a:pt x="7071360" y="640080"/>
                  </a:lnTo>
                  <a:cubicBezTo>
                    <a:pt x="7071360" y="710819"/>
                    <a:pt x="7014083" y="768096"/>
                    <a:pt x="6943344" y="768096"/>
                  </a:cubicBezTo>
                  <a:lnTo>
                    <a:pt x="384048" y="768096"/>
                  </a:lnTo>
                  <a:cubicBezTo>
                    <a:pt x="171958" y="768096"/>
                    <a:pt x="0" y="596138"/>
                    <a:pt x="0" y="384048"/>
                  </a:cubicBezTo>
                  <a:lnTo>
                    <a:pt x="0" y="128016"/>
                  </a:lnTo>
                  <a:cubicBezTo>
                    <a:pt x="0" y="57277"/>
                    <a:pt x="57277" y="0"/>
                    <a:pt x="128016" y="0"/>
                  </a:cubicBezTo>
                  <a:close/>
                </a:path>
              </a:pathLst>
            </a:custGeom>
            <a:solidFill>
              <a:srgbClr val="860C18"/>
            </a:solidFill>
          </p:spPr>
        </p:sp>
        <p:sp>
          <p:nvSpPr>
            <p:cNvPr id="31" name="TextBox 31"/>
            <p:cNvSpPr txBox="1"/>
            <p:nvPr/>
          </p:nvSpPr>
          <p:spPr>
            <a:xfrm>
              <a:off x="0" y="-19050"/>
              <a:ext cx="7071360" cy="787146"/>
            </a:xfrm>
            <a:prstGeom prst="rect">
              <a:avLst/>
            </a:prstGeom>
          </p:spPr>
          <p:txBody>
            <a:bodyPr lIns="50800" tIns="50800" rIns="50800" bIns="50800" rtlCol="0" anchor="ctr"/>
            <a:lstStyle/>
            <a:p>
              <a:pPr algn="l">
                <a:lnSpc>
                  <a:spcPts val="3359"/>
                </a:lnSpc>
              </a:pPr>
              <a:r>
                <a:rPr lang="en-US" sz="2799">
                  <a:solidFill>
                    <a:srgbClr val="FFFFFF"/>
                  </a:solidFill>
                  <a:latin typeface="Helvetica Bold"/>
                </a:rPr>
                <a:t>REFERENCES</a:t>
              </a:r>
            </a:p>
          </p:txBody>
        </p:sp>
      </p:grpSp>
      <p:grpSp>
        <p:nvGrpSpPr>
          <p:cNvPr id="32" name="Group 32"/>
          <p:cNvGrpSpPr/>
          <p:nvPr/>
        </p:nvGrpSpPr>
        <p:grpSpPr>
          <a:xfrm>
            <a:off x="1" y="29456062"/>
            <a:ext cx="21488398" cy="937712"/>
            <a:chOff x="0" y="0"/>
            <a:chExt cx="28651197" cy="1250283"/>
          </a:xfrm>
        </p:grpSpPr>
        <p:sp>
          <p:nvSpPr>
            <p:cNvPr id="33" name="Freeform 33"/>
            <p:cNvSpPr/>
            <p:nvPr/>
          </p:nvSpPr>
          <p:spPr>
            <a:xfrm>
              <a:off x="0" y="0"/>
              <a:ext cx="28651200" cy="1250315"/>
            </a:xfrm>
            <a:custGeom>
              <a:avLst/>
              <a:gdLst/>
              <a:ahLst/>
              <a:cxnLst/>
              <a:rect l="l" t="t" r="r" b="b"/>
              <a:pathLst>
                <a:path w="28651200" h="1250315">
                  <a:moveTo>
                    <a:pt x="14882876" y="0"/>
                  </a:moveTo>
                  <a:lnTo>
                    <a:pt x="28503246" y="0"/>
                  </a:lnTo>
                  <a:cubicBezTo>
                    <a:pt x="28584906" y="0"/>
                    <a:pt x="28651200" y="93345"/>
                    <a:pt x="28651200" y="208407"/>
                  </a:cubicBezTo>
                  <a:lnTo>
                    <a:pt x="28651200" y="1041908"/>
                  </a:lnTo>
                  <a:cubicBezTo>
                    <a:pt x="28651200" y="1156970"/>
                    <a:pt x="28584906" y="1250315"/>
                    <a:pt x="28503246" y="1250315"/>
                  </a:cubicBezTo>
                  <a:lnTo>
                    <a:pt x="14130910" y="1250315"/>
                  </a:lnTo>
                  <a:close/>
                  <a:moveTo>
                    <a:pt x="147955" y="0"/>
                  </a:moveTo>
                  <a:lnTo>
                    <a:pt x="14520290" y="0"/>
                  </a:lnTo>
                  <a:lnTo>
                    <a:pt x="13768197" y="1250315"/>
                  </a:lnTo>
                  <a:lnTo>
                    <a:pt x="147955" y="1250315"/>
                  </a:lnTo>
                  <a:cubicBezTo>
                    <a:pt x="66294" y="1250315"/>
                    <a:pt x="0" y="1156970"/>
                    <a:pt x="0" y="1041908"/>
                  </a:cubicBezTo>
                  <a:lnTo>
                    <a:pt x="0" y="208407"/>
                  </a:lnTo>
                  <a:cubicBezTo>
                    <a:pt x="0" y="93345"/>
                    <a:pt x="66294" y="0"/>
                    <a:pt x="147955" y="0"/>
                  </a:cubicBezTo>
                  <a:close/>
                </a:path>
              </a:pathLst>
            </a:custGeom>
            <a:solidFill>
              <a:srgbClr val="860C18"/>
            </a:solidFill>
          </p:spPr>
        </p:sp>
      </p:grpSp>
      <p:grpSp>
        <p:nvGrpSpPr>
          <p:cNvPr id="34" name="Group 34"/>
          <p:cNvGrpSpPr/>
          <p:nvPr/>
        </p:nvGrpSpPr>
        <p:grpSpPr>
          <a:xfrm rot="-10800000">
            <a:off x="15595599" y="3703036"/>
            <a:ext cx="328863" cy="287251"/>
            <a:chOff x="0" y="0"/>
            <a:chExt cx="438484" cy="383001"/>
          </a:xfrm>
        </p:grpSpPr>
        <p:sp>
          <p:nvSpPr>
            <p:cNvPr id="35" name="Freeform 35"/>
            <p:cNvSpPr/>
            <p:nvPr/>
          </p:nvSpPr>
          <p:spPr>
            <a:xfrm>
              <a:off x="0" y="0"/>
              <a:ext cx="438531" cy="383032"/>
            </a:xfrm>
            <a:custGeom>
              <a:avLst/>
              <a:gdLst/>
              <a:ahLst/>
              <a:cxnLst/>
              <a:rect l="l" t="t" r="r" b="b"/>
              <a:pathLst>
                <a:path w="438531" h="383032">
                  <a:moveTo>
                    <a:pt x="0" y="383032"/>
                  </a:moveTo>
                  <a:lnTo>
                    <a:pt x="219202" y="0"/>
                  </a:lnTo>
                  <a:lnTo>
                    <a:pt x="438531" y="383032"/>
                  </a:lnTo>
                  <a:close/>
                </a:path>
              </a:pathLst>
            </a:custGeom>
            <a:solidFill>
              <a:srgbClr val="808080"/>
            </a:solidFill>
          </p:spPr>
        </p:sp>
      </p:grpSp>
      <p:grpSp>
        <p:nvGrpSpPr>
          <p:cNvPr id="36" name="Group 36"/>
          <p:cNvGrpSpPr/>
          <p:nvPr/>
        </p:nvGrpSpPr>
        <p:grpSpPr>
          <a:xfrm>
            <a:off x="-12700" y="3322212"/>
            <a:ext cx="16459201" cy="554148"/>
            <a:chOff x="0" y="0"/>
            <a:chExt cx="21945601" cy="738864"/>
          </a:xfrm>
        </p:grpSpPr>
        <p:sp>
          <p:nvSpPr>
            <p:cNvPr id="37" name="Freeform 37"/>
            <p:cNvSpPr/>
            <p:nvPr/>
          </p:nvSpPr>
          <p:spPr>
            <a:xfrm>
              <a:off x="0" y="0"/>
              <a:ext cx="21945600" cy="738886"/>
            </a:xfrm>
            <a:custGeom>
              <a:avLst/>
              <a:gdLst/>
              <a:ahLst/>
              <a:cxnLst/>
              <a:rect l="l" t="t" r="r" b="b"/>
              <a:pathLst>
                <a:path w="21945600" h="738886">
                  <a:moveTo>
                    <a:pt x="0" y="0"/>
                  </a:moveTo>
                  <a:lnTo>
                    <a:pt x="21945600" y="0"/>
                  </a:lnTo>
                  <a:lnTo>
                    <a:pt x="21945600" y="738886"/>
                  </a:lnTo>
                  <a:lnTo>
                    <a:pt x="0" y="738886"/>
                  </a:lnTo>
                  <a:close/>
                </a:path>
              </a:pathLst>
            </a:custGeom>
            <a:solidFill>
              <a:srgbClr val="FFE1D5"/>
            </a:solidFill>
          </p:spPr>
        </p:sp>
      </p:grpSp>
      <p:grpSp>
        <p:nvGrpSpPr>
          <p:cNvPr id="38" name="Group 38"/>
          <p:cNvGrpSpPr/>
          <p:nvPr/>
        </p:nvGrpSpPr>
        <p:grpSpPr>
          <a:xfrm>
            <a:off x="15780725" y="0"/>
            <a:ext cx="5707673" cy="3996689"/>
            <a:chOff x="0" y="0"/>
            <a:chExt cx="7610231" cy="5328919"/>
          </a:xfrm>
        </p:grpSpPr>
        <p:sp>
          <p:nvSpPr>
            <p:cNvPr id="39" name="Freeform 39"/>
            <p:cNvSpPr/>
            <p:nvPr/>
          </p:nvSpPr>
          <p:spPr>
            <a:xfrm>
              <a:off x="0" y="0"/>
              <a:ext cx="7610221" cy="5328920"/>
            </a:xfrm>
            <a:custGeom>
              <a:avLst/>
              <a:gdLst/>
              <a:ahLst/>
              <a:cxnLst/>
              <a:rect l="l" t="t" r="r" b="b"/>
              <a:pathLst>
                <a:path w="7610221" h="5328920">
                  <a:moveTo>
                    <a:pt x="1757553" y="0"/>
                  </a:moveTo>
                  <a:lnTo>
                    <a:pt x="1778762" y="64389"/>
                  </a:lnTo>
                  <a:lnTo>
                    <a:pt x="1778762" y="0"/>
                  </a:lnTo>
                  <a:lnTo>
                    <a:pt x="7610221" y="0"/>
                  </a:lnTo>
                  <a:lnTo>
                    <a:pt x="7610221" y="5328920"/>
                  </a:lnTo>
                  <a:lnTo>
                    <a:pt x="3515233" y="5328920"/>
                  </a:lnTo>
                  <a:lnTo>
                    <a:pt x="1778889" y="5328920"/>
                  </a:lnTo>
                  <a:lnTo>
                    <a:pt x="0" y="5328920"/>
                  </a:lnTo>
                  <a:close/>
                </a:path>
              </a:pathLst>
            </a:custGeom>
            <a:solidFill>
              <a:srgbClr val="F2F2F2"/>
            </a:solidFill>
          </p:spPr>
        </p:sp>
      </p:grpSp>
      <p:sp>
        <p:nvSpPr>
          <p:cNvPr id="40" name="Freeform 40" descr="undefined"/>
          <p:cNvSpPr/>
          <p:nvPr/>
        </p:nvSpPr>
        <p:spPr>
          <a:xfrm>
            <a:off x="17424400" y="828882"/>
            <a:ext cx="1428703" cy="2338924"/>
          </a:xfrm>
          <a:custGeom>
            <a:avLst/>
            <a:gdLst/>
            <a:ahLst/>
            <a:cxnLst/>
            <a:rect l="l" t="t" r="r" b="b"/>
            <a:pathLst>
              <a:path w="1428703" h="2338924">
                <a:moveTo>
                  <a:pt x="0" y="0"/>
                </a:moveTo>
                <a:lnTo>
                  <a:pt x="1428703" y="0"/>
                </a:lnTo>
                <a:lnTo>
                  <a:pt x="1428703" y="2338924"/>
                </a:lnTo>
                <a:lnTo>
                  <a:pt x="0" y="2338924"/>
                </a:lnTo>
                <a:lnTo>
                  <a:pt x="0" y="0"/>
                </a:lnTo>
                <a:close/>
              </a:path>
            </a:pathLst>
          </a:custGeom>
          <a:blipFill>
            <a:blip r:embed="rId3"/>
            <a:stretch>
              <a:fillRect/>
            </a:stretch>
          </a:blipFill>
        </p:spPr>
      </p:sp>
      <p:grpSp>
        <p:nvGrpSpPr>
          <p:cNvPr id="41" name="Group 41"/>
          <p:cNvGrpSpPr/>
          <p:nvPr/>
        </p:nvGrpSpPr>
        <p:grpSpPr>
          <a:xfrm>
            <a:off x="19430559" y="1174108"/>
            <a:ext cx="1597216" cy="1583448"/>
            <a:chOff x="0" y="0"/>
            <a:chExt cx="2129621" cy="2111264"/>
          </a:xfrm>
        </p:grpSpPr>
        <p:sp>
          <p:nvSpPr>
            <p:cNvPr id="42" name="Freeform 42"/>
            <p:cNvSpPr/>
            <p:nvPr/>
          </p:nvSpPr>
          <p:spPr>
            <a:xfrm>
              <a:off x="0" y="0"/>
              <a:ext cx="2129536" cy="2111248"/>
            </a:xfrm>
            <a:custGeom>
              <a:avLst/>
              <a:gdLst/>
              <a:ahLst/>
              <a:cxnLst/>
              <a:rect l="l" t="t" r="r" b="b"/>
              <a:pathLst>
                <a:path w="2129536" h="2111248">
                  <a:moveTo>
                    <a:pt x="0" y="1055624"/>
                  </a:moveTo>
                  <a:cubicBezTo>
                    <a:pt x="0" y="472567"/>
                    <a:pt x="476758" y="0"/>
                    <a:pt x="1064768" y="0"/>
                  </a:cubicBezTo>
                  <a:cubicBezTo>
                    <a:pt x="1652778" y="0"/>
                    <a:pt x="2129536" y="472567"/>
                    <a:pt x="2129536" y="1055624"/>
                  </a:cubicBezTo>
                  <a:cubicBezTo>
                    <a:pt x="2129536" y="1638681"/>
                    <a:pt x="1652778" y="2111248"/>
                    <a:pt x="1064768" y="2111248"/>
                  </a:cubicBezTo>
                  <a:cubicBezTo>
                    <a:pt x="476758" y="2111248"/>
                    <a:pt x="0" y="1638681"/>
                    <a:pt x="0" y="1055624"/>
                  </a:cubicBezTo>
                  <a:close/>
                </a:path>
              </a:pathLst>
            </a:custGeom>
            <a:solidFill>
              <a:srgbClr val="FFFFFF"/>
            </a:solidFill>
          </p:spPr>
        </p:sp>
      </p:grpSp>
      <p:sp>
        <p:nvSpPr>
          <p:cNvPr id="43" name="Freeform 43" descr="A green and black logo  Description automatically generated"/>
          <p:cNvSpPr/>
          <p:nvPr/>
        </p:nvSpPr>
        <p:spPr>
          <a:xfrm>
            <a:off x="19288400" y="1130598"/>
            <a:ext cx="1878872" cy="1688825"/>
          </a:xfrm>
          <a:custGeom>
            <a:avLst/>
            <a:gdLst/>
            <a:ahLst/>
            <a:cxnLst/>
            <a:rect l="l" t="t" r="r" b="b"/>
            <a:pathLst>
              <a:path w="1878872" h="1688825">
                <a:moveTo>
                  <a:pt x="0" y="0"/>
                </a:moveTo>
                <a:lnTo>
                  <a:pt x="1878872" y="0"/>
                </a:lnTo>
                <a:lnTo>
                  <a:pt x="1878872" y="1688825"/>
                </a:lnTo>
                <a:lnTo>
                  <a:pt x="0" y="1688825"/>
                </a:lnTo>
                <a:lnTo>
                  <a:pt x="0" y="0"/>
                </a:lnTo>
                <a:close/>
              </a:path>
            </a:pathLst>
          </a:custGeom>
          <a:blipFill>
            <a:blip r:embed="rId4"/>
            <a:stretch>
              <a:fillRect t="-434" b="-434"/>
            </a:stretch>
          </a:blipFill>
        </p:spPr>
      </p:sp>
      <p:sp>
        <p:nvSpPr>
          <p:cNvPr id="44" name="Freeform 44"/>
          <p:cNvSpPr/>
          <p:nvPr/>
        </p:nvSpPr>
        <p:spPr>
          <a:xfrm>
            <a:off x="7898317" y="14659494"/>
            <a:ext cx="5598523" cy="4558972"/>
          </a:xfrm>
          <a:custGeom>
            <a:avLst/>
            <a:gdLst/>
            <a:ahLst/>
            <a:cxnLst/>
            <a:rect l="l" t="t" r="r" b="b"/>
            <a:pathLst>
              <a:path w="5598523" h="4558972">
                <a:moveTo>
                  <a:pt x="0" y="0"/>
                </a:moveTo>
                <a:lnTo>
                  <a:pt x="5598523" y="0"/>
                </a:lnTo>
                <a:lnTo>
                  <a:pt x="5598523" y="4558973"/>
                </a:lnTo>
                <a:lnTo>
                  <a:pt x="0" y="4558973"/>
                </a:lnTo>
                <a:lnTo>
                  <a:pt x="0" y="0"/>
                </a:lnTo>
                <a:close/>
              </a:path>
            </a:pathLst>
          </a:custGeom>
          <a:blipFill>
            <a:blip r:embed="rId5"/>
            <a:stretch>
              <a:fillRect l="-9943" t="-951" r="-4452" b="-99308"/>
            </a:stretch>
          </a:blipFill>
        </p:spPr>
      </p:sp>
      <p:sp>
        <p:nvSpPr>
          <p:cNvPr id="45" name="TextBox 45"/>
          <p:cNvSpPr txBox="1"/>
          <p:nvPr/>
        </p:nvSpPr>
        <p:spPr>
          <a:xfrm>
            <a:off x="14700786" y="5028230"/>
            <a:ext cx="6124675" cy="13763625"/>
          </a:xfrm>
          <a:prstGeom prst="rect">
            <a:avLst/>
          </a:prstGeom>
        </p:spPr>
        <p:txBody>
          <a:bodyPr lIns="0" tIns="0" rIns="0" bIns="0" rtlCol="0" anchor="t">
            <a:spAutoFit/>
          </a:bodyPr>
          <a:lstStyle/>
          <a:p>
            <a:pPr marL="289560" lvl="1" indent="-144780" algn="just">
              <a:lnSpc>
                <a:spcPts val="2879"/>
              </a:lnSpc>
              <a:buFont typeface="Arial"/>
              <a:buChar char="•"/>
            </a:pPr>
            <a:r>
              <a:rPr lang="en-US" sz="2400">
                <a:solidFill>
                  <a:srgbClr val="000000"/>
                </a:solidFill>
                <a:latin typeface="Garamond"/>
              </a:rPr>
              <a:t>Through continuous adjustment of the solar panel's orientation to face the sun, the system achieved a significant increase in energy output compared to fixed-mount configurations, with a 20-30% improvement observed on average.</a:t>
            </a:r>
          </a:p>
          <a:p>
            <a:pPr marL="289560" lvl="1" indent="-144780" algn="just">
              <a:lnSpc>
                <a:spcPts val="2879"/>
              </a:lnSpc>
              <a:buFont typeface="Arial"/>
              <a:buChar char="•"/>
            </a:pPr>
            <a:r>
              <a:rPr lang="en-US" sz="2400">
                <a:solidFill>
                  <a:srgbClr val="000000"/>
                </a:solidFill>
                <a:latin typeface="Garamond"/>
              </a:rPr>
              <a:t>There were challenges such as tracking accuracy deviations and environmental factors i.e. the sensor was struggling to operate when there were two sources of light with different intensities. </a:t>
            </a:r>
          </a:p>
          <a:p>
            <a:pPr marL="289560" lvl="1" indent="-144780" algn="just">
              <a:lnSpc>
                <a:spcPts val="2879"/>
              </a:lnSpc>
              <a:buFont typeface="Arial"/>
              <a:buChar char="•"/>
            </a:pPr>
            <a:r>
              <a:rPr lang="en-US" sz="2400">
                <a:solidFill>
                  <a:srgbClr val="000000"/>
                </a:solidFill>
                <a:latin typeface="Garamond"/>
              </a:rPr>
              <a:t>The initial code was inefficient in running two motors simultaneously. So, the code was further optimized to run both of the motors conveniently.</a:t>
            </a:r>
          </a:p>
          <a:p>
            <a:pPr marL="289560" lvl="1" indent="-144780" algn="just">
              <a:lnSpc>
                <a:spcPts val="2879"/>
              </a:lnSpc>
              <a:buFont typeface="Arial"/>
              <a:buChar char="•"/>
            </a:pPr>
            <a:r>
              <a:rPr lang="en-US" sz="2400">
                <a:solidFill>
                  <a:srgbClr val="000000"/>
                </a:solidFill>
                <a:latin typeface="Garamond"/>
              </a:rPr>
              <a:t>Through real-time monitoring and data logging, it was observed that the system effectively maintained alignment with the sun's position throughout the day. However, minor deviations and oscillations were occasionally detected, particularly during periods of rapid changes in solar azimuth and elevation angles.</a:t>
            </a:r>
          </a:p>
          <a:p>
            <a:pPr marL="289560" lvl="1" indent="-144780" algn="just">
              <a:lnSpc>
                <a:spcPts val="2879"/>
              </a:lnSpc>
              <a:buFont typeface="Arial"/>
              <a:buChar char="•"/>
            </a:pPr>
            <a:r>
              <a:rPr lang="en-US" sz="2400">
                <a:solidFill>
                  <a:srgbClr val="000000"/>
                </a:solidFill>
                <a:latin typeface="Garamond"/>
              </a:rPr>
              <a:t>Cloud cover and shading reduced solar irradiance levels, impacting the system's energy output.</a:t>
            </a:r>
          </a:p>
          <a:p>
            <a:pPr marL="289560" lvl="1" indent="-144780" algn="just">
              <a:lnSpc>
                <a:spcPts val="2879"/>
              </a:lnSpc>
              <a:buFont typeface="Arial"/>
              <a:buChar char="•"/>
            </a:pPr>
            <a:r>
              <a:rPr lang="en-US" sz="2400">
                <a:solidFill>
                  <a:srgbClr val="000000"/>
                </a:solidFill>
                <a:latin typeface="Garamond"/>
              </a:rPr>
              <a:t>While this solar tracking system offers significant benefits in terms of energy efficiency, its implementation involves additional costs and complexities compared to fixed-mount configurations.</a:t>
            </a:r>
          </a:p>
          <a:p>
            <a:pPr marL="289560" lvl="1" indent="-144780" algn="just">
              <a:lnSpc>
                <a:spcPts val="2879"/>
              </a:lnSpc>
              <a:buFont typeface="Arial"/>
              <a:buChar char="•"/>
            </a:pPr>
            <a:r>
              <a:rPr lang="en-US" sz="2400">
                <a:solidFill>
                  <a:srgbClr val="000000"/>
                </a:solidFill>
                <a:latin typeface="Garamond"/>
              </a:rPr>
              <a:t>One notable advantage of solar tracking systems is their adaptability to various geographic locations and solar irradiance patterns. Whether installed in equatorial regions with consistent sunlight exposure or at higher latitudes with more variable sunlight angles, the tracking mechanism optimizes solar panel orientation to harness the maximum available sunlight, thereby enhancing energy production efficiency across different environments.</a:t>
            </a:r>
          </a:p>
          <a:p>
            <a:pPr algn="just">
              <a:lnSpc>
                <a:spcPts val="2879"/>
              </a:lnSpc>
            </a:pPr>
            <a:endParaRPr lang="en-US" sz="2400">
              <a:solidFill>
                <a:srgbClr val="000000"/>
              </a:solidFill>
              <a:latin typeface="Garamond"/>
            </a:endParaRPr>
          </a:p>
        </p:txBody>
      </p:sp>
      <p:grpSp>
        <p:nvGrpSpPr>
          <p:cNvPr id="46" name="Group 46"/>
          <p:cNvGrpSpPr/>
          <p:nvPr/>
        </p:nvGrpSpPr>
        <p:grpSpPr>
          <a:xfrm>
            <a:off x="14627392" y="18749528"/>
            <a:ext cx="6787614" cy="452015"/>
            <a:chOff x="0" y="0"/>
            <a:chExt cx="9050152" cy="602687"/>
          </a:xfrm>
        </p:grpSpPr>
        <p:grpSp>
          <p:nvGrpSpPr>
            <p:cNvPr id="47" name="Group 47"/>
            <p:cNvGrpSpPr/>
            <p:nvPr/>
          </p:nvGrpSpPr>
          <p:grpSpPr>
            <a:xfrm>
              <a:off x="172093" y="0"/>
              <a:ext cx="8878059" cy="602687"/>
              <a:chOff x="0" y="0"/>
              <a:chExt cx="1324677" cy="89926"/>
            </a:xfrm>
          </p:grpSpPr>
          <p:sp>
            <p:nvSpPr>
              <p:cNvPr id="48" name="Freeform 48"/>
              <p:cNvSpPr/>
              <p:nvPr/>
            </p:nvSpPr>
            <p:spPr>
              <a:xfrm>
                <a:off x="0" y="0"/>
                <a:ext cx="1324677" cy="89926"/>
              </a:xfrm>
              <a:custGeom>
                <a:avLst/>
                <a:gdLst/>
                <a:ahLst/>
                <a:cxnLst/>
                <a:rect l="l" t="t" r="r" b="b"/>
                <a:pathLst>
                  <a:path w="1324677" h="89926">
                    <a:moveTo>
                      <a:pt x="1121477" y="0"/>
                    </a:moveTo>
                    <a:lnTo>
                      <a:pt x="0" y="0"/>
                    </a:lnTo>
                    <a:lnTo>
                      <a:pt x="0" y="89926"/>
                    </a:lnTo>
                    <a:lnTo>
                      <a:pt x="1121477" y="89926"/>
                    </a:lnTo>
                    <a:lnTo>
                      <a:pt x="1324677" y="44963"/>
                    </a:lnTo>
                    <a:lnTo>
                      <a:pt x="1121477" y="0"/>
                    </a:lnTo>
                    <a:close/>
                  </a:path>
                </a:pathLst>
              </a:custGeom>
              <a:solidFill>
                <a:srgbClr val="860C18"/>
              </a:solidFill>
            </p:spPr>
          </p:sp>
          <p:sp>
            <p:nvSpPr>
              <p:cNvPr id="49" name="TextBox 49"/>
              <p:cNvSpPr txBox="1"/>
              <p:nvPr/>
            </p:nvSpPr>
            <p:spPr>
              <a:xfrm>
                <a:off x="0" y="-19050"/>
                <a:ext cx="1210377" cy="108976"/>
              </a:xfrm>
              <a:prstGeom prst="rect">
                <a:avLst/>
              </a:prstGeom>
            </p:spPr>
            <p:txBody>
              <a:bodyPr lIns="50800" tIns="50800" rIns="50800" bIns="50800" rtlCol="0" anchor="ctr"/>
              <a:lstStyle/>
              <a:p>
                <a:pPr algn="ctr">
                  <a:lnSpc>
                    <a:spcPts val="3359"/>
                  </a:lnSpc>
                </a:pPr>
                <a:endParaRPr/>
              </a:p>
            </p:txBody>
          </p:sp>
        </p:grpSp>
        <p:sp>
          <p:nvSpPr>
            <p:cNvPr id="50" name="TextBox 50"/>
            <p:cNvSpPr txBox="1"/>
            <p:nvPr/>
          </p:nvSpPr>
          <p:spPr>
            <a:xfrm>
              <a:off x="0" y="5434"/>
              <a:ext cx="7624324" cy="534670"/>
            </a:xfrm>
            <a:prstGeom prst="rect">
              <a:avLst/>
            </a:prstGeom>
          </p:spPr>
          <p:txBody>
            <a:bodyPr lIns="0" tIns="0" rIns="0" bIns="0" rtlCol="0" anchor="t">
              <a:spAutoFit/>
            </a:bodyPr>
            <a:lstStyle/>
            <a:p>
              <a:pPr algn="ctr">
                <a:lnSpc>
                  <a:spcPts val="3359"/>
                </a:lnSpc>
              </a:pPr>
              <a:r>
                <a:rPr lang="en-US" sz="2400">
                  <a:solidFill>
                    <a:srgbClr val="FFFFFF"/>
                  </a:solidFill>
                  <a:latin typeface="Garamond Bold"/>
                </a:rPr>
                <a:t>Further Development and Improvisation</a:t>
              </a:r>
            </a:p>
          </p:txBody>
        </p:sp>
      </p:grpSp>
      <p:sp>
        <p:nvSpPr>
          <p:cNvPr id="51" name="Freeform 51"/>
          <p:cNvSpPr/>
          <p:nvPr/>
        </p:nvSpPr>
        <p:spPr>
          <a:xfrm>
            <a:off x="1029686" y="23967349"/>
            <a:ext cx="4451141" cy="4760167"/>
          </a:xfrm>
          <a:custGeom>
            <a:avLst/>
            <a:gdLst/>
            <a:ahLst/>
            <a:cxnLst/>
            <a:rect l="l" t="t" r="r" b="b"/>
            <a:pathLst>
              <a:path w="4451141" h="4760167">
                <a:moveTo>
                  <a:pt x="0" y="0"/>
                </a:moveTo>
                <a:lnTo>
                  <a:pt x="4451141" y="0"/>
                </a:lnTo>
                <a:lnTo>
                  <a:pt x="4451141" y="4760167"/>
                </a:lnTo>
                <a:lnTo>
                  <a:pt x="0" y="4760167"/>
                </a:lnTo>
                <a:lnTo>
                  <a:pt x="0" y="0"/>
                </a:lnTo>
                <a:close/>
              </a:path>
            </a:pathLst>
          </a:custGeom>
          <a:blipFill>
            <a:blip r:embed="rId6"/>
            <a:stretch>
              <a:fillRect t="-909" b="-3084"/>
            </a:stretch>
          </a:blipFill>
        </p:spPr>
      </p:sp>
      <p:sp>
        <p:nvSpPr>
          <p:cNvPr id="52" name="Freeform 52"/>
          <p:cNvSpPr/>
          <p:nvPr/>
        </p:nvSpPr>
        <p:spPr>
          <a:xfrm rot="-10800000">
            <a:off x="12329906" y="7736106"/>
            <a:ext cx="641884" cy="269591"/>
          </a:xfrm>
          <a:custGeom>
            <a:avLst/>
            <a:gdLst/>
            <a:ahLst/>
            <a:cxnLst/>
            <a:rect l="l" t="t" r="r" b="b"/>
            <a:pathLst>
              <a:path w="641884" h="269591">
                <a:moveTo>
                  <a:pt x="0" y="0"/>
                </a:moveTo>
                <a:lnTo>
                  <a:pt x="641884" y="0"/>
                </a:lnTo>
                <a:lnTo>
                  <a:pt x="641884" y="269591"/>
                </a:lnTo>
                <a:lnTo>
                  <a:pt x="0" y="26959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53" name="Group 53"/>
          <p:cNvGrpSpPr/>
          <p:nvPr/>
        </p:nvGrpSpPr>
        <p:grpSpPr>
          <a:xfrm>
            <a:off x="9168507" y="5774665"/>
            <a:ext cx="3124794" cy="694319"/>
            <a:chOff x="0" y="0"/>
            <a:chExt cx="1829010" cy="406400"/>
          </a:xfrm>
        </p:grpSpPr>
        <p:sp>
          <p:nvSpPr>
            <p:cNvPr id="54" name="Freeform 54"/>
            <p:cNvSpPr/>
            <p:nvPr/>
          </p:nvSpPr>
          <p:spPr>
            <a:xfrm>
              <a:off x="0" y="0"/>
              <a:ext cx="1829010" cy="406400"/>
            </a:xfrm>
            <a:custGeom>
              <a:avLst/>
              <a:gdLst/>
              <a:ahLst/>
              <a:cxnLst/>
              <a:rect l="l" t="t" r="r" b="b"/>
              <a:pathLst>
                <a:path w="1829010" h="406400">
                  <a:moveTo>
                    <a:pt x="1625810" y="0"/>
                  </a:moveTo>
                  <a:cubicBezTo>
                    <a:pt x="1738034" y="0"/>
                    <a:pt x="1829010" y="90976"/>
                    <a:pt x="1829010" y="203200"/>
                  </a:cubicBezTo>
                  <a:cubicBezTo>
                    <a:pt x="1829010" y="315424"/>
                    <a:pt x="1738034" y="406400"/>
                    <a:pt x="1625810" y="406400"/>
                  </a:cubicBezTo>
                  <a:lnTo>
                    <a:pt x="203200" y="406400"/>
                  </a:lnTo>
                  <a:cubicBezTo>
                    <a:pt x="90976" y="406400"/>
                    <a:pt x="0" y="315424"/>
                    <a:pt x="0" y="203200"/>
                  </a:cubicBezTo>
                  <a:cubicBezTo>
                    <a:pt x="0" y="90976"/>
                    <a:pt x="90976" y="0"/>
                    <a:pt x="203200" y="0"/>
                  </a:cubicBezTo>
                  <a:close/>
                </a:path>
              </a:pathLst>
            </a:custGeom>
            <a:solidFill>
              <a:srgbClr val="860C18"/>
            </a:solidFill>
          </p:spPr>
        </p:sp>
        <p:sp>
          <p:nvSpPr>
            <p:cNvPr id="55" name="TextBox 55"/>
            <p:cNvSpPr txBox="1"/>
            <p:nvPr/>
          </p:nvSpPr>
          <p:spPr>
            <a:xfrm>
              <a:off x="0" y="-9525"/>
              <a:ext cx="1829010" cy="415925"/>
            </a:xfrm>
            <a:prstGeom prst="rect">
              <a:avLst/>
            </a:prstGeom>
          </p:spPr>
          <p:txBody>
            <a:bodyPr lIns="50800" tIns="50800" rIns="50800" bIns="50800" rtlCol="0" anchor="ctr"/>
            <a:lstStyle/>
            <a:p>
              <a:pPr algn="ctr">
                <a:lnSpc>
                  <a:spcPts val="2880"/>
                </a:lnSpc>
              </a:pPr>
              <a:r>
                <a:rPr lang="en-US" sz="2400">
                  <a:solidFill>
                    <a:srgbClr val="FFFFFF"/>
                  </a:solidFill>
                  <a:latin typeface="Garamond Bold"/>
                </a:rPr>
                <a:t>Initiation of project</a:t>
              </a:r>
            </a:p>
          </p:txBody>
        </p:sp>
      </p:grpSp>
      <p:grpSp>
        <p:nvGrpSpPr>
          <p:cNvPr id="56" name="Group 56"/>
          <p:cNvGrpSpPr/>
          <p:nvPr/>
        </p:nvGrpSpPr>
        <p:grpSpPr>
          <a:xfrm>
            <a:off x="9215129" y="7514817"/>
            <a:ext cx="3124794" cy="645783"/>
            <a:chOff x="0" y="0"/>
            <a:chExt cx="812800" cy="167977"/>
          </a:xfrm>
        </p:grpSpPr>
        <p:sp>
          <p:nvSpPr>
            <p:cNvPr id="57" name="Freeform 57"/>
            <p:cNvSpPr/>
            <p:nvPr/>
          </p:nvSpPr>
          <p:spPr>
            <a:xfrm>
              <a:off x="0" y="0"/>
              <a:ext cx="812800" cy="167977"/>
            </a:xfrm>
            <a:custGeom>
              <a:avLst/>
              <a:gdLst/>
              <a:ahLst/>
              <a:cxnLst/>
              <a:rect l="l" t="t" r="r" b="b"/>
              <a:pathLst>
                <a:path w="812800" h="167977">
                  <a:moveTo>
                    <a:pt x="0" y="0"/>
                  </a:moveTo>
                  <a:lnTo>
                    <a:pt x="812800" y="0"/>
                  </a:lnTo>
                  <a:lnTo>
                    <a:pt x="812800" y="167977"/>
                  </a:lnTo>
                  <a:lnTo>
                    <a:pt x="0" y="167977"/>
                  </a:lnTo>
                  <a:close/>
                </a:path>
              </a:pathLst>
            </a:custGeom>
            <a:solidFill>
              <a:srgbClr val="860C18"/>
            </a:solidFill>
          </p:spPr>
        </p:sp>
        <p:sp>
          <p:nvSpPr>
            <p:cNvPr id="58" name="TextBox 58"/>
            <p:cNvSpPr txBox="1"/>
            <p:nvPr/>
          </p:nvSpPr>
          <p:spPr>
            <a:xfrm>
              <a:off x="0" y="-9525"/>
              <a:ext cx="812800" cy="177502"/>
            </a:xfrm>
            <a:prstGeom prst="rect">
              <a:avLst/>
            </a:prstGeom>
          </p:spPr>
          <p:txBody>
            <a:bodyPr lIns="50800" tIns="50800" rIns="50800" bIns="50800" rtlCol="0" anchor="ctr"/>
            <a:lstStyle/>
            <a:p>
              <a:pPr algn="ctr">
                <a:lnSpc>
                  <a:spcPts val="2880"/>
                </a:lnSpc>
              </a:pPr>
              <a:r>
                <a:rPr lang="en-US" sz="2400">
                  <a:solidFill>
                    <a:srgbClr val="FFFFFF"/>
                  </a:solidFill>
                  <a:latin typeface="Garamond Bold"/>
                </a:rPr>
                <a:t>Developing alternatives</a:t>
              </a:r>
            </a:p>
          </p:txBody>
        </p:sp>
      </p:grpSp>
      <p:grpSp>
        <p:nvGrpSpPr>
          <p:cNvPr id="59" name="Group 59"/>
          <p:cNvGrpSpPr/>
          <p:nvPr/>
        </p:nvGrpSpPr>
        <p:grpSpPr>
          <a:xfrm>
            <a:off x="8692379" y="8358210"/>
            <a:ext cx="4170293" cy="645783"/>
            <a:chOff x="0" y="0"/>
            <a:chExt cx="1084748" cy="167977"/>
          </a:xfrm>
        </p:grpSpPr>
        <p:sp>
          <p:nvSpPr>
            <p:cNvPr id="60" name="Freeform 60"/>
            <p:cNvSpPr/>
            <p:nvPr/>
          </p:nvSpPr>
          <p:spPr>
            <a:xfrm>
              <a:off x="0" y="0"/>
              <a:ext cx="1084748" cy="167977"/>
            </a:xfrm>
            <a:custGeom>
              <a:avLst/>
              <a:gdLst/>
              <a:ahLst/>
              <a:cxnLst/>
              <a:rect l="l" t="t" r="r" b="b"/>
              <a:pathLst>
                <a:path w="1084748" h="167977">
                  <a:moveTo>
                    <a:pt x="0" y="0"/>
                  </a:moveTo>
                  <a:lnTo>
                    <a:pt x="1084748" y="0"/>
                  </a:lnTo>
                  <a:lnTo>
                    <a:pt x="1084748" y="167977"/>
                  </a:lnTo>
                  <a:lnTo>
                    <a:pt x="0" y="167977"/>
                  </a:lnTo>
                  <a:close/>
                </a:path>
              </a:pathLst>
            </a:custGeom>
            <a:solidFill>
              <a:srgbClr val="860C18"/>
            </a:solidFill>
          </p:spPr>
        </p:sp>
        <p:sp>
          <p:nvSpPr>
            <p:cNvPr id="61" name="TextBox 61"/>
            <p:cNvSpPr txBox="1"/>
            <p:nvPr/>
          </p:nvSpPr>
          <p:spPr>
            <a:xfrm>
              <a:off x="0" y="-9525"/>
              <a:ext cx="1084748" cy="177502"/>
            </a:xfrm>
            <a:prstGeom prst="rect">
              <a:avLst/>
            </a:prstGeom>
          </p:spPr>
          <p:txBody>
            <a:bodyPr lIns="50800" tIns="50800" rIns="50800" bIns="50800" rtlCol="0" anchor="ctr"/>
            <a:lstStyle/>
            <a:p>
              <a:pPr algn="ctr">
                <a:lnSpc>
                  <a:spcPts val="2880"/>
                </a:lnSpc>
              </a:pPr>
              <a:r>
                <a:rPr lang="en-US" sz="2400">
                  <a:solidFill>
                    <a:srgbClr val="FFFFFF"/>
                  </a:solidFill>
                  <a:latin typeface="Garamond Bold"/>
                </a:rPr>
                <a:t>3D printing and manufacturing</a:t>
              </a:r>
            </a:p>
          </p:txBody>
        </p:sp>
      </p:grpSp>
      <p:grpSp>
        <p:nvGrpSpPr>
          <p:cNvPr id="62" name="Group 62"/>
          <p:cNvGrpSpPr/>
          <p:nvPr/>
        </p:nvGrpSpPr>
        <p:grpSpPr>
          <a:xfrm>
            <a:off x="8697715" y="9202635"/>
            <a:ext cx="4164958" cy="645783"/>
            <a:chOff x="0" y="0"/>
            <a:chExt cx="1083360" cy="167977"/>
          </a:xfrm>
        </p:grpSpPr>
        <p:sp>
          <p:nvSpPr>
            <p:cNvPr id="63" name="Freeform 63"/>
            <p:cNvSpPr/>
            <p:nvPr/>
          </p:nvSpPr>
          <p:spPr>
            <a:xfrm>
              <a:off x="0" y="0"/>
              <a:ext cx="1083360" cy="167977"/>
            </a:xfrm>
            <a:custGeom>
              <a:avLst/>
              <a:gdLst/>
              <a:ahLst/>
              <a:cxnLst/>
              <a:rect l="l" t="t" r="r" b="b"/>
              <a:pathLst>
                <a:path w="1083360" h="167977">
                  <a:moveTo>
                    <a:pt x="0" y="0"/>
                  </a:moveTo>
                  <a:lnTo>
                    <a:pt x="1083360" y="0"/>
                  </a:lnTo>
                  <a:lnTo>
                    <a:pt x="1083360" y="167977"/>
                  </a:lnTo>
                  <a:lnTo>
                    <a:pt x="0" y="167977"/>
                  </a:lnTo>
                  <a:close/>
                </a:path>
              </a:pathLst>
            </a:custGeom>
            <a:solidFill>
              <a:srgbClr val="860C18"/>
            </a:solidFill>
          </p:spPr>
        </p:sp>
        <p:sp>
          <p:nvSpPr>
            <p:cNvPr id="64" name="TextBox 64"/>
            <p:cNvSpPr txBox="1"/>
            <p:nvPr/>
          </p:nvSpPr>
          <p:spPr>
            <a:xfrm>
              <a:off x="0" y="-9525"/>
              <a:ext cx="1083360" cy="177502"/>
            </a:xfrm>
            <a:prstGeom prst="rect">
              <a:avLst/>
            </a:prstGeom>
          </p:spPr>
          <p:txBody>
            <a:bodyPr lIns="50800" tIns="50800" rIns="50800" bIns="50800" rtlCol="0" anchor="ctr"/>
            <a:lstStyle/>
            <a:p>
              <a:pPr algn="ctr">
                <a:lnSpc>
                  <a:spcPts val="2880"/>
                </a:lnSpc>
              </a:pPr>
              <a:r>
                <a:rPr lang="en-US" sz="2400">
                  <a:solidFill>
                    <a:srgbClr val="FFFFFF"/>
                  </a:solidFill>
                  <a:latin typeface="Garamond Bold"/>
                </a:rPr>
                <a:t>Simulation in TinkerCAD</a:t>
              </a:r>
            </a:p>
          </p:txBody>
        </p:sp>
      </p:grpSp>
      <p:grpSp>
        <p:nvGrpSpPr>
          <p:cNvPr id="65" name="Group 65"/>
          <p:cNvGrpSpPr/>
          <p:nvPr/>
        </p:nvGrpSpPr>
        <p:grpSpPr>
          <a:xfrm>
            <a:off x="9215129" y="6669009"/>
            <a:ext cx="3124794" cy="645783"/>
            <a:chOff x="0" y="0"/>
            <a:chExt cx="812800" cy="167977"/>
          </a:xfrm>
        </p:grpSpPr>
        <p:sp>
          <p:nvSpPr>
            <p:cNvPr id="66" name="Freeform 66"/>
            <p:cNvSpPr/>
            <p:nvPr/>
          </p:nvSpPr>
          <p:spPr>
            <a:xfrm>
              <a:off x="0" y="0"/>
              <a:ext cx="812800" cy="167977"/>
            </a:xfrm>
            <a:custGeom>
              <a:avLst/>
              <a:gdLst/>
              <a:ahLst/>
              <a:cxnLst/>
              <a:rect l="l" t="t" r="r" b="b"/>
              <a:pathLst>
                <a:path w="812800" h="167977">
                  <a:moveTo>
                    <a:pt x="0" y="0"/>
                  </a:moveTo>
                  <a:lnTo>
                    <a:pt x="812800" y="0"/>
                  </a:lnTo>
                  <a:lnTo>
                    <a:pt x="812800" y="167977"/>
                  </a:lnTo>
                  <a:lnTo>
                    <a:pt x="0" y="167977"/>
                  </a:lnTo>
                  <a:close/>
                </a:path>
              </a:pathLst>
            </a:custGeom>
            <a:solidFill>
              <a:srgbClr val="860C18"/>
            </a:solidFill>
          </p:spPr>
        </p:sp>
        <p:sp>
          <p:nvSpPr>
            <p:cNvPr id="67" name="TextBox 67"/>
            <p:cNvSpPr txBox="1"/>
            <p:nvPr/>
          </p:nvSpPr>
          <p:spPr>
            <a:xfrm>
              <a:off x="0" y="-9525"/>
              <a:ext cx="812800" cy="177502"/>
            </a:xfrm>
            <a:prstGeom prst="rect">
              <a:avLst/>
            </a:prstGeom>
          </p:spPr>
          <p:txBody>
            <a:bodyPr lIns="50800" tIns="50800" rIns="50800" bIns="50800" rtlCol="0" anchor="ctr"/>
            <a:lstStyle/>
            <a:p>
              <a:pPr algn="ctr">
                <a:lnSpc>
                  <a:spcPts val="2880"/>
                </a:lnSpc>
              </a:pPr>
              <a:r>
                <a:rPr lang="en-US" sz="2400">
                  <a:solidFill>
                    <a:srgbClr val="FFFFFF"/>
                  </a:solidFill>
                  <a:latin typeface="Garamond Bold"/>
                </a:rPr>
                <a:t>CAD modelling </a:t>
              </a:r>
            </a:p>
          </p:txBody>
        </p:sp>
      </p:grpSp>
      <p:grpSp>
        <p:nvGrpSpPr>
          <p:cNvPr id="68" name="Group 68"/>
          <p:cNvGrpSpPr/>
          <p:nvPr/>
        </p:nvGrpSpPr>
        <p:grpSpPr>
          <a:xfrm>
            <a:off x="10591244" y="6459459"/>
            <a:ext cx="279321" cy="214743"/>
            <a:chOff x="0" y="0"/>
            <a:chExt cx="812800" cy="624883"/>
          </a:xfrm>
        </p:grpSpPr>
        <p:sp>
          <p:nvSpPr>
            <p:cNvPr id="69" name="Freeform 69"/>
            <p:cNvSpPr/>
            <p:nvPr/>
          </p:nvSpPr>
          <p:spPr>
            <a:xfrm>
              <a:off x="0" y="0"/>
              <a:ext cx="812800" cy="624883"/>
            </a:xfrm>
            <a:custGeom>
              <a:avLst/>
              <a:gdLst/>
              <a:ahLst/>
              <a:cxnLst/>
              <a:rect l="l" t="t" r="r" b="b"/>
              <a:pathLst>
                <a:path w="812800" h="624883">
                  <a:moveTo>
                    <a:pt x="406400" y="624883"/>
                  </a:moveTo>
                  <a:lnTo>
                    <a:pt x="0" y="218483"/>
                  </a:lnTo>
                  <a:lnTo>
                    <a:pt x="203200" y="218483"/>
                  </a:lnTo>
                  <a:lnTo>
                    <a:pt x="203200" y="0"/>
                  </a:lnTo>
                  <a:lnTo>
                    <a:pt x="609600" y="0"/>
                  </a:lnTo>
                  <a:lnTo>
                    <a:pt x="609600" y="218483"/>
                  </a:lnTo>
                  <a:lnTo>
                    <a:pt x="812800" y="218483"/>
                  </a:lnTo>
                  <a:lnTo>
                    <a:pt x="406400" y="624883"/>
                  </a:lnTo>
                  <a:close/>
                </a:path>
              </a:pathLst>
            </a:custGeom>
            <a:solidFill>
              <a:srgbClr val="000000"/>
            </a:solidFill>
          </p:spPr>
        </p:sp>
        <p:sp>
          <p:nvSpPr>
            <p:cNvPr id="70" name="TextBox 70"/>
            <p:cNvSpPr txBox="1"/>
            <p:nvPr/>
          </p:nvSpPr>
          <p:spPr>
            <a:xfrm>
              <a:off x="203200" y="-19050"/>
              <a:ext cx="406400" cy="542333"/>
            </a:xfrm>
            <a:prstGeom prst="rect">
              <a:avLst/>
            </a:prstGeom>
          </p:spPr>
          <p:txBody>
            <a:bodyPr lIns="50800" tIns="50800" rIns="50800" bIns="50800" rtlCol="0" anchor="ctr"/>
            <a:lstStyle/>
            <a:p>
              <a:pPr algn="ctr">
                <a:lnSpc>
                  <a:spcPts val="3359"/>
                </a:lnSpc>
              </a:pPr>
              <a:endParaRPr/>
            </a:p>
          </p:txBody>
        </p:sp>
      </p:grpSp>
      <p:grpSp>
        <p:nvGrpSpPr>
          <p:cNvPr id="71" name="Group 71"/>
          <p:cNvGrpSpPr/>
          <p:nvPr/>
        </p:nvGrpSpPr>
        <p:grpSpPr>
          <a:xfrm>
            <a:off x="10591244" y="7305267"/>
            <a:ext cx="279321" cy="214743"/>
            <a:chOff x="0" y="0"/>
            <a:chExt cx="812800" cy="624883"/>
          </a:xfrm>
        </p:grpSpPr>
        <p:sp>
          <p:nvSpPr>
            <p:cNvPr id="72" name="Freeform 72"/>
            <p:cNvSpPr/>
            <p:nvPr/>
          </p:nvSpPr>
          <p:spPr>
            <a:xfrm>
              <a:off x="0" y="0"/>
              <a:ext cx="812800" cy="624883"/>
            </a:xfrm>
            <a:custGeom>
              <a:avLst/>
              <a:gdLst/>
              <a:ahLst/>
              <a:cxnLst/>
              <a:rect l="l" t="t" r="r" b="b"/>
              <a:pathLst>
                <a:path w="812800" h="624883">
                  <a:moveTo>
                    <a:pt x="406400" y="624883"/>
                  </a:moveTo>
                  <a:lnTo>
                    <a:pt x="0" y="218483"/>
                  </a:lnTo>
                  <a:lnTo>
                    <a:pt x="203200" y="218483"/>
                  </a:lnTo>
                  <a:lnTo>
                    <a:pt x="203200" y="0"/>
                  </a:lnTo>
                  <a:lnTo>
                    <a:pt x="609600" y="0"/>
                  </a:lnTo>
                  <a:lnTo>
                    <a:pt x="609600" y="218483"/>
                  </a:lnTo>
                  <a:lnTo>
                    <a:pt x="812800" y="218483"/>
                  </a:lnTo>
                  <a:lnTo>
                    <a:pt x="406400" y="624883"/>
                  </a:lnTo>
                  <a:close/>
                </a:path>
              </a:pathLst>
            </a:custGeom>
            <a:solidFill>
              <a:srgbClr val="000000"/>
            </a:solidFill>
          </p:spPr>
        </p:sp>
        <p:sp>
          <p:nvSpPr>
            <p:cNvPr id="73" name="TextBox 73"/>
            <p:cNvSpPr txBox="1"/>
            <p:nvPr/>
          </p:nvSpPr>
          <p:spPr>
            <a:xfrm>
              <a:off x="203200" y="-19050"/>
              <a:ext cx="406400" cy="542333"/>
            </a:xfrm>
            <a:prstGeom prst="rect">
              <a:avLst/>
            </a:prstGeom>
          </p:spPr>
          <p:txBody>
            <a:bodyPr lIns="50800" tIns="50800" rIns="50800" bIns="50800" rtlCol="0" anchor="ctr"/>
            <a:lstStyle/>
            <a:p>
              <a:pPr algn="ctr">
                <a:lnSpc>
                  <a:spcPts val="3359"/>
                </a:lnSpc>
              </a:pPr>
              <a:endParaRPr/>
            </a:p>
          </p:txBody>
        </p:sp>
      </p:grpSp>
      <p:grpSp>
        <p:nvGrpSpPr>
          <p:cNvPr id="74" name="Group 74"/>
          <p:cNvGrpSpPr/>
          <p:nvPr/>
        </p:nvGrpSpPr>
        <p:grpSpPr>
          <a:xfrm>
            <a:off x="10591244" y="8152992"/>
            <a:ext cx="279321" cy="214743"/>
            <a:chOff x="0" y="0"/>
            <a:chExt cx="812800" cy="624883"/>
          </a:xfrm>
        </p:grpSpPr>
        <p:sp>
          <p:nvSpPr>
            <p:cNvPr id="75" name="Freeform 75"/>
            <p:cNvSpPr/>
            <p:nvPr/>
          </p:nvSpPr>
          <p:spPr>
            <a:xfrm>
              <a:off x="0" y="0"/>
              <a:ext cx="812800" cy="624883"/>
            </a:xfrm>
            <a:custGeom>
              <a:avLst/>
              <a:gdLst/>
              <a:ahLst/>
              <a:cxnLst/>
              <a:rect l="l" t="t" r="r" b="b"/>
              <a:pathLst>
                <a:path w="812800" h="624883">
                  <a:moveTo>
                    <a:pt x="406400" y="624883"/>
                  </a:moveTo>
                  <a:lnTo>
                    <a:pt x="0" y="218483"/>
                  </a:lnTo>
                  <a:lnTo>
                    <a:pt x="203200" y="218483"/>
                  </a:lnTo>
                  <a:lnTo>
                    <a:pt x="203200" y="0"/>
                  </a:lnTo>
                  <a:lnTo>
                    <a:pt x="609600" y="0"/>
                  </a:lnTo>
                  <a:lnTo>
                    <a:pt x="609600" y="218483"/>
                  </a:lnTo>
                  <a:lnTo>
                    <a:pt x="812800" y="218483"/>
                  </a:lnTo>
                  <a:lnTo>
                    <a:pt x="406400" y="624883"/>
                  </a:lnTo>
                  <a:close/>
                </a:path>
              </a:pathLst>
            </a:custGeom>
            <a:solidFill>
              <a:srgbClr val="000000"/>
            </a:solidFill>
          </p:spPr>
        </p:sp>
        <p:sp>
          <p:nvSpPr>
            <p:cNvPr id="76" name="TextBox 76"/>
            <p:cNvSpPr txBox="1"/>
            <p:nvPr/>
          </p:nvSpPr>
          <p:spPr>
            <a:xfrm>
              <a:off x="203200" y="-19050"/>
              <a:ext cx="406400" cy="542333"/>
            </a:xfrm>
            <a:prstGeom prst="rect">
              <a:avLst/>
            </a:prstGeom>
          </p:spPr>
          <p:txBody>
            <a:bodyPr lIns="50800" tIns="50800" rIns="50800" bIns="50800" rtlCol="0" anchor="ctr"/>
            <a:lstStyle/>
            <a:p>
              <a:pPr algn="ctr">
                <a:lnSpc>
                  <a:spcPts val="3359"/>
                </a:lnSpc>
              </a:pPr>
              <a:endParaRPr/>
            </a:p>
          </p:txBody>
        </p:sp>
      </p:grpSp>
      <p:grpSp>
        <p:nvGrpSpPr>
          <p:cNvPr id="77" name="Group 77"/>
          <p:cNvGrpSpPr/>
          <p:nvPr/>
        </p:nvGrpSpPr>
        <p:grpSpPr>
          <a:xfrm>
            <a:off x="10591244" y="8996385"/>
            <a:ext cx="279321" cy="214743"/>
            <a:chOff x="0" y="0"/>
            <a:chExt cx="812800" cy="624883"/>
          </a:xfrm>
        </p:grpSpPr>
        <p:sp>
          <p:nvSpPr>
            <p:cNvPr id="78" name="Freeform 78"/>
            <p:cNvSpPr/>
            <p:nvPr/>
          </p:nvSpPr>
          <p:spPr>
            <a:xfrm>
              <a:off x="0" y="0"/>
              <a:ext cx="812800" cy="624883"/>
            </a:xfrm>
            <a:custGeom>
              <a:avLst/>
              <a:gdLst/>
              <a:ahLst/>
              <a:cxnLst/>
              <a:rect l="l" t="t" r="r" b="b"/>
              <a:pathLst>
                <a:path w="812800" h="624883">
                  <a:moveTo>
                    <a:pt x="406400" y="624883"/>
                  </a:moveTo>
                  <a:lnTo>
                    <a:pt x="0" y="218483"/>
                  </a:lnTo>
                  <a:lnTo>
                    <a:pt x="203200" y="218483"/>
                  </a:lnTo>
                  <a:lnTo>
                    <a:pt x="203200" y="0"/>
                  </a:lnTo>
                  <a:lnTo>
                    <a:pt x="609600" y="0"/>
                  </a:lnTo>
                  <a:lnTo>
                    <a:pt x="609600" y="218483"/>
                  </a:lnTo>
                  <a:lnTo>
                    <a:pt x="812800" y="218483"/>
                  </a:lnTo>
                  <a:lnTo>
                    <a:pt x="406400" y="624883"/>
                  </a:lnTo>
                  <a:close/>
                </a:path>
              </a:pathLst>
            </a:custGeom>
            <a:solidFill>
              <a:srgbClr val="000000"/>
            </a:solidFill>
          </p:spPr>
        </p:sp>
        <p:sp>
          <p:nvSpPr>
            <p:cNvPr id="79" name="TextBox 79"/>
            <p:cNvSpPr txBox="1"/>
            <p:nvPr/>
          </p:nvSpPr>
          <p:spPr>
            <a:xfrm>
              <a:off x="203200" y="-19050"/>
              <a:ext cx="406400" cy="542333"/>
            </a:xfrm>
            <a:prstGeom prst="rect">
              <a:avLst/>
            </a:prstGeom>
          </p:spPr>
          <p:txBody>
            <a:bodyPr lIns="50800" tIns="50800" rIns="50800" bIns="50800" rtlCol="0" anchor="ctr"/>
            <a:lstStyle/>
            <a:p>
              <a:pPr algn="ctr">
                <a:lnSpc>
                  <a:spcPts val="3359"/>
                </a:lnSpc>
              </a:pPr>
              <a:endParaRPr/>
            </a:p>
          </p:txBody>
        </p:sp>
      </p:grpSp>
      <p:grpSp>
        <p:nvGrpSpPr>
          <p:cNvPr id="80" name="Group 80"/>
          <p:cNvGrpSpPr/>
          <p:nvPr/>
        </p:nvGrpSpPr>
        <p:grpSpPr>
          <a:xfrm>
            <a:off x="9217796" y="10049328"/>
            <a:ext cx="3124794" cy="645783"/>
            <a:chOff x="0" y="0"/>
            <a:chExt cx="812800" cy="167977"/>
          </a:xfrm>
        </p:grpSpPr>
        <p:sp>
          <p:nvSpPr>
            <p:cNvPr id="81" name="Freeform 81"/>
            <p:cNvSpPr/>
            <p:nvPr/>
          </p:nvSpPr>
          <p:spPr>
            <a:xfrm>
              <a:off x="0" y="0"/>
              <a:ext cx="812800" cy="167977"/>
            </a:xfrm>
            <a:custGeom>
              <a:avLst/>
              <a:gdLst/>
              <a:ahLst/>
              <a:cxnLst/>
              <a:rect l="l" t="t" r="r" b="b"/>
              <a:pathLst>
                <a:path w="812800" h="167977">
                  <a:moveTo>
                    <a:pt x="0" y="0"/>
                  </a:moveTo>
                  <a:lnTo>
                    <a:pt x="812800" y="0"/>
                  </a:lnTo>
                  <a:lnTo>
                    <a:pt x="812800" y="167977"/>
                  </a:lnTo>
                  <a:lnTo>
                    <a:pt x="0" y="167977"/>
                  </a:lnTo>
                  <a:close/>
                </a:path>
              </a:pathLst>
            </a:custGeom>
            <a:solidFill>
              <a:srgbClr val="860C18"/>
            </a:solidFill>
          </p:spPr>
        </p:sp>
        <p:sp>
          <p:nvSpPr>
            <p:cNvPr id="82" name="TextBox 82"/>
            <p:cNvSpPr txBox="1"/>
            <p:nvPr/>
          </p:nvSpPr>
          <p:spPr>
            <a:xfrm>
              <a:off x="0" y="-9525"/>
              <a:ext cx="812800" cy="177502"/>
            </a:xfrm>
            <a:prstGeom prst="rect">
              <a:avLst/>
            </a:prstGeom>
          </p:spPr>
          <p:txBody>
            <a:bodyPr lIns="50800" tIns="50800" rIns="50800" bIns="50800" rtlCol="0" anchor="ctr"/>
            <a:lstStyle/>
            <a:p>
              <a:pPr algn="ctr">
                <a:lnSpc>
                  <a:spcPts val="2880"/>
                </a:lnSpc>
              </a:pPr>
              <a:r>
                <a:rPr lang="en-US" sz="2400">
                  <a:solidFill>
                    <a:srgbClr val="FFFFFF"/>
                  </a:solidFill>
                  <a:latin typeface="Garamond Bold"/>
                </a:rPr>
                <a:t>Circuit Assembly</a:t>
              </a:r>
            </a:p>
          </p:txBody>
        </p:sp>
      </p:grpSp>
      <p:grpSp>
        <p:nvGrpSpPr>
          <p:cNvPr id="83" name="Group 83"/>
          <p:cNvGrpSpPr/>
          <p:nvPr/>
        </p:nvGrpSpPr>
        <p:grpSpPr>
          <a:xfrm>
            <a:off x="10593911" y="9839778"/>
            <a:ext cx="279321" cy="214743"/>
            <a:chOff x="0" y="0"/>
            <a:chExt cx="812800" cy="624883"/>
          </a:xfrm>
        </p:grpSpPr>
        <p:sp>
          <p:nvSpPr>
            <p:cNvPr id="84" name="Freeform 84"/>
            <p:cNvSpPr/>
            <p:nvPr/>
          </p:nvSpPr>
          <p:spPr>
            <a:xfrm>
              <a:off x="0" y="0"/>
              <a:ext cx="812800" cy="624883"/>
            </a:xfrm>
            <a:custGeom>
              <a:avLst/>
              <a:gdLst/>
              <a:ahLst/>
              <a:cxnLst/>
              <a:rect l="l" t="t" r="r" b="b"/>
              <a:pathLst>
                <a:path w="812800" h="624883">
                  <a:moveTo>
                    <a:pt x="406400" y="624883"/>
                  </a:moveTo>
                  <a:lnTo>
                    <a:pt x="0" y="218483"/>
                  </a:lnTo>
                  <a:lnTo>
                    <a:pt x="203200" y="218483"/>
                  </a:lnTo>
                  <a:lnTo>
                    <a:pt x="203200" y="0"/>
                  </a:lnTo>
                  <a:lnTo>
                    <a:pt x="609600" y="0"/>
                  </a:lnTo>
                  <a:lnTo>
                    <a:pt x="609600" y="218483"/>
                  </a:lnTo>
                  <a:lnTo>
                    <a:pt x="812800" y="218483"/>
                  </a:lnTo>
                  <a:lnTo>
                    <a:pt x="406400" y="624883"/>
                  </a:lnTo>
                  <a:close/>
                </a:path>
              </a:pathLst>
            </a:custGeom>
            <a:solidFill>
              <a:srgbClr val="000000"/>
            </a:solidFill>
          </p:spPr>
        </p:sp>
        <p:sp>
          <p:nvSpPr>
            <p:cNvPr id="85" name="TextBox 85"/>
            <p:cNvSpPr txBox="1"/>
            <p:nvPr/>
          </p:nvSpPr>
          <p:spPr>
            <a:xfrm>
              <a:off x="203200" y="-19050"/>
              <a:ext cx="406400" cy="542333"/>
            </a:xfrm>
            <a:prstGeom prst="rect">
              <a:avLst/>
            </a:prstGeom>
          </p:spPr>
          <p:txBody>
            <a:bodyPr lIns="50800" tIns="50800" rIns="50800" bIns="50800" rtlCol="0" anchor="ctr"/>
            <a:lstStyle/>
            <a:p>
              <a:pPr algn="ctr">
                <a:lnSpc>
                  <a:spcPts val="3359"/>
                </a:lnSpc>
              </a:pPr>
              <a:endParaRPr/>
            </a:p>
          </p:txBody>
        </p:sp>
      </p:grpSp>
      <p:grpSp>
        <p:nvGrpSpPr>
          <p:cNvPr id="86" name="Group 86"/>
          <p:cNvGrpSpPr/>
          <p:nvPr/>
        </p:nvGrpSpPr>
        <p:grpSpPr>
          <a:xfrm>
            <a:off x="9215129" y="10882384"/>
            <a:ext cx="3124794" cy="554980"/>
            <a:chOff x="0" y="0"/>
            <a:chExt cx="812800" cy="144358"/>
          </a:xfrm>
        </p:grpSpPr>
        <p:sp>
          <p:nvSpPr>
            <p:cNvPr id="87" name="Freeform 87"/>
            <p:cNvSpPr/>
            <p:nvPr/>
          </p:nvSpPr>
          <p:spPr>
            <a:xfrm>
              <a:off x="0" y="0"/>
              <a:ext cx="812800" cy="144358"/>
            </a:xfrm>
            <a:custGeom>
              <a:avLst/>
              <a:gdLst/>
              <a:ahLst/>
              <a:cxnLst/>
              <a:rect l="l" t="t" r="r" b="b"/>
              <a:pathLst>
                <a:path w="812800" h="144358">
                  <a:moveTo>
                    <a:pt x="0" y="0"/>
                  </a:moveTo>
                  <a:lnTo>
                    <a:pt x="812800" y="0"/>
                  </a:lnTo>
                  <a:lnTo>
                    <a:pt x="812800" y="144358"/>
                  </a:lnTo>
                  <a:lnTo>
                    <a:pt x="0" y="144358"/>
                  </a:lnTo>
                  <a:close/>
                </a:path>
              </a:pathLst>
            </a:custGeom>
            <a:solidFill>
              <a:srgbClr val="860C18"/>
            </a:solidFill>
          </p:spPr>
        </p:sp>
        <p:sp>
          <p:nvSpPr>
            <p:cNvPr id="88" name="TextBox 88"/>
            <p:cNvSpPr txBox="1"/>
            <p:nvPr/>
          </p:nvSpPr>
          <p:spPr>
            <a:xfrm>
              <a:off x="0" y="-9525"/>
              <a:ext cx="812800" cy="153883"/>
            </a:xfrm>
            <a:prstGeom prst="rect">
              <a:avLst/>
            </a:prstGeom>
          </p:spPr>
          <p:txBody>
            <a:bodyPr lIns="50800" tIns="50800" rIns="50800" bIns="50800" rtlCol="0" anchor="ctr"/>
            <a:lstStyle/>
            <a:p>
              <a:pPr algn="ctr">
                <a:lnSpc>
                  <a:spcPts val="2880"/>
                </a:lnSpc>
              </a:pPr>
              <a:r>
                <a:rPr lang="en-US" sz="2400">
                  <a:solidFill>
                    <a:srgbClr val="FFFFFF"/>
                  </a:solidFill>
                  <a:latin typeface="Garamond Bold"/>
                </a:rPr>
                <a:t>Coding</a:t>
              </a:r>
            </a:p>
          </p:txBody>
        </p:sp>
      </p:grpSp>
      <p:grpSp>
        <p:nvGrpSpPr>
          <p:cNvPr id="89" name="Group 89"/>
          <p:cNvGrpSpPr/>
          <p:nvPr/>
        </p:nvGrpSpPr>
        <p:grpSpPr>
          <a:xfrm>
            <a:off x="10593911" y="10677166"/>
            <a:ext cx="279321" cy="214743"/>
            <a:chOff x="0" y="0"/>
            <a:chExt cx="812800" cy="624883"/>
          </a:xfrm>
        </p:grpSpPr>
        <p:sp>
          <p:nvSpPr>
            <p:cNvPr id="90" name="Freeform 90"/>
            <p:cNvSpPr/>
            <p:nvPr/>
          </p:nvSpPr>
          <p:spPr>
            <a:xfrm>
              <a:off x="0" y="0"/>
              <a:ext cx="812800" cy="624883"/>
            </a:xfrm>
            <a:custGeom>
              <a:avLst/>
              <a:gdLst/>
              <a:ahLst/>
              <a:cxnLst/>
              <a:rect l="l" t="t" r="r" b="b"/>
              <a:pathLst>
                <a:path w="812800" h="624883">
                  <a:moveTo>
                    <a:pt x="406400" y="624883"/>
                  </a:moveTo>
                  <a:lnTo>
                    <a:pt x="0" y="218483"/>
                  </a:lnTo>
                  <a:lnTo>
                    <a:pt x="203200" y="218483"/>
                  </a:lnTo>
                  <a:lnTo>
                    <a:pt x="203200" y="0"/>
                  </a:lnTo>
                  <a:lnTo>
                    <a:pt x="609600" y="0"/>
                  </a:lnTo>
                  <a:lnTo>
                    <a:pt x="609600" y="218483"/>
                  </a:lnTo>
                  <a:lnTo>
                    <a:pt x="812800" y="218483"/>
                  </a:lnTo>
                  <a:lnTo>
                    <a:pt x="406400" y="624883"/>
                  </a:lnTo>
                  <a:close/>
                </a:path>
              </a:pathLst>
            </a:custGeom>
            <a:solidFill>
              <a:srgbClr val="000000"/>
            </a:solidFill>
          </p:spPr>
        </p:sp>
        <p:sp>
          <p:nvSpPr>
            <p:cNvPr id="91" name="TextBox 91"/>
            <p:cNvSpPr txBox="1"/>
            <p:nvPr/>
          </p:nvSpPr>
          <p:spPr>
            <a:xfrm>
              <a:off x="203200" y="-19050"/>
              <a:ext cx="406400" cy="542333"/>
            </a:xfrm>
            <a:prstGeom prst="rect">
              <a:avLst/>
            </a:prstGeom>
          </p:spPr>
          <p:txBody>
            <a:bodyPr lIns="50800" tIns="50800" rIns="50800" bIns="50800" rtlCol="0" anchor="ctr"/>
            <a:lstStyle/>
            <a:p>
              <a:pPr algn="ctr">
                <a:lnSpc>
                  <a:spcPts val="3359"/>
                </a:lnSpc>
              </a:pPr>
              <a:endParaRPr/>
            </a:p>
          </p:txBody>
        </p:sp>
      </p:grpSp>
      <p:grpSp>
        <p:nvGrpSpPr>
          <p:cNvPr id="92" name="Group 92"/>
          <p:cNvGrpSpPr/>
          <p:nvPr/>
        </p:nvGrpSpPr>
        <p:grpSpPr>
          <a:xfrm>
            <a:off x="9236846" y="11637389"/>
            <a:ext cx="3124794" cy="554980"/>
            <a:chOff x="0" y="0"/>
            <a:chExt cx="812800" cy="144358"/>
          </a:xfrm>
        </p:grpSpPr>
        <p:sp>
          <p:nvSpPr>
            <p:cNvPr id="93" name="Freeform 93"/>
            <p:cNvSpPr/>
            <p:nvPr/>
          </p:nvSpPr>
          <p:spPr>
            <a:xfrm>
              <a:off x="0" y="0"/>
              <a:ext cx="812800" cy="144358"/>
            </a:xfrm>
            <a:custGeom>
              <a:avLst/>
              <a:gdLst/>
              <a:ahLst/>
              <a:cxnLst/>
              <a:rect l="l" t="t" r="r" b="b"/>
              <a:pathLst>
                <a:path w="812800" h="144358">
                  <a:moveTo>
                    <a:pt x="0" y="0"/>
                  </a:moveTo>
                  <a:lnTo>
                    <a:pt x="812800" y="0"/>
                  </a:lnTo>
                  <a:lnTo>
                    <a:pt x="812800" y="144358"/>
                  </a:lnTo>
                  <a:lnTo>
                    <a:pt x="0" y="144358"/>
                  </a:lnTo>
                  <a:close/>
                </a:path>
              </a:pathLst>
            </a:custGeom>
            <a:solidFill>
              <a:srgbClr val="860C18"/>
            </a:solidFill>
          </p:spPr>
        </p:sp>
        <p:sp>
          <p:nvSpPr>
            <p:cNvPr id="94" name="TextBox 94"/>
            <p:cNvSpPr txBox="1"/>
            <p:nvPr/>
          </p:nvSpPr>
          <p:spPr>
            <a:xfrm>
              <a:off x="0" y="-9525"/>
              <a:ext cx="812800" cy="153883"/>
            </a:xfrm>
            <a:prstGeom prst="rect">
              <a:avLst/>
            </a:prstGeom>
          </p:spPr>
          <p:txBody>
            <a:bodyPr lIns="50800" tIns="50800" rIns="50800" bIns="50800" rtlCol="0" anchor="ctr"/>
            <a:lstStyle/>
            <a:p>
              <a:pPr algn="ctr">
                <a:lnSpc>
                  <a:spcPts val="2880"/>
                </a:lnSpc>
              </a:pPr>
              <a:r>
                <a:rPr lang="en-US" sz="2400">
                  <a:solidFill>
                    <a:srgbClr val="FFFFFF"/>
                  </a:solidFill>
                  <a:latin typeface="Garamond Bold"/>
                </a:rPr>
                <a:t>Testing</a:t>
              </a:r>
            </a:p>
          </p:txBody>
        </p:sp>
      </p:grpSp>
      <p:grpSp>
        <p:nvGrpSpPr>
          <p:cNvPr id="95" name="Group 95"/>
          <p:cNvGrpSpPr/>
          <p:nvPr/>
        </p:nvGrpSpPr>
        <p:grpSpPr>
          <a:xfrm>
            <a:off x="10615629" y="11427708"/>
            <a:ext cx="279321" cy="214743"/>
            <a:chOff x="0" y="0"/>
            <a:chExt cx="812800" cy="624883"/>
          </a:xfrm>
        </p:grpSpPr>
        <p:sp>
          <p:nvSpPr>
            <p:cNvPr id="96" name="Freeform 96"/>
            <p:cNvSpPr/>
            <p:nvPr/>
          </p:nvSpPr>
          <p:spPr>
            <a:xfrm>
              <a:off x="0" y="0"/>
              <a:ext cx="812800" cy="624883"/>
            </a:xfrm>
            <a:custGeom>
              <a:avLst/>
              <a:gdLst/>
              <a:ahLst/>
              <a:cxnLst/>
              <a:rect l="l" t="t" r="r" b="b"/>
              <a:pathLst>
                <a:path w="812800" h="624883">
                  <a:moveTo>
                    <a:pt x="406400" y="624883"/>
                  </a:moveTo>
                  <a:lnTo>
                    <a:pt x="0" y="218483"/>
                  </a:lnTo>
                  <a:lnTo>
                    <a:pt x="203200" y="218483"/>
                  </a:lnTo>
                  <a:lnTo>
                    <a:pt x="203200" y="0"/>
                  </a:lnTo>
                  <a:lnTo>
                    <a:pt x="609600" y="0"/>
                  </a:lnTo>
                  <a:lnTo>
                    <a:pt x="609600" y="218483"/>
                  </a:lnTo>
                  <a:lnTo>
                    <a:pt x="812800" y="218483"/>
                  </a:lnTo>
                  <a:lnTo>
                    <a:pt x="406400" y="624883"/>
                  </a:lnTo>
                  <a:close/>
                </a:path>
              </a:pathLst>
            </a:custGeom>
            <a:solidFill>
              <a:srgbClr val="000000"/>
            </a:solidFill>
          </p:spPr>
        </p:sp>
        <p:sp>
          <p:nvSpPr>
            <p:cNvPr id="97" name="TextBox 97"/>
            <p:cNvSpPr txBox="1"/>
            <p:nvPr/>
          </p:nvSpPr>
          <p:spPr>
            <a:xfrm>
              <a:off x="203200" y="-19050"/>
              <a:ext cx="406400" cy="542333"/>
            </a:xfrm>
            <a:prstGeom prst="rect">
              <a:avLst/>
            </a:prstGeom>
          </p:spPr>
          <p:txBody>
            <a:bodyPr lIns="50800" tIns="50800" rIns="50800" bIns="50800" rtlCol="0" anchor="ctr"/>
            <a:lstStyle/>
            <a:p>
              <a:pPr algn="ctr">
                <a:lnSpc>
                  <a:spcPts val="3359"/>
                </a:lnSpc>
              </a:pPr>
              <a:endParaRPr/>
            </a:p>
          </p:txBody>
        </p:sp>
      </p:grpSp>
      <p:grpSp>
        <p:nvGrpSpPr>
          <p:cNvPr id="98" name="Group 98"/>
          <p:cNvGrpSpPr/>
          <p:nvPr/>
        </p:nvGrpSpPr>
        <p:grpSpPr>
          <a:xfrm rot="5400000">
            <a:off x="10737311" y="10442182"/>
            <a:ext cx="5296415" cy="68420"/>
            <a:chOff x="0" y="0"/>
            <a:chExt cx="667791" cy="8627"/>
          </a:xfrm>
        </p:grpSpPr>
        <p:sp>
          <p:nvSpPr>
            <p:cNvPr id="99" name="Freeform 99"/>
            <p:cNvSpPr/>
            <p:nvPr/>
          </p:nvSpPr>
          <p:spPr>
            <a:xfrm>
              <a:off x="0" y="0"/>
              <a:ext cx="667791" cy="8627"/>
            </a:xfrm>
            <a:custGeom>
              <a:avLst/>
              <a:gdLst/>
              <a:ahLst/>
              <a:cxnLst/>
              <a:rect l="l" t="t" r="r" b="b"/>
              <a:pathLst>
                <a:path w="667791" h="8627">
                  <a:moveTo>
                    <a:pt x="0" y="0"/>
                  </a:moveTo>
                  <a:lnTo>
                    <a:pt x="667791" y="0"/>
                  </a:lnTo>
                  <a:lnTo>
                    <a:pt x="667791" y="8627"/>
                  </a:lnTo>
                  <a:lnTo>
                    <a:pt x="0" y="8627"/>
                  </a:lnTo>
                  <a:close/>
                </a:path>
              </a:pathLst>
            </a:custGeom>
            <a:solidFill>
              <a:srgbClr val="000000"/>
            </a:solidFill>
          </p:spPr>
        </p:sp>
        <p:sp>
          <p:nvSpPr>
            <p:cNvPr id="100" name="TextBox 100"/>
            <p:cNvSpPr txBox="1"/>
            <p:nvPr/>
          </p:nvSpPr>
          <p:spPr>
            <a:xfrm>
              <a:off x="0" y="-19050"/>
              <a:ext cx="667791" cy="27677"/>
            </a:xfrm>
            <a:prstGeom prst="rect">
              <a:avLst/>
            </a:prstGeom>
          </p:spPr>
          <p:txBody>
            <a:bodyPr lIns="50800" tIns="50800" rIns="50800" bIns="50800" rtlCol="0" anchor="ctr"/>
            <a:lstStyle/>
            <a:p>
              <a:pPr algn="ctr">
                <a:lnSpc>
                  <a:spcPts val="3359"/>
                </a:lnSpc>
              </a:pPr>
              <a:endParaRPr/>
            </a:p>
          </p:txBody>
        </p:sp>
      </p:grpSp>
      <p:grpSp>
        <p:nvGrpSpPr>
          <p:cNvPr id="101" name="Group 101"/>
          <p:cNvGrpSpPr/>
          <p:nvPr/>
        </p:nvGrpSpPr>
        <p:grpSpPr>
          <a:xfrm>
            <a:off x="9391577" y="14011341"/>
            <a:ext cx="2758182" cy="639430"/>
            <a:chOff x="0" y="0"/>
            <a:chExt cx="812800" cy="188432"/>
          </a:xfrm>
        </p:grpSpPr>
        <p:sp>
          <p:nvSpPr>
            <p:cNvPr id="102" name="Freeform 102"/>
            <p:cNvSpPr/>
            <p:nvPr/>
          </p:nvSpPr>
          <p:spPr>
            <a:xfrm>
              <a:off x="0" y="0"/>
              <a:ext cx="812800" cy="188432"/>
            </a:xfrm>
            <a:custGeom>
              <a:avLst/>
              <a:gdLst/>
              <a:ahLst/>
              <a:cxnLst/>
              <a:rect l="l" t="t" r="r" b="b"/>
              <a:pathLst>
                <a:path w="812800" h="188432">
                  <a:moveTo>
                    <a:pt x="609600" y="0"/>
                  </a:moveTo>
                  <a:cubicBezTo>
                    <a:pt x="721824" y="0"/>
                    <a:pt x="812800" y="42182"/>
                    <a:pt x="812800" y="94216"/>
                  </a:cubicBezTo>
                  <a:cubicBezTo>
                    <a:pt x="812800" y="146250"/>
                    <a:pt x="721824" y="188432"/>
                    <a:pt x="609600" y="188432"/>
                  </a:cubicBezTo>
                  <a:lnTo>
                    <a:pt x="203200" y="188432"/>
                  </a:lnTo>
                  <a:cubicBezTo>
                    <a:pt x="90976" y="188432"/>
                    <a:pt x="0" y="146250"/>
                    <a:pt x="0" y="94216"/>
                  </a:cubicBezTo>
                  <a:cubicBezTo>
                    <a:pt x="0" y="42182"/>
                    <a:pt x="90976" y="0"/>
                    <a:pt x="203200" y="0"/>
                  </a:cubicBezTo>
                  <a:close/>
                </a:path>
              </a:pathLst>
            </a:custGeom>
            <a:solidFill>
              <a:srgbClr val="860C18"/>
            </a:solidFill>
          </p:spPr>
        </p:sp>
        <p:sp>
          <p:nvSpPr>
            <p:cNvPr id="103" name="TextBox 103"/>
            <p:cNvSpPr txBox="1"/>
            <p:nvPr/>
          </p:nvSpPr>
          <p:spPr>
            <a:xfrm>
              <a:off x="0" y="-9525"/>
              <a:ext cx="812800" cy="197957"/>
            </a:xfrm>
            <a:prstGeom prst="rect">
              <a:avLst/>
            </a:prstGeom>
          </p:spPr>
          <p:txBody>
            <a:bodyPr lIns="50800" tIns="50800" rIns="50800" bIns="50800" rtlCol="0" anchor="ctr"/>
            <a:lstStyle/>
            <a:p>
              <a:pPr algn="ctr">
                <a:lnSpc>
                  <a:spcPts val="2880"/>
                </a:lnSpc>
              </a:pPr>
              <a:r>
                <a:rPr lang="en-US" sz="2400">
                  <a:solidFill>
                    <a:srgbClr val="FFFFFF"/>
                  </a:solidFill>
                  <a:latin typeface="Garamond Bold"/>
                </a:rPr>
                <a:t>Project Complete</a:t>
              </a:r>
            </a:p>
          </p:txBody>
        </p:sp>
      </p:grpSp>
      <p:grpSp>
        <p:nvGrpSpPr>
          <p:cNvPr id="104" name="Group 104"/>
          <p:cNvGrpSpPr/>
          <p:nvPr/>
        </p:nvGrpSpPr>
        <p:grpSpPr>
          <a:xfrm>
            <a:off x="9388296" y="12374917"/>
            <a:ext cx="2670891" cy="1436398"/>
            <a:chOff x="0" y="0"/>
            <a:chExt cx="694734" cy="373626"/>
          </a:xfrm>
        </p:grpSpPr>
        <p:sp>
          <p:nvSpPr>
            <p:cNvPr id="105" name="Freeform 105"/>
            <p:cNvSpPr/>
            <p:nvPr/>
          </p:nvSpPr>
          <p:spPr>
            <a:xfrm>
              <a:off x="0" y="0"/>
              <a:ext cx="694734" cy="373626"/>
            </a:xfrm>
            <a:custGeom>
              <a:avLst/>
              <a:gdLst/>
              <a:ahLst/>
              <a:cxnLst/>
              <a:rect l="l" t="t" r="r" b="b"/>
              <a:pathLst>
                <a:path w="694734" h="373626">
                  <a:moveTo>
                    <a:pt x="347367" y="0"/>
                  </a:moveTo>
                  <a:lnTo>
                    <a:pt x="694734" y="186813"/>
                  </a:lnTo>
                  <a:lnTo>
                    <a:pt x="347367" y="373626"/>
                  </a:lnTo>
                  <a:lnTo>
                    <a:pt x="0" y="186813"/>
                  </a:lnTo>
                  <a:lnTo>
                    <a:pt x="347367" y="0"/>
                  </a:lnTo>
                  <a:close/>
                </a:path>
              </a:pathLst>
            </a:custGeom>
            <a:solidFill>
              <a:srgbClr val="860C18"/>
            </a:solidFill>
          </p:spPr>
        </p:sp>
        <p:sp>
          <p:nvSpPr>
            <p:cNvPr id="106" name="TextBox 106"/>
            <p:cNvSpPr txBox="1"/>
            <p:nvPr/>
          </p:nvSpPr>
          <p:spPr>
            <a:xfrm>
              <a:off x="119407" y="54692"/>
              <a:ext cx="455919" cy="254717"/>
            </a:xfrm>
            <a:prstGeom prst="rect">
              <a:avLst/>
            </a:prstGeom>
          </p:spPr>
          <p:txBody>
            <a:bodyPr lIns="50800" tIns="50800" rIns="50800" bIns="50800" rtlCol="0" anchor="ctr"/>
            <a:lstStyle/>
            <a:p>
              <a:pPr algn="ctr">
                <a:lnSpc>
                  <a:spcPts val="2880"/>
                </a:lnSpc>
              </a:pPr>
              <a:r>
                <a:rPr lang="en-US" sz="2400">
                  <a:solidFill>
                    <a:srgbClr val="FFFFFF"/>
                  </a:solidFill>
                  <a:latin typeface="Garamond Bold"/>
                </a:rPr>
                <a:t>Supervisor review</a:t>
              </a:r>
            </a:p>
          </p:txBody>
        </p:sp>
      </p:grpSp>
      <p:grpSp>
        <p:nvGrpSpPr>
          <p:cNvPr id="107" name="Group 107"/>
          <p:cNvGrpSpPr/>
          <p:nvPr/>
        </p:nvGrpSpPr>
        <p:grpSpPr>
          <a:xfrm>
            <a:off x="12059187" y="13057954"/>
            <a:ext cx="1326841" cy="76170"/>
            <a:chOff x="0" y="0"/>
            <a:chExt cx="167293" cy="9604"/>
          </a:xfrm>
        </p:grpSpPr>
        <p:sp>
          <p:nvSpPr>
            <p:cNvPr id="108" name="Freeform 108"/>
            <p:cNvSpPr/>
            <p:nvPr/>
          </p:nvSpPr>
          <p:spPr>
            <a:xfrm>
              <a:off x="0" y="0"/>
              <a:ext cx="167293" cy="9604"/>
            </a:xfrm>
            <a:custGeom>
              <a:avLst/>
              <a:gdLst/>
              <a:ahLst/>
              <a:cxnLst/>
              <a:rect l="l" t="t" r="r" b="b"/>
              <a:pathLst>
                <a:path w="167293" h="9604">
                  <a:moveTo>
                    <a:pt x="0" y="0"/>
                  </a:moveTo>
                  <a:lnTo>
                    <a:pt x="167293" y="0"/>
                  </a:lnTo>
                  <a:lnTo>
                    <a:pt x="167293" y="9604"/>
                  </a:lnTo>
                  <a:lnTo>
                    <a:pt x="0" y="9604"/>
                  </a:lnTo>
                  <a:close/>
                </a:path>
              </a:pathLst>
            </a:custGeom>
            <a:solidFill>
              <a:srgbClr val="000000"/>
            </a:solidFill>
          </p:spPr>
        </p:sp>
        <p:sp>
          <p:nvSpPr>
            <p:cNvPr id="109" name="TextBox 109"/>
            <p:cNvSpPr txBox="1"/>
            <p:nvPr/>
          </p:nvSpPr>
          <p:spPr>
            <a:xfrm>
              <a:off x="0" y="-19050"/>
              <a:ext cx="167293" cy="28654"/>
            </a:xfrm>
            <a:prstGeom prst="rect">
              <a:avLst/>
            </a:prstGeom>
          </p:spPr>
          <p:txBody>
            <a:bodyPr lIns="50800" tIns="50800" rIns="50800" bIns="50800" rtlCol="0" anchor="ctr"/>
            <a:lstStyle/>
            <a:p>
              <a:pPr algn="ctr">
                <a:lnSpc>
                  <a:spcPts val="3359"/>
                </a:lnSpc>
              </a:pPr>
              <a:endParaRPr/>
            </a:p>
          </p:txBody>
        </p:sp>
      </p:grpSp>
      <p:grpSp>
        <p:nvGrpSpPr>
          <p:cNvPr id="110" name="Group 110"/>
          <p:cNvGrpSpPr/>
          <p:nvPr/>
        </p:nvGrpSpPr>
        <p:grpSpPr>
          <a:xfrm>
            <a:off x="8068671" y="7810686"/>
            <a:ext cx="1099836" cy="77904"/>
            <a:chOff x="0" y="0"/>
            <a:chExt cx="138671" cy="9822"/>
          </a:xfrm>
        </p:grpSpPr>
        <p:sp>
          <p:nvSpPr>
            <p:cNvPr id="111" name="Freeform 111"/>
            <p:cNvSpPr/>
            <p:nvPr/>
          </p:nvSpPr>
          <p:spPr>
            <a:xfrm>
              <a:off x="0" y="0"/>
              <a:ext cx="138671" cy="9822"/>
            </a:xfrm>
            <a:custGeom>
              <a:avLst/>
              <a:gdLst/>
              <a:ahLst/>
              <a:cxnLst/>
              <a:rect l="l" t="t" r="r" b="b"/>
              <a:pathLst>
                <a:path w="138671" h="9822">
                  <a:moveTo>
                    <a:pt x="0" y="0"/>
                  </a:moveTo>
                  <a:lnTo>
                    <a:pt x="138671" y="0"/>
                  </a:lnTo>
                  <a:lnTo>
                    <a:pt x="138671" y="9822"/>
                  </a:lnTo>
                  <a:lnTo>
                    <a:pt x="0" y="9822"/>
                  </a:lnTo>
                  <a:close/>
                </a:path>
              </a:pathLst>
            </a:custGeom>
            <a:solidFill>
              <a:srgbClr val="000000"/>
            </a:solidFill>
          </p:spPr>
        </p:sp>
        <p:sp>
          <p:nvSpPr>
            <p:cNvPr id="112" name="TextBox 112"/>
            <p:cNvSpPr txBox="1"/>
            <p:nvPr/>
          </p:nvSpPr>
          <p:spPr>
            <a:xfrm>
              <a:off x="0" y="-19050"/>
              <a:ext cx="138671" cy="28872"/>
            </a:xfrm>
            <a:prstGeom prst="rect">
              <a:avLst/>
            </a:prstGeom>
          </p:spPr>
          <p:txBody>
            <a:bodyPr lIns="50800" tIns="50800" rIns="50800" bIns="50800" rtlCol="0" anchor="ctr"/>
            <a:lstStyle/>
            <a:p>
              <a:pPr algn="ctr">
                <a:lnSpc>
                  <a:spcPts val="3359"/>
                </a:lnSpc>
              </a:pPr>
              <a:endParaRPr/>
            </a:p>
          </p:txBody>
        </p:sp>
      </p:grpSp>
      <p:sp>
        <p:nvSpPr>
          <p:cNvPr id="113" name="Freeform 113"/>
          <p:cNvSpPr/>
          <p:nvPr/>
        </p:nvSpPr>
        <p:spPr>
          <a:xfrm>
            <a:off x="8573245" y="7714842"/>
            <a:ext cx="641884" cy="269591"/>
          </a:xfrm>
          <a:custGeom>
            <a:avLst/>
            <a:gdLst/>
            <a:ahLst/>
            <a:cxnLst/>
            <a:rect l="l" t="t" r="r" b="b"/>
            <a:pathLst>
              <a:path w="641884" h="269591">
                <a:moveTo>
                  <a:pt x="0" y="0"/>
                </a:moveTo>
                <a:lnTo>
                  <a:pt x="641884" y="0"/>
                </a:lnTo>
                <a:lnTo>
                  <a:pt x="641884" y="269592"/>
                </a:lnTo>
                <a:lnTo>
                  <a:pt x="0" y="26959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114" name="Group 114"/>
          <p:cNvGrpSpPr/>
          <p:nvPr/>
        </p:nvGrpSpPr>
        <p:grpSpPr>
          <a:xfrm rot="-5400000">
            <a:off x="6059863" y="9846517"/>
            <a:ext cx="4065241" cy="47625"/>
            <a:chOff x="0" y="0"/>
            <a:chExt cx="512560" cy="6005"/>
          </a:xfrm>
        </p:grpSpPr>
        <p:sp>
          <p:nvSpPr>
            <p:cNvPr id="115" name="Freeform 115"/>
            <p:cNvSpPr/>
            <p:nvPr/>
          </p:nvSpPr>
          <p:spPr>
            <a:xfrm>
              <a:off x="0" y="0"/>
              <a:ext cx="512560" cy="6005"/>
            </a:xfrm>
            <a:custGeom>
              <a:avLst/>
              <a:gdLst/>
              <a:ahLst/>
              <a:cxnLst/>
              <a:rect l="l" t="t" r="r" b="b"/>
              <a:pathLst>
                <a:path w="512560" h="6005">
                  <a:moveTo>
                    <a:pt x="0" y="0"/>
                  </a:moveTo>
                  <a:lnTo>
                    <a:pt x="512560" y="0"/>
                  </a:lnTo>
                  <a:lnTo>
                    <a:pt x="512560" y="6005"/>
                  </a:lnTo>
                  <a:lnTo>
                    <a:pt x="0" y="6005"/>
                  </a:lnTo>
                  <a:close/>
                </a:path>
              </a:pathLst>
            </a:custGeom>
            <a:solidFill>
              <a:srgbClr val="000000"/>
            </a:solidFill>
          </p:spPr>
        </p:sp>
        <p:sp>
          <p:nvSpPr>
            <p:cNvPr id="116" name="TextBox 116"/>
            <p:cNvSpPr txBox="1"/>
            <p:nvPr/>
          </p:nvSpPr>
          <p:spPr>
            <a:xfrm>
              <a:off x="0" y="-19050"/>
              <a:ext cx="512560" cy="25055"/>
            </a:xfrm>
            <a:prstGeom prst="rect">
              <a:avLst/>
            </a:prstGeom>
          </p:spPr>
          <p:txBody>
            <a:bodyPr lIns="50800" tIns="50800" rIns="50800" bIns="50800" rtlCol="0" anchor="ctr"/>
            <a:lstStyle/>
            <a:p>
              <a:pPr algn="ctr">
                <a:lnSpc>
                  <a:spcPts val="3359"/>
                </a:lnSpc>
              </a:pPr>
              <a:endParaRPr/>
            </a:p>
          </p:txBody>
        </p:sp>
      </p:grpSp>
      <p:grpSp>
        <p:nvGrpSpPr>
          <p:cNvPr id="117" name="Group 117"/>
          <p:cNvGrpSpPr/>
          <p:nvPr/>
        </p:nvGrpSpPr>
        <p:grpSpPr>
          <a:xfrm>
            <a:off x="10591244" y="12187906"/>
            <a:ext cx="279321" cy="214743"/>
            <a:chOff x="0" y="0"/>
            <a:chExt cx="812800" cy="624883"/>
          </a:xfrm>
        </p:grpSpPr>
        <p:sp>
          <p:nvSpPr>
            <p:cNvPr id="118" name="Freeform 118"/>
            <p:cNvSpPr/>
            <p:nvPr/>
          </p:nvSpPr>
          <p:spPr>
            <a:xfrm>
              <a:off x="0" y="0"/>
              <a:ext cx="812800" cy="624883"/>
            </a:xfrm>
            <a:custGeom>
              <a:avLst/>
              <a:gdLst/>
              <a:ahLst/>
              <a:cxnLst/>
              <a:rect l="l" t="t" r="r" b="b"/>
              <a:pathLst>
                <a:path w="812800" h="624883">
                  <a:moveTo>
                    <a:pt x="406400" y="624883"/>
                  </a:moveTo>
                  <a:lnTo>
                    <a:pt x="0" y="218483"/>
                  </a:lnTo>
                  <a:lnTo>
                    <a:pt x="203200" y="218483"/>
                  </a:lnTo>
                  <a:lnTo>
                    <a:pt x="203200" y="0"/>
                  </a:lnTo>
                  <a:lnTo>
                    <a:pt x="609600" y="0"/>
                  </a:lnTo>
                  <a:lnTo>
                    <a:pt x="609600" y="218483"/>
                  </a:lnTo>
                  <a:lnTo>
                    <a:pt x="812800" y="218483"/>
                  </a:lnTo>
                  <a:lnTo>
                    <a:pt x="406400" y="624883"/>
                  </a:lnTo>
                  <a:close/>
                </a:path>
              </a:pathLst>
            </a:custGeom>
            <a:solidFill>
              <a:srgbClr val="000000"/>
            </a:solidFill>
          </p:spPr>
        </p:sp>
        <p:sp>
          <p:nvSpPr>
            <p:cNvPr id="119" name="TextBox 119"/>
            <p:cNvSpPr txBox="1"/>
            <p:nvPr/>
          </p:nvSpPr>
          <p:spPr>
            <a:xfrm>
              <a:off x="203200" y="-19050"/>
              <a:ext cx="406400" cy="542333"/>
            </a:xfrm>
            <a:prstGeom prst="rect">
              <a:avLst/>
            </a:prstGeom>
          </p:spPr>
          <p:txBody>
            <a:bodyPr lIns="50800" tIns="50800" rIns="50800" bIns="50800" rtlCol="0" anchor="ctr"/>
            <a:lstStyle/>
            <a:p>
              <a:pPr algn="ctr">
                <a:lnSpc>
                  <a:spcPts val="3359"/>
                </a:lnSpc>
              </a:pPr>
              <a:endParaRPr/>
            </a:p>
          </p:txBody>
        </p:sp>
      </p:grpSp>
      <p:grpSp>
        <p:nvGrpSpPr>
          <p:cNvPr id="120" name="Group 120"/>
          <p:cNvGrpSpPr/>
          <p:nvPr/>
        </p:nvGrpSpPr>
        <p:grpSpPr>
          <a:xfrm>
            <a:off x="10587054" y="13801791"/>
            <a:ext cx="279321" cy="214743"/>
            <a:chOff x="0" y="0"/>
            <a:chExt cx="812800" cy="624883"/>
          </a:xfrm>
        </p:grpSpPr>
        <p:sp>
          <p:nvSpPr>
            <p:cNvPr id="121" name="Freeform 121"/>
            <p:cNvSpPr/>
            <p:nvPr/>
          </p:nvSpPr>
          <p:spPr>
            <a:xfrm>
              <a:off x="0" y="0"/>
              <a:ext cx="812800" cy="624883"/>
            </a:xfrm>
            <a:custGeom>
              <a:avLst/>
              <a:gdLst/>
              <a:ahLst/>
              <a:cxnLst/>
              <a:rect l="l" t="t" r="r" b="b"/>
              <a:pathLst>
                <a:path w="812800" h="624883">
                  <a:moveTo>
                    <a:pt x="406400" y="624883"/>
                  </a:moveTo>
                  <a:lnTo>
                    <a:pt x="0" y="218483"/>
                  </a:lnTo>
                  <a:lnTo>
                    <a:pt x="203200" y="218483"/>
                  </a:lnTo>
                  <a:lnTo>
                    <a:pt x="203200" y="0"/>
                  </a:lnTo>
                  <a:lnTo>
                    <a:pt x="609600" y="0"/>
                  </a:lnTo>
                  <a:lnTo>
                    <a:pt x="609600" y="218483"/>
                  </a:lnTo>
                  <a:lnTo>
                    <a:pt x="812800" y="218483"/>
                  </a:lnTo>
                  <a:lnTo>
                    <a:pt x="406400" y="624883"/>
                  </a:lnTo>
                  <a:close/>
                </a:path>
              </a:pathLst>
            </a:custGeom>
            <a:solidFill>
              <a:srgbClr val="000000"/>
            </a:solidFill>
          </p:spPr>
        </p:sp>
        <p:sp>
          <p:nvSpPr>
            <p:cNvPr id="122" name="TextBox 122"/>
            <p:cNvSpPr txBox="1"/>
            <p:nvPr/>
          </p:nvSpPr>
          <p:spPr>
            <a:xfrm>
              <a:off x="203200" y="-19050"/>
              <a:ext cx="406400" cy="542333"/>
            </a:xfrm>
            <a:prstGeom prst="rect">
              <a:avLst/>
            </a:prstGeom>
          </p:spPr>
          <p:txBody>
            <a:bodyPr lIns="50800" tIns="50800" rIns="50800" bIns="50800" rtlCol="0" anchor="ctr"/>
            <a:lstStyle/>
            <a:p>
              <a:pPr algn="ctr">
                <a:lnSpc>
                  <a:spcPts val="3359"/>
                </a:lnSpc>
              </a:pPr>
              <a:endParaRPr/>
            </a:p>
          </p:txBody>
        </p:sp>
      </p:grpSp>
      <p:grpSp>
        <p:nvGrpSpPr>
          <p:cNvPr id="123" name="Group 123"/>
          <p:cNvGrpSpPr/>
          <p:nvPr/>
        </p:nvGrpSpPr>
        <p:grpSpPr>
          <a:xfrm>
            <a:off x="12471203" y="7828184"/>
            <a:ext cx="939001" cy="85435"/>
            <a:chOff x="0" y="0"/>
            <a:chExt cx="118393" cy="10772"/>
          </a:xfrm>
        </p:grpSpPr>
        <p:sp>
          <p:nvSpPr>
            <p:cNvPr id="124" name="Freeform 124"/>
            <p:cNvSpPr/>
            <p:nvPr/>
          </p:nvSpPr>
          <p:spPr>
            <a:xfrm>
              <a:off x="0" y="0"/>
              <a:ext cx="118393" cy="10772"/>
            </a:xfrm>
            <a:custGeom>
              <a:avLst/>
              <a:gdLst/>
              <a:ahLst/>
              <a:cxnLst/>
              <a:rect l="l" t="t" r="r" b="b"/>
              <a:pathLst>
                <a:path w="118393" h="10772">
                  <a:moveTo>
                    <a:pt x="0" y="0"/>
                  </a:moveTo>
                  <a:lnTo>
                    <a:pt x="118393" y="0"/>
                  </a:lnTo>
                  <a:lnTo>
                    <a:pt x="118393" y="10772"/>
                  </a:lnTo>
                  <a:lnTo>
                    <a:pt x="0" y="10772"/>
                  </a:lnTo>
                  <a:close/>
                </a:path>
              </a:pathLst>
            </a:custGeom>
            <a:solidFill>
              <a:srgbClr val="000000"/>
            </a:solidFill>
          </p:spPr>
        </p:sp>
        <p:sp>
          <p:nvSpPr>
            <p:cNvPr id="125" name="TextBox 125"/>
            <p:cNvSpPr txBox="1"/>
            <p:nvPr/>
          </p:nvSpPr>
          <p:spPr>
            <a:xfrm>
              <a:off x="0" y="-19050"/>
              <a:ext cx="118393" cy="29822"/>
            </a:xfrm>
            <a:prstGeom prst="rect">
              <a:avLst/>
            </a:prstGeom>
          </p:spPr>
          <p:txBody>
            <a:bodyPr lIns="50800" tIns="50800" rIns="50800" bIns="50800" rtlCol="0" anchor="ctr"/>
            <a:lstStyle/>
            <a:p>
              <a:pPr algn="ctr">
                <a:lnSpc>
                  <a:spcPts val="3359"/>
                </a:lnSpc>
              </a:pPr>
              <a:endParaRPr/>
            </a:p>
          </p:txBody>
        </p:sp>
      </p:grpSp>
      <p:grpSp>
        <p:nvGrpSpPr>
          <p:cNvPr id="126" name="Group 126"/>
          <p:cNvGrpSpPr/>
          <p:nvPr/>
        </p:nvGrpSpPr>
        <p:grpSpPr>
          <a:xfrm>
            <a:off x="8068671" y="11902950"/>
            <a:ext cx="1168175" cy="61539"/>
            <a:chOff x="0" y="0"/>
            <a:chExt cx="147288" cy="7759"/>
          </a:xfrm>
        </p:grpSpPr>
        <p:sp>
          <p:nvSpPr>
            <p:cNvPr id="127" name="Freeform 127"/>
            <p:cNvSpPr/>
            <p:nvPr/>
          </p:nvSpPr>
          <p:spPr>
            <a:xfrm>
              <a:off x="0" y="0"/>
              <a:ext cx="147288" cy="7759"/>
            </a:xfrm>
            <a:custGeom>
              <a:avLst/>
              <a:gdLst/>
              <a:ahLst/>
              <a:cxnLst/>
              <a:rect l="l" t="t" r="r" b="b"/>
              <a:pathLst>
                <a:path w="147288" h="7759">
                  <a:moveTo>
                    <a:pt x="0" y="0"/>
                  </a:moveTo>
                  <a:lnTo>
                    <a:pt x="147288" y="0"/>
                  </a:lnTo>
                  <a:lnTo>
                    <a:pt x="147288" y="7759"/>
                  </a:lnTo>
                  <a:lnTo>
                    <a:pt x="0" y="7759"/>
                  </a:lnTo>
                  <a:close/>
                </a:path>
              </a:pathLst>
            </a:custGeom>
            <a:solidFill>
              <a:srgbClr val="000000"/>
            </a:solidFill>
          </p:spPr>
        </p:sp>
        <p:sp>
          <p:nvSpPr>
            <p:cNvPr id="128" name="TextBox 128"/>
            <p:cNvSpPr txBox="1"/>
            <p:nvPr/>
          </p:nvSpPr>
          <p:spPr>
            <a:xfrm>
              <a:off x="0" y="-19050"/>
              <a:ext cx="147288" cy="26809"/>
            </a:xfrm>
            <a:prstGeom prst="rect">
              <a:avLst/>
            </a:prstGeom>
          </p:spPr>
          <p:txBody>
            <a:bodyPr lIns="50800" tIns="50800" rIns="50800" bIns="50800" rtlCol="0" anchor="ctr"/>
            <a:lstStyle/>
            <a:p>
              <a:pPr algn="ctr">
                <a:lnSpc>
                  <a:spcPts val="3359"/>
                </a:lnSpc>
              </a:pPr>
              <a:endParaRPr/>
            </a:p>
          </p:txBody>
        </p:sp>
      </p:grpSp>
      <p:sp>
        <p:nvSpPr>
          <p:cNvPr id="129" name="Freeform 129"/>
          <p:cNvSpPr/>
          <p:nvPr/>
        </p:nvSpPr>
        <p:spPr>
          <a:xfrm>
            <a:off x="1029686" y="18573186"/>
            <a:ext cx="4451141" cy="4818091"/>
          </a:xfrm>
          <a:custGeom>
            <a:avLst/>
            <a:gdLst/>
            <a:ahLst/>
            <a:cxnLst/>
            <a:rect l="l" t="t" r="r" b="b"/>
            <a:pathLst>
              <a:path w="4451141" h="4818091">
                <a:moveTo>
                  <a:pt x="0" y="0"/>
                </a:moveTo>
                <a:lnTo>
                  <a:pt x="4451141" y="0"/>
                </a:lnTo>
                <a:lnTo>
                  <a:pt x="4451141" y="4818091"/>
                </a:lnTo>
                <a:lnTo>
                  <a:pt x="0" y="4818091"/>
                </a:lnTo>
                <a:lnTo>
                  <a:pt x="0" y="0"/>
                </a:lnTo>
                <a:close/>
              </a:path>
            </a:pathLst>
          </a:custGeom>
          <a:blipFill>
            <a:blip r:embed="rId9"/>
            <a:stretch>
              <a:fillRect l="-19283" r="-25224" b="-2222"/>
            </a:stretch>
          </a:blipFill>
        </p:spPr>
      </p:sp>
      <p:sp>
        <p:nvSpPr>
          <p:cNvPr id="130" name="TextBox 130"/>
          <p:cNvSpPr txBox="1"/>
          <p:nvPr/>
        </p:nvSpPr>
        <p:spPr>
          <a:xfrm>
            <a:off x="11888990" y="12627803"/>
            <a:ext cx="1521214" cy="415290"/>
          </a:xfrm>
          <a:prstGeom prst="rect">
            <a:avLst/>
          </a:prstGeom>
        </p:spPr>
        <p:txBody>
          <a:bodyPr wrap="square" lIns="0" tIns="0" rIns="0" bIns="0" rtlCol="0" anchor="t">
            <a:spAutoFit/>
          </a:bodyPr>
          <a:lstStyle/>
          <a:p>
            <a:pPr algn="ctr">
              <a:lnSpc>
                <a:spcPts val="3359"/>
              </a:lnSpc>
            </a:pPr>
            <a:r>
              <a:rPr lang="en-US" sz="2400" dirty="0">
                <a:solidFill>
                  <a:srgbClr val="000000"/>
                </a:solidFill>
                <a:latin typeface="Garamond"/>
              </a:rPr>
              <a:t>Comments</a:t>
            </a:r>
          </a:p>
        </p:txBody>
      </p:sp>
      <p:sp>
        <p:nvSpPr>
          <p:cNvPr id="131" name="TextBox 131"/>
          <p:cNvSpPr txBox="1"/>
          <p:nvPr/>
        </p:nvSpPr>
        <p:spPr>
          <a:xfrm>
            <a:off x="8116296" y="11487660"/>
            <a:ext cx="938938" cy="415290"/>
          </a:xfrm>
          <a:prstGeom prst="rect">
            <a:avLst/>
          </a:prstGeom>
        </p:spPr>
        <p:txBody>
          <a:bodyPr wrap="square" lIns="0" tIns="0" rIns="0" bIns="0" rtlCol="0" anchor="t">
            <a:spAutoFit/>
          </a:bodyPr>
          <a:lstStyle/>
          <a:p>
            <a:pPr algn="ctr">
              <a:lnSpc>
                <a:spcPts val="3359"/>
              </a:lnSpc>
            </a:pPr>
            <a:r>
              <a:rPr lang="en-US" sz="2400" dirty="0">
                <a:solidFill>
                  <a:srgbClr val="000000"/>
                </a:solidFill>
                <a:latin typeface="Garamond"/>
              </a:rPr>
              <a:t>Error</a:t>
            </a:r>
          </a:p>
        </p:txBody>
      </p:sp>
      <p:sp>
        <p:nvSpPr>
          <p:cNvPr id="132" name="TextBox 132"/>
          <p:cNvSpPr txBox="1"/>
          <p:nvPr/>
        </p:nvSpPr>
        <p:spPr>
          <a:xfrm>
            <a:off x="7635241" y="5041240"/>
            <a:ext cx="6124675" cy="733425"/>
          </a:xfrm>
          <a:prstGeom prst="rect">
            <a:avLst/>
          </a:prstGeom>
        </p:spPr>
        <p:txBody>
          <a:bodyPr lIns="0" tIns="0" rIns="0" bIns="0" rtlCol="0" anchor="t">
            <a:spAutoFit/>
          </a:bodyPr>
          <a:lstStyle/>
          <a:p>
            <a:pPr algn="just">
              <a:lnSpc>
                <a:spcPts val="2879"/>
              </a:lnSpc>
            </a:pPr>
            <a:r>
              <a:rPr lang="en-US" sz="2400" dirty="0">
                <a:solidFill>
                  <a:srgbClr val="000000"/>
                </a:solidFill>
                <a:latin typeface="Garamond"/>
              </a:rPr>
              <a:t>A comprehensive overview of the project’s workflow is illustrated below :</a:t>
            </a:r>
          </a:p>
        </p:txBody>
      </p:sp>
      <p:sp>
        <p:nvSpPr>
          <p:cNvPr id="133" name="TextBox 133"/>
          <p:cNvSpPr txBox="1"/>
          <p:nvPr/>
        </p:nvSpPr>
        <p:spPr>
          <a:xfrm>
            <a:off x="548639" y="379631"/>
            <a:ext cx="14955520" cy="749082"/>
          </a:xfrm>
          <a:prstGeom prst="rect">
            <a:avLst/>
          </a:prstGeom>
        </p:spPr>
        <p:txBody>
          <a:bodyPr lIns="0" tIns="0" rIns="0" bIns="0" rtlCol="0" anchor="t">
            <a:spAutoFit/>
          </a:bodyPr>
          <a:lstStyle/>
          <a:p>
            <a:pPr algn="l">
              <a:lnSpc>
                <a:spcPts val="5759"/>
              </a:lnSpc>
            </a:pPr>
            <a:r>
              <a:rPr lang="en-US" sz="4800">
                <a:solidFill>
                  <a:srgbClr val="FFFFFF"/>
                </a:solidFill>
                <a:latin typeface="Garamond Bold"/>
              </a:rPr>
              <a:t>Solar Tracking with Solar Panel</a:t>
            </a:r>
          </a:p>
        </p:txBody>
      </p:sp>
      <p:sp>
        <p:nvSpPr>
          <p:cNvPr id="134" name="TextBox 134"/>
          <p:cNvSpPr txBox="1"/>
          <p:nvPr/>
        </p:nvSpPr>
        <p:spPr>
          <a:xfrm>
            <a:off x="134597" y="2025009"/>
            <a:ext cx="16204746" cy="981075"/>
          </a:xfrm>
          <a:prstGeom prst="rect">
            <a:avLst/>
          </a:prstGeom>
        </p:spPr>
        <p:txBody>
          <a:bodyPr lIns="0" tIns="0" rIns="0" bIns="0" rtlCol="0" anchor="t">
            <a:spAutoFit/>
          </a:bodyPr>
          <a:lstStyle/>
          <a:p>
            <a:pPr algn="l">
              <a:lnSpc>
                <a:spcPts val="3840"/>
              </a:lnSpc>
            </a:pPr>
            <a:r>
              <a:rPr lang="en-US" sz="3200">
                <a:solidFill>
                  <a:srgbClr val="FFFFFF"/>
                </a:solidFill>
                <a:latin typeface="Garamond"/>
              </a:rPr>
              <a:t>R. Mahmud (210011285), A. H. Neloy (210011225), J. U. Khan (210011269), M. R. Adrit (210011271), R. H. Rohid (210011273), M. R. Joutha (210011275), R. Alam (210011283)</a:t>
            </a:r>
          </a:p>
        </p:txBody>
      </p:sp>
      <p:sp>
        <p:nvSpPr>
          <p:cNvPr id="135" name="TextBox 135"/>
          <p:cNvSpPr txBox="1"/>
          <p:nvPr/>
        </p:nvSpPr>
        <p:spPr>
          <a:xfrm>
            <a:off x="11605663" y="29722438"/>
            <a:ext cx="9467359" cy="431780"/>
          </a:xfrm>
          <a:prstGeom prst="rect">
            <a:avLst/>
          </a:prstGeom>
        </p:spPr>
        <p:txBody>
          <a:bodyPr lIns="0" tIns="0" rIns="0" bIns="0" rtlCol="0" anchor="t">
            <a:spAutoFit/>
          </a:bodyPr>
          <a:lstStyle/>
          <a:p>
            <a:pPr algn="r">
              <a:lnSpc>
                <a:spcPts val="3359"/>
              </a:lnSpc>
            </a:pPr>
            <a:r>
              <a:rPr lang="en-US" sz="2799" spc="26">
                <a:solidFill>
                  <a:srgbClr val="FFFFFF"/>
                </a:solidFill>
                <a:latin typeface="TT Rounds Condensed Bold"/>
              </a:rPr>
              <a:t>ISLAMIC UNIVERSITY OF TECHNOLOGY (IUT)</a:t>
            </a:r>
          </a:p>
        </p:txBody>
      </p:sp>
      <p:sp>
        <p:nvSpPr>
          <p:cNvPr id="136" name="TextBox 136"/>
          <p:cNvSpPr txBox="1"/>
          <p:nvPr/>
        </p:nvSpPr>
        <p:spPr>
          <a:xfrm>
            <a:off x="569696" y="4963879"/>
            <a:ext cx="6124675" cy="7248525"/>
          </a:xfrm>
          <a:prstGeom prst="rect">
            <a:avLst/>
          </a:prstGeom>
        </p:spPr>
        <p:txBody>
          <a:bodyPr lIns="0" tIns="0" rIns="0" bIns="0" rtlCol="0" anchor="t">
            <a:spAutoFit/>
          </a:bodyPr>
          <a:lstStyle/>
          <a:p>
            <a:pPr algn="just">
              <a:lnSpc>
                <a:spcPts val="2879"/>
              </a:lnSpc>
            </a:pPr>
            <a:r>
              <a:rPr lang="en-US" sz="2400">
                <a:solidFill>
                  <a:srgbClr val="000000"/>
                </a:solidFill>
                <a:latin typeface="Garamond"/>
              </a:rPr>
              <a:t>One promising advancement in solar energy systems is the implementation of solar tracking systems, where solar panels dynamically adjust their position to maximize exposure to sunlight throughout the day</a:t>
            </a:r>
            <a:r>
              <a:rPr lang="en-US" sz="2400">
                <a:solidFill>
                  <a:srgbClr val="004AAD"/>
                </a:solidFill>
                <a:latin typeface="Garamond"/>
              </a:rPr>
              <a:t>[1]</a:t>
            </a:r>
            <a:r>
              <a:rPr lang="en-US" sz="2400">
                <a:solidFill>
                  <a:srgbClr val="000000"/>
                </a:solidFill>
                <a:latin typeface="Garamond"/>
              </a:rPr>
              <a:t>. This project aims to explore and develop a solar tracking system that enhances the efficiency of solar panels by optimizing their orientation towards the sun.</a:t>
            </a:r>
          </a:p>
          <a:p>
            <a:pPr marL="289560" lvl="1" indent="-144780" algn="just">
              <a:lnSpc>
                <a:spcPts val="2879"/>
              </a:lnSpc>
              <a:buFont typeface="Arial"/>
              <a:buChar char="•"/>
            </a:pPr>
            <a:r>
              <a:rPr lang="en-US" sz="2400">
                <a:solidFill>
                  <a:srgbClr val="000000"/>
                </a:solidFill>
                <a:latin typeface="Garamond"/>
              </a:rPr>
              <a:t>Solar tracking involves the automatic alignment of solar panels with the sun's position, allowing them to capture sunlight more effectively and generate higher energy yields</a:t>
            </a:r>
            <a:r>
              <a:rPr lang="en-US" sz="2400">
                <a:solidFill>
                  <a:srgbClr val="004AAD"/>
                </a:solidFill>
                <a:latin typeface="Garamond"/>
              </a:rPr>
              <a:t>[2].</a:t>
            </a:r>
          </a:p>
          <a:p>
            <a:pPr marL="289560" lvl="1" indent="-144780" algn="just">
              <a:lnSpc>
                <a:spcPts val="2879"/>
              </a:lnSpc>
              <a:buFont typeface="Arial"/>
              <a:buChar char="•"/>
            </a:pPr>
            <a:r>
              <a:rPr lang="en-US" sz="2400">
                <a:solidFill>
                  <a:srgbClr val="000000"/>
                </a:solidFill>
                <a:latin typeface="Garamond"/>
              </a:rPr>
              <a:t>The conventional fixed solar panel systems are limited in their ability to harness sunlight optimally, as the sun's position changes throughout the day. </a:t>
            </a:r>
          </a:p>
          <a:p>
            <a:pPr marL="289560" lvl="1" indent="-144780" algn="just">
              <a:lnSpc>
                <a:spcPts val="2879"/>
              </a:lnSpc>
              <a:buFont typeface="Arial"/>
              <a:buChar char="•"/>
            </a:pPr>
            <a:r>
              <a:rPr lang="en-US" sz="2400">
                <a:solidFill>
                  <a:srgbClr val="000000"/>
                </a:solidFill>
                <a:latin typeface="Garamond"/>
              </a:rPr>
              <a:t>The Solar Tracking with Solar Panel project leverages technology to create an intelligent and dynamic system that adapts to the sun's movement, thereby increasing energy output</a:t>
            </a:r>
            <a:r>
              <a:rPr lang="en-US" sz="2400">
                <a:solidFill>
                  <a:srgbClr val="004AAD"/>
                </a:solidFill>
                <a:latin typeface="Garamond"/>
              </a:rPr>
              <a:t> [3]</a:t>
            </a:r>
            <a:r>
              <a:rPr lang="en-US" sz="2400">
                <a:solidFill>
                  <a:srgbClr val="000000"/>
                </a:solidFill>
                <a:latin typeface="Garamond"/>
              </a:rPr>
              <a:t>.</a:t>
            </a:r>
          </a:p>
        </p:txBody>
      </p:sp>
      <p:sp>
        <p:nvSpPr>
          <p:cNvPr id="137" name="TextBox 137"/>
          <p:cNvSpPr txBox="1"/>
          <p:nvPr/>
        </p:nvSpPr>
        <p:spPr>
          <a:xfrm>
            <a:off x="415378" y="29722438"/>
            <a:ext cx="10511098" cy="431780"/>
          </a:xfrm>
          <a:prstGeom prst="rect">
            <a:avLst/>
          </a:prstGeom>
        </p:spPr>
        <p:txBody>
          <a:bodyPr lIns="0" tIns="0" rIns="0" bIns="0" rtlCol="0" anchor="t">
            <a:spAutoFit/>
          </a:bodyPr>
          <a:lstStyle/>
          <a:p>
            <a:pPr algn="l">
              <a:lnSpc>
                <a:spcPts val="3359"/>
              </a:lnSpc>
            </a:pPr>
            <a:r>
              <a:rPr lang="en-US" sz="2799" spc="26">
                <a:solidFill>
                  <a:srgbClr val="FFFFFF"/>
                </a:solidFill>
                <a:latin typeface="TT Rounds Condensed Bold"/>
              </a:rPr>
              <a:t>DEPARTMENT OF MECHANICAL AND PRODUCTION ENGINEERING</a:t>
            </a:r>
          </a:p>
        </p:txBody>
      </p:sp>
      <p:sp>
        <p:nvSpPr>
          <p:cNvPr id="138" name="TextBox 138"/>
          <p:cNvSpPr txBox="1"/>
          <p:nvPr/>
        </p:nvSpPr>
        <p:spPr>
          <a:xfrm>
            <a:off x="741146" y="13907619"/>
            <a:ext cx="6124675" cy="3334405"/>
          </a:xfrm>
          <a:prstGeom prst="rect">
            <a:avLst/>
          </a:prstGeom>
        </p:spPr>
        <p:txBody>
          <a:bodyPr lIns="0" tIns="0" rIns="0" bIns="0" rtlCol="0" anchor="t">
            <a:spAutoFit/>
          </a:bodyPr>
          <a:lstStyle/>
          <a:p>
            <a:pPr marL="289560" lvl="1" indent="-144780" algn="just">
              <a:lnSpc>
                <a:spcPts val="2879"/>
              </a:lnSpc>
              <a:buFont typeface="Arial"/>
              <a:buChar char="•"/>
            </a:pPr>
            <a:r>
              <a:rPr lang="en-US" sz="2400">
                <a:solidFill>
                  <a:srgbClr val="000000"/>
                </a:solidFill>
                <a:latin typeface="Garamond"/>
              </a:rPr>
              <a:t>A solar tracking system that enhances the energy output of solar panels compared to fixed installations.</a:t>
            </a:r>
          </a:p>
          <a:p>
            <a:pPr marL="289560" lvl="1" indent="-144780" algn="just">
              <a:lnSpc>
                <a:spcPts val="2879"/>
              </a:lnSpc>
              <a:buFont typeface="Arial"/>
              <a:buChar char="•"/>
            </a:pPr>
            <a:r>
              <a:rPr lang="en-US" sz="2400">
                <a:solidFill>
                  <a:srgbClr val="000000"/>
                </a:solidFill>
                <a:latin typeface="Garamond"/>
              </a:rPr>
              <a:t>A robust and reliable tracking mechanism.</a:t>
            </a:r>
          </a:p>
          <a:p>
            <a:pPr marL="289560" lvl="1" indent="-144780" algn="just">
              <a:lnSpc>
                <a:spcPts val="2879"/>
              </a:lnSpc>
              <a:buFont typeface="Arial"/>
              <a:buChar char="•"/>
            </a:pPr>
            <a:r>
              <a:rPr lang="en-US" sz="2400">
                <a:solidFill>
                  <a:srgbClr val="000000"/>
                </a:solidFill>
                <a:latin typeface="Garamond"/>
              </a:rPr>
              <a:t>minimizing the additional costs associated with the solar tracking system, making it economically viable.</a:t>
            </a:r>
          </a:p>
          <a:p>
            <a:pPr marL="289560" lvl="1" indent="-144780" algn="just">
              <a:lnSpc>
                <a:spcPts val="2879"/>
              </a:lnSpc>
              <a:buFont typeface="Arial"/>
              <a:buChar char="•"/>
            </a:pPr>
            <a:r>
              <a:rPr lang="en-US" sz="2400">
                <a:solidFill>
                  <a:srgbClr val="000000"/>
                </a:solidFill>
                <a:latin typeface="Garamond"/>
              </a:rPr>
              <a:t>A design that minimizes material usage, energy consumption, and waste generation.</a:t>
            </a:r>
          </a:p>
        </p:txBody>
      </p:sp>
      <p:sp>
        <p:nvSpPr>
          <p:cNvPr id="139" name="TextBox 139"/>
          <p:cNvSpPr txBox="1"/>
          <p:nvPr/>
        </p:nvSpPr>
        <p:spPr>
          <a:xfrm>
            <a:off x="457201" y="23488813"/>
            <a:ext cx="5714999" cy="371475"/>
          </a:xfrm>
          <a:prstGeom prst="rect">
            <a:avLst/>
          </a:prstGeom>
        </p:spPr>
        <p:txBody>
          <a:bodyPr wrap="square" lIns="0" tIns="0" rIns="0" bIns="0" rtlCol="0" anchor="t">
            <a:spAutoFit/>
          </a:bodyPr>
          <a:lstStyle/>
          <a:p>
            <a:pPr algn="l">
              <a:lnSpc>
                <a:spcPts val="2879"/>
              </a:lnSpc>
            </a:pPr>
            <a:r>
              <a:rPr lang="en-US" sz="2400" dirty="0">
                <a:solidFill>
                  <a:srgbClr val="000000"/>
                </a:solidFill>
                <a:latin typeface="Garamond Italics"/>
              </a:rPr>
              <a:t>Fig 1. CAD model of the project in SOLIDWORKS</a:t>
            </a:r>
          </a:p>
        </p:txBody>
      </p:sp>
      <p:sp>
        <p:nvSpPr>
          <p:cNvPr id="140" name="TextBox 140"/>
          <p:cNvSpPr txBox="1"/>
          <p:nvPr/>
        </p:nvSpPr>
        <p:spPr>
          <a:xfrm>
            <a:off x="14833858" y="24120743"/>
            <a:ext cx="6124675" cy="5438775"/>
          </a:xfrm>
          <a:prstGeom prst="rect">
            <a:avLst/>
          </a:prstGeom>
        </p:spPr>
        <p:txBody>
          <a:bodyPr lIns="0" tIns="0" rIns="0" bIns="0" rtlCol="0" anchor="t">
            <a:spAutoFit/>
          </a:bodyPr>
          <a:lstStyle/>
          <a:p>
            <a:pPr algn="just">
              <a:lnSpc>
                <a:spcPts val="2879"/>
              </a:lnSpc>
            </a:pPr>
            <a:r>
              <a:rPr lang="en-US" sz="2400">
                <a:solidFill>
                  <a:srgbClr val="000000"/>
                </a:solidFill>
                <a:latin typeface="Garamond"/>
              </a:rPr>
              <a:t>[1]J. Rizk and Y. Chaiko, “Solar Tracking System: More Efficient Use of Solar Panels,” International Journal of Electrical and Computer Engineering, vol. 2, no. 5, pp. 784–786, May 2008.</a:t>
            </a:r>
          </a:p>
          <a:p>
            <a:pPr algn="just">
              <a:lnSpc>
                <a:spcPts val="2879"/>
              </a:lnSpc>
            </a:pPr>
            <a:r>
              <a:rPr lang="en-US" sz="2400">
                <a:solidFill>
                  <a:srgbClr val="000000"/>
                </a:solidFill>
                <a:latin typeface="Garamond"/>
              </a:rPr>
              <a:t>[2]K. K. Chong and C. W. Wong, “General formula for on-axis sun-tracking system and its application in improving tracking accuracy of solar collector,” Solar Energy, vol. 83, no. 3, pp. 298–305, Mar. 2009, </a:t>
            </a:r>
          </a:p>
          <a:p>
            <a:pPr algn="just">
              <a:lnSpc>
                <a:spcPts val="2879"/>
              </a:lnSpc>
            </a:pPr>
            <a:r>
              <a:rPr lang="en-US" sz="2400">
                <a:solidFill>
                  <a:srgbClr val="000000"/>
                </a:solidFill>
                <a:latin typeface="Garamond"/>
              </a:rPr>
              <a:t>[3]L. R. N, “Increasing the Solar Panel Efficiency after Production by Alternate Methods,” International Journal of Psychosocial Rehabilitation, vol. 23, no. 3, pp. 317–325, Jul. 2019, </a:t>
            </a:r>
          </a:p>
          <a:p>
            <a:pPr algn="just">
              <a:lnSpc>
                <a:spcPts val="2879"/>
              </a:lnSpc>
            </a:pPr>
            <a:endParaRPr lang="en-US" sz="2400">
              <a:solidFill>
                <a:srgbClr val="000000"/>
              </a:solidFill>
              <a:latin typeface="Garamond"/>
            </a:endParaRPr>
          </a:p>
        </p:txBody>
      </p:sp>
      <p:sp>
        <p:nvSpPr>
          <p:cNvPr id="141" name="TextBox 141"/>
          <p:cNvSpPr txBox="1"/>
          <p:nvPr/>
        </p:nvSpPr>
        <p:spPr>
          <a:xfrm>
            <a:off x="457201" y="3354450"/>
            <a:ext cx="21174892" cy="521910"/>
          </a:xfrm>
          <a:prstGeom prst="rect">
            <a:avLst/>
          </a:prstGeom>
        </p:spPr>
        <p:txBody>
          <a:bodyPr lIns="0" tIns="0" rIns="0" bIns="0" rtlCol="0" anchor="t">
            <a:spAutoFit/>
          </a:bodyPr>
          <a:lstStyle/>
          <a:p>
            <a:pPr algn="l">
              <a:lnSpc>
                <a:spcPts val="3840"/>
              </a:lnSpc>
            </a:pPr>
            <a:r>
              <a:rPr lang="en-US" sz="3200">
                <a:solidFill>
                  <a:srgbClr val="000000"/>
                </a:solidFill>
                <a:latin typeface="Helvetica Bold"/>
              </a:rPr>
              <a:t>MIC LAB (ME- 4408)   </a:t>
            </a:r>
            <a:r>
              <a:rPr lang="en-US" sz="3200">
                <a:solidFill>
                  <a:srgbClr val="FFFFFF"/>
                </a:solidFill>
                <a:latin typeface="Helvetica Bold"/>
              </a:rPr>
              <a:t>|</a:t>
            </a:r>
            <a:r>
              <a:rPr lang="en-US" sz="3200">
                <a:solidFill>
                  <a:srgbClr val="000000"/>
                </a:solidFill>
                <a:latin typeface="Helvetica Bold"/>
              </a:rPr>
              <a:t>   </a:t>
            </a:r>
            <a:r>
              <a:rPr lang="en-US" sz="3200">
                <a:solidFill>
                  <a:srgbClr val="000000"/>
                </a:solidFill>
                <a:latin typeface="Helvetica"/>
              </a:rPr>
              <a:t>Academic Year: 2023-24</a:t>
            </a:r>
          </a:p>
        </p:txBody>
      </p:sp>
      <p:sp>
        <p:nvSpPr>
          <p:cNvPr id="142" name="TextBox 142"/>
          <p:cNvSpPr txBox="1"/>
          <p:nvPr/>
        </p:nvSpPr>
        <p:spPr>
          <a:xfrm>
            <a:off x="16086152" y="21583"/>
            <a:ext cx="720698" cy="1152525"/>
          </a:xfrm>
          <a:prstGeom prst="rect">
            <a:avLst/>
          </a:prstGeom>
        </p:spPr>
        <p:txBody>
          <a:bodyPr lIns="0" tIns="0" rIns="0" bIns="0" rtlCol="0" anchor="t">
            <a:spAutoFit/>
          </a:bodyPr>
          <a:lstStyle/>
          <a:p>
            <a:pPr algn="ctr">
              <a:lnSpc>
                <a:spcPts val="2160"/>
              </a:lnSpc>
            </a:pPr>
            <a:r>
              <a:rPr lang="en-US" sz="1800" spc="-19">
                <a:solidFill>
                  <a:srgbClr val="C00000"/>
                </a:solidFill>
                <a:latin typeface="Arimo Bold"/>
              </a:rPr>
              <a:t>Group</a:t>
            </a:r>
          </a:p>
          <a:p>
            <a:pPr algn="ctr">
              <a:lnSpc>
                <a:spcPts val="2160"/>
              </a:lnSpc>
            </a:pPr>
            <a:r>
              <a:rPr lang="en-US" sz="1800" spc="-20">
                <a:solidFill>
                  <a:srgbClr val="C00000"/>
                </a:solidFill>
                <a:latin typeface="Arimo Bold"/>
              </a:rPr>
              <a:t>ME</a:t>
            </a:r>
          </a:p>
          <a:p>
            <a:pPr algn="ctr">
              <a:lnSpc>
                <a:spcPts val="4800"/>
              </a:lnSpc>
            </a:pPr>
            <a:r>
              <a:rPr lang="en-US" sz="4000" spc="-45">
                <a:solidFill>
                  <a:srgbClr val="C00000"/>
                </a:solidFill>
                <a:latin typeface="Arimo Bold"/>
              </a:rPr>
              <a:t>09</a:t>
            </a:r>
          </a:p>
        </p:txBody>
      </p:sp>
      <p:sp>
        <p:nvSpPr>
          <p:cNvPr id="143" name="TextBox 143"/>
          <p:cNvSpPr txBox="1"/>
          <p:nvPr/>
        </p:nvSpPr>
        <p:spPr>
          <a:xfrm>
            <a:off x="415378" y="28838717"/>
            <a:ext cx="5886324" cy="371475"/>
          </a:xfrm>
          <a:prstGeom prst="rect">
            <a:avLst/>
          </a:prstGeom>
        </p:spPr>
        <p:txBody>
          <a:bodyPr lIns="0" tIns="0" rIns="0" bIns="0" rtlCol="0" anchor="t">
            <a:spAutoFit/>
          </a:bodyPr>
          <a:lstStyle/>
          <a:p>
            <a:pPr algn="l">
              <a:lnSpc>
                <a:spcPts val="2879"/>
              </a:lnSpc>
            </a:pPr>
            <a:r>
              <a:rPr lang="en-US" sz="2400">
                <a:solidFill>
                  <a:srgbClr val="000000"/>
                </a:solidFill>
                <a:latin typeface="Garamond Italics"/>
              </a:rPr>
              <a:t>Fig 2. Final setup of the solar tracker with a rover system</a:t>
            </a:r>
          </a:p>
        </p:txBody>
      </p:sp>
      <p:sp>
        <p:nvSpPr>
          <p:cNvPr id="144" name="TextBox 144"/>
          <p:cNvSpPr txBox="1"/>
          <p:nvPr/>
        </p:nvSpPr>
        <p:spPr>
          <a:xfrm>
            <a:off x="7543801" y="19789967"/>
            <a:ext cx="6283793" cy="9420225"/>
          </a:xfrm>
          <a:prstGeom prst="rect">
            <a:avLst/>
          </a:prstGeom>
        </p:spPr>
        <p:txBody>
          <a:bodyPr lIns="0" tIns="0" rIns="0" bIns="0" rtlCol="0" anchor="t">
            <a:spAutoFit/>
          </a:bodyPr>
          <a:lstStyle/>
          <a:p>
            <a:pPr algn="just">
              <a:lnSpc>
                <a:spcPts val="2879"/>
              </a:lnSpc>
            </a:pPr>
            <a:r>
              <a:rPr lang="en-US" sz="2400">
                <a:solidFill>
                  <a:srgbClr val="000000"/>
                </a:solidFill>
                <a:latin typeface="Garamond"/>
              </a:rPr>
              <a:t>The circuit contains 2x Micro MG90S 180-degree servo motors for the solar panel movement as well as 4x Light-Depending Resistors (LDR) as the primary sensors for the system. The servo motors and LDRs are operated through an Arduino Uno. The LDRs work through voltage divider rule, and the analog values are calculated through the Arduino. Through coding, the analog values are analyzed, and consequently, the servo motors move in the direction of the light source. The system incorporates 2x 5 volt solar panels connected in parallel, and the positive and negative sides of the solar panels are connected in a TP4056 1A Li-ion Lithium Battery Charging Module for the power conversion procedure. The solar energy is converted into electrical energy and stored in a custom-made 3.7-volt lithium-ion battery. The module shows a red LED when exposed to a light source, meaning the batteries are charging through solar panels, and the module will show a blue LED when the battery is fully charged. Also, the real-time voltage generation is shown through a 16x2 I2C LCD display using a voltage sensor. </a:t>
            </a:r>
          </a:p>
          <a:p>
            <a:pPr algn="just">
              <a:lnSpc>
                <a:spcPts val="2879"/>
              </a:lnSpc>
            </a:pPr>
            <a:r>
              <a:rPr lang="en-US" sz="2400">
                <a:solidFill>
                  <a:srgbClr val="000000"/>
                </a:solidFill>
                <a:latin typeface="Garamond"/>
              </a:rPr>
              <a:t>After the whole mechanical and circuit assembly, continuous calibration is done along with testing and optimization to achieve a satisfactory result.</a:t>
            </a:r>
          </a:p>
        </p:txBody>
      </p:sp>
      <p:sp>
        <p:nvSpPr>
          <p:cNvPr id="145" name="TextBox 145"/>
          <p:cNvSpPr txBox="1"/>
          <p:nvPr/>
        </p:nvSpPr>
        <p:spPr>
          <a:xfrm>
            <a:off x="7877423" y="19296794"/>
            <a:ext cx="5762377" cy="371475"/>
          </a:xfrm>
          <a:prstGeom prst="rect">
            <a:avLst/>
          </a:prstGeom>
        </p:spPr>
        <p:txBody>
          <a:bodyPr wrap="square" lIns="0" tIns="0" rIns="0" bIns="0" rtlCol="0" anchor="t">
            <a:spAutoFit/>
          </a:bodyPr>
          <a:lstStyle/>
          <a:p>
            <a:pPr algn="l">
              <a:lnSpc>
                <a:spcPts val="2879"/>
              </a:lnSpc>
            </a:pPr>
            <a:r>
              <a:rPr lang="en-US" sz="2400" dirty="0">
                <a:solidFill>
                  <a:srgbClr val="000000"/>
                </a:solidFill>
                <a:latin typeface="Garamond Italics"/>
              </a:rPr>
              <a:t>Fig  3. Circuit diagram of the project in </a:t>
            </a:r>
            <a:r>
              <a:rPr lang="en-US" sz="2400" dirty="0" err="1">
                <a:solidFill>
                  <a:srgbClr val="000000"/>
                </a:solidFill>
                <a:latin typeface="Garamond Italics"/>
              </a:rPr>
              <a:t>TinkerCAD</a:t>
            </a:r>
            <a:endParaRPr lang="en-US" sz="2400" dirty="0">
              <a:solidFill>
                <a:srgbClr val="000000"/>
              </a:solidFill>
              <a:latin typeface="Garamond Italics"/>
            </a:endParaRPr>
          </a:p>
        </p:txBody>
      </p:sp>
      <p:sp>
        <p:nvSpPr>
          <p:cNvPr id="146" name="TextBox 146"/>
          <p:cNvSpPr txBox="1"/>
          <p:nvPr/>
        </p:nvSpPr>
        <p:spPr>
          <a:xfrm>
            <a:off x="14942233" y="19296794"/>
            <a:ext cx="5883228" cy="3990975"/>
          </a:xfrm>
          <a:prstGeom prst="rect">
            <a:avLst/>
          </a:prstGeom>
        </p:spPr>
        <p:txBody>
          <a:bodyPr lIns="0" tIns="0" rIns="0" bIns="0" rtlCol="0" anchor="t">
            <a:spAutoFit/>
          </a:bodyPr>
          <a:lstStyle/>
          <a:p>
            <a:pPr algn="just">
              <a:lnSpc>
                <a:spcPts val="2879"/>
              </a:lnSpc>
            </a:pPr>
            <a:r>
              <a:rPr lang="en-US" sz="2400">
                <a:solidFill>
                  <a:srgbClr val="000000"/>
                </a:solidFill>
                <a:latin typeface="Garamond"/>
              </a:rPr>
              <a:t>The solar tracker structure is improvised into a rover system that is a demonstration of solar panels equipped with Mars rovers to generate electrical power for their operations on the Martian surface. In addition to that, a charging mechanism is added to the system that is charged through solar power, and the stored energy can be drawn through USB ports. The system is capable of charging smartphones as well as powering microcontrollers.</a:t>
            </a:r>
          </a:p>
          <a:p>
            <a:pPr algn="just">
              <a:lnSpc>
                <a:spcPts val="2879"/>
              </a:lnSpc>
            </a:pPr>
            <a:endParaRPr lang="en-US" sz="2400">
              <a:solidFill>
                <a:srgbClr val="000000"/>
              </a:solidFill>
              <a:latin typeface="Garamon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1198</Words>
  <Application>Microsoft Office PowerPoint</Application>
  <PresentationFormat>Custom</PresentationFormat>
  <Paragraphs>66</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Arial</vt:lpstr>
      <vt:lpstr>Garamond Italics</vt:lpstr>
      <vt:lpstr>Helvetica Bold</vt:lpstr>
      <vt:lpstr>Calibri</vt:lpstr>
      <vt:lpstr>Garamond Bold</vt:lpstr>
      <vt:lpstr>Arimo Bold</vt:lpstr>
      <vt:lpstr>TT Rounds Condensed Bold</vt:lpstr>
      <vt:lpstr>Garamond</vt:lpstr>
      <vt:lpstr>Helvetica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MIC-LAB-Poster-PPT-Template.pptx</dc:title>
  <dc:creator>gigabyte</dc:creator>
  <cp:lastModifiedBy>Rakib Mahmud</cp:lastModifiedBy>
  <cp:revision>3</cp:revision>
  <dcterms:created xsi:type="dcterms:W3CDTF">2006-08-16T00:00:00Z</dcterms:created>
  <dcterms:modified xsi:type="dcterms:W3CDTF">2024-05-08T14:05:17Z</dcterms:modified>
  <dc:identifier>DAGDHQ8zMKA</dc:identifier>
</cp:coreProperties>
</file>