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20"/>
  </p:notesMasterIdLst>
  <p:handoutMasterIdLst>
    <p:handoutMasterId r:id="rId21"/>
  </p:handoutMasterIdLst>
  <p:sldIdLst>
    <p:sldId id="300" r:id="rId5"/>
    <p:sldId id="278" r:id="rId6"/>
    <p:sldId id="297" r:id="rId7"/>
    <p:sldId id="292" r:id="rId8"/>
    <p:sldId id="283" r:id="rId9"/>
    <p:sldId id="295" r:id="rId10"/>
    <p:sldId id="298" r:id="rId11"/>
    <p:sldId id="286" r:id="rId12"/>
    <p:sldId id="287" r:id="rId13"/>
    <p:sldId id="288" r:id="rId14"/>
    <p:sldId id="289" r:id="rId15"/>
    <p:sldId id="290" r:id="rId16"/>
    <p:sldId id="299" r:id="rId17"/>
    <p:sldId id="301" r:id="rId18"/>
    <p:sldId id="291" r:id="rId1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pos="39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2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73" autoAdjust="0"/>
    <p:restoredTop sz="94599" autoAdjust="0"/>
  </p:normalViewPr>
  <p:slideViewPr>
    <p:cSldViewPr>
      <p:cViewPr varScale="1">
        <p:scale>
          <a:sx n="79" d="100"/>
          <a:sy n="79" d="100"/>
        </p:scale>
        <p:origin x="612" y="78"/>
      </p:cViewPr>
      <p:guideLst>
        <p:guide pos="3839"/>
        <p:guide orient="horz" pos="2160"/>
        <p:guide pos="39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6E22E-288A-414B-A8DE-E4DBD03D5FC0}" type="datetimeFigureOut">
              <a:rPr lang="en-US"/>
              <a:t>13-Nov-21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4579-D02A-4B51-B5DF-8EC449F77AC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9AE7E-E0F9-4C51-AD9A-F4C3A6E23BBF}" type="datetimeFigureOut">
              <a:rPr lang="en-US"/>
              <a:t>13-Nov-21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74690-7256-4BB9-AC0F-97AEAE8CDEC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>
            <a:normAutofit/>
          </a:bodyPr>
          <a:lstStyle>
            <a:lvl1pPr algn="ctr">
              <a:lnSpc>
                <a:spcPct val="9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E7FE5F-FB6D-47A9-9848-17A3B7424F7A}" type="datetime1">
              <a:rPr lang="en-US" smtClean="0"/>
              <a:t>13-Nov-21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Oval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Oval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Oval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F3A0D-4F06-46E2-AF21-0ED07AA54ABB}" type="datetime1">
              <a:rPr lang="en-US" smtClean="0"/>
              <a:t>13-Nov-21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E661-17FD-4831-9BB8-C75994CDF435}" type="datetime1">
              <a:rPr lang="en-US" smtClean="0"/>
              <a:t>13-Nov-21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0301-5A59-46A4-B94E-2D013805E2FA}" type="datetime1">
              <a:rPr lang="en-US" smtClean="0"/>
              <a:t>13-Nov-21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52D1-36C1-4835-BFB3-A5689FBBB01B}" type="datetime1">
              <a:rPr lang="en-US" smtClean="0"/>
              <a:t>13-Nov-21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  <p:grpSp>
        <p:nvGrpSpPr>
          <p:cNvPr id="13" name="Group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Oval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DD634-7F0D-4981-ABD0-B5A48726A3D4}" type="datetime1">
              <a:rPr lang="en-US" smtClean="0"/>
              <a:t>13-Nov-21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EDDAF-9716-41D2-B94D-30C785CA5B2F}" type="datetime1">
              <a:rPr lang="en-US" smtClean="0"/>
              <a:t>13-Nov-21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D7DF-E5A3-4F98-912E-3862EAFEFF94}" type="datetime1">
              <a:rPr lang="en-US" smtClean="0"/>
              <a:t>13-Nov-21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08253-51A5-4412-92DF-EB9D64F94EB9}" type="datetime1">
              <a:rPr lang="en-US" smtClean="0"/>
              <a:t>13-Nov-21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5EA5E-9837-4CF2-A449-2CD7400D24B2}" type="datetime1">
              <a:rPr lang="en-US" smtClean="0"/>
              <a:t>13-Nov-21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8980-F92D-4091-833C-61CDB033BBD4}" type="datetime1">
              <a:rPr lang="en-US" smtClean="0"/>
              <a:t>13-Nov-21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400"/>
          </a:p>
        </p:txBody>
      </p:sp>
      <p:sp>
        <p:nvSpPr>
          <p:cNvPr id="8" name="Rounded Rectangle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9E2E8DF6-66F5-4137-9FF5-FA1333AB1ECE}" type="datetime1">
              <a:rPr lang="en-US" smtClean="0"/>
              <a:t>13-Nov-21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928" y="1622423"/>
            <a:ext cx="9751060" cy="4267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6A17FBF-606B-481A-A518-F13CE2CB1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034" y="428752"/>
            <a:ext cx="8757894" cy="873303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DECCEE-F52D-45D3-88DB-A45A5C904ED1}"/>
              </a:ext>
            </a:extLst>
          </p:cNvPr>
          <p:cNvCxnSpPr/>
          <p:nvPr/>
        </p:nvCxnSpPr>
        <p:spPr>
          <a:xfrm>
            <a:off x="1114928" y="1320343"/>
            <a:ext cx="9144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E16792D-324C-4EB8-86D9-EA4267E3CB9D}"/>
              </a:ext>
            </a:extLst>
          </p:cNvPr>
          <p:cNvSpPr txBox="1"/>
          <p:nvPr/>
        </p:nvSpPr>
        <p:spPr>
          <a:xfrm>
            <a:off x="2071687" y="1333373"/>
            <a:ext cx="7620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Recognize Meaningful Words and Idioms from the Images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        Based on OCR Tesseract Engine and NLTK</a:t>
            </a:r>
            <a:endParaRPr lang="en-US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259473" y="1989821"/>
            <a:ext cx="1461969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N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Presented by</a:t>
            </a:r>
            <a:endParaRPr lang="en-US" sz="1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45092" y="2370589"/>
            <a:ext cx="3269776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Md. </a:t>
            </a:r>
            <a:r>
              <a:rPr lang="en-US" sz="1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Rakib</a:t>
            </a:r>
            <a:r>
              <a:rPr lang="en-US" sz="1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Mia</a:t>
            </a:r>
          </a:p>
          <a:p>
            <a:pPr algn="ctr"/>
            <a:r>
              <a:rPr lang="en-US" sz="1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Comilla</a:t>
            </a:r>
            <a:r>
              <a:rPr lang="en-US" sz="1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University, </a:t>
            </a:r>
            <a:r>
              <a:rPr lang="en-US" sz="1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Cumilla</a:t>
            </a:r>
            <a:r>
              <a:rPr lang="en-US" sz="1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- 3506, Bangladesh</a:t>
            </a:r>
          </a:p>
        </p:txBody>
      </p:sp>
      <p:sp>
        <p:nvSpPr>
          <p:cNvPr id="23" name="Subtitle 2"/>
          <p:cNvSpPr txBox="1">
            <a:spLocks/>
          </p:cNvSpPr>
          <p:nvPr/>
        </p:nvSpPr>
        <p:spPr>
          <a:xfrm>
            <a:off x="1690687" y="3304869"/>
            <a:ext cx="8378588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0392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2144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53896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55648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59152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60904" indent="-2468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754959-7FE6-45D5-9B36-61E86640FE91}"/>
              </a:ext>
            </a:extLst>
          </p:cNvPr>
          <p:cNvSpPr txBox="1"/>
          <p:nvPr/>
        </p:nvSpPr>
        <p:spPr>
          <a:xfrm>
            <a:off x="1313364" y="4583617"/>
            <a:ext cx="882332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5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Session Name (Date, Time, and Hall)</a:t>
            </a:r>
            <a:r>
              <a:rPr lang="en-IN" sz="15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endParaRPr lang="en-IN" sz="1500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Speech and Text Analytics-I 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(Sept 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23, 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2021, 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15:00-17:00</a:t>
            </a:r>
            <a:r>
              <a:rPr lang="en-US" sz="1500" dirty="0">
                <a:latin typeface="Times New Roman" pitchFamily="18" charset="0"/>
                <a:cs typeface="Times New Roman" pitchFamily="18" charset="0"/>
              </a:rPr>
              <a:t>, Hall 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3)</a:t>
            </a:r>
            <a:endParaRPr lang="en-IN" sz="15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sz="15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Session ID: </a:t>
            </a:r>
            <a:r>
              <a:rPr lang="en-IN" sz="15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algn="ctr"/>
            <a:r>
              <a:rPr lang="en-IN" sz="15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Paper ID   : </a:t>
            </a:r>
            <a:r>
              <a:rPr lang="en-IN" sz="1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129</a:t>
            </a:r>
            <a:endParaRPr lang="en-IN" sz="15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253F741-7785-4637-98DB-C098ADF667AD}"/>
              </a:ext>
            </a:extLst>
          </p:cNvPr>
          <p:cNvCxnSpPr/>
          <p:nvPr/>
        </p:nvCxnSpPr>
        <p:spPr>
          <a:xfrm>
            <a:off x="1133977" y="5544434"/>
            <a:ext cx="9105901" cy="708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E97E59E-27FE-4FA2-BFAB-85036534E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128" y="5562601"/>
            <a:ext cx="9067800" cy="76199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458065" y="3213563"/>
            <a:ext cx="684383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Partha</a:t>
            </a:r>
            <a:r>
              <a:rPr lang="en-US" sz="1200" dirty="0"/>
              <a:t> Chakraborty</a:t>
            </a:r>
            <a:r>
              <a:rPr lang="en-US" sz="1200" baseline="30000" dirty="0"/>
              <a:t>1*, </a:t>
            </a:r>
            <a:r>
              <a:rPr lang="en-US" sz="1200" dirty="0"/>
              <a:t>Md. </a:t>
            </a:r>
            <a:r>
              <a:rPr lang="en-US" sz="1200" dirty="0" err="1"/>
              <a:t>Rakib</a:t>
            </a:r>
            <a:r>
              <a:rPr lang="en-US" sz="1200" dirty="0"/>
              <a:t> Mia</a:t>
            </a:r>
            <a:r>
              <a:rPr lang="en-US" sz="1200" baseline="30000" dirty="0"/>
              <a:t>1</a:t>
            </a:r>
            <a:r>
              <a:rPr lang="en-US" sz="1200" dirty="0"/>
              <a:t>, </a:t>
            </a:r>
            <a:r>
              <a:rPr lang="en-US" sz="1200" dirty="0" err="1"/>
              <a:t>Humayun</a:t>
            </a:r>
            <a:r>
              <a:rPr lang="en-US" sz="1200" dirty="0"/>
              <a:t> </a:t>
            </a:r>
            <a:r>
              <a:rPr lang="en-US" sz="1200" dirty="0" err="1"/>
              <a:t>Kabir</a:t>
            </a:r>
            <a:r>
              <a:rPr lang="en-US" sz="1200" dirty="0"/>
              <a:t> Sumon</a:t>
            </a:r>
            <a:r>
              <a:rPr lang="en-US" sz="1200" baseline="30000" dirty="0"/>
              <a:t>1</a:t>
            </a:r>
            <a:r>
              <a:rPr lang="en-US" sz="1200" dirty="0"/>
              <a:t>, Aditi Sarker</a:t>
            </a:r>
            <a:r>
              <a:rPr lang="en-US" sz="1200" baseline="30000" dirty="0"/>
              <a:t>1</a:t>
            </a:r>
            <a:r>
              <a:rPr lang="en-US" sz="1200" dirty="0"/>
              <a:t>, Al Imtiaz</a:t>
            </a:r>
            <a:r>
              <a:rPr lang="en-US" sz="1200" baseline="30000" dirty="0"/>
              <a:t>2</a:t>
            </a:r>
            <a:r>
              <a:rPr lang="en-US" sz="1200" dirty="0"/>
              <a:t>, Md. </a:t>
            </a:r>
            <a:r>
              <a:rPr lang="en-US" sz="1200" dirty="0" err="1"/>
              <a:t>Mahbubur</a:t>
            </a:r>
            <a:r>
              <a:rPr lang="en-US" sz="1200" dirty="0"/>
              <a:t> Rahman</a:t>
            </a:r>
            <a:r>
              <a:rPr lang="en-US" sz="1200" baseline="30000" dirty="0"/>
              <a:t>3</a:t>
            </a:r>
            <a:r>
              <a:rPr lang="en-US" sz="1200" dirty="0"/>
              <a:t>, Mohammad Abu Yousuf</a:t>
            </a:r>
            <a:r>
              <a:rPr lang="en-US" sz="1200" baseline="30000" dirty="0"/>
              <a:t>4</a:t>
            </a:r>
            <a:r>
              <a:rPr lang="en-US" sz="1200" dirty="0"/>
              <a:t>, and </a:t>
            </a:r>
            <a:r>
              <a:rPr lang="en-US" sz="1200" dirty="0" err="1"/>
              <a:t>Tanupriya</a:t>
            </a:r>
            <a:r>
              <a:rPr lang="en-US" sz="1200" dirty="0"/>
              <a:t> </a:t>
            </a:r>
            <a:r>
              <a:rPr lang="en-US" sz="1200" dirty="0" smtClean="0"/>
              <a:t>Choudhury</a:t>
            </a:r>
            <a:r>
              <a:rPr lang="en-US" sz="1200" baseline="30000" dirty="0" smtClean="0"/>
              <a:t>5</a:t>
            </a:r>
          </a:p>
          <a:p>
            <a:pPr algn="ctr"/>
            <a:endParaRPr lang="en-US" sz="1200" baseline="30000" dirty="0" smtClean="0"/>
          </a:p>
          <a:p>
            <a:pPr algn="ctr"/>
            <a:r>
              <a:rPr lang="en-US" sz="1200" b="1" baseline="30000" dirty="0"/>
              <a:t>] </a:t>
            </a:r>
            <a:r>
              <a:rPr lang="en-US" sz="1200" dirty="0"/>
              <a:t>Department of Computer Science &amp; Engineering, </a:t>
            </a:r>
            <a:r>
              <a:rPr lang="en-US" sz="1200" dirty="0" err="1"/>
              <a:t>Comilla</a:t>
            </a:r>
            <a:r>
              <a:rPr lang="en-US" sz="1200" dirty="0"/>
              <a:t> University, </a:t>
            </a:r>
            <a:r>
              <a:rPr lang="en-US" sz="1200" dirty="0" err="1"/>
              <a:t>Cumilla</a:t>
            </a:r>
            <a:r>
              <a:rPr lang="en-US" sz="1200" dirty="0"/>
              <a:t> - 3506, Bangladesh</a:t>
            </a:r>
          </a:p>
          <a:p>
            <a:pPr algn="ctr"/>
            <a:r>
              <a:rPr lang="en-US" sz="1200" b="1" baseline="30000" dirty="0"/>
              <a:t>[2]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Department of CSE, University of Information Technology and Sciences, Bangladesh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b="1" baseline="30000" dirty="0"/>
              <a:t>[3]</a:t>
            </a:r>
            <a:r>
              <a:rPr lang="en-US" sz="1200" dirty="0"/>
              <a:t> 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Software Engineer, </a:t>
            </a:r>
            <a:r>
              <a:rPr lang="en-US" sz="1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Crowdrealty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Tokyo, Japan</a:t>
            </a:r>
            <a:endParaRPr lang="en-US" sz="1200" dirty="0"/>
          </a:p>
          <a:p>
            <a:pPr algn="ctr"/>
            <a:r>
              <a:rPr lang="en-US" sz="1200" b="1" baseline="30000" dirty="0"/>
              <a:t>[4]</a:t>
            </a:r>
            <a:r>
              <a:rPr lang="en-US" sz="1200" dirty="0"/>
              <a:t> Institute of Information Technology, </a:t>
            </a:r>
            <a:r>
              <a:rPr lang="en-US" sz="1200" dirty="0" err="1"/>
              <a:t>Jahangirnagar</a:t>
            </a:r>
            <a:r>
              <a:rPr lang="en-US" sz="1200" dirty="0"/>
              <a:t> University, </a:t>
            </a:r>
            <a:r>
              <a:rPr lang="en-US" sz="1200" dirty="0" err="1"/>
              <a:t>Savar</a:t>
            </a:r>
            <a:r>
              <a:rPr lang="en-US" sz="1200" dirty="0"/>
              <a:t>, Dhaka-1342,Bangladesh</a:t>
            </a:r>
          </a:p>
          <a:p>
            <a:pPr lvl="0" algn="ctr"/>
            <a:r>
              <a:rPr lang="en-US" sz="1200" dirty="0">
                <a:solidFill>
                  <a:prstClr val="white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b="1" baseline="30000" dirty="0">
                <a:solidFill>
                  <a:prstClr val="white"/>
                </a:solidFill>
              </a:rPr>
              <a:t>[5]</a:t>
            </a:r>
            <a:r>
              <a:rPr lang="en-US" sz="1200" dirty="0">
                <a:solidFill>
                  <a:prstClr val="white"/>
                </a:solidFill>
              </a:rPr>
              <a:t> </a:t>
            </a:r>
            <a:r>
              <a:rPr lang="en-US" sz="1200" dirty="0">
                <a:solidFill>
                  <a:prstClr val="white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Department of Informatics, School of Computer Science, UPES, Dehradun, India</a:t>
            </a:r>
            <a:endParaRPr lang="en-US" sz="1200" dirty="0">
              <a:solidFill>
                <a:prstClr val="white"/>
              </a:solidFill>
            </a:endParaRPr>
          </a:p>
          <a:p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111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Experimental </a:t>
            </a:r>
            <a:r>
              <a:rPr lang="en-US" b="1" dirty="0" smtClean="0"/>
              <a:t>Result (Cont.)</a:t>
            </a:r>
            <a:endParaRPr lang="en-US" b="1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69943" y="5850900"/>
            <a:ext cx="711015" cy="441293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pPr algn="ctr"/>
            <a:r>
              <a:rPr lang="en-US" sz="1600" dirty="0" smtClean="0"/>
              <a:t>10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656012" y="5715000"/>
            <a:ext cx="485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Fig: </a:t>
            </a:r>
            <a:r>
              <a:rPr lang="en-US" b="1" dirty="0"/>
              <a:t>Primary output of our </a:t>
            </a:r>
            <a:r>
              <a:rPr lang="en-US" b="1" dirty="0" smtClean="0"/>
              <a:t>research</a:t>
            </a:r>
            <a:endParaRPr lang="en-US" dirty="0"/>
          </a:p>
        </p:txBody>
      </p:sp>
      <p:pic>
        <p:nvPicPr>
          <p:cNvPr id="8" name="image12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9112" y="1752600"/>
            <a:ext cx="3981450" cy="2971800"/>
          </a:xfrm>
          <a:prstGeom prst="rect">
            <a:avLst/>
          </a:prstGeom>
        </p:spPr>
      </p:pic>
      <p:pic>
        <p:nvPicPr>
          <p:cNvPr id="10" name="image13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81018" y="1788287"/>
            <a:ext cx="4213993" cy="29361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41462" y="4850368"/>
            <a:ext cx="422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(a)</a:t>
            </a:r>
            <a:r>
              <a:rPr lang="en-US" dirty="0"/>
              <a:t> Extracted text shows Bangla Meaning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70612" y="4850368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 Phrases Identification and </a:t>
            </a:r>
            <a:r>
              <a:rPr lang="en-US" dirty="0" smtClean="0"/>
              <a:t>Bangla Meaning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132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304800"/>
            <a:ext cx="9751060" cy="1143000"/>
          </a:xfrm>
        </p:spPr>
        <p:txBody>
          <a:bodyPr/>
          <a:lstStyle/>
          <a:p>
            <a:r>
              <a:rPr lang="en-US" b="1" dirty="0" smtClean="0"/>
              <a:t>Result Analysis</a:t>
            </a:r>
            <a:endParaRPr lang="en-US" b="1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644842" y="1698857"/>
            <a:ext cx="10439400" cy="4572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                                       </a:t>
            </a:r>
          </a:p>
          <a:p>
            <a:pPr algn="just"/>
            <a:r>
              <a:rPr lang="en-US" dirty="0" smtClean="0"/>
              <a:t>'Courier </a:t>
            </a:r>
            <a:r>
              <a:rPr lang="en-US" dirty="0"/>
              <a:t>New' had a maximum efficiency of 64 </a:t>
            </a:r>
            <a:r>
              <a:rPr lang="en-US" dirty="0" smtClean="0"/>
              <a:t>percent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'Times' font had the lowest accuracy, at 39</a:t>
            </a:r>
            <a:r>
              <a:rPr lang="en-US" dirty="0" smtClean="0"/>
              <a:t>%.With </a:t>
            </a:r>
            <a:r>
              <a:rPr lang="en-US" dirty="0"/>
              <a:t>a larger font size, such as 14pt, the OCR engine achieved the highest level of correctness, whereas with a smaller font size, such as 11pt, it achieved the lowest level of accuracy</a:t>
            </a:r>
            <a:endParaRPr lang="en-US" dirty="0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69943" y="5850900"/>
            <a:ext cx="711015" cy="441293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pPr algn="ctr"/>
            <a:r>
              <a:rPr lang="en-US" sz="1600" dirty="0" smtClean="0"/>
              <a:t>11</a:t>
            </a:r>
            <a:endParaRPr lang="en-US" sz="2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655930"/>
              </p:ext>
            </p:extLst>
          </p:nvPr>
        </p:nvGraphicFramePr>
        <p:xfrm>
          <a:off x="1801600" y="1662281"/>
          <a:ext cx="81258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1471">
                  <a:extLst>
                    <a:ext uri="{9D8B030D-6E8A-4147-A177-3AD203B41FA5}">
                      <a16:colId xmlns:a16="http://schemas.microsoft.com/office/drawing/2014/main" val="3370779408"/>
                    </a:ext>
                  </a:extLst>
                </a:gridCol>
                <a:gridCol w="2031471">
                  <a:extLst>
                    <a:ext uri="{9D8B030D-6E8A-4147-A177-3AD203B41FA5}">
                      <a16:colId xmlns:a16="http://schemas.microsoft.com/office/drawing/2014/main" val="2138132755"/>
                    </a:ext>
                  </a:extLst>
                </a:gridCol>
                <a:gridCol w="2031471">
                  <a:extLst>
                    <a:ext uri="{9D8B030D-6E8A-4147-A177-3AD203B41FA5}">
                      <a16:colId xmlns:a16="http://schemas.microsoft.com/office/drawing/2014/main" val="2065928772"/>
                    </a:ext>
                  </a:extLst>
                </a:gridCol>
                <a:gridCol w="2031471">
                  <a:extLst>
                    <a:ext uri="{9D8B030D-6E8A-4147-A177-3AD203B41FA5}">
                      <a16:colId xmlns:a16="http://schemas.microsoft.com/office/drawing/2014/main" val="2270447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Font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Accuracy(Size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205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hnschrift SemiCondensed" panose="020B0502040204020203" pitchFamily="34" charset="0"/>
                        </a:rPr>
                        <a:t>39%</a:t>
                      </a:r>
                      <a:endParaRPr lang="en-US" dirty="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hnschrift SemiCondensed" panose="020B0502040204020203" pitchFamily="34" charset="0"/>
                        </a:rPr>
                        <a:t>14</a:t>
                      </a:r>
                      <a:endParaRPr lang="en-US" dirty="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hnschrift SemiCondensed" panose="020B0502040204020203" pitchFamily="34" charset="0"/>
                        </a:rPr>
                        <a:t>77%</a:t>
                      </a:r>
                      <a:endParaRPr lang="en-US" dirty="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406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Courier</a:t>
                      </a:r>
                      <a:r>
                        <a:rPr lang="en-US" baseline="0" dirty="0" smtClean="0"/>
                        <a:t> New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hnschrift SemiCondensed" panose="020B0502040204020203" pitchFamily="34" charset="0"/>
                        </a:rPr>
                        <a:t>64%</a:t>
                      </a:r>
                      <a:endParaRPr lang="en-US" dirty="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hnschrift SemiCondensed" panose="020B0502040204020203" pitchFamily="34" charset="0"/>
                        </a:rPr>
                        <a:t>13</a:t>
                      </a:r>
                      <a:endParaRPr lang="en-US" dirty="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hnschrift SemiCondensed" panose="020B0502040204020203" pitchFamily="34" charset="0"/>
                        </a:rPr>
                        <a:t>69%</a:t>
                      </a:r>
                      <a:endParaRPr lang="en-US" dirty="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349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hnschrift SemiCondensed" panose="020B0502040204020203" pitchFamily="34" charset="0"/>
                        </a:rPr>
                        <a:t>60%</a:t>
                      </a:r>
                      <a:endParaRPr lang="en-US" dirty="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hnschrift SemiCondensed" panose="020B0502040204020203" pitchFamily="34" charset="0"/>
                        </a:rPr>
                        <a:t>12</a:t>
                      </a:r>
                      <a:endParaRPr lang="en-US" dirty="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hnschrift SemiCondensed" panose="020B0502040204020203" pitchFamily="34" charset="0"/>
                        </a:rPr>
                        <a:t>60%</a:t>
                      </a:r>
                      <a:endParaRPr lang="en-US" dirty="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083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Consolas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hnschrift SemiCondensed" panose="020B0502040204020203" pitchFamily="34" charset="0"/>
                        </a:rPr>
                        <a:t>62%</a:t>
                      </a:r>
                      <a:endParaRPr lang="en-US" dirty="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hnschrift SemiCondensed" panose="020B0502040204020203" pitchFamily="34" charset="0"/>
                        </a:rPr>
                        <a:t>11</a:t>
                      </a:r>
                      <a:endParaRPr lang="en-US" dirty="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ahnschrift SemiCondensed" panose="020B0502040204020203" pitchFamily="34" charset="0"/>
                        </a:rPr>
                        <a:t>52%</a:t>
                      </a:r>
                      <a:endParaRPr lang="en-US" dirty="0"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524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323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084179"/>
          </a:xfrm>
        </p:spPr>
        <p:txBody>
          <a:bodyPr/>
          <a:lstStyle/>
          <a:p>
            <a:r>
              <a:rPr lang="en-US" b="1" dirty="0" smtClean="0"/>
              <a:t>Conclusion 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600200"/>
            <a:ext cx="9751060" cy="47244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This research  introduces </a:t>
            </a:r>
            <a:r>
              <a:rPr lang="en-US" dirty="0"/>
              <a:t>a model which is a useful technique for extracting data from photos and also from scanned documents that aren't editable or searchable. </a:t>
            </a:r>
            <a:endParaRPr lang="en-US" dirty="0" smtClean="0"/>
          </a:p>
          <a:p>
            <a:pPr marL="0" indent="0" algn="just">
              <a:buNone/>
            </a:pPr>
            <a:r>
              <a:rPr lang="en-US" u="sng" dirty="0" smtClean="0"/>
              <a:t>Limitation: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 smtClean="0"/>
              <a:t>Our Proposed model only work with photos.</a:t>
            </a:r>
          </a:p>
          <a:p>
            <a:pPr marL="0" indent="0" algn="just">
              <a:buNone/>
            </a:pPr>
            <a:r>
              <a:rPr lang="en-US" u="sng" dirty="0" smtClean="0"/>
              <a:t>Future Work:</a:t>
            </a:r>
            <a:endParaRPr lang="en-US" u="sng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Book Antiqua" panose="02040602050305030304" pitchFamily="18" charset="0"/>
                <a:ea typeface="Calibri" panose="020F0502020204030204" pitchFamily="34" charset="0"/>
                <a:cs typeface="Book Antiqua" panose="02040602050305030304" pitchFamily="18" charset="0"/>
              </a:rPr>
              <a:t>For </a:t>
            </a:r>
            <a:r>
              <a:rPr lang="en-US" dirty="0">
                <a:latin typeface="Book Antiqua" panose="02040602050305030304" pitchFamily="18" charset="0"/>
                <a:ea typeface="Calibri" panose="020F0502020204030204" pitchFamily="34" charset="0"/>
                <a:cs typeface="Book Antiqua" panose="02040602050305030304" pitchFamily="18" charset="0"/>
              </a:rPr>
              <a:t>Bengali character recognition, we will develop our own Tesseract engine in the upcoming </a:t>
            </a:r>
            <a:r>
              <a:rPr lang="en-US" dirty="0" smtClean="0">
                <a:latin typeface="Book Antiqua" panose="02040602050305030304" pitchFamily="18" charset="0"/>
                <a:ea typeface="Calibri" panose="020F0502020204030204" pitchFamily="34" charset="0"/>
                <a:cs typeface="Book Antiqua" panose="02040602050305030304" pitchFamily="18" charset="0"/>
              </a:rPr>
              <a:t>months.</a:t>
            </a:r>
            <a:endParaRPr lang="en-US" dirty="0">
              <a:latin typeface="Book Antiqua" panose="02040602050305030304" pitchFamily="18" charset="0"/>
              <a:ea typeface="Calibri" panose="020F0502020204030204" pitchFamily="34" charset="0"/>
              <a:cs typeface="Book Antiqua" panose="0204060205030503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SG" dirty="0" smtClean="0"/>
              <a:t>We also aim to find the result </a:t>
            </a:r>
            <a:r>
              <a:rPr lang="en-US" dirty="0" smtClean="0">
                <a:latin typeface="Book Antiqua" panose="02040602050305030304" pitchFamily="18" charset="0"/>
                <a:ea typeface="Calibri" panose="020F0502020204030204" pitchFamily="34" charset="0"/>
                <a:cs typeface="Book Antiqua" panose="02040602050305030304" pitchFamily="18" charset="0"/>
              </a:rPr>
              <a:t>from a running video.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Book Antiqua" panose="02040602050305030304" pitchFamily="18" charset="0"/>
                <a:ea typeface="Calibri" panose="020F0502020204030204" pitchFamily="34" charset="0"/>
                <a:cs typeface="Book Antiqua" panose="02040602050305030304" pitchFamily="18" charset="0"/>
              </a:rPr>
              <a:t>We </a:t>
            </a:r>
            <a:r>
              <a:rPr lang="en-US" dirty="0">
                <a:latin typeface="Book Antiqua" panose="02040602050305030304" pitchFamily="18" charset="0"/>
                <a:ea typeface="Calibri" panose="020F0502020204030204" pitchFamily="34" charset="0"/>
                <a:cs typeface="Book Antiqua" panose="02040602050305030304" pitchFamily="18" charset="0"/>
              </a:rPr>
              <a:t>will be able to add many more languages to translate into.</a:t>
            </a:r>
            <a:endParaRPr lang="en-US" dirty="0" smtClean="0">
              <a:latin typeface="Book Antiqua" panose="02040602050305030304" pitchFamily="18" charset="0"/>
              <a:ea typeface="Calibri" panose="020F0502020204030204" pitchFamily="34" charset="0"/>
              <a:cs typeface="Book Antiqua" panose="0204060205030503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dirty="0">
              <a:latin typeface="Book Antiqua" panose="02040602050305030304" pitchFamily="18" charset="0"/>
              <a:ea typeface="Calibri" panose="020F0502020204030204" pitchFamily="34" charset="0"/>
              <a:cs typeface="Book Antiqua" panose="02040602050305030304" pitchFamily="18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69943" y="5850900"/>
            <a:ext cx="711015" cy="441293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pPr algn="ctr"/>
            <a:r>
              <a:rPr lang="en-US" sz="1600" dirty="0" smtClean="0"/>
              <a:t>12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095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 smtClean="0"/>
              <a:t>Reference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600200"/>
            <a:ext cx="9751060" cy="4826000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00000"/>
              </a:lnSpc>
              <a:buSzPct val="100000"/>
              <a:buFont typeface="+mj-lt"/>
              <a:buAutoNum type="arabicPeriod"/>
            </a:pPr>
            <a:r>
              <a:rPr lang="en-US" sz="1300" dirty="0" smtClean="0"/>
              <a:t>Arshad</a:t>
            </a:r>
            <a:r>
              <a:rPr lang="en-US" sz="1300" dirty="0"/>
              <a:t>, H., </a:t>
            </a:r>
            <a:r>
              <a:rPr lang="en-US" sz="1300" dirty="0" err="1"/>
              <a:t>Abidin</a:t>
            </a:r>
            <a:r>
              <a:rPr lang="en-US" sz="1300" dirty="0"/>
              <a:t>, R.Z., </a:t>
            </a:r>
            <a:r>
              <a:rPr lang="en-US" sz="1300" dirty="0" err="1"/>
              <a:t>Obeidy</a:t>
            </a:r>
            <a:r>
              <a:rPr lang="en-US" sz="1300" dirty="0"/>
              <a:t>, W.K.: Identification of vehicle plate number using optical character recognition: A mobile application. </a:t>
            </a:r>
            <a:r>
              <a:rPr lang="en-US" sz="1300" dirty="0" err="1"/>
              <a:t>Pertanika</a:t>
            </a:r>
            <a:r>
              <a:rPr lang="en-US" sz="1300" dirty="0"/>
              <a:t> Journal of Science and Technology 25, 173–180 (2017)</a:t>
            </a:r>
          </a:p>
          <a:p>
            <a:pPr marL="457200" indent="-457200" algn="just">
              <a:lnSpc>
                <a:spcPct val="100000"/>
              </a:lnSpc>
              <a:buSzPct val="100000"/>
              <a:buFont typeface="+mj-lt"/>
              <a:buAutoNum type="arabicPeriod"/>
            </a:pPr>
            <a:r>
              <a:rPr lang="en-US" sz="1300" dirty="0" err="1" smtClean="0"/>
              <a:t>Baek</a:t>
            </a:r>
            <a:r>
              <a:rPr lang="en-US" sz="1300" dirty="0"/>
              <a:t>, Y., Lee, B., Han, D., Yun,  S., Lee, H.: Character region awareness for text </a:t>
            </a:r>
            <a:r>
              <a:rPr lang="en-US" sz="1300" dirty="0" err="1"/>
              <a:t>detec</a:t>
            </a:r>
            <a:r>
              <a:rPr lang="en-US" sz="1300" dirty="0"/>
              <a:t>-  </a:t>
            </a:r>
            <a:r>
              <a:rPr lang="en-US" sz="1300" dirty="0" err="1"/>
              <a:t>tion</a:t>
            </a:r>
            <a:r>
              <a:rPr lang="en-US" sz="1300" dirty="0"/>
              <a:t>. 2019 IEEE/CVF Conference on Computer Vision and Pattern Recognition (CVPR) pp. 9357–9366 (2019</a:t>
            </a:r>
            <a:r>
              <a:rPr lang="en-US" sz="1300" dirty="0" smtClean="0"/>
              <a:t>)</a:t>
            </a:r>
            <a:endParaRPr lang="en-US" sz="1300" dirty="0"/>
          </a:p>
          <a:p>
            <a:pPr marL="457200" indent="-457200" algn="just">
              <a:lnSpc>
                <a:spcPct val="100000"/>
              </a:lnSpc>
              <a:buSzPct val="100000"/>
              <a:buFont typeface="+mj-lt"/>
              <a:buAutoNum type="arabicPeriod"/>
            </a:pPr>
            <a:r>
              <a:rPr lang="en-US" sz="1300" dirty="0" err="1" smtClean="0"/>
              <a:t>Blesser</a:t>
            </a:r>
            <a:r>
              <a:rPr lang="en-US" sz="1300" dirty="0"/>
              <a:t>, B., </a:t>
            </a:r>
            <a:r>
              <a:rPr lang="en-US" sz="1300" dirty="0" err="1"/>
              <a:t>Kuklinski</a:t>
            </a:r>
            <a:r>
              <a:rPr lang="en-US" sz="1300" dirty="0"/>
              <a:t>, T., </a:t>
            </a:r>
            <a:r>
              <a:rPr lang="en-US" sz="1300" dirty="0" err="1"/>
              <a:t>Shillman</a:t>
            </a:r>
            <a:r>
              <a:rPr lang="en-US" sz="1300" dirty="0"/>
              <a:t>, R.: Empirical tests for feature selection based on a </a:t>
            </a:r>
            <a:r>
              <a:rPr lang="en-US" sz="1300" dirty="0" err="1"/>
              <a:t>psy</a:t>
            </a:r>
            <a:r>
              <a:rPr lang="en-US" sz="1300" dirty="0"/>
              <a:t>- </a:t>
            </a:r>
            <a:r>
              <a:rPr lang="en-US" sz="1300" dirty="0" err="1"/>
              <a:t>chological</a:t>
            </a:r>
            <a:r>
              <a:rPr lang="en-US" sz="1300" dirty="0"/>
              <a:t> theory of character recognition. Pattern </a:t>
            </a:r>
            <a:r>
              <a:rPr lang="en-US" sz="1300" dirty="0" err="1"/>
              <a:t>Recognit</a:t>
            </a:r>
            <a:r>
              <a:rPr lang="en-US" sz="1300" dirty="0"/>
              <a:t>. 8, 77–85 (1976)	</a:t>
            </a:r>
          </a:p>
          <a:p>
            <a:pPr marL="457200" indent="-457200" algn="just">
              <a:lnSpc>
                <a:spcPct val="100000"/>
              </a:lnSpc>
              <a:buSzPct val="100000"/>
              <a:buFont typeface="+mj-lt"/>
              <a:buAutoNum type="arabicPeriod"/>
            </a:pPr>
            <a:r>
              <a:rPr lang="en-US" sz="1300" dirty="0" smtClean="0"/>
              <a:t>Carter</a:t>
            </a:r>
            <a:r>
              <a:rPr lang="en-US" sz="1300" dirty="0"/>
              <a:t>, R., </a:t>
            </a:r>
            <a:r>
              <a:rPr lang="en-US" sz="1300" dirty="0" err="1"/>
              <a:t>Meggs</a:t>
            </a:r>
            <a:r>
              <a:rPr lang="en-US" sz="1300" dirty="0"/>
              <a:t>, P.B., Day, B.: Typographic design: Form and communication. John Wiley and Sons (2011)</a:t>
            </a:r>
          </a:p>
          <a:p>
            <a:pPr marL="457200" indent="-457200" algn="just">
              <a:lnSpc>
                <a:spcPct val="100000"/>
              </a:lnSpc>
              <a:buSzPct val="100000"/>
              <a:buFont typeface="+mj-lt"/>
              <a:buAutoNum type="arabicPeriod"/>
            </a:pPr>
            <a:r>
              <a:rPr lang="en-US" sz="1300" dirty="0" err="1" smtClean="0"/>
              <a:t>Dhiman</a:t>
            </a:r>
            <a:r>
              <a:rPr lang="en-US" sz="1300" dirty="0"/>
              <a:t>, S., Singh, A.: Tesseract vs </a:t>
            </a:r>
            <a:r>
              <a:rPr lang="en-US" sz="1300" dirty="0" err="1"/>
              <a:t>gocr</a:t>
            </a:r>
            <a:r>
              <a:rPr lang="en-US" sz="1300" dirty="0"/>
              <a:t> a comparative study. International Journal of Recent Technology and Engineering 2 (2013)</a:t>
            </a:r>
          </a:p>
          <a:p>
            <a:pPr marL="457200" indent="-457200" algn="just">
              <a:lnSpc>
                <a:spcPct val="100000"/>
              </a:lnSpc>
              <a:buSzPct val="100000"/>
              <a:buFont typeface="+mj-lt"/>
              <a:buAutoNum type="arabicPeriod"/>
            </a:pPr>
            <a:r>
              <a:rPr lang="en-US" sz="1300" dirty="0" err="1" smtClean="0"/>
              <a:t>Khormi</a:t>
            </a:r>
            <a:r>
              <a:rPr lang="en-US" sz="1300" dirty="0"/>
              <a:t>, A., </a:t>
            </a:r>
            <a:r>
              <a:rPr lang="en-US" sz="1300" dirty="0" err="1"/>
              <a:t>Alahmadi</a:t>
            </a:r>
            <a:r>
              <a:rPr lang="en-US" sz="1300" dirty="0"/>
              <a:t>, M., </a:t>
            </a:r>
            <a:r>
              <a:rPr lang="en-US" sz="1300" dirty="0" err="1"/>
              <a:t>Haiduc</a:t>
            </a:r>
            <a:r>
              <a:rPr lang="en-US" sz="1300" dirty="0"/>
              <a:t>, S.: A study on the accuracy of </a:t>
            </a:r>
            <a:r>
              <a:rPr lang="en-US" sz="1300" dirty="0" err="1"/>
              <a:t>ocr</a:t>
            </a:r>
            <a:r>
              <a:rPr lang="en-US" sz="1300" dirty="0"/>
              <a:t> engines for source code transcription from programming screencasts p. 65–75 (2020</a:t>
            </a:r>
            <a:r>
              <a:rPr lang="en-US" sz="1300" dirty="0" smtClean="0"/>
              <a:t>)</a:t>
            </a:r>
          </a:p>
          <a:p>
            <a:pPr marL="457200" indent="-457200" algn="just">
              <a:lnSpc>
                <a:spcPct val="100000"/>
              </a:lnSpc>
              <a:buSzPct val="100000"/>
              <a:buFont typeface="+mj-lt"/>
              <a:buAutoNum type="arabicPeriod"/>
            </a:pPr>
            <a:r>
              <a:rPr lang="en-US" sz="1300" dirty="0" smtClean="0"/>
              <a:t>Kumar</a:t>
            </a:r>
            <a:r>
              <a:rPr lang="en-US" sz="1300" dirty="0"/>
              <a:t>, M., Jindal, M., Sharma, R.: Segmentation of isolated and touching characters in offline handwritten </a:t>
            </a:r>
            <a:r>
              <a:rPr lang="en-US" sz="1300" dirty="0" err="1"/>
              <a:t>gurmukhi</a:t>
            </a:r>
            <a:r>
              <a:rPr lang="en-US" sz="1300" dirty="0"/>
              <a:t> script recognition. International Journal of Information Tech- </a:t>
            </a:r>
            <a:r>
              <a:rPr lang="en-US" sz="1300" dirty="0" err="1"/>
              <a:t>nology</a:t>
            </a:r>
            <a:r>
              <a:rPr lang="en-US" sz="1300" dirty="0"/>
              <a:t> and Computer Science 6, 58–63 (2014)</a:t>
            </a:r>
          </a:p>
          <a:p>
            <a:pPr marL="457200" indent="-457200" algn="just">
              <a:lnSpc>
                <a:spcPct val="100000"/>
              </a:lnSpc>
              <a:buSzPct val="100000"/>
              <a:buFont typeface="+mj-lt"/>
              <a:buAutoNum type="arabicPeriod"/>
            </a:pPr>
            <a:r>
              <a:rPr lang="en-US" sz="1300" dirty="0" smtClean="0"/>
              <a:t>Kumar</a:t>
            </a:r>
            <a:r>
              <a:rPr lang="en-US" sz="1300" dirty="0"/>
              <a:t>, R., Singh, A.: Algorithm to detect and segment </a:t>
            </a:r>
            <a:r>
              <a:rPr lang="en-US" sz="1300" dirty="0" err="1"/>
              <a:t>gurmukhi</a:t>
            </a:r>
            <a:r>
              <a:rPr lang="en-US" sz="1300" dirty="0"/>
              <a:t> handwritten text into lines, words and characters. International Journal of Engineering and Technology (2011)</a:t>
            </a:r>
          </a:p>
          <a:p>
            <a:pPr marL="457200" indent="-457200" algn="just">
              <a:lnSpc>
                <a:spcPct val="100000"/>
              </a:lnSpc>
              <a:buSzPct val="100000"/>
              <a:buFont typeface="+mj-lt"/>
              <a:buAutoNum type="arabicPeriod"/>
            </a:pPr>
            <a:endParaRPr lang="en-US" sz="1300" dirty="0" smtClean="0"/>
          </a:p>
          <a:p>
            <a:pPr marL="457200" indent="-457200" algn="just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34827" y="6121400"/>
            <a:ext cx="711015" cy="304800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en-US" sz="1600" dirty="0" smtClean="0"/>
              <a:t>13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5979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0"/>
            <a:ext cx="9751060" cy="1168400"/>
          </a:xfrm>
        </p:spPr>
        <p:txBody>
          <a:bodyPr/>
          <a:lstStyle/>
          <a:p>
            <a:r>
              <a:rPr lang="en-SG" b="1" dirty="0" smtClean="0"/>
              <a:t>Reference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12" y="1306068"/>
            <a:ext cx="9751060" cy="517093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9"/>
            </a:pPr>
            <a:r>
              <a:rPr lang="en-US" sz="1200" dirty="0" err="1" smtClean="0"/>
              <a:t>Pozo</a:t>
            </a:r>
            <a:r>
              <a:rPr lang="en-US" sz="1200" dirty="0"/>
              <a:t>, Albert Parra, et al. "A method for translating printed documents using a hand-held device." 2011 IEEE International Conference on Multimedia and Expo. IEEE, 2011.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sz="1200" dirty="0" err="1" smtClean="0"/>
              <a:t>Pramanik</a:t>
            </a:r>
            <a:r>
              <a:rPr lang="en-US" sz="1200" dirty="0"/>
              <a:t>, R., Bag, S.: Shape decomposition-based handwritten compound character </a:t>
            </a:r>
            <a:r>
              <a:rPr lang="en-US" sz="1200" dirty="0" err="1"/>
              <a:t>recog</a:t>
            </a:r>
            <a:r>
              <a:rPr lang="en-US" sz="1200" dirty="0"/>
              <a:t>- </a:t>
            </a:r>
            <a:r>
              <a:rPr lang="en-US" sz="1200" dirty="0" err="1"/>
              <a:t>nition</a:t>
            </a:r>
            <a:r>
              <a:rPr lang="en-US" sz="1200" dirty="0"/>
              <a:t> for </a:t>
            </a:r>
            <a:r>
              <a:rPr lang="en-US" sz="1200" dirty="0" err="1"/>
              <a:t>bangla</a:t>
            </a:r>
            <a:r>
              <a:rPr lang="en-US" sz="1200" dirty="0"/>
              <a:t> </a:t>
            </a:r>
            <a:r>
              <a:rPr lang="en-US" sz="1200" dirty="0" err="1"/>
              <a:t>ocr</a:t>
            </a:r>
            <a:r>
              <a:rPr lang="en-US" sz="1200" dirty="0"/>
              <a:t>. J. Vis. </a:t>
            </a:r>
            <a:r>
              <a:rPr lang="en-US" sz="1200" dirty="0" err="1"/>
              <a:t>Commun</a:t>
            </a:r>
            <a:r>
              <a:rPr lang="en-US" sz="1200" dirty="0"/>
              <a:t>. Image Represent. 50, 123–134 (2018)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sz="1200" dirty="0" smtClean="0"/>
              <a:t>Rice</a:t>
            </a:r>
            <a:r>
              <a:rPr lang="en-US" sz="1200" dirty="0"/>
              <a:t>, S., Jenkins, F., </a:t>
            </a:r>
            <a:r>
              <a:rPr lang="en-US" sz="1200" dirty="0" err="1"/>
              <a:t>Nartker</a:t>
            </a:r>
            <a:r>
              <a:rPr lang="en-US" sz="1200" dirty="0"/>
              <a:t>, T.: The fourth annual test of </a:t>
            </a:r>
            <a:r>
              <a:rPr lang="en-US" sz="1200" dirty="0" err="1"/>
              <a:t>ocr</a:t>
            </a:r>
            <a:r>
              <a:rPr lang="en-US" sz="1200" dirty="0"/>
              <a:t> accuracy. Information Science Research Institute (2012)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sz="1200" dirty="0" smtClean="0"/>
              <a:t>Shi</a:t>
            </a:r>
            <a:r>
              <a:rPr lang="en-US" sz="1200" dirty="0"/>
              <a:t>, B., Bai, X., Yao, C.: An end-to-end trainable neural network for image-based sequence recognition and its application to scene text recognition. IEEE Transactions on Pattern Anal- </a:t>
            </a:r>
            <a:r>
              <a:rPr lang="en-US" sz="1200" dirty="0" err="1"/>
              <a:t>ysis</a:t>
            </a:r>
            <a:r>
              <a:rPr lang="en-US" sz="1200" dirty="0"/>
              <a:t> and Machine Intelligence 39, 2298–2304 (2017)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sz="1200" dirty="0" err="1" smtClean="0"/>
              <a:t>Shillman</a:t>
            </a:r>
            <a:r>
              <a:rPr lang="en-US" sz="1200" dirty="0"/>
              <a:t>, R.: Character recognition based on phenomenological attributes: Theory and meth- </a:t>
            </a:r>
            <a:r>
              <a:rPr lang="en-US" sz="1200" dirty="0" err="1"/>
              <a:t>ods</a:t>
            </a:r>
            <a:r>
              <a:rPr lang="en-US" sz="1200" dirty="0"/>
              <a:t> (1974)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sz="1200" dirty="0" smtClean="0"/>
              <a:t>Smith</a:t>
            </a:r>
            <a:r>
              <a:rPr lang="en-US" sz="1200" dirty="0"/>
              <a:t>, R.: An overview of the tesseract </a:t>
            </a:r>
            <a:r>
              <a:rPr lang="en-US" sz="1200" dirty="0" err="1"/>
              <a:t>ocr</a:t>
            </a:r>
            <a:r>
              <a:rPr lang="en-US" sz="1200" dirty="0"/>
              <a:t> engine. Ninth International Conference on Doc- </a:t>
            </a:r>
            <a:r>
              <a:rPr lang="en-US" sz="1200" dirty="0" err="1"/>
              <a:t>ument</a:t>
            </a:r>
            <a:r>
              <a:rPr lang="en-US" sz="1200" dirty="0"/>
              <a:t> Analysis and Recognition (ICDAR 2007) 2, 629–633 (2007)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sz="1200" dirty="0" smtClean="0"/>
              <a:t>Smith</a:t>
            </a:r>
            <a:r>
              <a:rPr lang="en-US" sz="1200" dirty="0"/>
              <a:t>, R.: The extraction and recognition of text from multimedia document images (1987) 16.Smith, R.: A simple and efficient skew detection algorithm via text row accumulation. </a:t>
            </a:r>
            <a:r>
              <a:rPr lang="en-US" sz="1200" dirty="0" smtClean="0"/>
              <a:t>Proc. of </a:t>
            </a:r>
            <a:r>
              <a:rPr lang="en-US" sz="1200" dirty="0"/>
              <a:t>the 3rd Int. Conf. on Document Analysis and Recognition (1995)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sz="1200" dirty="0" smtClean="0"/>
              <a:t>Thakkar</a:t>
            </a:r>
            <a:r>
              <a:rPr lang="en-US" sz="1200" dirty="0"/>
              <a:t>, A., Shah, V.: Review on tesseract </a:t>
            </a:r>
            <a:r>
              <a:rPr lang="en-US" sz="1200" dirty="0" err="1"/>
              <a:t>ocr</a:t>
            </a:r>
            <a:r>
              <a:rPr lang="en-US" sz="1200" dirty="0"/>
              <a:t> engine and performance. International Journal of Innovative and Emerging Research in Engineering 4 (2017)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sz="1200" dirty="0" smtClean="0"/>
              <a:t>Smith</a:t>
            </a:r>
            <a:r>
              <a:rPr lang="en-US" sz="1200" dirty="0"/>
              <a:t>, Ray, Daria </a:t>
            </a:r>
            <a:r>
              <a:rPr lang="en-US" sz="1200" dirty="0" err="1"/>
              <a:t>Antonova</a:t>
            </a:r>
            <a:r>
              <a:rPr lang="en-US" sz="1200" dirty="0"/>
              <a:t>, and Dar-</a:t>
            </a:r>
            <a:r>
              <a:rPr lang="en-US" sz="1200" dirty="0" err="1"/>
              <a:t>Shyang</a:t>
            </a:r>
            <a:r>
              <a:rPr lang="en-US" sz="1200" dirty="0"/>
              <a:t> Lee. "Adapting the Tesseract open source OCR engine for multilingual OCR." Proceedings of the International Workshop on Multilingual OCR. 2009.</a:t>
            </a:r>
          </a:p>
          <a:p>
            <a:pPr marL="457200" indent="-457200">
              <a:buFont typeface="+mj-lt"/>
              <a:buAutoNum type="arabicPeriod" startAt="9"/>
            </a:pPr>
            <a:r>
              <a:rPr lang="en-US" sz="1200" dirty="0" err="1" smtClean="0"/>
              <a:t>Badla</a:t>
            </a:r>
            <a:r>
              <a:rPr lang="en-US" sz="1200" dirty="0"/>
              <a:t>, </a:t>
            </a:r>
            <a:r>
              <a:rPr lang="en-US" sz="1200" dirty="0" err="1"/>
              <a:t>Sahil</a:t>
            </a:r>
            <a:r>
              <a:rPr lang="en-US" sz="1200" dirty="0"/>
              <a:t>. "Improving the efficiency of Tesseract OCR Engine." (2014).</a:t>
            </a:r>
          </a:p>
          <a:p>
            <a:pPr marL="457200" indent="-457200">
              <a:buFont typeface="+mj-lt"/>
              <a:buAutoNum type="arabicPeriod" startAt="9"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2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69943" y="5850900"/>
            <a:ext cx="711015" cy="441293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pPr algn="ctr"/>
            <a:r>
              <a:rPr lang="en-US" sz="1600" dirty="0" smtClean="0"/>
              <a:t>14</a:t>
            </a:r>
            <a:endParaRPr lang="en-US" sz="2000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903412" y="2362200"/>
            <a:ext cx="80010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dirty="0" smtClean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0749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762000"/>
            <a:ext cx="9751060" cy="1066800"/>
          </a:xfrm>
        </p:spPr>
        <p:txBody>
          <a:bodyPr/>
          <a:lstStyle/>
          <a:p>
            <a:r>
              <a:rPr lang="en-US" b="1" dirty="0" smtClean="0"/>
              <a:t>Presentation Outline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8883" y="1905000"/>
            <a:ext cx="9751060" cy="46482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SG" dirty="0" smtClean="0"/>
              <a:t>Introduction</a:t>
            </a:r>
          </a:p>
          <a:p>
            <a:pPr>
              <a:lnSpc>
                <a:spcPct val="120000"/>
              </a:lnSpc>
            </a:pPr>
            <a:r>
              <a:rPr lang="en-SG" dirty="0" smtClean="0"/>
              <a:t>Motivation</a:t>
            </a:r>
          </a:p>
          <a:p>
            <a:pPr>
              <a:lnSpc>
                <a:spcPct val="120000"/>
              </a:lnSpc>
            </a:pPr>
            <a:r>
              <a:rPr lang="en-SG" dirty="0" smtClean="0"/>
              <a:t>Objectives</a:t>
            </a:r>
          </a:p>
          <a:p>
            <a:pPr>
              <a:lnSpc>
                <a:spcPct val="120000"/>
              </a:lnSpc>
            </a:pPr>
            <a:r>
              <a:rPr lang="en-SG" dirty="0" smtClean="0"/>
              <a:t>Methodology</a:t>
            </a:r>
          </a:p>
          <a:p>
            <a:pPr>
              <a:lnSpc>
                <a:spcPct val="120000"/>
              </a:lnSpc>
            </a:pPr>
            <a:r>
              <a:rPr lang="en-SG" dirty="0" smtClean="0"/>
              <a:t>Experimental Results</a:t>
            </a:r>
          </a:p>
          <a:p>
            <a:pPr>
              <a:lnSpc>
                <a:spcPct val="120000"/>
              </a:lnSpc>
            </a:pPr>
            <a:r>
              <a:rPr lang="en-SG" dirty="0" smtClean="0"/>
              <a:t>Conclusion and Future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69943" y="5959507"/>
            <a:ext cx="711015" cy="441293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pPr algn="ctr"/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3" name="Rectangle 2"/>
          <p:cNvSpPr/>
          <p:nvPr/>
        </p:nvSpPr>
        <p:spPr>
          <a:xfrm>
            <a:off x="1203343" y="3124200"/>
            <a:ext cx="62049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6A3A20"/>
                </a:solidFill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46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762000"/>
            <a:ext cx="9751060" cy="1066800"/>
          </a:xfrm>
        </p:spPr>
        <p:txBody>
          <a:bodyPr/>
          <a:lstStyle/>
          <a:p>
            <a:r>
              <a:rPr lang="en-US" b="1" dirty="0" smtClean="0"/>
              <a:t>Introduction 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8883" y="1905000"/>
            <a:ext cx="9751060" cy="46482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One of the most common applications of Image Processing is Optical Character Recognition (OCR). </a:t>
            </a:r>
            <a:endParaRPr lang="en-US" sz="28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By extracting text data, OCR systems typically convert non-editable, non-searchable documents into editable, searchable files.</a:t>
            </a:r>
            <a:endParaRPr lang="en-US" sz="28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69943" y="5959507"/>
            <a:ext cx="711015" cy="441293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pPr algn="ctr"/>
            <a:r>
              <a:rPr lang="en-US" sz="1600" dirty="0" smtClean="0"/>
              <a:t>3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1218884" y="3136613"/>
            <a:ext cx="62049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6A3A20"/>
                </a:solidFill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03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Motivation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This </a:t>
            </a:r>
            <a:r>
              <a:rPr lang="en-US" dirty="0"/>
              <a:t>proposal's goal is to make document handling and finding </a:t>
            </a:r>
            <a:r>
              <a:rPr lang="en-US" dirty="0" smtClean="0"/>
              <a:t>for </a:t>
            </a:r>
            <a:r>
              <a:rPr lang="en-US" dirty="0"/>
              <a:t>users by allowing them to query through pictures or non-text </a:t>
            </a:r>
            <a:r>
              <a:rPr lang="en-US" dirty="0" smtClean="0"/>
              <a:t>content.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This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project creates an OCR technology that allows users to search for sheet-based information very quickly instead of for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hours.</a:t>
            </a:r>
          </a:p>
          <a:p>
            <a:pPr algn="just"/>
            <a:r>
              <a:rPr lang="en-US" dirty="0"/>
              <a:t>It cuts </a:t>
            </a:r>
            <a:r>
              <a:rPr lang="en-US" dirty="0" smtClean="0"/>
              <a:t>time-consuming </a:t>
            </a:r>
            <a:r>
              <a:rPr lang="en-US" dirty="0"/>
              <a:t>data input by mechanically retrieving info from paper and placing it as it is needed.</a:t>
            </a:r>
            <a:r>
              <a:rPr lang="en-US" dirty="0" smtClean="0"/>
              <a:t> </a:t>
            </a:r>
          </a:p>
          <a:p>
            <a:pPr algn="just"/>
            <a:r>
              <a:rPr lang="en-US" dirty="0" smtClean="0"/>
              <a:t>This project </a:t>
            </a:r>
            <a:r>
              <a:rPr lang="en-US" dirty="0"/>
              <a:t>is helpful for Bangla speakers and writers since it displays the meaning of a word in Bangla from OCR-extracted texts</a:t>
            </a:r>
            <a:r>
              <a:rPr lang="en-US" dirty="0" smtClean="0"/>
              <a:t>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69943" y="5865790"/>
            <a:ext cx="711015" cy="441293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pPr algn="ctr"/>
            <a:r>
              <a:rPr lang="en-US" sz="1600" dirty="0" smtClean="0"/>
              <a:t>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5859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609600"/>
            <a:ext cx="9751060" cy="1066800"/>
          </a:xfrm>
        </p:spPr>
        <p:txBody>
          <a:bodyPr/>
          <a:lstStyle/>
          <a:p>
            <a:r>
              <a:rPr lang="en-US" b="1" dirty="0" smtClean="0"/>
              <a:t> Objectives 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8883" y="1905000"/>
            <a:ext cx="9751060" cy="4648200"/>
          </a:xfrm>
        </p:spPr>
        <p:txBody>
          <a:bodyPr>
            <a:normAutofit/>
          </a:bodyPr>
          <a:lstStyle/>
          <a:p>
            <a:pPr marL="342900" marR="575310" lvl="0" indent="-342900" algn="just">
              <a:lnSpc>
                <a:spcPct val="103000"/>
              </a:lnSpc>
              <a:spcBef>
                <a:spcPts val="1135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spc="-35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Capture </a:t>
            </a:r>
            <a:r>
              <a:rPr lang="en-US" sz="2800" spc="-35" dirty="0">
                <a:latin typeface="Times New Roman" panose="02020603050405020304" pitchFamily="18" charset="0"/>
                <a:ea typeface="Times New Roman" panose="02020603050405020304" pitchFamily="18" charset="0"/>
              </a:rPr>
              <a:t>words, text or sentences from the input image and convert them into human readable, editable text and sentences</a:t>
            </a:r>
            <a:r>
              <a:rPr lang="en-US" sz="2800" spc="-35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575310" lvl="0" indent="-342900" algn="just">
              <a:lnSpc>
                <a:spcPct val="103000"/>
              </a:lnSpc>
              <a:spcBef>
                <a:spcPts val="1135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575310" lvl="0" indent="-342900" algn="just">
              <a:lnSpc>
                <a:spcPct val="103000"/>
              </a:lnSpc>
              <a:spcBef>
                <a:spcPts val="1135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spc="-35" dirty="0">
                <a:latin typeface="Times New Roman" panose="02020603050405020304" pitchFamily="18" charset="0"/>
                <a:ea typeface="Times New Roman" panose="02020603050405020304" pitchFamily="18" charset="0"/>
              </a:rPr>
              <a:t>It will also provide the Bangla meaning of the output text/sentence</a:t>
            </a:r>
            <a:r>
              <a:rPr lang="en-US" sz="2800" spc="-35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575310" lvl="0" indent="-342900" algn="just">
              <a:lnSpc>
                <a:spcPct val="103000"/>
              </a:lnSpc>
              <a:spcBef>
                <a:spcPts val="1135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spc="-35" dirty="0">
                <a:latin typeface="Times New Roman" panose="02020603050405020304" pitchFamily="18" charset="0"/>
                <a:ea typeface="Times New Roman" panose="02020603050405020304" pitchFamily="18" charset="0"/>
              </a:rPr>
              <a:t>It will </a:t>
            </a:r>
            <a:r>
              <a:rPr lang="en-US" sz="2800" spc="-35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also Identify Phrases with Bangla Meaning.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69943" y="5850900"/>
            <a:ext cx="711015" cy="441293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pPr algn="ctr"/>
            <a:r>
              <a:rPr lang="en-US" sz="1600" dirty="0" smtClean="0"/>
              <a:t>5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1218884" y="3136613"/>
            <a:ext cx="62049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6A3A20"/>
                </a:solidFill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00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b="1" dirty="0" smtClean="0"/>
              <a:t>OCR</a:t>
            </a:r>
            <a:endParaRPr lang="en-US" b="1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69943" y="5850900"/>
            <a:ext cx="711015" cy="441293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pPr algn="ctr"/>
            <a:r>
              <a:rPr lang="en-US" sz="1600" dirty="0" smtClean="0"/>
              <a:t>6</a:t>
            </a:r>
            <a:endParaRPr lang="en-US" sz="2000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008313" y="5105400"/>
            <a:ext cx="6172200" cy="38869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b="1" dirty="0" smtClean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Book Antiqua" panose="02040602050305030304" pitchFamily="18" charset="0"/>
              </a:rPr>
              <a:t>Fig: CNN Architecture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01" t="21513" r="15167" b="12461"/>
          <a:stretch/>
        </p:blipFill>
        <p:spPr>
          <a:xfrm>
            <a:off x="2436813" y="1563624"/>
            <a:ext cx="7315200" cy="499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86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 smtClean="0"/>
              <a:t>Why OCR?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Tesseract is an OCR engine with support for </a:t>
            </a:r>
            <a:r>
              <a:rPr lang="en-US" dirty="0" err="1"/>
              <a:t>unicode</a:t>
            </a:r>
            <a:r>
              <a:rPr lang="en-US" dirty="0"/>
              <a:t> and the ability to recognize </a:t>
            </a:r>
            <a:r>
              <a:rPr lang="en-US" b="1" dirty="0"/>
              <a:t>more than 100 languages</a:t>
            </a:r>
            <a:r>
              <a:rPr lang="en-US" dirty="0"/>
              <a:t> out of the box. It can be trained to recognize other languages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/>
              <a:t>Tesseract is considered the best open source OCR engine</a:t>
            </a:r>
            <a:r>
              <a:rPr lang="en-US" dirty="0"/>
              <a:t>. The Tesseract OCR accuracy is fairly high out of the box and can be increased significantly with a well designed Tesseract image preprocessing </a:t>
            </a:r>
            <a:r>
              <a:rPr lang="en-US" dirty="0" smtClean="0"/>
              <a:t>pipeline.</a:t>
            </a:r>
          </a:p>
          <a:p>
            <a:pPr algn="just"/>
            <a:r>
              <a:rPr lang="en-US" dirty="0" smtClean="0"/>
              <a:t>Besides it is easy access, time saver, data usability and conversion, cost effective, improve productivity, speed and accuracy and finally data utility.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10969943" y="5850900"/>
            <a:ext cx="711015" cy="44129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747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0922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b="1" dirty="0"/>
              <a:t>Methodology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6612" y="1417630"/>
            <a:ext cx="10820400" cy="51355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                                          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                          </a:t>
            </a:r>
            <a:r>
              <a:rPr lang="en-US" sz="1600" dirty="0" smtClean="0"/>
              <a:t> </a:t>
            </a:r>
            <a:r>
              <a:rPr lang="en-US" dirty="0" smtClean="0"/>
              <a:t>    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69943" y="5850900"/>
            <a:ext cx="711015" cy="441293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pPr algn="ctr"/>
            <a:r>
              <a:rPr lang="en-US" sz="1600" dirty="0" smtClean="0"/>
              <a:t>8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1218884" y="3136613"/>
            <a:ext cx="62049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6A3A20"/>
                </a:solidFill>
              </a:rPr>
              <a:t> </a:t>
            </a:r>
            <a:endParaRPr lang="en-US" dirty="0"/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3008312" y="5614068"/>
            <a:ext cx="6477000" cy="68505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en-US" b="1" dirty="0" smtClean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Book Antiqua" panose="02040602050305030304" pitchFamily="18" charset="0"/>
              </a:rPr>
              <a:t>Fig: </a:t>
            </a:r>
            <a:r>
              <a:rPr lang="en-US" b="1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Book Antiqua" panose="02040602050305030304" pitchFamily="18" charset="0"/>
              </a:rPr>
              <a:t>Workflow of </a:t>
            </a:r>
            <a:r>
              <a:rPr lang="en-US" b="1" dirty="0">
                <a:latin typeface="Book Antiqua" panose="02040602050305030304" pitchFamily="18" charset="0"/>
                <a:ea typeface="Calibri" panose="020F0502020204030204" pitchFamily="34" charset="0"/>
                <a:cs typeface="Book Antiqua" panose="02040602050305030304" pitchFamily="18" charset="0"/>
              </a:rPr>
              <a:t>Recognize Meaningful Words and Idioms </a:t>
            </a:r>
            <a:r>
              <a:rPr lang="en-US" b="1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Book Antiqua" panose="02040602050305030304" pitchFamily="18" charset="0"/>
              </a:rPr>
              <a:t>using </a:t>
            </a:r>
            <a:r>
              <a:rPr lang="en-US" b="1" dirty="0" smtClean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Book Antiqua" panose="02040602050305030304" pitchFamily="18" charset="0"/>
              </a:rPr>
              <a:t>OCR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/>
            </a:endParaRPr>
          </a:p>
        </p:txBody>
      </p:sp>
      <p:pic>
        <p:nvPicPr>
          <p:cNvPr id="23" name="image9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1660" y="1626658"/>
            <a:ext cx="7086600" cy="391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23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Experimental Result</a:t>
            </a:r>
            <a:endParaRPr lang="en-US" b="1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69943" y="5850900"/>
            <a:ext cx="711015" cy="441293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pPr algn="ctr"/>
            <a:r>
              <a:rPr lang="en-US" sz="1600" dirty="0" smtClean="0"/>
              <a:t>9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522412" y="48006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</a:t>
            </a:r>
            <a:r>
              <a:rPr lang="en-US" dirty="0" smtClean="0"/>
              <a:t>a)</a:t>
            </a:r>
            <a:r>
              <a:rPr lang="en-US" dirty="0"/>
              <a:t>I</a:t>
            </a:r>
            <a:r>
              <a:rPr lang="en-US" dirty="0" smtClean="0"/>
              <a:t>nput image file </a:t>
            </a:r>
            <a:r>
              <a:rPr lang="en-US" dirty="0" err="1" smtClean="0"/>
              <a:t>Insertation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56012" y="5715000"/>
            <a:ext cx="485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Fig: </a:t>
            </a:r>
            <a:r>
              <a:rPr lang="en-US" b="1" dirty="0"/>
              <a:t>Primary output of our </a:t>
            </a:r>
            <a:r>
              <a:rPr lang="en-US" b="1" dirty="0" smtClean="0"/>
              <a:t>research</a:t>
            </a:r>
            <a:endParaRPr lang="en-US" dirty="0"/>
          </a:p>
        </p:txBody>
      </p:sp>
      <p:pic>
        <p:nvPicPr>
          <p:cNvPr id="9" name="image10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1012" y="1676400"/>
            <a:ext cx="3276600" cy="3090672"/>
          </a:xfrm>
          <a:prstGeom prst="rect">
            <a:avLst/>
          </a:prstGeom>
        </p:spPr>
      </p:pic>
      <p:pic>
        <p:nvPicPr>
          <p:cNvPr id="11" name="image11.jpe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4412" y="1676400"/>
            <a:ext cx="4038599" cy="30906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42011" y="4800600"/>
            <a:ext cx="4418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 Extracted Text Format from Image File.</a:t>
            </a:r>
          </a:p>
        </p:txBody>
      </p:sp>
    </p:spTree>
    <p:extLst>
      <p:ext uri="{BB962C8B-B14F-4D97-AF65-F5344CB8AC3E}">
        <p14:creationId xmlns:p14="http://schemas.microsoft.com/office/powerpoint/2010/main" val="27181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oks Classic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01059.potx" id="{C5FD5170-17AC-4815-968A-FDC1AAB6E99D}" vid="{74C691A5-1550-4555-B870-169F3443F41D}"/>
    </a:ext>
  </a:extLst>
</a:theme>
</file>

<file path=ppt/theme/theme2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ED80E12-3BE9-4746-820E-FFB249F467F2}">
  <ds:schemaRefs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4873beb7-5857-4685-be1f-d57550cc96cc"/>
    <ds:schemaRef ds:uri="http://www.w3.org/XML/1998/namespace"/>
    <ds:schemaRef ds:uri="http://purl.org/dc/dcmitype/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1624</TotalTime>
  <Words>1021</Words>
  <Application>Microsoft Office PowerPoint</Application>
  <PresentationFormat>Custom</PresentationFormat>
  <Paragraphs>135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Bahnschrift SemiCondensed</vt:lpstr>
      <vt:lpstr>Book Antiqua</vt:lpstr>
      <vt:lpstr>Calibri</vt:lpstr>
      <vt:lpstr>Constantia</vt:lpstr>
      <vt:lpstr>Symbol</vt:lpstr>
      <vt:lpstr>Times New Roman</vt:lpstr>
      <vt:lpstr>Vrinda</vt:lpstr>
      <vt:lpstr>Wingdings</vt:lpstr>
      <vt:lpstr>Books Classic 16x9</vt:lpstr>
      <vt:lpstr> </vt:lpstr>
      <vt:lpstr>Presentation Outline</vt:lpstr>
      <vt:lpstr>Introduction </vt:lpstr>
      <vt:lpstr>Motivation</vt:lpstr>
      <vt:lpstr> Objectives </vt:lpstr>
      <vt:lpstr>OCR</vt:lpstr>
      <vt:lpstr>Why OCR?</vt:lpstr>
      <vt:lpstr> Methodology</vt:lpstr>
      <vt:lpstr>Experimental Result</vt:lpstr>
      <vt:lpstr>Experimental Result (Cont.)</vt:lpstr>
      <vt:lpstr>Result Analysis</vt:lpstr>
      <vt:lpstr>Conclusion :</vt:lpstr>
      <vt:lpstr>Reference</vt:lpstr>
      <vt:lpstr>Reference (Cont.)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Classification of Face Mask and Face Shield Using CNN In the Era of COVID-19</dc:title>
  <dc:creator>sabekun nahar</dc:creator>
  <cp:lastModifiedBy>Windows User</cp:lastModifiedBy>
  <cp:revision>86</cp:revision>
  <dcterms:created xsi:type="dcterms:W3CDTF">2020-11-11T16:07:39Z</dcterms:created>
  <dcterms:modified xsi:type="dcterms:W3CDTF">2021-11-13T14:36:16Z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