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53"/>
  </p:notesMasterIdLst>
  <p:handoutMasterIdLst>
    <p:handoutMasterId r:id="rId54"/>
  </p:handoutMasterIdLst>
  <p:sldIdLst>
    <p:sldId id="256" r:id="rId2"/>
    <p:sldId id="326" r:id="rId3"/>
    <p:sldId id="327" r:id="rId4"/>
    <p:sldId id="329" r:id="rId5"/>
    <p:sldId id="330" r:id="rId6"/>
    <p:sldId id="331" r:id="rId7"/>
    <p:sldId id="332" r:id="rId8"/>
    <p:sldId id="333" r:id="rId9"/>
    <p:sldId id="334" r:id="rId10"/>
    <p:sldId id="335" r:id="rId11"/>
    <p:sldId id="336" r:id="rId12"/>
    <p:sldId id="337" r:id="rId13"/>
    <p:sldId id="338" r:id="rId14"/>
    <p:sldId id="339" r:id="rId15"/>
    <p:sldId id="340" r:id="rId16"/>
    <p:sldId id="341" r:id="rId17"/>
    <p:sldId id="342" r:id="rId18"/>
    <p:sldId id="343" r:id="rId19"/>
    <p:sldId id="344" r:id="rId20"/>
    <p:sldId id="345" r:id="rId21"/>
    <p:sldId id="346" r:id="rId22"/>
    <p:sldId id="347" r:id="rId23"/>
    <p:sldId id="348" r:id="rId24"/>
    <p:sldId id="349" r:id="rId25"/>
    <p:sldId id="350" r:id="rId26"/>
    <p:sldId id="351" r:id="rId27"/>
    <p:sldId id="352" r:id="rId28"/>
    <p:sldId id="353" r:id="rId29"/>
    <p:sldId id="354" r:id="rId30"/>
    <p:sldId id="355" r:id="rId31"/>
    <p:sldId id="356" r:id="rId32"/>
    <p:sldId id="357" r:id="rId33"/>
    <p:sldId id="358" r:id="rId34"/>
    <p:sldId id="359" r:id="rId35"/>
    <p:sldId id="360" r:id="rId36"/>
    <p:sldId id="361" r:id="rId37"/>
    <p:sldId id="362" r:id="rId38"/>
    <p:sldId id="363" r:id="rId39"/>
    <p:sldId id="364" r:id="rId40"/>
    <p:sldId id="365" r:id="rId41"/>
    <p:sldId id="366" r:id="rId42"/>
    <p:sldId id="367" r:id="rId43"/>
    <p:sldId id="368" r:id="rId44"/>
    <p:sldId id="369" r:id="rId45"/>
    <p:sldId id="370" r:id="rId46"/>
    <p:sldId id="371" r:id="rId47"/>
    <p:sldId id="372" r:id="rId48"/>
    <p:sldId id="373" r:id="rId49"/>
    <p:sldId id="374" r:id="rId50"/>
    <p:sldId id="375" r:id="rId51"/>
    <p:sldId id="376" r:id="rId52"/>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74" autoAdjust="0"/>
    <p:restoredTop sz="86452" autoAdjust="0"/>
  </p:normalViewPr>
  <p:slideViewPr>
    <p:cSldViewPr>
      <p:cViewPr varScale="1">
        <p:scale>
          <a:sx n="83" d="100"/>
          <a:sy n="83" d="100"/>
        </p:scale>
        <p:origin x="1061"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7/26/2019</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933979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468906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694905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571901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69339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973105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3546979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211547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69523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880289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180665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6857978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4604351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939874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2697823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0027294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1401929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5170875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272614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1788792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7415103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938386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3157988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6369425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9941521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1732845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380099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4331276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5693695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1173635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0028142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7635416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310179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7605214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758386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4092144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0876977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6384234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128943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9614977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0103248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5450982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6420420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642055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2332143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21016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230263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356360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57765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259872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1143000"/>
            <a:ext cx="7772400" cy="553998"/>
          </a:xfrm>
        </p:spPr>
        <p:txBody>
          <a:bodyPr lIns="0" tIns="0" rIns="0" bIns="0" anchor="t" anchorCtr="0">
            <a:spAutoFit/>
          </a:bodyPr>
          <a:lstStyle>
            <a:lvl1pPr>
              <a:defRPr sz="3600" b="1" i="0" baseline="0">
                <a:solidFill>
                  <a:srgbClr val="000099"/>
                </a:solidFill>
              </a:defRPr>
            </a:lvl1pPr>
          </a:lstStyle>
          <a:p>
            <a:r>
              <a:rPr lang="en-US" dirty="0"/>
              <a:t>Chapter number</a:t>
            </a:r>
          </a:p>
        </p:txBody>
      </p:sp>
      <p:sp>
        <p:nvSpPr>
          <p:cNvPr id="7"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3" name="Date Placeholder 2"/>
          <p:cNvSpPr>
            <a:spLocks noGrp="1"/>
          </p:cNvSpPr>
          <p:nvPr>
            <p:ph type="dt" sz="half" idx="10"/>
          </p:nvPr>
        </p:nvSpPr>
        <p:spPr/>
        <p:txBody>
          <a:bodyPr/>
          <a:lstStyle/>
          <a:p>
            <a:pPr>
              <a:defRPr/>
            </a:pPr>
            <a:r>
              <a:rPr lang="en-US"/>
              <a:t>Murach's PHP and MySQL (3rd Ed)</a:t>
            </a:r>
            <a:endParaRPr lang="en-US" dirty="0"/>
          </a:p>
        </p:txBody>
      </p:sp>
      <p:sp>
        <p:nvSpPr>
          <p:cNvPr id="4" name="Footer Placeholder 3"/>
          <p:cNvSpPr>
            <a:spLocks noGrp="1"/>
          </p:cNvSpPr>
          <p:nvPr>
            <p:ph type="ftr" sz="quarter" idx="11"/>
          </p:nvPr>
        </p:nvSpPr>
        <p:spPr/>
        <p:txBody>
          <a:bodyPr/>
          <a:lstStyle/>
          <a:p>
            <a:pPr>
              <a:defRPr/>
            </a:pPr>
            <a:r>
              <a:rPr lang="en-US"/>
              <a:t>© 2017,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0320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7566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2895600"/>
            <a:ext cx="7315200" cy="1633402"/>
          </a:xfrm>
        </p:spPr>
        <p:txBody>
          <a:bodyPr/>
          <a:lstStyle>
            <a:lvl1pPr marL="0" indent="0">
              <a:buNone/>
              <a:defRPr/>
            </a:lvl1pPr>
          </a:lstStyle>
          <a:p>
            <a:pPr lvl="0"/>
            <a:r>
              <a:rPr lang="en-US"/>
              <a:t>Click to edit Master text styles</a:t>
            </a:r>
          </a:p>
        </p:txBody>
      </p:sp>
      <p:sp>
        <p:nvSpPr>
          <p:cNvPr id="9" name="Text Placeholder 9"/>
          <p:cNvSpPr>
            <a:spLocks noGrp="1"/>
          </p:cNvSpPr>
          <p:nvPr>
            <p:ph type="body" sz="quarter" idx="16"/>
          </p:nvPr>
        </p:nvSpPr>
        <p:spPr>
          <a:xfrm>
            <a:off x="812800" y="4605202"/>
            <a:ext cx="7391400" cy="1414598"/>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PHP and MySQL (3rd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2017,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0224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620006"/>
            <a:ext cx="7315200" cy="369332"/>
          </a:xfrm>
        </p:spPr>
        <p:txBody>
          <a:bodyPr lIns="0" tIns="0" rIns="0" bIns="0">
            <a:spAutoFit/>
          </a:bodyPr>
          <a:lstStyle>
            <a:lvl1pPr algn="l">
              <a:defRPr sz="2400" b="1">
                <a:solidFill>
                  <a:srgbClr val="000099"/>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pPr>
              <a:defRPr/>
            </a:pPr>
            <a:r>
              <a:rPr lang="en-US"/>
              <a:t>Murach's PHP and MySQL (3rd Ed)</a:t>
            </a:r>
            <a:endParaRPr lang="en-US" dirty="0"/>
          </a:p>
        </p:txBody>
      </p:sp>
      <p:sp>
        <p:nvSpPr>
          <p:cNvPr id="4" name="Footer Placeholder 3"/>
          <p:cNvSpPr>
            <a:spLocks noGrp="1"/>
          </p:cNvSpPr>
          <p:nvPr>
            <p:ph type="ftr" sz="quarter" idx="11"/>
          </p:nvPr>
        </p:nvSpPr>
        <p:spPr/>
        <p:txBody>
          <a:bodyPr/>
          <a:lstStyle/>
          <a:p>
            <a:pPr>
              <a:defRPr/>
            </a:pPr>
            <a:r>
              <a:rPr lang="en-US"/>
              <a:t>© 2017,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86455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PHP and MySQL (3rd Ed)</a:t>
            </a:r>
            <a:endParaRPr lang="en-US" dirty="0"/>
          </a:p>
        </p:txBody>
      </p:sp>
      <p:sp>
        <p:nvSpPr>
          <p:cNvPr id="4" name="Footer Placeholder 3"/>
          <p:cNvSpPr>
            <a:spLocks noGrp="1"/>
          </p:cNvSpPr>
          <p:nvPr>
            <p:ph type="ftr" sz="quarter" idx="11"/>
          </p:nvPr>
        </p:nvSpPr>
        <p:spPr/>
        <p:txBody>
          <a:bodyPr/>
          <a:lstStyle/>
          <a:p>
            <a:pPr>
              <a:defRPr/>
            </a:pPr>
            <a:r>
              <a:rPr lang="en-US"/>
              <a:t>© 2017,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143000"/>
            <a:ext cx="7315200" cy="4800600"/>
          </a:xfrm>
        </p:spPr>
        <p:txBody>
          <a:bodyPr/>
          <a:lstStyle>
            <a:lvl1pPr marL="0" indent="0">
              <a:buNone/>
              <a:defRPr/>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PHP and MySQL (3rd Ed)</a:t>
            </a:r>
            <a:endParaRPr lang="en-US" dirty="0"/>
          </a:p>
        </p:txBody>
      </p:sp>
      <p:sp>
        <p:nvSpPr>
          <p:cNvPr id="4" name="Footer Placeholder 3"/>
          <p:cNvSpPr>
            <a:spLocks noGrp="1"/>
          </p:cNvSpPr>
          <p:nvPr>
            <p:ph type="ftr" sz="quarter" idx="11"/>
          </p:nvPr>
        </p:nvSpPr>
        <p:spPr/>
        <p:txBody>
          <a:bodyPr/>
          <a:lstStyle/>
          <a:p>
            <a:pPr>
              <a:defRPr/>
            </a:pPr>
            <a:r>
              <a:rPr lang="en-US"/>
              <a:t>© 2017,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57522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743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PHP and MySQL (3rd Ed)</a:t>
            </a:r>
            <a:endParaRPr lang="en-US" dirty="0"/>
          </a:p>
        </p:txBody>
      </p:sp>
      <p:sp>
        <p:nvSpPr>
          <p:cNvPr id="4" name="Footer Placeholder 3"/>
          <p:cNvSpPr>
            <a:spLocks noGrp="1"/>
          </p:cNvSpPr>
          <p:nvPr>
            <p:ph type="ftr" sz="quarter" idx="11"/>
          </p:nvPr>
        </p:nvSpPr>
        <p:spPr/>
        <p:txBody>
          <a:bodyPr/>
          <a:lstStyle/>
          <a:p>
            <a:pPr>
              <a:defRPr/>
            </a:pPr>
            <a:r>
              <a:rPr lang="en-US"/>
              <a:t>© 2017,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27311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_Console_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14"/>
          <p:cNvSpPr>
            <a:spLocks noGrp="1"/>
          </p:cNvSpPr>
          <p:nvPr>
            <p:ph type="body" sz="quarter" idx="16"/>
          </p:nvPr>
        </p:nvSpPr>
        <p:spPr>
          <a:xfrm>
            <a:off x="1295400" y="2150899"/>
            <a:ext cx="69342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11" name="Text Placeholder 6"/>
          <p:cNvSpPr>
            <a:spLocks noGrp="1"/>
          </p:cNvSpPr>
          <p:nvPr>
            <p:ph type="body" sz="quarter" idx="17"/>
          </p:nvPr>
        </p:nvSpPr>
        <p:spPr>
          <a:xfrm>
            <a:off x="838200" y="3347534"/>
            <a:ext cx="7391400" cy="1496734"/>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4982112"/>
            <a:ext cx="69342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PHP and MySQL (3rd Ed)</a:t>
            </a:r>
            <a:endParaRPr lang="en-US" dirty="0"/>
          </a:p>
        </p:txBody>
      </p:sp>
      <p:sp>
        <p:nvSpPr>
          <p:cNvPr id="4" name="Footer Placeholder 3"/>
          <p:cNvSpPr>
            <a:spLocks noGrp="1"/>
          </p:cNvSpPr>
          <p:nvPr>
            <p:ph type="ftr" sz="quarter" idx="11"/>
          </p:nvPr>
        </p:nvSpPr>
        <p:spPr/>
        <p:txBody>
          <a:bodyPr/>
          <a:lstStyle/>
          <a:p>
            <a:pPr>
              <a:defRPr/>
            </a:pPr>
            <a:r>
              <a:rPr lang="en-US"/>
              <a:t>© 2017,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70429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95400" y="1143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PHP and MySQL (3rd Ed)</a:t>
            </a:r>
            <a:endParaRPr lang="en-US" dirty="0"/>
          </a:p>
        </p:txBody>
      </p:sp>
      <p:sp>
        <p:nvSpPr>
          <p:cNvPr id="4" name="Footer Placeholder 3"/>
          <p:cNvSpPr>
            <a:spLocks noGrp="1"/>
          </p:cNvSpPr>
          <p:nvPr>
            <p:ph type="ftr" sz="quarter" idx="11"/>
          </p:nvPr>
        </p:nvSpPr>
        <p:spPr/>
        <p:txBody>
          <a:bodyPr/>
          <a:lstStyle/>
          <a:p>
            <a:pPr>
              <a:defRPr/>
            </a:pPr>
            <a:r>
              <a:rPr lang="en-US"/>
              <a:t>© 2017,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1090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PHP and MySQL (3rd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2017,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4120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Object</a:t>
            </a:r>
          </a:p>
        </p:txBody>
      </p:sp>
      <p:sp>
        <p:nvSpPr>
          <p:cNvPr id="3" name="Date Placeholder 1"/>
          <p:cNvSpPr>
            <a:spLocks noGrp="1"/>
          </p:cNvSpPr>
          <p:nvPr>
            <p:ph type="dt" sz="half" idx="10"/>
          </p:nvPr>
        </p:nvSpPr>
        <p:spPr>
          <a:ln/>
        </p:spPr>
        <p:txBody>
          <a:bodyPr/>
          <a:lstStyle>
            <a:lvl1pPr>
              <a:defRPr sz="1800"/>
            </a:lvl1pPr>
          </a:lstStyle>
          <a:p>
            <a:pPr>
              <a:defRPr/>
            </a:pPr>
            <a:r>
              <a:rPr lang="en-US"/>
              <a:t>Murach's PHP and MySQL (3rd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2017,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6814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22138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3319598"/>
            <a:ext cx="7315200" cy="2438400"/>
          </a:xfrm>
        </p:spPr>
        <p:txBody>
          <a:bodyPr/>
          <a:lstStyle>
            <a:lvl1pPr marL="0" indent="0">
              <a:buNone/>
              <a:defRPr/>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PHP and MySQL (3rd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2017,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14097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Date Placeholder 1"/>
          <p:cNvSpPr>
            <a:spLocks noGrp="1"/>
          </p:cNvSpPr>
          <p:nvPr>
            <p:ph type="dt" sz="half" idx="2"/>
          </p:nvPr>
        </p:nvSpPr>
        <p:spPr bwMode="auto">
          <a:xfrm>
            <a:off x="2743200" y="6248400"/>
            <a:ext cx="3657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a:t>Murach's PHP and MySQL (3rd Ed)</a:t>
            </a:r>
            <a:endParaRPr lang="en-US" dirty="0"/>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a:t>© 2017, Mike Murach &amp; Associates, Inc.</a:t>
            </a:r>
            <a:endParaRPr lang="en-US" dirty="0"/>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3" r:id="rId5"/>
    <p:sldLayoutId id="2147483681" r:id="rId6"/>
    <p:sldLayoutId id="2147483674" r:id="rId7"/>
    <p:sldLayoutId id="2147483676" r:id="rId8"/>
    <p:sldLayoutId id="2147483675" r:id="rId9"/>
    <p:sldLayoutId id="2147483684" r:id="rId10"/>
    <p:sldLayoutId id="2147483685" r:id="rId11"/>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Chapter 1</a:t>
            </a:r>
          </a:p>
        </p:txBody>
      </p:sp>
      <p:sp>
        <p:nvSpPr>
          <p:cNvPr id="6" name="Text Placeholder 5"/>
          <p:cNvSpPr>
            <a:spLocks noGrp="1"/>
          </p:cNvSpPr>
          <p:nvPr>
            <p:ph type="body" sz="quarter" idx="13"/>
          </p:nvPr>
        </p:nvSpPr>
        <p:spPr>
          <a:xfrm>
            <a:off x="1600200" y="2209800"/>
            <a:ext cx="5943600" cy="2971800"/>
          </a:xfrm>
        </p:spPr>
        <p:txBody>
          <a:bodyPr/>
          <a:lstStyle/>
          <a:p>
            <a:r>
              <a:rPr lang="en-US" dirty="0"/>
              <a:t>Introduction to </a:t>
            </a:r>
            <a:br>
              <a:rPr lang="en-US" dirty="0"/>
            </a:br>
            <a:r>
              <a:rPr lang="en-US" dirty="0"/>
              <a:t>web development </a:t>
            </a:r>
            <a:br>
              <a:rPr lang="en-US" dirty="0"/>
            </a:br>
            <a:r>
              <a:rPr lang="en-US" dirty="0"/>
              <a:t>with PHP</a:t>
            </a:r>
          </a:p>
          <a:p>
            <a:endParaRPr lang="en-US" dirty="0"/>
          </a:p>
        </p:txBody>
      </p:sp>
      <p:sp>
        <p:nvSpPr>
          <p:cNvPr id="2" name="Date Placeholder 1"/>
          <p:cNvSpPr>
            <a:spLocks noGrp="1"/>
          </p:cNvSpPr>
          <p:nvPr>
            <p:ph type="dt" sz="half" idx="10"/>
          </p:nvPr>
        </p:nvSpPr>
        <p:spPr/>
        <p:txBody>
          <a:bodyPr/>
          <a:lstStyle/>
          <a:p>
            <a:pPr>
              <a:defRPr/>
            </a:pPr>
            <a:r>
              <a:rPr lang="en-US"/>
              <a:t>Murach's PHP and MySQL (3rd Ed)</a:t>
            </a:r>
            <a:endParaRPr lang="en-US" dirty="0"/>
          </a:p>
        </p:txBody>
      </p:sp>
      <p:sp>
        <p:nvSpPr>
          <p:cNvPr id="3" name="Footer Placeholder 2"/>
          <p:cNvSpPr>
            <a:spLocks noGrp="1"/>
          </p:cNvSpPr>
          <p:nvPr>
            <p:ph type="ftr" sz="quarter" idx="11"/>
          </p:nvPr>
        </p:nvSpPr>
        <p:spPr/>
        <p:txBody>
          <a:bodyPr/>
          <a:lstStyle/>
          <a:p>
            <a:pPr>
              <a:defRPr/>
            </a:pPr>
            <a:r>
              <a:rPr lang="en-US"/>
              <a:t>© 2017, Mike Murach &amp; Associates, Inc.</a:t>
            </a:r>
            <a:endParaRPr lang="en-US" dirty="0"/>
          </a:p>
        </p:txBody>
      </p:sp>
      <p:sp>
        <p:nvSpPr>
          <p:cNvPr id="7" name="Slide Number Placeholder 6">
            <a:extLst>
              <a:ext uri="{FF2B5EF4-FFF2-40B4-BE49-F238E27FC236}">
                <a16:creationId xmlns:a16="http://schemas.microsoft.com/office/drawing/2014/main" id="{7F85B68D-C493-4E42-8115-5C58DC680D5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6822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How dynamic web pages are processed with PHP</a:t>
            </a:r>
          </a:p>
        </p:txBody>
      </p:sp>
      <p:pic>
        <p:nvPicPr>
          <p:cNvPr id="8" name="Content Placeholder 7" descr="See page 9 in textbook.">
            <a:extLst>
              <a:ext uri="{FF2B5EF4-FFF2-40B4-BE49-F238E27FC236}">
                <a16:creationId xmlns:a16="http://schemas.microsoft.com/office/drawing/2014/main" id="{F2456C11-83C0-449D-9673-A7F910C996BA}"/>
              </a:ext>
            </a:extLst>
          </p:cNvPr>
          <p:cNvPicPr>
            <a:picLocks noGrp="1" noChangeAspect="1"/>
          </p:cNvPicPr>
          <p:nvPr>
            <p:ph sz="quarter" idx="13"/>
          </p:nvPr>
        </p:nvPicPr>
        <p:blipFill rotWithShape="1">
          <a:blip r:embed="rId3"/>
          <a:srcRect l="20833"/>
          <a:stretch/>
        </p:blipFill>
        <p:spPr>
          <a:xfrm>
            <a:off x="646758" y="1229269"/>
            <a:ext cx="7850484" cy="4089401"/>
          </a:xfrm>
          <a:prstGeom prst="rect">
            <a:avLst/>
          </a:prstGeom>
        </p:spPr>
      </p:pic>
      <p:sp>
        <p:nvSpPr>
          <p:cNvPr id="5" name="Date Placeholder 1"/>
          <p:cNvSpPr>
            <a:spLocks noGrp="1"/>
          </p:cNvSpPr>
          <p:nvPr>
            <p:ph type="dt" sz="half" idx="10"/>
          </p:nvPr>
        </p:nvSpPr>
        <p:spPr/>
        <p:txBody>
          <a:bodyPr/>
          <a:lstStyle/>
          <a:p>
            <a:r>
              <a:rPr lang="en-US" altLang="en-US"/>
              <a:t>Murach's PHP and MySQL (3rd Ed)</a:t>
            </a:r>
          </a:p>
        </p:txBody>
      </p:sp>
      <p:sp>
        <p:nvSpPr>
          <p:cNvPr id="6"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4" name="Slide Number Placeholder 3"/>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10</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3387919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Key terms for web pages</a:t>
            </a:r>
          </a:p>
        </p:txBody>
      </p:sp>
      <p:sp>
        <p:nvSpPr>
          <p:cNvPr id="2" name="Text Placeholder 1">
            <a:extLst>
              <a:ext uri="{FF2B5EF4-FFF2-40B4-BE49-F238E27FC236}">
                <a16:creationId xmlns:a16="http://schemas.microsoft.com/office/drawing/2014/main" id="{CAD6F28F-FFB2-449B-B6E9-EB269AC4C155}"/>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tabLst>
                <a:tab pos="347345" algn="l"/>
              </a:tabLst>
            </a:pPr>
            <a:r>
              <a:rPr lang="en-US" spc="-10" dirty="0" err="1">
                <a:latin typeface="Times New Roman" panose="02020603050405020304" pitchFamily="18" charset="0"/>
                <a:ea typeface="Times New Roman" panose="02020603050405020304" pitchFamily="18" charset="0"/>
              </a:rPr>
              <a:t>HyperText</a:t>
            </a:r>
            <a:r>
              <a:rPr lang="en-US" spc="-10" dirty="0">
                <a:latin typeface="Times New Roman" panose="02020603050405020304" pitchFamily="18" charset="0"/>
                <a:ea typeface="Times New Roman" panose="02020603050405020304" pitchFamily="18" charset="0"/>
              </a:rPr>
              <a:t> Markup Language (HTML)</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static web page</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HTTP request</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HTTP response.</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dynamic web page</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PHP interpreter</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database server</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render</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round trip</a:t>
            </a:r>
          </a:p>
          <a:p>
            <a:endParaRPr lang="en-US" dirty="0"/>
          </a:p>
        </p:txBody>
      </p:sp>
      <p:sp>
        <p:nvSpPr>
          <p:cNvPr id="3" name="Date Placeholder 1"/>
          <p:cNvSpPr>
            <a:spLocks noGrp="1"/>
          </p:cNvSpPr>
          <p:nvPr>
            <p:ph type="dt" sz="half" idx="10"/>
          </p:nvPr>
        </p:nvSpPr>
        <p:spPr/>
        <p:txBody>
          <a:bodyPr/>
          <a:lstStyle/>
          <a:p>
            <a:r>
              <a:rPr lang="en-US" altLang="en-US"/>
              <a:t>Murach's PHP and MySQL (3rd Ed)</a:t>
            </a:r>
          </a:p>
        </p:txBody>
      </p:sp>
      <p:sp>
        <p:nvSpPr>
          <p:cNvPr id="4"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7" name="Slide Number Placeholder 6"/>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11</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2906168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Web browsers</a:t>
            </a:r>
          </a:p>
        </p:txBody>
      </p:sp>
      <p:sp>
        <p:nvSpPr>
          <p:cNvPr id="2" name="Text Placeholder 1">
            <a:extLst>
              <a:ext uri="{FF2B5EF4-FFF2-40B4-BE49-F238E27FC236}">
                <a16:creationId xmlns:a16="http://schemas.microsoft.com/office/drawing/2014/main" id="{A9EE6F5C-E57A-4248-8788-CE9175604C8C}"/>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Chrome</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Firefox</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Internet Explorer</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Edge</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Safari</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Opera</a:t>
            </a:r>
          </a:p>
          <a:p>
            <a:pPr marL="1033145" marR="0" indent="-1033145">
              <a:spcBef>
                <a:spcPts val="1200"/>
              </a:spcBef>
              <a:spcAft>
                <a:spcPts val="600"/>
              </a:spcAft>
              <a:tabLst>
                <a:tab pos="2743200" algn="ctr"/>
                <a:tab pos="5486400" algn="r"/>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Web servers</a:t>
            </a:r>
            <a:endParaRPr lang="en-US" sz="1100" dirty="0">
              <a:latin typeface="Times New Roman" panose="02020603050405020304" pitchFamily="18" charset="0"/>
              <a:ea typeface="Times New Roman" panose="02020603050405020304" pitchFamily="18" charset="0"/>
            </a:endParaRP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Apache</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IIS</a:t>
            </a:r>
          </a:p>
          <a:p>
            <a:endParaRPr lang="en-US" dirty="0"/>
          </a:p>
        </p:txBody>
      </p:sp>
      <p:sp>
        <p:nvSpPr>
          <p:cNvPr id="3" name="Date Placeholder 1"/>
          <p:cNvSpPr>
            <a:spLocks noGrp="1"/>
          </p:cNvSpPr>
          <p:nvPr>
            <p:ph type="dt" sz="half" idx="10"/>
          </p:nvPr>
        </p:nvSpPr>
        <p:spPr/>
        <p:txBody>
          <a:bodyPr/>
          <a:lstStyle/>
          <a:p>
            <a:r>
              <a:rPr lang="en-US" altLang="en-US"/>
              <a:t>Murach's PHP and MySQL (3rd Ed)</a:t>
            </a:r>
          </a:p>
        </p:txBody>
      </p:sp>
      <p:sp>
        <p:nvSpPr>
          <p:cNvPr id="4"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7" name="Slide Number Placeholder 6"/>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12</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1191938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Server-side languages</a:t>
            </a:r>
          </a:p>
        </p:txBody>
      </p:sp>
      <p:sp>
        <p:nvSpPr>
          <p:cNvPr id="2" name="Text Placeholder 1">
            <a:extLst>
              <a:ext uri="{FF2B5EF4-FFF2-40B4-BE49-F238E27FC236}">
                <a16:creationId xmlns:a16="http://schemas.microsoft.com/office/drawing/2014/main" id="{A1CA1CE7-A2C3-4B35-A273-8F32F45DAA52}"/>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PHP</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JSP</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ASP.NET</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Perl</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Python</a:t>
            </a:r>
          </a:p>
          <a:p>
            <a:pPr>
              <a:spcBef>
                <a:spcPts val="1200"/>
              </a:spcBef>
              <a:spcAft>
                <a:spcPts val="600"/>
              </a:spcAf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Database servers</a:t>
            </a:r>
            <a:endPar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endParaRP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MySQL</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Oracle</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DB2</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MS SQL Server</a:t>
            </a:r>
          </a:p>
          <a:p>
            <a:endParaRPr lang="en-US" dirty="0"/>
          </a:p>
        </p:txBody>
      </p:sp>
      <p:sp>
        <p:nvSpPr>
          <p:cNvPr id="3" name="Date Placeholder 1"/>
          <p:cNvSpPr>
            <a:spLocks noGrp="1"/>
          </p:cNvSpPr>
          <p:nvPr>
            <p:ph type="dt" sz="half" idx="10"/>
          </p:nvPr>
        </p:nvSpPr>
        <p:spPr/>
        <p:txBody>
          <a:bodyPr/>
          <a:lstStyle/>
          <a:p>
            <a:r>
              <a:rPr lang="en-US" altLang="en-US"/>
              <a:t>Murach's PHP and MySQL (3rd Ed)</a:t>
            </a:r>
          </a:p>
        </p:txBody>
      </p:sp>
      <p:sp>
        <p:nvSpPr>
          <p:cNvPr id="4"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7" name="Slide Number Placeholder 6"/>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13</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399990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Highlights in the history of PHP</a:t>
            </a:r>
          </a:p>
        </p:txBody>
      </p:sp>
      <p:sp>
        <p:nvSpPr>
          <p:cNvPr id="2" name="Text Placeholder 1">
            <a:extLst>
              <a:ext uri="{FF2B5EF4-FFF2-40B4-BE49-F238E27FC236}">
                <a16:creationId xmlns:a16="http://schemas.microsoft.com/office/drawing/2014/main" id="{40989FCA-71A9-4EC5-9BD3-3D3FA1F419E5}"/>
              </a:ext>
            </a:extLst>
          </p:cNvPr>
          <p:cNvSpPr>
            <a:spLocks noGrp="1"/>
          </p:cNvSpPr>
          <p:nvPr>
            <p:ph type="body" sz="quarter" idx="13"/>
          </p:nvPr>
        </p:nvSpPr>
        <p:spPr/>
        <p:txBody>
          <a:bodyPr/>
          <a:lstStyle/>
          <a:p>
            <a:pPr marL="2743200" indent="-2743200">
              <a:spcBef>
                <a:spcPts val="300"/>
              </a:spcBef>
              <a:spcAft>
                <a:spcPts val="3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Version	Year	Description</a:t>
            </a:r>
          </a:p>
          <a:p>
            <a:pPr marL="2743200" marR="0" indent="-2743200">
              <a:spcBef>
                <a:spcPts val="300"/>
              </a:spcBef>
              <a:spcAft>
                <a:spcPts val="300"/>
              </a:spcAft>
              <a:tabLst>
                <a:tab pos="1371600" algn="l"/>
              </a:tabLst>
            </a:pPr>
            <a:r>
              <a:rPr lang="en-US" dirty="0">
                <a:solidFill>
                  <a:srgbClr val="000000"/>
                </a:solidFill>
                <a:latin typeface="Times New Roman" panose="02020603050405020304" pitchFamily="18" charset="0"/>
                <a:ea typeface="Times New Roman" panose="02020603050405020304" pitchFamily="18" charset="0"/>
              </a:rPr>
              <a:t>2	1995	Personal Home Page</a:t>
            </a:r>
            <a:endParaRPr lang="en-US" dirty="0">
              <a:latin typeface="Times New Roman" panose="02020603050405020304" pitchFamily="18" charset="0"/>
              <a:ea typeface="Times New Roman" panose="02020603050405020304" pitchFamily="18" charset="0"/>
            </a:endParaRPr>
          </a:p>
          <a:p>
            <a:pPr marL="2743200" marR="0" indent="-2743200">
              <a:spcBef>
                <a:spcPts val="300"/>
              </a:spcBef>
              <a:spcAft>
                <a:spcPts val="300"/>
              </a:spcAft>
              <a:tabLst>
                <a:tab pos="1371600" algn="l"/>
              </a:tabLst>
            </a:pPr>
            <a:r>
              <a:rPr lang="en-US" dirty="0">
                <a:solidFill>
                  <a:srgbClr val="000000"/>
                </a:solidFill>
                <a:latin typeface="Times New Roman" panose="02020603050405020304" pitchFamily="18" charset="0"/>
                <a:ea typeface="Times New Roman" panose="02020603050405020304" pitchFamily="18" charset="0"/>
              </a:rPr>
              <a:t>3	1998	PHP: Hypertext Processor</a:t>
            </a:r>
            <a:endParaRPr lang="en-US" dirty="0">
              <a:latin typeface="Times New Roman" panose="02020603050405020304" pitchFamily="18" charset="0"/>
              <a:ea typeface="Times New Roman" panose="02020603050405020304" pitchFamily="18" charset="0"/>
            </a:endParaRPr>
          </a:p>
          <a:p>
            <a:pPr marL="2743200" marR="0" indent="-2743200">
              <a:spcBef>
                <a:spcPts val="300"/>
              </a:spcBef>
              <a:spcAft>
                <a:spcPts val="300"/>
              </a:spcAft>
              <a:tabLst>
                <a:tab pos="1371600" algn="l"/>
              </a:tabLst>
            </a:pPr>
            <a:r>
              <a:rPr lang="en-US" dirty="0">
                <a:solidFill>
                  <a:srgbClr val="000000"/>
                </a:solidFill>
                <a:latin typeface="Times New Roman" panose="02020603050405020304" pitchFamily="18" charset="0"/>
                <a:ea typeface="Times New Roman" panose="02020603050405020304" pitchFamily="18" charset="0"/>
              </a:rPr>
              <a:t>4	2000	Introduced the Zend Engine</a:t>
            </a:r>
            <a:endParaRPr lang="en-US" dirty="0">
              <a:latin typeface="Times New Roman" panose="02020603050405020304" pitchFamily="18" charset="0"/>
              <a:ea typeface="Times New Roman" panose="02020603050405020304" pitchFamily="18" charset="0"/>
            </a:endParaRPr>
          </a:p>
          <a:p>
            <a:pPr marL="2743200" marR="0" indent="-2743200">
              <a:spcBef>
                <a:spcPts val="300"/>
              </a:spcBef>
              <a:spcAft>
                <a:spcPts val="300"/>
              </a:spcAft>
              <a:tabLst>
                <a:tab pos="1371600" algn="l"/>
              </a:tabLst>
            </a:pPr>
            <a:r>
              <a:rPr lang="en-US" dirty="0">
                <a:solidFill>
                  <a:srgbClr val="000000"/>
                </a:solidFill>
                <a:latin typeface="Times New Roman" panose="02020603050405020304" pitchFamily="18" charset="0"/>
                <a:ea typeface="Times New Roman" panose="02020603050405020304" pitchFamily="18" charset="0"/>
              </a:rPr>
              <a:t>5	2004	Introduced the Zend Engine 2</a:t>
            </a:r>
            <a:br>
              <a:rPr lang="en-US" dirty="0">
                <a:solidFill>
                  <a:srgbClr val="000000"/>
                </a:solidFill>
                <a:latin typeface="Times New Roman" panose="02020603050405020304" pitchFamily="18" charset="0"/>
                <a:ea typeface="Times New Roman" panose="02020603050405020304" pitchFamily="18" charset="0"/>
              </a:rPr>
            </a:br>
            <a:r>
              <a:rPr lang="en-US" dirty="0">
                <a:solidFill>
                  <a:srgbClr val="000000"/>
                </a:solidFill>
                <a:latin typeface="Times New Roman" panose="02020603050405020304" pitchFamily="18" charset="0"/>
                <a:ea typeface="Times New Roman" panose="02020603050405020304" pitchFamily="18" charset="0"/>
              </a:rPr>
              <a:t>Improved support for OOP</a:t>
            </a:r>
            <a:br>
              <a:rPr lang="en-US" dirty="0">
                <a:solidFill>
                  <a:srgbClr val="000000"/>
                </a:solidFill>
                <a:latin typeface="Times New Roman" panose="02020603050405020304" pitchFamily="18" charset="0"/>
                <a:ea typeface="Times New Roman" panose="02020603050405020304" pitchFamily="18" charset="0"/>
              </a:rPr>
            </a:br>
            <a:r>
              <a:rPr lang="en-US" dirty="0">
                <a:solidFill>
                  <a:srgbClr val="000000"/>
                </a:solidFill>
                <a:latin typeface="Times New Roman" panose="02020603050405020304" pitchFamily="18" charset="0"/>
                <a:ea typeface="Times New Roman" panose="02020603050405020304" pitchFamily="18" charset="0"/>
              </a:rPr>
              <a:t>Added the PHP Data Objects extension</a:t>
            </a:r>
            <a:endParaRPr lang="en-US" dirty="0">
              <a:latin typeface="Times New Roman" panose="02020603050405020304" pitchFamily="18" charset="0"/>
              <a:ea typeface="Times New Roman" panose="02020603050405020304" pitchFamily="18" charset="0"/>
            </a:endParaRPr>
          </a:p>
          <a:p>
            <a:pPr marL="2743200" marR="0" indent="-2743200">
              <a:spcBef>
                <a:spcPts val="300"/>
              </a:spcBef>
              <a:spcAft>
                <a:spcPts val="300"/>
              </a:spcAft>
              <a:tabLst>
                <a:tab pos="1371600" algn="l"/>
              </a:tabLst>
            </a:pPr>
            <a:r>
              <a:rPr lang="en-US" dirty="0">
                <a:solidFill>
                  <a:srgbClr val="000000"/>
                </a:solidFill>
                <a:latin typeface="Times New Roman" panose="02020603050405020304" pitchFamily="18" charset="0"/>
                <a:ea typeface="Times New Roman" panose="02020603050405020304" pitchFamily="18" charset="0"/>
              </a:rPr>
              <a:t>6	N/A	Abandoned and never released</a:t>
            </a:r>
            <a:endParaRPr lang="en-US" dirty="0">
              <a:latin typeface="Times New Roman" panose="02020603050405020304" pitchFamily="18" charset="0"/>
              <a:ea typeface="Times New Roman" panose="02020603050405020304" pitchFamily="18" charset="0"/>
            </a:endParaRPr>
          </a:p>
          <a:p>
            <a:pPr marL="2743200" marR="0" indent="-2743200">
              <a:spcBef>
                <a:spcPts val="300"/>
              </a:spcBef>
              <a:spcAft>
                <a:spcPts val="300"/>
              </a:spcAft>
              <a:tabLst>
                <a:tab pos="1371600" algn="l"/>
              </a:tabLst>
            </a:pPr>
            <a:r>
              <a:rPr lang="en-US" dirty="0">
                <a:solidFill>
                  <a:srgbClr val="000000"/>
                </a:solidFill>
                <a:latin typeface="Times New Roman" panose="02020603050405020304" pitchFamily="18" charset="0"/>
                <a:ea typeface="Times New Roman" panose="02020603050405020304" pitchFamily="18" charset="0"/>
              </a:rPr>
              <a:t>7	2015	Introduced the Zend Engine 3</a:t>
            </a:r>
            <a:br>
              <a:rPr lang="en-US" dirty="0">
                <a:solidFill>
                  <a:srgbClr val="000000"/>
                </a:solidFill>
                <a:latin typeface="Times New Roman" panose="02020603050405020304" pitchFamily="18" charset="0"/>
                <a:ea typeface="Times New Roman" panose="02020603050405020304" pitchFamily="18" charset="0"/>
              </a:rPr>
            </a:br>
            <a:r>
              <a:rPr lang="en-US" dirty="0">
                <a:solidFill>
                  <a:srgbClr val="000000"/>
                </a:solidFill>
                <a:latin typeface="Times New Roman" panose="02020603050405020304" pitchFamily="18" charset="0"/>
                <a:ea typeface="Times New Roman" panose="02020603050405020304" pitchFamily="18" charset="0"/>
              </a:rPr>
              <a:t>Improved performance</a:t>
            </a:r>
            <a:endParaRPr lang="en-US" dirty="0">
              <a:latin typeface="Times New Roman" panose="02020603050405020304" pitchFamily="18" charset="0"/>
              <a:ea typeface="Times New Roman" panose="02020603050405020304" pitchFamily="18" charset="0"/>
            </a:endParaRPr>
          </a:p>
          <a:p>
            <a:endParaRPr lang="en-US" dirty="0"/>
          </a:p>
        </p:txBody>
      </p:sp>
      <p:sp>
        <p:nvSpPr>
          <p:cNvPr id="3" name="Date Placeholder 1"/>
          <p:cNvSpPr>
            <a:spLocks noGrp="1"/>
          </p:cNvSpPr>
          <p:nvPr>
            <p:ph type="dt" sz="half" idx="10"/>
          </p:nvPr>
        </p:nvSpPr>
        <p:spPr/>
        <p:txBody>
          <a:bodyPr/>
          <a:lstStyle/>
          <a:p>
            <a:r>
              <a:rPr lang="en-US" altLang="en-US"/>
              <a:t>Murach's PHP and MySQL (3rd Ed)</a:t>
            </a:r>
          </a:p>
        </p:txBody>
      </p:sp>
      <p:sp>
        <p:nvSpPr>
          <p:cNvPr id="4"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7" name="Slide Number Placeholder 6"/>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14</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2764402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Highlights in the history of MySQL</a:t>
            </a:r>
          </a:p>
        </p:txBody>
      </p:sp>
      <p:sp>
        <p:nvSpPr>
          <p:cNvPr id="2" name="Text Placeholder 1">
            <a:extLst>
              <a:ext uri="{FF2B5EF4-FFF2-40B4-BE49-F238E27FC236}">
                <a16:creationId xmlns:a16="http://schemas.microsoft.com/office/drawing/2014/main" id="{5B91C36D-2115-4CFA-B862-024A1519FC82}"/>
              </a:ext>
            </a:extLst>
          </p:cNvPr>
          <p:cNvSpPr>
            <a:spLocks noGrp="1"/>
          </p:cNvSpPr>
          <p:nvPr>
            <p:ph type="body" sz="quarter" idx="13"/>
          </p:nvPr>
        </p:nvSpPr>
        <p:spPr/>
        <p:txBody>
          <a:bodyPr/>
          <a:lstStyle/>
          <a:p>
            <a:pPr>
              <a:spcBef>
                <a:spcPts val="300"/>
              </a:spcBef>
              <a:spcAft>
                <a:spcPts val="3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Version	Year	Description</a:t>
            </a:r>
          </a:p>
          <a:p>
            <a:pPr marL="2743200" marR="0" indent="-2743200">
              <a:spcBef>
                <a:spcPts val="300"/>
              </a:spcBef>
              <a:spcAft>
                <a:spcPts val="300"/>
              </a:spcAft>
              <a:tabLst>
                <a:tab pos="1371600" algn="l"/>
              </a:tabLst>
            </a:pPr>
            <a:r>
              <a:rPr lang="en-US" dirty="0">
                <a:solidFill>
                  <a:srgbClr val="000000"/>
                </a:solidFill>
                <a:latin typeface="Times New Roman" panose="02020603050405020304" pitchFamily="18" charset="0"/>
                <a:ea typeface="Times New Roman" panose="02020603050405020304" pitchFamily="18" charset="0"/>
              </a:rPr>
              <a:t>3.23	1995	The original version of MySQL</a:t>
            </a:r>
            <a:endParaRPr lang="en-US" dirty="0">
              <a:latin typeface="Times New Roman" panose="02020603050405020304" pitchFamily="18" charset="0"/>
              <a:ea typeface="Times New Roman" panose="02020603050405020304" pitchFamily="18" charset="0"/>
            </a:endParaRPr>
          </a:p>
          <a:p>
            <a:pPr marL="2743200" marR="0" indent="-2743200">
              <a:spcBef>
                <a:spcPts val="300"/>
              </a:spcBef>
              <a:spcAft>
                <a:spcPts val="300"/>
              </a:spcAft>
              <a:tabLst>
                <a:tab pos="1371600" algn="l"/>
              </a:tabLst>
            </a:pPr>
            <a:r>
              <a:rPr lang="en-US" dirty="0">
                <a:solidFill>
                  <a:srgbClr val="000000"/>
                </a:solidFill>
                <a:latin typeface="Times New Roman" panose="02020603050405020304" pitchFamily="18" charset="0"/>
                <a:ea typeface="Times New Roman" panose="02020603050405020304" pitchFamily="18" charset="0"/>
              </a:rPr>
              <a:t>4.0	2003	Introduced support for unions.</a:t>
            </a:r>
            <a:endParaRPr lang="en-US" dirty="0">
              <a:latin typeface="Times New Roman" panose="02020603050405020304" pitchFamily="18" charset="0"/>
              <a:ea typeface="Times New Roman" panose="02020603050405020304" pitchFamily="18" charset="0"/>
            </a:endParaRPr>
          </a:p>
          <a:p>
            <a:pPr marL="2743200" marR="0" indent="-2743200">
              <a:spcBef>
                <a:spcPts val="300"/>
              </a:spcBef>
              <a:spcAft>
                <a:spcPts val="300"/>
              </a:spcAft>
              <a:tabLst>
                <a:tab pos="1371600" algn="l"/>
              </a:tabLst>
            </a:pPr>
            <a:r>
              <a:rPr lang="en-US" dirty="0">
                <a:solidFill>
                  <a:srgbClr val="000000"/>
                </a:solidFill>
                <a:latin typeface="Times New Roman" panose="02020603050405020304" pitchFamily="18" charset="0"/>
                <a:ea typeface="Times New Roman" panose="02020603050405020304" pitchFamily="18" charset="0"/>
              </a:rPr>
              <a:t>4.1	2004	Introduced support for subqueries and prepared statements.</a:t>
            </a:r>
            <a:endParaRPr lang="en-US" dirty="0">
              <a:latin typeface="Times New Roman" panose="02020603050405020304" pitchFamily="18" charset="0"/>
              <a:ea typeface="Times New Roman" panose="02020603050405020304" pitchFamily="18" charset="0"/>
            </a:endParaRPr>
          </a:p>
          <a:p>
            <a:pPr marL="2743200" marR="0" indent="-2743200">
              <a:spcBef>
                <a:spcPts val="300"/>
              </a:spcBef>
              <a:spcAft>
                <a:spcPts val="300"/>
              </a:spcAft>
              <a:tabLst>
                <a:tab pos="1371600" algn="l"/>
              </a:tabLst>
            </a:pPr>
            <a:r>
              <a:rPr lang="en-US" dirty="0">
                <a:solidFill>
                  <a:srgbClr val="000000"/>
                </a:solidFill>
                <a:latin typeface="Times New Roman" panose="02020603050405020304" pitchFamily="18" charset="0"/>
                <a:ea typeface="Times New Roman" panose="02020603050405020304" pitchFamily="18" charset="0"/>
              </a:rPr>
              <a:t>5.0	2005	Introduced support for stored procedures, triggers, views, and transactions.</a:t>
            </a:r>
            <a:endParaRPr lang="en-US" dirty="0">
              <a:latin typeface="Times New Roman" panose="02020603050405020304" pitchFamily="18" charset="0"/>
              <a:ea typeface="Times New Roman" panose="02020603050405020304" pitchFamily="18" charset="0"/>
            </a:endParaRPr>
          </a:p>
          <a:p>
            <a:pPr marL="2743200" marR="0" indent="-2743200">
              <a:spcBef>
                <a:spcPts val="300"/>
              </a:spcBef>
              <a:spcAft>
                <a:spcPts val="300"/>
              </a:spcAft>
              <a:tabLst>
                <a:tab pos="1371600" algn="l"/>
              </a:tabLst>
            </a:pPr>
            <a:r>
              <a:rPr lang="en-US" dirty="0">
                <a:solidFill>
                  <a:srgbClr val="000000"/>
                </a:solidFill>
                <a:latin typeface="Times New Roman" panose="02020603050405020304" pitchFamily="18" charset="0"/>
                <a:ea typeface="Times New Roman" panose="02020603050405020304" pitchFamily="18" charset="0"/>
              </a:rPr>
              <a:t>5.1	2008	Introduced support for row-based replication and server log tables.</a:t>
            </a:r>
            <a:endParaRPr lang="en-US" dirty="0">
              <a:latin typeface="Times New Roman" panose="02020603050405020304" pitchFamily="18" charset="0"/>
              <a:ea typeface="Times New Roman" panose="02020603050405020304" pitchFamily="18" charset="0"/>
            </a:endParaRPr>
          </a:p>
          <a:p>
            <a:pPr marL="2743200" marR="0" indent="-2743200">
              <a:spcBef>
                <a:spcPts val="300"/>
              </a:spcBef>
              <a:spcAft>
                <a:spcPts val="300"/>
              </a:spcAft>
              <a:tabLst>
                <a:tab pos="1371600" algn="l"/>
              </a:tabLst>
            </a:pPr>
            <a:r>
              <a:rPr lang="en-US" dirty="0">
                <a:solidFill>
                  <a:srgbClr val="000000"/>
                </a:solidFill>
                <a:latin typeface="Times New Roman" panose="02020603050405020304" pitchFamily="18" charset="0"/>
                <a:ea typeface="Times New Roman" panose="02020603050405020304" pitchFamily="18" charset="0"/>
              </a:rPr>
              <a:t>5.5	2010	Default storage engine now supports referential integrity.</a:t>
            </a:r>
            <a:endParaRPr lang="en-US" dirty="0">
              <a:latin typeface="Times New Roman" panose="02020603050405020304" pitchFamily="18" charset="0"/>
              <a:ea typeface="Times New Roman" panose="02020603050405020304" pitchFamily="18" charset="0"/>
            </a:endParaRPr>
          </a:p>
          <a:p>
            <a:pPr marL="2743200" marR="0" indent="-2743200">
              <a:spcBef>
                <a:spcPts val="300"/>
              </a:spcBef>
              <a:spcAft>
                <a:spcPts val="300"/>
              </a:spcAft>
              <a:tabLst>
                <a:tab pos="1371600" algn="l"/>
              </a:tabLst>
            </a:pPr>
            <a:r>
              <a:rPr lang="en-US" dirty="0">
                <a:solidFill>
                  <a:srgbClr val="000000"/>
                </a:solidFill>
                <a:latin typeface="Times New Roman" panose="02020603050405020304" pitchFamily="18" charset="0"/>
                <a:ea typeface="Times New Roman" panose="02020603050405020304" pitchFamily="18" charset="0"/>
              </a:rPr>
              <a:t>5.6	2011	Introduced support for big data.</a:t>
            </a:r>
            <a:endParaRPr lang="en-US" dirty="0">
              <a:latin typeface="Times New Roman" panose="02020603050405020304" pitchFamily="18" charset="0"/>
              <a:ea typeface="Times New Roman" panose="02020603050405020304" pitchFamily="18" charset="0"/>
            </a:endParaRPr>
          </a:p>
          <a:p>
            <a:pPr marL="2743200" marR="0" indent="-2743200">
              <a:spcBef>
                <a:spcPts val="300"/>
              </a:spcBef>
              <a:spcAft>
                <a:spcPts val="300"/>
              </a:spcAft>
              <a:tabLst>
                <a:tab pos="1371600" algn="l"/>
              </a:tabLst>
            </a:pPr>
            <a:r>
              <a:rPr lang="en-US" dirty="0">
                <a:solidFill>
                  <a:srgbClr val="000000"/>
                </a:solidFill>
                <a:latin typeface="Times New Roman" panose="02020603050405020304" pitchFamily="18" charset="0"/>
                <a:ea typeface="Times New Roman" panose="02020603050405020304" pitchFamily="18" charset="0"/>
              </a:rPr>
              <a:t>5.7	2017	Included security improvements and other enhancements.</a:t>
            </a:r>
            <a:endParaRPr lang="en-US" dirty="0">
              <a:latin typeface="Times New Roman" panose="02020603050405020304" pitchFamily="18" charset="0"/>
              <a:ea typeface="Times New Roman" panose="02020603050405020304" pitchFamily="18" charset="0"/>
            </a:endParaRPr>
          </a:p>
          <a:p>
            <a:endParaRPr lang="en-US" dirty="0"/>
          </a:p>
        </p:txBody>
      </p:sp>
      <p:sp>
        <p:nvSpPr>
          <p:cNvPr id="3" name="Date Placeholder 1"/>
          <p:cNvSpPr>
            <a:spLocks noGrp="1"/>
          </p:cNvSpPr>
          <p:nvPr>
            <p:ph type="dt" sz="half" idx="10"/>
          </p:nvPr>
        </p:nvSpPr>
        <p:spPr/>
        <p:txBody>
          <a:bodyPr/>
          <a:lstStyle/>
          <a:p>
            <a:r>
              <a:rPr lang="en-US" altLang="en-US"/>
              <a:t>Murach's PHP and MySQL (3rd Ed)</a:t>
            </a:r>
          </a:p>
        </p:txBody>
      </p:sp>
      <p:sp>
        <p:nvSpPr>
          <p:cNvPr id="4"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7" name="Slide Number Placeholder 6"/>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15</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1233437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MySQL notes</a:t>
            </a:r>
          </a:p>
        </p:txBody>
      </p:sp>
      <p:sp>
        <p:nvSpPr>
          <p:cNvPr id="8" name="Text Placeholder 7">
            <a:extLst>
              <a:ext uri="{FF2B5EF4-FFF2-40B4-BE49-F238E27FC236}">
                <a16:creationId xmlns:a16="http://schemas.microsoft.com/office/drawing/2014/main" id="{F633FF30-191F-49D9-B86F-521A725F24C4}"/>
              </a:ext>
            </a:extLst>
          </p:cNvPr>
          <p:cNvSpPr>
            <a:spLocks noGrp="1" noChangeArrowheads="1"/>
          </p:cNvSpPr>
          <p:nvPr>
            <p:ph type="body" sz="quarter" idx="13"/>
          </p:nvPr>
        </p:nvSpPr>
        <p:spPr bwMode="auto">
          <a:xfrm>
            <a:off x="838201" y="1204571"/>
            <a:ext cx="7388352" cy="460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tabLst>
                <a:tab pos="347663" algn="l"/>
              </a:tabLst>
              <a:defRPr>
                <a:solidFill>
                  <a:schemeClr val="tx1"/>
                </a:solidFill>
                <a:latin typeface="Arial" panose="020B0604020202020204" pitchFamily="34" charset="0"/>
              </a:defRPr>
            </a:lvl1pPr>
            <a:lvl2pPr>
              <a:tabLst>
                <a:tab pos="347663" algn="l"/>
              </a:tabLst>
              <a:defRPr>
                <a:solidFill>
                  <a:schemeClr val="tx1"/>
                </a:solidFill>
                <a:latin typeface="Arial" panose="020B0604020202020204" pitchFamily="34" charset="0"/>
              </a:defRPr>
            </a:lvl2pPr>
            <a:lvl3pPr>
              <a:tabLst>
                <a:tab pos="347663" algn="l"/>
              </a:tabLst>
              <a:defRPr>
                <a:solidFill>
                  <a:schemeClr val="tx1"/>
                </a:solidFill>
                <a:latin typeface="Arial" panose="020B0604020202020204" pitchFamily="34" charset="0"/>
              </a:defRPr>
            </a:lvl3pPr>
            <a:lvl4pPr>
              <a:tabLst>
                <a:tab pos="347663" algn="l"/>
              </a:tabLst>
              <a:defRPr>
                <a:solidFill>
                  <a:schemeClr val="tx1"/>
                </a:solidFill>
                <a:latin typeface="Arial" panose="020B0604020202020204" pitchFamily="34" charset="0"/>
              </a:defRPr>
            </a:lvl4pPr>
            <a:lvl5pPr>
              <a:tabLst>
                <a:tab pos="347663" algn="l"/>
              </a:tabLst>
              <a:defRPr>
                <a:solidFill>
                  <a:schemeClr val="tx1"/>
                </a:solidFill>
                <a:latin typeface="Arial" panose="020B0604020202020204" pitchFamily="34" charset="0"/>
              </a:defRPr>
            </a:lvl5pPr>
            <a:lvl6pPr eaLnBrk="0" fontAlgn="base" hangingPunct="0">
              <a:spcBef>
                <a:spcPct val="0"/>
              </a:spcBef>
              <a:spcAft>
                <a:spcPct val="0"/>
              </a:spcAft>
              <a:tabLst>
                <a:tab pos="347663" algn="l"/>
              </a:tabLst>
              <a:defRPr>
                <a:solidFill>
                  <a:schemeClr val="tx1"/>
                </a:solidFill>
                <a:latin typeface="Arial" panose="020B0604020202020204" pitchFamily="34" charset="0"/>
              </a:defRPr>
            </a:lvl6pPr>
            <a:lvl7pPr eaLnBrk="0" fontAlgn="base" hangingPunct="0">
              <a:spcBef>
                <a:spcPct val="0"/>
              </a:spcBef>
              <a:spcAft>
                <a:spcPct val="0"/>
              </a:spcAft>
              <a:tabLst>
                <a:tab pos="347663" algn="l"/>
              </a:tabLst>
              <a:defRPr>
                <a:solidFill>
                  <a:schemeClr val="tx1"/>
                </a:solidFill>
                <a:latin typeface="Arial" panose="020B0604020202020204" pitchFamily="34" charset="0"/>
              </a:defRPr>
            </a:lvl7pPr>
            <a:lvl8pPr eaLnBrk="0" fontAlgn="base" hangingPunct="0">
              <a:spcBef>
                <a:spcPct val="0"/>
              </a:spcBef>
              <a:spcAft>
                <a:spcPct val="0"/>
              </a:spcAft>
              <a:tabLst>
                <a:tab pos="347663" algn="l"/>
              </a:tabLst>
              <a:defRPr>
                <a:solidFill>
                  <a:schemeClr val="tx1"/>
                </a:solidFill>
                <a:latin typeface="Arial" panose="020B0604020202020204" pitchFamily="34" charset="0"/>
              </a:defRPr>
            </a:lvl8pPr>
            <a:lvl9pPr eaLnBrk="0" fontAlgn="base" hangingPunct="0">
              <a:spcBef>
                <a:spcPct val="0"/>
              </a:spcBef>
              <a:spcAft>
                <a:spcPct val="0"/>
              </a:spcAft>
              <a:tabLst>
                <a:tab pos="347663" algn="l"/>
              </a:tabLst>
              <a:defRPr>
                <a:solidFill>
                  <a:schemeClr val="tx1"/>
                </a:solidFill>
                <a:latin typeface="Arial" panose="020B0604020202020204" pitchFamily="34" charset="0"/>
              </a:defRPr>
            </a:lvl9pPr>
          </a:lstStyle>
          <a:p>
            <a:pPr marL="342900" marR="274320" indent="-342900" defTabSz="914400" latinLnBrk="0">
              <a:lnSpc>
                <a:spcPct val="100000"/>
              </a:lnSpc>
              <a:spcBef>
                <a:spcPts val="0"/>
              </a:spcBef>
              <a:spcAft>
                <a:spcPts val="600"/>
              </a:spcAft>
              <a:buClrTx/>
              <a:buSzTx/>
              <a:buFont typeface="Symbol" panose="05050102010706020507" pitchFamily="18" charset="2"/>
              <a:buChar char=""/>
              <a:tabLst>
                <a:tab pos="347345" algn="l"/>
              </a:tabLst>
            </a:pPr>
            <a:r>
              <a:rPr lang="en-US" altLang="en-US" spc="-10" dirty="0">
                <a:latin typeface="Times New Roman" panose="02020603050405020304" pitchFamily="18" charset="0"/>
              </a:rPr>
              <a:t>MySQL is owned and sponsored by MySQL AB, a for-profit firm.</a:t>
            </a:r>
          </a:p>
          <a:p>
            <a:pPr marL="342900" marR="274320" indent="-342900" defTabSz="914400" latinLnBrk="0">
              <a:lnSpc>
                <a:spcPct val="100000"/>
              </a:lnSpc>
              <a:spcBef>
                <a:spcPts val="0"/>
              </a:spcBef>
              <a:spcAft>
                <a:spcPts val="600"/>
              </a:spcAft>
              <a:buClrTx/>
              <a:buSzTx/>
              <a:buFont typeface="Symbol" panose="05050102010706020507" pitchFamily="18" charset="2"/>
              <a:buChar char=""/>
              <a:tabLst>
                <a:tab pos="347345" algn="l"/>
              </a:tabLst>
            </a:pPr>
            <a:r>
              <a:rPr lang="en-US" altLang="en-US" spc="-10" dirty="0">
                <a:latin typeface="Times New Roman" panose="02020603050405020304" pitchFamily="18" charset="0"/>
              </a:rPr>
              <a:t>In 2008, Sun Microsystems acquired MySQL AB.</a:t>
            </a:r>
          </a:p>
          <a:p>
            <a:pPr marL="342900" marR="274320" indent="-342900" defTabSz="914400" latinLnBrk="0">
              <a:lnSpc>
                <a:spcPct val="100000"/>
              </a:lnSpc>
              <a:spcBef>
                <a:spcPts val="0"/>
              </a:spcBef>
              <a:spcAft>
                <a:spcPts val="600"/>
              </a:spcAft>
              <a:buClrTx/>
              <a:buSzTx/>
              <a:buFont typeface="Symbol" panose="05050102010706020507" pitchFamily="18" charset="2"/>
              <a:buChar char=""/>
              <a:tabLst>
                <a:tab pos="347345" algn="l"/>
              </a:tabLst>
            </a:pPr>
            <a:r>
              <a:rPr lang="en-US" altLang="en-US" spc="-10" dirty="0">
                <a:latin typeface="Times New Roman" panose="02020603050405020304" pitchFamily="18" charset="0"/>
              </a:rPr>
              <a:t>In 2009, Oracle Corporation acquired Sun Microsystems.</a:t>
            </a:r>
          </a:p>
          <a:p>
            <a:pPr marL="342900" marR="274320" indent="-342900" defTabSz="914400" latinLnBrk="0">
              <a:lnSpc>
                <a:spcPct val="100000"/>
              </a:lnSpc>
              <a:spcBef>
                <a:spcPts val="0"/>
              </a:spcBef>
              <a:spcAft>
                <a:spcPts val="600"/>
              </a:spcAft>
              <a:buClrTx/>
              <a:buSzTx/>
              <a:buFont typeface="Symbol" panose="05050102010706020507" pitchFamily="18" charset="2"/>
              <a:buChar char=""/>
              <a:tabLst>
                <a:tab pos="347345" algn="l"/>
              </a:tabLst>
            </a:pPr>
            <a:r>
              <a:rPr lang="en-US" altLang="en-US" spc="-10" dirty="0">
                <a:latin typeface="Times New Roman" panose="02020603050405020304" pitchFamily="18" charset="0"/>
              </a:rPr>
              <a:t>In 2009, many of the original developers of MySQL left MySQL AB and begin working on different forks of the open-source code. One of the most popular of these forks is MariaDB.</a:t>
            </a:r>
          </a:p>
          <a:p>
            <a:pPr marL="342900" marR="274320" indent="-342900" defTabSz="914400" latinLnBrk="0">
              <a:lnSpc>
                <a:spcPct val="100000"/>
              </a:lnSpc>
              <a:spcBef>
                <a:spcPts val="0"/>
              </a:spcBef>
              <a:spcAft>
                <a:spcPts val="600"/>
              </a:spcAft>
              <a:buClrTx/>
              <a:buSzTx/>
              <a:buFont typeface="Symbol" panose="05050102010706020507" pitchFamily="18" charset="2"/>
              <a:buChar char=""/>
              <a:tabLst>
                <a:tab pos="347345" algn="l"/>
              </a:tabLst>
            </a:pPr>
            <a:r>
              <a:rPr lang="en-US" altLang="en-US" spc="-10" dirty="0">
                <a:latin typeface="Times New Roman" panose="02020603050405020304" pitchFamily="18" charset="0"/>
              </a:rPr>
              <a:t>In 2012, several Linux distributions, as well as Wikipedia and Google, began to replace MySQL with MariaDB.</a:t>
            </a:r>
          </a:p>
          <a:p>
            <a:pPr marL="342900" marR="274320" indent="-342900" defTabSz="914400" latinLnBrk="0">
              <a:lnSpc>
                <a:spcPct val="100000"/>
              </a:lnSpc>
              <a:spcBef>
                <a:spcPts val="0"/>
              </a:spcBef>
              <a:spcAft>
                <a:spcPts val="600"/>
              </a:spcAft>
              <a:buClrTx/>
              <a:buSzTx/>
              <a:buFont typeface="Symbol" panose="05050102010706020507" pitchFamily="18" charset="2"/>
              <a:buChar char=""/>
              <a:tabLst>
                <a:tab pos="347345" algn="l"/>
              </a:tabLst>
            </a:pPr>
            <a:r>
              <a:rPr lang="en-US" altLang="en-US" spc="-10" dirty="0">
                <a:latin typeface="Times New Roman" panose="02020603050405020304" pitchFamily="18" charset="0"/>
              </a:rPr>
              <a:t>MariaDB intends to maintain high compatibility with MySQL so it can work as a drop-in replacement for MySQL.</a:t>
            </a:r>
          </a:p>
          <a:p>
            <a:pPr marL="342900" marR="274320" indent="-342900" defTabSz="914400" latinLnBrk="0">
              <a:lnSpc>
                <a:spcPct val="100000"/>
              </a:lnSpc>
              <a:spcBef>
                <a:spcPts val="0"/>
              </a:spcBef>
              <a:spcAft>
                <a:spcPts val="600"/>
              </a:spcAft>
              <a:buClrTx/>
              <a:buSzTx/>
              <a:buFont typeface="Symbol" panose="05050102010706020507" pitchFamily="18" charset="2"/>
              <a:buChar char=""/>
              <a:tabLst>
                <a:tab pos="347345" algn="l"/>
              </a:tabLst>
            </a:pPr>
            <a:r>
              <a:rPr lang="en-US" altLang="en-US" spc="-10" dirty="0">
                <a:latin typeface="Times New Roman" panose="02020603050405020304" pitchFamily="18" charset="0"/>
              </a:rPr>
              <a:t>XAMPP 5.6 and later include MariaDB, not MySQL.</a:t>
            </a:r>
          </a:p>
          <a:p>
            <a:pPr marL="0" marR="0" lvl="0" indent="0" algn="l" defTabSz="914400" rtl="0" eaLnBrk="0" fontAlgn="base" latinLnBrk="0" hangingPunct="0">
              <a:lnSpc>
                <a:spcPct val="100000"/>
              </a:lnSpc>
              <a:spcBef>
                <a:spcPct val="0"/>
              </a:spcBef>
              <a:spcAft>
                <a:spcPct val="0"/>
              </a:spcAft>
              <a:buClrTx/>
              <a:buSzTx/>
              <a:buFontTx/>
              <a:buNone/>
              <a:tabLst>
                <a:tab pos="347663"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Date Placeholder 1"/>
          <p:cNvSpPr>
            <a:spLocks noGrp="1"/>
          </p:cNvSpPr>
          <p:nvPr>
            <p:ph type="dt" sz="half" idx="10"/>
          </p:nvPr>
        </p:nvSpPr>
        <p:spPr/>
        <p:txBody>
          <a:bodyPr/>
          <a:lstStyle/>
          <a:p>
            <a:r>
              <a:rPr lang="en-US" altLang="en-US"/>
              <a:t>Murach's PHP and MySQL (3rd Ed)</a:t>
            </a:r>
          </a:p>
        </p:txBody>
      </p:sp>
      <p:sp>
        <p:nvSpPr>
          <p:cNvPr id="4"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7" name="Slide Number Placeholder 6"/>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16</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1121699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The first page of an application</a:t>
            </a:r>
          </a:p>
        </p:txBody>
      </p:sp>
      <p:pic>
        <p:nvPicPr>
          <p:cNvPr id="7" name="Content Placeholder 6" descr="See page 15 in textbook.">
            <a:extLst>
              <a:ext uri="{FF2B5EF4-FFF2-40B4-BE49-F238E27FC236}">
                <a16:creationId xmlns:a16="http://schemas.microsoft.com/office/drawing/2014/main" id="{5DE1D332-A471-4F81-AEDF-8F7B671B6E12}"/>
              </a:ext>
            </a:extLst>
          </p:cNvPr>
          <p:cNvPicPr>
            <a:picLocks noGrp="1" noChangeAspect="1"/>
          </p:cNvPicPr>
          <p:nvPr>
            <p:ph sz="quarter" idx="13"/>
          </p:nvPr>
        </p:nvPicPr>
        <p:blipFill>
          <a:blip r:embed="rId3"/>
          <a:stretch>
            <a:fillRect/>
          </a:stretch>
        </p:blipFill>
        <p:spPr>
          <a:xfrm>
            <a:off x="1331695" y="1219200"/>
            <a:ext cx="6480610" cy="3151905"/>
          </a:xfrm>
          <a:prstGeom prst="rect">
            <a:avLst/>
          </a:prstGeom>
        </p:spPr>
      </p:pic>
      <p:sp>
        <p:nvSpPr>
          <p:cNvPr id="4" name="Date Placeholder 1"/>
          <p:cNvSpPr>
            <a:spLocks noGrp="1"/>
          </p:cNvSpPr>
          <p:nvPr>
            <p:ph type="dt" sz="half" idx="10"/>
          </p:nvPr>
        </p:nvSpPr>
        <p:spPr/>
        <p:txBody>
          <a:bodyPr/>
          <a:lstStyle/>
          <a:p>
            <a:r>
              <a:rPr lang="en-US" altLang="en-US"/>
              <a:t>Murach's PHP and MySQL (3rd Ed)</a:t>
            </a:r>
          </a:p>
        </p:txBody>
      </p:sp>
      <p:sp>
        <p:nvSpPr>
          <p:cNvPr id="5"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3" name="Slide Number Placeholder 2"/>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17</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3142530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The second page (display_discount.php)</a:t>
            </a:r>
          </a:p>
        </p:txBody>
      </p:sp>
      <p:pic>
        <p:nvPicPr>
          <p:cNvPr id="7" name="Content Placeholder 6" descr="See page 15 in textbook.">
            <a:extLst>
              <a:ext uri="{FF2B5EF4-FFF2-40B4-BE49-F238E27FC236}">
                <a16:creationId xmlns:a16="http://schemas.microsoft.com/office/drawing/2014/main" id="{9A8F7C04-4784-410D-9340-7D18FAEEA113}"/>
              </a:ext>
            </a:extLst>
          </p:cNvPr>
          <p:cNvPicPr>
            <a:picLocks noGrp="1" noChangeAspect="1"/>
          </p:cNvPicPr>
          <p:nvPr>
            <p:ph sz="quarter" idx="13"/>
          </p:nvPr>
        </p:nvPicPr>
        <p:blipFill>
          <a:blip r:embed="rId3"/>
          <a:stretch>
            <a:fillRect/>
          </a:stretch>
        </p:blipFill>
        <p:spPr>
          <a:xfrm>
            <a:off x="1407902" y="1216152"/>
            <a:ext cx="6328196" cy="3078747"/>
          </a:xfrm>
          <a:prstGeom prst="rect">
            <a:avLst/>
          </a:prstGeom>
        </p:spPr>
      </p:pic>
      <p:sp>
        <p:nvSpPr>
          <p:cNvPr id="4" name="Date Placeholder 1"/>
          <p:cNvSpPr>
            <a:spLocks noGrp="1"/>
          </p:cNvSpPr>
          <p:nvPr>
            <p:ph type="dt" sz="half" idx="10"/>
          </p:nvPr>
        </p:nvSpPr>
        <p:spPr/>
        <p:txBody>
          <a:bodyPr/>
          <a:lstStyle/>
          <a:p>
            <a:r>
              <a:rPr lang="en-US" altLang="en-US"/>
              <a:t>Murach's PHP and MySQL (3rd Ed)</a:t>
            </a:r>
          </a:p>
        </p:txBody>
      </p:sp>
      <p:sp>
        <p:nvSpPr>
          <p:cNvPr id="5"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3" name="Slide Number Placeholder 2"/>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18</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2755675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HTML file (index.html) (part 1)</a:t>
            </a:r>
          </a:p>
        </p:txBody>
      </p:sp>
      <p:sp>
        <p:nvSpPr>
          <p:cNvPr id="2" name="Text Placeholder 1">
            <a:extLst>
              <a:ext uri="{FF2B5EF4-FFF2-40B4-BE49-F238E27FC236}">
                <a16:creationId xmlns:a16="http://schemas.microsoft.com/office/drawing/2014/main" id="{E00E87F0-E24F-4BDD-8C5E-E2AF9865F661}"/>
              </a:ext>
            </a:extLst>
          </p:cNvPr>
          <p:cNvSpPr>
            <a:spLocks noGrp="1"/>
          </p:cNvSpPr>
          <p:nvPr>
            <p:ph type="body" sz="quarter" idx="13"/>
          </p:nvPr>
        </p:nvSpPr>
        <p:spPr/>
        <p:txBody>
          <a:bodyPr/>
          <a:lstStyle/>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&lt;!DOCTYPE html&gt;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&lt;html&gt;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&lt;head&gt;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&lt;title&gt;Product Discount Calculator&lt;/title&gt;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&lt;link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rel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="stylesheet" type="text/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css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="main.css"&gt;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&lt;/head&gt;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&lt;body&gt;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&lt;main&gt;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&lt;h1&gt;Product Discount Calculator&lt;/h1&gt;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&lt;form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action="</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display_discount.php</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method="post"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&lt;div id="data"&gt;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&lt;label&gt;Product Description:&lt;/label&gt;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&lt;input type="text"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name="</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product_description</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br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&lt;label&gt;List Price:&lt;/label&gt;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&lt;input type="text"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name="</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list_price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br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a:spcBef>
                <a:spcPts val="0"/>
              </a:spcBef>
              <a:spcAft>
                <a:spcPts val="600"/>
              </a:spcAft>
              <a:tabLst>
                <a:tab pos="2743200" algn="ctr"/>
                <a:tab pos="5486400" algn="r"/>
              </a:tabLst>
            </a:pPr>
            <a:r>
              <a:rPr lang="en-US" sz="1400" dirty="0">
                <a:latin typeface="Times New Roman" panose="02020603050405020304" pitchFamily="18" charset="0"/>
                <a:ea typeface="Times New Roman" panose="02020603050405020304" pitchFamily="18" charset="0"/>
              </a:rPr>
              <a:t> </a:t>
            </a:r>
          </a:p>
          <a:p>
            <a:endParaRPr lang="en-US" sz="1400" dirty="0"/>
          </a:p>
        </p:txBody>
      </p:sp>
      <p:sp>
        <p:nvSpPr>
          <p:cNvPr id="3" name="Date Placeholder 1"/>
          <p:cNvSpPr>
            <a:spLocks noGrp="1"/>
          </p:cNvSpPr>
          <p:nvPr>
            <p:ph type="dt" sz="half" idx="10"/>
          </p:nvPr>
        </p:nvSpPr>
        <p:spPr/>
        <p:txBody>
          <a:bodyPr/>
          <a:lstStyle/>
          <a:p>
            <a:r>
              <a:rPr lang="en-US" altLang="en-US"/>
              <a:t>Murach's PHP and MySQL (3rd Ed)</a:t>
            </a:r>
          </a:p>
        </p:txBody>
      </p:sp>
      <p:sp>
        <p:nvSpPr>
          <p:cNvPr id="4"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7" name="Slide Number Placeholder 6"/>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19</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483705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Applied objectives</a:t>
            </a:r>
          </a:p>
        </p:txBody>
      </p:sp>
      <p:sp>
        <p:nvSpPr>
          <p:cNvPr id="2" name="Text Placeholder 1">
            <a:extLst>
              <a:ext uri="{FF2B5EF4-FFF2-40B4-BE49-F238E27FC236}">
                <a16:creationId xmlns:a16="http://schemas.microsoft.com/office/drawing/2014/main" id="{07F72A1E-CAB1-4DEB-9167-F55772312457}"/>
              </a:ext>
            </a:extLst>
          </p:cNvPr>
          <p:cNvSpPr>
            <a:spLocks noGrp="1"/>
          </p:cNvSpPr>
          <p:nvPr>
            <p:ph type="body" sz="quarter" idx="13"/>
          </p:nvPr>
        </p:nvSpPr>
        <p:spPr/>
        <p:txBody>
          <a:bodyPr/>
          <a:lstStyle/>
          <a:p>
            <a:pPr marL="342900" marR="274320" lvl="0" indent="-342900">
              <a:spcBef>
                <a:spcPts val="0"/>
              </a:spcBef>
              <a:spcAft>
                <a:spcPts val="600"/>
              </a:spcAft>
              <a:buFont typeface="+mj-lt"/>
              <a:buAutoNum type="arabicPeriod"/>
              <a:tabLst>
                <a:tab pos="365760" algn="l"/>
              </a:tabLst>
            </a:pPr>
            <a:r>
              <a:rPr lang="en-US" spc="-10" dirty="0">
                <a:latin typeface="Times New Roman" panose="02020603050405020304" pitchFamily="18" charset="0"/>
                <a:ea typeface="Times New Roman" panose="02020603050405020304" pitchFamily="18" charset="0"/>
              </a:rPr>
              <a:t>Use the XAMPP control panel to start or stop Apache or MySQL when it is running on your own computer.</a:t>
            </a:r>
          </a:p>
          <a:p>
            <a:pPr marL="342900" marR="274320" lvl="0" indent="-342900">
              <a:spcBef>
                <a:spcPts val="0"/>
              </a:spcBef>
              <a:spcAft>
                <a:spcPts val="600"/>
              </a:spcAft>
              <a:buFont typeface="+mj-lt"/>
              <a:buAutoNum type="arabicPeriod"/>
              <a:tabLst>
                <a:tab pos="365760" algn="l"/>
              </a:tabLst>
            </a:pPr>
            <a:r>
              <a:rPr lang="en-US" spc="-10" dirty="0">
                <a:latin typeface="Times New Roman" panose="02020603050405020304" pitchFamily="18" charset="0"/>
                <a:ea typeface="Times New Roman" panose="02020603050405020304" pitchFamily="18" charset="0"/>
              </a:rPr>
              <a:t>Deploy a PHP application on your own computer.</a:t>
            </a:r>
          </a:p>
          <a:p>
            <a:pPr marL="342900" marR="274320" lvl="0" indent="-342900">
              <a:spcBef>
                <a:spcPts val="0"/>
              </a:spcBef>
              <a:spcAft>
                <a:spcPts val="600"/>
              </a:spcAft>
              <a:buFont typeface="+mj-lt"/>
              <a:buAutoNum type="arabicPeriod"/>
              <a:tabLst>
                <a:tab pos="365760" algn="l"/>
              </a:tabLst>
            </a:pPr>
            <a:r>
              <a:rPr lang="en-US" spc="-10" dirty="0">
                <a:latin typeface="Times New Roman" panose="02020603050405020304" pitchFamily="18" charset="0"/>
                <a:ea typeface="Times New Roman" panose="02020603050405020304" pitchFamily="18" charset="0"/>
              </a:rPr>
              <a:t>Run a web application that’s on your own computer (1) by entering its URL into the address bar of a browser or (2) by getting and using an index of the applications that are on the web server. </a:t>
            </a:r>
          </a:p>
          <a:p>
            <a:pPr marL="342900" marR="274320" lvl="0" indent="-342900">
              <a:spcBef>
                <a:spcPts val="0"/>
              </a:spcBef>
              <a:spcAft>
                <a:spcPts val="600"/>
              </a:spcAft>
              <a:buFont typeface="+mj-lt"/>
              <a:buAutoNum type="arabicPeriod"/>
              <a:tabLst>
                <a:tab pos="365760" algn="l"/>
              </a:tabLst>
            </a:pPr>
            <a:r>
              <a:rPr lang="en-US" spc="-10" dirty="0">
                <a:latin typeface="Times New Roman" panose="02020603050405020304" pitchFamily="18" charset="0"/>
                <a:ea typeface="Times New Roman" panose="02020603050405020304" pitchFamily="18" charset="0"/>
              </a:rPr>
              <a:t>View the source code for a web page in a web browser.</a:t>
            </a:r>
          </a:p>
          <a:p>
            <a:endParaRPr lang="en-US" dirty="0"/>
          </a:p>
        </p:txBody>
      </p:sp>
      <p:sp>
        <p:nvSpPr>
          <p:cNvPr id="3" name="Date Placeholder 1"/>
          <p:cNvSpPr>
            <a:spLocks noGrp="1"/>
          </p:cNvSpPr>
          <p:nvPr>
            <p:ph type="dt" sz="half" idx="10"/>
          </p:nvPr>
        </p:nvSpPr>
        <p:spPr/>
        <p:txBody>
          <a:bodyPr/>
          <a:lstStyle/>
          <a:p>
            <a:r>
              <a:rPr lang="en-US" altLang="en-US"/>
              <a:t>Murach's PHP and MySQL (3rd Ed)</a:t>
            </a:r>
          </a:p>
        </p:txBody>
      </p:sp>
      <p:sp>
        <p:nvSpPr>
          <p:cNvPr id="4"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7" name="Slide Number Placeholder 6"/>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2</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208708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HTML file (index.html) (part 2)</a:t>
            </a:r>
          </a:p>
        </p:txBody>
      </p:sp>
      <p:sp>
        <p:nvSpPr>
          <p:cNvPr id="2" name="Text Placeholder 1">
            <a:extLst>
              <a:ext uri="{FF2B5EF4-FFF2-40B4-BE49-F238E27FC236}">
                <a16:creationId xmlns:a16="http://schemas.microsoft.com/office/drawing/2014/main" id="{6C570A45-B593-442B-8EF3-4D6D114886E6}"/>
              </a:ext>
            </a:extLst>
          </p:cNvPr>
          <p:cNvSpPr>
            <a:spLocks noGrp="1"/>
          </p:cNvSpPr>
          <p:nvPr>
            <p:ph type="body" sz="quarter" idx="13"/>
          </p:nvPr>
        </p:nvSpPr>
        <p:spPr>
          <a:xfrm>
            <a:off x="838200" y="1066800"/>
            <a:ext cx="7543800" cy="4876800"/>
          </a:xfrm>
        </p:spPr>
        <p:txBody>
          <a:bodyPr/>
          <a:lstStyle/>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&lt;label&gt;Discount Percent:&lt;/label&gt;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&lt;input type="text"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name="</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&lt;span&gt;%&lt;/span&gt;&lt;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br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&lt;/div&gt;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&lt;div id="buttons"&gt;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&lt;label&gt;&amp;</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nbsp</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;&lt;/label&gt;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&lt;input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type="submit"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value="Calculate Discount"&gt;&lt;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br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&lt;/div&gt;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&lt;/form&gt;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&lt;/main&gt;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&lt;/body&gt;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&lt;/html&gt;</a:t>
            </a:r>
          </a:p>
          <a:p>
            <a:pPr>
              <a:spcBef>
                <a:spcPts val="0"/>
              </a:spcBef>
              <a:spcAft>
                <a:spcPts val="600"/>
              </a:spcAft>
              <a:tabLst>
                <a:tab pos="2743200" algn="ctr"/>
                <a:tab pos="5486400" algn="r"/>
              </a:tabLst>
            </a:pPr>
            <a:r>
              <a:rPr lang="en-US" sz="1400" dirty="0">
                <a:latin typeface="Times New Roman" panose="02020603050405020304" pitchFamily="18" charset="0"/>
                <a:ea typeface="Times New Roman" panose="02020603050405020304" pitchFamily="18" charset="0"/>
              </a:rPr>
              <a:t> </a:t>
            </a:r>
            <a:endParaRPr lang="en-US" sz="1400" dirty="0"/>
          </a:p>
        </p:txBody>
      </p:sp>
      <p:sp>
        <p:nvSpPr>
          <p:cNvPr id="3" name="Date Placeholder 1"/>
          <p:cNvSpPr>
            <a:spLocks noGrp="1"/>
          </p:cNvSpPr>
          <p:nvPr>
            <p:ph type="dt" sz="half" idx="10"/>
          </p:nvPr>
        </p:nvSpPr>
        <p:spPr/>
        <p:txBody>
          <a:bodyPr/>
          <a:lstStyle/>
          <a:p>
            <a:r>
              <a:rPr lang="en-US" altLang="en-US"/>
              <a:t>Murach's PHP and MySQL (3rd Ed)</a:t>
            </a:r>
          </a:p>
        </p:txBody>
      </p:sp>
      <p:sp>
        <p:nvSpPr>
          <p:cNvPr id="4"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7" name="Slide Number Placeholder 6"/>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20</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2767435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CSS file (main.css) (part 1)</a:t>
            </a:r>
          </a:p>
        </p:txBody>
      </p:sp>
      <p:sp>
        <p:nvSpPr>
          <p:cNvPr id="2" name="Text Placeholder 1">
            <a:extLst>
              <a:ext uri="{FF2B5EF4-FFF2-40B4-BE49-F238E27FC236}">
                <a16:creationId xmlns:a16="http://schemas.microsoft.com/office/drawing/2014/main" id="{BAD9A874-37C3-4BCF-A2AA-EC7E03F6CB37}"/>
              </a:ext>
            </a:extLst>
          </p:cNvPr>
          <p:cNvSpPr>
            <a:spLocks noGrp="1"/>
          </p:cNvSpPr>
          <p:nvPr>
            <p:ph type="body" sz="quarter" idx="13"/>
          </p:nvPr>
        </p:nvSpPr>
        <p:spPr/>
        <p:txBody>
          <a:bodyPr/>
          <a:lstStyle/>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body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font-family: Arial, Helvetica, sans-serif;</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margin: 1em;</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padding: 0;</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main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display: block;</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width: 450px;</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margin: 0 auto;</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padding: 1.5em;</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background: white;</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border: 2px solid navy;</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h1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color: navy;</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label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width: 10em;</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padding-right: 1em;</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float: left;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3" name="Date Placeholder 1"/>
          <p:cNvSpPr>
            <a:spLocks noGrp="1"/>
          </p:cNvSpPr>
          <p:nvPr>
            <p:ph type="dt" sz="half" idx="10"/>
          </p:nvPr>
        </p:nvSpPr>
        <p:spPr/>
        <p:txBody>
          <a:bodyPr/>
          <a:lstStyle/>
          <a:p>
            <a:r>
              <a:rPr lang="en-US" altLang="en-US"/>
              <a:t>Murach's PHP and MySQL (3rd Ed)</a:t>
            </a:r>
          </a:p>
        </p:txBody>
      </p:sp>
      <p:sp>
        <p:nvSpPr>
          <p:cNvPr id="4"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7" name="Slide Number Placeholder 6"/>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21</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1142068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CSS file (main.css) (part 2)</a:t>
            </a:r>
          </a:p>
        </p:txBody>
      </p:sp>
      <p:sp>
        <p:nvSpPr>
          <p:cNvPr id="2" name="Text Placeholder 1">
            <a:extLst>
              <a:ext uri="{FF2B5EF4-FFF2-40B4-BE49-F238E27FC236}">
                <a16:creationId xmlns:a16="http://schemas.microsoft.com/office/drawing/2014/main" id="{A38562F1-1829-4C25-808F-71B470ACAAF2}"/>
              </a:ext>
            </a:extLst>
          </p:cNvPr>
          <p:cNvSpPr>
            <a:spLocks noGrp="1"/>
          </p:cNvSpPr>
          <p:nvPr>
            <p:ph type="body" sz="quarter" idx="13"/>
          </p:nvPr>
        </p:nvSpPr>
        <p:spPr/>
        <p:txBody>
          <a:bodyPr/>
          <a:lstStyle/>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#data input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float: left;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width: 15em;</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margin-bottom: .5em;</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#data span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padding-left: .25em;</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#buttons input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float: left;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margin-bottom: .5em;</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br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clear: left;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3" name="Date Placeholder 1"/>
          <p:cNvSpPr>
            <a:spLocks noGrp="1"/>
          </p:cNvSpPr>
          <p:nvPr>
            <p:ph type="dt" sz="half" idx="10"/>
          </p:nvPr>
        </p:nvSpPr>
        <p:spPr/>
        <p:txBody>
          <a:bodyPr/>
          <a:lstStyle/>
          <a:p>
            <a:r>
              <a:rPr lang="en-US" altLang="en-US"/>
              <a:t>Murach's PHP and MySQL (3rd Ed)</a:t>
            </a:r>
          </a:p>
        </p:txBody>
      </p:sp>
      <p:sp>
        <p:nvSpPr>
          <p:cNvPr id="4"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7" name="Slide Number Placeholder 6"/>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22</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3775223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PHP file (</a:t>
            </a:r>
            <a:r>
              <a:rPr lang="en-US" dirty="0" err="1"/>
              <a:t>display_discount.php</a:t>
            </a:r>
            <a:r>
              <a:rPr lang="en-US" dirty="0"/>
              <a:t>) (part 1)</a:t>
            </a:r>
          </a:p>
        </p:txBody>
      </p:sp>
      <p:sp>
        <p:nvSpPr>
          <p:cNvPr id="2" name="Text Placeholder 1">
            <a:extLst>
              <a:ext uri="{FF2B5EF4-FFF2-40B4-BE49-F238E27FC236}">
                <a16:creationId xmlns:a16="http://schemas.microsoft.com/office/drawing/2014/main" id="{FC2366CE-1553-46F0-800C-C5E03E6704AF}"/>
              </a:ext>
            </a:extLst>
          </p:cNvPr>
          <p:cNvSpPr>
            <a:spLocks noGrp="1"/>
          </p:cNvSpPr>
          <p:nvPr>
            <p:ph type="body" sz="quarter" idx="13"/>
          </p:nvPr>
        </p:nvSpPr>
        <p:spPr>
          <a:xfrm>
            <a:off x="838200" y="1066800"/>
            <a:ext cx="7543800" cy="4876800"/>
          </a:xfrm>
        </p:spPr>
        <p:txBody>
          <a:bodyPr/>
          <a:lstStyle/>
          <a:p>
            <a:pPr>
              <a:spcBef>
                <a:spcPts val="0"/>
              </a:spcBef>
              <a:spcAft>
                <a:spcPts val="0"/>
              </a:spcAft>
              <a:tabLst>
                <a:tab pos="65151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&lt;?php</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get the data from the form</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product_description</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$_POST['</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product_description</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list_price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$_POST['</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list_price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$_POST['</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calculate the discount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$discount =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list_price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.01;</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discount_price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list_price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$discount;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apply currency formatting to the dollar and percent amounts</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list_price_formatted</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number_format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list_price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2);</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discount_percent_formatted</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number_format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1)."%";</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discount_formatted</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number_format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($discount, 2);</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discount_price_formatted</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number_format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($discount_price,2);</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escape the unformatted input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product_description_escaped</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htmlspecialchars</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product_description</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600"/>
              </a:spcAft>
              <a:tabLst>
                <a:tab pos="2743200" algn="ctr"/>
                <a:tab pos="5486400" algn="r"/>
              </a:tabLst>
            </a:pPr>
            <a:r>
              <a:rPr lang="en-US" sz="1400" dirty="0">
                <a:latin typeface="Times New Roman" panose="02020603050405020304" pitchFamily="18" charset="0"/>
                <a:ea typeface="Times New Roman" panose="02020603050405020304" pitchFamily="18" charset="0"/>
              </a:rPr>
              <a:t> </a:t>
            </a:r>
          </a:p>
          <a:p>
            <a:endParaRPr lang="en-US" sz="1400" dirty="0"/>
          </a:p>
        </p:txBody>
      </p:sp>
      <p:sp>
        <p:nvSpPr>
          <p:cNvPr id="3" name="Date Placeholder 1"/>
          <p:cNvSpPr>
            <a:spLocks noGrp="1"/>
          </p:cNvSpPr>
          <p:nvPr>
            <p:ph type="dt" sz="half" idx="10"/>
          </p:nvPr>
        </p:nvSpPr>
        <p:spPr/>
        <p:txBody>
          <a:bodyPr/>
          <a:lstStyle/>
          <a:p>
            <a:r>
              <a:rPr lang="en-US" altLang="en-US"/>
              <a:t>Murach's PHP and MySQL (3rd Ed)</a:t>
            </a:r>
          </a:p>
        </p:txBody>
      </p:sp>
      <p:sp>
        <p:nvSpPr>
          <p:cNvPr id="4"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7" name="Slide Number Placeholder 6"/>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23</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1467164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PHP file (</a:t>
            </a:r>
            <a:r>
              <a:rPr lang="en-US" dirty="0" err="1"/>
              <a:t>display_discount.php</a:t>
            </a:r>
            <a:r>
              <a:rPr lang="en-US" dirty="0"/>
              <a:t>) (part 2)</a:t>
            </a:r>
          </a:p>
        </p:txBody>
      </p:sp>
      <p:sp>
        <p:nvSpPr>
          <p:cNvPr id="2" name="Text Placeholder 1">
            <a:extLst>
              <a:ext uri="{FF2B5EF4-FFF2-40B4-BE49-F238E27FC236}">
                <a16:creationId xmlns:a16="http://schemas.microsoft.com/office/drawing/2014/main" id="{78E58D75-564D-4F0B-9D26-62297249E09C}"/>
              </a:ext>
            </a:extLst>
          </p:cNvPr>
          <p:cNvSpPr>
            <a:spLocks noGrp="1"/>
          </p:cNvSpPr>
          <p:nvPr>
            <p:ph type="body" sz="quarter" idx="13"/>
          </p:nvPr>
        </p:nvSpPr>
        <p:spPr>
          <a:xfrm>
            <a:off x="838199" y="1066800"/>
            <a:ext cx="7419109" cy="4876800"/>
          </a:xfrm>
        </p:spPr>
        <p:txBody>
          <a:bodyPr/>
          <a:lstStyle/>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&lt;!DOCTYPE html&gt;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&lt;html&gt;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&lt;head&gt;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&lt;title&gt;Product Discount Calculator&lt;/title&gt;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&lt;link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rel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="stylesheet" type="text/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css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="main.css"&gt;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&lt;/head&gt;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&lt;body&gt;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&lt;main&gt;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&lt;h1&gt;Product Discount Calculator&lt;/h1&gt;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&lt;label&gt;Product Description:&lt;/label&gt;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&lt;span&gt;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&lt;?php echo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product_description_escaped</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?&gt;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&lt;/span&gt;&lt;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br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&lt;label&gt;List Price:&lt;/label&gt;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&lt;span</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&gt;&lt;?php echo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list_price_formatted</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?&gt;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&lt;/span&gt;&lt;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br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endParaRPr lang="en-US" sz="1400" dirty="0"/>
          </a:p>
        </p:txBody>
      </p:sp>
      <p:sp>
        <p:nvSpPr>
          <p:cNvPr id="3" name="Date Placeholder 1"/>
          <p:cNvSpPr>
            <a:spLocks noGrp="1"/>
          </p:cNvSpPr>
          <p:nvPr>
            <p:ph type="dt" sz="half" idx="10"/>
          </p:nvPr>
        </p:nvSpPr>
        <p:spPr/>
        <p:txBody>
          <a:bodyPr/>
          <a:lstStyle/>
          <a:p>
            <a:r>
              <a:rPr lang="en-US" altLang="en-US"/>
              <a:t>Murach's PHP and MySQL (3rd Ed)</a:t>
            </a:r>
          </a:p>
        </p:txBody>
      </p:sp>
      <p:sp>
        <p:nvSpPr>
          <p:cNvPr id="4"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7" name="Slide Number Placeholder 6"/>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24</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2152498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PHP file (</a:t>
            </a:r>
            <a:r>
              <a:rPr lang="en-US" dirty="0" err="1"/>
              <a:t>display_discount.php</a:t>
            </a:r>
            <a:r>
              <a:rPr lang="en-US" dirty="0"/>
              <a:t>) (part 3)</a:t>
            </a:r>
          </a:p>
        </p:txBody>
      </p:sp>
      <p:sp>
        <p:nvSpPr>
          <p:cNvPr id="2" name="Text Placeholder 1">
            <a:extLst>
              <a:ext uri="{FF2B5EF4-FFF2-40B4-BE49-F238E27FC236}">
                <a16:creationId xmlns:a16="http://schemas.microsoft.com/office/drawing/2014/main" id="{6A2E982A-A365-4103-BDCD-0774A7EA46A2}"/>
              </a:ext>
            </a:extLst>
          </p:cNvPr>
          <p:cNvSpPr>
            <a:spLocks noGrp="1"/>
          </p:cNvSpPr>
          <p:nvPr>
            <p:ph type="body" sz="quarter" idx="13"/>
          </p:nvPr>
        </p:nvSpPr>
        <p:spPr/>
        <p:txBody>
          <a:bodyPr/>
          <a:lstStyle/>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&lt;label&gt;Standard Discount:&lt;/label&gt;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&lt;span</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&gt;&lt;?php echo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discount_percent_formatted</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?&gt;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&lt;/span&gt;&lt;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br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&lt;label&gt;Discount Amount:&lt;/label&gt;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&lt;span&gt;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&lt;?php echo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discount_formatted</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?&gt;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&lt;/span&gt;&lt;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br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&lt;label&gt;Discount Price:&lt;/label&gt;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&lt;span&gt;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&lt;?php echo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discount_price_formatted</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?&gt;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&lt;/span&gt;&lt;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br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&lt;/main&gt;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&lt;/body&gt;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&lt;/html&gt;</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endParaRPr lang="en-US" sz="1400" dirty="0"/>
          </a:p>
        </p:txBody>
      </p:sp>
      <p:sp>
        <p:nvSpPr>
          <p:cNvPr id="3" name="Date Placeholder 1"/>
          <p:cNvSpPr>
            <a:spLocks noGrp="1"/>
          </p:cNvSpPr>
          <p:nvPr>
            <p:ph type="dt" sz="half" idx="10"/>
          </p:nvPr>
        </p:nvSpPr>
        <p:spPr/>
        <p:txBody>
          <a:bodyPr/>
          <a:lstStyle/>
          <a:p>
            <a:r>
              <a:rPr lang="en-US" altLang="en-US"/>
              <a:t>Murach's PHP and MySQL (3rd Ed)</a:t>
            </a:r>
          </a:p>
        </p:txBody>
      </p:sp>
      <p:sp>
        <p:nvSpPr>
          <p:cNvPr id="4"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7" name="Slide Number Placeholder 6"/>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25</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2619965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Notepad++ with three tabs open</a:t>
            </a:r>
          </a:p>
        </p:txBody>
      </p:sp>
      <p:pic>
        <p:nvPicPr>
          <p:cNvPr id="8" name="Content Placeholder 7" descr="See page 23 in textbook.">
            <a:extLst>
              <a:ext uri="{FF2B5EF4-FFF2-40B4-BE49-F238E27FC236}">
                <a16:creationId xmlns:a16="http://schemas.microsoft.com/office/drawing/2014/main" id="{52502562-09D9-495C-8B90-756FBF6D850F}"/>
              </a:ext>
            </a:extLst>
          </p:cNvPr>
          <p:cNvPicPr>
            <a:picLocks noGrp="1" noChangeAspect="1"/>
          </p:cNvPicPr>
          <p:nvPr>
            <p:ph sz="quarter" idx="13"/>
          </p:nvPr>
        </p:nvPicPr>
        <p:blipFill>
          <a:blip r:embed="rId3"/>
          <a:stretch>
            <a:fillRect/>
          </a:stretch>
        </p:blipFill>
        <p:spPr>
          <a:xfrm>
            <a:off x="1460388" y="1066800"/>
            <a:ext cx="6223224" cy="4800600"/>
          </a:xfrm>
          <a:prstGeom prst="rect">
            <a:avLst/>
          </a:prstGeom>
        </p:spPr>
      </p:pic>
      <p:sp>
        <p:nvSpPr>
          <p:cNvPr id="4" name="Date Placeholder 1"/>
          <p:cNvSpPr>
            <a:spLocks noGrp="1"/>
          </p:cNvSpPr>
          <p:nvPr>
            <p:ph type="dt" sz="half" idx="10"/>
          </p:nvPr>
        </p:nvSpPr>
        <p:spPr/>
        <p:txBody>
          <a:bodyPr/>
          <a:lstStyle/>
          <a:p>
            <a:r>
              <a:rPr lang="en-US" altLang="en-US"/>
              <a:t>Murach's PHP and MySQL (3rd Ed)</a:t>
            </a:r>
          </a:p>
        </p:txBody>
      </p:sp>
      <p:sp>
        <p:nvSpPr>
          <p:cNvPr id="5"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3" name="Slide Number Placeholder 2"/>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26</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548503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How to open files in Notepad++</a:t>
            </a:r>
          </a:p>
        </p:txBody>
      </p:sp>
      <p:sp>
        <p:nvSpPr>
          <p:cNvPr id="2" name="Text Placeholder 1">
            <a:extLst>
              <a:ext uri="{FF2B5EF4-FFF2-40B4-BE49-F238E27FC236}">
                <a16:creationId xmlns:a16="http://schemas.microsoft.com/office/drawing/2014/main" id="{0758A0B7-7493-49AD-9543-1B1689955B47}"/>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Use the Open button in the toolbar.</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Right-click on the file in Windows Explorer and select Edit with Notepad++.</a:t>
            </a:r>
          </a:p>
          <a:p>
            <a:pPr>
              <a:spcBef>
                <a:spcPts val="1200"/>
              </a:spcBef>
              <a:spcAft>
                <a:spcPts val="600"/>
              </a:spcAf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save the current file</a:t>
            </a:r>
            <a:endPar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endParaRP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Use the Save button in the toolbar.</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Press </a:t>
            </a:r>
            <a:r>
              <a:rPr lang="en-US" spc="-10" dirty="0" err="1">
                <a:latin typeface="Times New Roman" panose="02020603050405020304" pitchFamily="18" charset="0"/>
                <a:ea typeface="Times New Roman" panose="02020603050405020304" pitchFamily="18" charset="0"/>
              </a:rPr>
              <a:t>Ctrl+S</a:t>
            </a:r>
            <a:r>
              <a:rPr lang="en-US" spc="-10" dirty="0">
                <a:latin typeface="Times New Roman" panose="02020603050405020304" pitchFamily="18" charset="0"/>
                <a:ea typeface="Times New Roman" panose="02020603050405020304" pitchFamily="18" charset="0"/>
              </a:rPr>
              <a:t>.</a:t>
            </a:r>
          </a:p>
          <a:p>
            <a:pPr>
              <a:spcBef>
                <a:spcPts val="1200"/>
              </a:spcBef>
              <a:spcAft>
                <a:spcPts val="600"/>
              </a:spcAf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save all open files</a:t>
            </a:r>
            <a:endPar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endParaRP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Use the Save All button.</a:t>
            </a:r>
          </a:p>
          <a:p>
            <a:endParaRPr lang="en-US" dirty="0"/>
          </a:p>
        </p:txBody>
      </p:sp>
      <p:sp>
        <p:nvSpPr>
          <p:cNvPr id="3" name="Date Placeholder 1"/>
          <p:cNvSpPr>
            <a:spLocks noGrp="1"/>
          </p:cNvSpPr>
          <p:nvPr>
            <p:ph type="dt" sz="half" idx="10"/>
          </p:nvPr>
        </p:nvSpPr>
        <p:spPr/>
        <p:txBody>
          <a:bodyPr/>
          <a:lstStyle/>
          <a:p>
            <a:r>
              <a:rPr lang="en-US" altLang="en-US"/>
              <a:t>Murach's PHP and MySQL (3rd Ed)</a:t>
            </a:r>
          </a:p>
        </p:txBody>
      </p:sp>
      <p:sp>
        <p:nvSpPr>
          <p:cNvPr id="4"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7" name="Slide Number Placeholder 6"/>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27</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3038647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How to close the current file in Notepad++</a:t>
            </a:r>
          </a:p>
        </p:txBody>
      </p:sp>
      <p:sp>
        <p:nvSpPr>
          <p:cNvPr id="2" name="Text Placeholder 1">
            <a:extLst>
              <a:ext uri="{FF2B5EF4-FFF2-40B4-BE49-F238E27FC236}">
                <a16:creationId xmlns:a16="http://schemas.microsoft.com/office/drawing/2014/main" id="{7162239E-3980-4B00-ADBA-1C8838716A38}"/>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Use the Close button in the toolbar.</a:t>
            </a:r>
          </a:p>
          <a:p>
            <a:pPr>
              <a:spcBef>
                <a:spcPts val="1200"/>
              </a:spcBef>
              <a:spcAft>
                <a:spcPts val="600"/>
              </a:spcAf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close all open files</a:t>
            </a:r>
            <a:endPar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endParaRP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Use the Close All button.</a:t>
            </a:r>
          </a:p>
          <a:p>
            <a:pPr>
              <a:spcBef>
                <a:spcPts val="1200"/>
              </a:spcBef>
              <a:spcAft>
                <a:spcPts val="600"/>
              </a:spcAf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open a new file in a new tab</a:t>
            </a:r>
            <a:endPar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endParaRP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Use the New button in the toolbar.</a:t>
            </a:r>
          </a:p>
          <a:p>
            <a:endParaRPr lang="en-US" dirty="0"/>
          </a:p>
        </p:txBody>
      </p:sp>
      <p:sp>
        <p:nvSpPr>
          <p:cNvPr id="3" name="Date Placeholder 1"/>
          <p:cNvSpPr>
            <a:spLocks noGrp="1"/>
          </p:cNvSpPr>
          <p:nvPr>
            <p:ph type="dt" sz="half" idx="10"/>
          </p:nvPr>
        </p:nvSpPr>
        <p:spPr/>
        <p:txBody>
          <a:bodyPr/>
          <a:lstStyle/>
          <a:p>
            <a:r>
              <a:rPr lang="en-US" altLang="en-US"/>
              <a:t>Murach's PHP and MySQL (3rd Ed)</a:t>
            </a:r>
          </a:p>
        </p:txBody>
      </p:sp>
      <p:sp>
        <p:nvSpPr>
          <p:cNvPr id="4"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7" name="Slide Number Placeholder 6"/>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28</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2867721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How to change the Notepad++ style for comments</a:t>
            </a:r>
          </a:p>
        </p:txBody>
      </p:sp>
      <p:sp>
        <p:nvSpPr>
          <p:cNvPr id="2" name="Text Placeholder 1">
            <a:extLst>
              <a:ext uri="{FF2B5EF4-FFF2-40B4-BE49-F238E27FC236}">
                <a16:creationId xmlns:a16="http://schemas.microsoft.com/office/drawing/2014/main" id="{B6D29CC3-6B09-4158-A745-B3894C4F2A62}"/>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Start the </a:t>
            </a:r>
            <a:r>
              <a:rPr lang="en-US" spc="-10" dirty="0" err="1">
                <a:latin typeface="Times New Roman" panose="02020603050405020304" pitchFamily="18" charset="0"/>
                <a:ea typeface="Times New Roman" panose="02020603050405020304" pitchFamily="18" charset="0"/>
              </a:rPr>
              <a:t>Settings</a:t>
            </a:r>
            <a:r>
              <a:rPr lang="en-US" spc="-10" dirty="0" err="1">
                <a:latin typeface="Times New Roman" panose="02020603050405020304" pitchFamily="18" charset="0"/>
                <a:ea typeface="Times New Roman" panose="02020603050405020304" pitchFamily="18" charset="0"/>
                <a:sym typeface="Wingdings" panose="05000000000000000000" pitchFamily="2" charset="2"/>
              </a:rPr>
              <a:t></a:t>
            </a:r>
            <a:r>
              <a:rPr lang="en-US" spc="-10" dirty="0" err="1">
                <a:latin typeface="Times New Roman" panose="02020603050405020304" pitchFamily="18" charset="0"/>
                <a:ea typeface="Times New Roman" panose="02020603050405020304" pitchFamily="18" charset="0"/>
              </a:rPr>
              <a:t>Styler</a:t>
            </a:r>
            <a:r>
              <a:rPr lang="en-US" spc="-10" dirty="0">
                <a:latin typeface="Times New Roman" panose="02020603050405020304" pitchFamily="18" charset="0"/>
                <a:ea typeface="Times New Roman" panose="02020603050405020304" pitchFamily="18" charset="0"/>
              </a:rPr>
              <a:t> Configurator command.</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Select PHP in the language list and COMMENT in the style list.</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Change the font name and font size in the drop-down lists to the blank entries at the top of the lists.</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Repeat this for COMMENTLINE for the PHP language, for COMMENT for the HTML language, and for COMMENT for the CSS language.</a:t>
            </a:r>
          </a:p>
          <a:p>
            <a:endParaRPr lang="en-US" dirty="0"/>
          </a:p>
        </p:txBody>
      </p:sp>
      <p:sp>
        <p:nvSpPr>
          <p:cNvPr id="3" name="Date Placeholder 1"/>
          <p:cNvSpPr>
            <a:spLocks noGrp="1"/>
          </p:cNvSpPr>
          <p:nvPr>
            <p:ph type="dt" sz="half" idx="10"/>
          </p:nvPr>
        </p:nvSpPr>
        <p:spPr/>
        <p:txBody>
          <a:bodyPr/>
          <a:lstStyle/>
          <a:p>
            <a:r>
              <a:rPr lang="en-US" altLang="en-US"/>
              <a:t>Murach's PHP and MySQL (3rd Ed)</a:t>
            </a:r>
          </a:p>
        </p:txBody>
      </p:sp>
      <p:sp>
        <p:nvSpPr>
          <p:cNvPr id="4"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7" name="Slide Number Placeholder 6"/>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29</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554721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Knowledge objectives</a:t>
            </a:r>
          </a:p>
        </p:txBody>
      </p:sp>
      <p:sp>
        <p:nvSpPr>
          <p:cNvPr id="2" name="Text Placeholder 1">
            <a:extLst>
              <a:ext uri="{FF2B5EF4-FFF2-40B4-BE49-F238E27FC236}">
                <a16:creationId xmlns:a16="http://schemas.microsoft.com/office/drawing/2014/main" id="{2E3F6E85-B159-4BF0-912A-9B20FB448BA6}"/>
              </a:ext>
            </a:extLst>
          </p:cNvPr>
          <p:cNvSpPr>
            <a:spLocks noGrp="1"/>
          </p:cNvSpPr>
          <p:nvPr>
            <p:ph type="body" sz="quarter" idx="13"/>
          </p:nvPr>
        </p:nvSpPr>
        <p:spPr>
          <a:xfrm>
            <a:off x="838200" y="990600"/>
            <a:ext cx="7391400" cy="5029200"/>
          </a:xfrm>
        </p:spPr>
        <p:txBody>
          <a:bodyPr/>
          <a:lstStyle/>
          <a:p>
            <a:pPr marL="342900" marR="274320" lvl="0" indent="-342900">
              <a:spcBef>
                <a:spcPts val="0"/>
              </a:spcBef>
              <a:spcAft>
                <a:spcPts val="600"/>
              </a:spcAft>
              <a:buFont typeface="+mj-lt"/>
              <a:buAutoNum type="arabicPeriod"/>
              <a:tabLst>
                <a:tab pos="365760" algn="l"/>
              </a:tabLst>
            </a:pPr>
            <a:r>
              <a:rPr lang="en-US" sz="1900" spc="-10" dirty="0">
                <a:latin typeface="Times New Roman" panose="02020603050405020304" pitchFamily="18" charset="0"/>
                <a:ea typeface="Times New Roman" panose="02020603050405020304" pitchFamily="18" charset="0"/>
              </a:rPr>
              <a:t>Describe the components of a client-server architecture.</a:t>
            </a:r>
          </a:p>
          <a:p>
            <a:pPr marL="342900" marR="274320" lvl="0" indent="-342900">
              <a:spcBef>
                <a:spcPts val="0"/>
              </a:spcBef>
              <a:spcAft>
                <a:spcPts val="600"/>
              </a:spcAft>
              <a:buFont typeface="+mj-lt"/>
              <a:buAutoNum type="arabicPeriod"/>
              <a:tabLst>
                <a:tab pos="365760" algn="l"/>
              </a:tabLst>
            </a:pPr>
            <a:r>
              <a:rPr lang="en-US" sz="1900" spc="-10" dirty="0">
                <a:latin typeface="Times New Roman" panose="02020603050405020304" pitchFamily="18" charset="0"/>
                <a:ea typeface="Times New Roman" panose="02020603050405020304" pitchFamily="18" charset="0"/>
              </a:rPr>
              <a:t>Describe HTTP requests and responses.</a:t>
            </a:r>
          </a:p>
          <a:p>
            <a:pPr marL="342900" marR="274320" lvl="0" indent="-342900">
              <a:spcBef>
                <a:spcPts val="0"/>
              </a:spcBef>
              <a:spcAft>
                <a:spcPts val="600"/>
              </a:spcAft>
              <a:buFont typeface="+mj-lt"/>
              <a:buAutoNum type="arabicPeriod"/>
              <a:tabLst>
                <a:tab pos="365760" algn="l"/>
              </a:tabLst>
            </a:pPr>
            <a:r>
              <a:rPr lang="en-US" sz="1900" spc="-10" dirty="0">
                <a:latin typeface="Times New Roman" panose="02020603050405020304" pitchFamily="18" charset="0"/>
                <a:ea typeface="Times New Roman" panose="02020603050405020304" pitchFamily="18" charset="0"/>
              </a:rPr>
              <a:t>Distinguish between the way a web server processes static web pages and dynamic web pages.</a:t>
            </a:r>
          </a:p>
          <a:p>
            <a:pPr marL="342900" marR="274320" lvl="0" indent="-342900">
              <a:spcBef>
                <a:spcPts val="0"/>
              </a:spcBef>
              <a:spcAft>
                <a:spcPts val="600"/>
              </a:spcAft>
              <a:buFont typeface="+mj-lt"/>
              <a:buAutoNum type="arabicPeriod"/>
              <a:tabLst>
                <a:tab pos="365760" algn="l"/>
              </a:tabLst>
            </a:pPr>
            <a:r>
              <a:rPr lang="en-US" sz="1900" spc="-10" dirty="0">
                <a:latin typeface="Times New Roman" panose="02020603050405020304" pitchFamily="18" charset="0"/>
                <a:ea typeface="Times New Roman" panose="02020603050405020304" pitchFamily="18" charset="0"/>
              </a:rPr>
              <a:t>Explain what these software components do as a web application runs: Apache, PHP, Chrome, and MySQL.</a:t>
            </a:r>
          </a:p>
          <a:p>
            <a:pPr marL="342900" marR="274320" lvl="0" indent="-342900">
              <a:spcBef>
                <a:spcPts val="0"/>
              </a:spcBef>
              <a:spcAft>
                <a:spcPts val="600"/>
              </a:spcAft>
              <a:buFont typeface="+mj-lt"/>
              <a:buAutoNum type="arabicPeriod"/>
              <a:tabLst>
                <a:tab pos="365760" algn="l"/>
              </a:tabLst>
            </a:pPr>
            <a:r>
              <a:rPr lang="en-US" sz="1900" spc="-10" dirty="0">
                <a:latin typeface="Times New Roman" panose="02020603050405020304" pitchFamily="18" charset="0"/>
                <a:ea typeface="Times New Roman" panose="02020603050405020304" pitchFamily="18" charset="0"/>
              </a:rPr>
              <a:t>Describe the difference between MySQL and MariaDB.</a:t>
            </a:r>
          </a:p>
          <a:p>
            <a:pPr marL="342900" marR="274320" lvl="0" indent="-342900">
              <a:spcBef>
                <a:spcPts val="0"/>
              </a:spcBef>
              <a:spcAft>
                <a:spcPts val="600"/>
              </a:spcAft>
              <a:buFont typeface="+mj-lt"/>
              <a:buAutoNum type="arabicPeriod"/>
              <a:tabLst>
                <a:tab pos="365760" algn="l"/>
              </a:tabLst>
            </a:pPr>
            <a:r>
              <a:rPr lang="en-US" sz="1900" spc="-10" dirty="0">
                <a:latin typeface="Times New Roman" panose="02020603050405020304" pitchFamily="18" charset="0"/>
                <a:ea typeface="Times New Roman" panose="02020603050405020304" pitchFamily="18" charset="0"/>
              </a:rPr>
              <a:t>Describe the way a PHP application is deployed on your own computer or on an Internet server.</a:t>
            </a:r>
          </a:p>
          <a:p>
            <a:pPr marL="342900" marR="274320" lvl="0" indent="-342900">
              <a:spcBef>
                <a:spcPts val="0"/>
              </a:spcBef>
              <a:spcAft>
                <a:spcPts val="600"/>
              </a:spcAft>
              <a:buFont typeface="+mj-lt"/>
              <a:buAutoNum type="arabicPeriod"/>
              <a:tabLst>
                <a:tab pos="365760" algn="l"/>
              </a:tabLst>
            </a:pPr>
            <a:r>
              <a:rPr lang="en-US" sz="1900" spc="-10" dirty="0">
                <a:latin typeface="Times New Roman" panose="02020603050405020304" pitchFamily="18" charset="0"/>
                <a:ea typeface="Times New Roman" panose="02020603050405020304" pitchFamily="18" charset="0"/>
              </a:rPr>
              <a:t>Describe the components of an HTTP URL.</a:t>
            </a:r>
          </a:p>
          <a:p>
            <a:pPr marL="342900" marR="274320" lvl="0" indent="-342900">
              <a:spcBef>
                <a:spcPts val="0"/>
              </a:spcBef>
              <a:spcAft>
                <a:spcPts val="600"/>
              </a:spcAft>
              <a:buFont typeface="+mj-lt"/>
              <a:buAutoNum type="arabicPeriod"/>
              <a:tabLst>
                <a:tab pos="365760" algn="l"/>
              </a:tabLst>
            </a:pPr>
            <a:r>
              <a:rPr lang="en-US" sz="1900" spc="-10" dirty="0">
                <a:latin typeface="Times New Roman" panose="02020603050405020304" pitchFamily="18" charset="0"/>
                <a:ea typeface="Times New Roman" panose="02020603050405020304" pitchFamily="18" charset="0"/>
              </a:rPr>
              <a:t>Describe what happens if you omit one or more parts of a URL when you try to run an application or if you code a URL that specifies a directory that doesn’t contain a default page.</a:t>
            </a:r>
          </a:p>
          <a:p>
            <a:pPr marL="342900" marR="274320" lvl="0" indent="-342900">
              <a:spcBef>
                <a:spcPts val="0"/>
              </a:spcBef>
              <a:spcAft>
                <a:spcPts val="600"/>
              </a:spcAft>
              <a:buFont typeface="+mj-lt"/>
              <a:buAutoNum type="arabicPeriod" startAt="9"/>
              <a:tabLst>
                <a:tab pos="365760" algn="l"/>
                <a:tab pos="457200" algn="l"/>
              </a:tabLst>
            </a:pPr>
            <a:r>
              <a:rPr lang="en-US" sz="1900" spc="-10" dirty="0">
                <a:latin typeface="Times New Roman" panose="02020603050405020304" pitchFamily="18" charset="0"/>
                <a:ea typeface="Times New Roman" panose="02020603050405020304" pitchFamily="18" charset="0"/>
              </a:rPr>
              <a:t>Describe the benefits of using an IDE like NetBeans for application development.</a:t>
            </a:r>
          </a:p>
          <a:p>
            <a:endParaRPr lang="en-US" dirty="0"/>
          </a:p>
        </p:txBody>
      </p:sp>
      <p:sp>
        <p:nvSpPr>
          <p:cNvPr id="3" name="Date Placeholder 1"/>
          <p:cNvSpPr>
            <a:spLocks noGrp="1"/>
          </p:cNvSpPr>
          <p:nvPr>
            <p:ph type="dt" sz="half" idx="10"/>
          </p:nvPr>
        </p:nvSpPr>
        <p:spPr/>
        <p:txBody>
          <a:bodyPr/>
          <a:lstStyle/>
          <a:p>
            <a:r>
              <a:rPr lang="en-US" altLang="en-US"/>
              <a:t>Murach's PHP and MySQL (3rd Ed)</a:t>
            </a:r>
          </a:p>
        </p:txBody>
      </p:sp>
      <p:sp>
        <p:nvSpPr>
          <p:cNvPr id="4"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6" name="Slide Number Placeholder 5"/>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3</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39342979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The XAMPP control panel</a:t>
            </a:r>
          </a:p>
        </p:txBody>
      </p:sp>
      <p:pic>
        <p:nvPicPr>
          <p:cNvPr id="8" name="Content Placeholder 7" descr="See page 25 in textbook.">
            <a:extLst>
              <a:ext uri="{FF2B5EF4-FFF2-40B4-BE49-F238E27FC236}">
                <a16:creationId xmlns:a16="http://schemas.microsoft.com/office/drawing/2014/main" id="{DCFE9349-CA60-4F4A-9F50-8440D72C7D09}"/>
              </a:ext>
            </a:extLst>
          </p:cNvPr>
          <p:cNvPicPr>
            <a:picLocks noGrp="1" noChangeAspect="1"/>
          </p:cNvPicPr>
          <p:nvPr>
            <p:ph sz="quarter" idx="13"/>
          </p:nvPr>
        </p:nvPicPr>
        <p:blipFill>
          <a:blip r:embed="rId3"/>
          <a:stretch>
            <a:fillRect/>
          </a:stretch>
        </p:blipFill>
        <p:spPr>
          <a:xfrm>
            <a:off x="1142703" y="1143000"/>
            <a:ext cx="6858594" cy="4615072"/>
          </a:xfrm>
          <a:prstGeom prst="rect">
            <a:avLst/>
          </a:prstGeom>
        </p:spPr>
      </p:pic>
      <p:sp>
        <p:nvSpPr>
          <p:cNvPr id="4" name="Date Placeholder 1"/>
          <p:cNvSpPr>
            <a:spLocks noGrp="1"/>
          </p:cNvSpPr>
          <p:nvPr>
            <p:ph type="dt" sz="half" idx="10"/>
          </p:nvPr>
        </p:nvSpPr>
        <p:spPr/>
        <p:txBody>
          <a:bodyPr/>
          <a:lstStyle/>
          <a:p>
            <a:r>
              <a:rPr lang="en-US" altLang="en-US"/>
              <a:t>Murach's PHP and MySQL (3rd Ed)</a:t>
            </a:r>
          </a:p>
        </p:txBody>
      </p:sp>
      <p:sp>
        <p:nvSpPr>
          <p:cNvPr id="5"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3" name="Slide Number Placeholder 2"/>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30</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1082818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How to start the XAMPP control panel</a:t>
            </a:r>
          </a:p>
        </p:txBody>
      </p:sp>
      <p:sp>
        <p:nvSpPr>
          <p:cNvPr id="2" name="Text Placeholder 1">
            <a:extLst>
              <a:ext uri="{FF2B5EF4-FFF2-40B4-BE49-F238E27FC236}">
                <a16:creationId xmlns:a16="http://schemas.microsoft.com/office/drawing/2014/main" id="{5C192BF1-BAA6-4721-8326-658820D8BEA7}"/>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Select the XAMPP Control Panel item from the Windows Start menu or double-click on the XAMPP icon on your desktop.</a:t>
            </a:r>
          </a:p>
          <a:p>
            <a:pPr>
              <a:spcBef>
                <a:spcPts val="1200"/>
              </a:spcBef>
              <a:spcAft>
                <a:spcPts val="600"/>
              </a:spcAf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start and stop Apache or MySQL</a:t>
            </a:r>
            <a:endPar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endParaRP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Click on its Start or Stop button.</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To start Apache or MySQL automatically when your computer starts, click the Services button in the XAMPP control panel.</a:t>
            </a:r>
          </a:p>
          <a:p>
            <a:endParaRPr lang="en-US" dirty="0"/>
          </a:p>
        </p:txBody>
      </p:sp>
      <p:sp>
        <p:nvSpPr>
          <p:cNvPr id="3" name="Date Placeholder 1"/>
          <p:cNvSpPr>
            <a:spLocks noGrp="1"/>
          </p:cNvSpPr>
          <p:nvPr>
            <p:ph type="dt" sz="half" idx="10"/>
          </p:nvPr>
        </p:nvSpPr>
        <p:spPr/>
        <p:txBody>
          <a:bodyPr/>
          <a:lstStyle/>
          <a:p>
            <a:r>
              <a:rPr lang="en-US" altLang="en-US"/>
              <a:t>Murach's PHP and MySQL (3rd Ed)</a:t>
            </a:r>
          </a:p>
        </p:txBody>
      </p:sp>
      <p:sp>
        <p:nvSpPr>
          <p:cNvPr id="4"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7" name="Slide Number Placeholder 6"/>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31</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1568384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About XAMPP</a:t>
            </a:r>
          </a:p>
        </p:txBody>
      </p:sp>
      <p:sp>
        <p:nvSpPr>
          <p:cNvPr id="2" name="Text Placeholder 1">
            <a:extLst>
              <a:ext uri="{FF2B5EF4-FFF2-40B4-BE49-F238E27FC236}">
                <a16:creationId xmlns:a16="http://schemas.microsoft.com/office/drawing/2014/main" id="{74004ADC-AF6E-4C6A-96B6-CA0640661FE3}"/>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XAMPP is a free, open-source web server package.</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The package consists of Apache, MySQL, and interpreters for PHP.</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XAMPP can be easily installed.</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XAMPP is available for Windows, Linux, Solaris, and Mac OS X systems (the X in XAMPP stands for cross-platform).</a:t>
            </a:r>
          </a:p>
          <a:p>
            <a:endParaRPr lang="en-US" dirty="0"/>
          </a:p>
        </p:txBody>
      </p:sp>
      <p:sp>
        <p:nvSpPr>
          <p:cNvPr id="3" name="Date Placeholder 1"/>
          <p:cNvSpPr>
            <a:spLocks noGrp="1"/>
          </p:cNvSpPr>
          <p:nvPr>
            <p:ph type="dt" sz="half" idx="10"/>
          </p:nvPr>
        </p:nvSpPr>
        <p:spPr/>
        <p:txBody>
          <a:bodyPr/>
          <a:lstStyle/>
          <a:p>
            <a:r>
              <a:rPr lang="en-US" altLang="en-US"/>
              <a:t>Murach's PHP and MySQL (3rd Ed)</a:t>
            </a:r>
          </a:p>
        </p:txBody>
      </p:sp>
      <p:sp>
        <p:nvSpPr>
          <p:cNvPr id="4"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7" name="Slide Number Placeholder 6"/>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32</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4099553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The directories for a PHP app on a local server</a:t>
            </a:r>
          </a:p>
        </p:txBody>
      </p:sp>
      <p:pic>
        <p:nvPicPr>
          <p:cNvPr id="7" name="Content Placeholder 6" descr="See page 27 in textbook.">
            <a:extLst>
              <a:ext uri="{FF2B5EF4-FFF2-40B4-BE49-F238E27FC236}">
                <a16:creationId xmlns:a16="http://schemas.microsoft.com/office/drawing/2014/main" id="{135DA50E-9CF3-48CD-97A2-CC82AB54B617}"/>
              </a:ext>
            </a:extLst>
          </p:cNvPr>
          <p:cNvPicPr>
            <a:picLocks noGrp="1" noChangeAspect="1"/>
          </p:cNvPicPr>
          <p:nvPr>
            <p:ph sz="quarter" idx="13"/>
          </p:nvPr>
        </p:nvPicPr>
        <p:blipFill>
          <a:blip r:embed="rId3"/>
          <a:stretch>
            <a:fillRect/>
          </a:stretch>
        </p:blipFill>
        <p:spPr>
          <a:xfrm>
            <a:off x="914400" y="1295400"/>
            <a:ext cx="7315200" cy="3177900"/>
          </a:xfrm>
          <a:prstGeom prst="rect">
            <a:avLst/>
          </a:prstGeom>
        </p:spPr>
      </p:pic>
      <p:sp>
        <p:nvSpPr>
          <p:cNvPr id="5" name="Date Placeholder 1"/>
          <p:cNvSpPr>
            <a:spLocks noGrp="1"/>
          </p:cNvSpPr>
          <p:nvPr>
            <p:ph type="dt" sz="half" idx="10"/>
          </p:nvPr>
        </p:nvSpPr>
        <p:spPr/>
        <p:txBody>
          <a:bodyPr/>
          <a:lstStyle/>
          <a:p>
            <a:r>
              <a:rPr lang="en-US" altLang="en-US"/>
              <a:t>Murach's PHP and MySQL (3rd Ed)</a:t>
            </a:r>
          </a:p>
        </p:txBody>
      </p:sp>
      <p:sp>
        <p:nvSpPr>
          <p:cNvPr id="6"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3" name="Slide Number Placeholder 2"/>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33</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22308220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The structure for book_apps and ex_starts</a:t>
            </a:r>
          </a:p>
        </p:txBody>
      </p:sp>
      <p:pic>
        <p:nvPicPr>
          <p:cNvPr id="7" name="Content Placeholder 6" descr="See page 27 in textbook.">
            <a:extLst>
              <a:ext uri="{FF2B5EF4-FFF2-40B4-BE49-F238E27FC236}">
                <a16:creationId xmlns:a16="http://schemas.microsoft.com/office/drawing/2014/main" id="{2007CC23-4355-4C6B-8161-B41B4281CF8E}"/>
              </a:ext>
            </a:extLst>
          </p:cNvPr>
          <p:cNvPicPr>
            <a:picLocks noGrp="1" noChangeAspect="1"/>
          </p:cNvPicPr>
          <p:nvPr>
            <p:ph sz="quarter" idx="13"/>
          </p:nvPr>
        </p:nvPicPr>
        <p:blipFill>
          <a:blip r:embed="rId3"/>
          <a:stretch>
            <a:fillRect/>
          </a:stretch>
        </p:blipFill>
        <p:spPr>
          <a:xfrm>
            <a:off x="2221829" y="1143000"/>
            <a:ext cx="4700341" cy="4800600"/>
          </a:xfrm>
          <a:prstGeom prst="rect">
            <a:avLst/>
          </a:prstGeom>
        </p:spPr>
      </p:pic>
      <p:sp>
        <p:nvSpPr>
          <p:cNvPr id="5" name="Date Placeholder 1"/>
          <p:cNvSpPr>
            <a:spLocks noGrp="1"/>
          </p:cNvSpPr>
          <p:nvPr>
            <p:ph type="dt" sz="half" idx="10"/>
          </p:nvPr>
        </p:nvSpPr>
        <p:spPr/>
        <p:txBody>
          <a:bodyPr/>
          <a:lstStyle/>
          <a:p>
            <a:r>
              <a:rPr lang="en-US" altLang="en-US"/>
              <a:t>Murach's PHP and MySQL (3rd Ed)</a:t>
            </a:r>
          </a:p>
        </p:txBody>
      </p:sp>
      <p:sp>
        <p:nvSpPr>
          <p:cNvPr id="6"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3" name="Slide Number Placeholder 2"/>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34</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30939159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How to deploy a PHP application on a local server</a:t>
            </a:r>
          </a:p>
        </p:txBody>
      </p:sp>
      <p:sp>
        <p:nvSpPr>
          <p:cNvPr id="2" name="Text Placeholder 1">
            <a:extLst>
              <a:ext uri="{FF2B5EF4-FFF2-40B4-BE49-F238E27FC236}">
                <a16:creationId xmlns:a16="http://schemas.microsoft.com/office/drawing/2014/main" id="{2A7F1431-2C53-40E3-A3DF-52C490B16B6C}"/>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Copy all of the directories and files for an application to the \</a:t>
            </a:r>
            <a:r>
              <a:rPr lang="en-US" spc="-10" dirty="0" err="1">
                <a:latin typeface="Times New Roman" panose="02020603050405020304" pitchFamily="18" charset="0"/>
                <a:ea typeface="Times New Roman" panose="02020603050405020304" pitchFamily="18" charset="0"/>
              </a:rPr>
              <a:t>xampp</a:t>
            </a:r>
            <a:r>
              <a:rPr lang="en-US" spc="-10" dirty="0">
                <a:latin typeface="Times New Roman" panose="02020603050405020304" pitchFamily="18" charset="0"/>
                <a:ea typeface="Times New Roman" panose="02020603050405020304" pitchFamily="18" charset="0"/>
              </a:rPr>
              <a:t>\</a:t>
            </a:r>
            <a:r>
              <a:rPr lang="en-US" spc="-10" dirty="0" err="1">
                <a:latin typeface="Times New Roman" panose="02020603050405020304" pitchFamily="18" charset="0"/>
                <a:ea typeface="Times New Roman" panose="02020603050405020304" pitchFamily="18" charset="0"/>
              </a:rPr>
              <a:t>htdocs</a:t>
            </a:r>
            <a:r>
              <a:rPr lang="en-US" spc="-10" dirty="0">
                <a:latin typeface="Times New Roman" panose="02020603050405020304" pitchFamily="18" charset="0"/>
                <a:ea typeface="Times New Roman" panose="02020603050405020304" pitchFamily="18" charset="0"/>
              </a:rPr>
              <a:t> directory on the server.</a:t>
            </a:r>
          </a:p>
          <a:p>
            <a:pPr>
              <a:spcBef>
                <a:spcPts val="1200"/>
              </a:spcBef>
              <a:spcAft>
                <a:spcPts val="600"/>
              </a:spcAf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deploy the downloadable applications </a:t>
            </a:r>
            <a:b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on a local server</a:t>
            </a:r>
            <a:endPar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endParaRP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Copy the </a:t>
            </a:r>
            <a:r>
              <a:rPr lang="en-US" spc="-10" dirty="0" err="1">
                <a:latin typeface="Times New Roman" panose="02020603050405020304" pitchFamily="18" charset="0"/>
                <a:ea typeface="Times New Roman" panose="02020603050405020304" pitchFamily="18" charset="0"/>
              </a:rPr>
              <a:t>book_apps</a:t>
            </a:r>
            <a:r>
              <a:rPr lang="en-US" spc="-10" dirty="0">
                <a:latin typeface="Times New Roman" panose="02020603050405020304" pitchFamily="18" charset="0"/>
                <a:ea typeface="Times New Roman" panose="02020603050405020304" pitchFamily="18" charset="0"/>
              </a:rPr>
              <a:t> and </a:t>
            </a:r>
            <a:r>
              <a:rPr lang="en-US" spc="-10" dirty="0" err="1">
                <a:latin typeface="Times New Roman" panose="02020603050405020304" pitchFamily="18" charset="0"/>
                <a:ea typeface="Times New Roman" panose="02020603050405020304" pitchFamily="18" charset="0"/>
              </a:rPr>
              <a:t>ex_starts</a:t>
            </a:r>
            <a:r>
              <a:rPr lang="en-US" spc="-10" dirty="0">
                <a:latin typeface="Times New Roman" panose="02020603050405020304" pitchFamily="18" charset="0"/>
                <a:ea typeface="Times New Roman" panose="02020603050405020304" pitchFamily="18" charset="0"/>
              </a:rPr>
              <a:t> directories and all their contents to the \</a:t>
            </a:r>
            <a:r>
              <a:rPr lang="en-US" spc="-10" dirty="0" err="1">
                <a:latin typeface="Times New Roman" panose="02020603050405020304" pitchFamily="18" charset="0"/>
                <a:ea typeface="Times New Roman" panose="02020603050405020304" pitchFamily="18" charset="0"/>
              </a:rPr>
              <a:t>xampp</a:t>
            </a:r>
            <a:r>
              <a:rPr lang="en-US" spc="-10" dirty="0">
                <a:latin typeface="Times New Roman" panose="02020603050405020304" pitchFamily="18" charset="0"/>
                <a:ea typeface="Times New Roman" panose="02020603050405020304" pitchFamily="18" charset="0"/>
              </a:rPr>
              <a:t>\</a:t>
            </a:r>
            <a:r>
              <a:rPr lang="en-US" spc="-10" dirty="0" err="1">
                <a:latin typeface="Times New Roman" panose="02020603050405020304" pitchFamily="18" charset="0"/>
                <a:ea typeface="Times New Roman" panose="02020603050405020304" pitchFamily="18" charset="0"/>
              </a:rPr>
              <a:t>htdocs</a:t>
            </a:r>
            <a:r>
              <a:rPr lang="en-US" spc="-10" dirty="0">
                <a:latin typeface="Times New Roman" panose="02020603050405020304" pitchFamily="18" charset="0"/>
                <a:ea typeface="Times New Roman" panose="02020603050405020304" pitchFamily="18" charset="0"/>
              </a:rPr>
              <a:t> directory on the server.</a:t>
            </a:r>
          </a:p>
          <a:p>
            <a:pPr>
              <a:spcBef>
                <a:spcPts val="1200"/>
              </a:spcBef>
              <a:spcAft>
                <a:spcPts val="600"/>
              </a:spcAf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deploy an application </a:t>
            </a:r>
            <a:b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on an Internet server</a:t>
            </a:r>
            <a:endPar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endParaRP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Use an FTP (File Transfer Protocol) program to upload the tested directories and files to the </a:t>
            </a:r>
            <a:r>
              <a:rPr lang="en-US" spc="-10" dirty="0" err="1">
                <a:latin typeface="Times New Roman" panose="02020603050405020304" pitchFamily="18" charset="0"/>
                <a:ea typeface="Times New Roman" panose="02020603050405020304" pitchFamily="18" charset="0"/>
              </a:rPr>
              <a:t>htdocs</a:t>
            </a:r>
            <a:r>
              <a:rPr lang="en-US" spc="-10" dirty="0">
                <a:latin typeface="Times New Roman" panose="02020603050405020304" pitchFamily="18" charset="0"/>
                <a:ea typeface="Times New Roman" panose="02020603050405020304" pitchFamily="18" charset="0"/>
              </a:rPr>
              <a:t> directory of the Apache web server.</a:t>
            </a:r>
          </a:p>
          <a:p>
            <a:endParaRPr lang="en-US" dirty="0"/>
          </a:p>
        </p:txBody>
      </p:sp>
      <p:sp>
        <p:nvSpPr>
          <p:cNvPr id="3" name="Date Placeholder 1"/>
          <p:cNvSpPr>
            <a:spLocks noGrp="1"/>
          </p:cNvSpPr>
          <p:nvPr>
            <p:ph type="dt" sz="half" idx="10"/>
          </p:nvPr>
        </p:nvSpPr>
        <p:spPr/>
        <p:txBody>
          <a:bodyPr/>
          <a:lstStyle/>
          <a:p>
            <a:r>
              <a:rPr lang="en-US" altLang="en-US"/>
              <a:t>Murach's PHP and MySQL (3rd Ed)</a:t>
            </a:r>
          </a:p>
        </p:txBody>
      </p:sp>
      <p:sp>
        <p:nvSpPr>
          <p:cNvPr id="4"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7" name="Slide Number Placeholder 6"/>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35</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19237902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components of an HTTP URL</a:t>
            </a:r>
          </a:p>
        </p:txBody>
      </p:sp>
      <p:pic>
        <p:nvPicPr>
          <p:cNvPr id="10" name="Content Placeholder 9" descr="See page 29 in textbook.">
            <a:extLst>
              <a:ext uri="{FF2B5EF4-FFF2-40B4-BE49-F238E27FC236}">
                <a16:creationId xmlns:a16="http://schemas.microsoft.com/office/drawing/2014/main" id="{A6A91FB5-38E0-4F9D-B6FC-6A45A24A0900}"/>
              </a:ext>
            </a:extLst>
          </p:cNvPr>
          <p:cNvPicPr>
            <a:picLocks noGrp="1" noChangeAspect="1"/>
          </p:cNvPicPr>
          <p:nvPr>
            <p:ph sz="quarter" idx="13"/>
          </p:nvPr>
        </p:nvPicPr>
        <p:blipFill>
          <a:blip r:embed="rId3"/>
          <a:stretch>
            <a:fillRect/>
          </a:stretch>
        </p:blipFill>
        <p:spPr>
          <a:xfrm>
            <a:off x="990600" y="1143000"/>
            <a:ext cx="5684403" cy="702320"/>
          </a:xfrm>
          <a:prstGeom prst="rect">
            <a:avLst/>
          </a:prstGeom>
        </p:spPr>
      </p:pic>
      <p:sp>
        <p:nvSpPr>
          <p:cNvPr id="9" name="Text Placeholder 8">
            <a:extLst>
              <a:ext uri="{FF2B5EF4-FFF2-40B4-BE49-F238E27FC236}">
                <a16:creationId xmlns:a16="http://schemas.microsoft.com/office/drawing/2014/main" id="{04808EF0-EB1E-4395-8947-1A741473C6F7}"/>
              </a:ext>
            </a:extLst>
          </p:cNvPr>
          <p:cNvSpPr>
            <a:spLocks noGrp="1"/>
          </p:cNvSpPr>
          <p:nvPr>
            <p:ph type="body" sz="quarter" idx="15"/>
          </p:nvPr>
        </p:nvSpPr>
        <p:spPr>
          <a:xfrm>
            <a:off x="838200" y="2057400"/>
            <a:ext cx="7391400" cy="2895571"/>
          </a:xfrm>
        </p:spPr>
        <p:txBody>
          <a:bodyPr/>
          <a:lstStyle/>
          <a:p>
            <a:pPr>
              <a:spcBef>
                <a:spcPts val="1200"/>
              </a:spcBef>
              <a:spcAft>
                <a:spcPts val="600"/>
              </a:spcAf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What happens if you omit parts of a URL</a:t>
            </a:r>
            <a:endPar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endParaRP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If you omit the protocol, the default of http:// will be used.</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If you omit the filename, one of the default filenames for the Apache web server will be used: index.htm, index.html, or </a:t>
            </a:r>
            <a:r>
              <a:rPr lang="en-US" spc="-10" dirty="0" err="1">
                <a:latin typeface="Times New Roman" panose="02020603050405020304" pitchFamily="18" charset="0"/>
                <a:ea typeface="Times New Roman" panose="02020603050405020304" pitchFamily="18" charset="0"/>
              </a:rPr>
              <a:t>index.php</a:t>
            </a:r>
            <a:r>
              <a:rPr lang="en-US" spc="-10" dirty="0">
                <a:latin typeface="Times New Roman" panose="02020603050405020304" pitchFamily="18" charset="0"/>
                <a:ea typeface="Times New Roman" panose="02020603050405020304" pitchFamily="18" charset="0"/>
              </a:rPr>
              <a:t>. </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If you omit the filename and there is no default file, Apache will display an index of the files and directories in the path.</a:t>
            </a:r>
          </a:p>
          <a:p>
            <a:endParaRPr lang="en-US" dirty="0"/>
          </a:p>
        </p:txBody>
      </p:sp>
      <p:sp>
        <p:nvSpPr>
          <p:cNvPr id="6" name="Date Placeholder 1"/>
          <p:cNvSpPr>
            <a:spLocks noGrp="1"/>
          </p:cNvSpPr>
          <p:nvPr>
            <p:ph type="dt" sz="half" idx="10"/>
          </p:nvPr>
        </p:nvSpPr>
        <p:spPr/>
        <p:txBody>
          <a:bodyPr/>
          <a:lstStyle/>
          <a:p>
            <a:r>
              <a:rPr lang="en-US" altLang="en-US"/>
              <a:t>Murach's PHP and MySQL (3rd Ed)</a:t>
            </a:r>
          </a:p>
        </p:txBody>
      </p:sp>
      <p:sp>
        <p:nvSpPr>
          <p:cNvPr id="7"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3" name="Slide Number Placeholder 2"/>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36</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37601619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Requesting pages from an Internet web server</a:t>
            </a:r>
          </a:p>
        </p:txBody>
      </p:sp>
      <p:sp>
        <p:nvSpPr>
          <p:cNvPr id="2" name="Text Placeholder 1">
            <a:extLst>
              <a:ext uri="{FF2B5EF4-FFF2-40B4-BE49-F238E27FC236}">
                <a16:creationId xmlns:a16="http://schemas.microsoft.com/office/drawing/2014/main" id="{4FCA5980-04D8-4AA6-AF2B-18DE0A1E9229}"/>
              </a:ext>
            </a:extLst>
          </p:cNvPr>
          <p:cNvSpPr>
            <a:spLocks noGrp="1"/>
          </p:cNvSpPr>
          <p:nvPr>
            <p:ph type="body" sz="quarter" idx="13"/>
          </p:nvPr>
        </p:nvSpPr>
        <p:spPr/>
        <p:txBody>
          <a:bodyPr/>
          <a:lstStyle/>
          <a:p>
            <a:pPr marL="347345" marR="0">
              <a:spcBef>
                <a:spcPts val="0"/>
              </a:spcBef>
              <a:spcAft>
                <a:spcPts val="600"/>
              </a:spcAft>
              <a:tabLst>
                <a:tab pos="1371600" algn="l"/>
                <a:tab pos="2743200" algn="l"/>
              </a:tabLst>
            </a:pPr>
            <a:r>
              <a:rPr lang="en-US" b="1" spc="-10" dirty="0">
                <a:latin typeface="Arial" panose="020B0604020202020204" pitchFamily="34" charset="0"/>
                <a:ea typeface="Times New Roman" panose="02020603050405020304" pitchFamily="18" charset="0"/>
                <a:cs typeface="Times New Roman" panose="02020603050405020304" pitchFamily="18" charset="0"/>
              </a:rPr>
              <a:t>A request for a specific page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http://www.murach.com/shop-books/all/index.php</a:t>
            </a:r>
          </a:p>
          <a:p>
            <a:pPr marL="347345" marR="0">
              <a:spcBef>
                <a:spcPts val="600"/>
              </a:spcBef>
              <a:spcAft>
                <a:spcPts val="600"/>
              </a:spcAft>
              <a:tabLst>
                <a:tab pos="1371600" algn="l"/>
                <a:tab pos="2743200" algn="l"/>
              </a:tabLst>
            </a:pPr>
            <a:r>
              <a:rPr lang="en-US" b="1" spc="-10" dirty="0">
                <a:latin typeface="Arial" panose="020B0604020202020204" pitchFamily="34" charset="0"/>
                <a:ea typeface="Times New Roman" panose="02020603050405020304" pitchFamily="18" charset="0"/>
                <a:cs typeface="Times New Roman" panose="02020603050405020304" pitchFamily="18" charset="0"/>
              </a:rPr>
              <a:t>A request for the default (home) page of a website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http://www.murach.com/</a:t>
            </a:r>
          </a:p>
          <a:p>
            <a:pPr>
              <a:spcBef>
                <a:spcPts val="1200"/>
              </a:spcBef>
              <a:spcAft>
                <a:spcPts val="600"/>
              </a:spcAf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Requesting applications from a local web server</a:t>
            </a:r>
            <a:endPar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 pos="2743200" algn="l"/>
              </a:tabLst>
            </a:pPr>
            <a:r>
              <a:rPr lang="en-US" b="1" spc="-10" dirty="0">
                <a:latin typeface="Arial" panose="020B0604020202020204" pitchFamily="34" charset="0"/>
                <a:ea typeface="Times New Roman" panose="02020603050405020304" pitchFamily="18" charset="0"/>
                <a:cs typeface="Times New Roman" panose="02020603050405020304" pitchFamily="18" charset="0"/>
              </a:rPr>
              <a:t>A request for the default page in an application directory</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http://localhost/book_apps/ch01_product_discount/</a:t>
            </a:r>
          </a:p>
          <a:p>
            <a:pPr marL="347345" marR="0">
              <a:spcBef>
                <a:spcPts val="600"/>
              </a:spcBef>
              <a:spcAft>
                <a:spcPts val="600"/>
              </a:spcAft>
              <a:tabLst>
                <a:tab pos="1371600" algn="l"/>
                <a:tab pos="2743200" algn="l"/>
              </a:tabLst>
            </a:pPr>
            <a:r>
              <a:rPr lang="en-US" b="1" spc="-10" dirty="0">
                <a:latin typeface="Arial" panose="020B0604020202020204" pitchFamily="34" charset="0"/>
                <a:ea typeface="Times New Roman" panose="02020603050405020304" pitchFamily="18" charset="0"/>
                <a:cs typeface="Times New Roman" panose="02020603050405020304" pitchFamily="18" charset="0"/>
              </a:rPr>
              <a:t>A request for a directory with no default page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http://localhost/book_apps/</a:t>
            </a:r>
          </a:p>
          <a:p>
            <a:pPr>
              <a:spcBef>
                <a:spcPts val="0"/>
              </a:spcBef>
              <a:spcAft>
                <a:spcPts val="600"/>
              </a:spcAft>
            </a:pPr>
            <a:r>
              <a:rPr lang="en-US" sz="1100" dirty="0">
                <a:latin typeface="Times New Roman" panose="02020603050405020304" pitchFamily="18" charset="0"/>
                <a:ea typeface="Times New Roman" panose="02020603050405020304" pitchFamily="18" charset="0"/>
              </a:rPr>
              <a:t> </a:t>
            </a:r>
          </a:p>
          <a:p>
            <a:endParaRPr lang="en-US" dirty="0"/>
          </a:p>
        </p:txBody>
      </p:sp>
      <p:sp>
        <p:nvSpPr>
          <p:cNvPr id="3" name="Date Placeholder 1"/>
          <p:cNvSpPr>
            <a:spLocks noGrp="1"/>
          </p:cNvSpPr>
          <p:nvPr>
            <p:ph type="dt" sz="half" idx="10"/>
          </p:nvPr>
        </p:nvSpPr>
        <p:spPr/>
        <p:txBody>
          <a:bodyPr/>
          <a:lstStyle/>
          <a:p>
            <a:r>
              <a:rPr lang="en-US" altLang="en-US"/>
              <a:t>Murach's PHP and MySQL (3rd Ed)</a:t>
            </a:r>
          </a:p>
        </p:txBody>
      </p:sp>
      <p:sp>
        <p:nvSpPr>
          <p:cNvPr id="4"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7" name="Slide Number Placeholder 6"/>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37</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3704518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An index of the apps in the book_apps directory</a:t>
            </a:r>
          </a:p>
        </p:txBody>
      </p:sp>
      <p:pic>
        <p:nvPicPr>
          <p:cNvPr id="8" name="Content Placeholder 7" descr="See page 29 in textbook.">
            <a:extLst>
              <a:ext uri="{FF2B5EF4-FFF2-40B4-BE49-F238E27FC236}">
                <a16:creationId xmlns:a16="http://schemas.microsoft.com/office/drawing/2014/main" id="{49D3F532-49A4-4F4C-A989-E99AEAE3E8E7}"/>
              </a:ext>
            </a:extLst>
          </p:cNvPr>
          <p:cNvPicPr>
            <a:picLocks noGrp="1" noChangeAspect="1"/>
          </p:cNvPicPr>
          <p:nvPr>
            <p:ph sz="quarter" idx="13"/>
          </p:nvPr>
        </p:nvPicPr>
        <p:blipFill>
          <a:blip r:embed="rId3"/>
          <a:stretch>
            <a:fillRect/>
          </a:stretch>
        </p:blipFill>
        <p:spPr>
          <a:xfrm>
            <a:off x="1401805" y="1298448"/>
            <a:ext cx="6340390" cy="3017782"/>
          </a:xfrm>
          <a:prstGeom prst="rect">
            <a:avLst/>
          </a:prstGeom>
        </p:spPr>
      </p:pic>
      <p:sp>
        <p:nvSpPr>
          <p:cNvPr id="4" name="Date Placeholder 1"/>
          <p:cNvSpPr>
            <a:spLocks noGrp="1"/>
          </p:cNvSpPr>
          <p:nvPr>
            <p:ph type="dt" sz="half" idx="10"/>
          </p:nvPr>
        </p:nvSpPr>
        <p:spPr/>
        <p:txBody>
          <a:bodyPr/>
          <a:lstStyle/>
          <a:p>
            <a:r>
              <a:rPr lang="en-US" altLang="en-US"/>
              <a:t>Murach's PHP and MySQL (3rd Ed)</a:t>
            </a:r>
          </a:p>
        </p:txBody>
      </p:sp>
      <p:sp>
        <p:nvSpPr>
          <p:cNvPr id="5"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3" name="Slide Number Placeholder 2"/>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38</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4408620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The Product Discount application in Chrome</a:t>
            </a:r>
          </a:p>
        </p:txBody>
      </p:sp>
      <p:pic>
        <p:nvPicPr>
          <p:cNvPr id="8" name="Content Placeholder 7" descr="See page 31 in textbook.">
            <a:extLst>
              <a:ext uri="{FF2B5EF4-FFF2-40B4-BE49-F238E27FC236}">
                <a16:creationId xmlns:a16="http://schemas.microsoft.com/office/drawing/2014/main" id="{81392D3D-EF7D-471F-9803-E6C251969FA1}"/>
              </a:ext>
            </a:extLst>
          </p:cNvPr>
          <p:cNvPicPr>
            <a:picLocks noGrp="1" noChangeAspect="1"/>
          </p:cNvPicPr>
          <p:nvPr>
            <p:ph sz="quarter" idx="13"/>
          </p:nvPr>
        </p:nvPicPr>
        <p:blipFill>
          <a:blip r:embed="rId3"/>
          <a:stretch>
            <a:fillRect/>
          </a:stretch>
        </p:blipFill>
        <p:spPr>
          <a:xfrm>
            <a:off x="1194523" y="1298448"/>
            <a:ext cx="6754953" cy="3249450"/>
          </a:xfrm>
          <a:prstGeom prst="rect">
            <a:avLst/>
          </a:prstGeom>
        </p:spPr>
      </p:pic>
      <p:sp>
        <p:nvSpPr>
          <p:cNvPr id="4" name="Date Placeholder 1"/>
          <p:cNvSpPr>
            <a:spLocks noGrp="1"/>
          </p:cNvSpPr>
          <p:nvPr>
            <p:ph type="dt" sz="half" idx="10"/>
          </p:nvPr>
        </p:nvSpPr>
        <p:spPr/>
        <p:txBody>
          <a:bodyPr/>
          <a:lstStyle/>
          <a:p>
            <a:r>
              <a:rPr lang="en-US" altLang="en-US"/>
              <a:t>Murach's PHP and MySQL (3rd Ed)</a:t>
            </a:r>
          </a:p>
        </p:txBody>
      </p:sp>
      <p:sp>
        <p:nvSpPr>
          <p:cNvPr id="5"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3" name="Slide Number Placeholder 2"/>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39</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346520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The architecture of a web application</a:t>
            </a:r>
          </a:p>
        </p:txBody>
      </p:sp>
      <p:pic>
        <p:nvPicPr>
          <p:cNvPr id="12" name="Content Placeholder 11" descr="See page 5 in textbook.">
            <a:extLst>
              <a:ext uri="{FF2B5EF4-FFF2-40B4-BE49-F238E27FC236}">
                <a16:creationId xmlns:a16="http://schemas.microsoft.com/office/drawing/2014/main" id="{76599D54-C073-4AF3-8EE4-E20F90658CF9}"/>
              </a:ext>
            </a:extLst>
          </p:cNvPr>
          <p:cNvPicPr>
            <a:picLocks noGrp="1" noChangeAspect="1"/>
          </p:cNvPicPr>
          <p:nvPr>
            <p:ph sz="quarter" idx="13"/>
          </p:nvPr>
        </p:nvPicPr>
        <p:blipFill rotWithShape="1">
          <a:blip r:embed="rId3"/>
          <a:srcRect t="-1" b="43791"/>
          <a:stretch/>
        </p:blipFill>
        <p:spPr>
          <a:xfrm>
            <a:off x="1161288" y="1143000"/>
            <a:ext cx="6821424" cy="3429000"/>
          </a:xfrm>
          <a:prstGeom prst="rect">
            <a:avLst/>
          </a:prstGeom>
        </p:spPr>
      </p:pic>
      <p:sp>
        <p:nvSpPr>
          <p:cNvPr id="5" name="Date Placeholder 1"/>
          <p:cNvSpPr>
            <a:spLocks noGrp="1"/>
          </p:cNvSpPr>
          <p:nvPr>
            <p:ph type="dt" sz="half" idx="10"/>
          </p:nvPr>
        </p:nvSpPr>
        <p:spPr/>
        <p:txBody>
          <a:bodyPr/>
          <a:lstStyle/>
          <a:p>
            <a:r>
              <a:rPr lang="en-US" altLang="en-US"/>
              <a:t>Murach's PHP and MySQL (3rd Ed)</a:t>
            </a:r>
          </a:p>
        </p:txBody>
      </p:sp>
      <p:sp>
        <p:nvSpPr>
          <p:cNvPr id="6"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4" name="Slide Number Placeholder 3"/>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4</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17609504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An error displayed in Chrome</a:t>
            </a:r>
          </a:p>
        </p:txBody>
      </p:sp>
      <p:pic>
        <p:nvPicPr>
          <p:cNvPr id="8" name="Content Placeholder 7" descr="See page 31 in textbook.">
            <a:extLst>
              <a:ext uri="{FF2B5EF4-FFF2-40B4-BE49-F238E27FC236}">
                <a16:creationId xmlns:a16="http://schemas.microsoft.com/office/drawing/2014/main" id="{C1997C9D-3C90-4839-BAE6-0554500A5784}"/>
              </a:ext>
            </a:extLst>
          </p:cNvPr>
          <p:cNvPicPr>
            <a:picLocks noGrp="1" noChangeAspect="1"/>
          </p:cNvPicPr>
          <p:nvPr>
            <p:ph sz="quarter" idx="13"/>
          </p:nvPr>
        </p:nvPicPr>
        <p:blipFill>
          <a:blip r:embed="rId3"/>
          <a:stretch>
            <a:fillRect/>
          </a:stretch>
        </p:blipFill>
        <p:spPr>
          <a:xfrm>
            <a:off x="1194523" y="1295400"/>
            <a:ext cx="6754953" cy="3249450"/>
          </a:xfrm>
          <a:prstGeom prst="rect">
            <a:avLst/>
          </a:prstGeom>
        </p:spPr>
      </p:pic>
      <p:sp>
        <p:nvSpPr>
          <p:cNvPr id="4" name="Date Placeholder 1"/>
          <p:cNvSpPr>
            <a:spLocks noGrp="1"/>
          </p:cNvSpPr>
          <p:nvPr>
            <p:ph type="dt" sz="half" idx="10"/>
          </p:nvPr>
        </p:nvSpPr>
        <p:spPr/>
        <p:txBody>
          <a:bodyPr/>
          <a:lstStyle/>
          <a:p>
            <a:r>
              <a:rPr lang="en-US" altLang="en-US"/>
              <a:t>Murach's PHP and MySQL (3rd Ed)</a:t>
            </a:r>
          </a:p>
        </p:txBody>
      </p:sp>
      <p:sp>
        <p:nvSpPr>
          <p:cNvPr id="5"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3" name="Slide Number Placeholder 2"/>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40</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38207772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How to test a PHP page for the first time</a:t>
            </a:r>
          </a:p>
        </p:txBody>
      </p:sp>
      <p:sp>
        <p:nvSpPr>
          <p:cNvPr id="2" name="Text Placeholder 1">
            <a:extLst>
              <a:ext uri="{FF2B5EF4-FFF2-40B4-BE49-F238E27FC236}">
                <a16:creationId xmlns:a16="http://schemas.microsoft.com/office/drawing/2014/main" id="{286D82BA-5F6D-4D8E-B238-83C357871AFB}"/>
              </a:ext>
            </a:extLst>
          </p:cNvPr>
          <p:cNvSpPr>
            <a:spLocks noGrp="1"/>
          </p:cNvSpPr>
          <p:nvPr>
            <p:ph type="body" sz="quarter" idx="13"/>
          </p:nvPr>
        </p:nvSpPr>
        <p:spPr/>
        <p:txBody>
          <a:bodyPr/>
          <a:lstStyle/>
          <a:p>
            <a:pPr marL="342900" marR="0" lvl="0" indent="-342900">
              <a:spcBef>
                <a:spcPts val="0"/>
              </a:spcBef>
              <a:spcAft>
                <a:spcPts val="600"/>
              </a:spcAft>
              <a:buFont typeface="+mj-lt"/>
              <a:buAutoNum type="arabicPeriod"/>
              <a:tabLst>
                <a:tab pos="347345" algn="l"/>
              </a:tabLst>
            </a:pPr>
            <a:r>
              <a:rPr lang="en-US" dirty="0">
                <a:latin typeface="Times New Roman" panose="02020603050405020304" pitchFamily="18" charset="0"/>
                <a:ea typeface="Times New Roman" panose="02020603050405020304" pitchFamily="18" charset="0"/>
              </a:rPr>
              <a:t>Make sure the Apache and MySQL servers are running.</a:t>
            </a:r>
          </a:p>
          <a:p>
            <a:pPr marL="342900" marR="0" lvl="0" indent="-342900">
              <a:spcBef>
                <a:spcPts val="0"/>
              </a:spcBef>
              <a:spcAft>
                <a:spcPts val="600"/>
              </a:spcAft>
              <a:buFont typeface="+mj-lt"/>
              <a:buAutoNum type="arabicPeriod"/>
              <a:tabLst>
                <a:tab pos="347345" algn="l"/>
              </a:tabLst>
            </a:pPr>
            <a:r>
              <a:rPr lang="en-US" dirty="0">
                <a:latin typeface="Times New Roman" panose="02020603050405020304" pitchFamily="18" charset="0"/>
                <a:ea typeface="Times New Roman" panose="02020603050405020304" pitchFamily="18" charset="0"/>
              </a:rPr>
              <a:t>Start a web browser and enter the URL for the application as shown in the last figure.</a:t>
            </a:r>
          </a:p>
          <a:p>
            <a:pPr marL="342900" marR="0" lvl="0" indent="-342900">
              <a:spcBef>
                <a:spcPts val="0"/>
              </a:spcBef>
              <a:spcAft>
                <a:spcPts val="600"/>
              </a:spcAft>
              <a:buFont typeface="+mj-lt"/>
              <a:buAutoNum type="arabicPeriod"/>
              <a:tabLst>
                <a:tab pos="347345" algn="l"/>
              </a:tabLst>
            </a:pPr>
            <a:r>
              <a:rPr lang="en-US" dirty="0">
                <a:latin typeface="Times New Roman" panose="02020603050405020304" pitchFamily="18" charset="0"/>
                <a:ea typeface="Times New Roman" panose="02020603050405020304" pitchFamily="18" charset="0"/>
              </a:rPr>
              <a:t>Test the page by entering both valid and invalid data, clicking on all links, and so on.</a:t>
            </a:r>
          </a:p>
          <a:p>
            <a:pPr>
              <a:spcBef>
                <a:spcPts val="1200"/>
              </a:spcBef>
              <a:spcAft>
                <a:spcPts val="600"/>
              </a:spcAf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retest a PHP page after changes</a:t>
            </a:r>
            <a:endPar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endParaRP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Click the Reload or Refresh button in the browser.</a:t>
            </a:r>
          </a:p>
          <a:p>
            <a:endParaRPr lang="en-US" dirty="0"/>
          </a:p>
        </p:txBody>
      </p:sp>
      <p:sp>
        <p:nvSpPr>
          <p:cNvPr id="3" name="Date Placeholder 1"/>
          <p:cNvSpPr>
            <a:spLocks noGrp="1"/>
          </p:cNvSpPr>
          <p:nvPr>
            <p:ph type="dt" sz="half" idx="10"/>
          </p:nvPr>
        </p:nvSpPr>
        <p:spPr/>
        <p:txBody>
          <a:bodyPr/>
          <a:lstStyle/>
          <a:p>
            <a:r>
              <a:rPr lang="en-US" altLang="en-US"/>
              <a:t>Murach's PHP and MySQL (3rd Ed)</a:t>
            </a:r>
          </a:p>
        </p:txBody>
      </p:sp>
      <p:sp>
        <p:nvSpPr>
          <p:cNvPr id="4"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7" name="Slide Number Placeholder 6"/>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41</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13845482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The source code for a PHP page</a:t>
            </a:r>
          </a:p>
        </p:txBody>
      </p:sp>
      <p:pic>
        <p:nvPicPr>
          <p:cNvPr id="8" name="Content Placeholder 7" descr="See page 33 in textbook.">
            <a:extLst>
              <a:ext uri="{FF2B5EF4-FFF2-40B4-BE49-F238E27FC236}">
                <a16:creationId xmlns:a16="http://schemas.microsoft.com/office/drawing/2014/main" id="{4FE035FC-330A-48F4-B2DA-990117457787}"/>
              </a:ext>
            </a:extLst>
          </p:cNvPr>
          <p:cNvPicPr>
            <a:picLocks noGrp="1" noChangeAspect="1"/>
          </p:cNvPicPr>
          <p:nvPr>
            <p:ph sz="quarter" idx="13"/>
          </p:nvPr>
        </p:nvPicPr>
        <p:blipFill>
          <a:blip r:embed="rId3"/>
          <a:stretch>
            <a:fillRect/>
          </a:stretch>
        </p:blipFill>
        <p:spPr>
          <a:xfrm>
            <a:off x="1297479" y="1143000"/>
            <a:ext cx="6549042" cy="4800600"/>
          </a:xfrm>
          <a:prstGeom prst="rect">
            <a:avLst/>
          </a:prstGeom>
        </p:spPr>
      </p:pic>
      <p:sp>
        <p:nvSpPr>
          <p:cNvPr id="4" name="Date Placeholder 1"/>
          <p:cNvSpPr>
            <a:spLocks noGrp="1"/>
          </p:cNvSpPr>
          <p:nvPr>
            <p:ph type="dt" sz="half" idx="10"/>
          </p:nvPr>
        </p:nvSpPr>
        <p:spPr/>
        <p:txBody>
          <a:bodyPr/>
          <a:lstStyle/>
          <a:p>
            <a:r>
              <a:rPr lang="en-US" altLang="en-US"/>
              <a:t>Murach's PHP and MySQL (3rd Ed)</a:t>
            </a:r>
          </a:p>
        </p:txBody>
      </p:sp>
      <p:sp>
        <p:nvSpPr>
          <p:cNvPr id="5"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3" name="Slide Number Placeholder 2"/>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42</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36260720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624989"/>
            <a:ext cx="7315200" cy="749808"/>
          </a:xfrm>
        </p:spPr>
        <p:txBody>
          <a:bodyPr/>
          <a:lstStyle/>
          <a:p>
            <a:r>
              <a:rPr lang="en-US" dirty="0"/>
              <a:t>How to view the source code for a page</a:t>
            </a:r>
            <a:br>
              <a:rPr lang="en-US" dirty="0"/>
            </a:br>
            <a:r>
              <a:rPr lang="en-US" dirty="0"/>
              <a:t>in Chrome and Firefox</a:t>
            </a:r>
          </a:p>
        </p:txBody>
      </p:sp>
      <p:sp>
        <p:nvSpPr>
          <p:cNvPr id="2" name="Text Placeholder 1">
            <a:extLst>
              <a:ext uri="{FF2B5EF4-FFF2-40B4-BE49-F238E27FC236}">
                <a16:creationId xmlns:a16="http://schemas.microsoft.com/office/drawing/2014/main" id="{C9804C47-9426-4409-A006-47731BA91CF6}"/>
              </a:ext>
            </a:extLst>
          </p:cNvPr>
          <p:cNvSpPr>
            <a:spLocks noGrp="1"/>
          </p:cNvSpPr>
          <p:nvPr>
            <p:ph type="body" sz="quarter" idx="13"/>
          </p:nvPr>
        </p:nvSpPr>
        <p:spPr>
          <a:xfrm>
            <a:off x="838200" y="1524000"/>
            <a:ext cx="7391400" cy="4419600"/>
          </a:xfrm>
        </p:spPr>
        <p:txBody>
          <a:bodyPr/>
          <a:lstStyle/>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Right-click the page, then select the </a:t>
            </a:r>
            <a:r>
              <a:rPr lang="en-US" spc="-10" dirty="0" err="1">
                <a:latin typeface="Times New Roman" panose="02020603050405020304" pitchFamily="18" charset="0"/>
                <a:ea typeface="Times New Roman" panose="02020603050405020304" pitchFamily="18" charset="0"/>
              </a:rPr>
              <a:t>ViewPage</a:t>
            </a:r>
            <a:r>
              <a:rPr lang="en-US" spc="-10" dirty="0">
                <a:latin typeface="Times New Roman" panose="02020603050405020304" pitchFamily="18" charset="0"/>
                <a:ea typeface="Times New Roman" panose="02020603050405020304" pitchFamily="18" charset="0"/>
              </a:rPr>
              <a:t> Source command.</a:t>
            </a:r>
          </a:p>
          <a:p>
            <a:pPr>
              <a:spcBef>
                <a:spcPts val="1200"/>
              </a:spcBef>
              <a:spcAft>
                <a:spcPts val="600"/>
              </a:spcAf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view the source code for a page </a:t>
            </a:r>
            <a:b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in IE and Edge</a:t>
            </a:r>
            <a:endPar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endParaRP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Right-click on the page, then select the View Source command.</a:t>
            </a:r>
          </a:p>
          <a:p>
            <a:pPr>
              <a:spcBef>
                <a:spcPts val="1200"/>
              </a:spcBef>
              <a:spcAft>
                <a:spcPts val="600"/>
              </a:spcAf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Note about Microsoft Edge</a:t>
            </a:r>
            <a:endPar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endParaRP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The View Source command isn’t available by default for this browser. To enable it, you can press F12 to display the Developer Tools. Then, when you select the View Source command, the source code will be displayed in the Debugger tab within the Developer Tools window.</a:t>
            </a:r>
          </a:p>
          <a:p>
            <a:endParaRPr lang="en-US" dirty="0"/>
          </a:p>
        </p:txBody>
      </p:sp>
      <p:sp>
        <p:nvSpPr>
          <p:cNvPr id="3" name="Date Placeholder 1"/>
          <p:cNvSpPr>
            <a:spLocks noGrp="1"/>
          </p:cNvSpPr>
          <p:nvPr>
            <p:ph type="dt" sz="half" idx="10"/>
          </p:nvPr>
        </p:nvSpPr>
        <p:spPr/>
        <p:txBody>
          <a:bodyPr/>
          <a:lstStyle/>
          <a:p>
            <a:r>
              <a:rPr lang="en-US" altLang="en-US"/>
              <a:t>Murach's PHP and MySQL (3rd Ed)</a:t>
            </a:r>
          </a:p>
        </p:txBody>
      </p:sp>
      <p:sp>
        <p:nvSpPr>
          <p:cNvPr id="4"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7" name="Slide Number Placeholder 6"/>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43</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9788104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NetBeans with three files in a project open</a:t>
            </a:r>
          </a:p>
        </p:txBody>
      </p:sp>
      <p:pic>
        <p:nvPicPr>
          <p:cNvPr id="7" name="Content Placeholder 6" descr="See page 35 in textbook.">
            <a:extLst>
              <a:ext uri="{FF2B5EF4-FFF2-40B4-BE49-F238E27FC236}">
                <a16:creationId xmlns:a16="http://schemas.microsoft.com/office/drawing/2014/main" id="{5A235FE9-2BD6-440A-A8C0-1525C3DB3A9B}"/>
              </a:ext>
            </a:extLst>
          </p:cNvPr>
          <p:cNvPicPr>
            <a:picLocks noGrp="1" noChangeAspect="1"/>
          </p:cNvPicPr>
          <p:nvPr>
            <p:ph sz="quarter" idx="13"/>
          </p:nvPr>
        </p:nvPicPr>
        <p:blipFill>
          <a:blip r:embed="rId3"/>
          <a:stretch>
            <a:fillRect/>
          </a:stretch>
        </p:blipFill>
        <p:spPr>
          <a:xfrm>
            <a:off x="1142703" y="1147364"/>
            <a:ext cx="6858594" cy="4791871"/>
          </a:xfrm>
          <a:prstGeom prst="rect">
            <a:avLst/>
          </a:prstGeom>
        </p:spPr>
      </p:pic>
      <p:sp>
        <p:nvSpPr>
          <p:cNvPr id="4" name="Date Placeholder 1"/>
          <p:cNvSpPr>
            <a:spLocks noGrp="1"/>
          </p:cNvSpPr>
          <p:nvPr>
            <p:ph type="dt" sz="half" idx="10"/>
          </p:nvPr>
        </p:nvSpPr>
        <p:spPr/>
        <p:txBody>
          <a:bodyPr/>
          <a:lstStyle/>
          <a:p>
            <a:r>
              <a:rPr lang="en-US" altLang="en-US"/>
              <a:t>Murach's PHP and MySQL (3rd Ed)</a:t>
            </a:r>
          </a:p>
        </p:txBody>
      </p:sp>
      <p:sp>
        <p:nvSpPr>
          <p:cNvPr id="5"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3" name="Slide Number Placeholder 2"/>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44</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28992439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How to work with NetBeans projects</a:t>
            </a:r>
          </a:p>
        </p:txBody>
      </p:sp>
      <p:sp>
        <p:nvSpPr>
          <p:cNvPr id="2" name="Text Placeholder 1">
            <a:extLst>
              <a:ext uri="{FF2B5EF4-FFF2-40B4-BE49-F238E27FC236}">
                <a16:creationId xmlns:a16="http://schemas.microsoft.com/office/drawing/2014/main" id="{50D226CB-A733-4D5D-9A63-2313AEDBC5B1}"/>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To open a project, use the Open Project button in the toolbar.</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To start a new project, use the New Project button in the toolbar.</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To close a project, right-click on the project in the Projects tab and select the Close command from the resulting menu.</a:t>
            </a:r>
          </a:p>
          <a:p>
            <a:pPr>
              <a:spcBef>
                <a:spcPts val="1200"/>
              </a:spcBef>
              <a:spcAft>
                <a:spcPts val="600"/>
              </a:spcAf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work with files</a:t>
            </a:r>
            <a:endPar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endParaRP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To open a file, use the Projects tab to navigate to the file and double-click the file.</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To start a new file, select the project and click the New File button in the toolbar.</a:t>
            </a:r>
          </a:p>
          <a:p>
            <a:endParaRPr lang="en-US" dirty="0"/>
          </a:p>
        </p:txBody>
      </p:sp>
      <p:sp>
        <p:nvSpPr>
          <p:cNvPr id="3" name="Date Placeholder 1"/>
          <p:cNvSpPr>
            <a:spLocks noGrp="1"/>
          </p:cNvSpPr>
          <p:nvPr>
            <p:ph type="dt" sz="half" idx="10"/>
          </p:nvPr>
        </p:nvSpPr>
        <p:spPr/>
        <p:txBody>
          <a:bodyPr/>
          <a:lstStyle/>
          <a:p>
            <a:r>
              <a:rPr lang="en-US" altLang="en-US"/>
              <a:t>Murach's PHP and MySQL (3rd Ed)</a:t>
            </a:r>
          </a:p>
        </p:txBody>
      </p:sp>
      <p:sp>
        <p:nvSpPr>
          <p:cNvPr id="4"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7" name="Slide Number Placeholder 6"/>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45</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680598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About NetBeans</a:t>
            </a:r>
          </a:p>
        </p:txBody>
      </p:sp>
      <p:sp>
        <p:nvSpPr>
          <p:cNvPr id="2" name="Text Placeholder 1">
            <a:extLst>
              <a:ext uri="{FF2B5EF4-FFF2-40B4-BE49-F238E27FC236}">
                <a16:creationId xmlns:a16="http://schemas.microsoft.com/office/drawing/2014/main" id="{6B3B1FD1-05C7-448E-8CE3-D31E46DE16DF}"/>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NetBeans is an Integrated Development Environment (IDE) for developing PHP applications.</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NetBeans can make it easier to create, edit, and test the HTML, CSS, and PHP files that you need for a web application.</a:t>
            </a:r>
          </a:p>
          <a:p>
            <a:pPr>
              <a:spcBef>
                <a:spcPts val="1200"/>
              </a:spcBef>
              <a:spcAft>
                <a:spcPts val="600"/>
              </a:spcAf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About NetBeans projects</a:t>
            </a:r>
            <a:endPar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endParaRP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A NetBeans project consists of a top-level directory that contains the subdirectories and files for an application.</a:t>
            </a:r>
          </a:p>
          <a:p>
            <a:pPr marL="342900" marR="274320" lvl="0" indent="-342900">
              <a:spcBef>
                <a:spcPts val="0"/>
              </a:spcBef>
              <a:spcAft>
                <a:spcPts val="600"/>
              </a:spcAft>
              <a:buFont typeface="Symbol" panose="05050102010706020507" pitchFamily="18" charset="2"/>
              <a:buChar char=""/>
              <a:tabLst>
                <a:tab pos="347345" algn="l"/>
              </a:tabLst>
            </a:pPr>
            <a:r>
              <a:rPr lang="en-US" spc="-10" dirty="0" err="1">
                <a:latin typeface="Times New Roman" panose="02020603050405020304" pitchFamily="18" charset="0"/>
                <a:ea typeface="Times New Roman" panose="02020603050405020304" pitchFamily="18" charset="0"/>
              </a:rPr>
              <a:t>Netbeans</a:t>
            </a:r>
            <a:r>
              <a:rPr lang="en-US" spc="-10" dirty="0">
                <a:latin typeface="Times New Roman" panose="02020603050405020304" pitchFamily="18" charset="0"/>
                <a:ea typeface="Times New Roman" panose="02020603050405020304" pitchFamily="18" charset="0"/>
              </a:rPr>
              <a:t> adds an </a:t>
            </a:r>
            <a:r>
              <a:rPr lang="en-US" spc="-10" dirty="0" err="1">
                <a:latin typeface="Times New Roman" panose="02020603050405020304" pitchFamily="18" charset="0"/>
                <a:ea typeface="Times New Roman" panose="02020603050405020304" pitchFamily="18" charset="0"/>
              </a:rPr>
              <a:t>nbproject</a:t>
            </a:r>
            <a:r>
              <a:rPr lang="en-US" spc="-10" dirty="0">
                <a:latin typeface="Times New Roman" panose="02020603050405020304" pitchFamily="18" charset="0"/>
                <a:ea typeface="Times New Roman" panose="02020603050405020304" pitchFamily="18" charset="0"/>
              </a:rPr>
              <a:t> subdirectory that contains the extra files that NetBeans needs for managing the project. </a:t>
            </a:r>
          </a:p>
          <a:p>
            <a:pPr>
              <a:spcBef>
                <a:spcPts val="1200"/>
              </a:spcBef>
              <a:spcAft>
                <a:spcPts val="600"/>
              </a:spcAf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Mac OS X note</a:t>
            </a:r>
            <a:endPar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endParaRP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To enable right-clicking with Mac OS X, you can edit the system preferences for the mouse.</a:t>
            </a:r>
          </a:p>
          <a:p>
            <a:endParaRPr lang="en-US" dirty="0"/>
          </a:p>
        </p:txBody>
      </p:sp>
      <p:sp>
        <p:nvSpPr>
          <p:cNvPr id="3" name="Date Placeholder 1"/>
          <p:cNvSpPr>
            <a:spLocks noGrp="1"/>
          </p:cNvSpPr>
          <p:nvPr>
            <p:ph type="dt" sz="half" idx="10"/>
          </p:nvPr>
        </p:nvSpPr>
        <p:spPr/>
        <p:txBody>
          <a:bodyPr/>
          <a:lstStyle/>
          <a:p>
            <a:r>
              <a:rPr lang="en-US" altLang="en-US"/>
              <a:t>Murach's PHP and MySQL (3rd Ed)</a:t>
            </a:r>
          </a:p>
        </p:txBody>
      </p:sp>
      <p:sp>
        <p:nvSpPr>
          <p:cNvPr id="4"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7" name="Slide Number Placeholder 6"/>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46</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11916490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Auto-completion and error marking in NetBeans</a:t>
            </a:r>
          </a:p>
        </p:txBody>
      </p:sp>
      <p:pic>
        <p:nvPicPr>
          <p:cNvPr id="8" name="Content Placeholder 7" descr="See page 37 in textbook.">
            <a:extLst>
              <a:ext uri="{FF2B5EF4-FFF2-40B4-BE49-F238E27FC236}">
                <a16:creationId xmlns:a16="http://schemas.microsoft.com/office/drawing/2014/main" id="{445162D8-2776-449F-B949-0A559EB447F0}"/>
              </a:ext>
            </a:extLst>
          </p:cNvPr>
          <p:cNvPicPr>
            <a:picLocks noGrp="1" noChangeAspect="1"/>
          </p:cNvPicPr>
          <p:nvPr>
            <p:ph sz="quarter" idx="13"/>
          </p:nvPr>
        </p:nvPicPr>
        <p:blipFill>
          <a:blip r:embed="rId3"/>
          <a:stretch>
            <a:fillRect/>
          </a:stretch>
        </p:blipFill>
        <p:spPr>
          <a:xfrm>
            <a:off x="1188426" y="1177847"/>
            <a:ext cx="6767147" cy="4730906"/>
          </a:xfrm>
          <a:prstGeom prst="rect">
            <a:avLst/>
          </a:prstGeom>
        </p:spPr>
      </p:pic>
      <p:sp>
        <p:nvSpPr>
          <p:cNvPr id="4" name="Date Placeholder 1"/>
          <p:cNvSpPr>
            <a:spLocks noGrp="1"/>
          </p:cNvSpPr>
          <p:nvPr>
            <p:ph type="dt" sz="half" idx="10"/>
          </p:nvPr>
        </p:nvSpPr>
        <p:spPr/>
        <p:txBody>
          <a:bodyPr/>
          <a:lstStyle/>
          <a:p>
            <a:r>
              <a:rPr lang="en-US" altLang="en-US"/>
              <a:t>Murach's PHP and MySQL (3rd Ed)</a:t>
            </a:r>
          </a:p>
        </p:txBody>
      </p:sp>
      <p:sp>
        <p:nvSpPr>
          <p:cNvPr id="5"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3" name="Slide Number Placeholder 2"/>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47</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31189734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How to edit a PHP file with NetBeans</a:t>
            </a:r>
          </a:p>
        </p:txBody>
      </p:sp>
      <p:sp>
        <p:nvSpPr>
          <p:cNvPr id="2" name="Text Placeholder 1">
            <a:extLst>
              <a:ext uri="{FF2B5EF4-FFF2-40B4-BE49-F238E27FC236}">
                <a16:creationId xmlns:a16="http://schemas.microsoft.com/office/drawing/2014/main" id="{173C1727-0881-4978-AB93-DA0D1EB80BA4}"/>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Use normal editing techniques as you enter PHP code.</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When you see an auto-completion list, you can highlight an entry and press the Enter key to enter it into your code or you can double-click on it.</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If you see a red error icon at the start of a line that you have entered, you should fix whatever errors the line contains before you test the application.</a:t>
            </a:r>
          </a:p>
          <a:p>
            <a:pPr>
              <a:spcBef>
                <a:spcPts val="1200"/>
              </a:spcBef>
              <a:spcAft>
                <a:spcPts val="600"/>
              </a:spcAf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test a PHP application with NetBeans</a:t>
            </a:r>
            <a:endPar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endParaRP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To run the current project, click on the Run Project button in the toolbar or press F6.</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To run other projects, right-click on the project and select the Run command.</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To run a file, right-click on the file and select the Run command.</a:t>
            </a:r>
          </a:p>
          <a:p>
            <a:endParaRPr lang="en-US" dirty="0"/>
          </a:p>
        </p:txBody>
      </p:sp>
      <p:sp>
        <p:nvSpPr>
          <p:cNvPr id="3" name="Date Placeholder 1"/>
          <p:cNvSpPr>
            <a:spLocks noGrp="1"/>
          </p:cNvSpPr>
          <p:nvPr>
            <p:ph type="dt" sz="half" idx="10"/>
          </p:nvPr>
        </p:nvSpPr>
        <p:spPr/>
        <p:txBody>
          <a:bodyPr/>
          <a:lstStyle/>
          <a:p>
            <a:r>
              <a:rPr lang="en-US" altLang="en-US"/>
              <a:t>Murach's PHP and MySQL (3rd Ed)</a:t>
            </a:r>
          </a:p>
        </p:txBody>
      </p:sp>
      <p:sp>
        <p:nvSpPr>
          <p:cNvPr id="4"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7" name="Slide Number Placeholder 6"/>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48</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26888352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The dialog box for starting a new project</a:t>
            </a:r>
          </a:p>
        </p:txBody>
      </p:sp>
      <p:pic>
        <p:nvPicPr>
          <p:cNvPr id="8" name="Content Placeholder 7" descr="See page 39 in textbook.">
            <a:extLst>
              <a:ext uri="{FF2B5EF4-FFF2-40B4-BE49-F238E27FC236}">
                <a16:creationId xmlns:a16="http://schemas.microsoft.com/office/drawing/2014/main" id="{330C2980-08EE-4BBE-BD5F-4426B3D0CA9F}"/>
              </a:ext>
            </a:extLst>
          </p:cNvPr>
          <p:cNvPicPr>
            <a:picLocks noGrp="1" noChangeAspect="1"/>
          </p:cNvPicPr>
          <p:nvPr>
            <p:ph sz="quarter" idx="13"/>
          </p:nvPr>
        </p:nvPicPr>
        <p:blipFill>
          <a:blip r:embed="rId3"/>
          <a:stretch>
            <a:fillRect/>
          </a:stretch>
        </p:blipFill>
        <p:spPr>
          <a:xfrm>
            <a:off x="1185378" y="1295400"/>
            <a:ext cx="6773243" cy="3584759"/>
          </a:xfrm>
          <a:prstGeom prst="rect">
            <a:avLst/>
          </a:prstGeom>
        </p:spPr>
      </p:pic>
      <p:sp>
        <p:nvSpPr>
          <p:cNvPr id="4" name="Date Placeholder 1"/>
          <p:cNvSpPr>
            <a:spLocks noGrp="1"/>
          </p:cNvSpPr>
          <p:nvPr>
            <p:ph type="dt" sz="half" idx="10"/>
          </p:nvPr>
        </p:nvSpPr>
        <p:spPr/>
        <p:txBody>
          <a:bodyPr/>
          <a:lstStyle/>
          <a:p>
            <a:r>
              <a:rPr lang="en-US" altLang="en-US"/>
              <a:t>Murach's PHP and MySQL (3rd Ed)</a:t>
            </a:r>
          </a:p>
        </p:txBody>
      </p:sp>
      <p:sp>
        <p:nvSpPr>
          <p:cNvPr id="5"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3" name="Slide Number Placeholder 2"/>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49</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2609759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The architecture of the Internet</a:t>
            </a:r>
          </a:p>
        </p:txBody>
      </p:sp>
      <p:pic>
        <p:nvPicPr>
          <p:cNvPr id="8" name="Content Placeholder 7" descr="See page 5 in textbook.">
            <a:extLst>
              <a:ext uri="{FF2B5EF4-FFF2-40B4-BE49-F238E27FC236}">
                <a16:creationId xmlns:a16="http://schemas.microsoft.com/office/drawing/2014/main" id="{54BDE636-CB8C-478A-B54A-2F73757BCCC8}"/>
              </a:ext>
            </a:extLst>
          </p:cNvPr>
          <p:cNvPicPr>
            <a:picLocks noGrp="1" noChangeAspect="1"/>
          </p:cNvPicPr>
          <p:nvPr>
            <p:ph sz="quarter" idx="13"/>
          </p:nvPr>
        </p:nvPicPr>
        <p:blipFill>
          <a:blip r:embed="rId3"/>
          <a:stretch>
            <a:fillRect/>
          </a:stretch>
        </p:blipFill>
        <p:spPr>
          <a:xfrm>
            <a:off x="914400" y="1219200"/>
            <a:ext cx="7315200" cy="4156795"/>
          </a:xfrm>
          <a:prstGeom prst="rect">
            <a:avLst/>
          </a:prstGeom>
        </p:spPr>
      </p:pic>
      <p:sp>
        <p:nvSpPr>
          <p:cNvPr id="5" name="Date Placeholder 1"/>
          <p:cNvSpPr>
            <a:spLocks noGrp="1"/>
          </p:cNvSpPr>
          <p:nvPr>
            <p:ph type="dt" sz="half" idx="10"/>
          </p:nvPr>
        </p:nvSpPr>
        <p:spPr/>
        <p:txBody>
          <a:bodyPr/>
          <a:lstStyle/>
          <a:p>
            <a:r>
              <a:rPr lang="en-US" altLang="en-US"/>
              <a:t>Murach's PHP and MySQL (3rd Ed)</a:t>
            </a:r>
          </a:p>
        </p:txBody>
      </p:sp>
      <p:sp>
        <p:nvSpPr>
          <p:cNvPr id="6"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4" name="Slide Number Placeholder 3"/>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5</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8335622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The dialog box for configuring a project</a:t>
            </a:r>
          </a:p>
        </p:txBody>
      </p:sp>
      <p:pic>
        <p:nvPicPr>
          <p:cNvPr id="8" name="Content Placeholder 7" descr="See page 39 in textbook.">
            <a:extLst>
              <a:ext uri="{FF2B5EF4-FFF2-40B4-BE49-F238E27FC236}">
                <a16:creationId xmlns:a16="http://schemas.microsoft.com/office/drawing/2014/main" id="{CA037D23-285C-4E6C-B79A-EE26A9800C33}"/>
              </a:ext>
            </a:extLst>
          </p:cNvPr>
          <p:cNvPicPr>
            <a:picLocks noGrp="1" noChangeAspect="1"/>
          </p:cNvPicPr>
          <p:nvPr>
            <p:ph sz="quarter" idx="13"/>
          </p:nvPr>
        </p:nvPicPr>
        <p:blipFill>
          <a:blip r:embed="rId3"/>
          <a:stretch>
            <a:fillRect/>
          </a:stretch>
        </p:blipFill>
        <p:spPr>
          <a:xfrm>
            <a:off x="1063448" y="1325592"/>
            <a:ext cx="7017104" cy="3322608"/>
          </a:xfrm>
          <a:prstGeom prst="rect">
            <a:avLst/>
          </a:prstGeom>
        </p:spPr>
      </p:pic>
      <p:sp>
        <p:nvSpPr>
          <p:cNvPr id="4" name="Date Placeholder 1"/>
          <p:cNvSpPr>
            <a:spLocks noGrp="1"/>
          </p:cNvSpPr>
          <p:nvPr>
            <p:ph type="dt" sz="half" idx="10"/>
          </p:nvPr>
        </p:nvSpPr>
        <p:spPr/>
        <p:txBody>
          <a:bodyPr/>
          <a:lstStyle/>
          <a:p>
            <a:r>
              <a:rPr lang="en-US" altLang="en-US"/>
              <a:t>Murach's PHP and MySQL (3rd Ed)</a:t>
            </a:r>
          </a:p>
        </p:txBody>
      </p:sp>
      <p:sp>
        <p:nvSpPr>
          <p:cNvPr id="5"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3" name="Slide Number Placeholder 2"/>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50</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30294338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How to check the run configuration for a project</a:t>
            </a:r>
          </a:p>
        </p:txBody>
      </p:sp>
      <p:sp>
        <p:nvSpPr>
          <p:cNvPr id="2" name="Text Placeholder 1">
            <a:extLst>
              <a:ext uri="{FF2B5EF4-FFF2-40B4-BE49-F238E27FC236}">
                <a16:creationId xmlns:a16="http://schemas.microsoft.com/office/drawing/2014/main" id="{6AEBD47D-32C3-4C54-B536-632CF6922BD1}"/>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Right-click on a project in the Projects tab and select the Properties command.</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Then, click on Run Configuration in the Categories list and check the Project URL.</a:t>
            </a:r>
          </a:p>
          <a:p>
            <a:pPr>
              <a:spcBef>
                <a:spcPts val="1200"/>
              </a:spcBef>
              <a:spcAft>
                <a:spcPts val="600"/>
              </a:spcAf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import a project</a:t>
            </a:r>
            <a:endPar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endParaRP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Use the New Project command, but select PHP Application with Existing Sources in the Projects list. </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This will step you through the import procedure.</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In the third step, you are asked to check the run configuration. Here, you need to make sure the URL for running the project is correct.</a:t>
            </a:r>
          </a:p>
          <a:p>
            <a:endParaRPr lang="en-US" dirty="0"/>
          </a:p>
        </p:txBody>
      </p:sp>
      <p:sp>
        <p:nvSpPr>
          <p:cNvPr id="3" name="Date Placeholder 1"/>
          <p:cNvSpPr>
            <a:spLocks noGrp="1"/>
          </p:cNvSpPr>
          <p:nvPr>
            <p:ph type="dt" sz="half" idx="10"/>
          </p:nvPr>
        </p:nvSpPr>
        <p:spPr/>
        <p:txBody>
          <a:bodyPr/>
          <a:lstStyle/>
          <a:p>
            <a:r>
              <a:rPr lang="en-US" altLang="en-US"/>
              <a:t>Murach's PHP and MySQL (3rd Ed)</a:t>
            </a:r>
          </a:p>
        </p:txBody>
      </p:sp>
      <p:sp>
        <p:nvSpPr>
          <p:cNvPr id="4"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7" name="Slide Number Placeholder 6"/>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51</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2935052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Key terms for client-server systems</a:t>
            </a:r>
          </a:p>
        </p:txBody>
      </p:sp>
      <p:sp>
        <p:nvSpPr>
          <p:cNvPr id="2" name="Text Placeholder 1">
            <a:extLst>
              <a:ext uri="{FF2B5EF4-FFF2-40B4-BE49-F238E27FC236}">
                <a16:creationId xmlns:a16="http://schemas.microsoft.com/office/drawing/2014/main" id="{12DA77C1-44F7-4049-85B5-FFF8D75043C1}"/>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server</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client</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network</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router</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Local Area Network (LAN)</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Wide Area Network (WAN)</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Internet</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Internet Exchange Point (IXP)</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Internet Service Provider (ISP)</a:t>
            </a:r>
          </a:p>
          <a:p>
            <a:endParaRPr lang="en-US" dirty="0"/>
          </a:p>
        </p:txBody>
      </p:sp>
      <p:sp>
        <p:nvSpPr>
          <p:cNvPr id="3" name="Date Placeholder 1"/>
          <p:cNvSpPr>
            <a:spLocks noGrp="1"/>
          </p:cNvSpPr>
          <p:nvPr>
            <p:ph type="dt" sz="half" idx="10"/>
          </p:nvPr>
        </p:nvSpPr>
        <p:spPr/>
        <p:txBody>
          <a:bodyPr/>
          <a:lstStyle/>
          <a:p>
            <a:r>
              <a:rPr lang="en-US" altLang="en-US"/>
              <a:t>Murach's PHP and MySQL (3rd Ed)</a:t>
            </a:r>
          </a:p>
        </p:txBody>
      </p:sp>
      <p:sp>
        <p:nvSpPr>
          <p:cNvPr id="4"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7" name="Slide Number Placeholder 6"/>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6</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4063077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How static web pages are processed</a:t>
            </a:r>
          </a:p>
        </p:txBody>
      </p:sp>
      <p:pic>
        <p:nvPicPr>
          <p:cNvPr id="8" name="Content Placeholder 7" descr="See page 7 in textbook.">
            <a:extLst>
              <a:ext uri="{FF2B5EF4-FFF2-40B4-BE49-F238E27FC236}">
                <a16:creationId xmlns:a16="http://schemas.microsoft.com/office/drawing/2014/main" id="{F589F121-FEC6-488B-A843-6171EE569076}"/>
              </a:ext>
            </a:extLst>
          </p:cNvPr>
          <p:cNvPicPr>
            <a:picLocks noGrp="1" noChangeAspect="1"/>
          </p:cNvPicPr>
          <p:nvPr>
            <p:ph sz="quarter" idx="13"/>
          </p:nvPr>
        </p:nvPicPr>
        <p:blipFill>
          <a:blip r:embed="rId3"/>
          <a:stretch>
            <a:fillRect/>
          </a:stretch>
        </p:blipFill>
        <p:spPr>
          <a:xfrm>
            <a:off x="914400" y="1219200"/>
            <a:ext cx="7315200" cy="2014348"/>
          </a:xfrm>
          <a:prstGeom prst="rect">
            <a:avLst/>
          </a:prstGeom>
        </p:spPr>
      </p:pic>
      <p:sp>
        <p:nvSpPr>
          <p:cNvPr id="5" name="Date Placeholder 1"/>
          <p:cNvSpPr>
            <a:spLocks noGrp="1"/>
          </p:cNvSpPr>
          <p:nvPr>
            <p:ph type="dt" sz="half" idx="10"/>
          </p:nvPr>
        </p:nvSpPr>
        <p:spPr/>
        <p:txBody>
          <a:bodyPr/>
          <a:lstStyle/>
          <a:p>
            <a:r>
              <a:rPr lang="en-US" altLang="en-US"/>
              <a:t>Murach's PHP and MySQL (3rd Ed)</a:t>
            </a:r>
          </a:p>
        </p:txBody>
      </p:sp>
      <p:sp>
        <p:nvSpPr>
          <p:cNvPr id="6"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4" name="Slide Number Placeholder 3"/>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7</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1471172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simple HTTP request</a:t>
            </a:r>
          </a:p>
        </p:txBody>
      </p:sp>
      <p:sp>
        <p:nvSpPr>
          <p:cNvPr id="2" name="Text Placeholder 1">
            <a:extLst>
              <a:ext uri="{FF2B5EF4-FFF2-40B4-BE49-F238E27FC236}">
                <a16:creationId xmlns:a16="http://schemas.microsoft.com/office/drawing/2014/main" id="{EF6710DD-5325-4B74-AA21-4451FC8A5006}"/>
              </a:ext>
            </a:extLst>
          </p:cNvPr>
          <p:cNvSpPr>
            <a:spLocks noGrp="1"/>
          </p:cNvSpPr>
          <p:nvPr>
            <p:ph type="body" sz="quarter" idx="13"/>
          </p:nvPr>
        </p:nvSpPr>
        <p:spPr/>
        <p:txBody>
          <a:bodyPr/>
          <a:lstStyle/>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GET / HTTP/1.1</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Host: www.example.com</a:t>
            </a:r>
          </a:p>
          <a:p>
            <a:pPr>
              <a:spcBef>
                <a:spcPts val="1200"/>
              </a:spcBef>
              <a:spcAft>
                <a:spcPts val="600"/>
              </a:spcAf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A simple HTTP response</a:t>
            </a:r>
            <a:endPar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HTTP/1.1 200 OK</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Content-Type: text/html</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Content-Length: 136</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Server: Apache/2.2.3</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&lt;html&gt;</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&lt;head&gt;</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&lt;title&gt;Example Web Page&lt;/title&gt;</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&lt;/head&gt;</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&lt;body&gt;</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&lt;p&gt;This is a sample web page&lt;/p&gt;</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&lt;/body&gt;</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&lt;/html&gt;</a:t>
            </a:r>
          </a:p>
          <a:p>
            <a:endParaRPr lang="en-US" dirty="0"/>
          </a:p>
        </p:txBody>
      </p:sp>
      <p:sp>
        <p:nvSpPr>
          <p:cNvPr id="3" name="Date Placeholder 1"/>
          <p:cNvSpPr>
            <a:spLocks noGrp="1"/>
          </p:cNvSpPr>
          <p:nvPr>
            <p:ph type="dt" sz="half" idx="10"/>
          </p:nvPr>
        </p:nvSpPr>
        <p:spPr/>
        <p:txBody>
          <a:bodyPr/>
          <a:lstStyle/>
          <a:p>
            <a:r>
              <a:rPr lang="en-US" altLang="en-US"/>
              <a:t>Murach's PHP and MySQL (3rd Ed)</a:t>
            </a:r>
          </a:p>
        </p:txBody>
      </p:sp>
      <p:sp>
        <p:nvSpPr>
          <p:cNvPr id="4"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7" name="Slide Number Placeholder 6"/>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8</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2703997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Two protocols that web applications depend upon</a:t>
            </a:r>
          </a:p>
        </p:txBody>
      </p:sp>
      <p:sp>
        <p:nvSpPr>
          <p:cNvPr id="2" name="Text Placeholder 1">
            <a:extLst>
              <a:ext uri="{FF2B5EF4-FFF2-40B4-BE49-F238E27FC236}">
                <a16:creationId xmlns:a16="http://schemas.microsoft.com/office/drawing/2014/main" id="{C22CB8E6-46F7-4DB7-A3D4-7B35BAF02ECF}"/>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tabLst>
                <a:tab pos="347345" algn="l"/>
              </a:tabLst>
            </a:pPr>
            <a:r>
              <a:rPr lang="en-US" spc="-10" dirty="0" err="1">
                <a:latin typeface="Times New Roman" panose="02020603050405020304" pitchFamily="18" charset="0"/>
                <a:ea typeface="Times New Roman" panose="02020603050405020304" pitchFamily="18" charset="0"/>
              </a:rPr>
              <a:t>HyperText</a:t>
            </a:r>
            <a:r>
              <a:rPr lang="en-US" spc="-10" dirty="0">
                <a:latin typeface="Times New Roman" panose="02020603050405020304" pitchFamily="18" charset="0"/>
                <a:ea typeface="Times New Roman" panose="02020603050405020304" pitchFamily="18" charset="0"/>
              </a:rPr>
              <a:t> Transfer Protocol (HTTP)</a:t>
            </a:r>
          </a:p>
          <a:p>
            <a:pPr marL="342900" marR="274320" lvl="0" indent="-342900">
              <a:spcBef>
                <a:spcPts val="0"/>
              </a:spcBef>
              <a:spcAft>
                <a:spcPts val="600"/>
              </a:spcAft>
              <a:buFont typeface="Symbol" panose="05050102010706020507" pitchFamily="18" charset="2"/>
              <a:buChar char=""/>
              <a:tabLst>
                <a:tab pos="347345" algn="l"/>
              </a:tabLst>
            </a:pPr>
            <a:r>
              <a:rPr lang="en-US" spc="-10" dirty="0">
                <a:latin typeface="Times New Roman" panose="02020603050405020304" pitchFamily="18" charset="0"/>
                <a:ea typeface="Times New Roman" panose="02020603050405020304" pitchFamily="18" charset="0"/>
              </a:rPr>
              <a:t>Transmission Control Protocol/Internet Protocol (TCP/IP)</a:t>
            </a:r>
          </a:p>
          <a:p>
            <a:endParaRPr lang="en-US" dirty="0"/>
          </a:p>
        </p:txBody>
      </p:sp>
      <p:sp>
        <p:nvSpPr>
          <p:cNvPr id="3" name="Date Placeholder 1"/>
          <p:cNvSpPr>
            <a:spLocks noGrp="1"/>
          </p:cNvSpPr>
          <p:nvPr>
            <p:ph type="dt" sz="half" idx="10"/>
          </p:nvPr>
        </p:nvSpPr>
        <p:spPr/>
        <p:txBody>
          <a:bodyPr/>
          <a:lstStyle/>
          <a:p>
            <a:r>
              <a:rPr lang="en-US" altLang="en-US"/>
              <a:t>Murach's PHP and MySQL (3rd Ed)</a:t>
            </a:r>
          </a:p>
        </p:txBody>
      </p:sp>
      <p:sp>
        <p:nvSpPr>
          <p:cNvPr id="4" name="Footer Placeholder 2"/>
          <p:cNvSpPr>
            <a:spLocks noGrp="1"/>
          </p:cNvSpPr>
          <p:nvPr>
            <p:ph type="ftr" sz="quarter" idx="11"/>
          </p:nvPr>
        </p:nvSpPr>
        <p:spPr/>
        <p:txBody>
          <a:bodyPr/>
          <a:lstStyle/>
          <a:p>
            <a:r>
              <a:rPr lang="en-US" altLang="en-US"/>
              <a:t>© 2017, Mike Murach &amp; Associates, Inc.</a:t>
            </a:r>
            <a:endParaRPr lang="en-US" altLang="en-US" dirty="0"/>
          </a:p>
        </p:txBody>
      </p:sp>
      <p:sp>
        <p:nvSpPr>
          <p:cNvPr id="7" name="Slide Number Placeholder 6"/>
          <p:cNvSpPr>
            <a:spLocks noGrp="1"/>
          </p:cNvSpPr>
          <p:nvPr>
            <p:ph type="sldNum" sz="quarter" idx="12"/>
          </p:nvPr>
        </p:nvSpPr>
        <p:spPr/>
        <p:txBody>
          <a:bodyPr/>
          <a:lstStyle/>
          <a:p>
            <a:endParaRPr lang="en-US" altLang="en-US"/>
          </a:p>
          <a:p>
            <a:pPr algn="r"/>
            <a:r>
              <a:rPr lang="en-US" altLang="en-US" sz="900">
                <a:solidFill>
                  <a:schemeClr val="bg1"/>
                </a:solidFill>
                <a:latin typeface="Arial Narrow" pitchFamily="34" charset="0"/>
              </a:rPr>
              <a:t>C1, Slide </a:t>
            </a:r>
            <a:fld id="{DD49EE53-6127-4D8C-B4C6-F63A87B426AF}" type="slidenum">
              <a:rPr lang="en-US" altLang="en-US" sz="900" smtClean="0">
                <a:solidFill>
                  <a:schemeClr val="bg1"/>
                </a:solidFill>
                <a:latin typeface="Arial Narrow" pitchFamily="34" charset="0"/>
              </a:rPr>
              <a:pPr algn="r"/>
              <a:t>9</a:t>
            </a:fld>
            <a:endParaRPr lang="en-US" altLang="en-US" sz="900" dirty="0">
              <a:solidFill>
                <a:schemeClr val="bg1"/>
              </a:solidFill>
              <a:latin typeface="Arial Narrow" pitchFamily="34" charset="0"/>
            </a:endParaRPr>
          </a:p>
        </p:txBody>
      </p:sp>
    </p:spTree>
    <p:extLst>
      <p:ext uri="{BB962C8B-B14F-4D97-AF65-F5344CB8AC3E}">
        <p14:creationId xmlns:p14="http://schemas.microsoft.com/office/powerpoint/2010/main" val="270226300"/>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accessible slides.potx" id="{50B7D1D4-3F7E-4579-B166-09A2FAC5C745}" vid="{7C365D12-5A37-45DA-A43C-A906C0D97DD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accessible slides</Template>
  <TotalTime>95</TotalTime>
  <Words>3141</Words>
  <Application>Microsoft Office PowerPoint</Application>
  <PresentationFormat>On-screen Show (4:3)</PresentationFormat>
  <Paragraphs>553</Paragraphs>
  <Slides>51</Slides>
  <Notes>50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Arial Narrow</vt:lpstr>
      <vt:lpstr>Courier New</vt:lpstr>
      <vt:lpstr>Symbol</vt:lpstr>
      <vt:lpstr>Times New Roman</vt:lpstr>
      <vt:lpstr>Master slides_with_titles_logo</vt:lpstr>
      <vt:lpstr>Chapter 1</vt:lpstr>
      <vt:lpstr>Applied objectives</vt:lpstr>
      <vt:lpstr>Knowledge objectives</vt:lpstr>
      <vt:lpstr>The architecture of a web application</vt:lpstr>
      <vt:lpstr>The architecture of the Internet</vt:lpstr>
      <vt:lpstr>Key terms for client-server systems</vt:lpstr>
      <vt:lpstr>How static web pages are processed</vt:lpstr>
      <vt:lpstr>A simple HTTP request</vt:lpstr>
      <vt:lpstr>Two protocols that web applications depend upon</vt:lpstr>
      <vt:lpstr>How dynamic web pages are processed with PHP</vt:lpstr>
      <vt:lpstr>Key terms for web pages</vt:lpstr>
      <vt:lpstr>Web browsers</vt:lpstr>
      <vt:lpstr>Server-side languages</vt:lpstr>
      <vt:lpstr>Highlights in the history of PHP</vt:lpstr>
      <vt:lpstr>Highlights in the history of MySQL</vt:lpstr>
      <vt:lpstr>MySQL notes</vt:lpstr>
      <vt:lpstr>The first page of an application</vt:lpstr>
      <vt:lpstr>The second page (display_discount.php)</vt:lpstr>
      <vt:lpstr>The HTML file (index.html) (part 1)</vt:lpstr>
      <vt:lpstr>The HTML file (index.html) (part 2)</vt:lpstr>
      <vt:lpstr>The CSS file (main.css) (part 1)</vt:lpstr>
      <vt:lpstr>The CSS file (main.css) (part 2)</vt:lpstr>
      <vt:lpstr>The PHP file (display_discount.php) (part 1)</vt:lpstr>
      <vt:lpstr>The PHP file (display_discount.php) (part 2)</vt:lpstr>
      <vt:lpstr>The PHP file (display_discount.php) (part 3)</vt:lpstr>
      <vt:lpstr>Notepad++ with three tabs open</vt:lpstr>
      <vt:lpstr>How to open files in Notepad++</vt:lpstr>
      <vt:lpstr>How to close the current file in Notepad++</vt:lpstr>
      <vt:lpstr>How to change the Notepad++ style for comments</vt:lpstr>
      <vt:lpstr>The XAMPP control panel</vt:lpstr>
      <vt:lpstr>How to start the XAMPP control panel</vt:lpstr>
      <vt:lpstr>About XAMPP</vt:lpstr>
      <vt:lpstr>The directories for a PHP app on a local server</vt:lpstr>
      <vt:lpstr>The structure for book_apps and ex_starts</vt:lpstr>
      <vt:lpstr>How to deploy a PHP application on a local server</vt:lpstr>
      <vt:lpstr>The components of an HTTP URL</vt:lpstr>
      <vt:lpstr>Requesting pages from an Internet web server</vt:lpstr>
      <vt:lpstr>An index of the apps in the book_apps directory</vt:lpstr>
      <vt:lpstr>The Product Discount application in Chrome</vt:lpstr>
      <vt:lpstr>An error displayed in Chrome</vt:lpstr>
      <vt:lpstr>How to test a PHP page for the first time</vt:lpstr>
      <vt:lpstr>The source code for a PHP page</vt:lpstr>
      <vt:lpstr>How to view the source code for a page in Chrome and Firefox</vt:lpstr>
      <vt:lpstr>NetBeans with three files in a project open</vt:lpstr>
      <vt:lpstr>How to work with NetBeans projects</vt:lpstr>
      <vt:lpstr>About NetBeans</vt:lpstr>
      <vt:lpstr>Auto-completion and error marking in NetBeans</vt:lpstr>
      <vt:lpstr>How to edit a PHP file with NetBeans</vt:lpstr>
      <vt:lpstr>The dialog box for starting a new project</vt:lpstr>
      <vt:lpstr>The dialog box for configuring a project</vt:lpstr>
      <vt:lpstr>How to check the run configuration for a project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Judy Taylor</dc:creator>
  <cp:lastModifiedBy>Judy Taylor</cp:lastModifiedBy>
  <cp:revision>16</cp:revision>
  <cp:lastPrinted>2016-01-14T23:03:16Z</cp:lastPrinted>
  <dcterms:created xsi:type="dcterms:W3CDTF">2019-07-26T21:11:15Z</dcterms:created>
  <dcterms:modified xsi:type="dcterms:W3CDTF">2019-07-26T22:48:00Z</dcterms:modified>
</cp:coreProperties>
</file>