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71"/>
  </p:notesMasterIdLst>
  <p:handoutMasterIdLst>
    <p:handoutMasterId r:id="rId72"/>
  </p:handoutMasterIdLst>
  <p:sldIdLst>
    <p:sldId id="256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89" r:id="rId37"/>
    <p:sldId id="390" r:id="rId38"/>
    <p:sldId id="391" r:id="rId39"/>
    <p:sldId id="392" r:id="rId40"/>
    <p:sldId id="360" r:id="rId41"/>
    <p:sldId id="361" r:id="rId42"/>
    <p:sldId id="362" r:id="rId43"/>
    <p:sldId id="363" r:id="rId44"/>
    <p:sldId id="364" r:id="rId45"/>
    <p:sldId id="365" r:id="rId46"/>
    <p:sldId id="366" r:id="rId47"/>
    <p:sldId id="393" r:id="rId48"/>
    <p:sldId id="367" r:id="rId49"/>
    <p:sldId id="368" r:id="rId50"/>
    <p:sldId id="369" r:id="rId51"/>
    <p:sldId id="370" r:id="rId52"/>
    <p:sldId id="371" r:id="rId53"/>
    <p:sldId id="372" r:id="rId54"/>
    <p:sldId id="373" r:id="rId55"/>
    <p:sldId id="374" r:id="rId56"/>
    <p:sldId id="375" r:id="rId57"/>
    <p:sldId id="376" r:id="rId58"/>
    <p:sldId id="377" r:id="rId59"/>
    <p:sldId id="378" r:id="rId60"/>
    <p:sldId id="379" r:id="rId61"/>
    <p:sldId id="380" r:id="rId62"/>
    <p:sldId id="381" r:id="rId63"/>
    <p:sldId id="382" r:id="rId64"/>
    <p:sldId id="383" r:id="rId65"/>
    <p:sldId id="384" r:id="rId66"/>
    <p:sldId id="385" r:id="rId67"/>
    <p:sldId id="386" r:id="rId68"/>
    <p:sldId id="387" r:id="rId69"/>
    <p:sldId id="388" r:id="rId7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097" autoAdjust="0"/>
    <p:restoredTop sz="86452" autoAdjust="0"/>
  </p:normalViewPr>
  <p:slideViewPr>
    <p:cSldViewPr>
      <p:cViewPr varScale="1">
        <p:scale>
          <a:sx n="83" d="100"/>
          <a:sy n="83" d="100"/>
        </p:scale>
        <p:origin x="79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8/6/2019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3886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8916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9499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602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6574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2565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462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640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416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108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7801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5700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3265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00977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018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48219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5367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46559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57978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0141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8656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477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82492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3001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18478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75731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26973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41744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9665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0167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2490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2426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916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8286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72740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4164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6799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51085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59898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9180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9743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8960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55852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8648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93497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99145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01958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6742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3460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26760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26754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77955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91561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94999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9652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552916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45247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514422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816380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3407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215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5335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769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0006"/>
            <a:ext cx="7315200" cy="369332"/>
          </a:xfrm>
        </p:spPr>
        <p:txBody>
          <a:bodyPr lIns="0" tIns="0" rIns="0" bIns="0">
            <a:spAutoFit/>
          </a:bodyPr>
          <a:lstStyle>
            <a:lvl1pPr algn="l">
              <a:defRPr sz="2400" b="1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2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docs.php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866900" y="2209800"/>
            <a:ext cx="5410200" cy="2971800"/>
          </a:xfrm>
        </p:spPr>
        <p:txBody>
          <a:bodyPr/>
          <a:lstStyle/>
          <a:p>
            <a:r>
              <a:rPr lang="en-US" dirty="0"/>
              <a:t>How to code </a:t>
            </a:r>
            <a:br>
              <a:rPr lang="en-US" dirty="0"/>
            </a:br>
            <a:r>
              <a:rPr lang="en-US" dirty="0"/>
              <a:t>a PHP application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01DF1-97AB-48E3-B02C-08DF79F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six PHP data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C716AE-9F3B-441F-98EE-BACB5DF05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integer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double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2900" algn="l"/>
                <a:tab pos="457200" algn="l"/>
              </a:tabLst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boolean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string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array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object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10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754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values (whole numbers)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5ABA50-8C88-42AC-B872-1B56085101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               // an integer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-21              // a negative integer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values (numbers with decimal positions)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21.5             // a floating-point value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-124.82          // a negative floating-point value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two Boolean values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             // equivalent to true, yes, or 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            // equivalent to false, no, off, or 0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values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'Ray Harris'     // a string with single quotes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"Ray Harris"     // a string with double quotes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               // an empty string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             // a NULL value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11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213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values that use scientific notation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77343-AF37-4C60-AA04-5FA5A7F2B1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3.7e9            // equivalent to 3700000000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3.7e-9           // equivalent to 0.0000000037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-3.7e9           // equivalent to -3700000000</a:t>
            </a: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12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82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9808"/>
          </a:xfrm>
        </p:spPr>
        <p:txBody>
          <a:bodyPr/>
          <a:lstStyle/>
          <a:p>
            <a:r>
              <a:rPr lang="en-US" dirty="0"/>
              <a:t>Using the assignment operator (=)</a:t>
            </a:r>
            <a:br>
              <a:rPr lang="en-US" dirty="0"/>
            </a:br>
            <a:r>
              <a:rPr lang="en-US" dirty="0"/>
              <a:t>as you declare a variable and assign it a value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9698FE-D4F8-4177-936D-FC47A8733D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$count = 10;              // an integer literal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9.50;       // a double literal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'Bob';      // a string literal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"Bob";      // a string literal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is_valid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        // a Boolean literal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product_count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$count;  //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product_count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10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$price =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// $price is 9.50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$name =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// $name is "Bob"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is_new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is_valid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//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is_new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FALSE</a:t>
            </a: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13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351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creating variable names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B6656-7719-4736-A038-C8D7078506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Variable names are case-sensitive.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Variable names can contain letters, numbers, and underscores.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Variable names can’t contain special characters.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Variable names can’t begin with a digit or two underscores.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Variable names can’t use names that are reserved by PHP such as the variable named $this that’s reserved for use with objects.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14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285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declare a constant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38493-972F-489F-AA1A-A834750535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define('MAX_QTY', 100);     // an integer constant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define('PI', 3.14159265);   // a double constant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define('MALE', 'm');        // a string constant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15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00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HTML form that does an HTTP GET request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592FE-383D-4185-9726-E9A0A5D1D2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action="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display.php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6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method="get"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&lt;label&gt;First name: 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type="text"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&lt;label&gt;Last name: 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type="text"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&lt;label&gt;&amp;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type="submit" value="Submit"/&gt;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for the HTTP GET request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//localhost/.../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display.php?first_name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Ray&amp;last_name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=Harris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Getting the data and storing it in variables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$_GET['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$_GET['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16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539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&lt;a&gt; tag that performs an HTTP GET request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D6290D-B3B9-463D-BEFA-7D0CF86AC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display.php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?first_name</a:t>
            </a:r>
            <a:r>
              <a:rPr lang="en-US" sz="16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Joel&amp;last_name</a:t>
            </a:r>
            <a:r>
              <a:rPr lang="en-US" sz="16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=Murach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Display Name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17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754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PHP page for an HTTP POST request</a:t>
            </a:r>
          </a:p>
        </p:txBody>
      </p:sp>
      <p:pic>
        <p:nvPicPr>
          <p:cNvPr id="9" name="Content Placeholder 8" descr="See page 57 in textbook.">
            <a:extLst>
              <a:ext uri="{FF2B5EF4-FFF2-40B4-BE49-F238E27FC236}">
                <a16:creationId xmlns:a16="http://schemas.microsoft.com/office/drawing/2014/main" id="{8ACB0D58-FC3F-48CA-8F88-06930FBB4C1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0" y="1143001"/>
            <a:ext cx="6474513" cy="1849077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EFD426-DF6B-4B99-A31D-68F190E6EF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352800"/>
            <a:ext cx="7391400" cy="2209799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HTML form that specifies the POST method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action="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display.php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6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method="post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gets the data from the $_POST array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$_POST['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$_POST['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</a:t>
            </a:r>
          </a:p>
          <a:p>
            <a:endParaRPr lang="en-US" dirty="0"/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18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545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the HTTP GET method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29CCC-E390-484B-BAAF-BBE20A57B8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the request is for a page that gets data from a database server.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the request can be executed multiple times without causing any problems.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19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38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objectives (part 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E7D25-E194-4E37-9807-FA062C04DB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the specifications for a PHP application that requires only the skills and language elements presented in this chapter, code, test, and debug the application. That includes these skills:</a:t>
            </a:r>
          </a:p>
          <a:p>
            <a:pPr marL="685800" marR="274320" lvl="0" indent="-350838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Creating variables with valid names and assigning values to them</a:t>
            </a:r>
          </a:p>
          <a:p>
            <a:pPr marL="685800" marR="274320" lvl="0" indent="-350838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Using literals and concatenating strings</a:t>
            </a:r>
          </a:p>
          <a:p>
            <a:pPr marL="685800" marR="274320" lvl="0" indent="-350838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Using the built-in $_GET and $_POST arrays</a:t>
            </a:r>
          </a:p>
          <a:p>
            <a:pPr marL="685800" marR="274320" lvl="0" indent="-350838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Using echo statements to display data on a page</a:t>
            </a:r>
          </a:p>
          <a:p>
            <a:pPr marL="685800" marR="274320" lvl="0" indent="-350838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Coding string and numeric expressions</a:t>
            </a:r>
          </a:p>
          <a:p>
            <a:pPr marL="685800" marR="274320" lvl="0" indent="-350838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Using compound assignment operators</a:t>
            </a:r>
          </a:p>
          <a:p>
            <a:pPr marL="685800" marR="274320" lvl="0" indent="-350838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Using the built-in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intdiv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number_format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(), date(),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isset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(), empty(), and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is_numeric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 functions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27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the HTTP POST method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40750-20DA-4356-8808-8612C01F2B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the request is for a page that writes data to a database server.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executing the request multiple times may cause problems.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you don’t want to include the parameters in the URL for security reasons.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you don’t want users to be able to include parameters when they bookmark a page.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you need to transfer more than 4 KB of data.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20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396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9808"/>
          </a:xfrm>
        </p:spPr>
        <p:txBody>
          <a:bodyPr/>
          <a:lstStyle/>
          <a:p>
            <a:r>
              <a:rPr lang="en-US" dirty="0"/>
              <a:t>The Chrome dialog box that’s displayed</a:t>
            </a:r>
            <a:br>
              <a:rPr lang="en-US" dirty="0"/>
            </a:br>
            <a:r>
              <a:rPr lang="en-US" dirty="0"/>
              <a:t>if the user tries to refresh a post</a:t>
            </a:r>
          </a:p>
        </p:txBody>
      </p:sp>
      <p:pic>
        <p:nvPicPr>
          <p:cNvPr id="7" name="Content Placeholder 6" descr="See page 57 in textbook.">
            <a:extLst>
              <a:ext uri="{FF2B5EF4-FFF2-40B4-BE49-F238E27FC236}">
                <a16:creationId xmlns:a16="http://schemas.microsoft.com/office/drawing/2014/main" id="{90E4409C-92B8-4829-89B1-6010E9B857F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219200" y="1676400"/>
            <a:ext cx="4795529" cy="2331923"/>
          </a:xfrm>
          <a:prstGeom prst="rect">
            <a:avLst/>
          </a:prstGeom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21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878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assign string expressions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16DA6-868A-4A2C-8A45-182234B6CB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single quotes to improve PHP efficiency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'Bob';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'Roberts';</a:t>
            </a:r>
          </a:p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 NULL values and empty strings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$address2 = '';             // an empty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$address2 = null;           // a NULL value</a:t>
            </a:r>
          </a:p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double quotes for variable substitution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$name = "Name: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         // Name: Bob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$name = "$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    // Bob Roberts</a:t>
            </a:r>
          </a:p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Mix single and double quotes for special purposes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"O'Brien";              // O'Brien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$line = 'She said, "Hi."';           // She said, "Hi."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22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489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concatenation operator (.)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17BD25-2932-4E05-BF44-6301BD5DBB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concatenation operator for simple joins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'Bob';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'Roberts';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$name = 'Name: ' .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// Name: Bob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$name =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 ' ' .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// Bob Roberts</a:t>
            </a:r>
          </a:p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join a number to a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$price = 19.99;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price_string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'Price: ' . $price;    // Price: 19.99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23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440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the echo statement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CC49A-CC33-4D6F-8C3E-B66E7F7ACA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string_expression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12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an echo statement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&lt;p&gt;Name: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echo $name; ?&gt;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12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an echo statement </a:t>
            </a:r>
            <a:b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htmlspecialchars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&lt;p&gt;Name: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echo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htmlspecialchars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($name); ?&gt;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24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979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arithmetic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9A414-AC3F-429B-B132-FAB7241F01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  <a:tabLst>
                <a:tab pos="1600200" algn="l"/>
                <a:tab pos="3489325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	Example	Result</a:t>
            </a: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1600200" algn="l"/>
                <a:tab pos="348932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5 + 7	12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1600200" algn="l"/>
                <a:tab pos="348932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5 - 12	-7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1600200" algn="l"/>
                <a:tab pos="348932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6 * 7	42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1600200" algn="l"/>
                <a:tab pos="348932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13 / 4	3.25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1600200" algn="l"/>
                <a:tab pos="348932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%	13 % 4	1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1600200" algn="l"/>
                <a:tab pos="348932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++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$counter++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adds 1 to counter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900"/>
              </a:spcAft>
              <a:tabLst>
                <a:tab pos="1600200" algn="l"/>
                <a:tab pos="348932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--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$counter--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subtracts 1 from counter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25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055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simple numeric expressions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4DF14-A1F6-492E-B06F-FEC09A8EFC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$x = 14;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$y = 8;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$x + $y;           // 22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$x - $y;           // 6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$x * $y;           // 112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$x / $y;           // 1.75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$x % $y;           // 6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$x++;                        // 15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$x--;                        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14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uses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intdiv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(PHP 7 and later)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$result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($x, $y);    // 1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26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095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that calculate a discount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47683-7999-4B4D-8B6E-74ADDED302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19.95;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.01;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27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779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order of precedence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CEC76-C944-4465-8ACB-61C4E47BA1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  <a:tabLst>
                <a:tab pos="1371600" algn="l"/>
                <a:tab pos="3322638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	Operators	Direction</a:t>
            </a: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1371600" algn="l"/>
                <a:tab pos="3322638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	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++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Left to right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1371600" algn="l"/>
                <a:tab pos="3322638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	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--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Left to right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1371600" algn="l"/>
                <a:tab pos="3322638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	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*  /  %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Left to right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1371600" algn="l"/>
                <a:tab pos="3322638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	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  -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Left to right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of precedence and the use of parentheses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+ 4 * 5              // 23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 + 4) * 5            // 35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28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526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compound assignment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496D3-8A8F-47AB-844C-65487543DD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R="274320" lvl="0">
              <a:spcBef>
                <a:spcPts val="0"/>
              </a:spcBef>
              <a:spcAft>
                <a:spcPts val="600"/>
              </a:spcAft>
              <a:tabLst>
                <a:tab pos="347345" algn="l"/>
              </a:tabLs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.=</a:t>
            </a:r>
            <a:endParaRPr lang="en-US" sz="2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74320" lvl="0">
              <a:spcBef>
                <a:spcPts val="0"/>
              </a:spcBef>
              <a:spcAft>
                <a:spcPts val="600"/>
              </a:spcAft>
              <a:tabLst>
                <a:tab pos="347345" algn="l"/>
              </a:tabLs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+=</a:t>
            </a:r>
            <a:endParaRPr lang="en-US" sz="2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74320" lvl="0">
              <a:spcBef>
                <a:spcPts val="0"/>
              </a:spcBef>
              <a:spcAft>
                <a:spcPts val="600"/>
              </a:spcAft>
              <a:tabLst>
                <a:tab pos="347345" algn="l"/>
              </a:tabLs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-=</a:t>
            </a:r>
            <a:endParaRPr lang="en-US" sz="2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74320" lvl="0">
              <a:spcBef>
                <a:spcPts val="0"/>
              </a:spcBef>
              <a:spcAft>
                <a:spcPts val="600"/>
              </a:spcAft>
              <a:tabLst>
                <a:tab pos="347345" algn="l"/>
              </a:tabLs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*=</a:t>
            </a:r>
            <a:endParaRPr lang="en-US" sz="2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74320" lvl="0">
              <a:spcBef>
                <a:spcPts val="0"/>
              </a:spcBef>
              <a:spcAft>
                <a:spcPts val="600"/>
              </a:spcAft>
              <a:tabLst>
                <a:tab pos="347345" algn="l"/>
              </a:tabLs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/=</a:t>
            </a:r>
            <a:endParaRPr lang="en-US" sz="2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74320" lvl="0">
              <a:spcBef>
                <a:spcPts val="0"/>
              </a:spcBef>
              <a:spcAft>
                <a:spcPts val="600"/>
              </a:spcAft>
              <a:tabLst>
                <a:tab pos="347345" algn="l"/>
              </a:tabLs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%=</a:t>
            </a:r>
            <a:endParaRPr lang="en-US" sz="2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29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354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objectives (part 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9C45F3-803E-4EDF-97D5-F3B749D070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6858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68135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Using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htmlspecialchars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 function to escape special characters on a page</a:t>
            </a:r>
          </a:p>
          <a:p>
            <a:pPr marL="6858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68135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Using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filter_input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 function to filter input from the $_GET and $_POST arrays</a:t>
            </a:r>
          </a:p>
          <a:p>
            <a:pPr marL="6858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68135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Coding conditional expressions</a:t>
            </a:r>
          </a:p>
          <a:p>
            <a:pPr marL="6858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68135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Coding if, while, and for statements</a:t>
            </a:r>
          </a:p>
          <a:p>
            <a:pPr marL="6858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68135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Using built-in functions like include() and require() to pass control to another page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Access and use the online PHP documentation.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812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append string data to a variable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AD014-7FF8-4033-BB5C-6DF13F3BE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standard assignment operator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$name = 'Ray 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$name = $name . 'Harris';      // 'Ray Harris'</a:t>
            </a:r>
          </a:p>
          <a:p>
            <a:pPr marL="347345" marR="0">
              <a:spcBef>
                <a:spcPts val="12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compound assignment operator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$name = 'Ray 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$name .= 'Harris';             // 'Ray Harris'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30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668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ways to increment a counter variable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EE081-934F-479F-97BE-7D44C1B5D1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standard assignment operator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$count =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$count = $count + 1;</a:t>
            </a:r>
          </a:p>
          <a:p>
            <a:pPr marL="347345" marR="0">
              <a:spcBef>
                <a:spcPts val="12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compound assignment operator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$count =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$count += 1;</a:t>
            </a:r>
          </a:p>
          <a:p>
            <a:pPr marL="347345" marR="0">
              <a:spcBef>
                <a:spcPts val="12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increment operator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$count =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$count++;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31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63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E2CEF-33C5-47FD-8B5A-888FBF6D8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append numeric data to a string variable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$message = 'Months: 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$months = 120;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$message .= $months;         // 'Months: 120'</a:t>
            </a:r>
          </a:p>
          <a:p>
            <a:pPr marL="347345" marR="0">
              <a:spcBef>
                <a:spcPts val="12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 with numeric data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$subtotal = 24.50;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$subtotal += 75.50;          // 100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$subtotal *= .9;             // 90 (100 * .9)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32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644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function for formatting numbers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28E4F2-94B9-40CC-9714-5F23169A65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number_format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[,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$decimals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format numbers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number_format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(12345);            // 12,345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number_format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(12345, 2);         // 12,345.00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number_format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(12345.674, 2);     // 12,345.67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number_format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(12345.675, 2);     // 12,345.68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33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359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function for getting the current date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2773A-2486-446A-A73A-3C63409666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5029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date(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$format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Commonly used characters for date formatting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marR="0" indent="-1600200">
              <a:spcBef>
                <a:spcPts val="300"/>
              </a:spcBef>
              <a:spcAft>
                <a:spcPts val="300"/>
              </a:spcAft>
              <a:tabLst>
                <a:tab pos="2514600" algn="l"/>
                <a:tab pos="2514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Character	Description</a:t>
            </a:r>
          </a:p>
          <a:p>
            <a:pPr marL="1600200" marR="0" indent="-1600200">
              <a:spcBef>
                <a:spcPts val="300"/>
              </a:spcBef>
              <a:spcAft>
                <a:spcPts val="300"/>
              </a:spcAft>
              <a:tabLst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"/>
                <a:ea typeface="Times New Roman" panose="02020603050405020304" pitchFamily="18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A four-digit year such as 2017.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00200" marR="0" indent="-1600200">
              <a:spcBef>
                <a:spcPts val="300"/>
              </a:spcBef>
              <a:spcAft>
                <a:spcPts val="300"/>
              </a:spcAft>
              <a:tabLst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"/>
                <a:ea typeface="Times New Roman" panose="02020603050405020304" pitchFamily="18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A two-digit year such as 17.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00200" marR="0" indent="-1600200">
              <a:spcBef>
                <a:spcPts val="300"/>
              </a:spcBef>
              <a:spcAft>
                <a:spcPts val="300"/>
              </a:spcAft>
              <a:tabLst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"/>
                <a:ea typeface="Times New Roman" panose="02020603050405020304" pitchFamily="18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Numeric representation of the month with leading zeros (01-12).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00200" marR="0" indent="-1600200">
              <a:spcBef>
                <a:spcPts val="300"/>
              </a:spcBef>
              <a:spcAft>
                <a:spcPts val="300"/>
              </a:spcAft>
              <a:tabLst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"/>
                <a:ea typeface="Times New Roman" panose="02020603050405020304" pitchFamily="18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Numeric representation of the day of the month with leading zeros (01-31).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format a date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$date = date('Y-m-d');   // 2017-09-12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$date = date('m/d/y');   // 09/12/17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$date = date('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m.d.Y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   // 09.12.2017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$date = date('Y');       // 2017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34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105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functions for checking variable values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9D8811-729E-4AF1-821C-F0CF93E457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65151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$var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empty(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$var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is_numeric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$var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calls that check variable values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($name)          // TRUE if $name has been set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// and is not NULL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empty($name)          // TRUE if $name is empty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is_numeric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($price)    // TRUE if $price is a number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35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7093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9808"/>
          </a:xfrm>
        </p:spPr>
        <p:txBody>
          <a:bodyPr/>
          <a:lstStyle/>
          <a:p>
            <a:r>
              <a:rPr lang="en-US" dirty="0"/>
              <a:t>Two functions for converting user-entered data</a:t>
            </a:r>
            <a:br>
              <a:rPr lang="en-US" dirty="0"/>
            </a:br>
            <a:r>
              <a:rPr lang="en-US" dirty="0"/>
              <a:t>for display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783028-5AC1-4E4C-AEE3-58903F7B78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3322638" indent="-3322638"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	Description</a:t>
            </a:r>
          </a:p>
          <a:p>
            <a:pPr marL="3322638" marR="0" indent="-3322638">
              <a:spcBef>
                <a:spcPts val="300"/>
              </a:spcBef>
              <a:spcAft>
                <a:spcPts val="300"/>
              </a:spcAft>
            </a:pPr>
            <a:r>
              <a:rPr lang="en-US" sz="1600" b="1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htmlspecialchars</a:t>
            </a:r>
            <a:r>
              <a:rPr lang="en-US" sz="16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600" b="1" i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$string</a:t>
            </a:r>
            <a:r>
              <a:rPr lang="en-US" sz="16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Converts certain HTML special characters (&amp;, ', ", &lt;, and &gt;) to their corresponding HTML entities and returns the resulting string.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22638" marR="0" indent="-3322638">
              <a:spcBef>
                <a:spcPts val="0"/>
              </a:spcBef>
              <a:spcAft>
                <a:spcPts val="900"/>
              </a:spcAft>
            </a:pPr>
            <a:r>
              <a:rPr lang="en-US" sz="1600" b="1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htmlentities</a:t>
            </a:r>
            <a:r>
              <a:rPr lang="en-US" sz="16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600" b="1" i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$string</a:t>
            </a:r>
            <a:r>
              <a:rPr lang="en-US" sz="16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Converts all HTML characters that have corresponding HTML entities and returns the resulting string.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36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715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filter_input</a:t>
            </a:r>
            <a:r>
              <a:rPr lang="en-US" dirty="0"/>
              <a:t>() function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3B7886-226E-4C57-B492-AA64D83EFE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  <a:tabLst>
                <a:tab pos="2636838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	Description</a:t>
            </a:r>
          </a:p>
          <a:p>
            <a:pPr>
              <a:spcBef>
                <a:spcPts val="0"/>
              </a:spcBef>
              <a:spcAft>
                <a:spcPts val="900"/>
              </a:spcAft>
              <a:tabLst>
                <a:tab pos="2636838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$type, 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Gets a value from 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superglobal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variable and</a:t>
            </a:r>
            <a:b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variable_name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optionally filters it. Returns the requested </a:t>
            </a:r>
            <a:b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[, 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$filter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value on success, a FALSE value if the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filter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	fails, or a NULL value if the requested value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	is not set.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14300"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first three arguments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36838" indent="-2636838"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	Description</a:t>
            </a:r>
          </a:p>
          <a:p>
            <a:pPr marL="2636838" marR="0" indent="-2636838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rgbClr val="000000"/>
                </a:solidFill>
                <a:latin typeface="Courier"/>
                <a:ea typeface="Times New Roman" panose="02020603050405020304" pitchFamily="18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Specifies the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superglobal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variable to access. Common values include INPUT_GET, INPUT_POST, and INPUT_COOKIE.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36838" marR="0" indent="-2636838">
              <a:spcBef>
                <a:spcPts val="300"/>
              </a:spcBef>
              <a:spcAft>
                <a:spcPts val="300"/>
              </a:spcAft>
            </a:pPr>
            <a:r>
              <a:rPr lang="en-US" sz="1600" b="1" dirty="0" err="1">
                <a:solidFill>
                  <a:srgbClr val="000000"/>
                </a:solidFill>
                <a:latin typeface="Courier"/>
                <a:ea typeface="Times New Roman" panose="02020603050405020304" pitchFamily="18" charset="0"/>
              </a:rPr>
              <a:t>variable_name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The name of the value to retrieve.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36838" marR="0" indent="-2636838">
              <a:spcBef>
                <a:spcPts val="0"/>
              </a:spcBef>
              <a:spcAft>
                <a:spcPts val="900"/>
              </a:spcAft>
            </a:pPr>
            <a:r>
              <a:rPr lang="en-US" sz="1600" b="1" dirty="0">
                <a:solidFill>
                  <a:srgbClr val="000000"/>
                </a:solidFill>
                <a:latin typeface="Courier"/>
                <a:ea typeface="Times New Roman" panose="02020603050405020304" pitchFamily="18" charset="0"/>
              </a:rPr>
              <a:t>filter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Optional. The constant for the filter to apply.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37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695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constants for filters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483676-5A5D-44F3-9151-43CB4F7664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260725" indent="-3260725"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	Description</a:t>
            </a:r>
          </a:p>
          <a:p>
            <a:pPr marL="3260725" marR="0" indent="-3260725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FILTER_VALIDATE_INT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Validates an integer value.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60725" marR="0" indent="-3260725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FILTER_VALIDATE_FLOAT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Validates a floating-point (double) value.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60725" marR="0" indent="-3260725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FILTER_VALIDATE_EMAIL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Validates an email address.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60725" marR="0" indent="-3260725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FILTER_VALIDATE_URL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Validates a URL.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60725" marR="0" indent="-3260725">
              <a:spcBef>
                <a:spcPts val="0"/>
              </a:spcBef>
              <a:spcAft>
                <a:spcPts val="90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FILTER_VALIDATE_BOOLEAN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Returns a TRUE value for “1”, “true”, “on”, or “yes”. Otherwise, it returns a FALSE value.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38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3728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9808"/>
          </a:xfrm>
        </p:spPr>
        <p:txBody>
          <a:bodyPr/>
          <a:lstStyle/>
          <a:p>
            <a:r>
              <a:rPr lang="en-US" dirty="0"/>
              <a:t>Statements that retrieve values</a:t>
            </a:r>
            <a:br>
              <a:rPr lang="en-US" dirty="0"/>
            </a:br>
            <a:r>
              <a:rPr lang="en-US" dirty="0"/>
              <a:t>from the </a:t>
            </a:r>
            <a:r>
              <a:rPr lang="en-US" dirty="0" err="1"/>
              <a:t>superglobal</a:t>
            </a:r>
            <a:r>
              <a:rPr lang="en-US" dirty="0"/>
              <a:t> variables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CBAA7E-923D-4B09-92A1-F236C62F4B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600200"/>
            <a:ext cx="7391400" cy="4343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product_description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(INPUT_GET, 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product_description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NULL if 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product_description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has not been set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in the $_GET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$investment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'investment',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FILTER_VALIDATE_FLOAT);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NULL if 'investment' has not been set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in the $_POST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FALSE if 'investment' is not a valid float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$years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'years',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FILTER_VALIDATE_INT);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NULL if 'years' has not been set in the $_POST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FALSE if 'years' is not a valid integer value</a:t>
            </a:r>
          </a:p>
          <a:p>
            <a:endParaRPr lang="en-US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39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83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objectives (part 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CDD5AA-6764-438C-BC13-E936E5914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PHP is embedded within an HTML document.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PHP statements and comments.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PHP data types: integer, double, Boolean, and string.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List the rules for creating a PHP variable name.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code for declaring a variable and assigning a value to it.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built-in $_GET and $_POST arrays.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echo statement.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rules for evaluating an arithmetic expression, including order of precedence and the use of parentheses.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4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489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page (index.html)</a:t>
            </a:r>
          </a:p>
        </p:txBody>
      </p:sp>
      <p:pic>
        <p:nvPicPr>
          <p:cNvPr id="8" name="Content Placeholder 7" descr="See page 69 in textbook.">
            <a:extLst>
              <a:ext uri="{FF2B5EF4-FFF2-40B4-BE49-F238E27FC236}">
                <a16:creationId xmlns:a16="http://schemas.microsoft.com/office/drawing/2014/main" id="{36C2AABD-5752-4661-BC52-48F7E9AB9EC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90600" y="1219200"/>
            <a:ext cx="6222117" cy="3731075"/>
          </a:xfrm>
          <a:prstGeom prst="rect">
            <a:avLst/>
          </a:prstGeom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40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756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 page (</a:t>
            </a:r>
            <a:r>
              <a:rPr lang="en-US" dirty="0" err="1"/>
              <a:t>product_discount.php</a:t>
            </a:r>
            <a:r>
              <a:rPr lang="en-US" dirty="0"/>
              <a:t>)</a:t>
            </a:r>
          </a:p>
        </p:txBody>
      </p:sp>
      <p:pic>
        <p:nvPicPr>
          <p:cNvPr id="8" name="Content Placeholder 7" descr="See page 69 in textbook.">
            <a:extLst>
              <a:ext uri="{FF2B5EF4-FFF2-40B4-BE49-F238E27FC236}">
                <a16:creationId xmlns:a16="http://schemas.microsoft.com/office/drawing/2014/main" id="{C7DD12C5-A5B3-4DCC-A558-CF4E6BE2435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90600" y="1216152"/>
            <a:ext cx="6216630" cy="3731075"/>
          </a:xfrm>
          <a:prstGeom prst="rect">
            <a:avLst/>
          </a:prstGeom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41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279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form on the first page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E41AE7-6645-4CF3-9EA3-0F02B46ABE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display_discount.php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method="post"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id="data"&gt;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&lt;label&gt;Product Description:&lt;/label&gt;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product_description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&lt;label&gt;List Price:&lt;/label&gt;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list_price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&lt;label&gt;Discount Percent:&lt;/label&gt;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&gt;&lt;span&gt;%&lt;/span&gt;&lt;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id="buttons"&gt;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&lt;label&gt;&amp;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type="submit"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value="Calculate Discount"&gt;&lt;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42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9324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PHP file (</a:t>
            </a:r>
            <a:r>
              <a:rPr lang="en-US" dirty="0" err="1"/>
              <a:t>display_discount.php</a:t>
            </a:r>
            <a:r>
              <a:rPr lang="en-US" dirty="0"/>
              <a:t>) (part 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9FD4A-1A9C-4A7C-A94B-52D0C3AE46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get the data from the form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product_description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product_description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calculate the discount and discounted price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$discount =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.01;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$discount;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apply formatting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list_price_f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"$".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number_format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discount_percent_f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."%";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"$".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number_format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($discount, 2);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discount_price_f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"$".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number_format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43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7874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PHP file (</a:t>
            </a:r>
            <a:r>
              <a:rPr lang="en-US" dirty="0" err="1"/>
              <a:t>display_discount.php</a:t>
            </a:r>
            <a:r>
              <a:rPr lang="en-US" dirty="0"/>
              <a:t>) (part 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701835-D9C8-4973-9C75-1C1DEF1790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&lt;title&gt;Product Discount Calculator&lt;/title&gt;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type="text/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="main.css"&gt;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&lt;h1&gt;Product Discount Calculator&lt;/h1&gt;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&lt;label&gt;Product Description:&lt;/label&gt;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&lt;span&gt;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echo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htmlspecialchars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product_description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?&gt;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&lt;/span&gt;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2743200" algn="ctr"/>
                <a:tab pos="5486400" algn="r"/>
              </a:tabLs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44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5346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PHP file (</a:t>
            </a:r>
            <a:r>
              <a:rPr lang="en-US" dirty="0" err="1"/>
              <a:t>display_discount.php</a:t>
            </a:r>
            <a:r>
              <a:rPr lang="en-US" dirty="0"/>
              <a:t>) (part 3)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46912-2454-40B0-BED2-74F3E0C5C7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&lt;label&gt;List Price:&lt;/label&gt;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&lt;span&gt;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echo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htmlspecialchars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list_price_f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?&gt;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&lt;/span&gt;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&lt;label&gt;Standard Discount:&lt;/label&gt;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&lt;span&gt;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echo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htmlspecialchars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discount_percent_f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?&gt;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&lt;/span&gt;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&lt;label&gt;Discount Amount:&lt;/label&gt;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&lt;span&gt;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echo $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discount_f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?&gt;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&lt;/span&gt;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&lt;label&gt;Discount Price:&lt;/label&gt;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&lt;span&gt;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echo $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discount_price_f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?&gt;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&lt;/span&gt;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2743200" algn="ctr"/>
                <a:tab pos="5486400" algn="r"/>
              </a:tabLs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45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916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relational operators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6952F4-9A6B-43CD-A3C3-AF84CFD489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828800" marR="0" indent="-1828800">
              <a:spcBef>
                <a:spcPts val="300"/>
              </a:spcBef>
              <a:spcAft>
                <a:spcPts val="300"/>
              </a:spcAft>
              <a:tabLst>
                <a:tab pos="2514600" algn="l"/>
                <a:tab pos="2400300" algn="l"/>
                <a:tab pos="2514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	Example</a:t>
            </a:r>
          </a:p>
          <a:p>
            <a:pPr marL="1828800" marR="0" indent="-1828800">
              <a:spcBef>
                <a:spcPts val="300"/>
              </a:spcBef>
              <a:spcAft>
                <a:spcPts val="300"/>
              </a:spcAft>
              <a:tabLst>
                <a:tab pos="2514600" algn="l"/>
                <a:tab pos="24003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$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last_name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== "Harris"</a:t>
            </a:r>
            <a:b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$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test_score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== 10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300"/>
              </a:spcBef>
              <a:spcAft>
                <a:spcPts val="300"/>
              </a:spcAft>
              <a:tabLst>
                <a:tab pos="2514600" algn="l"/>
                <a:tab pos="24003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!=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$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first_name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!= "Ray"</a:t>
            </a:r>
            <a:b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$months != 0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300"/>
              </a:spcBef>
              <a:spcAft>
                <a:spcPts val="300"/>
              </a:spcAft>
              <a:tabLst>
                <a:tab pos="2514600" algn="l"/>
                <a:tab pos="24003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$age &lt; 18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300"/>
              </a:spcBef>
              <a:spcAft>
                <a:spcPts val="300"/>
              </a:spcAft>
              <a:tabLst>
                <a:tab pos="2514600" algn="l"/>
                <a:tab pos="24003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&lt;=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$investment &lt;= 0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300"/>
              </a:spcBef>
              <a:spcAft>
                <a:spcPts val="300"/>
              </a:spcAft>
              <a:tabLst>
                <a:tab pos="2514600" algn="l"/>
                <a:tab pos="24003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	$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test_score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&gt; 100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300"/>
              </a:spcBef>
              <a:spcAft>
                <a:spcPts val="300"/>
              </a:spcAft>
              <a:tabLst>
                <a:tab pos="2514600" algn="l"/>
                <a:tab pos="24003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&gt;=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$rate / 100 &gt;= 0.1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300"/>
              </a:spcBef>
              <a:spcAft>
                <a:spcPts val="300"/>
              </a:spcAft>
              <a:tabLst>
                <a:tab pos="2514600" algn="l"/>
                <a:tab pos="24003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===	$investment === FALSE</a:t>
            </a:r>
            <a:b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$years === 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300"/>
              </a:spcBef>
              <a:spcAft>
                <a:spcPts val="300"/>
              </a:spcAft>
              <a:tabLst>
                <a:tab pos="2514600" algn="l"/>
                <a:tab pos="24003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!==	$investment !== FALSE</a:t>
            </a:r>
            <a:b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$years !== 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46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4290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logical operators in order of precedence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75CCD6-B468-4405-9D29-4C8B8211C0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828800" marR="0" indent="-1828800">
              <a:spcBef>
                <a:spcPts val="300"/>
              </a:spcBef>
              <a:spcAft>
                <a:spcPts val="300"/>
              </a:spcAft>
              <a:tabLst>
                <a:tab pos="2514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	Example</a:t>
            </a:r>
          </a:p>
          <a:p>
            <a:pPr marL="1828800" marR="0" indent="-1828800">
              <a:spcBef>
                <a:spcPts val="300"/>
              </a:spcBef>
              <a:spcAft>
                <a:spcPts val="300"/>
              </a:spcAft>
              <a:tabLst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!	!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is_numeric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($age)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300"/>
              </a:spcBef>
              <a:spcAft>
                <a:spcPts val="300"/>
              </a:spcAft>
              <a:tabLst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&amp;&amp;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$age &gt; 17 &amp;&amp; $score &lt; 70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300"/>
              </a:spcBef>
              <a:spcAft>
                <a:spcPts val="300"/>
              </a:spcAft>
              <a:tabLst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||	!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is_numeric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($rate) || $rate &lt; 0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47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784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if statement with no other clauses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369C9-F3B7-4D87-B0A3-941AB9044C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 $price &lt;= 0 )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$message = 'Price must be greater than zero.';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if statement with an else clause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 empty($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$message = 'You must enter your first name.';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$message = 'Hello ' .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 '!';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48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3383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if statement with else if and else clauses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372040-8F97-44FE-B968-03B67F7E9E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 empty($investment) 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$message = 'Investment is a required field.';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if ( !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is_numeric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($investment) )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$message = 'Investment must be a valid number.';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if ( $investment &lt;= 0 )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$message = 'Investment must be greater than zero.';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$message = 'Investment is valid!';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49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944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(part 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155798-A424-4EA2-80DE-91DEBC8F5A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9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built-in functions: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intdiv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number_format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(), date(),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isset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is_numeric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htmlspecialchars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filter_input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(), include(), and require().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9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an XSS attack works and how to protect against this type of attack.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9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rules for evaluating a conditional expression, including order of precedence and the use of parentheses.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9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flow of control of an if, while, or for statement.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5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585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compound conditional expression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95CE2-9666-49A1-A111-FF9D47B475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 empty($investment) || !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is_numeric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($investment) ||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$investment &lt;= 0 )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$message = 'Investment must be a valid number greater than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zero.';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nested if statement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 empty($months) || !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is_numeric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($months)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|| $months &lt;= 0 )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$message = 'Please enter a number of months &gt; zero.';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$years = $months / 12;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 $years &gt; 1 )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$message = 'A long-term investment.';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$message = 'A short-term investment.';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50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372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while loop that stores the numbers 1 through 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E4729-D6AE-4472-9DDA-E02D09A424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$counter = 1;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($counter &lt;= 5)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$message = $message . $counter . '|';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$counter++;                   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$message = 1|2|3|4|5|</a:t>
            </a: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51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0047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for loop that stores the numbers 1 through 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FCADB-9C6D-4B0E-8517-E8EE95E29F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($counter = 1; $counter &lt;= 5; $counter++)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$message = $message . $counter . '|';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$message = 1|2|3|4|5|</a:t>
            </a: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52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2630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9808"/>
          </a:xfrm>
        </p:spPr>
        <p:txBody>
          <a:bodyPr/>
          <a:lstStyle/>
          <a:p>
            <a:r>
              <a:rPr lang="en-US" dirty="0"/>
              <a:t>A while loop that calculates the future value</a:t>
            </a:r>
            <a:br>
              <a:rPr lang="en-US" dirty="0"/>
            </a:br>
            <a:r>
              <a:rPr lang="en-US" dirty="0"/>
              <a:t>of a one-time investment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AB4053-2C53-4979-9431-EF9B31FAD0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5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$investment = 1000;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interest_rate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.1;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$years = 25;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$investment;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$i = 1;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($i &lt;= $years)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interest_rate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$i++;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53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9438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9808"/>
          </a:xfrm>
        </p:spPr>
        <p:txBody>
          <a:bodyPr/>
          <a:lstStyle/>
          <a:p>
            <a:r>
              <a:rPr lang="en-US" dirty="0"/>
              <a:t>A for loop that calculates the future value</a:t>
            </a:r>
            <a:br>
              <a:rPr lang="en-US" dirty="0"/>
            </a:br>
            <a:r>
              <a:rPr lang="en-US" dirty="0"/>
              <a:t>of a one-time investment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A902B7-EFA0-4C44-8862-5607ED202E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$investment = 1000;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interest_rate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.1;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$years = 25;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$investment;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($i = 1; $i &lt;= $years; $i++)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interest_rate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54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6440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 that pass control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B196E-91B1-4875-8387-C1FE3B0F7C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include(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$path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65151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include_once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$path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require(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$path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65151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require_once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$path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exit([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$status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die([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$status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55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0559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include function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51FDF-499E-49B4-AA7E-DC3B7DF3F2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 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index.php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   // parentheses are optional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include('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index.php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  //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index.php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 current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// directory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require function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require('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index.php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  //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index.php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 current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// directory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exit function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exit;                  // parentheses are optional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exit('Unable to connect to DB.');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// passes a message to the browser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56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3297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9808"/>
          </a:xfrm>
        </p:spPr>
        <p:txBody>
          <a:bodyPr/>
          <a:lstStyle/>
          <a:p>
            <a:r>
              <a:rPr lang="en-US" dirty="0"/>
              <a:t>How to pass control to another PHP file</a:t>
            </a:r>
            <a:br>
              <a:rPr lang="en-US" dirty="0"/>
            </a:br>
            <a:r>
              <a:rPr lang="en-US" dirty="0"/>
              <a:t>in the current directory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FDD740-40B3-40BD-BD7D-B15F5F8145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is_valid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include('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process_data.php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exit();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navigate up and down directories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include('view/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header.php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  // down one directory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include('./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error.php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      // in the current directory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include('../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error.php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     // up one directory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include('../../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error.php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  // up two directories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57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3872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page</a:t>
            </a:r>
          </a:p>
        </p:txBody>
      </p:sp>
      <p:pic>
        <p:nvPicPr>
          <p:cNvPr id="8" name="Content Placeholder 7" descr="See page 81 in textbook.">
            <a:extLst>
              <a:ext uri="{FF2B5EF4-FFF2-40B4-BE49-F238E27FC236}">
                <a16:creationId xmlns:a16="http://schemas.microsoft.com/office/drawing/2014/main" id="{5C308ADA-3C90-4B38-BBBA-3CAB92DA293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90600" y="1219200"/>
            <a:ext cx="6079458" cy="3143980"/>
          </a:xfrm>
          <a:prstGeom prst="rect">
            <a:avLst/>
          </a:prstGeom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58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0089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 page</a:t>
            </a:r>
          </a:p>
        </p:txBody>
      </p:sp>
      <p:pic>
        <p:nvPicPr>
          <p:cNvPr id="8" name="Content Placeholder 7" descr="See page 81 in textbook.">
            <a:extLst>
              <a:ext uri="{FF2B5EF4-FFF2-40B4-BE49-F238E27FC236}">
                <a16:creationId xmlns:a16="http://schemas.microsoft.com/office/drawing/2014/main" id="{18F7713C-0526-4E46-AB4F-038B5A83EEE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90600" y="1219200"/>
            <a:ext cx="6079458" cy="3143980"/>
          </a:xfrm>
          <a:prstGeom prst="rect">
            <a:avLst/>
          </a:prstGeom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59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3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PHP file that includes HTML and embedded PHP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03A23-6660-426A-81CD-EE2B0560B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get the data from the request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$_GET['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$_GET['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&lt;title&gt;Name Test&lt;/title&gt;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type="text/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="main.css"/&gt;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&lt;h2&gt;Welcome&lt;/h2&gt;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&lt;p&gt;First name: </a:t>
            </a:r>
            <a:r>
              <a:rPr lang="en-US" sz="16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echo $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?&gt;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&lt;p&gt;Last name: </a:t>
            </a:r>
            <a:r>
              <a:rPr lang="en-US" sz="16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echo $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sz="16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?&gt;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6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0700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page with an error message</a:t>
            </a:r>
          </a:p>
        </p:txBody>
      </p:sp>
      <p:pic>
        <p:nvPicPr>
          <p:cNvPr id="8" name="Content Placeholder 7" descr="See page 81 in textbook.">
            <a:extLst>
              <a:ext uri="{FF2B5EF4-FFF2-40B4-BE49-F238E27FC236}">
                <a16:creationId xmlns:a16="http://schemas.microsoft.com/office/drawing/2014/main" id="{1FDB6C46-ADBD-44ED-898C-959D1FC56CE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90600" y="1219200"/>
            <a:ext cx="6079458" cy="3143980"/>
          </a:xfrm>
          <a:prstGeom prst="rect">
            <a:avLst/>
          </a:prstGeom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60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539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index.php</a:t>
            </a:r>
            <a:r>
              <a:rPr lang="en-US" dirty="0"/>
              <a:t> file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F4604-FB92-4EF1-8C55-14205D6725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//set default value of variables for initial page load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(!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($investment)) { $investment = ''; }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(!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interest_rate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{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interest_rate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''; }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(!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($years)) { $years = ''; }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&lt;title&gt;Future Value Calculator&lt;/title&gt;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type="text/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="main.css"&gt;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&lt;h1&gt;Future Value Calculator&lt;/h1&gt;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if (!empty($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error_message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{ ?&gt;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 class="error"&gt;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echo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htmlspecialchars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error_message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?&gt;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} ?&gt;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&lt;form action="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display_results.php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method="post"&gt;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2743200" algn="ctr"/>
                <a:tab pos="5486400" algn="r"/>
              </a:tabLs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61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0885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index.php</a:t>
            </a:r>
            <a:r>
              <a:rPr lang="en-US" dirty="0"/>
              <a:t> file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5DFCF5-C9C5-428C-BC84-1678BDCDEE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953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id="data"&gt;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&lt;label&gt;Investment Amount:&lt;/label&gt;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type="text" name="investment"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value="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echo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htmlspecialchars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$investment); ?&gt;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&lt;label&gt;Yearly Interest Rate:&lt;/label&gt;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type="text" name="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interest_rate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value="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echo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htmlspecialchars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interest_rate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?&gt;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&lt;label&gt;Number of Years:&lt;/label&gt;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type="text" name="years"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value="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echo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htmlspecialchars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($years); ?&gt;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id="buttons"&gt;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&lt;label&gt;&amp;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type="submit" value="Calculate"&gt;&lt;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&lt;/form&gt;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&lt;/body&gt;&lt;/html&gt;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62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7484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display_results.php</a:t>
            </a:r>
            <a:r>
              <a:rPr lang="en-US" dirty="0"/>
              <a:t> file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922AD9-7934-4D6C-91EC-A4E8D8B8C3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get the data from the form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$investment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'investment',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FILTER_VALIDATE_FLOAT);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interest_rate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interest_rate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FILTER_VALIDATE_FLOAT);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$years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'years',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FILTER_VALIDATE_INT);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validate investment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($investment === FALSE 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error_message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'Investment must be a valid number.';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if ( $investment &lt;= 0 )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error_message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'Investment must be greater than zero.';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63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8602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display_results.php</a:t>
            </a:r>
            <a:r>
              <a:rPr lang="en-US" dirty="0"/>
              <a:t> file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178F3D-ADF5-4B13-ACB0-03F34880CE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validate interest rate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if (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interest_rate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=== FALSE )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error_message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'Interest rate must be a valid number.';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if (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interest_rate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0 )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error_message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'Interest rate must be greater than zero.';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validate years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if ( $years === FALSE 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error_message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'Years must be a valid whole number.';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if ( $years &lt;= 0 )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error_message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'Years must be greater than zero.';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if ( $years &gt; 30 )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error_message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'Years must be less than 31.';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set error message to empty string if no invalid entries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error_message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'';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64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1614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display_results.php</a:t>
            </a:r>
            <a:r>
              <a:rPr lang="en-US" dirty="0"/>
              <a:t> file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87F1C2-CF7D-4412-B9B3-3E9375ABD3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if an error message exists, go to the index page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error_message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'')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include('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exit();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calculate the future value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$investment;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($i = 1; $i &lt;= $years; $i++)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interest_rate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.01;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apply currency and percent formatting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investment_f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'$'.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number_format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($investment, 2);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yearly_rate_f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interest_rate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.'%';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future_value_f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'$'.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number_format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65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9899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display_results.php</a:t>
            </a:r>
            <a:r>
              <a:rPr lang="en-US" dirty="0"/>
              <a:t> file (part 4)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69C35E-308F-4E99-B0BE-16C843CE6A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5029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&lt;title&gt;Future Value Calculator&lt;/title&gt;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type="text/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="main.css"&gt;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&lt;h1&gt;Future Value Calculator&lt;/h1&gt;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&lt;label&gt;Investment Amount:&lt;/label&gt;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&lt;span&gt;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echo $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investment_f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?&gt;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&lt;/span&gt;&lt;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&lt;label&gt;Yearly Interest Rate:&lt;/label&gt;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&lt;span&gt;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echo $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yearly_rate_f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?&gt;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&lt;/span&gt;&lt;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&lt;label&gt;Number of Years:&lt;/label&gt;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&lt;span&gt;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echo $years; ?&gt;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&lt;/span&gt;&lt;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&lt;label&gt;Future Value:&lt;/label&gt;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&lt;span&gt;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echo $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future_value_f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?&gt;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&lt;/span&gt;&lt;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&lt;/body&gt;&lt;/html&gt;</a:t>
            </a:r>
          </a:p>
          <a:p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66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246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URL for the PHP documentation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212B2E-67FE-470F-B2E2-4F0E53586E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u="sng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3" tooltip="blocked::http://php.net/docs.ph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http://php.net/docs.php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67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21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for the </a:t>
            </a:r>
            <a:r>
              <a:rPr lang="en-US" dirty="0" err="1"/>
              <a:t>isset</a:t>
            </a:r>
            <a:r>
              <a:rPr lang="en-US" dirty="0"/>
              <a:t>() function</a:t>
            </a:r>
          </a:p>
        </p:txBody>
      </p:sp>
      <p:pic>
        <p:nvPicPr>
          <p:cNvPr id="8" name="Content Placeholder 7" descr="See page 89 in textbook.">
            <a:extLst>
              <a:ext uri="{FF2B5EF4-FFF2-40B4-BE49-F238E27FC236}">
                <a16:creationId xmlns:a16="http://schemas.microsoft.com/office/drawing/2014/main" id="{DB799786-A5C5-4691-9232-BCFC0D3CC78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395663" y="1143000"/>
            <a:ext cx="6352673" cy="4800600"/>
          </a:xfrm>
          <a:prstGeom prst="rect">
            <a:avLst/>
          </a:prstGeom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68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0421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the PHP manual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BCD8E3-B4F3-41AF-B2CC-E4F3181A81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 the first page of the website, click on the name of the language that you want to use. That will access the first page of the PHP manual, which includes a table of contents.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PHP manual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Scroll down the contents until you find the link you’re looking for, click on it, and continue this process until the right information is displayed.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 you display information, you can use the links in the right pane of the window to display other topics at the same level.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find the documentation for a function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you know its name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Type the function name in the Search text box and select from the autocomplete list.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69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10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PHP file displayed in a browser</a:t>
            </a:r>
          </a:p>
        </p:txBody>
      </p:sp>
      <p:pic>
        <p:nvPicPr>
          <p:cNvPr id="8" name="Content Placeholder 7" descr="See page 47 in textbook.">
            <a:extLst>
              <a:ext uri="{FF2B5EF4-FFF2-40B4-BE49-F238E27FC236}">
                <a16:creationId xmlns:a16="http://schemas.microsoft.com/office/drawing/2014/main" id="{5F8DC671-5BEF-4223-9785-E9E5A01ECBB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1" y="1213104"/>
            <a:ext cx="6584251" cy="2063066"/>
          </a:xfrm>
          <a:prstGeom prst="rect">
            <a:avLst/>
          </a:prstGeom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7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977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code: comments and statements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F816E-90FA-4116-BD54-66F53A32F2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/*********************************************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* This program calculates the discount for a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* price that's entered by the user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********************************************/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get the data from the form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$_GET['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calculate the discount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.20;  // 20% discount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discount_amount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discount_amount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code single-line comments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calculate the discount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.20;      # 20% discount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8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372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rules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6FD01-F557-4C12-B98D-CD203AB39D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PHP statements end with a semicolon.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PHP ignores extra whitespace in statements.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357C281E-9A2A-4E87-A2DE-F998E49A119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9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54490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108</TotalTime>
  <Words>5190</Words>
  <Application>Microsoft Office PowerPoint</Application>
  <PresentationFormat>On-screen Show (4:3)</PresentationFormat>
  <Paragraphs>932</Paragraphs>
  <Slides>69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Arial</vt:lpstr>
      <vt:lpstr>Arial Narrow</vt:lpstr>
      <vt:lpstr>Courier</vt:lpstr>
      <vt:lpstr>Courier New</vt:lpstr>
      <vt:lpstr>Symbol</vt:lpstr>
      <vt:lpstr>Times New Roman</vt:lpstr>
      <vt:lpstr>Master slides_with_titles_logo</vt:lpstr>
      <vt:lpstr>Chapter 2</vt:lpstr>
      <vt:lpstr>Applied objectives (part 1)</vt:lpstr>
      <vt:lpstr>Applied objectives (part 2)</vt:lpstr>
      <vt:lpstr>Knowledge objectives (part 1)</vt:lpstr>
      <vt:lpstr>Objectives (part 2)</vt:lpstr>
      <vt:lpstr>A PHP file that includes HTML and embedded PHP</vt:lpstr>
      <vt:lpstr>The PHP file displayed in a browser</vt:lpstr>
      <vt:lpstr>PHP code: comments and statements</vt:lpstr>
      <vt:lpstr>Syntax rules</vt:lpstr>
      <vt:lpstr>The six PHP data types</vt:lpstr>
      <vt:lpstr>Integer values (whole numbers)</vt:lpstr>
      <vt:lpstr>Double values that use scientific notation</vt:lpstr>
      <vt:lpstr>Using the assignment operator (=) as you declare a variable and assign it a value</vt:lpstr>
      <vt:lpstr>Rules for creating variable names</vt:lpstr>
      <vt:lpstr>How to declare a constant</vt:lpstr>
      <vt:lpstr>An HTML form that does an HTTP GET request</vt:lpstr>
      <vt:lpstr>An &lt;a&gt; tag that performs an HTTP GET request</vt:lpstr>
      <vt:lpstr>A PHP page for an HTTP POST request</vt:lpstr>
      <vt:lpstr>When to use the HTTP GET method</vt:lpstr>
      <vt:lpstr>When to use the HTTP POST method</vt:lpstr>
      <vt:lpstr>The Chrome dialog box that’s displayed if the user tries to refresh a post</vt:lpstr>
      <vt:lpstr>How to assign string expressions</vt:lpstr>
      <vt:lpstr>How to use the concatenation operator (.)</vt:lpstr>
      <vt:lpstr>The syntax for the echo statement</vt:lpstr>
      <vt:lpstr>Common arithmetic operators</vt:lpstr>
      <vt:lpstr>Some simple numeric expressions</vt:lpstr>
      <vt:lpstr>Statements that calculate a discount</vt:lpstr>
      <vt:lpstr>The order of precedence</vt:lpstr>
      <vt:lpstr>The compound assignment operators</vt:lpstr>
      <vt:lpstr>Two ways to append string data to a variable</vt:lpstr>
      <vt:lpstr>Three ways to increment a counter variable</vt:lpstr>
      <vt:lpstr>More examples</vt:lpstr>
      <vt:lpstr>A function for formatting numbers</vt:lpstr>
      <vt:lpstr>A function for getting the current date</vt:lpstr>
      <vt:lpstr>Three functions for checking variable values</vt:lpstr>
      <vt:lpstr>Two functions for converting user-entered data for display</vt:lpstr>
      <vt:lpstr>The filter_input() function</vt:lpstr>
      <vt:lpstr>Common constants for filters</vt:lpstr>
      <vt:lpstr>Statements that retrieve values from the superglobal variables</vt:lpstr>
      <vt:lpstr>The first page (index.html)</vt:lpstr>
      <vt:lpstr>The second page (product_discount.php)</vt:lpstr>
      <vt:lpstr>The code for the form on the first page</vt:lpstr>
      <vt:lpstr>The PHP file (display_discount.php) (part 1)</vt:lpstr>
      <vt:lpstr>The PHP file (display_discount.php) (part 2)</vt:lpstr>
      <vt:lpstr>The PHP file (display_discount.php) (part 3)</vt:lpstr>
      <vt:lpstr>The relational operators</vt:lpstr>
      <vt:lpstr>The logical operators in order of precedence</vt:lpstr>
      <vt:lpstr>An if statement with no other clauses</vt:lpstr>
      <vt:lpstr>An if statement with else if and else clauses</vt:lpstr>
      <vt:lpstr>A compound conditional expression</vt:lpstr>
      <vt:lpstr>A while loop that stores the numbers 1 through 5</vt:lpstr>
      <vt:lpstr>A for loop that stores the numbers 1 through 5</vt:lpstr>
      <vt:lpstr>A while loop that calculates the future value of a one-time investment</vt:lpstr>
      <vt:lpstr>A for loop that calculates the future value of a one-time investment</vt:lpstr>
      <vt:lpstr>Built-in functions that pass control</vt:lpstr>
      <vt:lpstr>The include function</vt:lpstr>
      <vt:lpstr>How to pass control to another PHP file in the current directory</vt:lpstr>
      <vt:lpstr>The first page</vt:lpstr>
      <vt:lpstr>The second page</vt:lpstr>
      <vt:lpstr>The first page with an error message</vt:lpstr>
      <vt:lpstr>The index.php file (part 1)</vt:lpstr>
      <vt:lpstr>The index.php file (part 2)</vt:lpstr>
      <vt:lpstr>The display_results.php file (part 1)</vt:lpstr>
      <vt:lpstr>The display_results.php file (part 2)</vt:lpstr>
      <vt:lpstr>The display_results.php file (part 3)</vt:lpstr>
      <vt:lpstr>The display_results.php file (part 4)</vt:lpstr>
      <vt:lpstr>The URL for the PHP documentation</vt:lpstr>
      <vt:lpstr>Documentation for the isset() function</vt:lpstr>
      <vt:lpstr>How to access the PHP manual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Judy Taylor</dc:creator>
  <cp:lastModifiedBy>Judy Taylor</cp:lastModifiedBy>
  <cp:revision>18</cp:revision>
  <cp:lastPrinted>2016-01-14T23:03:16Z</cp:lastPrinted>
  <dcterms:created xsi:type="dcterms:W3CDTF">2019-07-26T22:52:49Z</dcterms:created>
  <dcterms:modified xsi:type="dcterms:W3CDTF">2019-08-06T21:45:39Z</dcterms:modified>
</cp:coreProperties>
</file>