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64" autoAdjust="0"/>
    <p:restoredTop sz="86452" autoAdjust="0"/>
  </p:normalViewPr>
  <p:slideViewPr>
    <p:cSldViewPr>
      <p:cViewPr varScale="1">
        <p:scale>
          <a:sx n="83" d="100"/>
          <a:sy n="83" d="100"/>
        </p:scale>
        <p:origin x="7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265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922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78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770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495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669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500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688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0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44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2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803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43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233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51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024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5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685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629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906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0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07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068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834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028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755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13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3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5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55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6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58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16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006"/>
            <a:ext cx="7315200" cy="369332"/>
          </a:xfrm>
        </p:spPr>
        <p:txBody>
          <a:bodyPr lIns="0" tIns="0" rIns="0" bIns="0">
            <a:spAutoFit/>
          </a:bodyPr>
          <a:lstStyle>
            <a:lvl1pPr algn="l"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04900" y="2209800"/>
            <a:ext cx="69342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relational databases and MySQL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B4AD-DFD2-4A14-8ADB-CA9505BE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SELECT statement syntax for all columns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B28D15-26EB-400C-A152-60EC42C749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90336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table-1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selection-criteria]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 BY column-1 [ASC|DESC]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[, column-2 [ASC|DESC]] ...]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gets all columns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table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8" descr="See page 103 in textbook.">
            <a:extLst>
              <a:ext uri="{FF2B5EF4-FFF2-40B4-BE49-F238E27FC236}">
                <a16:creationId xmlns:a16="http://schemas.microsoft.com/office/drawing/2014/main" id="{0C61B36E-79E4-4471-9CD8-9A76FDE66E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39120" y="4038600"/>
            <a:ext cx="5712447" cy="987638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7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for selected columns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38EA08-828D-40D4-8FE7-1F69B15D6F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4330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column-1 [, column-2] ...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table-1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selection-criteria]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 BY column-1 [ASC|DESC]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[, column-2 [ASC|DESC]] ...]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selected columns and rows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products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500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ASC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table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8" descr="See page 103 in textbook.">
            <a:extLst>
              <a:ext uri="{FF2B5EF4-FFF2-40B4-BE49-F238E27FC236}">
                <a16:creationId xmlns:a16="http://schemas.microsoft.com/office/drawing/2014/main" id="{A692FBC7-DCFB-42BA-978B-E2B8AAE8C1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4495800"/>
            <a:ext cx="3139712" cy="1140051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0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that joins two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EBCC8-2E19-4CFB-8D2E-2C46F1D25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column-1 [, column-2] ...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table-1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{INNER | LEFT OUTER | RIGHT OUTER} JOIN table-2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ON table-1.column-1 = table-2.column-2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selection-criteria]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 BY column-1 [ASC|DESC] [, column-2 [ASC|DESC]] ...]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0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statement that gets data from two related tables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20496C-DFDE-4402-86AD-006E8AA69C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categories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INNER JOIN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categories.categoryID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products.categoryID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800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ASC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table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8" descr="See page 105 in textbook.">
            <a:extLst>
              <a:ext uri="{FF2B5EF4-FFF2-40B4-BE49-F238E27FC236}">
                <a16:creationId xmlns:a16="http://schemas.microsoft.com/office/drawing/2014/main" id="{E216F85B-2583-4C41-B7DC-4EBF354DF8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3197292"/>
            <a:ext cx="3840813" cy="688908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B1F04-F2DB-46E7-8A65-D9332792BD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inner 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outer 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left outer 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 outer join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0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INSERT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76F2F-E9AD-4F14-B87C-82C121BE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table-name [(column-list)]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(value-list)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adds one row to a table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products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(1, 'tele', 'Fender Telecaster', 599.00)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MySQL NOW function to get the current date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orders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(1, NOW())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0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for the UPDATE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1E083-A1AC-44D3-9A27-F6E0FCE187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table-name [(column-list)]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(value-list)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adds one row to a table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products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(1, 'tele', 'Fender Telecaster', 599.00)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MySQL NOW function to get the current date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orders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(1, NOW())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8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for the DELETE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222E-C12B-4B42-8B30-D31C6E905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table-name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selection-criteria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one row from a table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products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multiple rows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products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200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8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is…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87037-A155-4ED2-8ECB-3898F657DD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Inexpensive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Fast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Easy to use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Portable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6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provides…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70621-B166-4657-8A91-A0FD5AE0B8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Support for SQL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Support for multiple clients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Connectivity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Referential integrity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Transaction processing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32E26-7705-42EC-92C7-A91B05DF9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phpMyAdmin to review the data and structure of the tables in a database, to import and run SQL scripts that create databases, and to create users with limited privileges.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simple SELECT, INSERT, UPDATE, and DELETE statements, and use phpMyAdmin to run them.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4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command-line client</a:t>
            </a:r>
          </a:p>
        </p:txBody>
      </p:sp>
      <p:pic>
        <p:nvPicPr>
          <p:cNvPr id="8" name="Content Placeholder 7" descr="See page 111 in textbook.">
            <a:extLst>
              <a:ext uri="{FF2B5EF4-FFF2-40B4-BE49-F238E27FC236}">
                <a16:creationId xmlns:a16="http://schemas.microsoft.com/office/drawing/2014/main" id="{7319B5A6-9EEA-4704-8A52-C6D497E7DC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6767147" cy="3657917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3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web-based client</a:t>
            </a:r>
          </a:p>
        </p:txBody>
      </p:sp>
      <p:pic>
        <p:nvPicPr>
          <p:cNvPr id="8" name="Content Placeholder 7" descr="See page 111 in textbook.">
            <a:extLst>
              <a:ext uri="{FF2B5EF4-FFF2-40B4-BE49-F238E27FC236}">
                <a16:creationId xmlns:a16="http://schemas.microsoft.com/office/drawing/2014/main" id="{9104E890-FD18-4C16-AFC0-E04FD8E725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5529956" cy="4800600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01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Welcome page</a:t>
            </a:r>
          </a:p>
        </p:txBody>
      </p:sp>
      <p:pic>
        <p:nvPicPr>
          <p:cNvPr id="8" name="Content Placeholder 7" descr="See page 113 in textbook.">
            <a:extLst>
              <a:ext uri="{FF2B5EF4-FFF2-40B4-BE49-F238E27FC236}">
                <a16:creationId xmlns:a16="http://schemas.microsoft.com/office/drawing/2014/main" id="{5635A97C-D8EA-4D2E-9C84-D78F5675EF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6532462" cy="4800600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61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0664"/>
          </a:xfrm>
        </p:spPr>
        <p:txBody>
          <a:bodyPr/>
          <a:lstStyle/>
          <a:p>
            <a:r>
              <a:rPr lang="en-US" dirty="0"/>
              <a:t>The Home and Logout buttons at the top</a:t>
            </a:r>
            <a:br>
              <a:rPr lang="en-US" dirty="0"/>
            </a:br>
            <a:r>
              <a:rPr lang="en-US" dirty="0"/>
              <a:t>of the sidebar on most pages</a:t>
            </a:r>
          </a:p>
        </p:txBody>
      </p:sp>
      <p:pic>
        <p:nvPicPr>
          <p:cNvPr id="8" name="Content Placeholder 7" descr="See page 113 in textbook.">
            <a:extLst>
              <a:ext uri="{FF2B5EF4-FFF2-40B4-BE49-F238E27FC236}">
                <a16:creationId xmlns:a16="http://schemas.microsoft.com/office/drawing/2014/main" id="{B13BE982-E229-45D8-BB9F-8E5881DD7B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41703" y="1752600"/>
            <a:ext cx="2260593" cy="11687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</a:t>
            </a:r>
            <a:r>
              <a:rPr lang="en-US" dirty="0" err="1"/>
              <a:t>phpMyAdmin</a:t>
            </a:r>
            <a:r>
              <a:rPr lang="en-US" dirty="0"/>
              <a:t> on a local computer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288F0-DF93-4D92-996A-20D1EE22FB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the XAMPP Control Panel, start the Apache and MySQL servers if they aren’t already running.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Admin button for the MySQL module to start the phpMyAdmin tool in your default web browser.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log in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your username and password.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log out and return to the Welcome page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Log out button (the Exit sign icon).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83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change your password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79F4A-3BE9-416F-A6FC-E568D35B7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Home button (the house icon). Then, click the Change Password link in the General Settings box.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 the Change Password page, enter and re-enter your new password, and click the Go button.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68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SQL script that creates a database</a:t>
            </a:r>
          </a:p>
        </p:txBody>
      </p:sp>
      <p:pic>
        <p:nvPicPr>
          <p:cNvPr id="8" name="Content Placeholder 7" descr="See page 115 in textbook.">
            <a:extLst>
              <a:ext uri="{FF2B5EF4-FFF2-40B4-BE49-F238E27FC236}">
                <a16:creationId xmlns:a16="http://schemas.microsoft.com/office/drawing/2014/main" id="{66F53882-FB39-4A62-A9A2-D0692AC437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5928059" cy="4800600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and run a SQL 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DB8666-06E4-4763-8DE6-3CC5E158BB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298" y="1101550"/>
            <a:ext cx="7391400" cy="1756642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Import tab, go to the “File to Import” section, click the Choose File button, and select the file that contains the script.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Go button. This runs the script that’s in the file.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success message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Content Placeholder 11" descr="See page 115 in textbook.">
            <a:extLst>
              <a:ext uri="{FF2B5EF4-FFF2-40B4-BE49-F238E27FC236}">
                <a16:creationId xmlns:a16="http://schemas.microsoft.com/office/drawing/2014/main" id="{15CE3C55-5205-4284-B8E3-C88AD0B1F8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2826327"/>
            <a:ext cx="6486706" cy="105469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A1F5DA-959F-4692-9A71-0BD1FF255F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995602"/>
            <a:ext cx="7569200" cy="141459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for creating the databases for this book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htdocs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create_db.sql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44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databases tree and the Databases tab</a:t>
            </a:r>
          </a:p>
        </p:txBody>
      </p:sp>
      <p:pic>
        <p:nvPicPr>
          <p:cNvPr id="12" name="Content Placeholder 11" descr="See page 117 in textbook.">
            <a:extLst>
              <a:ext uri="{FF2B5EF4-FFF2-40B4-BE49-F238E27FC236}">
                <a16:creationId xmlns:a16="http://schemas.microsoft.com/office/drawing/2014/main" id="{D1E84869-D1A4-42FE-AD80-447CF5C9BE8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4400" y="1070296"/>
            <a:ext cx="2085013" cy="2591025"/>
          </a:xfrm>
          <a:prstGeom prst="rect">
            <a:avLst/>
          </a:prstGeom>
        </p:spPr>
      </p:pic>
      <p:pic>
        <p:nvPicPr>
          <p:cNvPr id="13" name="Content Placeholder 12" descr="See page 117 in textbook.">
            <a:extLst>
              <a:ext uri="{FF2B5EF4-FFF2-40B4-BE49-F238E27FC236}">
                <a16:creationId xmlns:a16="http://schemas.microsoft.com/office/drawing/2014/main" id="{7883AB3A-D3CB-4CF7-B09D-968AB7B17E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338945" y="1070296"/>
            <a:ext cx="4876800" cy="3982135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63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The Structure tab for the my_guitar_shop1 database</a:t>
            </a:r>
          </a:p>
        </p:txBody>
      </p:sp>
      <p:pic>
        <p:nvPicPr>
          <p:cNvPr id="8" name="Content Placeholder 7" descr="See page 117 in textbook.">
            <a:extLst>
              <a:ext uri="{FF2B5EF4-FFF2-40B4-BE49-F238E27FC236}">
                <a16:creationId xmlns:a16="http://schemas.microsoft.com/office/drawing/2014/main" id="{81901115-517C-4786-8E79-FC353C1786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584873"/>
            <a:ext cx="6895174" cy="2011854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2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3F0CD-1CF5-4B97-BA83-4905F74CC2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structure of a database table.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tables in a relational database are related using these terms: primary key and foreign key.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three types of relationships that can exist between two tables.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the columns in a table are defined using these terms: data type, NULL value, default value, and auto-increment column.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SELECT statements, including the use of inner joins.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INSERT, UPDATE, and DELETE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the creation of users and the assignment of privileges affect how a MySQL database can be used.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4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Browse tab for the categories table</a:t>
            </a:r>
          </a:p>
        </p:txBody>
      </p:sp>
      <p:pic>
        <p:nvPicPr>
          <p:cNvPr id="8" name="Content Placeholder 7" descr="See page 117 in textbook.">
            <a:extLst>
              <a:ext uri="{FF2B5EF4-FFF2-40B4-BE49-F238E27FC236}">
                <a16:creationId xmlns:a16="http://schemas.microsoft.com/office/drawing/2014/main" id="{6AF05FFB-924C-46AC-8570-82D1BADCFF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6687892" cy="3273836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6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SQL tab with a statement ready to run</a:t>
            </a:r>
          </a:p>
        </p:txBody>
      </p:sp>
      <p:pic>
        <p:nvPicPr>
          <p:cNvPr id="8" name="Content Placeholder 7" descr="See page 119 in textbook.">
            <a:extLst>
              <a:ext uri="{FF2B5EF4-FFF2-40B4-BE49-F238E27FC236}">
                <a16:creationId xmlns:a16="http://schemas.microsoft.com/office/drawing/2014/main" id="{F22D3401-8BA9-49D2-8808-F69EB45E87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8687"/>
            <a:ext cx="6706181" cy="4718713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33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result of the SQL statement</a:t>
            </a:r>
          </a:p>
        </p:txBody>
      </p:sp>
      <p:pic>
        <p:nvPicPr>
          <p:cNvPr id="8" name="Content Placeholder 7" descr="See page 119 in textbook.">
            <a:extLst>
              <a:ext uri="{FF2B5EF4-FFF2-40B4-BE49-F238E27FC236}">
                <a16:creationId xmlns:a16="http://schemas.microsoft.com/office/drawing/2014/main" id="{F9C02815-CCA4-4D9C-81CA-9460A8FED4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44880" y="1143000"/>
            <a:ext cx="6669602" cy="3426249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57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Creating a user with limited privileges</a:t>
            </a:r>
            <a:br>
              <a:rPr lang="en-US" dirty="0"/>
            </a:br>
            <a:r>
              <a:rPr lang="en-US" dirty="0"/>
              <a:t>on one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6805F-1101-4AAE-94D7-3D32011F07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my_guitar_shop1.products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mgs_tester@localhost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IDENTIFIED BY 'pa55word'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a user with limited privileges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all tables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DELETE, UPDATE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my_guitar_shop1.*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mgs_user@localhost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IDENTIFIED BY 'pa55word'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06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privileges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4176F-9BFA-4754-9F8C-C8480FA5B6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176145" marR="0" indent="-2176145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Privilege	Description</a:t>
            </a:r>
          </a:p>
          <a:p>
            <a:pPr marL="2176145" marR="0" indent="-2176145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Lets the user select data.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6145" marR="0" indent="-2176145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Lets the user update data.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6145" marR="0" indent="-2176145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Lets the user insert data.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6145" marR="0" indent="-2176145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Lets the user delete data.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6145" marR="0" indent="-2176145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Lets the user create a table.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6145" marR="0" indent="-2176145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Lets the user drop a table.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5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The error message that’s displayed</a:t>
            </a:r>
            <a:br>
              <a:rPr lang="en-US" dirty="0"/>
            </a:br>
            <a:r>
              <a:rPr lang="en-US" dirty="0"/>
              <a:t>after an UPDATE statement failed</a:t>
            </a:r>
          </a:p>
        </p:txBody>
      </p:sp>
      <p:pic>
        <p:nvPicPr>
          <p:cNvPr id="7" name="Content Placeholder 6" descr="See page 121 in textbook.">
            <a:extLst>
              <a:ext uri="{FF2B5EF4-FFF2-40B4-BE49-F238E27FC236}">
                <a16:creationId xmlns:a16="http://schemas.microsoft.com/office/drawing/2014/main" id="{FC097C25-F82B-467F-B484-674687B161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572607"/>
            <a:ext cx="6102625" cy="3712786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7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products table</a:t>
            </a:r>
          </a:p>
        </p:txBody>
      </p:sp>
      <p:pic>
        <p:nvPicPr>
          <p:cNvPr id="7" name="Content Placeholder 6" descr="See page 97 in textbook.">
            <a:extLst>
              <a:ext uri="{FF2B5EF4-FFF2-40B4-BE49-F238E27FC236}">
                <a16:creationId xmlns:a16="http://schemas.microsoft.com/office/drawing/2014/main" id="{FF336711-852D-49B5-BA99-A6A0FD14AA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76573"/>
            <a:ext cx="5986791" cy="2981202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9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relational database organization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02868-9D6F-46E1-A8B4-7F5DA5EBB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relational database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row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record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field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cell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primary key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non-primary key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unique key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9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The relationship between two tables in a database through their primary and foreign keys</a:t>
            </a:r>
          </a:p>
        </p:txBody>
      </p:sp>
      <p:pic>
        <p:nvPicPr>
          <p:cNvPr id="17" name="Content Placeholder 16" descr="See page 99 in textbook.">
            <a:extLst>
              <a:ext uri="{FF2B5EF4-FFF2-40B4-BE49-F238E27FC236}">
                <a16:creationId xmlns:a16="http://schemas.microsoft.com/office/drawing/2014/main" id="{34FA2BED-7D9C-49E9-B00A-92031D52A0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01212" y="1544988"/>
            <a:ext cx="6541575" cy="4017612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4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table relationships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41376-9832-4F69-BBB0-41D85B84E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foreign key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one-to-many relationship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one-to-one relationship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many-to-many relationship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2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columns of the products table</a:t>
            </a:r>
          </a:p>
        </p:txBody>
      </p:sp>
      <p:pic>
        <p:nvPicPr>
          <p:cNvPr id="7" name="Content Placeholder 6" descr="See page 101 in textbook.">
            <a:extLst>
              <a:ext uri="{FF2B5EF4-FFF2-40B4-BE49-F238E27FC236}">
                <a16:creationId xmlns:a16="http://schemas.microsoft.com/office/drawing/2014/main" id="{D69F00AD-986A-464A-B891-4C27249B4C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6346486" cy="1585097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MySQL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F7FC-E08D-432C-9236-5526357D68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DATE, TIME, DATETIME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885A1BD-12B5-4756-867A-57CA1C17964C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1800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50</TotalTime>
  <Words>1504</Words>
  <Application>Microsoft Office PowerPoint</Application>
  <PresentationFormat>On-screen Show (4:3)</PresentationFormat>
  <Paragraphs>294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3</vt:lpstr>
      <vt:lpstr>Applied objectives</vt:lpstr>
      <vt:lpstr>Knowledge objectives</vt:lpstr>
      <vt:lpstr>A products table</vt:lpstr>
      <vt:lpstr>Key terms for relational database organization</vt:lpstr>
      <vt:lpstr>The relationship between two tables in a database through their primary and foreign keys</vt:lpstr>
      <vt:lpstr>Key terms for table relationships</vt:lpstr>
      <vt:lpstr>The columns of the products table</vt:lpstr>
      <vt:lpstr>Common MySQL data types</vt:lpstr>
      <vt:lpstr>The SELECT statement syntax for all columns</vt:lpstr>
      <vt:lpstr>The syntax for selected columns</vt:lpstr>
      <vt:lpstr>The syntax that joins two tables</vt:lpstr>
      <vt:lpstr>A statement that gets data from two related tables</vt:lpstr>
      <vt:lpstr>Key terms for joins</vt:lpstr>
      <vt:lpstr>The syntax for the INSERT statement</vt:lpstr>
      <vt:lpstr>The syntax for the UPDATE statement</vt:lpstr>
      <vt:lpstr>The syntax for the DELETE statement</vt:lpstr>
      <vt:lpstr>MySQL is…</vt:lpstr>
      <vt:lpstr>MySQL provides…</vt:lpstr>
      <vt:lpstr>A command-line client</vt:lpstr>
      <vt:lpstr>A web-based client</vt:lpstr>
      <vt:lpstr>The Welcome page</vt:lpstr>
      <vt:lpstr>The Home and Logout buttons at the top of the sidebar on most pages</vt:lpstr>
      <vt:lpstr>How to start phpMyAdmin on a local computer</vt:lpstr>
      <vt:lpstr>How to change your password</vt:lpstr>
      <vt:lpstr>Running a SQL script that creates a database</vt:lpstr>
      <vt:lpstr>How to import and run a SQL script</vt:lpstr>
      <vt:lpstr>The databases tree and the Databases tab</vt:lpstr>
      <vt:lpstr>The Structure tab for the my_guitar_shop1 database</vt:lpstr>
      <vt:lpstr>The Browse tab for the categories table</vt:lpstr>
      <vt:lpstr>The SQL tab with a statement ready to run</vt:lpstr>
      <vt:lpstr>The result of the SQL statement</vt:lpstr>
      <vt:lpstr>Creating a user with limited privileges on one table</vt:lpstr>
      <vt:lpstr>Common privileges</vt:lpstr>
      <vt:lpstr>The error message that’s displayed after an UPDATE statement failed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Judy Taylor</dc:creator>
  <cp:lastModifiedBy>Judy Taylor</cp:lastModifiedBy>
  <cp:revision>12</cp:revision>
  <cp:lastPrinted>2016-01-14T23:03:16Z</cp:lastPrinted>
  <dcterms:created xsi:type="dcterms:W3CDTF">2019-07-29T17:40:11Z</dcterms:created>
  <dcterms:modified xsi:type="dcterms:W3CDTF">2019-07-29T18:31:09Z</dcterms:modified>
</cp:coreProperties>
</file>