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5"/>
  </p:notesMasterIdLst>
  <p:handoutMasterIdLst>
    <p:handoutMasterId r:id="rId46"/>
  </p:handoutMasterIdLst>
  <p:sldIdLst>
    <p:sldId id="256" r:id="rId2"/>
    <p:sldId id="326" r:id="rId3"/>
    <p:sldId id="327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365" r:id="rId41"/>
    <p:sldId id="366" r:id="rId42"/>
    <p:sldId id="367" r:id="rId43"/>
    <p:sldId id="368" r:id="rId4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517" autoAdjust="0"/>
    <p:restoredTop sz="86452" autoAdjust="0"/>
  </p:normalViewPr>
  <p:slideViewPr>
    <p:cSldViewPr>
      <p:cViewPr varScale="1">
        <p:scale>
          <a:sx n="83" d="100"/>
          <a:sy n="83" d="100"/>
        </p:scale>
        <p:origin x="79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7/31/2019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281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52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512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999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794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103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458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553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801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6205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91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264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458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612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467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9633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035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8562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2605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0333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06452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825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598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0114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8444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5973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9646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5392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46189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20584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6796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5919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1003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686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9058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9950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271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529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645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0006"/>
            <a:ext cx="7315200" cy="369332"/>
          </a:xfrm>
        </p:spPr>
        <p:txBody>
          <a:bodyPr lIns="0" tIns="0" rIns="0" bIns="0">
            <a:spAutoFit/>
          </a:bodyPr>
          <a:lstStyle>
            <a:lvl1pPr algn="l">
              <a:defRPr sz="2400" b="1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4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990600" y="2209800"/>
            <a:ext cx="71628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PHP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MySQL database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E1A99-FAAE-4D1D-A4D9-8519D751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A method of the PDO class</a:t>
            </a:r>
            <a:br>
              <a:rPr lang="en-US" dirty="0"/>
            </a:br>
            <a:r>
              <a:rPr lang="en-US" dirty="0"/>
              <a:t>for preparing a SQL statement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FD45D-ABE5-4544-A694-56B8BFA63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600200"/>
            <a:ext cx="7391400" cy="4343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prepare($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select_statement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methods of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PDOStatement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executing a statement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$param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execute()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10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546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How to execute a SQL statement</a:t>
            </a:r>
            <a:br>
              <a:rPr lang="en-US" dirty="0"/>
            </a:br>
            <a:r>
              <a:rPr lang="en-US" dirty="0"/>
              <a:t>that doesn’t have parameters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75D73-4839-4A85-992D-49CC28DA6D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$query = 'SELECT * FROM products';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 =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-&gt;prepare($query);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$statement-&gt;execute();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execute a SQL statement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has a parameter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$query = 'SELECT * FROM products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: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 =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-&gt;prepare($query);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$statement-&gt;execute();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11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more methods of the </a:t>
            </a:r>
            <a:r>
              <a:rPr lang="en-US" dirty="0" err="1"/>
              <a:t>PDOStatement</a:t>
            </a:r>
            <a:r>
              <a:rPr lang="en-US" dirty="0"/>
              <a:t> 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A448E-2143-4F07-899B-2FECC4758B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closeCursor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returns a result set that has one row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$query = 'SELECT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listPrice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FROM products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: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 =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-&gt;prepare($query);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$statement-&gt;execute();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$product = $statement-&gt;fetch();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closeCursor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43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Code that uses a string index</a:t>
            </a:r>
            <a:br>
              <a:rPr lang="en-US" dirty="0"/>
            </a:br>
            <a:r>
              <a:rPr lang="en-US" dirty="0"/>
              <a:t>to access each column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0B1BB-6C4A-4E19-8E79-528DD6482B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$product['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$product['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product_list_price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$product['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numeric index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access each column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$product[0];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$product[1];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product_list_price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$product[2];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610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for working with result sets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44F4F1-B105-4FBB-B0BF-1B928034AF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array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elements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index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14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902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method of the PDOStatement 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4E65B-5416-4B2C-8019-F838A2F478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fetchAll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returns a result set of two or more rows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$query = 'SELECT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FROM products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: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;'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 =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-&gt;prepare($query);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$statement-&gt;execute();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$products = $statement-&gt;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fetchAll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closeCursor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15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03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How to use a </a:t>
            </a:r>
            <a:r>
              <a:rPr lang="en-US" dirty="0" err="1"/>
              <a:t>foreach</a:t>
            </a:r>
            <a:r>
              <a:rPr lang="en-US" dirty="0"/>
              <a:t> statement</a:t>
            </a:r>
            <a:br>
              <a:rPr lang="en-US" dirty="0"/>
            </a:br>
            <a:r>
              <a:rPr lang="en-US" dirty="0"/>
              <a:t>to display the result set in an HTML table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62F248-A5AD-4F98-A87F-6DB90CE25F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($products as $product)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&lt;td&gt;&lt;?php echo $product['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 ?&gt;&lt;/td&gt;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&lt;td&gt;&lt;?php echo $product['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 ?&gt;&lt;/td&gt;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&lt;td&gt;&lt;?php echo $product['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 ?&gt;&lt;/td&gt;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?&gt;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syntax for the foreach statement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works better within PHP tags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($products as $product) :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&lt;td&gt;&lt;?php echo $product['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 ?&gt;&lt;/td&gt;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&lt;td&gt;&lt;?php echo $product['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 ?&gt;&lt;/td&gt;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&lt;td&gt;&lt;?php echo $product['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 ?&gt;&lt;/td&gt;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endforeach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2017,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16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72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for looping through a result 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6FDD39-E6A2-402D-9A50-428B9EFE1D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foreach statement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foreach loop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17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09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execute an INSERT statement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B1458-631E-42C6-9F76-D41834D996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$code =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$name = 'Fender Stratocaster';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$price = 699.99;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$query = "INSERT INTO products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VALUES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(: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:code, :name, :price)";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 =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-&gt;prepare($query);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fr-FR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fr-FR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(':code', $code);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(':name', $name);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(':price', $price);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$statement-&gt;execute();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closeCursor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18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528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execute an UPDATE statement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E6528-4470-46E6-AF6C-8883FFA574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4;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$price = 599.99;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$query = "UPDATE products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SET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:price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: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 =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-&gt;prepare($query);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(':price', $price);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$statement-&gt;execute();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closeCursor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19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25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objective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F4123-0D50-4156-9912-BEC681F36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specifications for a database application that requires only the skills that are presented in this chapter, develop the application. That includes:</a:t>
            </a:r>
          </a:p>
          <a:p>
            <a:pPr marL="684213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Connecting to a MySQL database</a:t>
            </a:r>
          </a:p>
          <a:p>
            <a:pPr marL="684213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Handling PDO exceptions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4213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Using prepared statements to execute SQL statements</a:t>
            </a:r>
          </a:p>
          <a:p>
            <a:pPr marL="684213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Getting the data from the result sets that are returned by SQL statements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710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execute a DELETE statement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D1A21-2A8B-40AD-AEEF-3FE270794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4;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$query = "DELETE FROM products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: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 =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-&gt;prepare($query);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$statement-&gt;execute();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closeCursor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20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271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Product Viewer program</a:t>
            </a:r>
          </a:p>
        </p:txBody>
      </p:sp>
      <p:pic>
        <p:nvPicPr>
          <p:cNvPr id="7" name="Content Placeholder 6" descr="See page 139 in textbook.">
            <a:extLst>
              <a:ext uri="{FF2B5EF4-FFF2-40B4-BE49-F238E27FC236}">
                <a16:creationId xmlns:a16="http://schemas.microsoft.com/office/drawing/2014/main" id="{0A6F9F4B-4D0D-45CE-A710-851AFED2860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1219200"/>
            <a:ext cx="6645216" cy="2975106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21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55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The user interface after the user</a:t>
            </a:r>
            <a:br>
              <a:rPr lang="en-US" dirty="0"/>
            </a:br>
            <a:r>
              <a:rPr lang="en-US" dirty="0"/>
              <a:t>selects a new category</a:t>
            </a:r>
          </a:p>
        </p:txBody>
      </p:sp>
      <p:pic>
        <p:nvPicPr>
          <p:cNvPr id="7" name="Content Placeholder 6" descr="See page 139 in textbook.">
            <a:extLst>
              <a:ext uri="{FF2B5EF4-FFF2-40B4-BE49-F238E27FC236}">
                <a16:creationId xmlns:a16="http://schemas.microsoft.com/office/drawing/2014/main" id="{6001397A-1A7B-4439-A254-D10B7B88085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1600200"/>
            <a:ext cx="6639119" cy="2975106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730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Viewer program: </a:t>
            </a:r>
            <a:r>
              <a:rPr lang="en-US" dirty="0" err="1"/>
              <a:t>database.php</a:t>
            </a:r>
            <a:r>
              <a:rPr lang="en-US" dirty="0"/>
              <a:t> file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FD3C1-DB5B-484C-AD76-54F31617E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mysql:host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localhost;dbname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=my_guitar_shop1';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$username =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mgs_user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$password = 'pa55word';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PDO($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$username, $password);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catch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error_message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$e-&gt;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include('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database_error.php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exit();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980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621792"/>
            <a:ext cx="7848600" cy="365760"/>
          </a:xfrm>
        </p:spPr>
        <p:txBody>
          <a:bodyPr/>
          <a:lstStyle/>
          <a:p>
            <a:r>
              <a:rPr lang="en-US" dirty="0"/>
              <a:t>Product Viewer program: </a:t>
            </a:r>
            <a:r>
              <a:rPr lang="en-US" dirty="0" err="1"/>
              <a:t>database_error.php</a:t>
            </a:r>
            <a:r>
              <a:rPr lang="en-US" dirty="0"/>
              <a:t> file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2F87FA-0FE6-4E97-9212-8AA5B407CA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&lt;!-- the head section --&gt;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&lt;title&gt;My Guitar Shop&lt;/title&gt;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&lt;link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type="text/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="main.css"&gt;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&lt;!-- the body section --&gt;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&lt;h1&gt;Database Error&lt;/h1&gt;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&lt;p&gt;There was an error connecting to the database.&lt;/p&gt;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&lt;p&gt;The database must be installed as described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in appendix A.&lt;/p&gt;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&lt;p&gt;The database must be running as described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in chapter 1.&lt;/p&gt;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&lt;p&gt;Error message: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echo $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error_message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24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45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Viewer program: </a:t>
            </a:r>
            <a:r>
              <a:rPr lang="en-US" dirty="0" err="1"/>
              <a:t>index.php</a:t>
            </a:r>
            <a:r>
              <a:rPr lang="en-US" dirty="0"/>
              <a:t> file (part 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4B9C7-34CD-49D7-9F40-9A2C74A3D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require('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category ID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(INPUT_GET,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FILTER_VALIDATE_INT);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NULL ||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FALSE)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name for selected category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'SELECT * FROM categories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$statement1 =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-&gt;prepare($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$statement1-&gt;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$statement1-&gt;execute();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$category = $statement1-&gt;fetch();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$category['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$statement1-&gt;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closeCursor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25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211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Viewer program: </a:t>
            </a:r>
            <a:r>
              <a:rPr lang="en-US" dirty="0" err="1"/>
              <a:t>index.php</a:t>
            </a:r>
            <a:r>
              <a:rPr lang="en-US" dirty="0"/>
              <a:t> file (part 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DA8AF-EAC4-43A7-B140-A9E5144D52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all categories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queryAllCategories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'SELECT * FROM categories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ORDER BY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$statement2 =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-&gt;prepare($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queryAllCategories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$statement2-&gt;execute();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$categories = $statement2-&gt;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fetchAll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$statement2-&gt;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closeCursor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products for selected category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'SELECT * FROM products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ORDER BY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$statement3 =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-&gt;prepare($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$statement3-&gt;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$statement3-&gt;execute();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$products = $statement3-&gt;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fetchAll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$statement3-&gt;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closeCursor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26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910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Viewer program: </a:t>
            </a:r>
            <a:r>
              <a:rPr lang="en-US" dirty="0" err="1"/>
              <a:t>index.php</a:t>
            </a:r>
            <a:r>
              <a:rPr lang="en-US" dirty="0"/>
              <a:t> file (part 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55015-8981-44BB-BCBC-DFD94F86B8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953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the head section --&gt;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&lt;title&gt;My Guitar Shop&lt;/title&gt;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type="text/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="main.css"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the body section --&gt;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&lt;h1&gt;Product List&lt;/h1&gt;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&lt;!-- display a list of categories --&gt;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&lt;h2&gt;Categories&lt;/h2&gt;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&lt;nav&gt;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&lt;ul&gt;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foreach ($categories as $category) : ?&gt;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="?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=&lt;?php echo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$category['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 ?&gt;"&gt;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&lt;?php echo $category['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27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761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Viewer program: </a:t>
            </a:r>
            <a:r>
              <a:rPr lang="en-US" dirty="0" err="1"/>
              <a:t>index.php</a:t>
            </a:r>
            <a:r>
              <a:rPr lang="en-US" dirty="0"/>
              <a:t> file (part 4)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2582D-E4A9-4AD8-9686-1B81D4131E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endforeach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&lt;/ul&gt;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&lt;/nav&gt;   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&lt;section&gt;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&lt;!-- display a table of products --&gt;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echo $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category_name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&lt;/h2&gt;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&lt;table&gt;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&gt;Code&lt;/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&gt;Name&lt;/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class="right"&gt;Price&lt;/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28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287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Viewer program: </a:t>
            </a:r>
            <a:r>
              <a:rPr lang="en-US" dirty="0" err="1"/>
              <a:t>index.php</a:t>
            </a:r>
            <a:r>
              <a:rPr lang="en-US" dirty="0"/>
              <a:t> file (part 5)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D55F7-BA87-4126-A548-B53106478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foreach ($products as $product) : ?&gt;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&lt;td&gt;&lt;?php echo $product['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 ?&gt;&lt;/td&gt;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&lt;td&gt;&lt;?php echo $product['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 ?&gt;&lt;/td&gt;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 class="right"&gt;&lt;?php echo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$product['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 ?&gt;&lt;/td&gt;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endforeach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&lt;/table&gt;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&lt;/section&gt;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&lt;footer&gt;&lt;/footer&gt;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29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3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objectives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ED23C4-AA58-413E-81A9-12B22035A3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PHP code for creating a PDO object that connects to a MySQL database.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PHP code for handling the PDO exceptions that may occur when you try to create a PDO object.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List two reasons you should use prepared statements for production applications.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a prepared statement to execute a SELECT, INSERT, UPDATE, or DELETE statement.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a PHP array and the way that numeric and string indexes are used to access the data in a PHP array.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fetch() and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fetchAll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 methods of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PDOStatement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class. 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a foreach statement to get data from all rows of a result set.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55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21792"/>
            <a:ext cx="7315200" cy="738664"/>
          </a:xfrm>
        </p:spPr>
        <p:txBody>
          <a:bodyPr/>
          <a:lstStyle/>
          <a:p>
            <a:r>
              <a:rPr lang="en-US" dirty="0"/>
              <a:t>The Product List page of the Product Manager application</a:t>
            </a:r>
          </a:p>
        </p:txBody>
      </p:sp>
      <p:pic>
        <p:nvPicPr>
          <p:cNvPr id="8" name="Content Placeholder 7" descr="See page 147 in textbook.">
            <a:extLst>
              <a:ext uri="{FF2B5EF4-FFF2-40B4-BE49-F238E27FC236}">
                <a16:creationId xmlns:a16="http://schemas.microsoft.com/office/drawing/2014/main" id="{55B227E6-8150-422B-88AF-3FE82413157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1600200"/>
            <a:ext cx="6706181" cy="3554276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30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66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21792"/>
            <a:ext cx="7315200" cy="738664"/>
          </a:xfrm>
        </p:spPr>
        <p:txBody>
          <a:bodyPr/>
          <a:lstStyle/>
          <a:p>
            <a:r>
              <a:rPr lang="en-US" dirty="0"/>
              <a:t>The Add Product page of the Product Manager application</a:t>
            </a:r>
          </a:p>
        </p:txBody>
      </p:sp>
      <p:pic>
        <p:nvPicPr>
          <p:cNvPr id="8" name="Content Placeholder 7" descr="See page 147 in textbook.">
            <a:extLst>
              <a:ext uri="{FF2B5EF4-FFF2-40B4-BE49-F238E27FC236}">
                <a16:creationId xmlns:a16="http://schemas.microsoft.com/office/drawing/2014/main" id="{136427C8-183D-4D6E-94D9-50A673EB022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1602938"/>
            <a:ext cx="6754953" cy="3578662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31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48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Manager: </a:t>
            </a:r>
            <a:r>
              <a:rPr lang="en-US" dirty="0" err="1"/>
              <a:t>index.php</a:t>
            </a:r>
            <a:r>
              <a:rPr lang="en-US" dirty="0"/>
              <a:t> (part 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855DF-FD88-4098-B77A-B5238FB1C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require_once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category ID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(!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(INPUT_GET,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FILTER_VALIDATE_INT);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NULL ||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FALSE)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name for selected category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'SELECT * FROM categories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$statement1 =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-&gt;prepare($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$statement1-&gt;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$statement1-&gt;execute();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$category = $statement1-&gt;fetch();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$category['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$statement1-&gt;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closeCursor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720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Manager: </a:t>
            </a:r>
            <a:r>
              <a:rPr lang="en-US" dirty="0" err="1"/>
              <a:t>index.php</a:t>
            </a:r>
            <a:r>
              <a:rPr lang="en-US" dirty="0"/>
              <a:t> (part 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11385-D811-408C-ADE1-3936DD7A98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all categories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queryAllCategories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'SELECT * FROM categories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ORDER BY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$statement2 =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-&gt;prepare($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queryAllCategories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$statement2-&gt;execute();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$categories = $statement2-&gt;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fetchAll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$statement2-&gt;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closeCursor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products for selected category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'SELECT * FROM products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ORDER BY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$statement3 =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-&gt;prepare($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$statement3-&gt;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$statement3-&gt;execute();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$products = $statement3-&gt;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fetchAll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$statement3-&gt;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closeCursor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42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Manager: </a:t>
            </a:r>
            <a:r>
              <a:rPr lang="en-US" dirty="0" err="1"/>
              <a:t>index.php</a:t>
            </a:r>
            <a:r>
              <a:rPr lang="en-US" dirty="0"/>
              <a:t> (part 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1A6F3-4AF8-4765-89D6-13F80BFDA4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the head section --&gt;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&lt;title&gt;My Guitar Shop&lt;/title&gt;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type="text/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="main.css"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the body section --&gt;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&lt;header&gt;&lt;h1&gt;Product Manager&lt;/h1&gt;&lt;/header&gt;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&lt;h1&gt;Product List&lt;/h1&gt;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34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63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Manager: </a:t>
            </a:r>
            <a:r>
              <a:rPr lang="en-US" dirty="0" err="1"/>
              <a:t>index.php</a:t>
            </a:r>
            <a:r>
              <a:rPr lang="en-US" dirty="0"/>
              <a:t> (part 4)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5AA54-D723-407E-9F2E-49662EBA2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&lt;!-- display a list of categories --&gt;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&lt;h2&gt;Categories&lt;/h2&gt;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&lt;nav&gt;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&lt;ul&gt;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&lt;?php foreach ($categories as $category) :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=".?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=&lt;?php echo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$category['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 ?&gt;"&gt;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&lt;?php echo $category['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&lt;?php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endforeach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&lt;/ul&gt;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&lt;/nav&gt;  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35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890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Manager: </a:t>
            </a:r>
            <a:r>
              <a:rPr lang="en-US" dirty="0" err="1"/>
              <a:t>index.php</a:t>
            </a:r>
            <a:r>
              <a:rPr lang="en-US" dirty="0"/>
              <a:t> (part 5)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1F8E79-4051-461E-9231-A02771153B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&lt;section&gt;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&lt;!-- display a table of products --&gt;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&lt;h2&gt;&lt;?php echo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?&gt;&lt;/h2&gt;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&lt;table&gt;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&gt;Code&lt;/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&gt;Name&lt;/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class="right"&gt;Price&lt;/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&gt;&amp;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&lt;?php foreach ($products as $product) :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&lt;td&gt;&lt;?php echo $product['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 ?&gt;&lt;/td&gt;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&lt;td&gt;&lt;?php echo $product['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 ?&gt;&lt;/td&gt;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 class="right"&gt;&lt;?php echo $product['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?&gt;&lt;/td&gt;</a:t>
            </a:r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36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00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Manager: </a:t>
            </a:r>
            <a:r>
              <a:rPr lang="en-US" dirty="0" err="1"/>
              <a:t>index.php</a:t>
            </a:r>
            <a:r>
              <a:rPr lang="en-US" dirty="0"/>
              <a:t> (part 6)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8A78F-551F-4014-832F-B71D58A89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066800"/>
            <a:ext cx="7428345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&lt;td&gt;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action="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delete_product.php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method="post"&gt;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&lt;input type="hidden" name="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value="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echo $product['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 ?&gt;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&lt;input type="hidden" name="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value="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echo $product['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 ?&gt;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&lt;input type="submit" value="Delete"&gt;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&lt;/form&gt;&lt;/td&gt;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&lt;/tr&gt;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&lt;?php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endforeach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&lt;/table&gt;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add_product_form.php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"&gt;Add Product&lt;/a&gt;&lt;/p&gt;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&lt;/section&gt;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&lt;p&gt;&amp;copy; &lt;?php echo date("Y"); ?&gt; My Guitar Shop, Inc.&lt;/p&gt;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37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732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Product Manager: </a:t>
            </a:r>
            <a:r>
              <a:rPr lang="en-US" dirty="0" err="1"/>
              <a:t>delete_product.php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2421C-A8AF-444E-8440-01D3DA04E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953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require_once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database.php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FILTER_VALIDATE_INT);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FILTER_VALIDATE_INT);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Delete the product from the database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false &amp;&amp;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false)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$query = 'DELETE FROM products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: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 =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-&gt;prepare($query);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$success = $statement-&gt;execute();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closeCursor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Display the Product List page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include('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index.php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2017,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38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194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621792"/>
            <a:ext cx="7391399" cy="369332"/>
          </a:xfrm>
        </p:spPr>
        <p:txBody>
          <a:bodyPr/>
          <a:lstStyle/>
          <a:p>
            <a:r>
              <a:rPr lang="en-US" dirty="0"/>
              <a:t>Product Manager: </a:t>
            </a:r>
            <a:r>
              <a:rPr lang="en-US" dirty="0" err="1"/>
              <a:t>add_product_form.php</a:t>
            </a:r>
            <a:r>
              <a:rPr lang="en-US" dirty="0"/>
              <a:t> (part 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A7DA0-9D53-4215-9DDF-6FE1E86CB8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require('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$query = 'SELECT *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FROM categories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ORDER BY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 =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-&gt;prepare($query);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$statement-&gt;execute();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$categories = $statement-&gt;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fetchAll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closeCursor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39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12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syntax for creating an object from any 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F1657-B5EB-4675-9350-9445DFAD70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lassName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creating a database object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PDO class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PDO(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dsn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$username, $password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 DSN (Data Source Name)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MySQL database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mysql:host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host_address;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943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1792"/>
            <a:ext cx="7315200" cy="369332"/>
          </a:xfrm>
        </p:spPr>
        <p:txBody>
          <a:bodyPr/>
          <a:lstStyle/>
          <a:p>
            <a:r>
              <a:rPr lang="en-US" dirty="0"/>
              <a:t>Product Manager: </a:t>
            </a:r>
            <a:r>
              <a:rPr lang="en-US" dirty="0" err="1"/>
              <a:t>add_product_form.php</a:t>
            </a:r>
            <a:r>
              <a:rPr lang="en-US" dirty="0"/>
              <a:t> (part 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4A0AD-191D-4C25-B2B2-B8C4D09222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772400" cy="4800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&lt;title&gt;My Guitar Shop&lt;/title&gt;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type="text/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="main.css"&gt;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&lt;header&gt;&lt;h1&gt;Product Manager&lt;/h1&gt;&lt;/header&gt;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&lt;h1&gt;Add Product&lt;/h1&gt;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action="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add_product.php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method="post"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id="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add_product_form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&lt;label&gt;Category:&lt;/label&gt;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&lt;select name="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foreach ($categories as $category) : ?&gt;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&lt;option value="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echo $category['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 ?&gt;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echo $category['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categoryName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 ?&gt;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&lt;/option&gt;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&lt;?php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endforeach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&lt;/select&gt;&lt;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40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895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Manager: </a:t>
            </a:r>
            <a:r>
              <a:rPr lang="en-US" dirty="0" err="1"/>
              <a:t>add_product_form.php</a:t>
            </a:r>
            <a:r>
              <a:rPr lang="en-US" dirty="0"/>
              <a:t> (part 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D828E-C19E-48DE-8F05-F87A4B17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&lt;label&gt;Code:&lt;/label&gt;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name="code"&gt;&lt;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&lt;label&gt;Name:&lt;/label&gt;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name="name"&gt;&lt;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&lt;label&gt;List Price:&lt;/label&gt;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name="price"&gt;&lt;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&lt;label&gt;&amp;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type="submit" value="Add Product"&gt;&lt;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&lt;/form&gt;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"&gt;View Product List&lt;/a&gt;&lt;/p&gt;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&lt;?php echo date("Y"); ?&gt; My Guitar Shop, Inc.&lt;/p&gt;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41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089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Product Manager: </a:t>
            </a:r>
            <a:r>
              <a:rPr lang="en-US" dirty="0" err="1"/>
              <a:t>add_product.php</a:t>
            </a:r>
            <a:r>
              <a:rPr lang="en-US" dirty="0"/>
              <a:t> (part 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6DAC7-4431-41A7-9ED3-9B01D896B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the product data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FILTER_VALIDATE_INT);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$code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'code');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$name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'name');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$price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'price', FILTER_VALIDATE_FLOAT);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Validate inputs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null ||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false || $code == null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|| $name == null || $price == null || $price == false 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$error = "Invalid product data. Check all fields and try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again.";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include('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require_once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1595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Manager: </a:t>
            </a:r>
            <a:r>
              <a:rPr lang="en-US" dirty="0" err="1"/>
              <a:t>add_product.php</a:t>
            </a:r>
            <a:r>
              <a:rPr lang="en-US" dirty="0"/>
              <a:t> (part 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A2496-466C-4283-B1DC-65C752495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Add the product to the database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$query = 'INSERT INTO products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VALUES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(: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:code, :name, :price)';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 =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-&gt;prepare($query);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fr-FR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fr-FR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(':code', $code);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(':name', $name);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(':price', $price);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$statement-&gt;execute();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closeCursor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Display the Product List page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include('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90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connect to a MySQL database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862205-4D18-454B-A4F1-4E14B90FCA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mysql:host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localhost;dbname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=my_guitar_shop1';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$username =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mgs_user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$password = 'pa55word';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creates PDO object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PDO($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$username, $password);  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5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8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for database programming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96364-8F0C-4480-819F-CE115EA05C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object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new keyword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argument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PDO object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DSN (Data Source Name)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PDO (PHP Data objects) extension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6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46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a try/catch statement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6B001-69DF-46B6-A5A2-2C2DBE2A3C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statements that might throw an exception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catch (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ExceptionClass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statements that handle the exception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executing a method of any object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7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85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handle a PDO exception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21A90-50FB-4BB4-8276-B34976BFC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PDO($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$username, $password);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echo '&lt;p&gt;You are connected to the database!&lt;/p&gt;';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catch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error_message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$e-&gt;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echo "&lt;p&gt;An error occurred while connecting to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the database: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error_message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&lt;/p&gt;";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handle any type of exception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statements that might throw an exception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catch (Exception $e)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error_message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$e-&gt;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echo "&lt;p&gt;Error message: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error_message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&lt;/p&gt;";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8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27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for exception handling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0EED0-7F12-41BC-A193-357A3DC558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exception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exception handling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throw an exception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try/catch statement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try block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catch block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method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Exception class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PDOException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class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E22C9BFC-9F64-4972-B00C-094B5E8ECEDF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9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74350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163</TotalTime>
  <Words>3279</Words>
  <Application>Microsoft Office PowerPoint</Application>
  <PresentationFormat>On-screen Show (4:3)</PresentationFormat>
  <Paragraphs>727</Paragraphs>
  <Slides>43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4</vt:lpstr>
      <vt:lpstr>Applied objective</vt:lpstr>
      <vt:lpstr>Knowledge objectives</vt:lpstr>
      <vt:lpstr>The syntax for creating an object from any class</vt:lpstr>
      <vt:lpstr>How to connect to a MySQL database</vt:lpstr>
      <vt:lpstr>Key terms for database programming</vt:lpstr>
      <vt:lpstr>The syntax for a try/catch statement</vt:lpstr>
      <vt:lpstr>How to handle a PDO exception</vt:lpstr>
      <vt:lpstr>Key terms for exception handling</vt:lpstr>
      <vt:lpstr>A method of the PDO class for preparing a SQL statement</vt:lpstr>
      <vt:lpstr>How to execute a SQL statement that doesn’t have parameters</vt:lpstr>
      <vt:lpstr>Two more methods of the PDOStatement class</vt:lpstr>
      <vt:lpstr>Code that uses a string index to access each column</vt:lpstr>
      <vt:lpstr>Key terms for working with result sets</vt:lpstr>
      <vt:lpstr>Another method of the PDOStatement class</vt:lpstr>
      <vt:lpstr>How to use a foreach statement to display the result set in an HTML table</vt:lpstr>
      <vt:lpstr>Key terms for looping through a result set</vt:lpstr>
      <vt:lpstr>How to execute an INSERT statement</vt:lpstr>
      <vt:lpstr>How to execute an UPDATE statement</vt:lpstr>
      <vt:lpstr>How to execute a DELETE statement</vt:lpstr>
      <vt:lpstr>The user interface for the Product Viewer program</vt:lpstr>
      <vt:lpstr>The user interface after the user selects a new category</vt:lpstr>
      <vt:lpstr>Product Viewer program: database.php file</vt:lpstr>
      <vt:lpstr>Product Viewer program: database_error.php file</vt:lpstr>
      <vt:lpstr>Product Viewer program: index.php file (part 1)</vt:lpstr>
      <vt:lpstr>Product Viewer program: index.php file (part 2)</vt:lpstr>
      <vt:lpstr>Product Viewer program: index.php file (part 3)</vt:lpstr>
      <vt:lpstr>Product Viewer program: index.php file (part 4)</vt:lpstr>
      <vt:lpstr>Product Viewer program: index.php file (part 5)</vt:lpstr>
      <vt:lpstr>The Product List page of the Product Manager application</vt:lpstr>
      <vt:lpstr>The Add Product page of the Product Manager application</vt:lpstr>
      <vt:lpstr>Product Manager: index.php (part 1)</vt:lpstr>
      <vt:lpstr>Product Manager: index.php (part 2)</vt:lpstr>
      <vt:lpstr>Product Manager: index.php (part 3)</vt:lpstr>
      <vt:lpstr>Product Manager: index.php (part 4)</vt:lpstr>
      <vt:lpstr>Product Manager: index.php (part 5)</vt:lpstr>
      <vt:lpstr>Product Manager: index.php (part 6)</vt:lpstr>
      <vt:lpstr>Product Manager: delete_product.php</vt:lpstr>
      <vt:lpstr>Product Manager: add_product_form.php (part 1)</vt:lpstr>
      <vt:lpstr>Product Manager: add_product_form.php (part 2)</vt:lpstr>
      <vt:lpstr>Product Manager: add_product_form.php (part 3)</vt:lpstr>
      <vt:lpstr>Product Manager: add_product.php (part 1)</vt:lpstr>
      <vt:lpstr>Product Manager: add_product.php (part 2)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Judy Taylor</dc:creator>
  <cp:lastModifiedBy>Judy Taylor</cp:lastModifiedBy>
  <cp:revision>16</cp:revision>
  <cp:lastPrinted>2016-01-14T23:03:16Z</cp:lastPrinted>
  <dcterms:created xsi:type="dcterms:W3CDTF">2019-07-29T18:57:33Z</dcterms:created>
  <dcterms:modified xsi:type="dcterms:W3CDTF">2019-07-31T19:44:22Z</dcterms:modified>
</cp:coreProperties>
</file>