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6"/>
  </p:notesMasterIdLst>
  <p:handoutMasterIdLst>
    <p:handoutMasterId r:id="rId27"/>
  </p:handoutMasterIdLst>
  <p:sldIdLst>
    <p:sldId id="256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4" r:id="rId20"/>
    <p:sldId id="343" r:id="rId21"/>
    <p:sldId id="345" r:id="rId22"/>
    <p:sldId id="346" r:id="rId23"/>
    <p:sldId id="347" r:id="rId24"/>
    <p:sldId id="348" r:id="rId2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74" autoAdjust="0"/>
    <p:restoredTop sz="86452" autoAdjust="0"/>
  </p:normalViewPr>
  <p:slideViewPr>
    <p:cSldViewPr>
      <p:cViewPr varScale="1">
        <p:scale>
          <a:sx n="83" d="100"/>
          <a:sy n="83" d="100"/>
        </p:scale>
        <p:origin x="106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5283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4008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2942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929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704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914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065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1974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2894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2362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0178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0622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2261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3445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55913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344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78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1917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876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1979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072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141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2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7660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021416"/>
            <a:ext cx="7315200" cy="8741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3421259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553E5706-88E6-4D61-A5B9-3D9BB4ADDDA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2800" y="5105036"/>
            <a:ext cx="7315200" cy="8741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0902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0006"/>
            <a:ext cx="7315200" cy="369332"/>
          </a:xfrm>
        </p:spPr>
        <p:txBody>
          <a:bodyPr lIns="0" tIns="0" rIns="0" bIns="0">
            <a:spAutoFit/>
          </a:bodyPr>
          <a:lstStyle>
            <a:lvl1pPr algn="l">
              <a:defRPr sz="2400" b="1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45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6" r:id="rId11"/>
    <p:sldLayoutId id="2147483685" r:id="rId1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 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form data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4FAEF-E6FD-457B-BFA8-5B874908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that accesses the array and its values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DB34ED-98C5-462B-9CAD-06BC65D20C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$toppings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'top',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FILTER_SANITIZE_SPECIAL_CHARS, FILTER_REQUIRE_ARRAY);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($toppings !== NULL)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$top1 = $toppings[0];       // $top1 is pep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$top2 = $toppings[1];       // $top2 is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olv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$top3 = $toppings[2];       // $top3 is not set – error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  <a:p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DA93B73A-B6EE-43FF-B863-39A266DD6C0A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10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945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that uses a loop to process the array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932406-75E5-40A3-BB4D-CBFB486D36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15200" cy="305204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$toppings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'top',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FILTER_SANITIZE_SPECIAL_CHARS, FILTER_REQUIRE_ARRAY);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($toppings !== NULL)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foreach($toppings as $key =&gt; $value)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echo $key. ' = ' . $value . '&lt;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echo 'No toppings selected.';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message displayed by the browser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Content Placeholder 7" descr="See page 217 in textbook.">
            <a:extLst>
              <a:ext uri="{FF2B5EF4-FFF2-40B4-BE49-F238E27FC236}">
                <a16:creationId xmlns:a16="http://schemas.microsoft.com/office/drawing/2014/main" id="{193288D0-B51B-437B-9A31-B5817AEC15B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400" y="4114800"/>
            <a:ext cx="3076918" cy="708417"/>
          </a:xfrm>
          <a:prstGeom prst="rect">
            <a:avLst/>
          </a:prstGeom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DA93B73A-B6EE-43FF-B863-39A266DD6C0A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11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180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for a drop-down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E34CBE-4E22-47F3-BC1F-1F651C16D9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&lt;select name="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card_type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value="visa"&gt;Visa&lt;/option&gt;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value="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mastercard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"&gt;MasterCard&lt;/option&gt;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value="discover"&gt;Discover&lt;/option&gt;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&lt;/select&gt;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drop-down list in a browser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9" name="Content Placeholder 8" descr="See page 219 in textbook.">
            <a:extLst>
              <a:ext uri="{FF2B5EF4-FFF2-40B4-BE49-F238E27FC236}">
                <a16:creationId xmlns:a16="http://schemas.microsoft.com/office/drawing/2014/main" id="{9B22891A-2BDF-4E46-AB2A-22F8DDDDC67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400" y="2895600"/>
            <a:ext cx="3078137" cy="1119323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B200E7-7C8D-4B9F-9419-F00F542435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4038600"/>
            <a:ext cx="7391400" cy="20574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to set a default option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&lt;option value="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mastercard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&gt;MasterCard&lt;/option&gt;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PHP to access the drop-down list data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card_type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card_type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  <a:p>
            <a:endParaRPr lang="en-US" dirty="0"/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DA93B73A-B6EE-43FF-B863-39A266DD6C0A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12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384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list box that doesn’t allow multiple selections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74CEDE-DEB1-4C6A-BAD7-2B817A71E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90904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&lt;select name="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card_type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size="3"&gt;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&lt;option value="visa"&gt;Visa&lt;/option&gt;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&lt;option value="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mastercard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"&gt;MasterCard&lt;/option&gt;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value="discover"&gt;Discover&lt;/option&gt;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&lt;/select&gt;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list box in a browser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Content Placeholder 7" descr="See page 221 in textbook.">
            <a:extLst>
              <a:ext uri="{FF2B5EF4-FFF2-40B4-BE49-F238E27FC236}">
                <a16:creationId xmlns:a16="http://schemas.microsoft.com/office/drawing/2014/main" id="{6BD8A782-35FE-4F1D-B708-B68CFEE01B4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400" y="2971801"/>
            <a:ext cx="3796918" cy="1097375"/>
          </a:xfrm>
          <a:prstGeom prst="rect">
            <a:avLst/>
          </a:prstGeom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DA93B73A-B6EE-43FF-B863-39A266DD6C0A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13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525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list box that allows multiple selections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2E8815-39F2-428A-A3E0-394A236AD2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&lt;select name="top[]" size="3" multiple&gt;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value="pep" selected&gt;Pepperoni&lt;/option&gt;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value="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"&gt;Mushrooms&lt;/option&gt;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value="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"&gt;Olives&lt;/option&gt;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&lt;/select&gt;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list box in a browser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Content Placeholder 7" descr="See page 221 in textbook.">
            <a:extLst>
              <a:ext uri="{FF2B5EF4-FFF2-40B4-BE49-F238E27FC236}">
                <a16:creationId xmlns:a16="http://schemas.microsoft.com/office/drawing/2014/main" id="{E532727D-1B10-4025-96EF-D97EABE4EA0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400" y="2986912"/>
            <a:ext cx="3999932" cy="1152244"/>
          </a:xfrm>
          <a:prstGeom prst="rect">
            <a:avLst/>
          </a:prstGeom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DA93B73A-B6EE-43FF-B863-39A266DD6C0A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14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336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for a list box that allows multiple selections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D253E-1B8F-40AB-94A2-3E7A7E969B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$toppings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'top',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FILTER_SANITIZE_SPECIAL_CHARS, FILTER_REQUIRE_ARRAY);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($toppings !== NULL)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foreach ($toppings as $key =&gt; $value)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echo $key. ' = ' . $value . '&lt;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&gt;'; // 0 = pep, 1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msh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echo 'No toppings selected.';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  <a:p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DA93B73A-B6EE-43FF-B863-39A266DD6C0A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15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023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for a text area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AE1936-43FB-44F6-9CEA-DCB6954F6B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14704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name="comment" rows="4" cols="50"&gt;Welcome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PHP and MySQL!&lt;/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text area in the browser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Content Placeholder 7" descr="See page 223 in textbook.">
            <a:extLst>
              <a:ext uri="{FF2B5EF4-FFF2-40B4-BE49-F238E27FC236}">
                <a16:creationId xmlns:a16="http://schemas.microsoft.com/office/drawing/2014/main" id="{24692DF2-7A0B-4A71-A30F-BCE2E472AB6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400" y="2209801"/>
            <a:ext cx="6996376" cy="1256800"/>
          </a:xfrm>
          <a:prstGeom prst="rect">
            <a:avLst/>
          </a:prstGeom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DA93B73A-B6EE-43FF-B863-39A266DD6C0A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16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595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URL when using the GET method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DC7660-5FC4-4766-8F00-1F1AF938E1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the user includes spaces in the text area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process_data.php?comment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Welcome+to+PHP+and+MySQL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the user presses the Enter or Return key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process_data.php?comment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=Welcome+to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%0D%0A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PHP+and+MySQL!</a:t>
            </a:r>
          </a:p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the user doesn’t enter any text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process_data.php?comment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PHP to get the data from the text area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$comment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'comment');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DA93B73A-B6EE-43FF-B863-39A266DD6C0A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17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08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the </a:t>
            </a:r>
            <a:r>
              <a:rPr lang="en-US" dirty="0" err="1"/>
              <a:t>htmlspecialchars</a:t>
            </a:r>
            <a:r>
              <a:rPr lang="en-US" dirty="0"/>
              <a:t>() function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131E2B-0861-487C-95A7-9B6F63DDC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htmlspecialchars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($string[,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quote_style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[, $charset[,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double_encode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]]])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HTML character entities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0" indent="-2743200">
              <a:spcBef>
                <a:spcPts val="300"/>
              </a:spcBef>
              <a:spcAft>
                <a:spcPts val="300"/>
              </a:spcAft>
              <a:tabLst>
                <a:tab pos="573088" algn="ctr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Character	Character entity</a:t>
            </a:r>
          </a:p>
          <a:p>
            <a:pPr marL="2743200" marR="0" indent="-2743200">
              <a:spcBef>
                <a:spcPts val="300"/>
              </a:spcBef>
              <a:spcAft>
                <a:spcPts val="300"/>
              </a:spcAft>
              <a:tabLst>
                <a:tab pos="573088" algn="ctr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&amp;	&amp;amp;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43200" marR="0" indent="-2743200">
              <a:spcBef>
                <a:spcPts val="300"/>
              </a:spcBef>
              <a:spcAft>
                <a:spcPts val="300"/>
              </a:spcAft>
              <a:tabLst>
                <a:tab pos="573088" algn="ctr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&lt;	&amp;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43200" marR="0" indent="-2743200">
              <a:spcBef>
                <a:spcPts val="300"/>
              </a:spcBef>
              <a:spcAft>
                <a:spcPts val="300"/>
              </a:spcAft>
              <a:tabLst>
                <a:tab pos="573088" algn="ctr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&gt;	&amp;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43200" marR="0" indent="-2743200">
              <a:spcBef>
                <a:spcPts val="300"/>
              </a:spcBef>
              <a:spcAft>
                <a:spcPts val="300"/>
              </a:spcAft>
              <a:tabLst>
                <a:tab pos="573088" algn="ctr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"	&amp;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quot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43200" marR="0" indent="-2743200">
              <a:spcBef>
                <a:spcPts val="300"/>
              </a:spcBef>
              <a:spcAft>
                <a:spcPts val="300"/>
              </a:spcAft>
              <a:tabLst>
                <a:tab pos="573088" algn="ctr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'	&amp;#039;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43200" marR="0" indent="-2743200">
              <a:spcBef>
                <a:spcPts val="300"/>
              </a:spcBef>
              <a:spcAft>
                <a:spcPts val="300"/>
              </a:spcAft>
              <a:tabLst>
                <a:tab pos="573088" algn="ctr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Non-breaking space	&amp;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nbsp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DA93B73A-B6EE-43FF-B863-39A266DD6C0A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18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477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that uses special characters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F7C9B2-F21B-4C8D-8A61-45C8754EC4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36933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text entered by the user</a:t>
            </a:r>
          </a:p>
          <a:p>
            <a:endParaRPr lang="en-US" dirty="0"/>
          </a:p>
        </p:txBody>
      </p:sp>
      <p:pic>
        <p:nvPicPr>
          <p:cNvPr id="12" name="Content Placeholder 11" descr="See page 225 in textbook.">
            <a:extLst>
              <a:ext uri="{FF2B5EF4-FFF2-40B4-BE49-F238E27FC236}">
                <a16:creationId xmlns:a16="http://schemas.microsoft.com/office/drawing/2014/main" id="{3BD2D6CD-C527-4939-AB98-2353AB74224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295400" y="1524000"/>
            <a:ext cx="5651482" cy="609653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E5697FF-1F37-4C33-B42C-8872F3BB42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2286000"/>
            <a:ext cx="7391400" cy="2431824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 that converts special characters to character entities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$comment = $_POST['comment'];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$comment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htmlspecialchars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($comment);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&lt;p&gt;&lt;?php echo $comment; ?&gt;&lt;/p&gt;</a:t>
            </a:r>
          </a:p>
          <a:p>
            <a:pPr marL="347345" marR="0">
              <a:spcBef>
                <a:spcPts val="12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 displayed in the browser</a:t>
            </a:r>
          </a:p>
          <a:p>
            <a:endParaRPr lang="en-US" dirty="0"/>
          </a:p>
        </p:txBody>
      </p:sp>
      <p:pic>
        <p:nvPicPr>
          <p:cNvPr id="13" name="Content Placeholder 12" descr="See page 225 in textbook.">
            <a:extLst>
              <a:ext uri="{FF2B5EF4-FFF2-40B4-BE49-F238E27FC236}">
                <a16:creationId xmlns:a16="http://schemas.microsoft.com/office/drawing/2014/main" id="{79A5C074-0B17-4D54-BB47-3AA2C107DAC1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4"/>
          <a:stretch>
            <a:fillRect/>
          </a:stretch>
        </p:blipFill>
        <p:spPr>
          <a:xfrm>
            <a:off x="1293125" y="4876800"/>
            <a:ext cx="5084505" cy="554784"/>
          </a:xfrm>
          <a:prstGeom prst="rect">
            <a:avLst/>
          </a:prstGeom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DA93B73A-B6EE-43FF-B863-39A266DD6C0A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19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41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objectives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2D088-3552-4B29-97C1-624A1F4E7C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text boxes, password boxes, radio buttons, check boxes, drop-down lists, list boxes, and text areas to get input from the user.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hidden fields to pass data to the web application when a form is submitted.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htmlspecialchars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and nl2br functions to display user entries the way you want them displayed.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echo statements to display data in a web page.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DA93B73A-B6EE-43FF-B863-39A266DD6C0A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349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double-encoded less than character entity (&amp;</a:t>
            </a:r>
            <a:r>
              <a:rPr lang="en-US" dirty="0" err="1"/>
              <a:t>lt</a:t>
            </a:r>
            <a:r>
              <a:rPr lang="en-US" dirty="0"/>
              <a:t>;)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9BF528-584D-4CD4-9D14-A1B64F1EB9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amp;lt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prevents double encoding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$comment = </a:t>
            </a: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htmlspecialchars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($comment, ENT_COMPAT,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'ISO-8859-1', false);</a:t>
            </a:r>
          </a:p>
          <a:p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DA93B73A-B6EE-43FF-B863-39A266DD6C0A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20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053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the nl2br() function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B4E736-5E17-4EA4-A127-089A0F8007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nl2br($string[,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is_xhtml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DA93B73A-B6EE-43FF-B863-39A266DD6C0A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21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368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text entered into the text area</a:t>
            </a:r>
          </a:p>
        </p:txBody>
      </p:sp>
      <p:pic>
        <p:nvPicPr>
          <p:cNvPr id="10" name="Content Placeholder 9" descr="See page 227 in textbook.">
            <a:extLst>
              <a:ext uri="{FF2B5EF4-FFF2-40B4-BE49-F238E27FC236}">
                <a16:creationId xmlns:a16="http://schemas.microsoft.com/office/drawing/2014/main" id="{FB6F7B94-1689-4882-BC7C-771EEC1C1A8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400" y="1096438"/>
            <a:ext cx="5761220" cy="1201626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D6E3A22-95C5-4BB4-8971-93CC682EB4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2286000"/>
            <a:ext cx="7391400" cy="2861842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Converting line break characters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line break tags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$comment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'comment');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$comment = nl2br($comment, false);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// use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tags, not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 tags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&lt;p&gt;&lt;?php echo $comment; ?&gt;&lt;/p&gt;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 displayed in the browser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1" name="Content Placeholder 10" descr="See page 227 in textbook.">
            <a:extLst>
              <a:ext uri="{FF2B5EF4-FFF2-40B4-BE49-F238E27FC236}">
                <a16:creationId xmlns:a16="http://schemas.microsoft.com/office/drawing/2014/main" id="{8FC37E03-FD94-4FC1-925D-364E8CB763BC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4"/>
          <a:stretch>
            <a:fillRect/>
          </a:stretch>
        </p:blipFill>
        <p:spPr>
          <a:xfrm>
            <a:off x="931985" y="5208358"/>
            <a:ext cx="5931312" cy="735242"/>
          </a:xfrm>
          <a:prstGeom prst="rect">
            <a:avLst/>
          </a:prstGeom>
        </p:spPr>
      </p:pic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DA93B73A-B6EE-43FF-B863-39A266DD6C0A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22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035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echo statement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FEE6CC-DA57-426E-9F1D-E40CE8BB1D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s-ES" b="1" spc="-1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US" b="1" spc="-1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 $var1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echo($var1)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 $var1 [, $var2 ...]</a:t>
            </a:r>
          </a:p>
          <a:p>
            <a:pPr marL="347345" marR="0">
              <a:spcBef>
                <a:spcPts val="12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 'Welcome to PHP and MySQL!';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 'Name: ' . $name;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echo('Name: ' . $name);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 'Cost: $', $cost;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DA93B73A-B6EE-43FF-B863-39A266DD6C0A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23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859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print statement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A2F5F-75EF-4C5F-BE47-98FEAF6248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s-ES" b="1" spc="-1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US" b="1" spc="-1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 $var1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echo($var1)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 $var1 [, $var2 ...]</a:t>
            </a:r>
          </a:p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 'Welcome to PHP and MySQL!';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 'Name: ' . $name;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print('Name: ' . $name);</a:t>
            </a:r>
          </a:p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print in an expression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($age &gt;= 18) ? print('Can vote.') : print('Cannot vote.');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DA93B73A-B6EE-43FF-B863-39A266DD6C0A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24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8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objectives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49217-E527-4CA6-A145-9F17574B31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way a PHP application gets data from text boxes, password boxes, hidden fields, radio buttons, check boxes, drop-down lists, list boxes, and text areas.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htmlspecialchars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and nl2br functions.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echo and print statements.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DA93B73A-B6EE-43FF-B863-39A266DD6C0A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01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input: the HTML for three types of fields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C40C11-0F26-4850-8E04-834902829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37564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name="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value="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rharris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type="password" name="password"&gt;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type="hidden" name="action" value="login"&gt;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text and password fields in the browser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Content Placeholder 7" descr="See page 211 in textbook.">
            <a:extLst>
              <a:ext uri="{FF2B5EF4-FFF2-40B4-BE49-F238E27FC236}">
                <a16:creationId xmlns:a16="http://schemas.microsoft.com/office/drawing/2014/main" id="{2DA4CD31-B99D-4290-B28A-4E4AB2C17B7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400" y="2516946"/>
            <a:ext cx="4082235" cy="1064454"/>
          </a:xfrm>
          <a:prstGeom prst="rect">
            <a:avLst/>
          </a:prstGeom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DA93B73A-B6EE-43FF-B863-39A266DD6C0A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4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40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1792"/>
            <a:ext cx="7315200" cy="738664"/>
          </a:xfrm>
        </p:spPr>
        <p:txBody>
          <a:bodyPr/>
          <a:lstStyle/>
          <a:p>
            <a:r>
              <a:rPr lang="en-US" dirty="0"/>
              <a:t>The URL using the GET method for the form with a password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F1B75C-5948-4788-A207-FBA32D23D1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41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process_data.php?user_name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rharris&amp;password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=s3cr3t72&amp;action=login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PHP for the GET method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(INPUT_GET, 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$password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(INPUT_GET, 'password');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$action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(INPUT_GET, 'action');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using the POST method for the form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process_data.php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PHP for the POST method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$password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'password');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$action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'action');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DA93B73A-B6EE-43FF-B863-39A266DD6C0A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5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23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for three radio buttons in a group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6450F7-4D72-4B02-A683-9468A49DC2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type="radio" name="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card_type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value="visa" checked&gt; Visa&lt;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type="radio" name="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card_type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value="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mastercard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 MasterCard&lt;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type="radio" name="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card_type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value="discover"&gt; Discover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radio buttons in the browser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Content Placeholder 7" descr="See page 213 in textbook.">
            <a:extLst>
              <a:ext uri="{FF2B5EF4-FFF2-40B4-BE49-F238E27FC236}">
                <a16:creationId xmlns:a16="http://schemas.microsoft.com/office/drawing/2014/main" id="{3EB5B23B-EB6B-455B-9799-30482622DBD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400" y="3276600"/>
            <a:ext cx="2979374" cy="1047993"/>
          </a:xfrm>
          <a:prstGeom prst="rect">
            <a:avLst/>
          </a:prstGeom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DA93B73A-B6EE-43FF-B863-39A266DD6C0A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6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5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to access a radio button group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5F511C-3B2E-41F6-B564-FB1138FAF7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card_type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card_type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 to add a default value for a group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no default button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card_type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card_type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card_type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NULL) {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card_type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'unknown';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DA93B73A-B6EE-43FF-B863-39A266DD6C0A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7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12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for three check boxes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FB54035-E5A6-49BE-94B0-07CF70B34C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41459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type="checkbox" name="pep" checked&gt; Pepperoni&lt;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type="checkbox" name="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 Mushrooms&lt;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type="checkbox" name="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 Olives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check boxes in the browser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1" name="Content Placeholder 10" descr="See page 215 in textbook.">
            <a:extLst>
              <a:ext uri="{FF2B5EF4-FFF2-40B4-BE49-F238E27FC236}">
                <a16:creationId xmlns:a16="http://schemas.microsoft.com/office/drawing/2014/main" id="{65C84836-142A-425A-8FA5-78E43DB5240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401" y="2471669"/>
            <a:ext cx="2924505" cy="1168705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CB94F9-BCF8-404F-8BD7-D525766035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3657600"/>
            <a:ext cx="7391400" cy="213353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PHP to access the check box data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$pepperoni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($_POST['pep']);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$mushrooms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($_POST['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$olives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($_POST['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  <a:p>
            <a:endParaRPr lang="en-US" dirty="0"/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DA93B73A-B6EE-43FF-B863-39A266DD6C0A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8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741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related check boxes in an array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B1A2E4-9A39-40B4-A0D1-B0A6B2D994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type="checkbox" name="top[]" value="pep"&gt; Pepperoni&lt;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type="checkbox" name="top[]" value="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 Mushrooms&lt;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type="checkbox" name="top[]" value="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 Olives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check boxes in the browser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Content Placeholder 7" descr="See page 217 in textbook.">
            <a:extLst>
              <a:ext uri="{FF2B5EF4-FFF2-40B4-BE49-F238E27FC236}">
                <a16:creationId xmlns:a16="http://schemas.microsoft.com/office/drawing/2014/main" id="{C50B1E58-6B0C-4AA7-8D8C-495472EF3D7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400" y="2987321"/>
            <a:ext cx="3336020" cy="1141270"/>
          </a:xfrm>
          <a:prstGeom prst="rect">
            <a:avLst/>
          </a:prstGeom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Ed.)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DA93B73A-B6EE-43FF-B863-39A266DD6C0A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9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16610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66</TotalTime>
  <Words>2069</Words>
  <Application>Microsoft Office PowerPoint</Application>
  <PresentationFormat>On-screen Show (4:3)</PresentationFormat>
  <Paragraphs>296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Narrow</vt:lpstr>
      <vt:lpstr>Courier New</vt:lpstr>
      <vt:lpstr>Times New Roman</vt:lpstr>
      <vt:lpstr>Master slides_with_titles_logo</vt:lpstr>
      <vt:lpstr>Chapter 7</vt:lpstr>
      <vt:lpstr>Applied objectives</vt:lpstr>
      <vt:lpstr>Knowledge objectives</vt:lpstr>
      <vt:lpstr>Text input: the HTML for three types of fields</vt:lpstr>
      <vt:lpstr>The URL using the GET method for the form with a password</vt:lpstr>
      <vt:lpstr>The HTML for three radio buttons in a group</vt:lpstr>
      <vt:lpstr>PHP to access a radio button group</vt:lpstr>
      <vt:lpstr>The HTML for three check boxes</vt:lpstr>
      <vt:lpstr>Three related check boxes in an array</vt:lpstr>
      <vt:lpstr>PHP that accesses the array and its values</vt:lpstr>
      <vt:lpstr>PHP that uses a loop to process the array</vt:lpstr>
      <vt:lpstr>The HTML for a drop-down list</vt:lpstr>
      <vt:lpstr>A list box that doesn’t allow multiple selections</vt:lpstr>
      <vt:lpstr>A list box that allows multiple selections</vt:lpstr>
      <vt:lpstr>PHP for a list box that allows multiple selections</vt:lpstr>
      <vt:lpstr>The HTML for a text area</vt:lpstr>
      <vt:lpstr>The URL when using the GET method</vt:lpstr>
      <vt:lpstr>Syntax of the htmlspecialchars() function</vt:lpstr>
      <vt:lpstr>An example that uses special characters</vt:lpstr>
      <vt:lpstr>A double-encoded less than character entity (&amp;lt;)</vt:lpstr>
      <vt:lpstr>Syntax of the nl2br() function</vt:lpstr>
      <vt:lpstr>The text entered into the text area</vt:lpstr>
      <vt:lpstr>The echo statement</vt:lpstr>
      <vt:lpstr>The print statement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Judy Taylor</dc:creator>
  <cp:lastModifiedBy>Judy Taylor</cp:lastModifiedBy>
  <cp:revision>10</cp:revision>
  <cp:lastPrinted>2016-01-14T23:03:16Z</cp:lastPrinted>
  <dcterms:created xsi:type="dcterms:W3CDTF">2019-07-29T23:51:38Z</dcterms:created>
  <dcterms:modified xsi:type="dcterms:W3CDTF">2019-07-30T00:57:51Z</dcterms:modified>
</cp:coreProperties>
</file>