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86452" autoAdjust="0"/>
  </p:normalViewPr>
  <p:slideViewPr>
    <p:cSldViewPr>
      <p:cViewPr varScale="1">
        <p:scale>
          <a:sx n="71" d="100"/>
          <a:sy n="71" d="100"/>
        </p:scale>
        <p:origin x="12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89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691658"/>
            <a:ext cx="7315200" cy="1328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5199DC5C-86C0-4F09-948D-9F348FBCA3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352800"/>
            <a:ext cx="7391400" cy="1295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xmlns="" id="{5B1E9CFA-FB61-4B7D-90E2-4AF75200E5C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200" y="1796059"/>
            <a:ext cx="7315200" cy="10126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48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Image_Text_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1736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471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638F955E-4540-428D-901E-B6A430A2DE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4265" y="1756321"/>
            <a:ext cx="7315200" cy="6423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831EB415-D922-45F6-B549-D1A7790ED6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0535" y="2996778"/>
            <a:ext cx="7391400" cy="61736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xmlns="" id="{1E84C6DC-9661-4C5E-81A4-8595D08FAF4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2000" y="3690342"/>
            <a:ext cx="7315200" cy="7869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FB7D6EA5-C759-4FA6-A156-0778534CF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0535" y="4869037"/>
            <a:ext cx="7391400" cy="61736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xmlns="" id="{351CDCB7-F268-4F42-845C-9F4F51AE703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62000" y="5554836"/>
            <a:ext cx="7315200" cy="6173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CB2E7D88-EAEA-4B61-A801-9151EBC9F9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419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6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B8DCA-BD26-4C12-8AF3-AA594E3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date and time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44C4AC-0193-4C61-886F-CB193AB96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	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	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	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YEAR[(4)]	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63581F-BD99-4A46-AE79-8580A71E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CE3A44-0A74-4697-8F8E-2C5AC938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45EFBF-F569-4565-84E7-7C95AA8C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D0F3C-CF54-4418-BED9-0D078D42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MySQL interprets literal date/time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C5B9C4-106A-42FF-A9C4-96E607658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286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Literal value		Value stored in DATE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'2018-08-15'	2018-08-15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'2018-8-15'	2018-08-15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'18-8-15'	2018-08-15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'20180815'	2018-08-15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20180815	2018-08-15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'2018.08.15'	2018-08-15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'18/8/15'	2018-08-15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'8/15/18'	None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'2018-02-31'	None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021F2F-144A-4134-9E0B-2070972E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692D0E-4F41-4B26-9143-182C514F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D9D51-1A58-49C1-AFE0-815416FF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ED95A-F0B9-466B-A274-EB013F2E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MySQL interprets literal date/time values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B73290-3CFE-431F-BBE2-D09B7F864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696200" cy="44196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70163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Literal value	Value stored in TIME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'7:32'	07:32:00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'19:32:11'	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'193211'	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193211	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'19:61:11'	None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346075" algn="l"/>
                <a:tab pos="3200400" algn="l"/>
              </a:tabLs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	Value stored in DATETIME or Literal Value	TIMESTAMP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'2018-08-15 19:32:11'	2018-08-15 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'2018-08-15'	2018-08-15 00:00:00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629A1C-A4BB-46B0-970A-F4A57A33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D3F847-114B-48E6-901F-7D18D1F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323BF4-B8A6-4291-8D86-12CC190C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30183-8512-4F3C-B134-BB87A644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ENUM and SET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B8CA5C-8064-423A-965A-8268FCAD1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indent="3175">
              <a:spcBef>
                <a:spcPts val="600"/>
              </a:spcBef>
              <a:spcAft>
                <a:spcPts val="600"/>
              </a:spcAft>
              <a:tabLst>
                <a:tab pos="1606550" algn="l"/>
                <a:tab pos="1771650" algn="l"/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6065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	1-2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6065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	1-8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values are stored in ENUM columns</a:t>
            </a:r>
          </a:p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057400" algn="l"/>
                <a:tab pos="2063750" algn="l"/>
                <a:tab pos="3429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Stored in column </a:t>
            </a:r>
            <a:b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ENUM ('Yes', 'No', 'Maybe')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'Yes'	'Yes'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'No'	'No'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'Maybe'	'Maybe'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'Possibly'	''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F403-5051-47E2-977A-C24DD6A0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D59BF0-C713-4C10-8D07-2C5D4121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4A3FB1-95F6-43C4-8357-2A75788D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D9996-B12D-4950-B98C-99BCF39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values are stored in SET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FD068A-BB9D-434E-9E90-452E26542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2628900" algn="l"/>
                <a:tab pos="2632075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Stored in column</a:t>
            </a:r>
            <a:b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SET ('Pepperoni', 'Mushrooms', 'Olives')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628900" algn="l"/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'Pepperoni'	'Pepperoni'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628900" algn="l"/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'Mushrooms'	'Mushrooms'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628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'Pepperoni, Bacon'	'Pepperoni'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628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'Olives, Pepperoni'	'Pepperoni, Olives'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A4CC3-55E6-4E9C-BA77-324C1483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1862B0-044D-4D20-9DA4-50ECBA7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876282-A8CE-4BD3-A460-4C22CC68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B971B-D14E-46DC-8804-8D581A8E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large object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5F4E05-242B-4CFE-8D54-9CA3555A8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057400" algn="l"/>
                <a:tab pos="206375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large objects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BLOB (binary large object) types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CLOB (character large object) types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6512AB-B471-4C88-A02A-13DE7AB0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D341F-DA25-41B5-A9E8-AD51EE1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68ABC6-0EF4-464D-B7EB-A87CA925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AA241-8045-461D-B852-D057639E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Implicitly convert a number to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525BF7-7B04-4FF9-ADC0-307335132B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990600"/>
            <a:ext cx="7391400" cy="6173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CONCAT('$',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19B372-0E95-4D6E-AAF8-01FA36FA96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398983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Implicitly convert a string to a number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57FC4C-6336-40A5-8910-CD146DD9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CAD59F-F36D-4568-8FB3-498048C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275843-A581-4F42-8385-D516328A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4" name="Content Placeholder 13" descr="See page 249 in book. ">
            <a:extLst>
              <a:ext uri="{FF2B5EF4-FFF2-40B4-BE49-F238E27FC236}">
                <a16:creationId xmlns:a16="http://schemas.microsoft.com/office/drawing/2014/main" xmlns="" id="{CE3A6103-246E-448A-A26C-EAFAC42939CE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246115" y="1604242"/>
            <a:ext cx="5698547" cy="61136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0562971-C94D-41EF-AF43-71BC0D5DA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0535" y="2895600"/>
            <a:ext cx="7391400" cy="6173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989319/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pic>
        <p:nvPicPr>
          <p:cNvPr id="15" name="Content Placeholder 14" descr="See page 249 in book.">
            <a:extLst>
              <a:ext uri="{FF2B5EF4-FFF2-40B4-BE49-F238E27FC236}">
                <a16:creationId xmlns:a16="http://schemas.microsoft.com/office/drawing/2014/main" xmlns="" id="{6D6D2C3C-AF8C-4FEB-A158-F5D4EE954DAB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1219200" y="3509242"/>
            <a:ext cx="5620023" cy="60575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6E4D895-14A5-4A6C-AF04-3D87FFAA41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0535" y="4716637"/>
            <a:ext cx="7391400" cy="6173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pic>
        <p:nvPicPr>
          <p:cNvPr id="16" name="Content Placeholder 15" descr="See page 249 in book.">
            <a:extLst>
              <a:ext uri="{FF2B5EF4-FFF2-40B4-BE49-F238E27FC236}">
                <a16:creationId xmlns:a16="http://schemas.microsoft.com/office/drawing/2014/main" xmlns="" id="{6F17BD9D-568A-4FE4-A97B-B5AB1C143317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4"/>
          <a:stretch>
            <a:fillRect/>
          </a:stretch>
        </p:blipFill>
        <p:spPr>
          <a:xfrm>
            <a:off x="1219200" y="5326063"/>
            <a:ext cx="5535892" cy="59453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E0F7F35-ECFF-4653-B982-86BAA3968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4267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Implicitly convert a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39382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FCEC9-B33B-498F-B094-763A0BDC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CAST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27579-49DF-4773-94FD-E65D46187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CAST(expression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CONVERT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CONVERT(expression,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 types you can use in these functions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CHAR[(N)]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SIGNED [INTEGER]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[INTEGER]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DECIMAL[(M[,D])]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C1E9D9-BAE0-4DF7-855F-5593B9F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9E4D01-DD2E-4FFA-80BA-4059EA6D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A40E65-84BF-4E71-9DD7-08FF7082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363B8-46DC-4733-9E94-D20AEEB5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CAST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F3DD80-C11C-482F-A8D4-68B1C2A96F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CHAR(10))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SIGNED)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940907-EFBE-4843-8D2A-5F53E657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DA680F-4157-40D2-8C40-9D4C0428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1699D1-B8D4-4AB8-80E2-2ADF4EF9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4" name="Content Placeholder 13" descr="See page 251 in book.">
            <a:extLst>
              <a:ext uri="{FF2B5EF4-FFF2-40B4-BE49-F238E27FC236}">
                <a16:creationId xmlns:a16="http://schemas.microsoft.com/office/drawing/2014/main" xmlns="" id="{0E6273B9-3B45-402E-8F51-ADC54C2860B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219200" y="2188403"/>
            <a:ext cx="6547671" cy="70719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AE63FF9-55A6-4C49-9A3E-E117A200954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0535" y="3573637"/>
            <a:ext cx="7391400" cy="114672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CONVERT(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CHAR(10))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CONVERT(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SIGNED)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endParaRPr lang="en-US" dirty="0"/>
          </a:p>
        </p:txBody>
      </p:sp>
      <p:pic>
        <p:nvPicPr>
          <p:cNvPr id="15" name="Content Placeholder 14" descr="See page 251 in book.">
            <a:extLst>
              <a:ext uri="{FF2B5EF4-FFF2-40B4-BE49-F238E27FC236}">
                <a16:creationId xmlns:a16="http://schemas.microsoft.com/office/drawing/2014/main" xmlns="" id="{93A6618D-C68E-492F-9338-BFD1AB4FBC25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3"/>
          <a:stretch>
            <a:fillRect/>
          </a:stretch>
        </p:blipFill>
        <p:spPr>
          <a:xfrm>
            <a:off x="1233880" y="4715196"/>
            <a:ext cx="6462320" cy="695004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A6151C0-7C7D-46FD-8E35-5B95FDF425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3124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CONVERT function</a:t>
            </a:r>
          </a:p>
        </p:txBody>
      </p:sp>
    </p:spTree>
    <p:extLst>
      <p:ext uri="{BB962C8B-B14F-4D97-AF65-F5344CB8AC3E}">
        <p14:creationId xmlns:p14="http://schemas.microsoft.com/office/powerpoint/2010/main" val="14244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EFC7D-B8C9-4444-9EA9-CA512BAC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 and CHAR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D0A37B-320C-4281-A924-66FB2D620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number,decimal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CHAR(value1[,value2]...)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function examples</a:t>
            </a:r>
          </a:p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3429000" algn="l"/>
                <a:tab pos="343535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429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FORMAT(1234567.8901,2)	1,234,567.89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429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FORMAT(1234.56,4)	1,234.5600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429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FORMAT(1234.56,0)	1,235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E02702-0384-4B75-8D14-B7F3A259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5B0206-4DD9-4143-A193-DDB5981E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1BC6CE-900B-48D7-9840-E853F0F9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8F761-D376-4A29-8066-BD70C325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082C70-30A4-429E-8F60-76CD5F730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queries that convert data from one data type to another.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data that can be stored in any of the character, numeric, date/time, and large object data types.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ENUM and SET data types.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F5807A-5AC8-4467-894B-F08EB542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5C8185-D3F5-449D-BF53-03C90F3A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75B481-C6E1-4679-A3C3-36B4625E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4DD05-AA76-4347-B9EF-520BC60A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function examples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common control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70E12-86EE-4FAE-9592-241150384D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32004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2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</a:t>
            </a:r>
            <a:r>
              <a:rPr lang="en-US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character</a:t>
            </a:r>
            <a:endParaRPr lang="en-US" sz="2800" b="1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CHAR(9)	Tab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CHAR(10)	Line feed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CHAR(13)	Carriage return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CHAR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CHAR(13,10), vendor_address1,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CHAR(13,10),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pic>
        <p:nvPicPr>
          <p:cNvPr id="9" name="Content Placeholder 8" descr="See page 253 in book.">
            <a:extLst>
              <a:ext uri="{FF2B5EF4-FFF2-40B4-BE49-F238E27FC236}">
                <a16:creationId xmlns:a16="http://schemas.microsoft.com/office/drawing/2014/main" xmlns="" id="{42AC3B45-9010-461F-A201-46FF6840D9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857630"/>
            <a:ext cx="3677163" cy="85737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1B6ABEE-7D0E-4A63-B8C9-EF72EB6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C1CC512-E9CF-4B53-8F74-C27F3C9B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8AA9978-25C6-456B-AE0D-D248DA9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F1CEF-8A4F-4E03-859B-6B980FF2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data type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4A745E-4721-48E1-AEEF-246770543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Character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Numeric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Date and time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Large Object (LOB)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Spatial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60F7DB-4D2D-4A25-AFEC-27699CB6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3A2553-3593-42F5-B312-B888C9DF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DD0EFA-4594-4F2F-A411-ACD720CB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D06A8-2408-44DC-B39A-90F1A7A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character types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FD27AEF-98AF-4D60-998A-CCF43A34F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39725" indent="-52388">
              <a:tabLst>
                <a:tab pos="2062163" algn="l"/>
              </a:tabLst>
            </a:pPr>
            <a:r>
              <a:rPr lang="en-US" b="1" dirty="0"/>
              <a:t>Type	Bytes</a:t>
            </a:r>
          </a:p>
          <a:p>
            <a:pPr indent="339725" defTabSz="10302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CHAR(M)	Mx4 </a:t>
            </a:r>
          </a:p>
          <a:p>
            <a:pPr indent="339725" defTabSz="10302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VARCHAR(M)	L+1</a:t>
            </a:r>
          </a:p>
          <a:p>
            <a:r>
              <a:rPr lang="en-US" sz="2400" b="1" dirty="0">
                <a:solidFill>
                  <a:srgbClr val="000099"/>
                </a:solidFill>
              </a:rPr>
              <a:t>How the character types work with utf8mb4</a:t>
            </a:r>
          </a:p>
          <a:p>
            <a:pPr indent="287338" defTabSz="990600"/>
            <a:r>
              <a:rPr lang="en-US" b="1" dirty="0"/>
              <a:t>Data type	Original value	Value stored	Bytes used</a:t>
            </a:r>
          </a:p>
          <a:p>
            <a:pPr indent="287338" defTabSz="1998663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CHAR(2)	'CA’	'CA’	      8</a:t>
            </a:r>
          </a:p>
          <a:p>
            <a:pPr indent="287338" defTabSz="998538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CHAR(10)	'CA’		‘CA         ’	      40</a:t>
            </a:r>
          </a:p>
          <a:p>
            <a:pPr indent="287338" defTabSz="998538">
              <a:tabLst>
                <a:tab pos="19986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VARCHAR(10)	'CA’		'CA’		      3</a:t>
            </a:r>
          </a:p>
          <a:p>
            <a:pPr indent="287338" defTabSz="998538">
              <a:tabLst>
                <a:tab pos="19986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VARCHAR(20)	'California'	'California’	      11</a:t>
            </a:r>
          </a:p>
          <a:p>
            <a:pPr indent="287338" defTabSz="998538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VARCHAR(20)	'New York'	'New York’	      9</a:t>
            </a:r>
          </a:p>
          <a:p>
            <a:pPr indent="287338" defTabSz="998538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VARCHAR(20)	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MySQL"	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MySQL"	      15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20555-A9E1-459C-BF52-F3891E57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97377B-370A-4C7A-AE62-C8A3B77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936D1C-320A-46EA-A2A5-B604CBF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76527-25A1-4DAA-AF01-28FF0EB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character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21611E-467C-49DA-8605-B0C0536D5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Latin1 character 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utf8mb3 character 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utf8mb4 character 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Unicode standard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B1659F-A02B-4BCC-B95C-4D654752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3AB3B2-8728-4B35-9536-EB80CE52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538AED-EF0C-45E9-A3BA-C9EAD31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FC6F9-0148-4643-AECF-0B9F877E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integer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D46D85-757D-4FE2-86FF-947C95755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6075" marR="0" indent="-635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BIGINT	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	4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MEDIUMINT	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SMALLINT	2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TINYINT	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58B2A-84A4-49EA-A190-626441E6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AD5889-7D72-48B4-A7BE-98365244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59EFD-FB95-4811-A200-363D0B6A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73C1E-102E-4659-93BE-4097F235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UNSIGNED and ZEROFILL attributes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FFDA5C-7079-4FA0-817D-C3AF082E3C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696200" cy="4419600"/>
          </a:xfrm>
        </p:spPr>
        <p:txBody>
          <a:bodyPr/>
          <a:lstStyle/>
          <a:p>
            <a:r>
              <a:rPr lang="en-US" sz="1800" b="1" dirty="0"/>
              <a:t>Data type	Original value	Value stored	Value displayed</a:t>
            </a:r>
          </a:p>
          <a:p>
            <a:pPr defTabSz="2519363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	99            99	          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		     -99           -99	             -99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UNSIGNED	      99	     99	              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UNSIGNED	     -99	    None	      None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ZEROFILL	      99	     99	          0000000099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INT(4) ZEROFILL      99	     99	             0099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E623F1-7749-4455-8997-0BCBF620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2DDB0B-D01C-4313-91D2-7FB01620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730006-631A-4FE9-8643-8E8C2315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C73F1-FBE8-4739-8645-2DA154AE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fixed-point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34A76-B279-4BC5-90E3-25019FE82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772400" cy="5166211"/>
          </a:xfrm>
        </p:spPr>
        <p:txBody>
          <a:bodyPr/>
          <a:lstStyle/>
          <a:p>
            <a:pPr marL="2400300" marR="0" indent="-2052638">
              <a:spcBef>
                <a:spcPts val="60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286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DECIMAL(M, D)	Vary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floating-point types</a:t>
            </a:r>
          </a:p>
          <a:p>
            <a:pPr marL="1828800" marR="0" indent="-1481455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	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	4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fixed-point and floating-point types work</a:t>
            </a:r>
          </a:p>
          <a:p>
            <a:pPr marL="342900" marR="0" indent="4445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943100" algn="l"/>
                <a:tab pos="3830638" algn="l"/>
                <a:tab pos="5943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	Original value	Value stored	Bytes used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DECIMAL(9,2)	1.2	1.20	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DECIMAL(9,2)	1234567.89	1234567.89	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DECIMAL(9,2)	-1234567.89	-1234567.89	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DECIMAL(18,9)	1234567.89	1234567.890000000	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1939925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	1234567.89	1234567.89	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1939925" algn="l"/>
                <a:tab pos="1943100" algn="l"/>
                <a:tab pos="3886200" algn="l"/>
                <a:tab pos="6629400" algn="ctr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	1234567.89	1234570	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8DE917-0067-41A6-89B6-AAF9ABD1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6D1168-B461-4544-A8C0-AD118CF8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A189D5-33B9-4AEA-A014-665DE75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F6C4B-AC94-497E-B688-A9F4CB8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 about numeric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0EBFCE-0BDF-4E62-8482-DDE0FDF9E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Real number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Exact numeric type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Floating-point number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Approximate numeric type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4D1C47-B6A9-4572-B603-F2B75CA2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3</a:t>
            </a:r>
            <a:r>
              <a:rPr lang="en-US" baseline="30000"/>
              <a:t>rd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0E3FC2-4402-4802-AACE-A9614E2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1B24DC-0B00-44B3-B52C-ED74E5FD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268</TotalTime>
  <Words>700</Words>
  <Application>Microsoft Office PowerPoint</Application>
  <PresentationFormat>On-screen Show (4:3)</PresentationFormat>
  <Paragraphs>257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 </vt:lpstr>
      <vt:lpstr>Objectives</vt:lpstr>
      <vt:lpstr>MySQL data type categories</vt:lpstr>
      <vt:lpstr>The character types</vt:lpstr>
      <vt:lpstr>Terms to know about character types</vt:lpstr>
      <vt:lpstr>The integer types</vt:lpstr>
      <vt:lpstr>How the UNSIGNED and ZEROFILL attributes work</vt:lpstr>
      <vt:lpstr>The fixed-point type</vt:lpstr>
      <vt:lpstr>Terms to know about numeric data types</vt:lpstr>
      <vt:lpstr>The date and time types</vt:lpstr>
      <vt:lpstr>How MySQL interprets literal date/time values</vt:lpstr>
      <vt:lpstr>How MySQL interprets literal date/time values (continued)</vt:lpstr>
      <vt:lpstr>The ENUM and SET types</vt:lpstr>
      <vt:lpstr>How values are stored in SET columns</vt:lpstr>
      <vt:lpstr>The large object types</vt:lpstr>
      <vt:lpstr>Implicitly convert a number to a string</vt:lpstr>
      <vt:lpstr>The syntax of the CAST function</vt:lpstr>
      <vt:lpstr>A statement that uses the CAST function</vt:lpstr>
      <vt:lpstr>The FORMAT and CHAR functions</vt:lpstr>
      <vt:lpstr>CHAR function examples for common control characters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22</cp:revision>
  <cp:lastPrinted>2016-01-14T23:03:16Z</cp:lastPrinted>
  <dcterms:created xsi:type="dcterms:W3CDTF">2019-02-08T19:21:40Z</dcterms:created>
  <dcterms:modified xsi:type="dcterms:W3CDTF">2019-02-14T02:14:37Z</dcterms:modified>
</cp:coreProperties>
</file>