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75"/>
  </p:notesMasterIdLst>
  <p:handoutMasterIdLst>
    <p:handoutMasterId r:id="rId76"/>
  </p:handoutMasterIdLst>
  <p:sldIdLst>
    <p:sldId id="256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77" r:id="rId54"/>
    <p:sldId id="378" r:id="rId55"/>
    <p:sldId id="379" r:id="rId56"/>
    <p:sldId id="380" r:id="rId57"/>
    <p:sldId id="381" r:id="rId58"/>
    <p:sldId id="382" r:id="rId59"/>
    <p:sldId id="383" r:id="rId60"/>
    <p:sldId id="384" r:id="rId61"/>
    <p:sldId id="385" r:id="rId62"/>
    <p:sldId id="386" r:id="rId63"/>
    <p:sldId id="387" r:id="rId64"/>
    <p:sldId id="388" r:id="rId65"/>
    <p:sldId id="389" r:id="rId66"/>
    <p:sldId id="390" r:id="rId67"/>
    <p:sldId id="391" r:id="rId68"/>
    <p:sldId id="392" r:id="rId69"/>
    <p:sldId id="393" r:id="rId70"/>
    <p:sldId id="394" r:id="rId71"/>
    <p:sldId id="395" r:id="rId72"/>
    <p:sldId id="396" r:id="rId73"/>
    <p:sldId id="397" r:id="rId7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2" autoAdjust="0"/>
    <p:restoredTop sz="86452" autoAdjust="0"/>
  </p:normalViewPr>
  <p:slideViewPr>
    <p:cSldViewPr>
      <p:cViewPr varScale="1">
        <p:scale>
          <a:sx n="83" d="100"/>
          <a:sy n="83" d="100"/>
        </p:scale>
        <p:origin x="126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8/1/2019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283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3516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6838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8244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9860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325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9483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6179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9780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5496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5853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8682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20778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89608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41471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6638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5229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35321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187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4216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6071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0206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61632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545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11543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95754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8105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09752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17487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33278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44796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18454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9003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3421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2994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106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29057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89463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57385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5449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2488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52058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336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6537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2276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4422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070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369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0006"/>
            <a:ext cx="7315200" cy="369332"/>
          </a:xfrm>
        </p:spPr>
        <p:txBody>
          <a:bodyPr lIns="0" tIns="0" rIns="0" bIns="0">
            <a:spAutoFit/>
          </a:bodyPr>
          <a:lstStyle>
            <a:lvl1pPr algn="l">
              <a:defRPr sz="2400" b="1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88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14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create and use objects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PHP and MySQL (3rd Ed)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CC9A2-1330-49A0-A1B0-A7031B191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Product class (part 5)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0F9475-8B6C-42D0-9599-3673BFEDB5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getDiscountPercent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30;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getDiscountAmount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$this-&gt;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getDiscountPercent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()/ 100;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$this-&gt;price *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discount_amount_r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round($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discount_amount_f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number_format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discount_amount_r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discount_amount_f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10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365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Product class (part 6)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8550E9-440F-4A55-B548-8BFC173C8E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getDiscountPrice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$this-&gt;price - $this-&gt;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getDiscountAmount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discount_price_f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number_format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discount_price_f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11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082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Product class (part 7)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E7525-8DB5-4EF4-9E9F-8ABA3365E2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getImageFilename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image_filename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$this-&gt;code . '.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image_filename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getImagePath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image_path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'../images/' . $this-&gt;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getImageFilename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image_path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getImageAltText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image_alt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'Image: ' . $this-&gt;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getImageFilename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image_alt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12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558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syntax for coding a property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86447-7592-4F7C-8FC6-F13447BC45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 public | protected | private ] $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 = 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];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private property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public property with a default value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$comment = '';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protected property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 $counter;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Five properties on the same line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$category, $id, $name, $description, $price;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13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823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 related to properties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D5773-BAAD-4D79-93BA-D91AC88B73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18288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public property</a:t>
            </a:r>
          </a:p>
          <a:p>
            <a:pPr marL="342900" marR="18288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private property</a:t>
            </a:r>
          </a:p>
          <a:p>
            <a:pPr marL="342900" marR="18288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protected property</a:t>
            </a:r>
          </a:p>
          <a:p>
            <a:pPr marL="342900" marR="18288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scalar value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14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782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syntax for coding a constructor method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331FF-04C4-47F4-B08D-103749B05E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function __construct([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Statements to execute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default constructor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function __construct() { }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constructor for the Category class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function __construct($id, $name)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$this-&gt;id = $id;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$this-&gt;name = $name;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constructor with default values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function __construct($id = NULL, $name = NULL)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$this-&gt;id = $id;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$this-&gt;name = $name;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15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018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code a destructor method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FBCC2E-0F89-4A82-B49F-C9E73F7D13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function __destruct()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Statements to execute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destructor for a database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function __destruct()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$this-&gt;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dbConnection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-&gt;close();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16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553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1792"/>
            <a:ext cx="7543800" cy="369332"/>
          </a:xfrm>
        </p:spPr>
        <p:txBody>
          <a:bodyPr/>
          <a:lstStyle/>
          <a:p>
            <a:r>
              <a:rPr lang="en-US" dirty="0"/>
              <a:t>Key terms related to constructors and destructors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D8B10C-8D6D-405D-8578-0A4E199359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18288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constructor method</a:t>
            </a:r>
          </a:p>
          <a:p>
            <a:pPr marL="342900" marR="18288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constructor</a:t>
            </a:r>
          </a:p>
          <a:p>
            <a:pPr marL="342900" marR="18288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destructor method</a:t>
            </a:r>
          </a:p>
          <a:p>
            <a:pPr marL="342900" marR="18288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destructor</a:t>
            </a:r>
          </a:p>
          <a:p>
            <a:pPr marL="342900" marR="18288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object access operator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17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638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syntax for coding a method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2CAB6F-016F-4FD2-A18E-AB6C23C732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[public | private | protected]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function 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functionName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Statements to execute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public method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function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getSummary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25;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$summary = $this-&gt;description;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($summary) &gt;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$summary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($summary, 0,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- 3) . '...';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$summary;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18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775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private method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0515CC-6C73-4824-9BC7-BAA81D6928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function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internationalizePrice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($country = 'US')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switch ($country)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case 'US':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return '$' .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number_format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($this-&gt;price, 2);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case 'FR':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number_format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$this-&gt;price, 2, ',' , '.') . ' EUR';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default: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number_format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($this-&gt;price, 2);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19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43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objectives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F8F47-DA50-4704-A072-27DC8CC037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 and use your own classes, objects, properties, and methods.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 and use your own class constants, static properties, and static methods.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your own classes and objects to implement the MVC pattern.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8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A method that accesses a property</a:t>
            </a:r>
            <a:br>
              <a:rPr lang="en-US" dirty="0"/>
            </a:br>
            <a:r>
              <a:rPr lang="en-US" dirty="0"/>
              <a:t>of the current object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E1D47-AD0F-4A2E-97C7-00C8879B66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function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showDescription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echo $this-&gt;description;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calls a method of the current object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function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($country = 'US')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echo $this-&gt;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internationalizePrice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($country);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20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696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creating an object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0CAD1-28B2-4DD2-B8AF-5963834BBC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objectName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Creating a Category object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$brass = new Category(4, 'Brass');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Creating a Product object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$trumpet = new Product($brass,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Getzen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Getzen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700SP Trumpet',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999.95);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21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319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syntax for setting a public property value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64033-DB4C-4E24-954A-5C806CAE5C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getting a public property value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propertyName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Setting a property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$trumpet-&gt;comment = 'Discontinued';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Getting a property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 $trumpet-&gt;comment;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22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790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syntax for calling an object’s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1B1E8-BEF6-4CAE-A73D-E6C83BBF6A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Calling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getFormattedPrice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$price = $trumpet-&gt;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getFormattedPrice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 chaining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 $trumpet-&gt;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getCategory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23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529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 for creating objects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FEB10-78D4-41D9-AA1F-817DFA2C84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18288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instance of a class</a:t>
            </a:r>
          </a:p>
          <a:p>
            <a:pPr marL="342900" marR="18288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instantiation</a:t>
            </a:r>
          </a:p>
          <a:p>
            <a:pPr marL="342900" marR="18288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object chaining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24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302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class with three class constants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97169C-F948-4F6C-B110-59FCA55482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Person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GREEN_EYES = 1;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BLUE_EYES = 2;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BROWN_EYES = 3;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eye_color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getEyeColor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$this-&gt;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eye_color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setEyeColor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($value)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($value ==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self::GREEN_EYES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$value ==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self::BLUE_EYES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$value ==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self::BROWN_EYES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$this-&gt;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eye_color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$value;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else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exit('Eye Color Not Set');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25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969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 constant outside the class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5A2C2-6C4B-4931-972B-F2C02C2974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$person = new Person();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$person-&gt;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setEyeColor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Person::GREEN_EYES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26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189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class with a static property and method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2A74C8-7C1D-4BA7-9999-1DD80A07A5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Category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$id, $name;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6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objectCount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declare a static property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__construct($id, $name)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$this-&gt;id = $id;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$this-&gt;name = $name;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self::$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objectCount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     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update the static property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 public method that gets the static property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getObjectCount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self::$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objectCount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The rest of the methods for the Category class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27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88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 public static method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F5C802-31BC-44C5-88E5-5A6C49AB12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$guitars = new Category(1, 'Guitars');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$basses = new Category(2, 'Basses');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 '&lt;p&gt;Object count: ' .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Category::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getObjectCount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 '&lt;/p&gt;';    // 2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$drums = new Category(3, 'Drums');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 '&lt;p&gt;Object count: ' .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Category::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getObjectCount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 '&lt;/p&gt;';    // 3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a public static property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 '&lt;p&gt;Object count: ' .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Category::$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objectCount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 '&lt;/p&gt;';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28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115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 related to class definitions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4F5D40-C7C2-448B-85C5-5776164321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18288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class constant</a:t>
            </a:r>
          </a:p>
          <a:p>
            <a:pPr marL="342900" marR="18288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scope resolution operator</a:t>
            </a:r>
          </a:p>
          <a:p>
            <a:pPr marL="342900" marR="18288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static property</a:t>
            </a:r>
          </a:p>
          <a:p>
            <a:pPr marL="342900" marR="18288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static method</a:t>
            </a:r>
          </a:p>
          <a:p>
            <a:pPr marL="342900" marR="18288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class property</a:t>
            </a:r>
          </a:p>
          <a:p>
            <a:pPr marL="342900" marR="18288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class method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29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15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objectives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D8B104-8383-477D-9601-46A9038E99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creation of a class including its properties and methods.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$this variable in a class.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creation of an object from a class and the use of the object’s properties and methods.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class constants and static properties and methods.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differences between applications that use procedural techniques for implementing the MVC pattern and those that use object-oriented techniques.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inheritance works.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542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Product List page</a:t>
            </a:r>
          </a:p>
        </p:txBody>
      </p:sp>
      <p:pic>
        <p:nvPicPr>
          <p:cNvPr id="8" name="Content Placeholder 7" descr="Refer to page 437 in textbook.">
            <a:extLst>
              <a:ext uri="{FF2B5EF4-FFF2-40B4-BE49-F238E27FC236}">
                <a16:creationId xmlns:a16="http://schemas.microsoft.com/office/drawing/2014/main" id="{FEA42D64-EAA3-4C1E-9314-31F2DCEBD85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4400" y="1143000"/>
            <a:ext cx="7315200" cy="4635795"/>
          </a:xfrm>
          <a:prstGeom prst="rect">
            <a:avLst/>
          </a:prstGeom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30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626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Add Product page</a:t>
            </a:r>
          </a:p>
        </p:txBody>
      </p:sp>
      <p:pic>
        <p:nvPicPr>
          <p:cNvPr id="8" name="Content Placeholder 7" descr="Refer to page 437 in textbook.">
            <a:extLst>
              <a:ext uri="{FF2B5EF4-FFF2-40B4-BE49-F238E27FC236}">
                <a16:creationId xmlns:a16="http://schemas.microsoft.com/office/drawing/2014/main" id="{3E7A2017-BA04-4B08-A216-4D17A1AD262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4400" y="1143000"/>
            <a:ext cx="7315200" cy="4635795"/>
          </a:xfrm>
          <a:prstGeom prst="rect">
            <a:avLst/>
          </a:prstGeom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31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074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database.php</a:t>
            </a:r>
            <a:r>
              <a:rPr lang="en-US" dirty="0"/>
              <a:t> file (part 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D85BA5-2215-4937-A971-B1677B67A8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Database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static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dsn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mysql:host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localhost;dbname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=my_guitar_shop1';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static $username = 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mgs_user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static $password = 'pa55word';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static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function __construct() {}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32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374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database.php</a:t>
            </a:r>
            <a:r>
              <a:rPr lang="en-US" dirty="0"/>
              <a:t> file (part 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1AC3A5-8CAE-4707-8081-40152CF38F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function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(!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(self::$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try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self::$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PDO(self::$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dsn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self::$username,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self::$password);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 catch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PDOException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$e)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error_message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$e-&gt;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include('../errors/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database_error.php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exit();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self::$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en-US" sz="14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33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091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product_db.php</a:t>
            </a:r>
            <a:r>
              <a:rPr lang="en-US" dirty="0"/>
              <a:t> file (part 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CBA4C-B9C2-404F-A34F-F82E26737B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5029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ProductDB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function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getProductsByCategory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Database::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getDB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$category =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CategoryDB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getCategory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$query = 'SELECT * FROM products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WHERE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products.categoryID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: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endParaRPr lang="en-US" sz="13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ORDER BY 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$statement = $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-&gt;prepare($query);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$statement-&gt;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(":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$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$statement-&gt;execute();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$rows = $statement-&gt;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fetchAll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$statement-&gt;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closeCursor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foreach ($rows as $row)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$product = new Product($category,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$row['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productCode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$row['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productName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$row['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listPrice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$product-&gt;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setId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($row['</a:t>
            </a:r>
            <a:r>
              <a:rPr lang="en-US" sz="13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$products[] = $product;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$products;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35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34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193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product_db.php</a:t>
            </a:r>
            <a:r>
              <a:rPr lang="en-US" dirty="0"/>
              <a:t> file (part 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D3011-B899-45C2-B27F-A6DE49E104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function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Database::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$query = 'SELECT * FROM products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WHERE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$statement =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-&gt;prepare($query);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$statement-&gt;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$statement-&gt;execute();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$row = $statement-&gt;fetch();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$statement-&gt;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closeCursor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$category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CategoryDB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getCategory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($row['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$product = new Product($category,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$row['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$row['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$row['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$product-&gt;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($row['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$product;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35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5831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product_db.php</a:t>
            </a:r>
            <a:r>
              <a:rPr lang="en-US" dirty="0"/>
              <a:t> file (part 3)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584E9-CD59-4177-B5BB-2505AAAE27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function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Database::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$query = 'DELETE FROM products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WHERE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$statement =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-&gt;prepare($query);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$statement-&gt;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$statement-&gt;execute();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$statement-&gt;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closeCursor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36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6765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product_db.php</a:t>
            </a:r>
            <a:r>
              <a:rPr lang="en-US" dirty="0"/>
              <a:t> file (part 4)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EDEB7-B6AF-4616-87F3-CCA4E79740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953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function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($product)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Database::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$product-&gt;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getCategory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$code = $product-&gt;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getCode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$name = $product-&gt;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$price = $product-&gt;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$query = 'INSERT INTO products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VALUES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(: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:code, :name, :price)';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$statement =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-&gt;prepare($query);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$statement-&gt;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fr-FR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fr-FR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(':code', $code);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$statement-&gt;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(':name', $name);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$statement-&gt;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(':price', $price);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$statement-&gt;execute();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$statement-&gt;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closeCursor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en-US" sz="14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37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135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index.php</a:t>
            </a:r>
            <a:r>
              <a:rPr lang="en-US" dirty="0"/>
              <a:t> file (part 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24F52-5D5B-4F6B-BC8C-57A4B82BEF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require('../model/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database.php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require('../model/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category.php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require('../model/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category_db.php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require('../model/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product.php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require('../model/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product_db.php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$action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 'action');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($action == NULL)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$action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(INPUT_GET, 'action');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($action == NULL)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$action = 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list_products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  <a:p>
            <a:endParaRPr lang="en-US" sz="14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38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822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index.php</a:t>
            </a:r>
            <a:r>
              <a:rPr lang="en-US" dirty="0"/>
              <a:t> file (part 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B5E88D-C47C-47E5-BC0F-3E8999DBD0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($action == 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list_products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(INPUT_GET, 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FILTER_VALIDATE_INT);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NULL ||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FALSE)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current_category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CategoryDB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getCategory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$categories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CategoryDB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getCategories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$products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ProductDB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getProductsByCategory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include('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product_list.php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if ($action == 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 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FILTER_VALIDATE_INT);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 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FILTER_VALIDATE_INT);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ProductDB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deleteProduct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header("Location: .?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if ($action == 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show_add_form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$categories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CategoryDB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getCategories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include('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product_add.php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39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0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Category class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45A36-C810-47F7-8E27-201A440FB4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Category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$id;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$name;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__construct($id, $name)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$this-&gt;id = $id;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$this-&gt;name = $name;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$this-&gt;id;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($value)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$this-&gt;id = $value;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$this-&gt;name;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($value)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$this-&gt;name = $value;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4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0296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index.php</a:t>
            </a:r>
            <a:r>
              <a:rPr lang="en-US" dirty="0"/>
              <a:t> file (part 3)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4ADA3-64C2-42DB-A3E1-A677D31A1F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if ($action == 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 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FILTER_VALIDATE_INT);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$code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 'code');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$name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 'name');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$price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filter_input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(INPUT_POST, 'price');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NULL ||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FALSE ||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$code == NULL ||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$name == NULL || $price == NULL || $price == FALSE)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$error = "Invalid product data. Check all fields and try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again.";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include('../errors/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error.php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$category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CategoryDB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getCategory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$product = new Product($category, $code, $name, $price);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ProductDB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addProduct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($product);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header("Location: .?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  <a:p>
            <a:endParaRPr lang="en-US" sz="14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40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4908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product_list.php</a:t>
            </a:r>
            <a:r>
              <a:rPr lang="en-US" dirty="0"/>
              <a:t> file (part 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355983-DDDE-45AA-AE1F-5EA5F102C7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 include '../view/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header.php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&lt;h1&gt;Product List&lt;/h1&gt;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&lt;!-- display a list of categories --&gt;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&lt;h2&gt;Categories&lt;/h2&gt;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&lt;nav&gt;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&lt;ul&gt;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&lt;?php foreach ($categories as $category) :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="?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=&lt;?php echo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$category-&gt;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?&gt;"&gt;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&lt;?php echo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$category-&gt;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&lt;/a&gt;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&lt;?php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endforeach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&lt;/ul&gt;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&lt;/nav&gt;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41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8517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product_list.php</a:t>
            </a:r>
            <a:r>
              <a:rPr lang="en-US" dirty="0"/>
              <a:t> file (part 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6E34C-0A8A-4F9F-B210-E993A23A60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&lt;section&gt;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&lt;!-- display a table of products --&gt;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&lt;h2&gt;&lt;?php echo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current_category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?&gt;&lt;/h2&gt;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&lt;table&gt;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&gt;Code&lt;/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&gt;Name&lt;/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class="right"&gt;Price&lt;/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&gt;&amp;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nbsp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&lt;/tr&gt;</a:t>
            </a:r>
            <a:endParaRPr lang="en-US" sz="14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42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2147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product_list.php</a:t>
            </a:r>
            <a:r>
              <a:rPr lang="en-US" dirty="0"/>
              <a:t> file (part 3)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CC9ED3-F2BD-4A19-B67C-AC068355F2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1066800"/>
            <a:ext cx="7495903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&lt;?php foreach ($products as $product) :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&lt;td&gt;&lt;?php echo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$product-&gt;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getCode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?&gt;&lt;/td&gt;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&lt;td&gt;&lt;?php echo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$product-&gt;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?&gt;&lt;/td&gt;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 class="right"&gt;&lt;?php echo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$product-&gt;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getPriceFormatted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&lt;td&gt;&lt;form action="." method="post"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id="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delete_product_form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&lt;input type="hidden" name="action"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value="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delete_product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&lt;input type="hidden" name="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value="&lt;?php echo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$product-&gt;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?&gt;"&gt;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&lt;input type="hidden" name="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value="&lt;?php echo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?&gt;"&gt;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&lt;input type="submit" value="Delete"&gt;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&lt;/form&gt;&lt;/td&gt;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&lt;/tr&gt;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&lt;?php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endforeach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?&gt;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&lt;/table&gt;</a:t>
            </a:r>
            <a:endParaRPr lang="en-US" sz="14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43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7092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product_list.php</a:t>
            </a:r>
            <a:r>
              <a:rPr lang="en-US" dirty="0"/>
              <a:t> file (part 4)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8CC4D-21A1-40F7-B4FC-065D02C372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="?action=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show_add_form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"&gt;Add Product&lt;/a&gt;&lt;/p&gt;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&lt;/section&gt;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 include '../view/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footer.php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 ?&gt;</a:t>
            </a:r>
            <a:endParaRPr lang="en-US" sz="14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44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2407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The syntax for looping</a:t>
            </a:r>
            <a:br>
              <a:rPr lang="en-US" dirty="0"/>
            </a:br>
            <a:r>
              <a:rPr lang="en-US" dirty="0"/>
              <a:t>through an object’s properties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791AF-45F8-450D-8049-FB07628D52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foreach($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 $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propertyName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] $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statements to execute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45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0275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Employee class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3C7E3B-4F8B-4317-BC71-CA41F0AD89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Employee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$dob;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__construct($first, $last)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$this-&gt;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$first;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$this-&gt;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$last;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getSSN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setSSN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getDOB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setDOB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methods not shown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Show properties – private, protected, and public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showAll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echo '&lt;ul&gt;';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foreach($this as $name =&gt; $value 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echo "&lt;li&gt;$name = $value&lt;/li&gt;";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echo '&lt;/ul&gt;';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46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219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Employee object with four properties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7AB0DD-5696-4317-A96F-B067BA419B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$employee = new Employee('John', 'Doe');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$employee-&gt;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setSSN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('999-14-3456');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$employee-&gt;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setDOB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('3-15-1970');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 all properties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$employee-&gt;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showAll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 public properties only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 '&lt;ul&gt;';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foreach($employee as $name =&gt; $value 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echo "&lt;li&gt;$name = $value&lt;/li&gt;";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 '&lt;/ul&gt;';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47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3656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syntax for cloning an object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43720-BD30-43E9-A188-F042F68D8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clone $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object to clone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$brass = new Category(4, 'Brass');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$trumpet = new Product($brass,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Getzen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Getzen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700SP Trumpet', 999.95);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second reference to the object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$trombone = $trumpet;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both variables refer to the same object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$trombone-&gt;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(699.95);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changes the price for both variables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48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1656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 clone of the object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A95C1-BA8B-42FD-B3DD-9B6E42F9D7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$trombone = clone $trumpet;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copy the object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$trombone-&gt;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(899.95);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only changes the price for trombone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copies are shallow copies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$trombone-&gt;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getCategory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('Orchestral Brass');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 $trumpet-&gt;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getCategory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Displays 'Orchestral Brass'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49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20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 related to object-oriented programming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DB3FB-7B73-4781-BF27-F8E54B6BED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18288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object-oriented programming</a:t>
            </a:r>
          </a:p>
          <a:p>
            <a:pPr marL="342900" marR="18288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class</a:t>
            </a:r>
          </a:p>
          <a:p>
            <a:pPr marL="342900" marR="18288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object</a:t>
            </a:r>
          </a:p>
          <a:p>
            <a:pPr marL="342900" marR="18288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property</a:t>
            </a:r>
          </a:p>
          <a:p>
            <a:pPr marL="342900" marR="18288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method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5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6481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== operator to compare objects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653E22-0E7E-4F6D-8EB8-32E8B9C09A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$result_1 = ($trumpet == $trombone);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$result_1 is FALSE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$flugelhorn = clone $trumpet;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$result_2 = ($trumpet == $flugelhorn);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$result_2 is TRUE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the === operator to compare objects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$result_3 = ($trumpet === $flugelhorn);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$result_3 is FALSE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$trumpet_2 = $trumpet;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$result_4 = ($trumpet === $trumpet_2);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$result_4 is TRUE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$result_5 = ($trumpet-&gt;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getCategory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$trombone-&gt;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getCategory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$result_5 is TRUE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50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7324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 related to cloning objects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DD1AF-CEAB-4598-897F-7424CC20A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18288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clone</a:t>
            </a:r>
          </a:p>
          <a:p>
            <a:pPr marL="342900" marR="18288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shallow copy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51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1636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for inspecting an object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BF9F8-37E1-4D0B-BDEE-86A925145A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65151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class_exists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$class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65151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get_class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$object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65151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$object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$class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65151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property_exists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$object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$property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65151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method_exists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$object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$method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b="1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52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1078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Determine if an object is an instance of a class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C7439-3FD1-4082-ACB0-D9945718FA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($trumpet, 'Product'))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Code to work with a Product object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Determine if an object has a property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property_exists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($trumpet, 'price'))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Code to work with the price property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Determine if an object has a method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method_exists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($trumpet, 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Code to work with the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53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7025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 for inspecting an object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183416-A2FE-4E45-8CDD-0D9137CF5D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18288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introspection</a:t>
            </a:r>
          </a:p>
          <a:p>
            <a:pPr marL="342900" marR="18288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reflection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54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6914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superclass (part 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9E3F7A-23F3-4072-95E0-8877998AF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Person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$phone, $email;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__construct($first, $last)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$this-&gt;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$first;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$this-&gt;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= $last;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getFirstName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 return $this-&gt;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setFirstName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($value)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 $this-&gt;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$value;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getLastName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 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 return $this-&gt;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setLastName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($value)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 $this-&gt;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$value;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getPhone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    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 return $this-&gt;phone;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setPhone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($value)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 $this-&gt;phone = $value; }</a:t>
            </a:r>
          </a:p>
          <a:p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55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383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superclass (part 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394441-BBC9-4EAB-8B61-A8098C82F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getEmail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    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 return $this-&gt;email;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setEmail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($value)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 $this-&gt;email = $value;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56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9455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subclass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69AEC-8F8A-48C8-902D-78C15A7C4B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Employee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Person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hireDate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__construct(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$first, $last,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hireDate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$this-&gt;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$this-&gt;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hireDate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hireDate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Finish initialization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parent::__construct($first, $last);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getSSN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     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 return $this-&gt;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setSSN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($value) 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 $this-&gt;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$value;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getHireDate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 return $this-&gt;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hireDate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setHireDate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($value)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 $this-&gt;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hireDate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$value;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57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0334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that uses the subclass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B3E23-FB67-46EF-8970-8F78F38A31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$emp = new Employee(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'John', 'Doe', '999-14-3456', '8-25-1996');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$emp-&gt;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setPhone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('919-555-4321');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Inherited from Person Class</a:t>
            </a:r>
          </a:p>
          <a:p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58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5954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 related to inheritance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BE432F-8488-4F63-8198-9007A6CF7B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18288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inheritance</a:t>
            </a:r>
          </a:p>
          <a:p>
            <a:pPr marL="342900" marR="18288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inherit</a:t>
            </a:r>
          </a:p>
          <a:p>
            <a:pPr marL="342900" marR="18288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subclass, derived class, child class</a:t>
            </a:r>
          </a:p>
          <a:p>
            <a:pPr marL="342900" marR="18288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superclass, base class, parent class</a:t>
            </a:r>
          </a:p>
          <a:p>
            <a:pPr marL="342900" marR="18288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extend a superclass</a:t>
            </a:r>
          </a:p>
          <a:p>
            <a:pPr marL="342900" marR="18288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override a method of a superclass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59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61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Product class (part 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ECAC0B-9DB1-4287-9189-EF29C79CF9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Product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$category, $id, $code, $name, $price;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__construct(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$category, $code, $name, $price)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$this-&gt;category = $category;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$this-&gt;code = $code;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$this-&gt;name = $name;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$this-&gt;price = $price;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6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4833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the access modifiers 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80F8E-C519-4BA9-8F73-31B708C35E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20000" cy="48768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  <a:tabLst>
                <a:tab pos="1371600" algn="l"/>
                <a:tab pos="2520950" algn="ctr"/>
                <a:tab pos="4349750" algn="l"/>
                <a:tab pos="5538788" algn="ctr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Modifier	Access outside class?	Access from subclass?</a:t>
            </a: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1371600" algn="l"/>
                <a:tab pos="2520950" algn="ctr"/>
                <a:tab pos="4349750" algn="l"/>
                <a:tab pos="5538788" algn="ctr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public		Yes		Yes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1371600" algn="l"/>
                <a:tab pos="2520950" algn="ctr"/>
                <a:tab pos="4349750" algn="l"/>
                <a:tab pos="5538788" algn="ctr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protected		No		Yes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1371600" algn="l"/>
                <a:tab pos="2520950" algn="ctr"/>
                <a:tab pos="4349750" algn="l"/>
                <a:tab pos="5538788" algn="ctr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private		No		No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60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5735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superclass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C039C-D6AA-4C51-9BFC-38B1654A19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5029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Person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  $phone, $email;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get and set methods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subclass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Employee extends Person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hireDate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get and set methods same as in Employee class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Using the protected properties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from the Person class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getFullName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$this-&gt;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 ', ' .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$this-&gt;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61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7718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abstract class with an abstract method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A2379-5FD5-4E5A-83B9-CA7D50FC71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Person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$phone, $email;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get and set methods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An abstract method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public function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getFullName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62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8836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an abstract class (part 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E7B7E-9D52-47CB-8657-F058BC08E3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Customer extends Person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cardNumber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cardType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__construct(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$first, $last, $phone, $email)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$this-&gt;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setPhone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($phone);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$this-&gt;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setEmail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($email);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parent::__construct($first, $last);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getCardNumber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 return $this-&gt;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cardNumber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setCardNumber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($value)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 $this-&gt;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cardNumber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$value;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getCardType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  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 return $this-&gt;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cardType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setCardType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($value)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 $this-&gt;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cardType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$value;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63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6800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an abstract (part 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8AD2F-4B8B-450F-A4CE-51E7F2FFF1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Concrete implementation of the abstract method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getFullName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$this-&gt;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getFirstName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. ' ' .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$this-&gt;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getLastName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64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3004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Code that attempts to create an object</a:t>
            </a:r>
            <a:br>
              <a:rPr lang="en-US" dirty="0"/>
            </a:br>
            <a:r>
              <a:rPr lang="en-US" dirty="0"/>
              <a:t>from the abstract class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FD0F3-791A-49EC-A6A7-828856745A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$customer = new Person('John', 'Doe');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Fatal error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and uses an object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concrete class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$customer = new Customer(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'John', 'Doe', '919-555-4321', 'jdoe@example.com');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 '&lt;p&gt;' . $customer-&gt;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getFullName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. '&lt;/p&gt;';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65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7617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 related to abstract 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19C7B-BFD5-4C6A-8777-711908D5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18288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abstract class</a:t>
            </a:r>
          </a:p>
          <a:p>
            <a:pPr marL="342900" marR="18288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abstract method</a:t>
            </a:r>
          </a:p>
          <a:p>
            <a:pPr marL="342900" marR="18288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concrete class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66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6885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class with a final method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BBEDEC-D6FE-43F4-BD8A-EFFE27676A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Person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Other properties and methods not shown here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public function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getFirstName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$this-&gt;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subclass that tries to override the final method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Employee extends Person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Other properties and methods not shown here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Attempt to override a final method - fatal error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getFirstName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ucwords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($this-&gt;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67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2739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final class that can’t be inherited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69F10E-A559-4AC0-9E4A-CE8C3E770D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Employee extends Person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Properties and methods for class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attempts to inherit the final class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PartTime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extends Employee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Properties and methods for class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68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806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syntax for creating an interface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6F45A-A8B2-454A-A30F-7137E6ABA6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constantName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constantValue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interface to show an object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 Showable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show();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interface that requires two test methods</a:t>
            </a:r>
            <a:endParaRPr lang="en-US" sz="2400" b="1" dirty="0">
              <a:solidFill>
                <a:srgbClr val="0033CC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 Testable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test1($value1);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test2($value1, $value2);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69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15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Product class (part 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69547-D9BC-43BE-9318-4D61A7B1B0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getCategory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$this-&gt;category;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setCategory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($value)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$this-&gt;category = $value;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$this-&gt;id;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($value)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$this-&gt;id = $value;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7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4470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interface that provides three constants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812B87-4BF8-4C60-A9DB-D38F4F938B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EyeColor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GREEN = 1;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BLUE = 2;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BROWN = 3;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70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6042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A class that inherits a class</a:t>
            </a:r>
            <a:br>
              <a:rPr lang="en-US" dirty="0"/>
            </a:br>
            <a:r>
              <a:rPr lang="en-US" dirty="0"/>
              <a:t>and implements an interface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40518-86F8-4F33-91D7-FEC018FD7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Employee extends Person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Showable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get and set methods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Implement the Showable interface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show()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echo 'First Name: ' .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$this-&gt;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getFirstName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. '&lt;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echo 'Last Name: ' .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$this-&gt;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getLastName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. 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'&lt;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&gt;';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echo 'SSN: ' .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$this-&gt;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 '&lt;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echo 'Hire Date: ' .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$this-&gt;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hireDate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 '&lt;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71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1215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0664"/>
          </a:xfrm>
        </p:spPr>
        <p:txBody>
          <a:bodyPr/>
          <a:lstStyle/>
          <a:p>
            <a:r>
              <a:rPr lang="en-US" dirty="0"/>
              <a:t>A class declaration that implements </a:t>
            </a:r>
            <a:br>
              <a:rPr lang="en-US" dirty="0"/>
            </a:br>
            <a:r>
              <a:rPr lang="en-US" dirty="0"/>
              <a:t>three interfaces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72A67-34AB-41B7-A09D-8CDE716B0F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Customer extends Person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Showable,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Testable,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EyeColor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... }</a:t>
            </a:r>
          </a:p>
          <a:p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72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8635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 related to interfaces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20607-CDED-4C81-BDDD-246E76EFCE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18288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interface</a:t>
            </a:r>
          </a:p>
          <a:p>
            <a:pPr marL="342900" marR="18288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implementing an interface</a:t>
            </a:r>
          </a:p>
          <a:p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73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30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Product class (part 3)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F3DBF-67C9-4956-817A-1C616E27AF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$this-&gt;code;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($value)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$this-&gt;code = $value;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$this-&gt;name;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($value)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$this-&gt;name = $value;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8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396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Product class (part 4)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6B860-1024-4024-B9E7-54AFACB070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$this-&gt;price;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getPriceFormatted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formatted_price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number_format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($this-&gt;price, 2);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$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formatted_price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function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($value)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$this-&gt;price = $value;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 (3rd 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2017, Mike Murach &amp; Associates, Inc.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FDC9FC2A-DA03-4F27-862B-68104309604E}" type="slidenum">
              <a:rPr lang="en-US" altLang="en-US" sz="900" smtClean="0">
                <a:solidFill>
                  <a:schemeClr val="bg1"/>
                </a:solidFill>
                <a:latin typeface="Arial Narrow" pitchFamily="34" charset="0"/>
              </a:rPr>
              <a:pPr algn="r"/>
              <a:t>9</a:t>
            </a:fld>
            <a:endParaRPr lang="en-US" alt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17659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76</TotalTime>
  <Words>5034</Words>
  <Application>Microsoft Office PowerPoint</Application>
  <PresentationFormat>On-screen Show (4:3)</PresentationFormat>
  <Paragraphs>1135</Paragraphs>
  <Slides>73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14</vt:lpstr>
      <vt:lpstr>Applied objectives</vt:lpstr>
      <vt:lpstr>Knowledge objectives</vt:lpstr>
      <vt:lpstr>The Category class</vt:lpstr>
      <vt:lpstr>Key terms related to object-oriented programming</vt:lpstr>
      <vt:lpstr>The Product class (part 1)</vt:lpstr>
      <vt:lpstr>The Product class (part 2)</vt:lpstr>
      <vt:lpstr>The Product class (part 3)</vt:lpstr>
      <vt:lpstr>The Product class (part 4)</vt:lpstr>
      <vt:lpstr>The Product class (part 5)</vt:lpstr>
      <vt:lpstr>The Product class (part 6)</vt:lpstr>
      <vt:lpstr>The Product class (part 7)</vt:lpstr>
      <vt:lpstr>The syntax for coding a property</vt:lpstr>
      <vt:lpstr>Key terms related to properties</vt:lpstr>
      <vt:lpstr>The syntax for coding a constructor method</vt:lpstr>
      <vt:lpstr>How to code a destructor method</vt:lpstr>
      <vt:lpstr>Key terms related to constructors and destructors</vt:lpstr>
      <vt:lpstr>The syntax for coding a method</vt:lpstr>
      <vt:lpstr>A private method</vt:lpstr>
      <vt:lpstr>A method that accesses a property of the current object</vt:lpstr>
      <vt:lpstr>The syntax for creating an object</vt:lpstr>
      <vt:lpstr>The syntax for setting a public property value</vt:lpstr>
      <vt:lpstr>The syntax for calling an object’s methods</vt:lpstr>
      <vt:lpstr>Key terms for creating objects</vt:lpstr>
      <vt:lpstr>A class with three class constants</vt:lpstr>
      <vt:lpstr>Using a constant outside the class</vt:lpstr>
      <vt:lpstr>A class with a static property and method</vt:lpstr>
      <vt:lpstr>Using a public static method</vt:lpstr>
      <vt:lpstr>Key terms related to class definitions</vt:lpstr>
      <vt:lpstr>The Product List page</vt:lpstr>
      <vt:lpstr>The Add Product page</vt:lpstr>
      <vt:lpstr>The database.php file (part 1)</vt:lpstr>
      <vt:lpstr>The database.php file (part 2)</vt:lpstr>
      <vt:lpstr>The product_db.php file (part 1)</vt:lpstr>
      <vt:lpstr>The product_db.php file (part 2)</vt:lpstr>
      <vt:lpstr>The product_db.php file (part 3)</vt:lpstr>
      <vt:lpstr>The product_db.php file (part 4)</vt:lpstr>
      <vt:lpstr>The index.php file (part 1)</vt:lpstr>
      <vt:lpstr>The index.php file (part 2)</vt:lpstr>
      <vt:lpstr>The index.php file (part 3)</vt:lpstr>
      <vt:lpstr>The product_list.php file (part 1)</vt:lpstr>
      <vt:lpstr>The product_list.php file (part 2)</vt:lpstr>
      <vt:lpstr>The product_list.php file (part 3)</vt:lpstr>
      <vt:lpstr>The product_list.php file (part 4)</vt:lpstr>
      <vt:lpstr>The syntax for looping through an object’s properties</vt:lpstr>
      <vt:lpstr>An Employee class</vt:lpstr>
      <vt:lpstr>An Employee object with four properties</vt:lpstr>
      <vt:lpstr>The syntax for cloning an object</vt:lpstr>
      <vt:lpstr>Create a clone of the object</vt:lpstr>
      <vt:lpstr>Using the == operator to compare objects</vt:lpstr>
      <vt:lpstr>Key terms related to cloning objects</vt:lpstr>
      <vt:lpstr>Functions for inspecting an object</vt:lpstr>
      <vt:lpstr>Determine if an object is an instance of a class</vt:lpstr>
      <vt:lpstr>Key terms for inspecting an object</vt:lpstr>
      <vt:lpstr>A superclass (part 1)</vt:lpstr>
      <vt:lpstr>A superclass (part 2)</vt:lpstr>
      <vt:lpstr>A subclass</vt:lpstr>
      <vt:lpstr>Code that uses the subclass</vt:lpstr>
      <vt:lpstr>Key terms related to inheritance</vt:lpstr>
      <vt:lpstr>How the access modifiers work</vt:lpstr>
      <vt:lpstr>A superclass</vt:lpstr>
      <vt:lpstr>An abstract class with an abstract method</vt:lpstr>
      <vt:lpstr>Implementing an abstract class (part 1)</vt:lpstr>
      <vt:lpstr>Implementing an abstract (part 2)</vt:lpstr>
      <vt:lpstr>Code that attempts to create an object from the abstract class</vt:lpstr>
      <vt:lpstr>Key terms related to abstract classes</vt:lpstr>
      <vt:lpstr>A class with a final method</vt:lpstr>
      <vt:lpstr>A final class that can’t be inherited</vt:lpstr>
      <vt:lpstr>The syntax for creating an interface</vt:lpstr>
      <vt:lpstr>An interface that provides three constants</vt:lpstr>
      <vt:lpstr>A class that inherits a class and implements an interface</vt:lpstr>
      <vt:lpstr>A class declaration that implements  three interfaces</vt:lpstr>
      <vt:lpstr>Key terms related to interfaces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</dc:title>
  <dc:creator>Judy Taylor</dc:creator>
  <cp:lastModifiedBy>Judy Taylor</cp:lastModifiedBy>
  <cp:revision>12</cp:revision>
  <cp:lastPrinted>2016-01-14T23:03:16Z</cp:lastPrinted>
  <dcterms:created xsi:type="dcterms:W3CDTF">2019-08-01T17:45:00Z</dcterms:created>
  <dcterms:modified xsi:type="dcterms:W3CDTF">2019-08-01T19:01:35Z</dcterms:modified>
</cp:coreProperties>
</file>