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261" r:id="rId13"/>
    <p:sldId id="264" r:id="rId14"/>
    <p:sldId id="307" r:id="rId15"/>
    <p:sldId id="257" r:id="rId16"/>
    <p:sldId id="259" r:id="rId18"/>
    <p:sldId id="308" r:id="rId19"/>
    <p:sldId id="304" r:id="rId20"/>
    <p:sldId id="262" r:id="rId21"/>
    <p:sldId id="263" r:id="rId22"/>
    <p:sldId id="305" r:id="rId23"/>
    <p:sldId id="306" r:id="rId24"/>
    <p:sldId id="274" r:id="rId25"/>
    <p:sldId id="265" r:id="rId26"/>
    <p:sldId id="309" r:id="rId27"/>
    <p:sldId id="266" r:id="rId28"/>
    <p:sldId id="310" r:id="rId29"/>
    <p:sldId id="293" r:id="rId30"/>
    <p:sldId id="27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3B2A-649C-47D2-B149-313A8222923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E89F-D0F4-4845-90C4-681A217667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3D5FB-27E4-4B64-B3DE-E199B3EFD4C6}" type="slidenum">
              <a:rPr lang="en-US" altLang="en-US"/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4E7C-FE37-4348-BAB0-7A13D6A81683}" type="slidenum">
              <a:rPr lang="en-US" altLang="en-US"/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18C46-8A45-42E2-83B6-0BC10E95DAED}" type="slidenum">
              <a:rPr lang="en-US" altLang="en-US"/>
            </a:fld>
            <a:endParaRPr lang="en-US" alt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76AB41-329A-4FC0-911B-308C86741E76}" type="slidenum">
              <a:rPr lang="en-US" altLang="en-US"/>
            </a:fld>
            <a:endParaRPr lang="en-US" alt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DADE2353-34E2-4DBF-AFB1-31497BAECD2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8170D8CF-7E31-4249-BDB4-34EBE6CF33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2353-34E2-4DBF-AFB1-31497BAECD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D8CF-7E31-4249-BDB4-34EBE6CF33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601: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Toukir Ahammed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838200" y="2774430"/>
            <a:ext cx="10190871" cy="1309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70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distributed system is one in which the failure of a computer you didn't even know existed can render your own computer unusable.</a:t>
            </a:r>
            <a:endParaRPr lang="en-US" sz="36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15729" y="4389273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70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 Leslie Lamport</a:t>
            </a:r>
            <a:endParaRPr lang="en-US" sz="3600" i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4000" u="sng" dirty="0"/>
              <a:t>More definitions</a:t>
            </a:r>
            <a:r>
              <a:rPr lang="en-US" altLang="en-US" sz="4000" dirty="0"/>
              <a:t>:</a:t>
            </a: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4000" dirty="0"/>
              <a:t>“A collection of independent computers that appears to its users as a single coherent system.”</a:t>
            </a: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4000" dirty="0"/>
              <a:t>“A computing environment in which various components are spread across multiple nodes (</a:t>
            </a:r>
            <a:r>
              <a:rPr lang="en-US" altLang="en-US" sz="4000" i="1" dirty="0"/>
              <a:t>computer, phone, car, robot or other computing devices</a:t>
            </a:r>
            <a:r>
              <a:rPr lang="en-US" altLang="en-US" sz="4000" dirty="0"/>
              <a:t>) on a network trying to achieve some task together.”</a:t>
            </a: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(for compute)</a:t>
            </a:r>
            <a:endParaRPr lang="en-US" dirty="0"/>
          </a:p>
          <a:p>
            <a:r>
              <a:rPr lang="en-US" dirty="0"/>
              <a:t>P2P file sharing (high availability, share large files, piracy)</a:t>
            </a:r>
            <a:endParaRPr lang="en-US" dirty="0"/>
          </a:p>
          <a:p>
            <a:r>
              <a:rPr lang="en-US" dirty="0"/>
              <a:t>Google search engine (for storage and bandwidth)</a:t>
            </a:r>
            <a:endParaRPr lang="en-US" dirty="0"/>
          </a:p>
          <a:p>
            <a:r>
              <a:rPr lang="en-US" dirty="0"/>
              <a:t>Facebook (for storage and bandwidth)</a:t>
            </a:r>
            <a:endParaRPr lang="en-US" dirty="0"/>
          </a:p>
          <a:p>
            <a:r>
              <a:rPr lang="en-US" dirty="0"/>
              <a:t>Black hole image (distributed observation)</a:t>
            </a:r>
            <a:endParaRPr lang="en-US" dirty="0"/>
          </a:p>
          <a:p>
            <a:r>
              <a:rPr lang="en-US" dirty="0"/>
              <a:t>IOT (Sensors on a network)</a:t>
            </a:r>
            <a:endParaRPr lang="en-US" dirty="0"/>
          </a:p>
          <a:p>
            <a:r>
              <a:rPr lang="en-US" dirty="0"/>
              <a:t>Blockchain (decentralized record of transactions)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Wide Web</a:t>
            </a:r>
            <a:endParaRPr lang="en-US" dirty="0"/>
          </a:p>
          <a:p>
            <a:r>
              <a:rPr lang="en-US" dirty="0"/>
              <a:t>A cluster of nodes on the cloud (AWS, Azure, GCP)</a:t>
            </a:r>
            <a:endParaRPr lang="en-US" dirty="0"/>
          </a:p>
          <a:p>
            <a:r>
              <a:rPr lang="en-US" dirty="0"/>
              <a:t>Multi-player games</a:t>
            </a:r>
            <a:endParaRPr lang="en-US" dirty="0"/>
          </a:p>
          <a:p>
            <a:r>
              <a:rPr lang="en-US" dirty="0"/>
              <a:t>BitTorrent</a:t>
            </a:r>
            <a:endParaRPr lang="en-US" dirty="0"/>
          </a:p>
          <a:p>
            <a:r>
              <a:rPr lang="en-US" dirty="0"/>
              <a:t>Online banking</a:t>
            </a:r>
            <a:endParaRPr lang="en-US" dirty="0"/>
          </a:p>
          <a:p>
            <a:r>
              <a:rPr lang="en-US" dirty="0"/>
              <a:t>…………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40005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  <a:endParaRPr lang="en-US" altLang="en-US" sz="800">
              <a:cs typeface="Times" panose="02020603050405020304" pitchFamily="18" charset="0"/>
            </a:endParaRPr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1844676" y="1404939"/>
            <a:ext cx="8323263" cy="4314825"/>
            <a:chOff x="0" y="0"/>
            <a:chExt cx="5243" cy="2718"/>
          </a:xfrm>
        </p:grpSpPr>
        <p:grpSp>
          <p:nvGrpSpPr>
            <p:cNvPr id="6148" name="Group 4"/>
            <p:cNvGrpSpPr/>
            <p:nvPr/>
          </p:nvGrpSpPr>
          <p:grpSpPr bwMode="auto">
            <a:xfrm>
              <a:off x="0" y="0"/>
              <a:ext cx="5243" cy="2525"/>
              <a:chOff x="0" y="0"/>
              <a:chExt cx="5243" cy="2525"/>
            </a:xfrm>
          </p:grpSpPr>
          <p:sp>
            <p:nvSpPr>
              <p:cNvPr id="6149" name="Freeform 5"/>
              <p:cNvSpPr/>
              <p:nvPr/>
            </p:nvSpPr>
            <p:spPr bwMode="auto">
              <a:xfrm>
                <a:off x="28" y="676"/>
                <a:ext cx="359" cy="207"/>
              </a:xfrm>
              <a:custGeom>
                <a:avLst/>
                <a:gdLst>
                  <a:gd name="T0" fmla="*/ 21600 w 21600"/>
                  <a:gd name="T1" fmla="*/ 0 h 21600"/>
                  <a:gd name="T2" fmla="*/ 20758 w 21600"/>
                  <a:gd name="T3" fmla="*/ 4278 h 21600"/>
                  <a:gd name="T4" fmla="*/ 17448 w 21600"/>
                  <a:gd name="T5" fmla="*/ 8661 h 21600"/>
                  <a:gd name="T6" fmla="*/ 9928 w 21600"/>
                  <a:gd name="T7" fmla="*/ 14400 h 21600"/>
                  <a:gd name="T8" fmla="*/ 4152 w 21600"/>
                  <a:gd name="T9" fmla="*/ 20139 h 21600"/>
                  <a:gd name="T10" fmla="*/ 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0758" y="4278"/>
                    </a:lnTo>
                    <a:lnTo>
                      <a:pt x="17448" y="8661"/>
                    </a:lnTo>
                    <a:lnTo>
                      <a:pt x="9928" y="14400"/>
                    </a:lnTo>
                    <a:lnTo>
                      <a:pt x="4152" y="20139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0" name="Freeform 6"/>
              <p:cNvSpPr/>
              <p:nvPr/>
            </p:nvSpPr>
            <p:spPr bwMode="auto">
              <a:xfrm>
                <a:off x="193" y="731"/>
                <a:ext cx="235" cy="442"/>
              </a:xfrm>
              <a:custGeom>
                <a:avLst/>
                <a:gdLst>
                  <a:gd name="T0" fmla="*/ 21600 w 21600"/>
                  <a:gd name="T1" fmla="*/ 0 h 21600"/>
                  <a:gd name="T2" fmla="*/ 17831 w 21600"/>
                  <a:gd name="T3" fmla="*/ 8112 h 21600"/>
                  <a:gd name="T4" fmla="*/ 10203 w 21600"/>
                  <a:gd name="T5" fmla="*/ 14172 h 21600"/>
                  <a:gd name="T6" fmla="*/ 3860 w 21600"/>
                  <a:gd name="T7" fmla="*/ 19548 h 21600"/>
                  <a:gd name="T8" fmla="*/ 2574 w 21600"/>
                  <a:gd name="T9" fmla="*/ 21600 h 21600"/>
                  <a:gd name="T10" fmla="*/ 0 w 21600"/>
                  <a:gd name="T11" fmla="*/ 2023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831" y="8112"/>
                    </a:lnTo>
                    <a:lnTo>
                      <a:pt x="10203" y="14172"/>
                    </a:lnTo>
                    <a:lnTo>
                      <a:pt x="3860" y="19548"/>
                    </a:lnTo>
                    <a:lnTo>
                      <a:pt x="2574" y="21600"/>
                    </a:lnTo>
                    <a:lnTo>
                      <a:pt x="0" y="2023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1" name="Freeform 7"/>
              <p:cNvSpPr/>
              <p:nvPr/>
            </p:nvSpPr>
            <p:spPr bwMode="auto">
              <a:xfrm>
                <a:off x="649" y="635"/>
                <a:ext cx="69" cy="496"/>
              </a:xfrm>
              <a:custGeom>
                <a:avLst/>
                <a:gdLst>
                  <a:gd name="T0" fmla="*/ 0 w 21600"/>
                  <a:gd name="T1" fmla="*/ 0 h 21600"/>
                  <a:gd name="T2" fmla="*/ 4070 w 21600"/>
                  <a:gd name="T3" fmla="*/ 8405 h 21600"/>
                  <a:gd name="T4" fmla="*/ 12835 w 21600"/>
                  <a:gd name="T5" fmla="*/ 14415 h 21600"/>
                  <a:gd name="T6" fmla="*/ 17217 w 21600"/>
                  <a:gd name="T7" fmla="*/ 19815 h 21600"/>
                  <a:gd name="T8" fmla="*/ 21600 w 21600"/>
                  <a:gd name="T9" fmla="*/ 21600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4070" y="8405"/>
                    </a:lnTo>
                    <a:lnTo>
                      <a:pt x="12835" y="14415"/>
                    </a:lnTo>
                    <a:lnTo>
                      <a:pt x="17217" y="19815"/>
                    </a:lnTo>
                    <a:lnTo>
                      <a:pt x="21600" y="21600"/>
                    </a:lnTo>
                    <a:lnTo>
                      <a:pt x="2160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2" name="Freeform 8"/>
              <p:cNvSpPr/>
              <p:nvPr/>
            </p:nvSpPr>
            <p:spPr bwMode="auto">
              <a:xfrm>
                <a:off x="469" y="703"/>
                <a:ext cx="97" cy="483"/>
              </a:xfrm>
              <a:custGeom>
                <a:avLst/>
                <a:gdLst>
                  <a:gd name="T0" fmla="*/ 21600 w 21600"/>
                  <a:gd name="T1" fmla="*/ 0 h 21600"/>
                  <a:gd name="T2" fmla="*/ 15365 w 21600"/>
                  <a:gd name="T3" fmla="*/ 8050 h 21600"/>
                  <a:gd name="T4" fmla="*/ 9353 w 21600"/>
                  <a:gd name="T5" fmla="*/ 14221 h 21600"/>
                  <a:gd name="T6" fmla="*/ 3118 w 21600"/>
                  <a:gd name="T7" fmla="*/ 19766 h 21600"/>
                  <a:gd name="T8" fmla="*/ 3118 w 21600"/>
                  <a:gd name="T9" fmla="*/ 21600 h 21600"/>
                  <a:gd name="T10" fmla="*/ 0 w 21600"/>
                  <a:gd name="T11" fmla="*/ 20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5365" y="8050"/>
                    </a:lnTo>
                    <a:lnTo>
                      <a:pt x="9353" y="14221"/>
                    </a:lnTo>
                    <a:lnTo>
                      <a:pt x="3118" y="19766"/>
                    </a:lnTo>
                    <a:lnTo>
                      <a:pt x="3118" y="21600"/>
                    </a:lnTo>
                    <a:lnTo>
                      <a:pt x="0" y="2039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3" name="Freeform 9"/>
              <p:cNvSpPr/>
              <p:nvPr/>
            </p:nvSpPr>
            <p:spPr bwMode="auto">
              <a:xfrm>
                <a:off x="1822" y="359"/>
                <a:ext cx="165" cy="496"/>
              </a:xfrm>
              <a:custGeom>
                <a:avLst/>
                <a:gdLst>
                  <a:gd name="T0" fmla="*/ 21600 w 21600"/>
                  <a:gd name="T1" fmla="*/ 0 h 21600"/>
                  <a:gd name="T2" fmla="*/ 17935 w 21600"/>
                  <a:gd name="T3" fmla="*/ 8405 h 21600"/>
                  <a:gd name="T4" fmla="*/ 10735 w 21600"/>
                  <a:gd name="T5" fmla="*/ 14415 h 21600"/>
                  <a:gd name="T6" fmla="*/ 3535 w 21600"/>
                  <a:gd name="T7" fmla="*/ 19815 h 21600"/>
                  <a:gd name="T8" fmla="*/ 1702 w 21600"/>
                  <a:gd name="T9" fmla="*/ 21600 h 21600"/>
                  <a:gd name="T10" fmla="*/ 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935" y="8405"/>
                    </a:lnTo>
                    <a:lnTo>
                      <a:pt x="10735" y="14415"/>
                    </a:lnTo>
                    <a:lnTo>
                      <a:pt x="3535" y="19815"/>
                    </a:lnTo>
                    <a:lnTo>
                      <a:pt x="1702" y="21600"/>
                    </a:lnTo>
                    <a:lnTo>
                      <a:pt x="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4" name="Freeform 10"/>
              <p:cNvSpPr/>
              <p:nvPr/>
            </p:nvSpPr>
            <p:spPr bwMode="auto">
              <a:xfrm>
                <a:off x="2153" y="372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431 h 21600"/>
                  <a:gd name="T4" fmla="*/ 10735 w 21600"/>
                  <a:gd name="T5" fmla="*/ 14994 h 21600"/>
                  <a:gd name="T6" fmla="*/ 3535 w 21600"/>
                  <a:gd name="T7" fmla="*/ 20383 h 21600"/>
                  <a:gd name="T8" fmla="*/ 1702 w 21600"/>
                  <a:gd name="T9" fmla="*/ 21600 h 21600"/>
                  <a:gd name="T10" fmla="*/ 0 w 21600"/>
                  <a:gd name="T11" fmla="*/ 20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431"/>
                    </a:lnTo>
                    <a:lnTo>
                      <a:pt x="10735" y="14994"/>
                    </a:lnTo>
                    <a:lnTo>
                      <a:pt x="3535" y="20383"/>
                    </a:lnTo>
                    <a:lnTo>
                      <a:pt x="1702" y="21600"/>
                    </a:lnTo>
                    <a:lnTo>
                      <a:pt x="0" y="2099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5" name="Freeform 11"/>
              <p:cNvSpPr/>
              <p:nvPr/>
            </p:nvSpPr>
            <p:spPr bwMode="auto">
              <a:xfrm>
                <a:off x="4691" y="1297"/>
                <a:ext cx="373" cy="69"/>
              </a:xfrm>
              <a:custGeom>
                <a:avLst/>
                <a:gdLst>
                  <a:gd name="T0" fmla="*/ 21600 w 21600"/>
                  <a:gd name="T1" fmla="*/ 0 h 21600"/>
                  <a:gd name="T2" fmla="*/ 16794 w 21600"/>
                  <a:gd name="T3" fmla="*/ 8452 h 21600"/>
                  <a:gd name="T4" fmla="*/ 8802 w 21600"/>
                  <a:gd name="T5" fmla="*/ 17217 h 21600"/>
                  <a:gd name="T6" fmla="*/ 3243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6794" y="8452"/>
                    </a:lnTo>
                    <a:lnTo>
                      <a:pt x="8802" y="17217"/>
                    </a:lnTo>
                    <a:lnTo>
                      <a:pt x="3243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6" name="Freeform 12"/>
              <p:cNvSpPr/>
              <p:nvPr/>
            </p:nvSpPr>
            <p:spPr bwMode="auto">
              <a:xfrm>
                <a:off x="4691" y="979"/>
                <a:ext cx="373" cy="318"/>
              </a:xfrm>
              <a:custGeom>
                <a:avLst/>
                <a:gdLst>
                  <a:gd name="T0" fmla="*/ 21600 w 21600"/>
                  <a:gd name="T1" fmla="*/ 0 h 21600"/>
                  <a:gd name="T2" fmla="*/ 19979 w 21600"/>
                  <a:gd name="T3" fmla="*/ 3804 h 21600"/>
                  <a:gd name="T4" fmla="*/ 17604 w 21600"/>
                  <a:gd name="T5" fmla="*/ 8491 h 21600"/>
                  <a:gd name="T6" fmla="*/ 9613 w 21600"/>
                  <a:gd name="T7" fmla="*/ 14060 h 21600"/>
                  <a:gd name="T8" fmla="*/ 3996 w 21600"/>
                  <a:gd name="T9" fmla="*/ 19698 h 21600"/>
                  <a:gd name="T10" fmla="*/ 1621 w 21600"/>
                  <a:gd name="T11" fmla="*/ 21600 h 21600"/>
                  <a:gd name="T12" fmla="*/ 0 w 21600"/>
                  <a:gd name="T13" fmla="*/ 206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9979" y="3804"/>
                    </a:lnTo>
                    <a:lnTo>
                      <a:pt x="17604" y="8491"/>
                    </a:lnTo>
                    <a:lnTo>
                      <a:pt x="9613" y="14060"/>
                    </a:lnTo>
                    <a:lnTo>
                      <a:pt x="3996" y="19698"/>
                    </a:lnTo>
                    <a:lnTo>
                      <a:pt x="1621" y="21600"/>
                    </a:lnTo>
                    <a:lnTo>
                      <a:pt x="0" y="20649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7" name="Freeform 13"/>
              <p:cNvSpPr/>
              <p:nvPr/>
            </p:nvSpPr>
            <p:spPr bwMode="auto">
              <a:xfrm>
                <a:off x="4526" y="883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388 h 21600"/>
                  <a:gd name="T4" fmla="*/ 10865 w 21600"/>
                  <a:gd name="T5" fmla="*/ 14386 h 21600"/>
                  <a:gd name="T6" fmla="*/ 3665 w 21600"/>
                  <a:gd name="T7" fmla="*/ 19775 h 21600"/>
                  <a:gd name="T8" fmla="*/ 1833 w 21600"/>
                  <a:gd name="T9" fmla="*/ 21600 h 21600"/>
                  <a:gd name="T10" fmla="*/ 0 w 21600"/>
                  <a:gd name="T11" fmla="*/ 2038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388"/>
                    </a:lnTo>
                    <a:lnTo>
                      <a:pt x="10865" y="14386"/>
                    </a:lnTo>
                    <a:lnTo>
                      <a:pt x="3665" y="19775"/>
                    </a:lnTo>
                    <a:lnTo>
                      <a:pt x="1833" y="21600"/>
                    </a:lnTo>
                    <a:lnTo>
                      <a:pt x="0" y="2038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8" name="Freeform 14"/>
              <p:cNvSpPr/>
              <p:nvPr/>
            </p:nvSpPr>
            <p:spPr bwMode="auto">
              <a:xfrm>
                <a:off x="1021" y="124"/>
                <a:ext cx="663" cy="538"/>
              </a:xfrm>
              <a:custGeom>
                <a:avLst/>
                <a:gdLst>
                  <a:gd name="T0" fmla="*/ 912 w 21600"/>
                  <a:gd name="T1" fmla="*/ 4978 h 21600"/>
                  <a:gd name="T2" fmla="*/ 912 w 21600"/>
                  <a:gd name="T3" fmla="*/ 3894 h 21600"/>
                  <a:gd name="T4" fmla="*/ 2248 w 21600"/>
                  <a:gd name="T5" fmla="*/ 2208 h 21600"/>
                  <a:gd name="T6" fmla="*/ 3616 w 21600"/>
                  <a:gd name="T7" fmla="*/ 1124 h 21600"/>
                  <a:gd name="T8" fmla="*/ 4496 w 21600"/>
                  <a:gd name="T9" fmla="*/ 1646 h 21600"/>
                  <a:gd name="T10" fmla="*/ 4952 w 21600"/>
                  <a:gd name="T11" fmla="*/ 1124 h 21600"/>
                  <a:gd name="T12" fmla="*/ 6288 w 21600"/>
                  <a:gd name="T13" fmla="*/ 1124 h 21600"/>
                  <a:gd name="T14" fmla="*/ 8112 w 21600"/>
                  <a:gd name="T15" fmla="*/ 1646 h 21600"/>
                  <a:gd name="T16" fmla="*/ 9904 w 21600"/>
                  <a:gd name="T17" fmla="*/ 1646 h 21600"/>
                  <a:gd name="T18" fmla="*/ 11240 w 21600"/>
                  <a:gd name="T19" fmla="*/ 2208 h 21600"/>
                  <a:gd name="T20" fmla="*/ 12152 w 21600"/>
                  <a:gd name="T21" fmla="*/ 1124 h 21600"/>
                  <a:gd name="T22" fmla="*/ 13032 w 21600"/>
                  <a:gd name="T23" fmla="*/ 0 h 21600"/>
                  <a:gd name="T24" fmla="*/ 14400 w 21600"/>
                  <a:gd name="T25" fmla="*/ 0 h 21600"/>
                  <a:gd name="T26" fmla="*/ 15280 w 21600"/>
                  <a:gd name="T27" fmla="*/ 0 h 21600"/>
                  <a:gd name="T28" fmla="*/ 16648 w 21600"/>
                  <a:gd name="T29" fmla="*/ 0 h 21600"/>
                  <a:gd name="T30" fmla="*/ 17528 w 21600"/>
                  <a:gd name="T31" fmla="*/ 562 h 21600"/>
                  <a:gd name="T32" fmla="*/ 17984 w 21600"/>
                  <a:gd name="T33" fmla="*/ 1124 h 21600"/>
                  <a:gd name="T34" fmla="*/ 18896 w 21600"/>
                  <a:gd name="T35" fmla="*/ 1646 h 21600"/>
                  <a:gd name="T36" fmla="*/ 19776 w 21600"/>
                  <a:gd name="T37" fmla="*/ 3894 h 21600"/>
                  <a:gd name="T38" fmla="*/ 21144 w 21600"/>
                  <a:gd name="T39" fmla="*/ 6665 h 21600"/>
                  <a:gd name="T40" fmla="*/ 21600 w 21600"/>
                  <a:gd name="T41" fmla="*/ 10519 h 21600"/>
                  <a:gd name="T42" fmla="*/ 21600 w 21600"/>
                  <a:gd name="T43" fmla="*/ 13289 h 21600"/>
                  <a:gd name="T44" fmla="*/ 21144 w 21600"/>
                  <a:gd name="T45" fmla="*/ 15497 h 21600"/>
                  <a:gd name="T46" fmla="*/ 20688 w 21600"/>
                  <a:gd name="T47" fmla="*/ 18830 h 21600"/>
                  <a:gd name="T48" fmla="*/ 19776 w 21600"/>
                  <a:gd name="T49" fmla="*/ 21038 h 21600"/>
                  <a:gd name="T50" fmla="*/ 17984 w 21600"/>
                  <a:gd name="T51" fmla="*/ 21600 h 21600"/>
                  <a:gd name="T52" fmla="*/ 16648 w 21600"/>
                  <a:gd name="T53" fmla="*/ 21600 h 21600"/>
                  <a:gd name="T54" fmla="*/ 14856 w 21600"/>
                  <a:gd name="T55" fmla="*/ 21038 h 21600"/>
                  <a:gd name="T56" fmla="*/ 13488 w 21600"/>
                  <a:gd name="T57" fmla="*/ 20516 h 21600"/>
                  <a:gd name="T58" fmla="*/ 12152 w 21600"/>
                  <a:gd name="T59" fmla="*/ 19954 h 21600"/>
                  <a:gd name="T60" fmla="*/ 10784 w 21600"/>
                  <a:gd name="T61" fmla="*/ 19954 h 21600"/>
                  <a:gd name="T62" fmla="*/ 9448 w 21600"/>
                  <a:gd name="T63" fmla="*/ 19954 h 21600"/>
                  <a:gd name="T64" fmla="*/ 8536 w 21600"/>
                  <a:gd name="T65" fmla="*/ 20516 h 21600"/>
                  <a:gd name="T66" fmla="*/ 7200 w 21600"/>
                  <a:gd name="T67" fmla="*/ 20516 h 21600"/>
                  <a:gd name="T68" fmla="*/ 6288 w 21600"/>
                  <a:gd name="T69" fmla="*/ 21038 h 21600"/>
                  <a:gd name="T70" fmla="*/ 5408 w 21600"/>
                  <a:gd name="T71" fmla="*/ 21038 h 21600"/>
                  <a:gd name="T72" fmla="*/ 4040 w 21600"/>
                  <a:gd name="T73" fmla="*/ 21038 h 21600"/>
                  <a:gd name="T74" fmla="*/ 3160 w 21600"/>
                  <a:gd name="T75" fmla="*/ 21038 h 21600"/>
                  <a:gd name="T76" fmla="*/ 2704 w 21600"/>
                  <a:gd name="T77" fmla="*/ 20516 h 21600"/>
                  <a:gd name="T78" fmla="*/ 1792 w 21600"/>
                  <a:gd name="T79" fmla="*/ 19954 h 21600"/>
                  <a:gd name="T80" fmla="*/ 1792 w 21600"/>
                  <a:gd name="T81" fmla="*/ 19392 h 21600"/>
                  <a:gd name="T82" fmla="*/ 1368 w 21600"/>
                  <a:gd name="T83" fmla="*/ 18830 h 21600"/>
                  <a:gd name="T84" fmla="*/ 912 w 21600"/>
                  <a:gd name="T85" fmla="*/ 17184 h 21600"/>
                  <a:gd name="T86" fmla="*/ 456 w 21600"/>
                  <a:gd name="T87" fmla="*/ 14413 h 21600"/>
                  <a:gd name="T88" fmla="*/ 0 w 21600"/>
                  <a:gd name="T89" fmla="*/ 12727 h 21600"/>
                  <a:gd name="T90" fmla="*/ 0 w 21600"/>
                  <a:gd name="T91" fmla="*/ 10519 h 21600"/>
                  <a:gd name="T92" fmla="*/ 456 w 21600"/>
                  <a:gd name="T93" fmla="*/ 8311 h 21600"/>
                  <a:gd name="T94" fmla="*/ 456 w 21600"/>
                  <a:gd name="T95" fmla="*/ 6103 h 21600"/>
                  <a:gd name="T96" fmla="*/ 912 w 21600"/>
                  <a:gd name="T97" fmla="*/ 4978 h 21600"/>
                  <a:gd name="T98" fmla="*/ 912 w 21600"/>
                  <a:gd name="T99" fmla="*/ 4978 h 21600"/>
                  <a:gd name="T100" fmla="*/ 912 w 21600"/>
                  <a:gd name="T101" fmla="*/ 497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912" y="4978"/>
                    </a:moveTo>
                    <a:lnTo>
                      <a:pt x="912" y="3894"/>
                    </a:lnTo>
                    <a:lnTo>
                      <a:pt x="2248" y="2208"/>
                    </a:lnTo>
                    <a:lnTo>
                      <a:pt x="3616" y="1124"/>
                    </a:lnTo>
                    <a:lnTo>
                      <a:pt x="4496" y="1646"/>
                    </a:lnTo>
                    <a:lnTo>
                      <a:pt x="4952" y="1124"/>
                    </a:lnTo>
                    <a:lnTo>
                      <a:pt x="6288" y="1124"/>
                    </a:lnTo>
                    <a:lnTo>
                      <a:pt x="8112" y="1646"/>
                    </a:lnTo>
                    <a:lnTo>
                      <a:pt x="9904" y="1646"/>
                    </a:lnTo>
                    <a:lnTo>
                      <a:pt x="11240" y="2208"/>
                    </a:lnTo>
                    <a:lnTo>
                      <a:pt x="12152" y="1124"/>
                    </a:lnTo>
                    <a:lnTo>
                      <a:pt x="13032" y="0"/>
                    </a:lnTo>
                    <a:lnTo>
                      <a:pt x="14400" y="0"/>
                    </a:lnTo>
                    <a:lnTo>
                      <a:pt x="15280" y="0"/>
                    </a:lnTo>
                    <a:lnTo>
                      <a:pt x="16648" y="0"/>
                    </a:lnTo>
                    <a:lnTo>
                      <a:pt x="17528" y="562"/>
                    </a:lnTo>
                    <a:lnTo>
                      <a:pt x="17984" y="1124"/>
                    </a:lnTo>
                    <a:lnTo>
                      <a:pt x="18896" y="1646"/>
                    </a:lnTo>
                    <a:lnTo>
                      <a:pt x="19776" y="3894"/>
                    </a:lnTo>
                    <a:lnTo>
                      <a:pt x="21144" y="6665"/>
                    </a:lnTo>
                    <a:lnTo>
                      <a:pt x="21600" y="10519"/>
                    </a:lnTo>
                    <a:lnTo>
                      <a:pt x="21600" y="13289"/>
                    </a:lnTo>
                    <a:lnTo>
                      <a:pt x="21144" y="15497"/>
                    </a:lnTo>
                    <a:lnTo>
                      <a:pt x="20688" y="18830"/>
                    </a:lnTo>
                    <a:lnTo>
                      <a:pt x="19776" y="21038"/>
                    </a:lnTo>
                    <a:lnTo>
                      <a:pt x="17984" y="21600"/>
                    </a:lnTo>
                    <a:lnTo>
                      <a:pt x="16648" y="21600"/>
                    </a:lnTo>
                    <a:lnTo>
                      <a:pt x="14856" y="21038"/>
                    </a:lnTo>
                    <a:lnTo>
                      <a:pt x="13488" y="20516"/>
                    </a:lnTo>
                    <a:lnTo>
                      <a:pt x="12152" y="19954"/>
                    </a:lnTo>
                    <a:lnTo>
                      <a:pt x="10784" y="19954"/>
                    </a:lnTo>
                    <a:lnTo>
                      <a:pt x="9448" y="19954"/>
                    </a:lnTo>
                    <a:lnTo>
                      <a:pt x="8536" y="20516"/>
                    </a:lnTo>
                    <a:lnTo>
                      <a:pt x="7200" y="20516"/>
                    </a:lnTo>
                    <a:lnTo>
                      <a:pt x="6288" y="21038"/>
                    </a:lnTo>
                    <a:lnTo>
                      <a:pt x="5408" y="21038"/>
                    </a:lnTo>
                    <a:lnTo>
                      <a:pt x="4040" y="21038"/>
                    </a:lnTo>
                    <a:lnTo>
                      <a:pt x="3160" y="21038"/>
                    </a:lnTo>
                    <a:lnTo>
                      <a:pt x="2704" y="20516"/>
                    </a:lnTo>
                    <a:lnTo>
                      <a:pt x="1792" y="19954"/>
                    </a:lnTo>
                    <a:lnTo>
                      <a:pt x="1792" y="19392"/>
                    </a:lnTo>
                    <a:lnTo>
                      <a:pt x="1368" y="18830"/>
                    </a:lnTo>
                    <a:lnTo>
                      <a:pt x="912" y="17184"/>
                    </a:lnTo>
                    <a:lnTo>
                      <a:pt x="456" y="14413"/>
                    </a:lnTo>
                    <a:lnTo>
                      <a:pt x="0" y="12727"/>
                    </a:lnTo>
                    <a:lnTo>
                      <a:pt x="0" y="10519"/>
                    </a:lnTo>
                    <a:lnTo>
                      <a:pt x="456" y="8311"/>
                    </a:lnTo>
                    <a:lnTo>
                      <a:pt x="456" y="6103"/>
                    </a:lnTo>
                    <a:lnTo>
                      <a:pt x="912" y="4978"/>
                    </a:lnTo>
                    <a:close/>
                    <a:moveTo>
                      <a:pt x="912" y="497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9" name="Rectangle 15"/>
              <p:cNvSpPr/>
              <p:nvPr/>
            </p:nvSpPr>
            <p:spPr bwMode="auto">
              <a:xfrm>
                <a:off x="1165" y="406"/>
                <a:ext cx="3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704020202020204" pitchFamily="34" charset="0"/>
                    <a:cs typeface="Arial" panose="020B0704020202020204" pitchFamily="34" charset="0"/>
                    <a:sym typeface="Arial" panose="020B0704020202020204" pitchFamily="34" charset="0"/>
                  </a:rPr>
                  <a:t>intranet</a:t>
                </a:r>
                <a:endPara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endParaRPr>
              </a:p>
            </p:txBody>
          </p:sp>
          <p:sp>
            <p:nvSpPr>
              <p:cNvPr id="6160" name="Freeform 16"/>
              <p:cNvSpPr/>
              <p:nvPr/>
            </p:nvSpPr>
            <p:spPr bwMode="auto">
              <a:xfrm>
                <a:off x="1628" y="497"/>
                <a:ext cx="359" cy="358"/>
              </a:xfrm>
              <a:custGeom>
                <a:avLst/>
                <a:gdLst>
                  <a:gd name="T0" fmla="*/ 21600 w 21600"/>
                  <a:gd name="T1" fmla="*/ 19971 h 21600"/>
                  <a:gd name="T2" fmla="*/ 19915 w 21600"/>
                  <a:gd name="T3" fmla="*/ 21600 h 21600"/>
                  <a:gd name="T4" fmla="*/ 0 w 21600"/>
                  <a:gd name="T5" fmla="*/ 1629 h 21600"/>
                  <a:gd name="T6" fmla="*/ 1685 w 21600"/>
                  <a:gd name="T7" fmla="*/ 0 h 21600"/>
                  <a:gd name="T8" fmla="*/ 21600 w 21600"/>
                  <a:gd name="T9" fmla="*/ 19971 h 21600"/>
                  <a:gd name="T10" fmla="*/ 21600 w 21600"/>
                  <a:gd name="T11" fmla="*/ 1997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71"/>
                    </a:moveTo>
                    <a:lnTo>
                      <a:pt x="19915" y="21600"/>
                    </a:lnTo>
                    <a:lnTo>
                      <a:pt x="0" y="1629"/>
                    </a:lnTo>
                    <a:lnTo>
                      <a:pt x="1685" y="0"/>
                    </a:lnTo>
                    <a:lnTo>
                      <a:pt x="21600" y="19971"/>
                    </a:lnTo>
                    <a:close/>
                    <a:moveTo>
                      <a:pt x="21600" y="1997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1" name="Freeform 17"/>
              <p:cNvSpPr/>
              <p:nvPr/>
            </p:nvSpPr>
            <p:spPr bwMode="auto">
              <a:xfrm>
                <a:off x="2291" y="414"/>
                <a:ext cx="2469" cy="2083"/>
              </a:xfrm>
              <a:custGeom>
                <a:avLst/>
                <a:gdLst>
                  <a:gd name="T0" fmla="*/ 21241 w 21600"/>
                  <a:gd name="T1" fmla="*/ 0 h 21600"/>
                  <a:gd name="T2" fmla="*/ 21600 w 21600"/>
                  <a:gd name="T3" fmla="*/ 570 h 21600"/>
                  <a:gd name="T4" fmla="*/ 359 w 21600"/>
                  <a:gd name="T5" fmla="*/ 21600 h 21600"/>
                  <a:gd name="T6" fmla="*/ 0 w 21600"/>
                  <a:gd name="T7" fmla="*/ 21175 h 21600"/>
                  <a:gd name="T8" fmla="*/ 21241 w 21600"/>
                  <a:gd name="T9" fmla="*/ 0 h 21600"/>
                  <a:gd name="T10" fmla="*/ 2124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241" y="0"/>
                    </a:moveTo>
                    <a:lnTo>
                      <a:pt x="21600" y="570"/>
                    </a:lnTo>
                    <a:lnTo>
                      <a:pt x="359" y="21600"/>
                    </a:lnTo>
                    <a:lnTo>
                      <a:pt x="0" y="21175"/>
                    </a:lnTo>
                    <a:lnTo>
                      <a:pt x="21241" y="0"/>
                    </a:lnTo>
                    <a:close/>
                    <a:moveTo>
                      <a:pt x="21241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2" name="Freeform 18"/>
              <p:cNvSpPr/>
              <p:nvPr/>
            </p:nvSpPr>
            <p:spPr bwMode="auto">
              <a:xfrm>
                <a:off x="3588" y="0"/>
                <a:ext cx="855" cy="510"/>
              </a:xfrm>
              <a:custGeom>
                <a:avLst/>
                <a:gdLst>
                  <a:gd name="T0" fmla="*/ 682 w 21600"/>
                  <a:gd name="T1" fmla="*/ 5252 h 21600"/>
                  <a:gd name="T2" fmla="*/ 1036 w 21600"/>
                  <a:gd name="T3" fmla="*/ 3515 h 21600"/>
                  <a:gd name="T4" fmla="*/ 2072 w 21600"/>
                  <a:gd name="T5" fmla="*/ 2329 h 21600"/>
                  <a:gd name="T6" fmla="*/ 3486 w 21600"/>
                  <a:gd name="T7" fmla="*/ 1144 h 21600"/>
                  <a:gd name="T8" fmla="*/ 4522 w 21600"/>
                  <a:gd name="T9" fmla="*/ 1736 h 21600"/>
                  <a:gd name="T10" fmla="*/ 5229 w 21600"/>
                  <a:gd name="T11" fmla="*/ 1144 h 21600"/>
                  <a:gd name="T12" fmla="*/ 6619 w 21600"/>
                  <a:gd name="T13" fmla="*/ 1144 h 21600"/>
                  <a:gd name="T14" fmla="*/ 8008 w 21600"/>
                  <a:gd name="T15" fmla="*/ 1736 h 21600"/>
                  <a:gd name="T16" fmla="*/ 9752 w 21600"/>
                  <a:gd name="T17" fmla="*/ 1736 h 21600"/>
                  <a:gd name="T18" fmla="*/ 11495 w 21600"/>
                  <a:gd name="T19" fmla="*/ 1736 h 21600"/>
                  <a:gd name="T20" fmla="*/ 12202 w 21600"/>
                  <a:gd name="T21" fmla="*/ 1144 h 21600"/>
                  <a:gd name="T22" fmla="*/ 12884 w 21600"/>
                  <a:gd name="T23" fmla="*/ 593 h 21600"/>
                  <a:gd name="T24" fmla="*/ 14274 w 21600"/>
                  <a:gd name="T25" fmla="*/ 0 h 21600"/>
                  <a:gd name="T26" fmla="*/ 15335 w 21600"/>
                  <a:gd name="T27" fmla="*/ 0 h 21600"/>
                  <a:gd name="T28" fmla="*/ 16371 w 21600"/>
                  <a:gd name="T29" fmla="*/ 0 h 21600"/>
                  <a:gd name="T30" fmla="*/ 17432 w 21600"/>
                  <a:gd name="T31" fmla="*/ 593 h 21600"/>
                  <a:gd name="T32" fmla="*/ 17760 w 21600"/>
                  <a:gd name="T33" fmla="*/ 1144 h 21600"/>
                  <a:gd name="T34" fmla="*/ 18821 w 21600"/>
                  <a:gd name="T35" fmla="*/ 1736 h 21600"/>
                  <a:gd name="T36" fmla="*/ 19857 w 21600"/>
                  <a:gd name="T37" fmla="*/ 3515 h 21600"/>
                  <a:gd name="T38" fmla="*/ 21246 w 21600"/>
                  <a:gd name="T39" fmla="*/ 6988 h 21600"/>
                  <a:gd name="T40" fmla="*/ 21600 w 21600"/>
                  <a:gd name="T41" fmla="*/ 10504 h 21600"/>
                  <a:gd name="T42" fmla="*/ 21600 w 21600"/>
                  <a:gd name="T43" fmla="*/ 13426 h 21600"/>
                  <a:gd name="T44" fmla="*/ 21246 w 21600"/>
                  <a:gd name="T45" fmla="*/ 15205 h 21600"/>
                  <a:gd name="T46" fmla="*/ 20918 w 21600"/>
                  <a:gd name="T47" fmla="*/ 19271 h 21600"/>
                  <a:gd name="T48" fmla="*/ 19503 w 21600"/>
                  <a:gd name="T49" fmla="*/ 21049 h 21600"/>
                  <a:gd name="T50" fmla="*/ 18114 w 21600"/>
                  <a:gd name="T51" fmla="*/ 21600 h 21600"/>
                  <a:gd name="T52" fmla="*/ 16724 w 21600"/>
                  <a:gd name="T53" fmla="*/ 21049 h 21600"/>
                  <a:gd name="T54" fmla="*/ 14981 w 21600"/>
                  <a:gd name="T55" fmla="*/ 21049 h 21600"/>
                  <a:gd name="T56" fmla="*/ 13592 w 21600"/>
                  <a:gd name="T57" fmla="*/ 20456 h 21600"/>
                  <a:gd name="T58" fmla="*/ 12202 w 21600"/>
                  <a:gd name="T59" fmla="*/ 19864 h 21600"/>
                  <a:gd name="T60" fmla="*/ 10787 w 21600"/>
                  <a:gd name="T61" fmla="*/ 19864 h 21600"/>
                  <a:gd name="T62" fmla="*/ 9398 w 21600"/>
                  <a:gd name="T63" fmla="*/ 19864 h 21600"/>
                  <a:gd name="T64" fmla="*/ 8362 w 21600"/>
                  <a:gd name="T65" fmla="*/ 20456 h 21600"/>
                  <a:gd name="T66" fmla="*/ 7301 w 21600"/>
                  <a:gd name="T67" fmla="*/ 20456 h 21600"/>
                  <a:gd name="T68" fmla="*/ 6265 w 21600"/>
                  <a:gd name="T69" fmla="*/ 21049 h 21600"/>
                  <a:gd name="T70" fmla="*/ 5229 w 21600"/>
                  <a:gd name="T71" fmla="*/ 21049 h 21600"/>
                  <a:gd name="T72" fmla="*/ 4168 w 21600"/>
                  <a:gd name="T73" fmla="*/ 21049 h 21600"/>
                  <a:gd name="T74" fmla="*/ 3486 w 21600"/>
                  <a:gd name="T75" fmla="*/ 21049 h 21600"/>
                  <a:gd name="T76" fmla="*/ 2425 w 21600"/>
                  <a:gd name="T77" fmla="*/ 20456 h 21600"/>
                  <a:gd name="T78" fmla="*/ 2072 w 21600"/>
                  <a:gd name="T79" fmla="*/ 19864 h 21600"/>
                  <a:gd name="T80" fmla="*/ 1743 w 21600"/>
                  <a:gd name="T81" fmla="*/ 19271 h 21600"/>
                  <a:gd name="T82" fmla="*/ 1389 w 21600"/>
                  <a:gd name="T83" fmla="*/ 18678 h 21600"/>
                  <a:gd name="T84" fmla="*/ 1036 w 21600"/>
                  <a:gd name="T85" fmla="*/ 16941 h 21600"/>
                  <a:gd name="T86" fmla="*/ 328 w 21600"/>
                  <a:gd name="T87" fmla="*/ 14612 h 21600"/>
                  <a:gd name="T88" fmla="*/ 328 w 21600"/>
                  <a:gd name="T89" fmla="*/ 12282 h 21600"/>
                  <a:gd name="T90" fmla="*/ 0 w 21600"/>
                  <a:gd name="T91" fmla="*/ 10504 h 21600"/>
                  <a:gd name="T92" fmla="*/ 328 w 21600"/>
                  <a:gd name="T93" fmla="*/ 8174 h 21600"/>
                  <a:gd name="T94" fmla="*/ 328 w 21600"/>
                  <a:gd name="T95" fmla="*/ 6438 h 21600"/>
                  <a:gd name="T96" fmla="*/ 682 w 21600"/>
                  <a:gd name="T97" fmla="*/ 5252 h 21600"/>
                  <a:gd name="T98" fmla="*/ 682 w 21600"/>
                  <a:gd name="T99" fmla="*/ 5252 h 21600"/>
                  <a:gd name="T100" fmla="*/ 682 w 21600"/>
                  <a:gd name="T101" fmla="*/ 52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682" y="5252"/>
                    </a:moveTo>
                    <a:lnTo>
                      <a:pt x="1036" y="3515"/>
                    </a:lnTo>
                    <a:lnTo>
                      <a:pt x="2072" y="2329"/>
                    </a:lnTo>
                    <a:lnTo>
                      <a:pt x="3486" y="1144"/>
                    </a:lnTo>
                    <a:lnTo>
                      <a:pt x="4522" y="1736"/>
                    </a:lnTo>
                    <a:lnTo>
                      <a:pt x="5229" y="1144"/>
                    </a:lnTo>
                    <a:lnTo>
                      <a:pt x="6619" y="1144"/>
                    </a:lnTo>
                    <a:lnTo>
                      <a:pt x="8008" y="1736"/>
                    </a:lnTo>
                    <a:lnTo>
                      <a:pt x="9752" y="1736"/>
                    </a:lnTo>
                    <a:lnTo>
                      <a:pt x="11495" y="1736"/>
                    </a:lnTo>
                    <a:lnTo>
                      <a:pt x="12202" y="1144"/>
                    </a:lnTo>
                    <a:lnTo>
                      <a:pt x="12884" y="593"/>
                    </a:lnTo>
                    <a:lnTo>
                      <a:pt x="14274" y="0"/>
                    </a:lnTo>
                    <a:lnTo>
                      <a:pt x="15335" y="0"/>
                    </a:lnTo>
                    <a:lnTo>
                      <a:pt x="16371" y="0"/>
                    </a:lnTo>
                    <a:lnTo>
                      <a:pt x="17432" y="593"/>
                    </a:lnTo>
                    <a:lnTo>
                      <a:pt x="17760" y="1144"/>
                    </a:lnTo>
                    <a:lnTo>
                      <a:pt x="18821" y="1736"/>
                    </a:lnTo>
                    <a:lnTo>
                      <a:pt x="19857" y="3515"/>
                    </a:lnTo>
                    <a:lnTo>
                      <a:pt x="21246" y="6988"/>
                    </a:lnTo>
                    <a:lnTo>
                      <a:pt x="21600" y="10504"/>
                    </a:lnTo>
                    <a:lnTo>
                      <a:pt x="21600" y="13426"/>
                    </a:lnTo>
                    <a:lnTo>
                      <a:pt x="21246" y="15205"/>
                    </a:lnTo>
                    <a:lnTo>
                      <a:pt x="20918" y="19271"/>
                    </a:lnTo>
                    <a:lnTo>
                      <a:pt x="19503" y="21049"/>
                    </a:lnTo>
                    <a:lnTo>
                      <a:pt x="18114" y="21600"/>
                    </a:lnTo>
                    <a:lnTo>
                      <a:pt x="16724" y="21049"/>
                    </a:lnTo>
                    <a:lnTo>
                      <a:pt x="14981" y="21049"/>
                    </a:lnTo>
                    <a:lnTo>
                      <a:pt x="13592" y="20456"/>
                    </a:lnTo>
                    <a:lnTo>
                      <a:pt x="12202" y="19864"/>
                    </a:lnTo>
                    <a:lnTo>
                      <a:pt x="10787" y="19864"/>
                    </a:lnTo>
                    <a:lnTo>
                      <a:pt x="9398" y="19864"/>
                    </a:lnTo>
                    <a:lnTo>
                      <a:pt x="8362" y="20456"/>
                    </a:lnTo>
                    <a:lnTo>
                      <a:pt x="7301" y="20456"/>
                    </a:lnTo>
                    <a:lnTo>
                      <a:pt x="6265" y="21049"/>
                    </a:lnTo>
                    <a:lnTo>
                      <a:pt x="5229" y="21049"/>
                    </a:lnTo>
                    <a:lnTo>
                      <a:pt x="4168" y="21049"/>
                    </a:lnTo>
                    <a:lnTo>
                      <a:pt x="3486" y="21049"/>
                    </a:lnTo>
                    <a:lnTo>
                      <a:pt x="2425" y="20456"/>
                    </a:lnTo>
                    <a:lnTo>
                      <a:pt x="2072" y="19864"/>
                    </a:lnTo>
                    <a:lnTo>
                      <a:pt x="1743" y="19271"/>
                    </a:lnTo>
                    <a:lnTo>
                      <a:pt x="1389" y="18678"/>
                    </a:lnTo>
                    <a:lnTo>
                      <a:pt x="1036" y="16941"/>
                    </a:lnTo>
                    <a:lnTo>
                      <a:pt x="328" y="14612"/>
                    </a:lnTo>
                    <a:lnTo>
                      <a:pt x="328" y="12282"/>
                    </a:lnTo>
                    <a:lnTo>
                      <a:pt x="0" y="10504"/>
                    </a:lnTo>
                    <a:lnTo>
                      <a:pt x="328" y="8174"/>
                    </a:lnTo>
                    <a:lnTo>
                      <a:pt x="328" y="6438"/>
                    </a:lnTo>
                    <a:lnTo>
                      <a:pt x="682" y="5252"/>
                    </a:lnTo>
                    <a:close/>
                    <a:moveTo>
                      <a:pt x="682" y="5252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3" name="Freeform 19"/>
              <p:cNvSpPr/>
              <p:nvPr/>
            </p:nvSpPr>
            <p:spPr bwMode="auto">
              <a:xfrm>
                <a:off x="1670" y="676"/>
                <a:ext cx="662" cy="400"/>
              </a:xfrm>
              <a:custGeom>
                <a:avLst/>
                <a:gdLst>
                  <a:gd name="T0" fmla="*/ 881 w 21600"/>
                  <a:gd name="T1" fmla="*/ 5184 h 21600"/>
                  <a:gd name="T2" fmla="*/ 1338 w 21600"/>
                  <a:gd name="T3" fmla="*/ 3726 h 21600"/>
                  <a:gd name="T4" fmla="*/ 2251 w 21600"/>
                  <a:gd name="T5" fmla="*/ 2214 h 21600"/>
                  <a:gd name="T6" fmla="*/ 3589 w 21600"/>
                  <a:gd name="T7" fmla="*/ 1458 h 21600"/>
                  <a:gd name="T8" fmla="*/ 4503 w 21600"/>
                  <a:gd name="T9" fmla="*/ 1458 h 21600"/>
                  <a:gd name="T10" fmla="*/ 5384 w 21600"/>
                  <a:gd name="T11" fmla="*/ 1458 h 21600"/>
                  <a:gd name="T12" fmla="*/ 6297 w 21600"/>
                  <a:gd name="T13" fmla="*/ 1458 h 21600"/>
                  <a:gd name="T14" fmla="*/ 8092 w 21600"/>
                  <a:gd name="T15" fmla="*/ 2214 h 21600"/>
                  <a:gd name="T16" fmla="*/ 9886 w 21600"/>
                  <a:gd name="T17" fmla="*/ 2214 h 21600"/>
                  <a:gd name="T18" fmla="*/ 11257 w 21600"/>
                  <a:gd name="T19" fmla="*/ 2214 h 21600"/>
                  <a:gd name="T20" fmla="*/ 12138 w 21600"/>
                  <a:gd name="T21" fmla="*/ 1458 h 21600"/>
                  <a:gd name="T22" fmla="*/ 13051 w 21600"/>
                  <a:gd name="T23" fmla="*/ 756 h 21600"/>
                  <a:gd name="T24" fmla="*/ 14389 w 21600"/>
                  <a:gd name="T25" fmla="*/ 0 h 21600"/>
                  <a:gd name="T26" fmla="*/ 15760 w 21600"/>
                  <a:gd name="T27" fmla="*/ 0 h 21600"/>
                  <a:gd name="T28" fmla="*/ 16640 w 21600"/>
                  <a:gd name="T29" fmla="*/ 756 h 21600"/>
                  <a:gd name="T30" fmla="*/ 17554 w 21600"/>
                  <a:gd name="T31" fmla="*/ 756 h 21600"/>
                  <a:gd name="T32" fmla="*/ 18011 w 21600"/>
                  <a:gd name="T33" fmla="*/ 1458 h 21600"/>
                  <a:gd name="T34" fmla="*/ 18892 w 21600"/>
                  <a:gd name="T35" fmla="*/ 2214 h 21600"/>
                  <a:gd name="T36" fmla="*/ 20262 w 21600"/>
                  <a:gd name="T37" fmla="*/ 3726 h 21600"/>
                  <a:gd name="T38" fmla="*/ 21143 w 21600"/>
                  <a:gd name="T39" fmla="*/ 6696 h 21600"/>
                  <a:gd name="T40" fmla="*/ 21600 w 21600"/>
                  <a:gd name="T41" fmla="*/ 11178 h 21600"/>
                  <a:gd name="T42" fmla="*/ 21600 w 21600"/>
                  <a:gd name="T43" fmla="*/ 13392 h 21600"/>
                  <a:gd name="T44" fmla="*/ 21600 w 21600"/>
                  <a:gd name="T45" fmla="*/ 15660 h 21600"/>
                  <a:gd name="T46" fmla="*/ 20686 w 21600"/>
                  <a:gd name="T47" fmla="*/ 19386 h 21600"/>
                  <a:gd name="T48" fmla="*/ 19805 w 21600"/>
                  <a:gd name="T49" fmla="*/ 20844 h 21600"/>
                  <a:gd name="T50" fmla="*/ 18435 w 21600"/>
                  <a:gd name="T51" fmla="*/ 21600 h 21600"/>
                  <a:gd name="T52" fmla="*/ 16640 w 21600"/>
                  <a:gd name="T53" fmla="*/ 21600 h 21600"/>
                  <a:gd name="T54" fmla="*/ 15303 w 21600"/>
                  <a:gd name="T55" fmla="*/ 20844 h 21600"/>
                  <a:gd name="T56" fmla="*/ 13508 w 21600"/>
                  <a:gd name="T57" fmla="*/ 20844 h 21600"/>
                  <a:gd name="T58" fmla="*/ 12138 w 21600"/>
                  <a:gd name="T59" fmla="*/ 20088 h 21600"/>
                  <a:gd name="T60" fmla="*/ 10800 w 21600"/>
                  <a:gd name="T61" fmla="*/ 20088 h 21600"/>
                  <a:gd name="T62" fmla="*/ 9430 w 21600"/>
                  <a:gd name="T63" fmla="*/ 20088 h 21600"/>
                  <a:gd name="T64" fmla="*/ 8549 w 21600"/>
                  <a:gd name="T65" fmla="*/ 20088 h 21600"/>
                  <a:gd name="T66" fmla="*/ 7211 w 21600"/>
                  <a:gd name="T67" fmla="*/ 20844 h 21600"/>
                  <a:gd name="T68" fmla="*/ 6297 w 21600"/>
                  <a:gd name="T69" fmla="*/ 20844 h 21600"/>
                  <a:gd name="T70" fmla="*/ 5384 w 21600"/>
                  <a:gd name="T71" fmla="*/ 20844 h 21600"/>
                  <a:gd name="T72" fmla="*/ 4503 w 21600"/>
                  <a:gd name="T73" fmla="*/ 20844 h 21600"/>
                  <a:gd name="T74" fmla="*/ 3589 w 21600"/>
                  <a:gd name="T75" fmla="*/ 20844 h 21600"/>
                  <a:gd name="T76" fmla="*/ 2708 w 21600"/>
                  <a:gd name="T77" fmla="*/ 20844 h 21600"/>
                  <a:gd name="T78" fmla="*/ 1795 w 21600"/>
                  <a:gd name="T79" fmla="*/ 20088 h 21600"/>
                  <a:gd name="T80" fmla="*/ 1795 w 21600"/>
                  <a:gd name="T81" fmla="*/ 19386 h 21600"/>
                  <a:gd name="T82" fmla="*/ 1338 w 21600"/>
                  <a:gd name="T83" fmla="*/ 18630 h 21600"/>
                  <a:gd name="T84" fmla="*/ 881 w 21600"/>
                  <a:gd name="T85" fmla="*/ 17118 h 21600"/>
                  <a:gd name="T86" fmla="*/ 457 w 21600"/>
                  <a:gd name="T87" fmla="*/ 14904 h 21600"/>
                  <a:gd name="T88" fmla="*/ 457 w 21600"/>
                  <a:gd name="T89" fmla="*/ 12636 h 21600"/>
                  <a:gd name="T90" fmla="*/ 0 w 21600"/>
                  <a:gd name="T91" fmla="*/ 10422 h 21600"/>
                  <a:gd name="T92" fmla="*/ 457 w 21600"/>
                  <a:gd name="T93" fmla="*/ 8910 h 21600"/>
                  <a:gd name="T94" fmla="*/ 457 w 21600"/>
                  <a:gd name="T95" fmla="*/ 6696 h 21600"/>
                  <a:gd name="T96" fmla="*/ 881 w 21600"/>
                  <a:gd name="T97" fmla="*/ 5184 h 21600"/>
                  <a:gd name="T98" fmla="*/ 881 w 21600"/>
                  <a:gd name="T99" fmla="*/ 5184 h 21600"/>
                  <a:gd name="T100" fmla="*/ 881 w 21600"/>
                  <a:gd name="T101" fmla="*/ 518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881" y="5184"/>
                    </a:moveTo>
                    <a:lnTo>
                      <a:pt x="1338" y="3726"/>
                    </a:lnTo>
                    <a:lnTo>
                      <a:pt x="2251" y="2214"/>
                    </a:lnTo>
                    <a:lnTo>
                      <a:pt x="3589" y="1458"/>
                    </a:lnTo>
                    <a:lnTo>
                      <a:pt x="4503" y="1458"/>
                    </a:lnTo>
                    <a:lnTo>
                      <a:pt x="5384" y="1458"/>
                    </a:lnTo>
                    <a:lnTo>
                      <a:pt x="6297" y="1458"/>
                    </a:lnTo>
                    <a:lnTo>
                      <a:pt x="8092" y="2214"/>
                    </a:lnTo>
                    <a:lnTo>
                      <a:pt x="9886" y="2214"/>
                    </a:lnTo>
                    <a:lnTo>
                      <a:pt x="11257" y="2214"/>
                    </a:lnTo>
                    <a:lnTo>
                      <a:pt x="12138" y="1458"/>
                    </a:lnTo>
                    <a:lnTo>
                      <a:pt x="13051" y="756"/>
                    </a:lnTo>
                    <a:lnTo>
                      <a:pt x="14389" y="0"/>
                    </a:lnTo>
                    <a:lnTo>
                      <a:pt x="15760" y="0"/>
                    </a:lnTo>
                    <a:lnTo>
                      <a:pt x="16640" y="756"/>
                    </a:lnTo>
                    <a:lnTo>
                      <a:pt x="17554" y="756"/>
                    </a:lnTo>
                    <a:lnTo>
                      <a:pt x="18011" y="1458"/>
                    </a:lnTo>
                    <a:lnTo>
                      <a:pt x="18892" y="2214"/>
                    </a:lnTo>
                    <a:lnTo>
                      <a:pt x="20262" y="3726"/>
                    </a:lnTo>
                    <a:lnTo>
                      <a:pt x="21143" y="6696"/>
                    </a:lnTo>
                    <a:lnTo>
                      <a:pt x="21600" y="11178"/>
                    </a:lnTo>
                    <a:lnTo>
                      <a:pt x="21600" y="13392"/>
                    </a:lnTo>
                    <a:lnTo>
                      <a:pt x="21600" y="15660"/>
                    </a:lnTo>
                    <a:lnTo>
                      <a:pt x="20686" y="19386"/>
                    </a:lnTo>
                    <a:lnTo>
                      <a:pt x="19805" y="20844"/>
                    </a:lnTo>
                    <a:lnTo>
                      <a:pt x="18435" y="21600"/>
                    </a:lnTo>
                    <a:lnTo>
                      <a:pt x="16640" y="21600"/>
                    </a:lnTo>
                    <a:lnTo>
                      <a:pt x="15303" y="20844"/>
                    </a:lnTo>
                    <a:lnTo>
                      <a:pt x="13508" y="20844"/>
                    </a:lnTo>
                    <a:lnTo>
                      <a:pt x="12138" y="20088"/>
                    </a:lnTo>
                    <a:lnTo>
                      <a:pt x="10800" y="20088"/>
                    </a:lnTo>
                    <a:lnTo>
                      <a:pt x="9430" y="20088"/>
                    </a:lnTo>
                    <a:lnTo>
                      <a:pt x="8549" y="20088"/>
                    </a:lnTo>
                    <a:lnTo>
                      <a:pt x="7211" y="20844"/>
                    </a:lnTo>
                    <a:lnTo>
                      <a:pt x="6297" y="20844"/>
                    </a:lnTo>
                    <a:lnTo>
                      <a:pt x="5384" y="20844"/>
                    </a:lnTo>
                    <a:lnTo>
                      <a:pt x="4503" y="20844"/>
                    </a:lnTo>
                    <a:lnTo>
                      <a:pt x="3589" y="20844"/>
                    </a:lnTo>
                    <a:lnTo>
                      <a:pt x="2708" y="20844"/>
                    </a:lnTo>
                    <a:lnTo>
                      <a:pt x="1795" y="20088"/>
                    </a:lnTo>
                    <a:lnTo>
                      <a:pt x="1795" y="19386"/>
                    </a:lnTo>
                    <a:lnTo>
                      <a:pt x="1338" y="18630"/>
                    </a:lnTo>
                    <a:lnTo>
                      <a:pt x="881" y="17118"/>
                    </a:lnTo>
                    <a:lnTo>
                      <a:pt x="457" y="14904"/>
                    </a:lnTo>
                    <a:lnTo>
                      <a:pt x="457" y="12636"/>
                    </a:lnTo>
                    <a:lnTo>
                      <a:pt x="0" y="10422"/>
                    </a:lnTo>
                    <a:lnTo>
                      <a:pt x="457" y="8910"/>
                    </a:lnTo>
                    <a:lnTo>
                      <a:pt x="457" y="6696"/>
                    </a:lnTo>
                    <a:lnTo>
                      <a:pt x="881" y="5184"/>
                    </a:lnTo>
                    <a:close/>
                    <a:moveTo>
                      <a:pt x="881" y="518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4" name="Freeform 20"/>
              <p:cNvSpPr/>
              <p:nvPr/>
            </p:nvSpPr>
            <p:spPr bwMode="auto">
              <a:xfrm>
                <a:off x="1021" y="1117"/>
                <a:ext cx="649" cy="401"/>
              </a:xfrm>
              <a:custGeom>
                <a:avLst/>
                <a:gdLst>
                  <a:gd name="T0" fmla="*/ 466 w 21600"/>
                  <a:gd name="T1" fmla="*/ 5225 h 21600"/>
                  <a:gd name="T2" fmla="*/ 932 w 21600"/>
                  <a:gd name="T3" fmla="*/ 3717 h 21600"/>
                  <a:gd name="T4" fmla="*/ 1831 w 21600"/>
                  <a:gd name="T5" fmla="*/ 2262 h 21600"/>
                  <a:gd name="T6" fmla="*/ 3228 w 21600"/>
                  <a:gd name="T7" fmla="*/ 1508 h 21600"/>
                  <a:gd name="T8" fmla="*/ 4127 w 21600"/>
                  <a:gd name="T9" fmla="*/ 1508 h 21600"/>
                  <a:gd name="T10" fmla="*/ 5059 w 21600"/>
                  <a:gd name="T11" fmla="*/ 1508 h 21600"/>
                  <a:gd name="T12" fmla="*/ 6423 w 21600"/>
                  <a:gd name="T13" fmla="*/ 1508 h 21600"/>
                  <a:gd name="T14" fmla="*/ 7821 w 21600"/>
                  <a:gd name="T15" fmla="*/ 1508 h 21600"/>
                  <a:gd name="T16" fmla="*/ 9652 w 21600"/>
                  <a:gd name="T17" fmla="*/ 2262 h 21600"/>
                  <a:gd name="T18" fmla="*/ 11482 w 21600"/>
                  <a:gd name="T19" fmla="*/ 2262 h 21600"/>
                  <a:gd name="T20" fmla="*/ 12414 w 21600"/>
                  <a:gd name="T21" fmla="*/ 1508 h 21600"/>
                  <a:gd name="T22" fmla="*/ 12880 w 21600"/>
                  <a:gd name="T23" fmla="*/ 0 h 21600"/>
                  <a:gd name="T24" fmla="*/ 14245 w 21600"/>
                  <a:gd name="T25" fmla="*/ 0 h 21600"/>
                  <a:gd name="T26" fmla="*/ 15609 w 21600"/>
                  <a:gd name="T27" fmla="*/ 0 h 21600"/>
                  <a:gd name="T28" fmla="*/ 16541 w 21600"/>
                  <a:gd name="T29" fmla="*/ 0 h 21600"/>
                  <a:gd name="T30" fmla="*/ 17473 w 21600"/>
                  <a:gd name="T31" fmla="*/ 754 h 21600"/>
                  <a:gd name="T32" fmla="*/ 17906 w 21600"/>
                  <a:gd name="T33" fmla="*/ 1508 h 21600"/>
                  <a:gd name="T34" fmla="*/ 18838 w 21600"/>
                  <a:gd name="T35" fmla="*/ 2262 h 21600"/>
                  <a:gd name="T36" fmla="*/ 20202 w 21600"/>
                  <a:gd name="T37" fmla="*/ 3717 h 21600"/>
                  <a:gd name="T38" fmla="*/ 21134 w 21600"/>
                  <a:gd name="T39" fmla="*/ 6733 h 21600"/>
                  <a:gd name="T40" fmla="*/ 21600 w 21600"/>
                  <a:gd name="T41" fmla="*/ 10450 h 21600"/>
                  <a:gd name="T42" fmla="*/ 21600 w 21600"/>
                  <a:gd name="T43" fmla="*/ 13412 h 21600"/>
                  <a:gd name="T44" fmla="*/ 21600 w 21600"/>
                  <a:gd name="T45" fmla="*/ 14867 h 21600"/>
                  <a:gd name="T46" fmla="*/ 21134 w 21600"/>
                  <a:gd name="T47" fmla="*/ 18584 h 21600"/>
                  <a:gd name="T48" fmla="*/ 19769 w 21600"/>
                  <a:gd name="T49" fmla="*/ 20846 h 21600"/>
                  <a:gd name="T50" fmla="*/ 18372 w 21600"/>
                  <a:gd name="T51" fmla="*/ 21600 h 21600"/>
                  <a:gd name="T52" fmla="*/ 16541 w 21600"/>
                  <a:gd name="T53" fmla="*/ 20846 h 21600"/>
                  <a:gd name="T54" fmla="*/ 15177 w 21600"/>
                  <a:gd name="T55" fmla="*/ 20846 h 21600"/>
                  <a:gd name="T56" fmla="*/ 13779 w 21600"/>
                  <a:gd name="T57" fmla="*/ 20092 h 21600"/>
                  <a:gd name="T58" fmla="*/ 12414 w 21600"/>
                  <a:gd name="T59" fmla="*/ 20092 h 21600"/>
                  <a:gd name="T60" fmla="*/ 10584 w 21600"/>
                  <a:gd name="T61" fmla="*/ 20092 h 21600"/>
                  <a:gd name="T62" fmla="*/ 9186 w 21600"/>
                  <a:gd name="T63" fmla="*/ 20092 h 21600"/>
                  <a:gd name="T64" fmla="*/ 8287 w 21600"/>
                  <a:gd name="T65" fmla="*/ 20092 h 21600"/>
                  <a:gd name="T66" fmla="*/ 7355 w 21600"/>
                  <a:gd name="T67" fmla="*/ 20092 h 21600"/>
                  <a:gd name="T68" fmla="*/ 5991 w 21600"/>
                  <a:gd name="T69" fmla="*/ 20846 h 21600"/>
                  <a:gd name="T70" fmla="*/ 5059 w 21600"/>
                  <a:gd name="T71" fmla="*/ 20846 h 21600"/>
                  <a:gd name="T72" fmla="*/ 4127 w 21600"/>
                  <a:gd name="T73" fmla="*/ 20846 h 21600"/>
                  <a:gd name="T74" fmla="*/ 3228 w 21600"/>
                  <a:gd name="T75" fmla="*/ 20846 h 21600"/>
                  <a:gd name="T76" fmla="*/ 2296 w 21600"/>
                  <a:gd name="T77" fmla="*/ 20092 h 21600"/>
                  <a:gd name="T78" fmla="*/ 1831 w 21600"/>
                  <a:gd name="T79" fmla="*/ 20092 h 21600"/>
                  <a:gd name="T80" fmla="*/ 1398 w 21600"/>
                  <a:gd name="T81" fmla="*/ 19338 h 21600"/>
                  <a:gd name="T82" fmla="*/ 1398 w 21600"/>
                  <a:gd name="T83" fmla="*/ 18584 h 21600"/>
                  <a:gd name="T84" fmla="*/ 932 w 21600"/>
                  <a:gd name="T85" fmla="*/ 17129 h 21600"/>
                  <a:gd name="T86" fmla="*/ 0 w 21600"/>
                  <a:gd name="T87" fmla="*/ 14167 h 21600"/>
                  <a:gd name="T88" fmla="*/ 0 w 21600"/>
                  <a:gd name="T89" fmla="*/ 12658 h 21600"/>
                  <a:gd name="T90" fmla="*/ 0 w 21600"/>
                  <a:gd name="T91" fmla="*/ 10450 h 21600"/>
                  <a:gd name="T92" fmla="*/ 0 w 21600"/>
                  <a:gd name="T93" fmla="*/ 8188 h 21600"/>
                  <a:gd name="T94" fmla="*/ 0 w 21600"/>
                  <a:gd name="T95" fmla="*/ 5979 h 21600"/>
                  <a:gd name="T96" fmla="*/ 466 w 21600"/>
                  <a:gd name="T97" fmla="*/ 5225 h 21600"/>
                  <a:gd name="T98" fmla="*/ 466 w 21600"/>
                  <a:gd name="T99" fmla="*/ 5225 h 21600"/>
                  <a:gd name="T100" fmla="*/ 466 w 21600"/>
                  <a:gd name="T101" fmla="*/ 522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466" y="5225"/>
                    </a:moveTo>
                    <a:lnTo>
                      <a:pt x="932" y="3717"/>
                    </a:lnTo>
                    <a:lnTo>
                      <a:pt x="1831" y="2262"/>
                    </a:lnTo>
                    <a:lnTo>
                      <a:pt x="3228" y="1508"/>
                    </a:lnTo>
                    <a:lnTo>
                      <a:pt x="4127" y="1508"/>
                    </a:lnTo>
                    <a:lnTo>
                      <a:pt x="5059" y="1508"/>
                    </a:lnTo>
                    <a:lnTo>
                      <a:pt x="6423" y="1508"/>
                    </a:lnTo>
                    <a:lnTo>
                      <a:pt x="7821" y="1508"/>
                    </a:lnTo>
                    <a:lnTo>
                      <a:pt x="9652" y="2262"/>
                    </a:lnTo>
                    <a:lnTo>
                      <a:pt x="11482" y="2262"/>
                    </a:lnTo>
                    <a:lnTo>
                      <a:pt x="12414" y="1508"/>
                    </a:lnTo>
                    <a:lnTo>
                      <a:pt x="12880" y="0"/>
                    </a:lnTo>
                    <a:lnTo>
                      <a:pt x="14245" y="0"/>
                    </a:lnTo>
                    <a:lnTo>
                      <a:pt x="15609" y="0"/>
                    </a:lnTo>
                    <a:lnTo>
                      <a:pt x="16541" y="0"/>
                    </a:lnTo>
                    <a:lnTo>
                      <a:pt x="17473" y="754"/>
                    </a:lnTo>
                    <a:lnTo>
                      <a:pt x="17906" y="1508"/>
                    </a:lnTo>
                    <a:lnTo>
                      <a:pt x="18838" y="2262"/>
                    </a:lnTo>
                    <a:lnTo>
                      <a:pt x="20202" y="3717"/>
                    </a:lnTo>
                    <a:lnTo>
                      <a:pt x="21134" y="6733"/>
                    </a:lnTo>
                    <a:lnTo>
                      <a:pt x="21600" y="10450"/>
                    </a:lnTo>
                    <a:lnTo>
                      <a:pt x="21600" y="13412"/>
                    </a:lnTo>
                    <a:lnTo>
                      <a:pt x="21600" y="14867"/>
                    </a:lnTo>
                    <a:lnTo>
                      <a:pt x="21134" y="18584"/>
                    </a:lnTo>
                    <a:lnTo>
                      <a:pt x="19769" y="20846"/>
                    </a:lnTo>
                    <a:lnTo>
                      <a:pt x="18372" y="21600"/>
                    </a:lnTo>
                    <a:lnTo>
                      <a:pt x="16541" y="20846"/>
                    </a:lnTo>
                    <a:lnTo>
                      <a:pt x="15177" y="20846"/>
                    </a:lnTo>
                    <a:lnTo>
                      <a:pt x="13779" y="20092"/>
                    </a:lnTo>
                    <a:lnTo>
                      <a:pt x="12414" y="20092"/>
                    </a:lnTo>
                    <a:lnTo>
                      <a:pt x="10584" y="20092"/>
                    </a:lnTo>
                    <a:lnTo>
                      <a:pt x="9186" y="20092"/>
                    </a:lnTo>
                    <a:lnTo>
                      <a:pt x="8287" y="20092"/>
                    </a:lnTo>
                    <a:lnTo>
                      <a:pt x="7355" y="20092"/>
                    </a:lnTo>
                    <a:lnTo>
                      <a:pt x="5991" y="20846"/>
                    </a:lnTo>
                    <a:lnTo>
                      <a:pt x="5059" y="20846"/>
                    </a:lnTo>
                    <a:lnTo>
                      <a:pt x="4127" y="20846"/>
                    </a:lnTo>
                    <a:lnTo>
                      <a:pt x="3228" y="20846"/>
                    </a:lnTo>
                    <a:lnTo>
                      <a:pt x="2296" y="20092"/>
                    </a:lnTo>
                    <a:lnTo>
                      <a:pt x="1831" y="20092"/>
                    </a:lnTo>
                    <a:lnTo>
                      <a:pt x="1398" y="19338"/>
                    </a:lnTo>
                    <a:lnTo>
                      <a:pt x="1398" y="18584"/>
                    </a:lnTo>
                    <a:lnTo>
                      <a:pt x="932" y="17129"/>
                    </a:lnTo>
                    <a:lnTo>
                      <a:pt x="0" y="14167"/>
                    </a:lnTo>
                    <a:lnTo>
                      <a:pt x="0" y="12658"/>
                    </a:lnTo>
                    <a:lnTo>
                      <a:pt x="0" y="10450"/>
                    </a:lnTo>
                    <a:lnTo>
                      <a:pt x="0" y="8188"/>
                    </a:lnTo>
                    <a:lnTo>
                      <a:pt x="0" y="5979"/>
                    </a:lnTo>
                    <a:lnTo>
                      <a:pt x="466" y="5225"/>
                    </a:lnTo>
                    <a:close/>
                    <a:moveTo>
                      <a:pt x="466" y="522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5" name="Freeform 21"/>
              <p:cNvSpPr/>
              <p:nvPr/>
            </p:nvSpPr>
            <p:spPr bwMode="auto">
              <a:xfrm>
                <a:off x="4388" y="1766"/>
                <a:ext cx="855" cy="524"/>
              </a:xfrm>
              <a:custGeom>
                <a:avLst/>
                <a:gdLst>
                  <a:gd name="T0" fmla="*/ 707 w 21600"/>
                  <a:gd name="T1" fmla="*/ 5111 h 21600"/>
                  <a:gd name="T2" fmla="*/ 1036 w 21600"/>
                  <a:gd name="T3" fmla="*/ 3998 h 21600"/>
                  <a:gd name="T4" fmla="*/ 2451 w 21600"/>
                  <a:gd name="T5" fmla="*/ 2267 h 21600"/>
                  <a:gd name="T6" fmla="*/ 3486 w 21600"/>
                  <a:gd name="T7" fmla="*/ 1690 h 21600"/>
                  <a:gd name="T8" fmla="*/ 4522 w 21600"/>
                  <a:gd name="T9" fmla="*/ 1690 h 21600"/>
                  <a:gd name="T10" fmla="*/ 5229 w 21600"/>
                  <a:gd name="T11" fmla="*/ 1690 h 21600"/>
                  <a:gd name="T12" fmla="*/ 6619 w 21600"/>
                  <a:gd name="T13" fmla="*/ 1690 h 21600"/>
                  <a:gd name="T14" fmla="*/ 8008 w 21600"/>
                  <a:gd name="T15" fmla="*/ 1690 h 21600"/>
                  <a:gd name="T16" fmla="*/ 9752 w 21600"/>
                  <a:gd name="T17" fmla="*/ 2267 h 21600"/>
                  <a:gd name="T18" fmla="*/ 11495 w 21600"/>
                  <a:gd name="T19" fmla="*/ 2267 h 21600"/>
                  <a:gd name="T20" fmla="*/ 12202 w 21600"/>
                  <a:gd name="T21" fmla="*/ 1154 h 21600"/>
                  <a:gd name="T22" fmla="*/ 12884 w 21600"/>
                  <a:gd name="T23" fmla="*/ 577 h 21600"/>
                  <a:gd name="T24" fmla="*/ 14299 w 21600"/>
                  <a:gd name="T25" fmla="*/ 0 h 21600"/>
                  <a:gd name="T26" fmla="*/ 15688 w 21600"/>
                  <a:gd name="T27" fmla="*/ 0 h 21600"/>
                  <a:gd name="T28" fmla="*/ 16371 w 21600"/>
                  <a:gd name="T29" fmla="*/ 577 h 21600"/>
                  <a:gd name="T30" fmla="*/ 17432 w 21600"/>
                  <a:gd name="T31" fmla="*/ 1154 h 21600"/>
                  <a:gd name="T32" fmla="*/ 17785 w 21600"/>
                  <a:gd name="T33" fmla="*/ 1690 h 21600"/>
                  <a:gd name="T34" fmla="*/ 18821 w 21600"/>
                  <a:gd name="T35" fmla="*/ 2267 h 21600"/>
                  <a:gd name="T36" fmla="*/ 19857 w 21600"/>
                  <a:gd name="T37" fmla="*/ 3998 h 21600"/>
                  <a:gd name="T38" fmla="*/ 21272 w 21600"/>
                  <a:gd name="T39" fmla="*/ 6843 h 21600"/>
                  <a:gd name="T40" fmla="*/ 21600 w 21600"/>
                  <a:gd name="T41" fmla="*/ 10800 h 21600"/>
                  <a:gd name="T42" fmla="*/ 21600 w 21600"/>
                  <a:gd name="T43" fmla="*/ 13067 h 21600"/>
                  <a:gd name="T44" fmla="*/ 21272 w 21600"/>
                  <a:gd name="T45" fmla="*/ 15334 h 21600"/>
                  <a:gd name="T46" fmla="*/ 20918 w 21600"/>
                  <a:gd name="T47" fmla="*/ 18756 h 21600"/>
                  <a:gd name="T48" fmla="*/ 19528 w 21600"/>
                  <a:gd name="T49" fmla="*/ 20487 h 21600"/>
                  <a:gd name="T50" fmla="*/ 18114 w 21600"/>
                  <a:gd name="T51" fmla="*/ 21600 h 21600"/>
                  <a:gd name="T52" fmla="*/ 16724 w 21600"/>
                  <a:gd name="T53" fmla="*/ 21023 h 21600"/>
                  <a:gd name="T54" fmla="*/ 14981 w 21600"/>
                  <a:gd name="T55" fmla="*/ 20487 h 21600"/>
                  <a:gd name="T56" fmla="*/ 13592 w 21600"/>
                  <a:gd name="T57" fmla="*/ 19910 h 21600"/>
                  <a:gd name="T58" fmla="*/ 12202 w 21600"/>
                  <a:gd name="T59" fmla="*/ 19910 h 21600"/>
                  <a:gd name="T60" fmla="*/ 10813 w 21600"/>
                  <a:gd name="T61" fmla="*/ 19910 h 21600"/>
                  <a:gd name="T62" fmla="*/ 9398 w 21600"/>
                  <a:gd name="T63" fmla="*/ 19910 h 21600"/>
                  <a:gd name="T64" fmla="*/ 8362 w 21600"/>
                  <a:gd name="T65" fmla="*/ 19910 h 21600"/>
                  <a:gd name="T66" fmla="*/ 7326 w 21600"/>
                  <a:gd name="T67" fmla="*/ 20487 h 21600"/>
                  <a:gd name="T68" fmla="*/ 6265 w 21600"/>
                  <a:gd name="T69" fmla="*/ 20487 h 21600"/>
                  <a:gd name="T70" fmla="*/ 5229 w 21600"/>
                  <a:gd name="T71" fmla="*/ 21023 h 21600"/>
                  <a:gd name="T72" fmla="*/ 4194 w 21600"/>
                  <a:gd name="T73" fmla="*/ 21023 h 21600"/>
                  <a:gd name="T74" fmla="*/ 3486 w 21600"/>
                  <a:gd name="T75" fmla="*/ 20487 h 21600"/>
                  <a:gd name="T76" fmla="*/ 2779 w 21600"/>
                  <a:gd name="T77" fmla="*/ 20487 h 21600"/>
                  <a:gd name="T78" fmla="*/ 2097 w 21600"/>
                  <a:gd name="T79" fmla="*/ 19333 h 21600"/>
                  <a:gd name="T80" fmla="*/ 1743 w 21600"/>
                  <a:gd name="T81" fmla="*/ 19333 h 21600"/>
                  <a:gd name="T82" fmla="*/ 1389 w 21600"/>
                  <a:gd name="T83" fmla="*/ 18756 h 21600"/>
                  <a:gd name="T84" fmla="*/ 1036 w 21600"/>
                  <a:gd name="T85" fmla="*/ 16489 h 21600"/>
                  <a:gd name="T86" fmla="*/ 354 w 21600"/>
                  <a:gd name="T87" fmla="*/ 14221 h 21600"/>
                  <a:gd name="T88" fmla="*/ 354 w 21600"/>
                  <a:gd name="T89" fmla="*/ 12490 h 21600"/>
                  <a:gd name="T90" fmla="*/ 0 w 21600"/>
                  <a:gd name="T91" fmla="*/ 10800 h 21600"/>
                  <a:gd name="T92" fmla="*/ 354 w 21600"/>
                  <a:gd name="T93" fmla="*/ 8533 h 21600"/>
                  <a:gd name="T94" fmla="*/ 354 w 21600"/>
                  <a:gd name="T95" fmla="*/ 6266 h 21600"/>
                  <a:gd name="T96" fmla="*/ 707 w 21600"/>
                  <a:gd name="T97" fmla="*/ 5111 h 21600"/>
                  <a:gd name="T98" fmla="*/ 707 w 21600"/>
                  <a:gd name="T99" fmla="*/ 5111 h 21600"/>
                  <a:gd name="T100" fmla="*/ 707 w 21600"/>
                  <a:gd name="T101" fmla="*/ 51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707" y="5111"/>
                    </a:moveTo>
                    <a:lnTo>
                      <a:pt x="1036" y="3998"/>
                    </a:lnTo>
                    <a:lnTo>
                      <a:pt x="2451" y="2267"/>
                    </a:lnTo>
                    <a:lnTo>
                      <a:pt x="3486" y="1690"/>
                    </a:lnTo>
                    <a:lnTo>
                      <a:pt x="4522" y="1690"/>
                    </a:lnTo>
                    <a:lnTo>
                      <a:pt x="5229" y="1690"/>
                    </a:lnTo>
                    <a:lnTo>
                      <a:pt x="6619" y="1690"/>
                    </a:lnTo>
                    <a:lnTo>
                      <a:pt x="8008" y="1690"/>
                    </a:lnTo>
                    <a:lnTo>
                      <a:pt x="9752" y="2267"/>
                    </a:lnTo>
                    <a:lnTo>
                      <a:pt x="11495" y="2267"/>
                    </a:lnTo>
                    <a:lnTo>
                      <a:pt x="12202" y="1154"/>
                    </a:lnTo>
                    <a:lnTo>
                      <a:pt x="12884" y="577"/>
                    </a:lnTo>
                    <a:lnTo>
                      <a:pt x="14299" y="0"/>
                    </a:lnTo>
                    <a:lnTo>
                      <a:pt x="15688" y="0"/>
                    </a:lnTo>
                    <a:lnTo>
                      <a:pt x="16371" y="577"/>
                    </a:lnTo>
                    <a:lnTo>
                      <a:pt x="17432" y="1154"/>
                    </a:lnTo>
                    <a:lnTo>
                      <a:pt x="17785" y="1690"/>
                    </a:lnTo>
                    <a:lnTo>
                      <a:pt x="18821" y="2267"/>
                    </a:lnTo>
                    <a:lnTo>
                      <a:pt x="19857" y="3998"/>
                    </a:lnTo>
                    <a:lnTo>
                      <a:pt x="21272" y="6843"/>
                    </a:lnTo>
                    <a:lnTo>
                      <a:pt x="21600" y="10800"/>
                    </a:lnTo>
                    <a:lnTo>
                      <a:pt x="21600" y="13067"/>
                    </a:lnTo>
                    <a:lnTo>
                      <a:pt x="21272" y="15334"/>
                    </a:lnTo>
                    <a:lnTo>
                      <a:pt x="20918" y="18756"/>
                    </a:lnTo>
                    <a:lnTo>
                      <a:pt x="19528" y="20487"/>
                    </a:lnTo>
                    <a:lnTo>
                      <a:pt x="18114" y="21600"/>
                    </a:lnTo>
                    <a:lnTo>
                      <a:pt x="16724" y="21023"/>
                    </a:lnTo>
                    <a:lnTo>
                      <a:pt x="14981" y="20487"/>
                    </a:lnTo>
                    <a:lnTo>
                      <a:pt x="13592" y="19910"/>
                    </a:lnTo>
                    <a:lnTo>
                      <a:pt x="12202" y="19910"/>
                    </a:lnTo>
                    <a:lnTo>
                      <a:pt x="10813" y="19910"/>
                    </a:lnTo>
                    <a:lnTo>
                      <a:pt x="9398" y="19910"/>
                    </a:lnTo>
                    <a:lnTo>
                      <a:pt x="8362" y="19910"/>
                    </a:lnTo>
                    <a:lnTo>
                      <a:pt x="7326" y="20487"/>
                    </a:lnTo>
                    <a:lnTo>
                      <a:pt x="6265" y="20487"/>
                    </a:lnTo>
                    <a:lnTo>
                      <a:pt x="5229" y="21023"/>
                    </a:lnTo>
                    <a:lnTo>
                      <a:pt x="4194" y="21023"/>
                    </a:lnTo>
                    <a:lnTo>
                      <a:pt x="3486" y="20487"/>
                    </a:lnTo>
                    <a:lnTo>
                      <a:pt x="2779" y="20487"/>
                    </a:lnTo>
                    <a:lnTo>
                      <a:pt x="2097" y="19333"/>
                    </a:lnTo>
                    <a:lnTo>
                      <a:pt x="1743" y="19333"/>
                    </a:lnTo>
                    <a:lnTo>
                      <a:pt x="1389" y="18756"/>
                    </a:lnTo>
                    <a:lnTo>
                      <a:pt x="1036" y="16489"/>
                    </a:lnTo>
                    <a:lnTo>
                      <a:pt x="354" y="14221"/>
                    </a:lnTo>
                    <a:lnTo>
                      <a:pt x="354" y="12490"/>
                    </a:lnTo>
                    <a:lnTo>
                      <a:pt x="0" y="10800"/>
                    </a:lnTo>
                    <a:lnTo>
                      <a:pt x="354" y="8533"/>
                    </a:lnTo>
                    <a:lnTo>
                      <a:pt x="354" y="6266"/>
                    </a:lnTo>
                    <a:lnTo>
                      <a:pt x="707" y="5111"/>
                    </a:lnTo>
                    <a:close/>
                    <a:moveTo>
                      <a:pt x="707" y="511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6" name="Freeform 22"/>
              <p:cNvSpPr/>
              <p:nvPr/>
            </p:nvSpPr>
            <p:spPr bwMode="auto">
              <a:xfrm>
                <a:off x="4347" y="1173"/>
                <a:ext cx="496" cy="427"/>
              </a:xfrm>
              <a:custGeom>
                <a:avLst/>
                <a:gdLst>
                  <a:gd name="T0" fmla="*/ 566 w 21600"/>
                  <a:gd name="T1" fmla="*/ 4856 h 21600"/>
                  <a:gd name="T2" fmla="*/ 566 w 21600"/>
                  <a:gd name="T3" fmla="*/ 4148 h 21600"/>
                  <a:gd name="T4" fmla="*/ 1785 w 21600"/>
                  <a:gd name="T5" fmla="*/ 2074 h 21600"/>
                  <a:gd name="T6" fmla="*/ 3005 w 21600"/>
                  <a:gd name="T7" fmla="*/ 1366 h 21600"/>
                  <a:gd name="T8" fmla="*/ 4181 w 21600"/>
                  <a:gd name="T9" fmla="*/ 1366 h 21600"/>
                  <a:gd name="T10" fmla="*/ 4790 w 21600"/>
                  <a:gd name="T11" fmla="*/ 1366 h 21600"/>
                  <a:gd name="T12" fmla="*/ 6010 w 21600"/>
                  <a:gd name="T13" fmla="*/ 1366 h 21600"/>
                  <a:gd name="T14" fmla="*/ 7795 w 21600"/>
                  <a:gd name="T15" fmla="*/ 2074 h 21600"/>
                  <a:gd name="T16" fmla="*/ 9581 w 21600"/>
                  <a:gd name="T17" fmla="*/ 2074 h 21600"/>
                  <a:gd name="T18" fmla="*/ 10800 w 21600"/>
                  <a:gd name="T19" fmla="*/ 2074 h 21600"/>
                  <a:gd name="T20" fmla="*/ 11976 w 21600"/>
                  <a:gd name="T21" fmla="*/ 1366 h 21600"/>
                  <a:gd name="T22" fmla="*/ 12585 w 21600"/>
                  <a:gd name="T23" fmla="*/ 658 h 21600"/>
                  <a:gd name="T24" fmla="*/ 13805 w 21600"/>
                  <a:gd name="T25" fmla="*/ 0 h 21600"/>
                  <a:gd name="T26" fmla="*/ 14981 w 21600"/>
                  <a:gd name="T27" fmla="*/ 0 h 21600"/>
                  <a:gd name="T28" fmla="*/ 16200 w 21600"/>
                  <a:gd name="T29" fmla="*/ 0 h 21600"/>
                  <a:gd name="T30" fmla="*/ 17419 w 21600"/>
                  <a:gd name="T31" fmla="*/ 658 h 21600"/>
                  <a:gd name="T32" fmla="*/ 17985 w 21600"/>
                  <a:gd name="T33" fmla="*/ 1366 h 21600"/>
                  <a:gd name="T34" fmla="*/ 18595 w 21600"/>
                  <a:gd name="T35" fmla="*/ 2074 h 21600"/>
                  <a:gd name="T36" fmla="*/ 19815 w 21600"/>
                  <a:gd name="T37" fmla="*/ 4148 h 21600"/>
                  <a:gd name="T38" fmla="*/ 20990 w 21600"/>
                  <a:gd name="T39" fmla="*/ 6981 h 21600"/>
                  <a:gd name="T40" fmla="*/ 20990 w 21600"/>
                  <a:gd name="T41" fmla="*/ 11129 h 21600"/>
                  <a:gd name="T42" fmla="*/ 21600 w 21600"/>
                  <a:gd name="T43" fmla="*/ 13253 h 21600"/>
                  <a:gd name="T44" fmla="*/ 20990 w 21600"/>
                  <a:gd name="T45" fmla="*/ 15327 h 21600"/>
                  <a:gd name="T46" fmla="*/ 20424 w 21600"/>
                  <a:gd name="T47" fmla="*/ 18818 h 21600"/>
                  <a:gd name="T48" fmla="*/ 19205 w 21600"/>
                  <a:gd name="T49" fmla="*/ 20942 h 21600"/>
                  <a:gd name="T50" fmla="*/ 17985 w 21600"/>
                  <a:gd name="T51" fmla="*/ 21600 h 21600"/>
                  <a:gd name="T52" fmla="*/ 16200 w 21600"/>
                  <a:gd name="T53" fmla="*/ 21600 h 21600"/>
                  <a:gd name="T54" fmla="*/ 14981 w 21600"/>
                  <a:gd name="T55" fmla="*/ 20942 h 21600"/>
                  <a:gd name="T56" fmla="*/ 13195 w 21600"/>
                  <a:gd name="T57" fmla="*/ 20234 h 21600"/>
                  <a:gd name="T58" fmla="*/ 11976 w 21600"/>
                  <a:gd name="T59" fmla="*/ 20234 h 21600"/>
                  <a:gd name="T60" fmla="*/ 10800 w 21600"/>
                  <a:gd name="T61" fmla="*/ 20234 h 21600"/>
                  <a:gd name="T62" fmla="*/ 9015 w 21600"/>
                  <a:gd name="T63" fmla="*/ 20234 h 21600"/>
                  <a:gd name="T64" fmla="*/ 7795 w 21600"/>
                  <a:gd name="T65" fmla="*/ 20234 h 21600"/>
                  <a:gd name="T66" fmla="*/ 7185 w 21600"/>
                  <a:gd name="T67" fmla="*/ 20942 h 21600"/>
                  <a:gd name="T68" fmla="*/ 6010 w 21600"/>
                  <a:gd name="T69" fmla="*/ 20942 h 21600"/>
                  <a:gd name="T70" fmla="*/ 4790 w 21600"/>
                  <a:gd name="T71" fmla="*/ 20942 h 21600"/>
                  <a:gd name="T72" fmla="*/ 4181 w 21600"/>
                  <a:gd name="T73" fmla="*/ 20942 h 21600"/>
                  <a:gd name="T74" fmla="*/ 3005 w 21600"/>
                  <a:gd name="T75" fmla="*/ 20942 h 21600"/>
                  <a:gd name="T76" fmla="*/ 2395 w 21600"/>
                  <a:gd name="T77" fmla="*/ 20942 h 21600"/>
                  <a:gd name="T78" fmla="*/ 1785 w 21600"/>
                  <a:gd name="T79" fmla="*/ 20234 h 21600"/>
                  <a:gd name="T80" fmla="*/ 1176 w 21600"/>
                  <a:gd name="T81" fmla="*/ 19526 h 21600"/>
                  <a:gd name="T82" fmla="*/ 1176 w 21600"/>
                  <a:gd name="T83" fmla="*/ 18818 h 21600"/>
                  <a:gd name="T84" fmla="*/ 566 w 21600"/>
                  <a:gd name="T85" fmla="*/ 17452 h 21600"/>
                  <a:gd name="T86" fmla="*/ 0 w 21600"/>
                  <a:gd name="T87" fmla="*/ 14619 h 21600"/>
                  <a:gd name="T88" fmla="*/ 0 w 21600"/>
                  <a:gd name="T89" fmla="*/ 12545 h 21600"/>
                  <a:gd name="T90" fmla="*/ 0 w 21600"/>
                  <a:gd name="T91" fmla="*/ 10471 h 21600"/>
                  <a:gd name="T92" fmla="*/ 0 w 21600"/>
                  <a:gd name="T93" fmla="*/ 8347 h 21600"/>
                  <a:gd name="T94" fmla="*/ 0 w 21600"/>
                  <a:gd name="T95" fmla="*/ 6273 h 21600"/>
                  <a:gd name="T96" fmla="*/ 566 w 21600"/>
                  <a:gd name="T97" fmla="*/ 4856 h 21600"/>
                  <a:gd name="T98" fmla="*/ 566 w 21600"/>
                  <a:gd name="T99" fmla="*/ 4856 h 21600"/>
                  <a:gd name="T100" fmla="*/ 566 w 21600"/>
                  <a:gd name="T101" fmla="*/ 485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566" y="4856"/>
                    </a:moveTo>
                    <a:lnTo>
                      <a:pt x="566" y="4148"/>
                    </a:lnTo>
                    <a:lnTo>
                      <a:pt x="1785" y="2074"/>
                    </a:lnTo>
                    <a:lnTo>
                      <a:pt x="3005" y="1366"/>
                    </a:lnTo>
                    <a:lnTo>
                      <a:pt x="4181" y="1366"/>
                    </a:lnTo>
                    <a:lnTo>
                      <a:pt x="4790" y="1366"/>
                    </a:lnTo>
                    <a:lnTo>
                      <a:pt x="6010" y="1366"/>
                    </a:lnTo>
                    <a:lnTo>
                      <a:pt x="7795" y="2074"/>
                    </a:lnTo>
                    <a:lnTo>
                      <a:pt x="9581" y="2074"/>
                    </a:lnTo>
                    <a:lnTo>
                      <a:pt x="10800" y="2074"/>
                    </a:lnTo>
                    <a:lnTo>
                      <a:pt x="11976" y="1366"/>
                    </a:lnTo>
                    <a:lnTo>
                      <a:pt x="12585" y="658"/>
                    </a:lnTo>
                    <a:lnTo>
                      <a:pt x="13805" y="0"/>
                    </a:lnTo>
                    <a:lnTo>
                      <a:pt x="14981" y="0"/>
                    </a:lnTo>
                    <a:lnTo>
                      <a:pt x="16200" y="0"/>
                    </a:lnTo>
                    <a:lnTo>
                      <a:pt x="17419" y="658"/>
                    </a:lnTo>
                    <a:lnTo>
                      <a:pt x="17985" y="1366"/>
                    </a:lnTo>
                    <a:lnTo>
                      <a:pt x="18595" y="2074"/>
                    </a:lnTo>
                    <a:lnTo>
                      <a:pt x="19815" y="4148"/>
                    </a:lnTo>
                    <a:lnTo>
                      <a:pt x="20990" y="6981"/>
                    </a:lnTo>
                    <a:lnTo>
                      <a:pt x="20990" y="11129"/>
                    </a:lnTo>
                    <a:lnTo>
                      <a:pt x="21600" y="13253"/>
                    </a:lnTo>
                    <a:lnTo>
                      <a:pt x="20990" y="15327"/>
                    </a:lnTo>
                    <a:lnTo>
                      <a:pt x="20424" y="18818"/>
                    </a:lnTo>
                    <a:lnTo>
                      <a:pt x="19205" y="20942"/>
                    </a:lnTo>
                    <a:lnTo>
                      <a:pt x="17985" y="21600"/>
                    </a:lnTo>
                    <a:lnTo>
                      <a:pt x="16200" y="21600"/>
                    </a:lnTo>
                    <a:lnTo>
                      <a:pt x="14981" y="20942"/>
                    </a:lnTo>
                    <a:lnTo>
                      <a:pt x="13195" y="20234"/>
                    </a:lnTo>
                    <a:lnTo>
                      <a:pt x="11976" y="20234"/>
                    </a:lnTo>
                    <a:lnTo>
                      <a:pt x="10800" y="20234"/>
                    </a:lnTo>
                    <a:lnTo>
                      <a:pt x="9015" y="20234"/>
                    </a:lnTo>
                    <a:lnTo>
                      <a:pt x="7795" y="20234"/>
                    </a:lnTo>
                    <a:lnTo>
                      <a:pt x="7185" y="20942"/>
                    </a:lnTo>
                    <a:lnTo>
                      <a:pt x="6010" y="20942"/>
                    </a:lnTo>
                    <a:lnTo>
                      <a:pt x="4790" y="20942"/>
                    </a:lnTo>
                    <a:lnTo>
                      <a:pt x="4181" y="20942"/>
                    </a:lnTo>
                    <a:lnTo>
                      <a:pt x="3005" y="20942"/>
                    </a:lnTo>
                    <a:lnTo>
                      <a:pt x="2395" y="20942"/>
                    </a:lnTo>
                    <a:lnTo>
                      <a:pt x="1785" y="20234"/>
                    </a:lnTo>
                    <a:lnTo>
                      <a:pt x="1176" y="19526"/>
                    </a:lnTo>
                    <a:lnTo>
                      <a:pt x="1176" y="18818"/>
                    </a:lnTo>
                    <a:lnTo>
                      <a:pt x="566" y="17452"/>
                    </a:lnTo>
                    <a:lnTo>
                      <a:pt x="0" y="14619"/>
                    </a:lnTo>
                    <a:lnTo>
                      <a:pt x="0" y="12545"/>
                    </a:lnTo>
                    <a:lnTo>
                      <a:pt x="0" y="10471"/>
                    </a:lnTo>
                    <a:lnTo>
                      <a:pt x="0" y="8347"/>
                    </a:lnTo>
                    <a:lnTo>
                      <a:pt x="0" y="6273"/>
                    </a:lnTo>
                    <a:lnTo>
                      <a:pt x="566" y="4856"/>
                    </a:lnTo>
                    <a:close/>
                    <a:moveTo>
                      <a:pt x="566" y="485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7" name="Freeform 23"/>
              <p:cNvSpPr/>
              <p:nvPr/>
            </p:nvSpPr>
            <p:spPr bwMode="auto">
              <a:xfrm>
                <a:off x="345" y="483"/>
                <a:ext cx="386" cy="331"/>
              </a:xfrm>
              <a:custGeom>
                <a:avLst/>
                <a:gdLst>
                  <a:gd name="T0" fmla="*/ 0 w 21600"/>
                  <a:gd name="T1" fmla="*/ 5416 h 21600"/>
                  <a:gd name="T2" fmla="*/ 783 w 21600"/>
                  <a:gd name="T3" fmla="*/ 3589 h 21600"/>
                  <a:gd name="T4" fmla="*/ 1567 w 21600"/>
                  <a:gd name="T5" fmla="*/ 1762 h 21600"/>
                  <a:gd name="T6" fmla="*/ 3078 w 21600"/>
                  <a:gd name="T7" fmla="*/ 1762 h 21600"/>
                  <a:gd name="T8" fmla="*/ 3861 w 21600"/>
                  <a:gd name="T9" fmla="*/ 1762 h 21600"/>
                  <a:gd name="T10" fmla="*/ 4645 w 21600"/>
                  <a:gd name="T11" fmla="*/ 1762 h 21600"/>
                  <a:gd name="T12" fmla="*/ 6211 w 21600"/>
                  <a:gd name="T13" fmla="*/ 1762 h 21600"/>
                  <a:gd name="T14" fmla="*/ 7722 w 21600"/>
                  <a:gd name="T15" fmla="*/ 1762 h 21600"/>
                  <a:gd name="T16" fmla="*/ 9289 w 21600"/>
                  <a:gd name="T17" fmla="*/ 1762 h 21600"/>
                  <a:gd name="T18" fmla="*/ 10800 w 21600"/>
                  <a:gd name="T19" fmla="*/ 1762 h 21600"/>
                  <a:gd name="T20" fmla="*/ 11583 w 21600"/>
                  <a:gd name="T21" fmla="*/ 914 h 21600"/>
                  <a:gd name="T22" fmla="*/ 12367 w 21600"/>
                  <a:gd name="T23" fmla="*/ 0 h 21600"/>
                  <a:gd name="T24" fmla="*/ 13934 w 21600"/>
                  <a:gd name="T25" fmla="*/ 0 h 21600"/>
                  <a:gd name="T26" fmla="*/ 15445 w 21600"/>
                  <a:gd name="T27" fmla="*/ 0 h 21600"/>
                  <a:gd name="T28" fmla="*/ 16228 w 21600"/>
                  <a:gd name="T29" fmla="*/ 0 h 21600"/>
                  <a:gd name="T30" fmla="*/ 17011 w 21600"/>
                  <a:gd name="T31" fmla="*/ 914 h 21600"/>
                  <a:gd name="T32" fmla="*/ 17739 w 21600"/>
                  <a:gd name="T33" fmla="*/ 914 h 21600"/>
                  <a:gd name="T34" fmla="*/ 18522 w 21600"/>
                  <a:gd name="T35" fmla="*/ 1762 h 21600"/>
                  <a:gd name="T36" fmla="*/ 20089 w 21600"/>
                  <a:gd name="T37" fmla="*/ 3589 h 21600"/>
                  <a:gd name="T38" fmla="*/ 20873 w 21600"/>
                  <a:gd name="T39" fmla="*/ 7178 h 21600"/>
                  <a:gd name="T40" fmla="*/ 21600 w 21600"/>
                  <a:gd name="T41" fmla="*/ 10767 h 21600"/>
                  <a:gd name="T42" fmla="*/ 21600 w 21600"/>
                  <a:gd name="T43" fmla="*/ 13508 h 21600"/>
                  <a:gd name="T44" fmla="*/ 20873 w 21600"/>
                  <a:gd name="T45" fmla="*/ 15270 h 21600"/>
                  <a:gd name="T46" fmla="*/ 20873 w 21600"/>
                  <a:gd name="T47" fmla="*/ 18859 h 21600"/>
                  <a:gd name="T48" fmla="*/ 19306 w 21600"/>
                  <a:gd name="T49" fmla="*/ 20686 h 21600"/>
                  <a:gd name="T50" fmla="*/ 17739 w 21600"/>
                  <a:gd name="T51" fmla="*/ 21600 h 21600"/>
                  <a:gd name="T52" fmla="*/ 16228 w 21600"/>
                  <a:gd name="T53" fmla="*/ 21600 h 21600"/>
                  <a:gd name="T54" fmla="*/ 14661 w 21600"/>
                  <a:gd name="T55" fmla="*/ 20686 h 21600"/>
                  <a:gd name="T56" fmla="*/ 13150 w 21600"/>
                  <a:gd name="T57" fmla="*/ 20686 h 21600"/>
                  <a:gd name="T58" fmla="*/ 11583 w 21600"/>
                  <a:gd name="T59" fmla="*/ 19773 h 21600"/>
                  <a:gd name="T60" fmla="*/ 10800 w 21600"/>
                  <a:gd name="T61" fmla="*/ 19773 h 21600"/>
                  <a:gd name="T62" fmla="*/ 9289 w 21600"/>
                  <a:gd name="T63" fmla="*/ 19773 h 21600"/>
                  <a:gd name="T64" fmla="*/ 7722 w 21600"/>
                  <a:gd name="T65" fmla="*/ 20686 h 21600"/>
                  <a:gd name="T66" fmla="*/ 6939 w 21600"/>
                  <a:gd name="T67" fmla="*/ 20686 h 21600"/>
                  <a:gd name="T68" fmla="*/ 6211 w 21600"/>
                  <a:gd name="T69" fmla="*/ 20686 h 21600"/>
                  <a:gd name="T70" fmla="*/ 4645 w 21600"/>
                  <a:gd name="T71" fmla="*/ 20686 h 21600"/>
                  <a:gd name="T72" fmla="*/ 3861 w 21600"/>
                  <a:gd name="T73" fmla="*/ 21600 h 21600"/>
                  <a:gd name="T74" fmla="*/ 3078 w 21600"/>
                  <a:gd name="T75" fmla="*/ 20686 h 21600"/>
                  <a:gd name="T76" fmla="*/ 2350 w 21600"/>
                  <a:gd name="T77" fmla="*/ 20686 h 21600"/>
                  <a:gd name="T78" fmla="*/ 1567 w 21600"/>
                  <a:gd name="T79" fmla="*/ 19773 h 21600"/>
                  <a:gd name="T80" fmla="*/ 1567 w 21600"/>
                  <a:gd name="T81" fmla="*/ 19773 h 21600"/>
                  <a:gd name="T82" fmla="*/ 783 w 21600"/>
                  <a:gd name="T83" fmla="*/ 18859 h 21600"/>
                  <a:gd name="T84" fmla="*/ 783 w 21600"/>
                  <a:gd name="T85" fmla="*/ 17097 h 21600"/>
                  <a:gd name="T86" fmla="*/ 0 w 21600"/>
                  <a:gd name="T87" fmla="*/ 14356 h 21600"/>
                  <a:gd name="T88" fmla="*/ 0 w 21600"/>
                  <a:gd name="T89" fmla="*/ 12595 h 21600"/>
                  <a:gd name="T90" fmla="*/ 0 w 21600"/>
                  <a:gd name="T91" fmla="*/ 10767 h 21600"/>
                  <a:gd name="T92" fmla="*/ 0 w 21600"/>
                  <a:gd name="T93" fmla="*/ 8092 h 21600"/>
                  <a:gd name="T94" fmla="*/ 0 w 21600"/>
                  <a:gd name="T95" fmla="*/ 6265 h 21600"/>
                  <a:gd name="T96" fmla="*/ 0 w 21600"/>
                  <a:gd name="T97" fmla="*/ 5416 h 21600"/>
                  <a:gd name="T98" fmla="*/ 0 w 21600"/>
                  <a:gd name="T99" fmla="*/ 5416 h 21600"/>
                  <a:gd name="T100" fmla="*/ 0 w 21600"/>
                  <a:gd name="T101" fmla="*/ 541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0" y="5416"/>
                    </a:moveTo>
                    <a:lnTo>
                      <a:pt x="783" y="3589"/>
                    </a:lnTo>
                    <a:lnTo>
                      <a:pt x="1567" y="1762"/>
                    </a:lnTo>
                    <a:lnTo>
                      <a:pt x="3078" y="1762"/>
                    </a:lnTo>
                    <a:lnTo>
                      <a:pt x="3861" y="1762"/>
                    </a:lnTo>
                    <a:lnTo>
                      <a:pt x="4645" y="1762"/>
                    </a:lnTo>
                    <a:lnTo>
                      <a:pt x="6211" y="1762"/>
                    </a:lnTo>
                    <a:lnTo>
                      <a:pt x="7722" y="1762"/>
                    </a:lnTo>
                    <a:lnTo>
                      <a:pt x="9289" y="1762"/>
                    </a:lnTo>
                    <a:lnTo>
                      <a:pt x="10800" y="1762"/>
                    </a:lnTo>
                    <a:lnTo>
                      <a:pt x="11583" y="914"/>
                    </a:lnTo>
                    <a:lnTo>
                      <a:pt x="12367" y="0"/>
                    </a:lnTo>
                    <a:lnTo>
                      <a:pt x="13934" y="0"/>
                    </a:lnTo>
                    <a:lnTo>
                      <a:pt x="15445" y="0"/>
                    </a:lnTo>
                    <a:lnTo>
                      <a:pt x="16228" y="0"/>
                    </a:lnTo>
                    <a:lnTo>
                      <a:pt x="17011" y="914"/>
                    </a:lnTo>
                    <a:lnTo>
                      <a:pt x="17739" y="914"/>
                    </a:lnTo>
                    <a:lnTo>
                      <a:pt x="18522" y="1762"/>
                    </a:lnTo>
                    <a:lnTo>
                      <a:pt x="20089" y="3589"/>
                    </a:lnTo>
                    <a:lnTo>
                      <a:pt x="20873" y="7178"/>
                    </a:lnTo>
                    <a:lnTo>
                      <a:pt x="21600" y="10767"/>
                    </a:lnTo>
                    <a:lnTo>
                      <a:pt x="21600" y="13508"/>
                    </a:lnTo>
                    <a:lnTo>
                      <a:pt x="20873" y="15270"/>
                    </a:lnTo>
                    <a:lnTo>
                      <a:pt x="20873" y="18859"/>
                    </a:lnTo>
                    <a:lnTo>
                      <a:pt x="19306" y="20686"/>
                    </a:lnTo>
                    <a:lnTo>
                      <a:pt x="17739" y="21600"/>
                    </a:lnTo>
                    <a:lnTo>
                      <a:pt x="16228" y="21600"/>
                    </a:lnTo>
                    <a:lnTo>
                      <a:pt x="14661" y="20686"/>
                    </a:lnTo>
                    <a:lnTo>
                      <a:pt x="13150" y="20686"/>
                    </a:lnTo>
                    <a:lnTo>
                      <a:pt x="11583" y="19773"/>
                    </a:lnTo>
                    <a:lnTo>
                      <a:pt x="10800" y="19773"/>
                    </a:lnTo>
                    <a:lnTo>
                      <a:pt x="9289" y="19773"/>
                    </a:lnTo>
                    <a:lnTo>
                      <a:pt x="7722" y="20686"/>
                    </a:lnTo>
                    <a:lnTo>
                      <a:pt x="6939" y="20686"/>
                    </a:lnTo>
                    <a:lnTo>
                      <a:pt x="6211" y="20686"/>
                    </a:lnTo>
                    <a:lnTo>
                      <a:pt x="4645" y="20686"/>
                    </a:lnTo>
                    <a:lnTo>
                      <a:pt x="3861" y="21600"/>
                    </a:lnTo>
                    <a:lnTo>
                      <a:pt x="3078" y="20686"/>
                    </a:lnTo>
                    <a:lnTo>
                      <a:pt x="2350" y="20686"/>
                    </a:lnTo>
                    <a:lnTo>
                      <a:pt x="1567" y="19773"/>
                    </a:lnTo>
                    <a:lnTo>
                      <a:pt x="783" y="18859"/>
                    </a:lnTo>
                    <a:lnTo>
                      <a:pt x="783" y="17097"/>
                    </a:lnTo>
                    <a:lnTo>
                      <a:pt x="0" y="14356"/>
                    </a:lnTo>
                    <a:lnTo>
                      <a:pt x="0" y="12595"/>
                    </a:lnTo>
                    <a:lnTo>
                      <a:pt x="0" y="10767"/>
                    </a:lnTo>
                    <a:lnTo>
                      <a:pt x="0" y="8092"/>
                    </a:lnTo>
                    <a:lnTo>
                      <a:pt x="0" y="6265"/>
                    </a:lnTo>
                    <a:lnTo>
                      <a:pt x="0" y="5416"/>
                    </a:lnTo>
                    <a:close/>
                    <a:moveTo>
                      <a:pt x="0" y="541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8" name="Rectangle 24"/>
              <p:cNvSpPr/>
              <p:nvPr/>
            </p:nvSpPr>
            <p:spPr bwMode="auto">
              <a:xfrm>
                <a:off x="457" y="613"/>
                <a:ext cx="18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704020202020204" pitchFamily="34" charset="0"/>
                    <a:cs typeface="Arial" panose="020B0704020202020204" pitchFamily="34" charset="0"/>
                    <a:sym typeface="Arial" panose="020B0704020202020204" pitchFamily="34" charset="0"/>
                  </a:rPr>
                  <a:t>ISP</a:t>
                </a:r>
                <a:endPara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endParaRPr>
              </a:p>
            </p:txBody>
          </p:sp>
          <p:sp>
            <p:nvSpPr>
              <p:cNvPr id="6169" name="Rectangle 25"/>
              <p:cNvSpPr/>
              <p:nvPr/>
            </p:nvSpPr>
            <p:spPr bwMode="auto">
              <a:xfrm>
                <a:off x="1283" y="648"/>
                <a:ext cx="28" cy="594"/>
              </a:xfrm>
              <a:prstGeom prst="rect">
                <a:avLst/>
              </a:prstGeom>
              <a:solidFill>
                <a:srgbClr val="FFD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0" name="Rectangle 26"/>
              <p:cNvSpPr/>
              <p:nvPr/>
            </p:nvSpPr>
            <p:spPr bwMode="auto">
              <a:xfrm>
                <a:off x="1283" y="648"/>
                <a:ext cx="42" cy="607"/>
              </a:xfrm>
              <a:prstGeom prst="rect">
                <a:avLst/>
              </a:prstGeom>
              <a:noFill/>
              <a:ln w="31750">
                <a:solidFill>
                  <a:srgbClr val="FFDC99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1" name="Freeform 27"/>
              <p:cNvSpPr/>
              <p:nvPr/>
            </p:nvSpPr>
            <p:spPr bwMode="auto">
              <a:xfrm>
                <a:off x="3381" y="1573"/>
                <a:ext cx="1021" cy="496"/>
              </a:xfrm>
              <a:custGeom>
                <a:avLst/>
                <a:gdLst>
                  <a:gd name="T0" fmla="*/ 21600 w 21600"/>
                  <a:gd name="T1" fmla="*/ 20424 h 21600"/>
                  <a:gd name="T2" fmla="*/ 21304 w 21600"/>
                  <a:gd name="T3" fmla="*/ 21600 h 21600"/>
                  <a:gd name="T4" fmla="*/ 0 w 21600"/>
                  <a:gd name="T5" fmla="*/ 1176 h 21600"/>
                  <a:gd name="T6" fmla="*/ 275 w 21600"/>
                  <a:gd name="T7" fmla="*/ 0 h 21600"/>
                  <a:gd name="T8" fmla="*/ 21600 w 21600"/>
                  <a:gd name="T9" fmla="*/ 20424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24"/>
                    </a:moveTo>
                    <a:lnTo>
                      <a:pt x="21304" y="21600"/>
                    </a:lnTo>
                    <a:lnTo>
                      <a:pt x="0" y="1176"/>
                    </a:lnTo>
                    <a:lnTo>
                      <a:pt x="275" y="0"/>
                    </a:lnTo>
                    <a:lnTo>
                      <a:pt x="21600" y="20424"/>
                    </a:lnTo>
                    <a:close/>
                    <a:moveTo>
                      <a:pt x="21600" y="2042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2" name="Freeform 28"/>
              <p:cNvSpPr/>
              <p:nvPr/>
            </p:nvSpPr>
            <p:spPr bwMode="auto">
              <a:xfrm>
                <a:off x="3808" y="1159"/>
                <a:ext cx="663" cy="317"/>
              </a:xfrm>
              <a:custGeom>
                <a:avLst/>
                <a:gdLst>
                  <a:gd name="T0" fmla="*/ 21600 w 21600"/>
                  <a:gd name="T1" fmla="*/ 19760 h 21600"/>
                  <a:gd name="T2" fmla="*/ 21144 w 21600"/>
                  <a:gd name="T3" fmla="*/ 21600 h 21600"/>
                  <a:gd name="T4" fmla="*/ 0 w 21600"/>
                  <a:gd name="T5" fmla="*/ 1840 h 21600"/>
                  <a:gd name="T6" fmla="*/ 912 w 21600"/>
                  <a:gd name="T7" fmla="*/ 0 h 21600"/>
                  <a:gd name="T8" fmla="*/ 21600 w 21600"/>
                  <a:gd name="T9" fmla="*/ 19760 h 21600"/>
                  <a:gd name="T10" fmla="*/ 21600 w 21600"/>
                  <a:gd name="T11" fmla="*/ 1976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760"/>
                    </a:moveTo>
                    <a:lnTo>
                      <a:pt x="21144" y="21600"/>
                    </a:lnTo>
                    <a:lnTo>
                      <a:pt x="0" y="1840"/>
                    </a:lnTo>
                    <a:lnTo>
                      <a:pt x="912" y="0"/>
                    </a:lnTo>
                    <a:lnTo>
                      <a:pt x="21600" y="19760"/>
                    </a:lnTo>
                    <a:close/>
                    <a:moveTo>
                      <a:pt x="21600" y="1976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3" name="Freeform 29"/>
              <p:cNvSpPr/>
              <p:nvPr/>
            </p:nvSpPr>
            <p:spPr bwMode="auto">
              <a:xfrm>
                <a:off x="1449" y="1338"/>
                <a:ext cx="497" cy="262"/>
              </a:xfrm>
              <a:custGeom>
                <a:avLst/>
                <a:gdLst>
                  <a:gd name="T0" fmla="*/ 21600 w 21600"/>
                  <a:gd name="T1" fmla="*/ 19374 h 21600"/>
                  <a:gd name="T2" fmla="*/ 20992 w 21600"/>
                  <a:gd name="T3" fmla="*/ 21600 h 21600"/>
                  <a:gd name="T4" fmla="*/ 0 w 21600"/>
                  <a:gd name="T5" fmla="*/ 2308 h 21600"/>
                  <a:gd name="T6" fmla="*/ 608 w 21600"/>
                  <a:gd name="T7" fmla="*/ 0 h 21600"/>
                  <a:gd name="T8" fmla="*/ 21600 w 21600"/>
                  <a:gd name="T9" fmla="*/ 19374 h 21600"/>
                  <a:gd name="T10" fmla="*/ 21600 w 21600"/>
                  <a:gd name="T11" fmla="*/ 1937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374"/>
                    </a:moveTo>
                    <a:lnTo>
                      <a:pt x="20992" y="21600"/>
                    </a:lnTo>
                    <a:lnTo>
                      <a:pt x="0" y="2308"/>
                    </a:lnTo>
                    <a:lnTo>
                      <a:pt x="608" y="0"/>
                    </a:lnTo>
                    <a:lnTo>
                      <a:pt x="21600" y="19374"/>
                    </a:lnTo>
                    <a:close/>
                    <a:moveTo>
                      <a:pt x="21600" y="1937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4" name="Freeform 30"/>
              <p:cNvSpPr/>
              <p:nvPr/>
            </p:nvSpPr>
            <p:spPr bwMode="auto">
              <a:xfrm>
                <a:off x="676" y="648"/>
                <a:ext cx="621" cy="318"/>
              </a:xfrm>
              <a:custGeom>
                <a:avLst/>
                <a:gdLst>
                  <a:gd name="T0" fmla="*/ 21600 w 21600"/>
                  <a:gd name="T1" fmla="*/ 19698 h 21600"/>
                  <a:gd name="T2" fmla="*/ 21600 w 21600"/>
                  <a:gd name="T3" fmla="*/ 21600 h 21600"/>
                  <a:gd name="T4" fmla="*/ 0 w 21600"/>
                  <a:gd name="T5" fmla="*/ 1902 h 21600"/>
                  <a:gd name="T6" fmla="*/ 487 w 21600"/>
                  <a:gd name="T7" fmla="*/ 0 h 21600"/>
                  <a:gd name="T8" fmla="*/ 21600 w 21600"/>
                  <a:gd name="T9" fmla="*/ 19698 h 21600"/>
                  <a:gd name="T10" fmla="*/ 21600 w 21600"/>
                  <a:gd name="T11" fmla="*/ 1969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698"/>
                    </a:moveTo>
                    <a:lnTo>
                      <a:pt x="21600" y="21600"/>
                    </a:lnTo>
                    <a:lnTo>
                      <a:pt x="0" y="1902"/>
                    </a:lnTo>
                    <a:lnTo>
                      <a:pt x="487" y="0"/>
                    </a:lnTo>
                    <a:lnTo>
                      <a:pt x="21600" y="19698"/>
                    </a:lnTo>
                    <a:close/>
                    <a:moveTo>
                      <a:pt x="21600" y="1969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5" name="Freeform 31"/>
              <p:cNvSpPr/>
              <p:nvPr/>
            </p:nvSpPr>
            <p:spPr bwMode="auto">
              <a:xfrm>
                <a:off x="3864" y="386"/>
                <a:ext cx="248" cy="593"/>
              </a:xfrm>
              <a:custGeom>
                <a:avLst/>
                <a:gdLst>
                  <a:gd name="T0" fmla="*/ 21600 w 21600"/>
                  <a:gd name="T1" fmla="*/ 21126 h 21600"/>
                  <a:gd name="T2" fmla="*/ 19161 w 21600"/>
                  <a:gd name="T3" fmla="*/ 21600 h 21600"/>
                  <a:gd name="T4" fmla="*/ 0 w 21600"/>
                  <a:gd name="T5" fmla="*/ 510 h 21600"/>
                  <a:gd name="T6" fmla="*/ 2352 w 21600"/>
                  <a:gd name="T7" fmla="*/ 0 h 21600"/>
                  <a:gd name="T8" fmla="*/ 21600 w 21600"/>
                  <a:gd name="T9" fmla="*/ 21126 h 21600"/>
                  <a:gd name="T10" fmla="*/ 21600 w 21600"/>
                  <a:gd name="T11" fmla="*/ 211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1126"/>
                    </a:moveTo>
                    <a:lnTo>
                      <a:pt x="19161" y="21600"/>
                    </a:lnTo>
                    <a:lnTo>
                      <a:pt x="0" y="510"/>
                    </a:lnTo>
                    <a:lnTo>
                      <a:pt x="2352" y="0"/>
                    </a:lnTo>
                    <a:lnTo>
                      <a:pt x="21600" y="21126"/>
                    </a:lnTo>
                    <a:close/>
                    <a:moveTo>
                      <a:pt x="21600" y="2112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6" name="Rectangle 32"/>
              <p:cNvSpPr/>
              <p:nvPr/>
            </p:nvSpPr>
            <p:spPr bwMode="auto">
              <a:xfrm>
                <a:off x="680" y="2186"/>
                <a:ext cx="9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704020202020204" pitchFamily="34" charset="0"/>
                    <a:cs typeface="Arial" panose="020B0704020202020204" pitchFamily="34" charset="0"/>
                    <a:sym typeface="Arial" panose="020B0704020202020204" pitchFamily="34" charset="0"/>
                  </a:rPr>
                  <a:t>desktop computer:</a:t>
                </a:r>
                <a:endPara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endParaRPr>
              </a:p>
            </p:txBody>
          </p:sp>
          <p:sp>
            <p:nvSpPr>
              <p:cNvPr id="6177" name="Freeform 33"/>
              <p:cNvSpPr/>
              <p:nvPr/>
            </p:nvSpPr>
            <p:spPr bwMode="auto">
              <a:xfrm>
                <a:off x="111" y="897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8" name="AutoShape 34"/>
              <p:cNvSpPr/>
              <p:nvPr/>
            </p:nvSpPr>
            <p:spPr bwMode="auto">
              <a:xfrm>
                <a:off x="14" y="800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9" name="AutoShape 35"/>
              <p:cNvSpPr/>
              <p:nvPr/>
            </p:nvSpPr>
            <p:spPr bwMode="auto">
              <a:xfrm>
                <a:off x="0" y="786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0" name="Rectangle 36"/>
              <p:cNvSpPr/>
              <p:nvPr/>
            </p:nvSpPr>
            <p:spPr bwMode="auto">
              <a:xfrm>
                <a:off x="28" y="828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1" name="Rectangle 37"/>
              <p:cNvSpPr/>
              <p:nvPr/>
            </p:nvSpPr>
            <p:spPr bwMode="auto">
              <a:xfrm>
                <a:off x="28" y="828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2" name="Freeform 38"/>
              <p:cNvSpPr/>
              <p:nvPr/>
            </p:nvSpPr>
            <p:spPr bwMode="auto">
              <a:xfrm>
                <a:off x="138" y="952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183" name="Picture 39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28" y="828"/>
                <a:ext cx="83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4" name="Rectangle 40"/>
              <p:cNvSpPr/>
              <p:nvPr/>
            </p:nvSpPr>
            <p:spPr bwMode="auto">
              <a:xfrm>
                <a:off x="14" y="883"/>
                <a:ext cx="97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5" name="Freeform 41"/>
              <p:cNvSpPr/>
              <p:nvPr/>
            </p:nvSpPr>
            <p:spPr bwMode="auto">
              <a:xfrm>
                <a:off x="0" y="910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6" name="Line 42"/>
              <p:cNvSpPr>
                <a:spLocks noChangeShapeType="1"/>
              </p:cNvSpPr>
              <p:nvPr/>
            </p:nvSpPr>
            <p:spPr bwMode="auto">
              <a:xfrm>
                <a:off x="14" y="924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7" name="Line 43"/>
              <p:cNvSpPr>
                <a:spLocks noChangeShapeType="1"/>
              </p:cNvSpPr>
              <p:nvPr/>
            </p:nvSpPr>
            <p:spPr bwMode="auto">
              <a:xfrm>
                <a:off x="28" y="910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8" name="Line 44"/>
              <p:cNvSpPr>
                <a:spLocks noChangeShapeType="1"/>
              </p:cNvSpPr>
              <p:nvPr/>
            </p:nvSpPr>
            <p:spPr bwMode="auto">
              <a:xfrm>
                <a:off x="14" y="910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9" name="Line 45"/>
              <p:cNvSpPr>
                <a:spLocks noChangeShapeType="1"/>
              </p:cNvSpPr>
              <p:nvPr/>
            </p:nvSpPr>
            <p:spPr bwMode="auto">
              <a:xfrm>
                <a:off x="42" y="924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97" y="910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>
                <a:off x="111" y="924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2" name="Rectangle 48"/>
              <p:cNvSpPr/>
              <p:nvPr/>
            </p:nvSpPr>
            <p:spPr bwMode="auto">
              <a:xfrm>
                <a:off x="55" y="814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3" name="Rectangle 49"/>
              <p:cNvSpPr/>
              <p:nvPr/>
            </p:nvSpPr>
            <p:spPr bwMode="auto">
              <a:xfrm>
                <a:off x="55" y="814"/>
                <a:ext cx="5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4" name="Freeform 50"/>
              <p:cNvSpPr/>
              <p:nvPr/>
            </p:nvSpPr>
            <p:spPr bwMode="auto">
              <a:xfrm>
                <a:off x="1601" y="414"/>
                <a:ext cx="1738" cy="1476"/>
              </a:xfrm>
              <a:custGeom>
                <a:avLst/>
                <a:gdLst>
                  <a:gd name="T0" fmla="*/ 20916 w 21600"/>
                  <a:gd name="T1" fmla="*/ 0 h 21600"/>
                  <a:gd name="T2" fmla="*/ 21600 w 21600"/>
                  <a:gd name="T3" fmla="*/ 805 h 21600"/>
                  <a:gd name="T4" fmla="*/ 510 w 21600"/>
                  <a:gd name="T5" fmla="*/ 21600 h 21600"/>
                  <a:gd name="T6" fmla="*/ 0 w 21600"/>
                  <a:gd name="T7" fmla="*/ 20795 h 21600"/>
                  <a:gd name="T8" fmla="*/ 20916 w 21600"/>
                  <a:gd name="T9" fmla="*/ 0 h 21600"/>
                  <a:gd name="T10" fmla="*/ 20916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0916" y="0"/>
                    </a:moveTo>
                    <a:lnTo>
                      <a:pt x="21600" y="805"/>
                    </a:lnTo>
                    <a:lnTo>
                      <a:pt x="510" y="21600"/>
                    </a:lnTo>
                    <a:lnTo>
                      <a:pt x="0" y="20795"/>
                    </a:lnTo>
                    <a:lnTo>
                      <a:pt x="20916" y="0"/>
                    </a:lnTo>
                    <a:close/>
                    <a:moveTo>
                      <a:pt x="20916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5" name="Freeform 51"/>
              <p:cNvSpPr/>
              <p:nvPr/>
            </p:nvSpPr>
            <p:spPr bwMode="auto">
              <a:xfrm>
                <a:off x="2166" y="1352"/>
                <a:ext cx="649" cy="759"/>
              </a:xfrm>
              <a:custGeom>
                <a:avLst/>
                <a:gdLst>
                  <a:gd name="T0" fmla="*/ 21600 w 21600"/>
                  <a:gd name="T1" fmla="*/ 20405 h 21600"/>
                  <a:gd name="T2" fmla="*/ 19769 w 21600"/>
                  <a:gd name="T3" fmla="*/ 21600 h 21600"/>
                  <a:gd name="T4" fmla="*/ 0 w 21600"/>
                  <a:gd name="T5" fmla="*/ 1167 h 21600"/>
                  <a:gd name="T6" fmla="*/ 1398 w 21600"/>
                  <a:gd name="T7" fmla="*/ 0 h 21600"/>
                  <a:gd name="T8" fmla="*/ 21600 w 21600"/>
                  <a:gd name="T9" fmla="*/ 20405 h 21600"/>
                  <a:gd name="T10" fmla="*/ 21600 w 21600"/>
                  <a:gd name="T11" fmla="*/ 204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05"/>
                    </a:moveTo>
                    <a:lnTo>
                      <a:pt x="19769" y="21600"/>
                    </a:lnTo>
                    <a:lnTo>
                      <a:pt x="0" y="1167"/>
                    </a:lnTo>
                    <a:lnTo>
                      <a:pt x="1398" y="0"/>
                    </a:lnTo>
                    <a:lnTo>
                      <a:pt x="21600" y="20405"/>
                    </a:lnTo>
                    <a:close/>
                    <a:moveTo>
                      <a:pt x="21600" y="2040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6" name="Freeform 52"/>
              <p:cNvSpPr/>
              <p:nvPr/>
            </p:nvSpPr>
            <p:spPr bwMode="auto">
              <a:xfrm>
                <a:off x="2649" y="2166"/>
                <a:ext cx="704" cy="359"/>
              </a:xfrm>
              <a:custGeom>
                <a:avLst/>
                <a:gdLst>
                  <a:gd name="T0" fmla="*/ 21600 w 21600"/>
                  <a:gd name="T1" fmla="*/ 19073 h 21600"/>
                  <a:gd name="T2" fmla="*/ 21170 w 21600"/>
                  <a:gd name="T3" fmla="*/ 21600 h 21600"/>
                  <a:gd name="T4" fmla="*/ 0 w 21600"/>
                  <a:gd name="T5" fmla="*/ 1685 h 21600"/>
                  <a:gd name="T6" fmla="*/ 430 w 21600"/>
                  <a:gd name="T7" fmla="*/ 0 h 21600"/>
                  <a:gd name="T8" fmla="*/ 21600 w 21600"/>
                  <a:gd name="T9" fmla="*/ 19073 h 21600"/>
                  <a:gd name="T10" fmla="*/ 21600 w 21600"/>
                  <a:gd name="T11" fmla="*/ 1907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073"/>
                    </a:moveTo>
                    <a:lnTo>
                      <a:pt x="21170" y="21600"/>
                    </a:lnTo>
                    <a:lnTo>
                      <a:pt x="0" y="1685"/>
                    </a:lnTo>
                    <a:lnTo>
                      <a:pt x="430" y="0"/>
                    </a:lnTo>
                    <a:lnTo>
                      <a:pt x="21600" y="19073"/>
                    </a:lnTo>
                    <a:close/>
                    <a:moveTo>
                      <a:pt x="21600" y="19073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7" name="Freeform 53"/>
              <p:cNvSpPr/>
              <p:nvPr/>
            </p:nvSpPr>
            <p:spPr bwMode="auto">
              <a:xfrm>
                <a:off x="2111" y="814"/>
                <a:ext cx="359" cy="359"/>
              </a:xfrm>
              <a:custGeom>
                <a:avLst/>
                <a:gdLst>
                  <a:gd name="T0" fmla="*/ 21600 w 21600"/>
                  <a:gd name="T1" fmla="*/ 19915 h 21600"/>
                  <a:gd name="T2" fmla="*/ 19915 w 21600"/>
                  <a:gd name="T3" fmla="*/ 21600 h 21600"/>
                  <a:gd name="T4" fmla="*/ 0 w 21600"/>
                  <a:gd name="T5" fmla="*/ 842 h 21600"/>
                  <a:gd name="T6" fmla="*/ 842 w 21600"/>
                  <a:gd name="T7" fmla="*/ 0 h 21600"/>
                  <a:gd name="T8" fmla="*/ 21600 w 21600"/>
                  <a:gd name="T9" fmla="*/ 19915 h 21600"/>
                  <a:gd name="T10" fmla="*/ 21600 w 21600"/>
                  <a:gd name="T11" fmla="*/ 1991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15"/>
                    </a:moveTo>
                    <a:lnTo>
                      <a:pt x="19915" y="21600"/>
                    </a:lnTo>
                    <a:lnTo>
                      <a:pt x="0" y="842"/>
                    </a:lnTo>
                    <a:lnTo>
                      <a:pt x="842" y="0"/>
                    </a:lnTo>
                    <a:lnTo>
                      <a:pt x="21600" y="19915"/>
                    </a:lnTo>
                    <a:close/>
                    <a:moveTo>
                      <a:pt x="21600" y="1991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8" name="Freeform 54"/>
              <p:cNvSpPr/>
              <p:nvPr/>
            </p:nvSpPr>
            <p:spPr bwMode="auto">
              <a:xfrm>
                <a:off x="262" y="1131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9" name="AutoShape 55"/>
              <p:cNvSpPr/>
              <p:nvPr/>
            </p:nvSpPr>
            <p:spPr bwMode="auto">
              <a:xfrm>
                <a:off x="152" y="1048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0" name="AutoShape 56"/>
              <p:cNvSpPr/>
              <p:nvPr/>
            </p:nvSpPr>
            <p:spPr bwMode="auto">
              <a:xfrm>
                <a:off x="138" y="1035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1" name="Rectangle 57"/>
              <p:cNvSpPr/>
              <p:nvPr/>
            </p:nvSpPr>
            <p:spPr bwMode="auto">
              <a:xfrm>
                <a:off x="166" y="1062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2" name="Rectangle 58"/>
              <p:cNvSpPr/>
              <p:nvPr/>
            </p:nvSpPr>
            <p:spPr bwMode="auto">
              <a:xfrm>
                <a:off x="166" y="1062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3" name="Freeform 59"/>
              <p:cNvSpPr/>
              <p:nvPr/>
            </p:nvSpPr>
            <p:spPr bwMode="auto">
              <a:xfrm>
                <a:off x="290" y="1186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04" name="Picture 60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180" y="1076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5" name="Line 61"/>
              <p:cNvSpPr>
                <a:spLocks noChangeShapeType="1"/>
              </p:cNvSpPr>
              <p:nvPr/>
            </p:nvSpPr>
            <p:spPr bwMode="auto">
              <a:xfrm>
                <a:off x="290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6" name="Line 62"/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8" name="Rectangle 64"/>
              <p:cNvSpPr/>
              <p:nvPr/>
            </p:nvSpPr>
            <p:spPr bwMode="auto">
              <a:xfrm>
                <a:off x="166" y="1131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9" name="Freeform 65"/>
              <p:cNvSpPr/>
              <p:nvPr/>
            </p:nvSpPr>
            <p:spPr bwMode="auto">
              <a:xfrm>
                <a:off x="152" y="1145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0" name="Line 66"/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1" name="Line 67"/>
              <p:cNvSpPr>
                <a:spLocks noChangeShapeType="1"/>
              </p:cNvSpPr>
              <p:nvPr/>
            </p:nvSpPr>
            <p:spPr bwMode="auto">
              <a:xfrm>
                <a:off x="166" y="1145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3" name="Line 69"/>
              <p:cNvSpPr>
                <a:spLocks noChangeShapeType="1"/>
              </p:cNvSpPr>
              <p:nvPr/>
            </p:nvSpPr>
            <p:spPr bwMode="auto">
              <a:xfrm>
                <a:off x="193" y="1159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4" name="Line 70"/>
              <p:cNvSpPr>
                <a:spLocks noChangeShapeType="1"/>
              </p:cNvSpPr>
              <p:nvPr/>
            </p:nvSpPr>
            <p:spPr bwMode="auto">
              <a:xfrm>
                <a:off x="235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5" name="Line 71"/>
              <p:cNvSpPr>
                <a:spLocks noChangeShapeType="1"/>
              </p:cNvSpPr>
              <p:nvPr/>
            </p:nvSpPr>
            <p:spPr bwMode="auto">
              <a:xfrm>
                <a:off x="249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6" name="Rectangle 72"/>
              <p:cNvSpPr/>
              <p:nvPr/>
            </p:nvSpPr>
            <p:spPr bwMode="auto">
              <a:xfrm>
                <a:off x="207" y="1048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7" name="Rectangle 73"/>
              <p:cNvSpPr/>
              <p:nvPr/>
            </p:nvSpPr>
            <p:spPr bwMode="auto">
              <a:xfrm>
                <a:off x="207" y="1048"/>
                <a:ext cx="42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8" name="Freeform 74"/>
              <p:cNvSpPr/>
              <p:nvPr/>
            </p:nvSpPr>
            <p:spPr bwMode="auto">
              <a:xfrm>
                <a:off x="814" y="1104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9" name="AutoShape 75"/>
              <p:cNvSpPr/>
              <p:nvPr/>
            </p:nvSpPr>
            <p:spPr bwMode="auto">
              <a:xfrm>
                <a:off x="704" y="102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0" name="AutoShape 76"/>
              <p:cNvSpPr/>
              <p:nvPr/>
            </p:nvSpPr>
            <p:spPr bwMode="auto">
              <a:xfrm>
                <a:off x="690" y="100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1" name="Rectangle 77"/>
              <p:cNvSpPr/>
              <p:nvPr/>
            </p:nvSpPr>
            <p:spPr bwMode="auto">
              <a:xfrm>
                <a:off x="718" y="1035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2" name="Rectangle 78"/>
              <p:cNvSpPr/>
              <p:nvPr/>
            </p:nvSpPr>
            <p:spPr bwMode="auto">
              <a:xfrm>
                <a:off x="718" y="1035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3" name="Freeform 79"/>
              <p:cNvSpPr/>
              <p:nvPr/>
            </p:nvSpPr>
            <p:spPr bwMode="auto">
              <a:xfrm>
                <a:off x="842" y="1159"/>
                <a:ext cx="27" cy="41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7376 h 21600"/>
                  <a:gd name="T6" fmla="*/ 21600 w 21600"/>
                  <a:gd name="T7" fmla="*/ 14224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7376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7376"/>
                    </a:lnTo>
                    <a:lnTo>
                      <a:pt x="21600" y="14224"/>
                    </a:lnTo>
                    <a:lnTo>
                      <a:pt x="11200" y="21600"/>
                    </a:lnTo>
                    <a:lnTo>
                      <a:pt x="0" y="14224"/>
                    </a:lnTo>
                    <a:lnTo>
                      <a:pt x="0" y="7376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24" name="Picture 80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731" y="104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25" name="Line 81"/>
              <p:cNvSpPr>
                <a:spLocks noChangeShapeType="1"/>
              </p:cNvSpPr>
              <p:nvPr/>
            </p:nvSpPr>
            <p:spPr bwMode="auto">
              <a:xfrm>
                <a:off x="842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6" name="Line 82"/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7" name="Line 83"/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8" name="Rectangle 84"/>
              <p:cNvSpPr/>
              <p:nvPr/>
            </p:nvSpPr>
            <p:spPr bwMode="auto">
              <a:xfrm>
                <a:off x="718" y="1104"/>
                <a:ext cx="96" cy="13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9" name="Freeform 85"/>
              <p:cNvSpPr/>
              <p:nvPr/>
            </p:nvSpPr>
            <p:spPr bwMode="auto">
              <a:xfrm>
                <a:off x="704" y="1117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0" name="Line 86"/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1" name="Line 87"/>
              <p:cNvSpPr>
                <a:spLocks noChangeShapeType="1"/>
              </p:cNvSpPr>
              <p:nvPr/>
            </p:nvSpPr>
            <p:spPr bwMode="auto">
              <a:xfrm>
                <a:off x="718" y="1117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2" name="Line 88"/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3" name="Line 89"/>
              <p:cNvSpPr>
                <a:spLocks noChangeShapeType="1"/>
              </p:cNvSpPr>
              <p:nvPr/>
            </p:nvSpPr>
            <p:spPr bwMode="auto">
              <a:xfrm>
                <a:off x="745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4" name="Line 90"/>
              <p:cNvSpPr>
                <a:spLocks noChangeShapeType="1"/>
              </p:cNvSpPr>
              <p:nvPr/>
            </p:nvSpPr>
            <p:spPr bwMode="auto">
              <a:xfrm>
                <a:off x="787" y="113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5" name="Line 91"/>
              <p:cNvSpPr>
                <a:spLocks noChangeShapeType="1"/>
              </p:cNvSpPr>
              <p:nvPr/>
            </p:nvSpPr>
            <p:spPr bwMode="auto">
              <a:xfrm>
                <a:off x="800" y="113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6" name="Rectangle 92"/>
              <p:cNvSpPr/>
              <p:nvPr/>
            </p:nvSpPr>
            <p:spPr bwMode="auto">
              <a:xfrm>
                <a:off x="759" y="1021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7" name="Rectangle 93"/>
              <p:cNvSpPr/>
              <p:nvPr/>
            </p:nvSpPr>
            <p:spPr bwMode="auto">
              <a:xfrm>
                <a:off x="759" y="1021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8" name="Freeform 94"/>
              <p:cNvSpPr/>
              <p:nvPr/>
            </p:nvSpPr>
            <p:spPr bwMode="auto">
              <a:xfrm>
                <a:off x="538" y="1186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9" name="AutoShape 95"/>
              <p:cNvSpPr/>
              <p:nvPr/>
            </p:nvSpPr>
            <p:spPr bwMode="auto">
              <a:xfrm>
                <a:off x="442" y="1104"/>
                <a:ext cx="110" cy="8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0" name="AutoShape 96"/>
              <p:cNvSpPr/>
              <p:nvPr/>
            </p:nvSpPr>
            <p:spPr bwMode="auto">
              <a:xfrm>
                <a:off x="428" y="1090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1" name="Rectangle 97"/>
              <p:cNvSpPr/>
              <p:nvPr/>
            </p:nvSpPr>
            <p:spPr bwMode="auto">
              <a:xfrm>
                <a:off x="456" y="1117"/>
                <a:ext cx="82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2" name="Rectangle 98"/>
              <p:cNvSpPr/>
              <p:nvPr/>
            </p:nvSpPr>
            <p:spPr bwMode="auto">
              <a:xfrm>
                <a:off x="456" y="1117"/>
                <a:ext cx="96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3" name="Freeform 99"/>
              <p:cNvSpPr/>
              <p:nvPr/>
            </p:nvSpPr>
            <p:spPr bwMode="auto">
              <a:xfrm>
                <a:off x="580" y="1242"/>
                <a:ext cx="14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6849 h 21600"/>
                  <a:gd name="T6" fmla="*/ 21600 w 21600"/>
                  <a:gd name="T7" fmla="*/ 14224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6849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6849"/>
                    </a:lnTo>
                    <a:lnTo>
                      <a:pt x="21600" y="14224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4224"/>
                    </a:lnTo>
                    <a:lnTo>
                      <a:pt x="0" y="68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44" name="Picture 100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469" y="1131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5" name="Line 101"/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6" name="Line 102"/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7" name="Line 103"/>
              <p:cNvSpPr>
                <a:spLocks noChangeShapeType="1"/>
              </p:cNvSpPr>
              <p:nvPr/>
            </p:nvSpPr>
            <p:spPr bwMode="auto">
              <a:xfrm>
                <a:off x="594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8" name="Rectangle 104"/>
              <p:cNvSpPr/>
              <p:nvPr/>
            </p:nvSpPr>
            <p:spPr bwMode="auto">
              <a:xfrm>
                <a:off x="442" y="1186"/>
                <a:ext cx="110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9" name="Freeform 105"/>
              <p:cNvSpPr/>
              <p:nvPr/>
            </p:nvSpPr>
            <p:spPr bwMode="auto">
              <a:xfrm>
                <a:off x="428" y="1200"/>
                <a:ext cx="138" cy="28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0" name="Line 106"/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1" name="Line 107"/>
              <p:cNvSpPr>
                <a:spLocks noChangeShapeType="1"/>
              </p:cNvSpPr>
              <p:nvPr/>
            </p:nvSpPr>
            <p:spPr bwMode="auto">
              <a:xfrm>
                <a:off x="456" y="1200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2" name="Line 108"/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3" name="Freeform 109"/>
              <p:cNvSpPr/>
              <p:nvPr/>
            </p:nvSpPr>
            <p:spPr bwMode="auto">
              <a:xfrm>
                <a:off x="483" y="1214"/>
                <a:ext cx="69" cy="0"/>
              </a:xfrm>
              <a:custGeom>
                <a:avLst/>
                <a:gdLst>
                  <a:gd name="T0" fmla="*/ 0 w 21600"/>
                  <a:gd name="T1" fmla="*/ 0 h 21600"/>
                  <a:gd name="T2" fmla="*/ 13148 w 21600"/>
                  <a:gd name="T3" fmla="*/ 13148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3148" y="13148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4" name="Line 110"/>
              <p:cNvSpPr>
                <a:spLocks noChangeShapeType="1"/>
              </p:cNvSpPr>
              <p:nvPr/>
            </p:nvSpPr>
            <p:spPr bwMode="auto">
              <a:xfrm>
                <a:off x="538" y="1214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5" name="Rectangle 111"/>
              <p:cNvSpPr/>
              <p:nvPr/>
            </p:nvSpPr>
            <p:spPr bwMode="auto">
              <a:xfrm>
                <a:off x="497" y="1104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6" name="Rectangle 112"/>
              <p:cNvSpPr/>
              <p:nvPr/>
            </p:nvSpPr>
            <p:spPr bwMode="auto">
              <a:xfrm>
                <a:off x="497" y="1104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7" name="Freeform 113"/>
              <p:cNvSpPr/>
              <p:nvPr/>
            </p:nvSpPr>
            <p:spPr bwMode="auto">
              <a:xfrm>
                <a:off x="2042" y="359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8" name="AutoShape 114"/>
              <p:cNvSpPr/>
              <p:nvPr/>
            </p:nvSpPr>
            <p:spPr bwMode="auto">
              <a:xfrm>
                <a:off x="1946" y="26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9" name="AutoShape 115"/>
              <p:cNvSpPr/>
              <p:nvPr/>
            </p:nvSpPr>
            <p:spPr bwMode="auto">
              <a:xfrm>
                <a:off x="1932" y="248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0" name="Rectangle 116"/>
              <p:cNvSpPr/>
              <p:nvPr/>
            </p:nvSpPr>
            <p:spPr bwMode="auto">
              <a:xfrm>
                <a:off x="1959" y="290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1" name="Rectangle 117"/>
              <p:cNvSpPr/>
              <p:nvPr/>
            </p:nvSpPr>
            <p:spPr bwMode="auto">
              <a:xfrm>
                <a:off x="1959" y="290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2" name="Freeform 118"/>
              <p:cNvSpPr/>
              <p:nvPr/>
            </p:nvSpPr>
            <p:spPr bwMode="auto">
              <a:xfrm>
                <a:off x="2070" y="414"/>
                <a:ext cx="27" cy="27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1200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120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0"/>
                    </a:lnTo>
                    <a:lnTo>
                      <a:pt x="21600" y="11200"/>
                    </a:lnTo>
                    <a:lnTo>
                      <a:pt x="1120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63" name="Picture 119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1959" y="290"/>
                <a:ext cx="83" cy="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64" name="Line 120"/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5" name="Line 121"/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6" name="Line 122"/>
              <p:cNvSpPr>
                <a:spLocks noChangeShapeType="1"/>
              </p:cNvSpPr>
              <p:nvPr/>
            </p:nvSpPr>
            <p:spPr bwMode="auto">
              <a:xfrm>
                <a:off x="2097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7" name="Rectangle 123"/>
              <p:cNvSpPr/>
              <p:nvPr/>
            </p:nvSpPr>
            <p:spPr bwMode="auto">
              <a:xfrm>
                <a:off x="1946" y="345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8" name="Freeform 124"/>
              <p:cNvSpPr/>
              <p:nvPr/>
            </p:nvSpPr>
            <p:spPr bwMode="auto">
              <a:xfrm>
                <a:off x="1932" y="359"/>
                <a:ext cx="138" cy="27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9" name="Line 125"/>
              <p:cNvSpPr>
                <a:spLocks noChangeShapeType="1"/>
              </p:cNvSpPr>
              <p:nvPr/>
            </p:nvSpPr>
            <p:spPr bwMode="auto">
              <a:xfrm>
                <a:off x="1946" y="386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0" name="Line 126"/>
              <p:cNvSpPr>
                <a:spLocks noChangeShapeType="1"/>
              </p:cNvSpPr>
              <p:nvPr/>
            </p:nvSpPr>
            <p:spPr bwMode="auto">
              <a:xfrm>
                <a:off x="1959" y="372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1" name="Line 127"/>
              <p:cNvSpPr>
                <a:spLocks noChangeShapeType="1"/>
              </p:cNvSpPr>
              <p:nvPr/>
            </p:nvSpPr>
            <p:spPr bwMode="auto">
              <a:xfrm>
                <a:off x="1946" y="372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2" name="Freeform 128"/>
              <p:cNvSpPr/>
              <p:nvPr/>
            </p:nvSpPr>
            <p:spPr bwMode="auto">
              <a:xfrm>
                <a:off x="1973" y="372"/>
                <a:ext cx="83" cy="0"/>
              </a:xfrm>
              <a:custGeom>
                <a:avLst/>
                <a:gdLst>
                  <a:gd name="T0" fmla="*/ 0 w 21600"/>
                  <a:gd name="T1" fmla="*/ 0 h 21600"/>
                  <a:gd name="T2" fmla="*/ 14313 w 21600"/>
                  <a:gd name="T3" fmla="*/ 1431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4313" y="1431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3" name="Line 129"/>
              <p:cNvSpPr>
                <a:spLocks noChangeShapeType="1"/>
              </p:cNvSpPr>
              <p:nvPr/>
            </p:nvSpPr>
            <p:spPr bwMode="auto">
              <a:xfrm>
                <a:off x="2042" y="372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4" name="Rectangle 130"/>
              <p:cNvSpPr/>
              <p:nvPr/>
            </p:nvSpPr>
            <p:spPr bwMode="auto">
              <a:xfrm>
                <a:off x="1987" y="276"/>
                <a:ext cx="41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5" name="Rectangle 131"/>
              <p:cNvSpPr/>
              <p:nvPr/>
            </p:nvSpPr>
            <p:spPr bwMode="auto">
              <a:xfrm>
                <a:off x="1987" y="276"/>
                <a:ext cx="55" cy="41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6" name="Freeform 132"/>
              <p:cNvSpPr/>
              <p:nvPr/>
            </p:nvSpPr>
            <p:spPr bwMode="auto">
              <a:xfrm>
                <a:off x="2373" y="428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7" name="AutoShape 133"/>
              <p:cNvSpPr/>
              <p:nvPr/>
            </p:nvSpPr>
            <p:spPr bwMode="auto">
              <a:xfrm>
                <a:off x="2277" y="33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8" name="AutoShape 134"/>
              <p:cNvSpPr/>
              <p:nvPr/>
            </p:nvSpPr>
            <p:spPr bwMode="auto">
              <a:xfrm>
                <a:off x="2263" y="317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9" name="Rectangle 135"/>
              <p:cNvSpPr/>
              <p:nvPr/>
            </p:nvSpPr>
            <p:spPr bwMode="auto">
              <a:xfrm>
                <a:off x="2291" y="359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0" name="Rectangle 136"/>
              <p:cNvSpPr/>
              <p:nvPr/>
            </p:nvSpPr>
            <p:spPr bwMode="auto">
              <a:xfrm>
                <a:off x="2291" y="359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1" name="Freeform 137"/>
              <p:cNvSpPr/>
              <p:nvPr/>
            </p:nvSpPr>
            <p:spPr bwMode="auto">
              <a:xfrm>
                <a:off x="2401" y="483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82" name="Picture 138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2291" y="359"/>
                <a:ext cx="82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83" name="Rectangle 139"/>
              <p:cNvSpPr/>
              <p:nvPr/>
            </p:nvSpPr>
            <p:spPr bwMode="auto">
              <a:xfrm>
                <a:off x="2277" y="414"/>
                <a:ext cx="96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4" name="Freeform 140"/>
              <p:cNvSpPr/>
              <p:nvPr/>
            </p:nvSpPr>
            <p:spPr bwMode="auto">
              <a:xfrm>
                <a:off x="2263" y="441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5" name="Line 141"/>
              <p:cNvSpPr>
                <a:spLocks noChangeShapeType="1"/>
              </p:cNvSpPr>
              <p:nvPr/>
            </p:nvSpPr>
            <p:spPr bwMode="auto">
              <a:xfrm>
                <a:off x="2277" y="455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6" name="Line 142"/>
              <p:cNvSpPr>
                <a:spLocks noChangeShapeType="1"/>
              </p:cNvSpPr>
              <p:nvPr/>
            </p:nvSpPr>
            <p:spPr bwMode="auto">
              <a:xfrm>
                <a:off x="2291" y="441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7" name="Line 143"/>
              <p:cNvSpPr>
                <a:spLocks noChangeShapeType="1"/>
              </p:cNvSpPr>
              <p:nvPr/>
            </p:nvSpPr>
            <p:spPr bwMode="auto">
              <a:xfrm>
                <a:off x="2277" y="441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8" name="Line 144"/>
              <p:cNvSpPr>
                <a:spLocks noChangeShapeType="1"/>
              </p:cNvSpPr>
              <p:nvPr/>
            </p:nvSpPr>
            <p:spPr bwMode="auto">
              <a:xfrm>
                <a:off x="2304" y="455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9" name="Line 145"/>
              <p:cNvSpPr>
                <a:spLocks noChangeShapeType="1"/>
              </p:cNvSpPr>
              <p:nvPr/>
            </p:nvSpPr>
            <p:spPr bwMode="auto">
              <a:xfrm>
                <a:off x="2360" y="44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0" name="Line 146"/>
              <p:cNvSpPr>
                <a:spLocks noChangeShapeType="1"/>
              </p:cNvSpPr>
              <p:nvPr/>
            </p:nvSpPr>
            <p:spPr bwMode="auto">
              <a:xfrm>
                <a:off x="2373" y="455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1" name="Rectangle 147"/>
              <p:cNvSpPr/>
              <p:nvPr/>
            </p:nvSpPr>
            <p:spPr bwMode="auto">
              <a:xfrm>
                <a:off x="2318" y="345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2" name="Rectangle 148"/>
              <p:cNvSpPr/>
              <p:nvPr/>
            </p:nvSpPr>
            <p:spPr bwMode="auto">
              <a:xfrm>
                <a:off x="2318" y="345"/>
                <a:ext cx="55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3" name="Rectangle 149"/>
              <p:cNvSpPr/>
              <p:nvPr/>
            </p:nvSpPr>
            <p:spPr bwMode="auto">
              <a:xfrm>
                <a:off x="2711" y="1344"/>
                <a:ext cx="4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704020202020204" pitchFamily="34" charset="0"/>
                    <a:cs typeface="Arial" panose="020B0704020202020204" pitchFamily="34" charset="0"/>
                    <a:sym typeface="Arial" panose="020B0704020202020204" pitchFamily="34" charset="0"/>
                  </a:rPr>
                  <a:t>backbone</a:t>
                </a:r>
                <a:endPara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endParaRPr>
              </a:p>
            </p:txBody>
          </p:sp>
          <p:sp>
            <p:nvSpPr>
              <p:cNvPr id="6294" name="Rectangle 150"/>
              <p:cNvSpPr/>
              <p:nvPr/>
            </p:nvSpPr>
            <p:spPr bwMode="auto">
              <a:xfrm>
                <a:off x="1921" y="1924"/>
                <a:ext cx="58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704020202020204" pitchFamily="34" charset="0"/>
                    <a:cs typeface="Arial" panose="020B0704020202020204" pitchFamily="34" charset="0"/>
                    <a:sym typeface="Arial" panose="020B0704020202020204" pitchFamily="34" charset="0"/>
                  </a:rPr>
                  <a:t>satellite link</a:t>
                </a:r>
                <a:endPara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endParaRPr>
              </a:p>
            </p:txBody>
          </p:sp>
          <p:sp>
            <p:nvSpPr>
              <p:cNvPr id="6295" name="Rectangle 151"/>
              <p:cNvSpPr/>
              <p:nvPr/>
            </p:nvSpPr>
            <p:spPr bwMode="auto">
              <a:xfrm>
                <a:off x="1822" y="786"/>
                <a:ext cx="82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6" name="Rectangle 152"/>
              <p:cNvSpPr/>
              <p:nvPr/>
            </p:nvSpPr>
            <p:spPr bwMode="auto">
              <a:xfrm>
                <a:off x="1822" y="786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7" name="Rectangle 153"/>
              <p:cNvSpPr/>
              <p:nvPr/>
            </p:nvSpPr>
            <p:spPr bwMode="auto">
              <a:xfrm>
                <a:off x="2125" y="910"/>
                <a:ext cx="83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8" name="Rectangle 154"/>
              <p:cNvSpPr/>
              <p:nvPr/>
            </p:nvSpPr>
            <p:spPr bwMode="auto">
              <a:xfrm>
                <a:off x="2125" y="910"/>
                <a:ext cx="97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9" name="Rectangle 155"/>
              <p:cNvSpPr/>
              <p:nvPr/>
            </p:nvSpPr>
            <p:spPr bwMode="auto">
              <a:xfrm>
                <a:off x="1877" y="910"/>
                <a:ext cx="82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0" name="Rectangle 156"/>
              <p:cNvSpPr/>
              <p:nvPr/>
            </p:nvSpPr>
            <p:spPr bwMode="auto">
              <a:xfrm>
                <a:off x="1877" y="910"/>
                <a:ext cx="96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1" name="Rectangle 157"/>
              <p:cNvSpPr/>
              <p:nvPr/>
            </p:nvSpPr>
            <p:spPr bwMode="auto">
              <a:xfrm>
                <a:off x="1145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2" name="Rectangle 158"/>
              <p:cNvSpPr/>
              <p:nvPr/>
            </p:nvSpPr>
            <p:spPr bwMode="auto">
              <a:xfrm>
                <a:off x="1145" y="524"/>
                <a:ext cx="97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3" name="Rectangle 159"/>
              <p:cNvSpPr/>
              <p:nvPr/>
            </p:nvSpPr>
            <p:spPr bwMode="auto">
              <a:xfrm>
                <a:off x="1463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4" name="Rectangle 160"/>
              <p:cNvSpPr/>
              <p:nvPr/>
            </p:nvSpPr>
            <p:spPr bwMode="auto">
              <a:xfrm>
                <a:off x="1463" y="524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5" name="Freeform 161"/>
              <p:cNvSpPr/>
              <p:nvPr/>
            </p:nvSpPr>
            <p:spPr bwMode="auto">
              <a:xfrm>
                <a:off x="4760" y="869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6" name="AutoShape 162"/>
              <p:cNvSpPr/>
              <p:nvPr/>
            </p:nvSpPr>
            <p:spPr bwMode="auto">
              <a:xfrm>
                <a:off x="4664" y="77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7" name="AutoShape 163"/>
              <p:cNvSpPr/>
              <p:nvPr/>
            </p:nvSpPr>
            <p:spPr bwMode="auto">
              <a:xfrm>
                <a:off x="4650" y="759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8" name="Rectangle 164"/>
              <p:cNvSpPr/>
              <p:nvPr/>
            </p:nvSpPr>
            <p:spPr bwMode="auto">
              <a:xfrm>
                <a:off x="4678" y="800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9" name="Rectangle 165"/>
              <p:cNvSpPr/>
              <p:nvPr/>
            </p:nvSpPr>
            <p:spPr bwMode="auto">
              <a:xfrm>
                <a:off x="4678" y="800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0" name="Freeform 166"/>
              <p:cNvSpPr/>
              <p:nvPr/>
            </p:nvSpPr>
            <p:spPr bwMode="auto">
              <a:xfrm>
                <a:off x="4802" y="924"/>
                <a:ext cx="14" cy="2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10800 h 21600"/>
                  <a:gd name="T6" fmla="*/ 21600 w 21600"/>
                  <a:gd name="T7" fmla="*/ 21600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08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311" name="Picture 167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4691" y="800"/>
                <a:ext cx="69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12" name="Rectangle 168"/>
              <p:cNvSpPr/>
              <p:nvPr/>
            </p:nvSpPr>
            <p:spPr bwMode="auto">
              <a:xfrm>
                <a:off x="4664" y="855"/>
                <a:ext cx="110" cy="28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3" name="Freeform 169"/>
              <p:cNvSpPr/>
              <p:nvPr/>
            </p:nvSpPr>
            <p:spPr bwMode="auto">
              <a:xfrm>
                <a:off x="4650" y="883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4" name="Line 170"/>
              <p:cNvSpPr>
                <a:spLocks noChangeShapeType="1"/>
              </p:cNvSpPr>
              <p:nvPr/>
            </p:nvSpPr>
            <p:spPr bwMode="auto">
              <a:xfrm>
                <a:off x="4664" y="897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5" name="Line 171"/>
              <p:cNvSpPr>
                <a:spLocks noChangeShapeType="1"/>
              </p:cNvSpPr>
              <p:nvPr/>
            </p:nvSpPr>
            <p:spPr bwMode="auto">
              <a:xfrm>
                <a:off x="4678" y="883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6" name="Line 172"/>
              <p:cNvSpPr>
                <a:spLocks noChangeShapeType="1"/>
              </p:cNvSpPr>
              <p:nvPr/>
            </p:nvSpPr>
            <p:spPr bwMode="auto">
              <a:xfrm>
                <a:off x="4664" y="883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7" name="Line 173"/>
              <p:cNvSpPr>
                <a:spLocks noChangeShapeType="1"/>
              </p:cNvSpPr>
              <p:nvPr/>
            </p:nvSpPr>
            <p:spPr bwMode="auto">
              <a:xfrm>
                <a:off x="4705" y="897"/>
                <a:ext cx="4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8" name="Line 174"/>
              <p:cNvSpPr>
                <a:spLocks noChangeShapeType="1"/>
              </p:cNvSpPr>
              <p:nvPr/>
            </p:nvSpPr>
            <p:spPr bwMode="auto">
              <a:xfrm>
                <a:off x="4747" y="883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9" name="Line 175"/>
              <p:cNvSpPr>
                <a:spLocks noChangeShapeType="1"/>
              </p:cNvSpPr>
              <p:nvPr/>
            </p:nvSpPr>
            <p:spPr bwMode="auto">
              <a:xfrm>
                <a:off x="4760" y="897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0" name="Rectangle 176"/>
              <p:cNvSpPr/>
              <p:nvPr/>
            </p:nvSpPr>
            <p:spPr bwMode="auto">
              <a:xfrm>
                <a:off x="4719" y="786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1" name="Rectangle 177"/>
              <p:cNvSpPr/>
              <p:nvPr/>
            </p:nvSpPr>
            <p:spPr bwMode="auto">
              <a:xfrm>
                <a:off x="4719" y="786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2" name="Freeform 178"/>
              <p:cNvSpPr/>
              <p:nvPr/>
            </p:nvSpPr>
            <p:spPr bwMode="auto">
              <a:xfrm>
                <a:off x="5147" y="993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3" name="AutoShape 179"/>
              <p:cNvSpPr/>
              <p:nvPr/>
            </p:nvSpPr>
            <p:spPr bwMode="auto">
              <a:xfrm>
                <a:off x="5036" y="910"/>
                <a:ext cx="111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4" name="AutoShape 180"/>
              <p:cNvSpPr/>
              <p:nvPr/>
            </p:nvSpPr>
            <p:spPr bwMode="auto">
              <a:xfrm>
                <a:off x="5023" y="89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5" name="Rectangle 181"/>
              <p:cNvSpPr/>
              <p:nvPr/>
            </p:nvSpPr>
            <p:spPr bwMode="auto">
              <a:xfrm>
                <a:off x="5050" y="924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6" name="Rectangle 182"/>
              <p:cNvSpPr/>
              <p:nvPr/>
            </p:nvSpPr>
            <p:spPr bwMode="auto">
              <a:xfrm>
                <a:off x="5050" y="924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7" name="Freeform 183"/>
              <p:cNvSpPr/>
              <p:nvPr/>
            </p:nvSpPr>
            <p:spPr bwMode="auto">
              <a:xfrm>
                <a:off x="5174" y="1048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328" name="Picture 184"/>
              <p:cNvPicPr>
                <a:picLocks noChangeArrowheads="1"/>
              </p:cNvPicPr>
              <p:nvPr/>
            </p:nvPicPr>
            <p:blipFill>
              <a:blip/>
              <a:srcRect/>
              <a:stretch>
                <a:fillRect/>
              </a:stretch>
            </p:blipFill>
            <p:spPr bwMode="auto">
              <a:xfrm>
                <a:off x="5064" y="93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29" name="Line 185"/>
              <p:cNvSpPr>
                <a:spLocks noChangeShapeType="1"/>
              </p:cNvSpPr>
              <p:nvPr/>
            </p:nvSpPr>
            <p:spPr bwMode="auto">
              <a:xfrm>
                <a:off x="5174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0" name="Line 186"/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1" name="Line 187"/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2" name="Rectangle 188"/>
              <p:cNvSpPr/>
              <p:nvPr/>
            </p:nvSpPr>
            <p:spPr bwMode="auto">
              <a:xfrm>
                <a:off x="5050" y="993"/>
                <a:ext cx="97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3" name="Freeform 189"/>
              <p:cNvSpPr/>
              <p:nvPr/>
            </p:nvSpPr>
            <p:spPr bwMode="auto">
              <a:xfrm>
                <a:off x="5036" y="1007"/>
                <a:ext cx="125" cy="28"/>
              </a:xfrm>
              <a:custGeom>
                <a:avLst/>
                <a:gdLst>
                  <a:gd name="T0" fmla="*/ 241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81 w 21600"/>
                  <a:gd name="T7" fmla="*/ 0 h 21600"/>
                  <a:gd name="T8" fmla="*/ 2419 w 21600"/>
                  <a:gd name="T9" fmla="*/ 0 h 21600"/>
                  <a:gd name="T10" fmla="*/ 241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1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81" y="0"/>
                    </a:lnTo>
                    <a:lnTo>
                      <a:pt x="2419" y="0"/>
                    </a:lnTo>
                    <a:close/>
                    <a:moveTo>
                      <a:pt x="241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4" name="Line 190"/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5" name="Line 191"/>
              <p:cNvSpPr>
                <a:spLocks noChangeShapeType="1"/>
              </p:cNvSpPr>
              <p:nvPr/>
            </p:nvSpPr>
            <p:spPr bwMode="auto">
              <a:xfrm>
                <a:off x="5050" y="1007"/>
                <a:ext cx="9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6" name="Line 192"/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7" name="Line 193"/>
              <p:cNvSpPr>
                <a:spLocks noChangeShapeType="1"/>
              </p:cNvSpPr>
              <p:nvPr/>
            </p:nvSpPr>
            <p:spPr bwMode="auto">
              <a:xfrm>
                <a:off x="5078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8" name="Line 194"/>
              <p:cNvSpPr>
                <a:spLocks noChangeShapeType="1"/>
              </p:cNvSpPr>
              <p:nvPr/>
            </p:nvSpPr>
            <p:spPr bwMode="auto">
              <a:xfrm>
                <a:off x="5119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9" name="Line 195"/>
              <p:cNvSpPr>
                <a:spLocks noChangeShapeType="1"/>
              </p:cNvSpPr>
              <p:nvPr/>
            </p:nvSpPr>
            <p:spPr bwMode="auto">
              <a:xfrm>
                <a:off x="5133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0" name="Rectangle 196"/>
              <p:cNvSpPr/>
              <p:nvPr/>
            </p:nvSpPr>
            <p:spPr bwMode="auto">
              <a:xfrm>
                <a:off x="5092" y="910"/>
                <a:ext cx="27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1" name="Rectangle 197"/>
              <p:cNvSpPr/>
              <p:nvPr/>
            </p:nvSpPr>
            <p:spPr bwMode="auto">
              <a:xfrm>
                <a:off x="5092" y="910"/>
                <a:ext cx="41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2" name="Freeform 198"/>
              <p:cNvSpPr/>
              <p:nvPr/>
            </p:nvSpPr>
            <p:spPr bwMode="auto">
              <a:xfrm>
                <a:off x="5105" y="1352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343" name="AutoShape 199"/>
            <p:cNvSpPr/>
            <p:nvPr/>
          </p:nvSpPr>
          <p:spPr bwMode="auto">
            <a:xfrm>
              <a:off x="5009" y="1255"/>
              <a:ext cx="110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4" name="AutoShape 200"/>
            <p:cNvSpPr/>
            <p:nvPr/>
          </p:nvSpPr>
          <p:spPr bwMode="auto">
            <a:xfrm>
              <a:off x="4995" y="1242"/>
              <a:ext cx="138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9999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5" name="Rectangle 201"/>
            <p:cNvSpPr/>
            <p:nvPr/>
          </p:nvSpPr>
          <p:spPr bwMode="auto">
            <a:xfrm>
              <a:off x="5023" y="1283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6" name="Rectangle 202"/>
            <p:cNvSpPr/>
            <p:nvPr/>
          </p:nvSpPr>
          <p:spPr bwMode="auto">
            <a:xfrm>
              <a:off x="5023" y="1283"/>
              <a:ext cx="96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7" name="Freeform 203"/>
            <p:cNvSpPr/>
            <p:nvPr/>
          </p:nvSpPr>
          <p:spPr bwMode="auto">
            <a:xfrm>
              <a:off x="5133" y="1407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348" name="Picture 204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5023" y="1283"/>
              <a:ext cx="82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" name="Line 205"/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0" name="Line 206"/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1" name="Line 207"/>
            <p:cNvSpPr>
              <a:spLocks noChangeShapeType="1"/>
            </p:cNvSpPr>
            <p:nvPr/>
          </p:nvSpPr>
          <p:spPr bwMode="auto">
            <a:xfrm>
              <a:off x="5161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2" name="Rectangle 208"/>
            <p:cNvSpPr/>
            <p:nvPr/>
          </p:nvSpPr>
          <p:spPr bwMode="auto">
            <a:xfrm>
              <a:off x="5009" y="1338"/>
              <a:ext cx="96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3" name="Freeform 209"/>
            <p:cNvSpPr/>
            <p:nvPr/>
          </p:nvSpPr>
          <p:spPr bwMode="auto">
            <a:xfrm>
              <a:off x="4995" y="1352"/>
              <a:ext cx="138" cy="28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4" name="Line 210"/>
            <p:cNvSpPr>
              <a:spLocks noChangeShapeType="1"/>
            </p:cNvSpPr>
            <p:nvPr/>
          </p:nvSpPr>
          <p:spPr bwMode="auto">
            <a:xfrm>
              <a:off x="5009" y="1380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5" name="Line 211"/>
            <p:cNvSpPr>
              <a:spLocks noChangeShapeType="1"/>
            </p:cNvSpPr>
            <p:nvPr/>
          </p:nvSpPr>
          <p:spPr bwMode="auto">
            <a:xfrm>
              <a:off x="5023" y="1366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6" name="Line 212"/>
            <p:cNvSpPr>
              <a:spLocks noChangeShapeType="1"/>
            </p:cNvSpPr>
            <p:nvPr/>
          </p:nvSpPr>
          <p:spPr bwMode="auto">
            <a:xfrm>
              <a:off x="5009" y="1366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7" name="Freeform 213"/>
            <p:cNvSpPr/>
            <p:nvPr/>
          </p:nvSpPr>
          <p:spPr bwMode="auto">
            <a:xfrm>
              <a:off x="5036" y="1366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573 w 21600"/>
                <a:gd name="T3" fmla="*/ 1457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573" y="1457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8" name="Line 214"/>
            <p:cNvSpPr>
              <a:spLocks noChangeShapeType="1"/>
            </p:cNvSpPr>
            <p:nvPr/>
          </p:nvSpPr>
          <p:spPr bwMode="auto">
            <a:xfrm>
              <a:off x="5105" y="1366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9" name="Rectangle 215"/>
            <p:cNvSpPr/>
            <p:nvPr/>
          </p:nvSpPr>
          <p:spPr bwMode="auto">
            <a:xfrm>
              <a:off x="5050" y="1269"/>
              <a:ext cx="42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0" name="Rectangle 216"/>
            <p:cNvSpPr/>
            <p:nvPr/>
          </p:nvSpPr>
          <p:spPr bwMode="auto">
            <a:xfrm>
              <a:off x="5050" y="1269"/>
              <a:ext cx="55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1" name="Rectangle 217"/>
            <p:cNvSpPr/>
            <p:nvPr/>
          </p:nvSpPr>
          <p:spPr bwMode="auto">
            <a:xfrm>
              <a:off x="3753" y="303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2" name="Rectangle 218"/>
            <p:cNvSpPr/>
            <p:nvPr/>
          </p:nvSpPr>
          <p:spPr bwMode="auto">
            <a:xfrm>
              <a:off x="3753" y="303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3" name="Rectangle 219"/>
            <p:cNvSpPr/>
            <p:nvPr/>
          </p:nvSpPr>
          <p:spPr bwMode="auto">
            <a:xfrm>
              <a:off x="3960" y="331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4" name="Rectangle 220"/>
            <p:cNvSpPr/>
            <p:nvPr/>
          </p:nvSpPr>
          <p:spPr bwMode="auto">
            <a:xfrm>
              <a:off x="3960" y="331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5" name="Rectangle 221"/>
            <p:cNvSpPr/>
            <p:nvPr/>
          </p:nvSpPr>
          <p:spPr bwMode="auto">
            <a:xfrm>
              <a:off x="4167" y="34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6" name="Rectangle 222"/>
            <p:cNvSpPr/>
            <p:nvPr/>
          </p:nvSpPr>
          <p:spPr bwMode="auto">
            <a:xfrm>
              <a:off x="4167" y="345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7" name="Rectangle 223"/>
            <p:cNvSpPr/>
            <p:nvPr/>
          </p:nvSpPr>
          <p:spPr bwMode="auto">
            <a:xfrm>
              <a:off x="4457" y="1380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8" name="Rectangle 224"/>
            <p:cNvSpPr/>
            <p:nvPr/>
          </p:nvSpPr>
          <p:spPr bwMode="auto">
            <a:xfrm>
              <a:off x="4457" y="1380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9" name="Rectangle 225"/>
            <p:cNvSpPr/>
            <p:nvPr/>
          </p:nvSpPr>
          <p:spPr bwMode="auto">
            <a:xfrm>
              <a:off x="4622" y="1380"/>
              <a:ext cx="83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0" name="Rectangle 226"/>
            <p:cNvSpPr/>
            <p:nvPr/>
          </p:nvSpPr>
          <p:spPr bwMode="auto">
            <a:xfrm>
              <a:off x="4622" y="1380"/>
              <a:ext cx="97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1" name="Rectangle 227"/>
            <p:cNvSpPr/>
            <p:nvPr/>
          </p:nvSpPr>
          <p:spPr bwMode="auto">
            <a:xfrm>
              <a:off x="4843" y="212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2" name="Rectangle 228"/>
            <p:cNvSpPr/>
            <p:nvPr/>
          </p:nvSpPr>
          <p:spPr bwMode="auto">
            <a:xfrm>
              <a:off x="4843" y="2125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3" name="Rectangle 229"/>
            <p:cNvSpPr/>
            <p:nvPr/>
          </p:nvSpPr>
          <p:spPr bwMode="auto">
            <a:xfrm>
              <a:off x="4567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4" name="Rectangle 230"/>
            <p:cNvSpPr/>
            <p:nvPr/>
          </p:nvSpPr>
          <p:spPr bwMode="auto">
            <a:xfrm>
              <a:off x="4567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5" name="Rectangle 231"/>
            <p:cNvSpPr/>
            <p:nvPr/>
          </p:nvSpPr>
          <p:spPr bwMode="auto">
            <a:xfrm>
              <a:off x="4705" y="2069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6" name="Rectangle 232"/>
            <p:cNvSpPr/>
            <p:nvPr/>
          </p:nvSpPr>
          <p:spPr bwMode="auto">
            <a:xfrm>
              <a:off x="4705" y="2069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7" name="Rectangle 233"/>
            <p:cNvSpPr/>
            <p:nvPr/>
          </p:nvSpPr>
          <p:spPr bwMode="auto">
            <a:xfrm>
              <a:off x="5036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8" name="Rectangle 234"/>
            <p:cNvSpPr/>
            <p:nvPr/>
          </p:nvSpPr>
          <p:spPr bwMode="auto">
            <a:xfrm>
              <a:off x="5036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9" name="Rectangle 235"/>
            <p:cNvSpPr/>
            <p:nvPr/>
          </p:nvSpPr>
          <p:spPr bwMode="auto">
            <a:xfrm>
              <a:off x="1251" y="2365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rPr>
                <a:t>server:</a:t>
              </a:r>
              <a:endParaRPr lang="en-US" altLang="en-US" sz="1400">
                <a:latin typeface="Arial" panose="020B0704020202020204" pitchFamily="34" charset="0"/>
                <a:cs typeface="Arial" panose="020B0704020202020204" pitchFamily="34" charset="0"/>
                <a:sym typeface="Arial" panose="020B0704020202020204" pitchFamily="34" charset="0"/>
              </a:endParaRPr>
            </a:p>
          </p:txBody>
        </p:sp>
        <p:sp>
          <p:nvSpPr>
            <p:cNvPr id="6380" name="Freeform 236"/>
            <p:cNvSpPr/>
            <p:nvPr/>
          </p:nvSpPr>
          <p:spPr bwMode="auto">
            <a:xfrm>
              <a:off x="1725" y="223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1" name="AutoShape 237"/>
            <p:cNvSpPr/>
            <p:nvPr/>
          </p:nvSpPr>
          <p:spPr bwMode="auto">
            <a:xfrm>
              <a:off x="1628" y="2152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2" name="AutoShape 238"/>
            <p:cNvSpPr/>
            <p:nvPr/>
          </p:nvSpPr>
          <p:spPr bwMode="auto">
            <a:xfrm>
              <a:off x="1615" y="2138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9999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3" name="Rectangle 239"/>
            <p:cNvSpPr/>
            <p:nvPr/>
          </p:nvSpPr>
          <p:spPr bwMode="auto">
            <a:xfrm>
              <a:off x="1642" y="2166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4" name="Rectangle 240"/>
            <p:cNvSpPr/>
            <p:nvPr/>
          </p:nvSpPr>
          <p:spPr bwMode="auto">
            <a:xfrm>
              <a:off x="1642" y="2166"/>
              <a:ext cx="97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5" name="Freeform 241"/>
            <p:cNvSpPr/>
            <p:nvPr/>
          </p:nvSpPr>
          <p:spPr bwMode="auto">
            <a:xfrm>
              <a:off x="1753" y="2304"/>
              <a:ext cx="27" cy="28"/>
            </a:xfrm>
            <a:custGeom>
              <a:avLst/>
              <a:gdLst>
                <a:gd name="T0" fmla="*/ 1040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21600" y="21600"/>
                  </a:lnTo>
                  <a:lnTo>
                    <a:pt x="104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386" name="Picture 242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642" y="2180"/>
              <a:ext cx="83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7" name="Line 243"/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8" name="Line 244"/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9" name="Line 245"/>
            <p:cNvSpPr>
              <a:spLocks noChangeShapeType="1"/>
            </p:cNvSpPr>
            <p:nvPr/>
          </p:nvSpPr>
          <p:spPr bwMode="auto">
            <a:xfrm>
              <a:off x="1780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0" name="Rectangle 246"/>
            <p:cNvSpPr/>
            <p:nvPr/>
          </p:nvSpPr>
          <p:spPr bwMode="auto">
            <a:xfrm>
              <a:off x="1628" y="2235"/>
              <a:ext cx="97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1" name="Freeform 247"/>
            <p:cNvSpPr/>
            <p:nvPr/>
          </p:nvSpPr>
          <p:spPr bwMode="auto">
            <a:xfrm>
              <a:off x="1615" y="2249"/>
              <a:ext cx="138" cy="27"/>
            </a:xfrm>
            <a:custGeom>
              <a:avLst/>
              <a:gdLst>
                <a:gd name="T0" fmla="*/ 203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035 w 21600"/>
                <a:gd name="T9" fmla="*/ 0 h 21600"/>
                <a:gd name="T10" fmla="*/ 203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0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035" y="0"/>
                  </a:lnTo>
                  <a:close/>
                  <a:moveTo>
                    <a:pt x="203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2" name="Line 248"/>
            <p:cNvSpPr>
              <a:spLocks noChangeShapeType="1"/>
            </p:cNvSpPr>
            <p:nvPr/>
          </p:nvSpPr>
          <p:spPr bwMode="auto">
            <a:xfrm>
              <a:off x="1628" y="2263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3" name="Line 249"/>
            <p:cNvSpPr>
              <a:spLocks noChangeShapeType="1"/>
            </p:cNvSpPr>
            <p:nvPr/>
          </p:nvSpPr>
          <p:spPr bwMode="auto">
            <a:xfrm>
              <a:off x="1642" y="224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4" name="Line 250"/>
            <p:cNvSpPr>
              <a:spLocks noChangeShapeType="1"/>
            </p:cNvSpPr>
            <p:nvPr/>
          </p:nvSpPr>
          <p:spPr bwMode="auto">
            <a:xfrm>
              <a:off x="1628" y="226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5" name="Freeform 251"/>
            <p:cNvSpPr/>
            <p:nvPr/>
          </p:nvSpPr>
          <p:spPr bwMode="auto">
            <a:xfrm>
              <a:off x="1656" y="2263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313 w 21600"/>
                <a:gd name="T3" fmla="*/ 1431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313" y="1431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6" name="Line 252"/>
            <p:cNvSpPr>
              <a:spLocks noChangeShapeType="1"/>
            </p:cNvSpPr>
            <p:nvPr/>
          </p:nvSpPr>
          <p:spPr bwMode="auto">
            <a:xfrm>
              <a:off x="1725" y="226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7" name="Rectangle 253"/>
            <p:cNvSpPr/>
            <p:nvPr/>
          </p:nvSpPr>
          <p:spPr bwMode="auto">
            <a:xfrm>
              <a:off x="1684" y="2152"/>
              <a:ext cx="27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8" name="Rectangle 254"/>
            <p:cNvSpPr/>
            <p:nvPr/>
          </p:nvSpPr>
          <p:spPr bwMode="auto">
            <a:xfrm>
              <a:off x="1684" y="2152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9" name="Rectangle 255"/>
            <p:cNvSpPr/>
            <p:nvPr/>
          </p:nvSpPr>
          <p:spPr bwMode="auto">
            <a:xfrm>
              <a:off x="1477" y="1380"/>
              <a:ext cx="82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0" name="Rectangle 256"/>
            <p:cNvSpPr/>
            <p:nvPr/>
          </p:nvSpPr>
          <p:spPr bwMode="auto">
            <a:xfrm>
              <a:off x="1477" y="1380"/>
              <a:ext cx="96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1" name="Rectangle 257"/>
            <p:cNvSpPr/>
            <p:nvPr/>
          </p:nvSpPr>
          <p:spPr bwMode="auto">
            <a:xfrm>
              <a:off x="1118" y="1393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2" name="Rectangle 258"/>
            <p:cNvSpPr/>
            <p:nvPr/>
          </p:nvSpPr>
          <p:spPr bwMode="auto">
            <a:xfrm>
              <a:off x="1118" y="1393"/>
              <a:ext cx="96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3" name="Rectangle 259"/>
            <p:cNvSpPr/>
            <p:nvPr/>
          </p:nvSpPr>
          <p:spPr bwMode="auto">
            <a:xfrm>
              <a:off x="1628" y="2359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4" name="Rectangle 260"/>
            <p:cNvSpPr/>
            <p:nvPr/>
          </p:nvSpPr>
          <p:spPr bwMode="auto">
            <a:xfrm>
              <a:off x="1628" y="2359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5" name="Rectangle 261"/>
            <p:cNvSpPr/>
            <p:nvPr/>
          </p:nvSpPr>
          <p:spPr bwMode="auto">
            <a:xfrm>
              <a:off x="2170" y="53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anose="05020102010704020609" pitchFamily="60" charset="2"/>
                  <a:ea typeface="Zapf Dingbats" panose="05020102010704020609" pitchFamily="60" charset="2"/>
                  <a:cs typeface="Zapf Dingbats" panose="05020102010704020609" pitchFamily="60" charset="2"/>
                  <a:sym typeface="Zapf Dingbats" panose="05020102010704020609" pitchFamily="60" charset="2"/>
                </a:rPr>
                <a:t>☎</a:t>
              </a:r>
              <a:endParaRPr lang="en-US" altLang="en-US" sz="1400">
                <a:latin typeface="Zapf Dingbats" panose="05020102010704020609" pitchFamily="60" charset="2"/>
                <a:ea typeface="Zapf Dingbats" panose="05020102010704020609" pitchFamily="60" charset="2"/>
                <a:cs typeface="Zapf Dingbats" panose="05020102010704020609" pitchFamily="60" charset="2"/>
                <a:sym typeface="Zapf Dingbats" panose="05020102010704020609" pitchFamily="60" charset="2"/>
              </a:endParaRPr>
            </a:p>
          </p:txBody>
        </p:sp>
        <p:sp>
          <p:nvSpPr>
            <p:cNvPr id="6406" name="Rectangle 262"/>
            <p:cNvSpPr/>
            <p:nvPr/>
          </p:nvSpPr>
          <p:spPr bwMode="auto">
            <a:xfrm>
              <a:off x="594" y="2111"/>
              <a:ext cx="1365" cy="60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7" name="Freeform 263"/>
            <p:cNvSpPr/>
            <p:nvPr/>
          </p:nvSpPr>
          <p:spPr bwMode="auto">
            <a:xfrm>
              <a:off x="2208" y="828"/>
              <a:ext cx="55" cy="55"/>
            </a:xfrm>
            <a:custGeom>
              <a:avLst/>
              <a:gdLst>
                <a:gd name="T0" fmla="*/ 0 w 21600"/>
                <a:gd name="T1" fmla="*/ 0 h 21600"/>
                <a:gd name="T2" fmla="*/ 16102 w 21600"/>
                <a:gd name="T3" fmla="*/ 5105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6102" y="5105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8" name="AutoShape 264"/>
            <p:cNvSpPr/>
            <p:nvPr/>
          </p:nvSpPr>
          <p:spPr bwMode="auto">
            <a:xfrm>
              <a:off x="2111" y="731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9" name="AutoShape 265"/>
            <p:cNvSpPr/>
            <p:nvPr/>
          </p:nvSpPr>
          <p:spPr bwMode="auto">
            <a:xfrm>
              <a:off x="2097" y="717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0" name="Rectangle 266"/>
            <p:cNvSpPr/>
            <p:nvPr/>
          </p:nvSpPr>
          <p:spPr bwMode="auto">
            <a:xfrm>
              <a:off x="2125" y="759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1" name="Rectangle 267"/>
            <p:cNvSpPr/>
            <p:nvPr/>
          </p:nvSpPr>
          <p:spPr bwMode="auto">
            <a:xfrm>
              <a:off x="2125" y="759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2" name="Freeform 268"/>
            <p:cNvSpPr/>
            <p:nvPr/>
          </p:nvSpPr>
          <p:spPr bwMode="auto">
            <a:xfrm>
              <a:off x="2249" y="883"/>
              <a:ext cx="14" cy="2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1200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0 w 21600"/>
                <a:gd name="T13" fmla="*/ 1120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11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2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13" name="Picture 269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2139" y="759"/>
              <a:ext cx="69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4" name="Line 270"/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5" name="Line 271"/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6" name="Line 272"/>
            <p:cNvSpPr>
              <a:spLocks noChangeShapeType="1"/>
            </p:cNvSpPr>
            <p:nvPr/>
          </p:nvSpPr>
          <p:spPr bwMode="auto">
            <a:xfrm>
              <a:off x="2263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7" name="Rectangle 273"/>
            <p:cNvSpPr/>
            <p:nvPr/>
          </p:nvSpPr>
          <p:spPr bwMode="auto">
            <a:xfrm>
              <a:off x="2111" y="814"/>
              <a:ext cx="111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8" name="Freeform 274"/>
            <p:cNvSpPr/>
            <p:nvPr/>
          </p:nvSpPr>
          <p:spPr bwMode="auto">
            <a:xfrm>
              <a:off x="2097" y="841"/>
              <a:ext cx="138" cy="14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565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565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9" name="Line 275"/>
            <p:cNvSpPr>
              <a:spLocks noChangeShapeType="1"/>
            </p:cNvSpPr>
            <p:nvPr/>
          </p:nvSpPr>
          <p:spPr bwMode="auto">
            <a:xfrm>
              <a:off x="2111" y="855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0" name="Line 276"/>
            <p:cNvSpPr>
              <a:spLocks noChangeShapeType="1"/>
            </p:cNvSpPr>
            <p:nvPr/>
          </p:nvSpPr>
          <p:spPr bwMode="auto">
            <a:xfrm>
              <a:off x="2125" y="841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1" name="Line 277"/>
            <p:cNvSpPr>
              <a:spLocks noChangeShapeType="1"/>
            </p:cNvSpPr>
            <p:nvPr/>
          </p:nvSpPr>
          <p:spPr bwMode="auto">
            <a:xfrm>
              <a:off x="2111" y="841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2" name="Line 278"/>
            <p:cNvSpPr>
              <a:spLocks noChangeShapeType="1"/>
            </p:cNvSpPr>
            <p:nvPr/>
          </p:nvSpPr>
          <p:spPr bwMode="auto">
            <a:xfrm>
              <a:off x="2153" y="855"/>
              <a:ext cx="41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3" name="Line 279"/>
            <p:cNvSpPr>
              <a:spLocks noChangeShapeType="1"/>
            </p:cNvSpPr>
            <p:nvPr/>
          </p:nvSpPr>
          <p:spPr bwMode="auto">
            <a:xfrm>
              <a:off x="2194" y="841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4" name="Line 280"/>
            <p:cNvSpPr>
              <a:spLocks noChangeShapeType="1"/>
            </p:cNvSpPr>
            <p:nvPr/>
          </p:nvSpPr>
          <p:spPr bwMode="auto">
            <a:xfrm>
              <a:off x="2208" y="855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5" name="Rectangle 281"/>
            <p:cNvSpPr/>
            <p:nvPr/>
          </p:nvSpPr>
          <p:spPr bwMode="auto">
            <a:xfrm>
              <a:off x="2166" y="745"/>
              <a:ext cx="28" cy="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6" name="Rectangle 282"/>
            <p:cNvSpPr/>
            <p:nvPr/>
          </p:nvSpPr>
          <p:spPr bwMode="auto">
            <a:xfrm>
              <a:off x="2166" y="745"/>
              <a:ext cx="42" cy="4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7" name="Freeform 283"/>
            <p:cNvSpPr/>
            <p:nvPr/>
          </p:nvSpPr>
          <p:spPr bwMode="auto">
            <a:xfrm>
              <a:off x="1214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8" name="AutoShape 284"/>
            <p:cNvSpPr/>
            <p:nvPr/>
          </p:nvSpPr>
          <p:spPr bwMode="auto">
            <a:xfrm>
              <a:off x="1104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9" name="AutoShape 285"/>
            <p:cNvSpPr/>
            <p:nvPr/>
          </p:nvSpPr>
          <p:spPr bwMode="auto">
            <a:xfrm>
              <a:off x="1090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0" name="Rectangle 286"/>
            <p:cNvSpPr/>
            <p:nvPr/>
          </p:nvSpPr>
          <p:spPr bwMode="auto">
            <a:xfrm>
              <a:off x="1132" y="221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1" name="Rectangle 287"/>
            <p:cNvSpPr/>
            <p:nvPr/>
          </p:nvSpPr>
          <p:spPr bwMode="auto">
            <a:xfrm>
              <a:off x="1132" y="221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2" name="Freeform 288"/>
            <p:cNvSpPr/>
            <p:nvPr/>
          </p:nvSpPr>
          <p:spPr bwMode="auto">
            <a:xfrm>
              <a:off x="1242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33" name="Picture 289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132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4" name="Rectangle 290"/>
            <p:cNvSpPr/>
            <p:nvPr/>
          </p:nvSpPr>
          <p:spPr bwMode="auto">
            <a:xfrm>
              <a:off x="1118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5" name="Freeform 291"/>
            <p:cNvSpPr/>
            <p:nvPr/>
          </p:nvSpPr>
          <p:spPr bwMode="auto">
            <a:xfrm>
              <a:off x="1104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6" name="Line 292"/>
            <p:cNvSpPr>
              <a:spLocks noChangeShapeType="1"/>
            </p:cNvSpPr>
            <p:nvPr/>
          </p:nvSpPr>
          <p:spPr bwMode="auto">
            <a:xfrm>
              <a:off x="1118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7" name="Line 293"/>
            <p:cNvSpPr>
              <a:spLocks noChangeShapeType="1"/>
            </p:cNvSpPr>
            <p:nvPr/>
          </p:nvSpPr>
          <p:spPr bwMode="auto">
            <a:xfrm>
              <a:off x="1132" y="30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8" name="Line 294"/>
            <p:cNvSpPr>
              <a:spLocks noChangeShapeType="1"/>
            </p:cNvSpPr>
            <p:nvPr/>
          </p:nvSpPr>
          <p:spPr bwMode="auto">
            <a:xfrm>
              <a:off x="1118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9" name="Line 295"/>
            <p:cNvSpPr>
              <a:spLocks noChangeShapeType="1"/>
            </p:cNvSpPr>
            <p:nvPr/>
          </p:nvSpPr>
          <p:spPr bwMode="auto">
            <a:xfrm>
              <a:off x="1145" y="31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0" name="Freeform 296"/>
            <p:cNvSpPr/>
            <p:nvPr/>
          </p:nvSpPr>
          <p:spPr bwMode="auto">
            <a:xfrm>
              <a:off x="1187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1" name="Rectangle 297"/>
            <p:cNvSpPr/>
            <p:nvPr/>
          </p:nvSpPr>
          <p:spPr bwMode="auto">
            <a:xfrm>
              <a:off x="1159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2" name="Rectangle 298"/>
            <p:cNvSpPr/>
            <p:nvPr/>
          </p:nvSpPr>
          <p:spPr bwMode="auto">
            <a:xfrm>
              <a:off x="1159" y="207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3" name="Freeform 299"/>
            <p:cNvSpPr/>
            <p:nvPr/>
          </p:nvSpPr>
          <p:spPr bwMode="auto">
            <a:xfrm>
              <a:off x="1394" y="290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4" name="AutoShape 300"/>
            <p:cNvSpPr/>
            <p:nvPr/>
          </p:nvSpPr>
          <p:spPr bwMode="auto">
            <a:xfrm>
              <a:off x="1283" y="207"/>
              <a:ext cx="125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5" name="AutoShape 301"/>
            <p:cNvSpPr/>
            <p:nvPr/>
          </p:nvSpPr>
          <p:spPr bwMode="auto">
            <a:xfrm>
              <a:off x="1270" y="193"/>
              <a:ext cx="151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6" name="Rectangle 302"/>
            <p:cNvSpPr/>
            <p:nvPr/>
          </p:nvSpPr>
          <p:spPr bwMode="auto">
            <a:xfrm>
              <a:off x="1311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7" name="Rectangle 303"/>
            <p:cNvSpPr/>
            <p:nvPr/>
          </p:nvSpPr>
          <p:spPr bwMode="auto">
            <a:xfrm>
              <a:off x="1311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8" name="Freeform 304"/>
            <p:cNvSpPr/>
            <p:nvPr/>
          </p:nvSpPr>
          <p:spPr bwMode="auto">
            <a:xfrm>
              <a:off x="1421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49" name="Picture 305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311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0" name="Rectangle 306"/>
            <p:cNvSpPr/>
            <p:nvPr/>
          </p:nvSpPr>
          <p:spPr bwMode="auto">
            <a:xfrm>
              <a:off x="1297" y="276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1" name="Freeform 307"/>
            <p:cNvSpPr/>
            <p:nvPr/>
          </p:nvSpPr>
          <p:spPr bwMode="auto">
            <a:xfrm>
              <a:off x="1283" y="303"/>
              <a:ext cx="125" cy="28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2" name="Line 308"/>
            <p:cNvSpPr>
              <a:spLocks noChangeShapeType="1"/>
            </p:cNvSpPr>
            <p:nvPr/>
          </p:nvSpPr>
          <p:spPr bwMode="auto">
            <a:xfrm>
              <a:off x="1297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3" name="Line 309"/>
            <p:cNvSpPr>
              <a:spLocks noChangeShapeType="1"/>
            </p:cNvSpPr>
            <p:nvPr/>
          </p:nvSpPr>
          <p:spPr bwMode="auto">
            <a:xfrm>
              <a:off x="1311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4" name="Line 310"/>
            <p:cNvSpPr>
              <a:spLocks noChangeShapeType="1"/>
            </p:cNvSpPr>
            <p:nvPr/>
          </p:nvSpPr>
          <p:spPr bwMode="auto">
            <a:xfrm>
              <a:off x="129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5" name="Line 311"/>
            <p:cNvSpPr>
              <a:spLocks noChangeShapeType="1"/>
            </p:cNvSpPr>
            <p:nvPr/>
          </p:nvSpPr>
          <p:spPr bwMode="auto">
            <a:xfrm>
              <a:off x="1325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6" name="Freeform 312"/>
            <p:cNvSpPr/>
            <p:nvPr/>
          </p:nvSpPr>
          <p:spPr bwMode="auto">
            <a:xfrm>
              <a:off x="1366" y="317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7" name="Rectangle 313"/>
            <p:cNvSpPr/>
            <p:nvPr/>
          </p:nvSpPr>
          <p:spPr bwMode="auto">
            <a:xfrm>
              <a:off x="1339" y="207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8" name="Rectangle 314"/>
            <p:cNvSpPr/>
            <p:nvPr/>
          </p:nvSpPr>
          <p:spPr bwMode="auto">
            <a:xfrm>
              <a:off x="1339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9" name="Freeform 315"/>
            <p:cNvSpPr/>
            <p:nvPr/>
          </p:nvSpPr>
          <p:spPr bwMode="auto">
            <a:xfrm>
              <a:off x="1573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0" name="AutoShape 316"/>
            <p:cNvSpPr/>
            <p:nvPr/>
          </p:nvSpPr>
          <p:spPr bwMode="auto">
            <a:xfrm>
              <a:off x="1463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1" name="AutoShape 317"/>
            <p:cNvSpPr/>
            <p:nvPr/>
          </p:nvSpPr>
          <p:spPr bwMode="auto">
            <a:xfrm>
              <a:off x="1449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2" name="Rectangle 318"/>
            <p:cNvSpPr/>
            <p:nvPr/>
          </p:nvSpPr>
          <p:spPr bwMode="auto">
            <a:xfrm>
              <a:off x="1490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3" name="Rectangle 319"/>
            <p:cNvSpPr/>
            <p:nvPr/>
          </p:nvSpPr>
          <p:spPr bwMode="auto">
            <a:xfrm>
              <a:off x="1490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4" name="Freeform 320"/>
            <p:cNvSpPr/>
            <p:nvPr/>
          </p:nvSpPr>
          <p:spPr bwMode="auto">
            <a:xfrm>
              <a:off x="1601" y="345"/>
              <a:ext cx="27" cy="41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12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65" name="Picture 321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490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6" name="Rectangle 322"/>
            <p:cNvSpPr/>
            <p:nvPr/>
          </p:nvSpPr>
          <p:spPr bwMode="auto">
            <a:xfrm>
              <a:off x="1477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7" name="Freeform 323"/>
            <p:cNvSpPr/>
            <p:nvPr/>
          </p:nvSpPr>
          <p:spPr bwMode="auto">
            <a:xfrm>
              <a:off x="1463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8" name="Line 324"/>
            <p:cNvSpPr>
              <a:spLocks noChangeShapeType="1"/>
            </p:cNvSpPr>
            <p:nvPr/>
          </p:nvSpPr>
          <p:spPr bwMode="auto">
            <a:xfrm>
              <a:off x="1477" y="31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9" name="Line 325"/>
            <p:cNvSpPr>
              <a:spLocks noChangeShapeType="1"/>
            </p:cNvSpPr>
            <p:nvPr/>
          </p:nvSpPr>
          <p:spPr bwMode="auto">
            <a:xfrm>
              <a:off x="1490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0" name="Line 326"/>
            <p:cNvSpPr>
              <a:spLocks noChangeShapeType="1"/>
            </p:cNvSpPr>
            <p:nvPr/>
          </p:nvSpPr>
          <p:spPr bwMode="auto">
            <a:xfrm>
              <a:off x="147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1" name="Line 327"/>
            <p:cNvSpPr>
              <a:spLocks noChangeShapeType="1"/>
            </p:cNvSpPr>
            <p:nvPr/>
          </p:nvSpPr>
          <p:spPr bwMode="auto">
            <a:xfrm>
              <a:off x="1504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2" name="Freeform 328"/>
            <p:cNvSpPr/>
            <p:nvPr/>
          </p:nvSpPr>
          <p:spPr bwMode="auto">
            <a:xfrm>
              <a:off x="1546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3" name="Rectangle 329"/>
            <p:cNvSpPr/>
            <p:nvPr/>
          </p:nvSpPr>
          <p:spPr bwMode="auto">
            <a:xfrm>
              <a:off x="1518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4" name="Rectangle 330"/>
            <p:cNvSpPr/>
            <p:nvPr/>
          </p:nvSpPr>
          <p:spPr bwMode="auto">
            <a:xfrm>
              <a:off x="1518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5" name="Freeform 331"/>
            <p:cNvSpPr/>
            <p:nvPr/>
          </p:nvSpPr>
          <p:spPr bwMode="auto">
            <a:xfrm>
              <a:off x="1187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6" name="AutoShape 332"/>
            <p:cNvSpPr/>
            <p:nvPr/>
          </p:nvSpPr>
          <p:spPr bwMode="auto">
            <a:xfrm>
              <a:off x="1076" y="1186"/>
              <a:ext cx="125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7" name="AutoShape 333"/>
            <p:cNvSpPr/>
            <p:nvPr/>
          </p:nvSpPr>
          <p:spPr bwMode="auto">
            <a:xfrm>
              <a:off x="1063" y="1173"/>
              <a:ext cx="151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8" name="Rectangle 334"/>
            <p:cNvSpPr/>
            <p:nvPr/>
          </p:nvSpPr>
          <p:spPr bwMode="auto">
            <a:xfrm>
              <a:off x="1104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9" name="Rectangle 335"/>
            <p:cNvSpPr/>
            <p:nvPr/>
          </p:nvSpPr>
          <p:spPr bwMode="auto">
            <a:xfrm>
              <a:off x="1104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0" name="Freeform 336"/>
            <p:cNvSpPr/>
            <p:nvPr/>
          </p:nvSpPr>
          <p:spPr bwMode="auto">
            <a:xfrm>
              <a:off x="1214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81" name="Picture 337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104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82" name="Line 338"/>
            <p:cNvSpPr>
              <a:spLocks noChangeShapeType="1"/>
            </p:cNvSpPr>
            <p:nvPr/>
          </p:nvSpPr>
          <p:spPr bwMode="auto">
            <a:xfrm>
              <a:off x="121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3" name="Line 339"/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4" name="Line 340"/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5" name="Rectangle 341"/>
            <p:cNvSpPr/>
            <p:nvPr/>
          </p:nvSpPr>
          <p:spPr bwMode="auto">
            <a:xfrm>
              <a:off x="1090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6" name="Freeform 342"/>
            <p:cNvSpPr/>
            <p:nvPr/>
          </p:nvSpPr>
          <p:spPr bwMode="auto">
            <a:xfrm>
              <a:off x="1076" y="1297"/>
              <a:ext cx="125" cy="14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7" name="Line 343"/>
            <p:cNvSpPr>
              <a:spLocks noChangeShapeType="1"/>
            </p:cNvSpPr>
            <p:nvPr/>
          </p:nvSpPr>
          <p:spPr bwMode="auto">
            <a:xfrm>
              <a:off x="1090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8" name="Line 344"/>
            <p:cNvSpPr>
              <a:spLocks noChangeShapeType="1"/>
            </p:cNvSpPr>
            <p:nvPr/>
          </p:nvSpPr>
          <p:spPr bwMode="auto">
            <a:xfrm>
              <a:off x="1104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9" name="Line 345"/>
            <p:cNvSpPr>
              <a:spLocks noChangeShapeType="1"/>
            </p:cNvSpPr>
            <p:nvPr/>
          </p:nvSpPr>
          <p:spPr bwMode="auto">
            <a:xfrm>
              <a:off x="109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0" name="Line 346"/>
            <p:cNvSpPr>
              <a:spLocks noChangeShapeType="1"/>
            </p:cNvSpPr>
            <p:nvPr/>
          </p:nvSpPr>
          <p:spPr bwMode="auto">
            <a:xfrm>
              <a:off x="1118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1" name="Line 347"/>
            <p:cNvSpPr>
              <a:spLocks noChangeShapeType="1"/>
            </p:cNvSpPr>
            <p:nvPr/>
          </p:nvSpPr>
          <p:spPr bwMode="auto">
            <a:xfrm>
              <a:off x="1159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2" name="Line 348"/>
            <p:cNvSpPr>
              <a:spLocks noChangeShapeType="1"/>
            </p:cNvSpPr>
            <p:nvPr/>
          </p:nvSpPr>
          <p:spPr bwMode="auto">
            <a:xfrm>
              <a:off x="1187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3" name="Rectangle 349"/>
            <p:cNvSpPr/>
            <p:nvPr/>
          </p:nvSpPr>
          <p:spPr bwMode="auto">
            <a:xfrm>
              <a:off x="1132" y="1200"/>
              <a:ext cx="27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4" name="Rectangle 350"/>
            <p:cNvSpPr/>
            <p:nvPr/>
          </p:nvSpPr>
          <p:spPr bwMode="auto">
            <a:xfrm>
              <a:off x="1132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5" name="Freeform 351"/>
            <p:cNvSpPr/>
            <p:nvPr/>
          </p:nvSpPr>
          <p:spPr bwMode="auto">
            <a:xfrm>
              <a:off x="1366" y="1283"/>
              <a:ext cx="42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6" name="AutoShape 352"/>
            <p:cNvSpPr/>
            <p:nvPr/>
          </p:nvSpPr>
          <p:spPr bwMode="auto">
            <a:xfrm>
              <a:off x="1256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7" name="AutoShape 353"/>
            <p:cNvSpPr/>
            <p:nvPr/>
          </p:nvSpPr>
          <p:spPr bwMode="auto">
            <a:xfrm>
              <a:off x="1242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8" name="Rectangle 354"/>
            <p:cNvSpPr/>
            <p:nvPr/>
          </p:nvSpPr>
          <p:spPr bwMode="auto">
            <a:xfrm>
              <a:off x="128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9" name="Rectangle 355"/>
            <p:cNvSpPr/>
            <p:nvPr/>
          </p:nvSpPr>
          <p:spPr bwMode="auto">
            <a:xfrm>
              <a:off x="1283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0" name="Freeform 356"/>
            <p:cNvSpPr/>
            <p:nvPr/>
          </p:nvSpPr>
          <p:spPr bwMode="auto">
            <a:xfrm>
              <a:off x="1394" y="1338"/>
              <a:ext cx="27" cy="28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12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01" name="Picture 357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28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02" name="Line 358"/>
            <p:cNvSpPr>
              <a:spLocks noChangeShapeType="1"/>
            </p:cNvSpPr>
            <p:nvPr/>
          </p:nvSpPr>
          <p:spPr bwMode="auto">
            <a:xfrm>
              <a:off x="139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3" name="Line 359"/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4" name="Line 360"/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5" name="Rectangle 361"/>
            <p:cNvSpPr/>
            <p:nvPr/>
          </p:nvSpPr>
          <p:spPr bwMode="auto">
            <a:xfrm>
              <a:off x="1270" y="1269"/>
              <a:ext cx="96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6" name="Freeform 362"/>
            <p:cNvSpPr/>
            <p:nvPr/>
          </p:nvSpPr>
          <p:spPr bwMode="auto">
            <a:xfrm>
              <a:off x="1256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7" name="Line 363"/>
            <p:cNvSpPr>
              <a:spLocks noChangeShapeType="1"/>
            </p:cNvSpPr>
            <p:nvPr/>
          </p:nvSpPr>
          <p:spPr bwMode="auto">
            <a:xfrm>
              <a:off x="1270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8" name="Line 364"/>
            <p:cNvSpPr>
              <a:spLocks noChangeShapeType="1"/>
            </p:cNvSpPr>
            <p:nvPr/>
          </p:nvSpPr>
          <p:spPr bwMode="auto">
            <a:xfrm>
              <a:off x="128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9" name="Line 365"/>
            <p:cNvSpPr>
              <a:spLocks noChangeShapeType="1"/>
            </p:cNvSpPr>
            <p:nvPr/>
          </p:nvSpPr>
          <p:spPr bwMode="auto">
            <a:xfrm>
              <a:off x="127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0" name="Line 366"/>
            <p:cNvSpPr>
              <a:spLocks noChangeShapeType="1"/>
            </p:cNvSpPr>
            <p:nvPr/>
          </p:nvSpPr>
          <p:spPr bwMode="auto">
            <a:xfrm>
              <a:off x="129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1" name="Line 367"/>
            <p:cNvSpPr>
              <a:spLocks noChangeShapeType="1"/>
            </p:cNvSpPr>
            <p:nvPr/>
          </p:nvSpPr>
          <p:spPr bwMode="auto">
            <a:xfrm>
              <a:off x="1339" y="1297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2" name="Line 368"/>
            <p:cNvSpPr>
              <a:spLocks noChangeShapeType="1"/>
            </p:cNvSpPr>
            <p:nvPr/>
          </p:nvSpPr>
          <p:spPr bwMode="auto">
            <a:xfrm>
              <a:off x="1366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3" name="Rectangle 369"/>
            <p:cNvSpPr/>
            <p:nvPr/>
          </p:nvSpPr>
          <p:spPr bwMode="auto">
            <a:xfrm>
              <a:off x="1311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4" name="Rectangle 370"/>
            <p:cNvSpPr/>
            <p:nvPr/>
          </p:nvSpPr>
          <p:spPr bwMode="auto">
            <a:xfrm>
              <a:off x="1311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5" name="Freeform 371"/>
            <p:cNvSpPr/>
            <p:nvPr/>
          </p:nvSpPr>
          <p:spPr bwMode="auto">
            <a:xfrm>
              <a:off x="1546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6" name="AutoShape 372"/>
            <p:cNvSpPr/>
            <p:nvPr/>
          </p:nvSpPr>
          <p:spPr bwMode="auto">
            <a:xfrm>
              <a:off x="1435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7" name="AutoShape 373"/>
            <p:cNvSpPr/>
            <p:nvPr/>
          </p:nvSpPr>
          <p:spPr bwMode="auto">
            <a:xfrm>
              <a:off x="1421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8" name="Rectangle 374"/>
            <p:cNvSpPr/>
            <p:nvPr/>
          </p:nvSpPr>
          <p:spPr bwMode="auto">
            <a:xfrm>
              <a:off x="146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9" name="Rectangle 375"/>
            <p:cNvSpPr/>
            <p:nvPr/>
          </p:nvSpPr>
          <p:spPr bwMode="auto">
            <a:xfrm>
              <a:off x="1463" y="1214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0" name="Freeform 376"/>
            <p:cNvSpPr/>
            <p:nvPr/>
          </p:nvSpPr>
          <p:spPr bwMode="auto">
            <a:xfrm>
              <a:off x="1573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21" name="Picture 377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146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22" name="Line 378"/>
            <p:cNvSpPr>
              <a:spLocks noChangeShapeType="1"/>
            </p:cNvSpPr>
            <p:nvPr/>
          </p:nvSpPr>
          <p:spPr bwMode="auto">
            <a:xfrm>
              <a:off x="1573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3" name="Line 379"/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4" name="Line 380"/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5" name="Rectangle 381"/>
            <p:cNvSpPr/>
            <p:nvPr/>
          </p:nvSpPr>
          <p:spPr bwMode="auto">
            <a:xfrm>
              <a:off x="1449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6" name="Freeform 382"/>
            <p:cNvSpPr/>
            <p:nvPr/>
          </p:nvSpPr>
          <p:spPr bwMode="auto">
            <a:xfrm>
              <a:off x="1435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7" name="Line 383"/>
            <p:cNvSpPr>
              <a:spLocks noChangeShapeType="1"/>
            </p:cNvSpPr>
            <p:nvPr/>
          </p:nvSpPr>
          <p:spPr bwMode="auto">
            <a:xfrm>
              <a:off x="1449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8" name="Line 384"/>
            <p:cNvSpPr>
              <a:spLocks noChangeShapeType="1"/>
            </p:cNvSpPr>
            <p:nvPr/>
          </p:nvSpPr>
          <p:spPr bwMode="auto">
            <a:xfrm>
              <a:off x="146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9" name="Line 385"/>
            <p:cNvSpPr>
              <a:spLocks noChangeShapeType="1"/>
            </p:cNvSpPr>
            <p:nvPr/>
          </p:nvSpPr>
          <p:spPr bwMode="auto">
            <a:xfrm>
              <a:off x="1449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0" name="Line 386"/>
            <p:cNvSpPr>
              <a:spLocks noChangeShapeType="1"/>
            </p:cNvSpPr>
            <p:nvPr/>
          </p:nvSpPr>
          <p:spPr bwMode="auto">
            <a:xfrm>
              <a:off x="147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1" name="Line 387"/>
            <p:cNvSpPr>
              <a:spLocks noChangeShapeType="1"/>
            </p:cNvSpPr>
            <p:nvPr/>
          </p:nvSpPr>
          <p:spPr bwMode="auto">
            <a:xfrm>
              <a:off x="1518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2" name="Line 388"/>
            <p:cNvSpPr>
              <a:spLocks noChangeShapeType="1"/>
            </p:cNvSpPr>
            <p:nvPr/>
          </p:nvSpPr>
          <p:spPr bwMode="auto">
            <a:xfrm>
              <a:off x="1546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3" name="Rectangle 389"/>
            <p:cNvSpPr/>
            <p:nvPr/>
          </p:nvSpPr>
          <p:spPr bwMode="auto">
            <a:xfrm>
              <a:off x="1490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4" name="Rectangle 390"/>
            <p:cNvSpPr/>
            <p:nvPr/>
          </p:nvSpPr>
          <p:spPr bwMode="auto">
            <a:xfrm>
              <a:off x="1490" y="1200"/>
              <a:ext cx="42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5" name="Freeform 391"/>
            <p:cNvSpPr/>
            <p:nvPr/>
          </p:nvSpPr>
          <p:spPr bwMode="auto">
            <a:xfrm>
              <a:off x="4678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6" name="AutoShape 392"/>
            <p:cNvSpPr/>
            <p:nvPr/>
          </p:nvSpPr>
          <p:spPr bwMode="auto">
            <a:xfrm>
              <a:off x="456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7" name="AutoShape 393"/>
            <p:cNvSpPr/>
            <p:nvPr/>
          </p:nvSpPr>
          <p:spPr bwMode="auto">
            <a:xfrm>
              <a:off x="4554" y="1849"/>
              <a:ext cx="151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8" name="Rectangle 394"/>
            <p:cNvSpPr/>
            <p:nvPr/>
          </p:nvSpPr>
          <p:spPr bwMode="auto">
            <a:xfrm>
              <a:off x="4595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9" name="Rectangle 395"/>
            <p:cNvSpPr/>
            <p:nvPr/>
          </p:nvSpPr>
          <p:spPr bwMode="auto">
            <a:xfrm>
              <a:off x="4595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0" name="Freeform 396"/>
            <p:cNvSpPr/>
            <p:nvPr/>
          </p:nvSpPr>
          <p:spPr bwMode="auto">
            <a:xfrm>
              <a:off x="4705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41" name="Picture 397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95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42" name="Rectangle 398"/>
            <p:cNvSpPr/>
            <p:nvPr/>
          </p:nvSpPr>
          <p:spPr bwMode="auto">
            <a:xfrm>
              <a:off x="4581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3" name="Freeform 399"/>
            <p:cNvSpPr/>
            <p:nvPr/>
          </p:nvSpPr>
          <p:spPr bwMode="auto">
            <a:xfrm>
              <a:off x="4567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4" name="Line 400"/>
            <p:cNvSpPr>
              <a:spLocks noChangeShapeType="1"/>
            </p:cNvSpPr>
            <p:nvPr/>
          </p:nvSpPr>
          <p:spPr bwMode="auto">
            <a:xfrm>
              <a:off x="4581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5" name="Line 401"/>
            <p:cNvSpPr>
              <a:spLocks noChangeShapeType="1"/>
            </p:cNvSpPr>
            <p:nvPr/>
          </p:nvSpPr>
          <p:spPr bwMode="auto">
            <a:xfrm>
              <a:off x="4595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6" name="Line 402"/>
            <p:cNvSpPr>
              <a:spLocks noChangeShapeType="1"/>
            </p:cNvSpPr>
            <p:nvPr/>
          </p:nvSpPr>
          <p:spPr bwMode="auto">
            <a:xfrm>
              <a:off x="4581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7" name="Line 403"/>
            <p:cNvSpPr>
              <a:spLocks noChangeShapeType="1"/>
            </p:cNvSpPr>
            <p:nvPr/>
          </p:nvSpPr>
          <p:spPr bwMode="auto">
            <a:xfrm>
              <a:off x="4609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8" name="Freeform 404"/>
            <p:cNvSpPr/>
            <p:nvPr/>
          </p:nvSpPr>
          <p:spPr bwMode="auto">
            <a:xfrm>
              <a:off x="4650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751 w 21600"/>
                <a:gd name="T3" fmla="*/ 14751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751" y="14751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9" name="Rectangle 405"/>
            <p:cNvSpPr/>
            <p:nvPr/>
          </p:nvSpPr>
          <p:spPr bwMode="auto">
            <a:xfrm>
              <a:off x="4622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0" name="Rectangle 406"/>
            <p:cNvSpPr/>
            <p:nvPr/>
          </p:nvSpPr>
          <p:spPr bwMode="auto">
            <a:xfrm>
              <a:off x="4622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1" name="Freeform 407"/>
            <p:cNvSpPr/>
            <p:nvPr/>
          </p:nvSpPr>
          <p:spPr bwMode="auto">
            <a:xfrm>
              <a:off x="4857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2" name="AutoShape 408"/>
            <p:cNvSpPr/>
            <p:nvPr/>
          </p:nvSpPr>
          <p:spPr bwMode="auto">
            <a:xfrm>
              <a:off x="474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3" name="AutoShape 409"/>
            <p:cNvSpPr/>
            <p:nvPr/>
          </p:nvSpPr>
          <p:spPr bwMode="auto">
            <a:xfrm>
              <a:off x="4733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4" name="Rectangle 410"/>
            <p:cNvSpPr/>
            <p:nvPr/>
          </p:nvSpPr>
          <p:spPr bwMode="auto">
            <a:xfrm>
              <a:off x="4774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5" name="Rectangle 411"/>
            <p:cNvSpPr/>
            <p:nvPr/>
          </p:nvSpPr>
          <p:spPr bwMode="auto">
            <a:xfrm>
              <a:off x="4774" y="1876"/>
              <a:ext cx="97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6" name="Freeform 412"/>
            <p:cNvSpPr/>
            <p:nvPr/>
          </p:nvSpPr>
          <p:spPr bwMode="auto">
            <a:xfrm>
              <a:off x="4885" y="2001"/>
              <a:ext cx="27" cy="41"/>
            </a:xfrm>
            <a:custGeom>
              <a:avLst/>
              <a:gdLst>
                <a:gd name="T0" fmla="*/ 10400 w 21600"/>
                <a:gd name="T1" fmla="*/ 0 h 21600"/>
                <a:gd name="T2" fmla="*/ 104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4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104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4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57" name="Picture 413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77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8" name="Rectangle 414"/>
            <p:cNvSpPr/>
            <p:nvPr/>
          </p:nvSpPr>
          <p:spPr bwMode="auto">
            <a:xfrm>
              <a:off x="4760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9" name="Freeform 415"/>
            <p:cNvSpPr/>
            <p:nvPr/>
          </p:nvSpPr>
          <p:spPr bwMode="auto">
            <a:xfrm>
              <a:off x="4747" y="1959"/>
              <a:ext cx="124" cy="28"/>
            </a:xfrm>
            <a:custGeom>
              <a:avLst/>
              <a:gdLst>
                <a:gd name="T0" fmla="*/ 226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265 w 21600"/>
                <a:gd name="T9" fmla="*/ 0 h 21600"/>
                <a:gd name="T10" fmla="*/ 226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2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265" y="0"/>
                  </a:lnTo>
                  <a:close/>
                  <a:moveTo>
                    <a:pt x="226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0" name="Line 416"/>
            <p:cNvSpPr>
              <a:spLocks noChangeShapeType="1"/>
            </p:cNvSpPr>
            <p:nvPr/>
          </p:nvSpPr>
          <p:spPr bwMode="auto">
            <a:xfrm>
              <a:off x="476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1" name="Line 417"/>
            <p:cNvSpPr>
              <a:spLocks noChangeShapeType="1"/>
            </p:cNvSpPr>
            <p:nvPr/>
          </p:nvSpPr>
          <p:spPr bwMode="auto">
            <a:xfrm>
              <a:off x="4774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2" name="Line 418"/>
            <p:cNvSpPr>
              <a:spLocks noChangeShapeType="1"/>
            </p:cNvSpPr>
            <p:nvPr/>
          </p:nvSpPr>
          <p:spPr bwMode="auto">
            <a:xfrm>
              <a:off x="476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3" name="Line 419"/>
            <p:cNvSpPr>
              <a:spLocks noChangeShapeType="1"/>
            </p:cNvSpPr>
            <p:nvPr/>
          </p:nvSpPr>
          <p:spPr bwMode="auto">
            <a:xfrm>
              <a:off x="4788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4" name="Freeform 420"/>
            <p:cNvSpPr/>
            <p:nvPr/>
          </p:nvSpPr>
          <p:spPr bwMode="auto">
            <a:xfrm>
              <a:off x="4829" y="1973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5" name="Rectangle 421"/>
            <p:cNvSpPr/>
            <p:nvPr/>
          </p:nvSpPr>
          <p:spPr bwMode="auto">
            <a:xfrm>
              <a:off x="4802" y="1863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6" name="Rectangle 422"/>
            <p:cNvSpPr/>
            <p:nvPr/>
          </p:nvSpPr>
          <p:spPr bwMode="auto">
            <a:xfrm>
              <a:off x="4802" y="1863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7" name="Freeform 423"/>
            <p:cNvSpPr/>
            <p:nvPr/>
          </p:nvSpPr>
          <p:spPr bwMode="auto">
            <a:xfrm>
              <a:off x="5036" y="1945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8" name="AutoShape 424"/>
            <p:cNvSpPr/>
            <p:nvPr/>
          </p:nvSpPr>
          <p:spPr bwMode="auto">
            <a:xfrm>
              <a:off x="4926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9" name="AutoShape 425"/>
            <p:cNvSpPr/>
            <p:nvPr/>
          </p:nvSpPr>
          <p:spPr bwMode="auto">
            <a:xfrm>
              <a:off x="4912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0" name="Rectangle 426"/>
            <p:cNvSpPr/>
            <p:nvPr/>
          </p:nvSpPr>
          <p:spPr bwMode="auto">
            <a:xfrm>
              <a:off x="4954" y="1876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1" name="Rectangle 427"/>
            <p:cNvSpPr/>
            <p:nvPr/>
          </p:nvSpPr>
          <p:spPr bwMode="auto">
            <a:xfrm>
              <a:off x="4954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2" name="Freeform 428"/>
            <p:cNvSpPr/>
            <p:nvPr/>
          </p:nvSpPr>
          <p:spPr bwMode="auto">
            <a:xfrm>
              <a:off x="5064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73" name="Picture 429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95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4" name="Rectangle 430"/>
            <p:cNvSpPr/>
            <p:nvPr/>
          </p:nvSpPr>
          <p:spPr bwMode="auto">
            <a:xfrm>
              <a:off x="4940" y="1932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5" name="Freeform 431"/>
            <p:cNvSpPr/>
            <p:nvPr/>
          </p:nvSpPr>
          <p:spPr bwMode="auto">
            <a:xfrm>
              <a:off x="4926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6" name="Line 432"/>
            <p:cNvSpPr>
              <a:spLocks noChangeShapeType="1"/>
            </p:cNvSpPr>
            <p:nvPr/>
          </p:nvSpPr>
          <p:spPr bwMode="auto">
            <a:xfrm>
              <a:off x="494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7" name="Line 433"/>
            <p:cNvSpPr>
              <a:spLocks noChangeShapeType="1"/>
            </p:cNvSpPr>
            <p:nvPr/>
          </p:nvSpPr>
          <p:spPr bwMode="auto">
            <a:xfrm>
              <a:off x="4954" y="1959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8" name="Line 434"/>
            <p:cNvSpPr>
              <a:spLocks noChangeShapeType="1"/>
            </p:cNvSpPr>
            <p:nvPr/>
          </p:nvSpPr>
          <p:spPr bwMode="auto">
            <a:xfrm>
              <a:off x="494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9" name="Line 435"/>
            <p:cNvSpPr>
              <a:spLocks noChangeShapeType="1"/>
            </p:cNvSpPr>
            <p:nvPr/>
          </p:nvSpPr>
          <p:spPr bwMode="auto">
            <a:xfrm>
              <a:off x="4967" y="1973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0" name="Freeform 436"/>
            <p:cNvSpPr/>
            <p:nvPr/>
          </p:nvSpPr>
          <p:spPr bwMode="auto">
            <a:xfrm>
              <a:off x="5009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1" name="Rectangle 437"/>
            <p:cNvSpPr/>
            <p:nvPr/>
          </p:nvSpPr>
          <p:spPr bwMode="auto">
            <a:xfrm>
              <a:off x="4981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2" name="Rectangle 438"/>
            <p:cNvSpPr/>
            <p:nvPr/>
          </p:nvSpPr>
          <p:spPr bwMode="auto">
            <a:xfrm>
              <a:off x="4981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3" name="Freeform 439"/>
            <p:cNvSpPr/>
            <p:nvPr/>
          </p:nvSpPr>
          <p:spPr bwMode="auto">
            <a:xfrm>
              <a:off x="3877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4" name="AutoShape 440"/>
            <p:cNvSpPr/>
            <p:nvPr/>
          </p:nvSpPr>
          <p:spPr bwMode="auto">
            <a:xfrm>
              <a:off x="3767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5" name="AutoShape 441"/>
            <p:cNvSpPr/>
            <p:nvPr/>
          </p:nvSpPr>
          <p:spPr bwMode="auto">
            <a:xfrm>
              <a:off x="3753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6" name="Rectangle 442"/>
            <p:cNvSpPr/>
            <p:nvPr/>
          </p:nvSpPr>
          <p:spPr bwMode="auto">
            <a:xfrm>
              <a:off x="3795" y="110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7" name="Rectangle 443"/>
            <p:cNvSpPr/>
            <p:nvPr/>
          </p:nvSpPr>
          <p:spPr bwMode="auto">
            <a:xfrm>
              <a:off x="3795" y="110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8" name="Freeform 444"/>
            <p:cNvSpPr/>
            <p:nvPr/>
          </p:nvSpPr>
          <p:spPr bwMode="auto">
            <a:xfrm>
              <a:off x="3905" y="234"/>
              <a:ext cx="28" cy="4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08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89" name="Picture 445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3795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0" name="Rectangle 446"/>
            <p:cNvSpPr/>
            <p:nvPr/>
          </p:nvSpPr>
          <p:spPr bwMode="auto">
            <a:xfrm>
              <a:off x="3781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1" name="Freeform 447"/>
            <p:cNvSpPr/>
            <p:nvPr/>
          </p:nvSpPr>
          <p:spPr bwMode="auto">
            <a:xfrm>
              <a:off x="3767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2" name="Line 448"/>
            <p:cNvSpPr>
              <a:spLocks noChangeShapeType="1"/>
            </p:cNvSpPr>
            <p:nvPr/>
          </p:nvSpPr>
          <p:spPr bwMode="auto">
            <a:xfrm>
              <a:off x="3781" y="20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3" name="Line 449"/>
            <p:cNvSpPr>
              <a:spLocks noChangeShapeType="1"/>
            </p:cNvSpPr>
            <p:nvPr/>
          </p:nvSpPr>
          <p:spPr bwMode="auto">
            <a:xfrm>
              <a:off x="3795" y="19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4" name="Line 450"/>
            <p:cNvSpPr>
              <a:spLocks noChangeShapeType="1"/>
            </p:cNvSpPr>
            <p:nvPr/>
          </p:nvSpPr>
          <p:spPr bwMode="auto">
            <a:xfrm>
              <a:off x="3781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5" name="Line 451"/>
            <p:cNvSpPr>
              <a:spLocks noChangeShapeType="1"/>
            </p:cNvSpPr>
            <p:nvPr/>
          </p:nvSpPr>
          <p:spPr bwMode="auto">
            <a:xfrm>
              <a:off x="3808" y="20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6" name="Freeform 452"/>
            <p:cNvSpPr/>
            <p:nvPr/>
          </p:nvSpPr>
          <p:spPr bwMode="auto">
            <a:xfrm>
              <a:off x="3850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7" name="Rectangle 453"/>
            <p:cNvSpPr/>
            <p:nvPr/>
          </p:nvSpPr>
          <p:spPr bwMode="auto">
            <a:xfrm>
              <a:off x="3822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8" name="Rectangle 454"/>
            <p:cNvSpPr/>
            <p:nvPr/>
          </p:nvSpPr>
          <p:spPr bwMode="auto">
            <a:xfrm>
              <a:off x="3822" y="96"/>
              <a:ext cx="42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9" name="Freeform 455"/>
            <p:cNvSpPr/>
            <p:nvPr/>
          </p:nvSpPr>
          <p:spPr bwMode="auto">
            <a:xfrm>
              <a:off x="4236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0" name="AutoShape 456"/>
            <p:cNvSpPr/>
            <p:nvPr/>
          </p:nvSpPr>
          <p:spPr bwMode="auto">
            <a:xfrm>
              <a:off x="4126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1" name="AutoShape 457"/>
            <p:cNvSpPr/>
            <p:nvPr/>
          </p:nvSpPr>
          <p:spPr bwMode="auto">
            <a:xfrm>
              <a:off x="4112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2" name="Rectangle 458"/>
            <p:cNvSpPr/>
            <p:nvPr/>
          </p:nvSpPr>
          <p:spPr bwMode="auto">
            <a:xfrm>
              <a:off x="4153" y="110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3" name="Rectangle 459"/>
            <p:cNvSpPr/>
            <p:nvPr/>
          </p:nvSpPr>
          <p:spPr bwMode="auto">
            <a:xfrm>
              <a:off x="4153" y="110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4" name="Freeform 460"/>
            <p:cNvSpPr/>
            <p:nvPr/>
          </p:nvSpPr>
          <p:spPr bwMode="auto">
            <a:xfrm>
              <a:off x="4264" y="234"/>
              <a:ext cx="27" cy="42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12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605" name="Picture 461"/>
            <p:cNvPicPr>
              <a:picLocks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153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6" name="Rectangle 462"/>
            <p:cNvSpPr/>
            <p:nvPr/>
          </p:nvSpPr>
          <p:spPr bwMode="auto">
            <a:xfrm>
              <a:off x="4140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7" name="Freeform 463"/>
            <p:cNvSpPr/>
            <p:nvPr/>
          </p:nvSpPr>
          <p:spPr bwMode="auto">
            <a:xfrm>
              <a:off x="4126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8" name="Line 464"/>
            <p:cNvSpPr>
              <a:spLocks noChangeShapeType="1"/>
            </p:cNvSpPr>
            <p:nvPr/>
          </p:nvSpPr>
          <p:spPr bwMode="auto">
            <a:xfrm>
              <a:off x="4140" y="20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9" name="Line 465"/>
            <p:cNvSpPr>
              <a:spLocks noChangeShapeType="1"/>
            </p:cNvSpPr>
            <p:nvPr/>
          </p:nvSpPr>
          <p:spPr bwMode="auto">
            <a:xfrm>
              <a:off x="4153" y="19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0" name="Line 466"/>
            <p:cNvSpPr>
              <a:spLocks noChangeShapeType="1"/>
            </p:cNvSpPr>
            <p:nvPr/>
          </p:nvSpPr>
          <p:spPr bwMode="auto">
            <a:xfrm>
              <a:off x="4140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1" name="Line 467"/>
            <p:cNvSpPr>
              <a:spLocks noChangeShapeType="1"/>
            </p:cNvSpPr>
            <p:nvPr/>
          </p:nvSpPr>
          <p:spPr bwMode="auto">
            <a:xfrm>
              <a:off x="4167" y="20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2" name="Freeform 468"/>
            <p:cNvSpPr/>
            <p:nvPr/>
          </p:nvSpPr>
          <p:spPr bwMode="auto">
            <a:xfrm>
              <a:off x="4209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3" name="Rectangle 469"/>
            <p:cNvSpPr/>
            <p:nvPr/>
          </p:nvSpPr>
          <p:spPr bwMode="auto">
            <a:xfrm>
              <a:off x="4181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4" name="Rectangle 470"/>
            <p:cNvSpPr/>
            <p:nvPr/>
          </p:nvSpPr>
          <p:spPr bwMode="auto">
            <a:xfrm>
              <a:off x="4181" y="96"/>
              <a:ext cx="41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5" name="Rectangle 471"/>
            <p:cNvSpPr/>
            <p:nvPr/>
          </p:nvSpPr>
          <p:spPr bwMode="auto">
            <a:xfrm>
              <a:off x="975" y="2531"/>
              <a:ext cx="6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Arial" panose="020B0704020202020204" pitchFamily="34" charset="0"/>
                  <a:cs typeface="Arial" panose="020B0704020202020204" pitchFamily="34" charset="0"/>
                  <a:sym typeface="Arial" panose="020B0704020202020204" pitchFamily="34" charset="0"/>
                </a:rPr>
                <a:t>network link:</a:t>
              </a:r>
              <a:endParaRPr lang="en-US" altLang="en-US" sz="1400">
                <a:latin typeface="Arial" panose="020B0704020202020204" pitchFamily="34" charset="0"/>
                <a:cs typeface="Arial" panose="020B0704020202020204" pitchFamily="34" charset="0"/>
                <a:sym typeface="Arial" panose="020B0704020202020204" pitchFamily="34" charset="0"/>
              </a:endParaRPr>
            </a:p>
          </p:txBody>
        </p:sp>
        <p:sp>
          <p:nvSpPr>
            <p:cNvPr id="6616" name="Rectangle 472"/>
            <p:cNvSpPr/>
            <p:nvPr/>
          </p:nvSpPr>
          <p:spPr bwMode="auto">
            <a:xfrm>
              <a:off x="1628" y="2566"/>
              <a:ext cx="249" cy="2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7" name="Rectangle 473"/>
            <p:cNvSpPr/>
            <p:nvPr/>
          </p:nvSpPr>
          <p:spPr bwMode="auto">
            <a:xfrm>
              <a:off x="1628" y="2566"/>
              <a:ext cx="263" cy="4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8" name="Freeform 474"/>
            <p:cNvSpPr/>
            <p:nvPr/>
          </p:nvSpPr>
          <p:spPr bwMode="auto">
            <a:xfrm>
              <a:off x="2746" y="952"/>
              <a:ext cx="69" cy="83"/>
            </a:xfrm>
            <a:custGeom>
              <a:avLst/>
              <a:gdLst>
                <a:gd name="T0" fmla="*/ 8765 w 21600"/>
                <a:gd name="T1" fmla="*/ 17957 h 21600"/>
                <a:gd name="T2" fmla="*/ 0 w 21600"/>
                <a:gd name="T3" fmla="*/ 21600 h 21600"/>
                <a:gd name="T4" fmla="*/ 0 w 21600"/>
                <a:gd name="T5" fmla="*/ 0 h 21600"/>
                <a:gd name="T6" fmla="*/ 21600 w 21600"/>
                <a:gd name="T7" fmla="*/ 14313 h 21600"/>
                <a:gd name="T8" fmla="*/ 8765 w 21600"/>
                <a:gd name="T9" fmla="*/ 17957 h 21600"/>
                <a:gd name="T10" fmla="*/ 8765 w 21600"/>
                <a:gd name="T11" fmla="*/ 1795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8765" y="17957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4313"/>
                  </a:lnTo>
                  <a:lnTo>
                    <a:pt x="8765" y="17957"/>
                  </a:lnTo>
                  <a:close/>
                  <a:moveTo>
                    <a:pt x="8765" y="1795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9" name="Line 475"/>
            <p:cNvSpPr>
              <a:spLocks noChangeShapeType="1"/>
            </p:cNvSpPr>
            <p:nvPr/>
          </p:nvSpPr>
          <p:spPr bwMode="auto">
            <a:xfrm rot="10800000">
              <a:off x="2774" y="1021"/>
              <a:ext cx="110" cy="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0" name="Freeform 476"/>
            <p:cNvSpPr/>
            <p:nvPr/>
          </p:nvSpPr>
          <p:spPr bwMode="auto">
            <a:xfrm>
              <a:off x="3077" y="1642"/>
              <a:ext cx="69" cy="83"/>
            </a:xfrm>
            <a:custGeom>
              <a:avLst/>
              <a:gdLst>
                <a:gd name="T0" fmla="*/ 13148 w 21600"/>
                <a:gd name="T1" fmla="*/ 7027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10670 h 21600"/>
                <a:gd name="T8" fmla="*/ 13148 w 21600"/>
                <a:gd name="T9" fmla="*/ 7027 h 21600"/>
                <a:gd name="T10" fmla="*/ 13148 w 21600"/>
                <a:gd name="T11" fmla="*/ 70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7027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670"/>
                  </a:lnTo>
                  <a:lnTo>
                    <a:pt x="13148" y="7027"/>
                  </a:lnTo>
                  <a:close/>
                  <a:moveTo>
                    <a:pt x="13148" y="702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1" name="Line 477"/>
            <p:cNvSpPr>
              <a:spLocks noChangeShapeType="1"/>
            </p:cNvSpPr>
            <p:nvPr/>
          </p:nvSpPr>
          <p:spPr bwMode="auto">
            <a:xfrm>
              <a:off x="2981" y="1476"/>
              <a:ext cx="124" cy="1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2" name="Freeform 478"/>
            <p:cNvSpPr/>
            <p:nvPr/>
          </p:nvSpPr>
          <p:spPr bwMode="auto">
            <a:xfrm>
              <a:off x="2511" y="1600"/>
              <a:ext cx="69" cy="69"/>
            </a:xfrm>
            <a:custGeom>
              <a:avLst/>
              <a:gdLst>
                <a:gd name="T0" fmla="*/ 13148 w 21600"/>
                <a:gd name="T1" fmla="*/ 8765 h 21600"/>
                <a:gd name="T2" fmla="*/ 21600 w 21600"/>
                <a:gd name="T3" fmla="*/ 17530 h 21600"/>
                <a:gd name="T4" fmla="*/ 0 w 21600"/>
                <a:gd name="T5" fmla="*/ 21600 h 21600"/>
                <a:gd name="T6" fmla="*/ 8765 w 21600"/>
                <a:gd name="T7" fmla="*/ 0 h 21600"/>
                <a:gd name="T8" fmla="*/ 13148 w 21600"/>
                <a:gd name="T9" fmla="*/ 8765 h 21600"/>
                <a:gd name="T10" fmla="*/ 13148 w 21600"/>
                <a:gd name="T11" fmla="*/ 8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8765"/>
                  </a:moveTo>
                  <a:lnTo>
                    <a:pt x="21600" y="17530"/>
                  </a:lnTo>
                  <a:lnTo>
                    <a:pt x="0" y="21600"/>
                  </a:lnTo>
                  <a:lnTo>
                    <a:pt x="8765" y="0"/>
                  </a:lnTo>
                  <a:lnTo>
                    <a:pt x="13148" y="8765"/>
                  </a:lnTo>
                  <a:close/>
                  <a:moveTo>
                    <a:pt x="13148" y="8765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3" name="Line 479"/>
            <p:cNvSpPr>
              <a:spLocks noChangeShapeType="1"/>
            </p:cNvSpPr>
            <p:nvPr/>
          </p:nvSpPr>
          <p:spPr bwMode="auto">
            <a:xfrm flipH="1">
              <a:off x="2567" y="1462"/>
              <a:ext cx="179" cy="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4" name="Freeform 480"/>
            <p:cNvSpPr/>
            <p:nvPr/>
          </p:nvSpPr>
          <p:spPr bwMode="auto">
            <a:xfrm>
              <a:off x="2304" y="1628"/>
              <a:ext cx="69" cy="83"/>
            </a:xfrm>
            <a:custGeom>
              <a:avLst/>
              <a:gdLst>
                <a:gd name="T0" fmla="*/ 13148 w 21600"/>
                <a:gd name="T1" fmla="*/ 14313 h 21600"/>
                <a:gd name="T2" fmla="*/ 0 w 21600"/>
                <a:gd name="T3" fmla="*/ 10670 h 21600"/>
                <a:gd name="T4" fmla="*/ 21600 w 21600"/>
                <a:gd name="T5" fmla="*/ 0 h 21600"/>
                <a:gd name="T6" fmla="*/ 21600 w 21600"/>
                <a:gd name="T7" fmla="*/ 21600 h 21600"/>
                <a:gd name="T8" fmla="*/ 13148 w 21600"/>
                <a:gd name="T9" fmla="*/ 14313 h 21600"/>
                <a:gd name="T10" fmla="*/ 13148 w 21600"/>
                <a:gd name="T11" fmla="*/ 1431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14313"/>
                  </a:moveTo>
                  <a:lnTo>
                    <a:pt x="0" y="1067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3148" y="14313"/>
                  </a:lnTo>
                  <a:close/>
                  <a:moveTo>
                    <a:pt x="13148" y="14313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5" name="Line 481"/>
            <p:cNvSpPr>
              <a:spLocks noChangeShapeType="1"/>
            </p:cNvSpPr>
            <p:nvPr/>
          </p:nvSpPr>
          <p:spPr bwMode="auto">
            <a:xfrm rot="10800000" flipH="1">
              <a:off x="2222" y="1697"/>
              <a:ext cx="110" cy="2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6" name="Rectangle 482"/>
            <p:cNvSpPr/>
            <p:nvPr/>
          </p:nvSpPr>
          <p:spPr bwMode="auto">
            <a:xfrm>
              <a:off x="1844" y="448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anose="05020102010704020609" pitchFamily="60" charset="2"/>
                  <a:ea typeface="Zapf Dingbats" panose="05020102010704020609" pitchFamily="60" charset="2"/>
                  <a:cs typeface="Zapf Dingbats" panose="05020102010704020609" pitchFamily="60" charset="2"/>
                  <a:sym typeface="Zapf Dingbats" panose="05020102010704020609" pitchFamily="60" charset="2"/>
                </a:rPr>
                <a:t>☎</a:t>
              </a:r>
              <a:endParaRPr lang="en-US" altLang="en-US" sz="1400">
                <a:latin typeface="Zapf Dingbats" panose="05020102010704020609" pitchFamily="60" charset="2"/>
                <a:ea typeface="Zapf Dingbats" panose="05020102010704020609" pitchFamily="60" charset="2"/>
                <a:cs typeface="Zapf Dingbats" panose="05020102010704020609" pitchFamily="60" charset="2"/>
                <a:sym typeface="Zapf Dingbats" panose="05020102010704020609" pitchFamily="60" charset="2"/>
              </a:endParaRPr>
            </a:p>
          </p:txBody>
        </p:sp>
        <p:sp>
          <p:nvSpPr>
            <p:cNvPr id="6627" name="Rectangle 483"/>
            <p:cNvSpPr/>
            <p:nvPr/>
          </p:nvSpPr>
          <p:spPr bwMode="auto">
            <a:xfrm>
              <a:off x="254" y="86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anose="05020102010704020609" pitchFamily="60" charset="2"/>
                  <a:ea typeface="Zapf Dingbats" panose="05020102010704020609" pitchFamily="60" charset="2"/>
                  <a:cs typeface="Zapf Dingbats" panose="05020102010704020609" pitchFamily="60" charset="2"/>
                  <a:sym typeface="Zapf Dingbats" panose="05020102010704020609" pitchFamily="60" charset="2"/>
                </a:rPr>
                <a:t>☎</a:t>
              </a:r>
              <a:endParaRPr lang="en-US" altLang="en-US" sz="1400">
                <a:latin typeface="Zapf Dingbats" panose="05020102010704020609" pitchFamily="60" charset="2"/>
                <a:ea typeface="Zapf Dingbats" panose="05020102010704020609" pitchFamily="60" charset="2"/>
                <a:cs typeface="Zapf Dingbats" panose="05020102010704020609" pitchFamily="60" charset="2"/>
                <a:sym typeface="Zapf Dingbats" panose="05020102010704020609" pitchFamily="60" charset="2"/>
              </a:endParaRPr>
            </a:p>
          </p:txBody>
        </p:sp>
        <p:sp>
          <p:nvSpPr>
            <p:cNvPr id="6628" name="Rectangle 484"/>
            <p:cNvSpPr/>
            <p:nvPr/>
          </p:nvSpPr>
          <p:spPr bwMode="auto">
            <a:xfrm>
              <a:off x="150" y="6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anose="05020102010704020609" pitchFamily="60" charset="2"/>
                  <a:ea typeface="Zapf Dingbats" panose="05020102010704020609" pitchFamily="60" charset="2"/>
                  <a:cs typeface="Zapf Dingbats" panose="05020102010704020609" pitchFamily="60" charset="2"/>
                  <a:sym typeface="Zapf Dingbats" panose="05020102010704020609" pitchFamily="60" charset="2"/>
                </a:rPr>
                <a:t>☎</a:t>
              </a:r>
              <a:endParaRPr lang="en-US" altLang="en-US" sz="1400">
                <a:latin typeface="Zapf Dingbats" panose="05020102010704020609" pitchFamily="60" charset="2"/>
                <a:ea typeface="Zapf Dingbats" panose="05020102010704020609" pitchFamily="60" charset="2"/>
                <a:cs typeface="Zapf Dingbats" panose="05020102010704020609" pitchFamily="60" charset="2"/>
                <a:sym typeface="Zapf Dingbats" panose="05020102010704020609" pitchFamily="60" charset="2"/>
              </a:endParaRPr>
            </a:p>
          </p:txBody>
        </p:sp>
      </p:grpSp>
      <p:sp>
        <p:nvSpPr>
          <p:cNvPr id="8" name="Rectangle 48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A typical portion of the Internet 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/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40005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  <a:endParaRPr lang="en-US" altLang="en-US" sz="800">
              <a:cs typeface="Times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435100"/>
            <a:ext cx="91821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and handheld devices in a distributed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Cloud computing</a:t>
            </a:r>
            <a:endParaRPr lang="en-US" dirty="0"/>
          </a:p>
        </p:txBody>
      </p:sp>
      <p:sp>
        <p:nvSpPr>
          <p:cNvPr id="2" name="Slide Number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FCC9C1-EDBA-4F2E-A0CA-FECC76AEF350}" type="slidenum">
              <a:rPr lang="en-US" altLang="en-US"/>
            </a:fld>
            <a:endParaRPr lang="en-US" altLang="en-US"/>
          </a:p>
        </p:txBody>
      </p:sp>
      <p:sp>
        <p:nvSpPr>
          <p:cNvPr id="9217" name="Rectangle 1"/>
          <p:cNvSpPr/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40005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  <a:endParaRPr lang="en-US" altLang="en-US" sz="800">
              <a:cs typeface="Times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42" y="1593559"/>
            <a:ext cx="7479716" cy="44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Nature of the application</a:t>
            </a:r>
            <a:endParaRPr lang="en-US" dirty="0"/>
          </a:p>
          <a:p>
            <a:pPr lvl="1"/>
            <a:r>
              <a:rPr lang="en-US" dirty="0"/>
              <a:t>Multiplayer games, P2P file sharing, client requesting a service.</a:t>
            </a:r>
            <a:endParaRPr lang="en-US" dirty="0"/>
          </a:p>
          <a:p>
            <a:r>
              <a:rPr lang="en-US" dirty="0"/>
              <a:t>Availability despite unreliable components</a:t>
            </a:r>
            <a:endParaRPr lang="en-US" dirty="0"/>
          </a:p>
          <a:p>
            <a:pPr lvl="1"/>
            <a:r>
              <a:rPr lang="en-US" dirty="0"/>
              <a:t>A service shouldn’t fail when one computer does.</a:t>
            </a:r>
            <a:endParaRPr lang="en-US" dirty="0"/>
          </a:p>
          <a:p>
            <a:r>
              <a:rPr lang="en-US" dirty="0"/>
              <a:t>Conquer geographic separation</a:t>
            </a:r>
            <a:endParaRPr lang="en-US" dirty="0"/>
          </a:p>
          <a:p>
            <a:pPr lvl="1"/>
            <a:r>
              <a:rPr lang="en-US" dirty="0"/>
              <a:t> A web request in India is faster served by a server in India than by a server in US.</a:t>
            </a:r>
            <a:endParaRPr lang="en-US" dirty="0"/>
          </a:p>
          <a:p>
            <a:r>
              <a:rPr lang="en-US" dirty="0"/>
              <a:t>Scale up capacity</a:t>
            </a:r>
            <a:endParaRPr lang="en-US" dirty="0"/>
          </a:p>
          <a:p>
            <a:pPr lvl="1"/>
            <a:r>
              <a:rPr lang="en-US" dirty="0"/>
              <a:t>More CPU cycles, more memory, more storage, etc.</a:t>
            </a:r>
            <a:endParaRPr lang="en-US" dirty="0"/>
          </a:p>
          <a:p>
            <a:r>
              <a:rPr lang="en-US" dirty="0"/>
              <a:t>Customize computers for specific tasks</a:t>
            </a:r>
            <a:endParaRPr lang="en-US" dirty="0"/>
          </a:p>
          <a:p>
            <a:pPr lvl="1"/>
            <a:r>
              <a:rPr lang="en-US" dirty="0"/>
              <a:t>E.g. for storage, email, backup.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system distributed?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It’s inherently distributed: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e.g. sending a message from your mobile phone to your friend’s phone</a:t>
            </a:r>
            <a:endParaRPr lang="en-US" dirty="0"/>
          </a:p>
          <a:p>
            <a:r>
              <a:rPr lang="en-US" dirty="0"/>
              <a:t>For better reliability: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even if one node fails, the system as a whole keeps functioning</a:t>
            </a:r>
            <a:endParaRPr lang="en-US" dirty="0"/>
          </a:p>
          <a:p>
            <a:r>
              <a:rPr lang="en-US" dirty="0"/>
              <a:t>For better performance:</a:t>
            </a:r>
            <a:endParaRPr lang="en-US" dirty="0"/>
          </a:p>
          <a:p>
            <a:pPr lvl="1"/>
            <a:r>
              <a:rPr lang="en-US" dirty="0"/>
              <a:t>get data from a nearby node rather than one halfway round the world</a:t>
            </a:r>
            <a:endParaRPr lang="en-US" dirty="0"/>
          </a:p>
          <a:p>
            <a:r>
              <a:rPr lang="en-US" dirty="0"/>
              <a:t>To solve bigger problems:</a:t>
            </a:r>
            <a:endParaRPr lang="en-US" dirty="0"/>
          </a:p>
          <a:p>
            <a:pPr lvl="1"/>
            <a:r>
              <a:rPr lang="en-US" dirty="0"/>
              <a:t>e.g. huge amounts of data, can’t fit on one machine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make a system distributed?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trouble with distributed systems:</a:t>
            </a:r>
            <a:endParaRPr lang="en-US" dirty="0"/>
          </a:p>
          <a:p>
            <a:r>
              <a:rPr lang="en-US" dirty="0"/>
              <a:t>Communication may fail (and we might not even know it has failed).</a:t>
            </a:r>
            <a:endParaRPr lang="en-US" dirty="0"/>
          </a:p>
          <a:p>
            <a:r>
              <a:rPr lang="en-US" dirty="0"/>
              <a:t>Processes may crash (and we might not know).</a:t>
            </a:r>
            <a:endParaRPr lang="en-US" dirty="0"/>
          </a:p>
          <a:p>
            <a:r>
              <a:rPr lang="en-US" dirty="0"/>
              <a:t>All of this may happen non-deterministically.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Fault tolerance</a:t>
            </a:r>
            <a:r>
              <a:rPr lang="en-US" dirty="0"/>
              <a:t>: we want the system as a whole to continue working, even when some parts are faulty.</a:t>
            </a:r>
            <a:endParaRPr lang="en-US" dirty="0"/>
          </a:p>
          <a:p>
            <a:r>
              <a:rPr lang="en-US" dirty="0"/>
              <a:t>This is hard.</a:t>
            </a:r>
            <a:endParaRPr lang="en-US" dirty="0"/>
          </a:p>
          <a:p>
            <a:r>
              <a:rPr lang="en-US" dirty="0"/>
              <a:t>Writing a program to run on a single computer is comparatively easy?!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Distributed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154242" y="1968189"/>
            <a:ext cx="8425301" cy="3060402"/>
            <a:chOff x="0" y="0"/>
            <a:chExt cx="8425294" cy="3060408"/>
          </a:xfrm>
        </p:grpSpPr>
        <p:sp>
          <p:nvSpPr>
            <p:cNvPr id="3" name="Freeform 3"/>
            <p:cNvSpPr/>
            <p:nvPr/>
          </p:nvSpPr>
          <p:spPr>
            <a:xfrm>
              <a:off x="3957574" y="68326"/>
              <a:ext cx="4399407" cy="2923794"/>
            </a:xfrm>
            <a:custGeom>
              <a:avLst/>
              <a:gdLst/>
              <a:ahLst/>
              <a:cxnLst/>
              <a:rect l="l" t="t" r="r" b="b"/>
              <a:pathLst>
                <a:path w="4399407" h="2923794">
                  <a:moveTo>
                    <a:pt x="0" y="2923794"/>
                  </a:moveTo>
                  <a:lnTo>
                    <a:pt x="4399407" y="2923794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52748" y="63500"/>
              <a:ext cx="4409060" cy="2933446"/>
            </a:xfrm>
            <a:custGeom>
              <a:avLst/>
              <a:gdLst/>
              <a:ahLst/>
              <a:cxnLst/>
              <a:rect l="l" t="t" r="r" b="b"/>
              <a:pathLst>
                <a:path w="4409060" h="2933446">
                  <a:moveTo>
                    <a:pt x="4826" y="0"/>
                  </a:moveTo>
                  <a:lnTo>
                    <a:pt x="4404233" y="0"/>
                  </a:lnTo>
                  <a:cubicBezTo>
                    <a:pt x="4406901" y="0"/>
                    <a:pt x="4409059" y="2159"/>
                    <a:pt x="4409059" y="4826"/>
                  </a:cubicBezTo>
                  <a:lnTo>
                    <a:pt x="4409059" y="2928620"/>
                  </a:lnTo>
                  <a:cubicBezTo>
                    <a:pt x="4409059" y="2931287"/>
                    <a:pt x="4406901" y="2933446"/>
                    <a:pt x="4404233" y="2933446"/>
                  </a:cubicBezTo>
                  <a:lnTo>
                    <a:pt x="4826" y="2933446"/>
                  </a:lnTo>
                  <a:cubicBezTo>
                    <a:pt x="2159" y="2933446"/>
                    <a:pt x="0" y="2931287"/>
                    <a:pt x="0" y="2928620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2928620"/>
                  </a:lnTo>
                  <a:lnTo>
                    <a:pt x="4826" y="2928620"/>
                  </a:lnTo>
                  <a:lnTo>
                    <a:pt x="4826" y="2923794"/>
                  </a:lnTo>
                  <a:lnTo>
                    <a:pt x="4404233" y="2923794"/>
                  </a:lnTo>
                  <a:lnTo>
                    <a:pt x="4404233" y="2928620"/>
                  </a:lnTo>
                  <a:lnTo>
                    <a:pt x="4399407" y="2928620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859282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852932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973328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966978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948815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942465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1200785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1194435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21261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21197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1388110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2357882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1610487"/>
              <a:ext cx="1648968" cy="597408"/>
            </a:xfrm>
            <a:custGeom>
              <a:avLst/>
              <a:gdLst/>
              <a:ahLst/>
              <a:cxnLst/>
              <a:rect l="l" t="t" r="r" b="b"/>
              <a:pathLst>
                <a:path w="1648968" h="597408">
                  <a:moveTo>
                    <a:pt x="0" y="573405"/>
                  </a:moveTo>
                  <a:lnTo>
                    <a:pt x="1640586" y="0"/>
                  </a:lnTo>
                  <a:lnTo>
                    <a:pt x="1648968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1388745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688084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1208024"/>
              <a:ext cx="815721" cy="251968"/>
            </a:xfrm>
            <a:custGeom>
              <a:avLst/>
              <a:gdLst/>
              <a:ahLst/>
              <a:cxnLst/>
              <a:rect l="l" t="t" r="r" b="b"/>
              <a:pathLst>
                <a:path w="815721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721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713865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707515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801749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795399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2404491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2398141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1508125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831086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2438146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539875" y="362966"/>
              <a:ext cx="2422017" cy="860933"/>
            </a:xfrm>
            <a:custGeom>
              <a:avLst/>
              <a:gdLst/>
              <a:ahLst/>
              <a:cxnLst/>
              <a:rect l="l" t="t" r="r" b="b"/>
              <a:pathLst>
                <a:path w="2422017" h="860933">
                  <a:moveTo>
                    <a:pt x="2413635" y="0"/>
                  </a:moveTo>
                  <a:lnTo>
                    <a:pt x="64135" y="802386"/>
                  </a:lnTo>
                  <a:lnTo>
                    <a:pt x="91186" y="771271"/>
                  </a:lnTo>
                  <a:cubicBezTo>
                    <a:pt x="95758" y="765937"/>
                    <a:pt x="95250" y="757936"/>
                    <a:pt x="89916" y="753364"/>
                  </a:cubicBezTo>
                  <a:cubicBezTo>
                    <a:pt x="84582" y="748792"/>
                    <a:pt x="76581" y="749300"/>
                    <a:pt x="72009" y="754634"/>
                  </a:cubicBezTo>
                  <a:lnTo>
                    <a:pt x="0" y="837819"/>
                  </a:lnTo>
                  <a:lnTo>
                    <a:pt x="107823" y="859536"/>
                  </a:lnTo>
                  <a:cubicBezTo>
                    <a:pt x="114681" y="860933"/>
                    <a:pt x="121412" y="856488"/>
                    <a:pt x="122809" y="849630"/>
                  </a:cubicBezTo>
                  <a:cubicBezTo>
                    <a:pt x="124206" y="842772"/>
                    <a:pt x="119761" y="836041"/>
                    <a:pt x="112903" y="834644"/>
                  </a:cubicBezTo>
                  <a:lnTo>
                    <a:pt x="72517" y="826516"/>
                  </a:lnTo>
                  <a:lnTo>
                    <a:pt x="2422017" y="24130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826258" y="365887"/>
              <a:ext cx="1140206" cy="1101598"/>
            </a:xfrm>
            <a:custGeom>
              <a:avLst/>
              <a:gdLst/>
              <a:ahLst/>
              <a:cxnLst/>
              <a:rect l="l" t="t" r="r" b="b"/>
              <a:pathLst>
                <a:path w="1140206" h="1101598">
                  <a:moveTo>
                    <a:pt x="1122553" y="0"/>
                  </a:moveTo>
                  <a:lnTo>
                    <a:pt x="43053" y="1042289"/>
                  </a:lnTo>
                  <a:lnTo>
                    <a:pt x="54229" y="1002538"/>
                  </a:lnTo>
                  <a:cubicBezTo>
                    <a:pt x="56134" y="995807"/>
                    <a:pt x="52197" y="988822"/>
                    <a:pt x="45466" y="986917"/>
                  </a:cubicBezTo>
                  <a:cubicBezTo>
                    <a:pt x="38735" y="985012"/>
                    <a:pt x="31750" y="988949"/>
                    <a:pt x="29845" y="995680"/>
                  </a:cubicBezTo>
                  <a:lnTo>
                    <a:pt x="0" y="1101598"/>
                  </a:lnTo>
                  <a:lnTo>
                    <a:pt x="106807" y="1075436"/>
                  </a:lnTo>
                  <a:cubicBezTo>
                    <a:pt x="113665" y="1073785"/>
                    <a:pt x="117856" y="1066927"/>
                    <a:pt x="116078" y="1060069"/>
                  </a:cubicBezTo>
                  <a:cubicBezTo>
                    <a:pt x="114300" y="1053211"/>
                    <a:pt x="107569" y="1049020"/>
                    <a:pt x="100711" y="1050798"/>
                  </a:cubicBezTo>
                  <a:lnTo>
                    <a:pt x="60706" y="1060577"/>
                  </a:lnTo>
                  <a:lnTo>
                    <a:pt x="1140206" y="18288"/>
                  </a:lnTo>
                  <a:close/>
                </a:path>
              </a:pathLst>
            </a:custGeom>
            <a:solidFill>
              <a:srgbClr val="2F5597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6203261" y="2034797"/>
            <a:ext cx="4178696" cy="460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Multiple computers</a:t>
            </a:r>
            <a:endParaRPr lang="en-US" sz="2800" b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203260" y="2573835"/>
            <a:ext cx="4409063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120"/>
              </a:lnSpc>
              <a:buFont typeface="Arial" panose="020B0704020202020204" pitchFamily="34" charset="0"/>
              <a:buChar char="•"/>
            </a:pPr>
            <a:r>
              <a:rPr lang="en-US" sz="2600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Concurrent execution.</a:t>
            </a:r>
            <a:endParaRPr lang="en-US" sz="2600" spc="18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 algn="just">
              <a:lnSpc>
                <a:spcPts val="3120"/>
              </a:lnSpc>
              <a:buFont typeface="Arial" panose="020B0704020202020204" pitchFamily="34" charset="0"/>
              <a:buChar char="•"/>
            </a:pPr>
            <a:r>
              <a:rPr lang="en-US" sz="2600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failure.</a:t>
            </a:r>
            <a:endParaRPr lang="en-US" sz="2600" spc="18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 algn="just">
              <a:lnSpc>
                <a:spcPts val="3120"/>
              </a:lnSpc>
              <a:buFont typeface="Arial" panose="020B0704020202020204" pitchFamily="34" charset="0"/>
              <a:buChar char="•"/>
            </a:pPr>
            <a:r>
              <a:rPr lang="en-US" sz="2600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Autonomous administration.</a:t>
            </a:r>
            <a:endParaRPr lang="en-US" sz="2600" spc="18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 algn="just">
              <a:lnSpc>
                <a:spcPts val="3120"/>
              </a:lnSpc>
              <a:buFont typeface="Arial" panose="020B0704020202020204" pitchFamily="34" charset="0"/>
              <a:buChar char="•"/>
            </a:pPr>
            <a:r>
              <a:rPr lang="en-US" sz="2600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Heterogeneous.</a:t>
            </a:r>
            <a:endParaRPr lang="en-US" sz="2600" spc="18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 algn="just">
              <a:lnSpc>
                <a:spcPts val="3120"/>
              </a:lnSpc>
              <a:buFont typeface="Arial" panose="020B0704020202020204" pitchFamily="34" charset="0"/>
              <a:buChar char="•"/>
            </a:pPr>
            <a:r>
              <a:rPr lang="en-US" sz="2600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Large numbers. </a:t>
            </a:r>
            <a:endParaRPr lang="en-US" sz="2600" spc="18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4191" y="5103705"/>
            <a:ext cx="5793911" cy="1464231"/>
          </a:xfrm>
          <a:prstGeom prst="wedgeRoundRectCallout">
            <a:avLst>
              <a:gd name="adj1" fmla="val -864"/>
              <a:gd name="adj2" fmla="val -13043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Gill Sans MT" panose="020B0502020104020203" pitchFamily="34" charset="0"/>
              </a:rPr>
              <a:t>Heterogeneity (variety and difference):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endParaRPr lang="en-US" sz="2000" dirty="0">
              <a:latin typeface="Gill Sans MT" panose="020B0502020104020203" pitchFamily="34" charset="0"/>
            </a:endParaRPr>
          </a:p>
          <a:p>
            <a:pPr algn="just"/>
            <a:r>
              <a:rPr lang="en-US" sz="2000" dirty="0">
                <a:latin typeface="Gill Sans MT" panose="020B0502020104020203" pitchFamily="34" charset="0"/>
              </a:rPr>
              <a:t>the differences that arise in networks, programming languages, hardware, operating systems and differences in software implementation.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17741" y="2644194"/>
            <a:ext cx="8313174" cy="2146932"/>
            <a:chOff x="63500" y="63500"/>
            <a:chExt cx="8313167" cy="2146935"/>
          </a:xfrm>
        </p:grpSpPr>
        <p:sp>
          <p:nvSpPr>
            <p:cNvPr id="3" name="Freeform 3"/>
            <p:cNvSpPr/>
            <p:nvPr/>
          </p:nvSpPr>
          <p:spPr>
            <a:xfrm>
              <a:off x="3972433" y="68326"/>
              <a:ext cx="4404234" cy="1815846"/>
            </a:xfrm>
            <a:custGeom>
              <a:avLst/>
              <a:gdLst/>
              <a:ahLst/>
              <a:cxnLst/>
              <a:rect l="l" t="t" r="r" b="b"/>
              <a:pathLst>
                <a:path w="4399407" h="1815846">
                  <a:moveTo>
                    <a:pt x="0" y="1815846"/>
                  </a:moveTo>
                  <a:lnTo>
                    <a:pt x="4399407" y="1815846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0D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67607" y="63500"/>
              <a:ext cx="4409059" cy="1825498"/>
            </a:xfrm>
            <a:custGeom>
              <a:avLst/>
              <a:gdLst/>
              <a:ahLst/>
              <a:cxnLst/>
              <a:rect l="l" t="t" r="r" b="b"/>
              <a:pathLst>
                <a:path w="4409059" h="1825498">
                  <a:moveTo>
                    <a:pt x="4826" y="0"/>
                  </a:moveTo>
                  <a:lnTo>
                    <a:pt x="4404233" y="0"/>
                  </a:lnTo>
                  <a:cubicBezTo>
                    <a:pt x="4406900" y="0"/>
                    <a:pt x="4409059" y="2159"/>
                    <a:pt x="4409059" y="4826"/>
                  </a:cubicBezTo>
                  <a:lnTo>
                    <a:pt x="4409059" y="1820672"/>
                  </a:lnTo>
                  <a:cubicBezTo>
                    <a:pt x="4409059" y="1823339"/>
                    <a:pt x="4406900" y="1825498"/>
                    <a:pt x="4404233" y="1825498"/>
                  </a:cubicBezTo>
                  <a:lnTo>
                    <a:pt x="4826" y="1825498"/>
                  </a:lnTo>
                  <a:cubicBezTo>
                    <a:pt x="2159" y="1825498"/>
                    <a:pt x="0" y="1823339"/>
                    <a:pt x="0" y="1820672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1820672"/>
                  </a:lnTo>
                  <a:lnTo>
                    <a:pt x="4826" y="1820672"/>
                  </a:lnTo>
                  <a:lnTo>
                    <a:pt x="4826" y="1815846"/>
                  </a:lnTo>
                  <a:lnTo>
                    <a:pt x="4404233" y="1815846"/>
                  </a:lnTo>
                  <a:lnTo>
                    <a:pt x="4404233" y="1820672"/>
                  </a:lnTo>
                  <a:lnTo>
                    <a:pt x="4399407" y="1820672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246761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240411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3608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3544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33629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32994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58826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58191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1513586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1507236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775589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1745361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997966"/>
              <a:ext cx="1648841" cy="597408"/>
            </a:xfrm>
            <a:custGeom>
              <a:avLst/>
              <a:gdLst/>
              <a:ahLst/>
              <a:cxnLst/>
              <a:rect l="l" t="t" r="r" b="b"/>
              <a:pathLst>
                <a:path w="1648841" h="597408">
                  <a:moveTo>
                    <a:pt x="0" y="573405"/>
                  </a:moveTo>
                  <a:lnTo>
                    <a:pt x="1640459" y="0"/>
                  </a:lnTo>
                  <a:lnTo>
                    <a:pt x="1648841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776224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075563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595503"/>
              <a:ext cx="815848" cy="251968"/>
            </a:xfrm>
            <a:custGeom>
              <a:avLst/>
              <a:gdLst/>
              <a:ahLst/>
              <a:cxnLst/>
              <a:rect l="l" t="t" r="r" b="b"/>
              <a:pathLst>
                <a:path w="815848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848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101344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094994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189228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182878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1791970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1785620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895604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218565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1825625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684018" y="710438"/>
              <a:ext cx="1294765" cy="734822"/>
            </a:xfrm>
            <a:custGeom>
              <a:avLst/>
              <a:gdLst/>
              <a:ahLst/>
              <a:cxnLst/>
              <a:rect l="l" t="t" r="r" b="b"/>
              <a:pathLst>
                <a:path w="1294765" h="734822">
                  <a:moveTo>
                    <a:pt x="1282192" y="0"/>
                  </a:moveTo>
                  <a:lnTo>
                    <a:pt x="56642" y="686562"/>
                  </a:lnTo>
                  <a:lnTo>
                    <a:pt x="77597" y="651002"/>
                  </a:lnTo>
                  <a:cubicBezTo>
                    <a:pt x="81153" y="644906"/>
                    <a:pt x="79121" y="637159"/>
                    <a:pt x="73152" y="633603"/>
                  </a:cubicBezTo>
                  <a:cubicBezTo>
                    <a:pt x="67183" y="630047"/>
                    <a:pt x="59309" y="632079"/>
                    <a:pt x="55753" y="638048"/>
                  </a:cubicBezTo>
                  <a:lnTo>
                    <a:pt x="0" y="732790"/>
                  </a:lnTo>
                  <a:lnTo>
                    <a:pt x="109982" y="734695"/>
                  </a:lnTo>
                  <a:cubicBezTo>
                    <a:pt x="116967" y="734822"/>
                    <a:pt x="122809" y="729234"/>
                    <a:pt x="122936" y="722249"/>
                  </a:cubicBezTo>
                  <a:cubicBezTo>
                    <a:pt x="123063" y="715264"/>
                    <a:pt x="117475" y="709422"/>
                    <a:pt x="110490" y="709295"/>
                  </a:cubicBezTo>
                  <a:lnTo>
                    <a:pt x="69215" y="708533"/>
                  </a:lnTo>
                  <a:lnTo>
                    <a:pt x="1294765" y="2197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218083" y="2704463"/>
            <a:ext cx="4312831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35"/>
              </a:lnSpc>
            </a:pPr>
            <a:r>
              <a:rPr lang="en-US" sz="24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Networked</a:t>
            </a:r>
            <a:r>
              <a:rPr lang="en-US" sz="24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communication</a:t>
            </a:r>
            <a:endParaRPr lang="en-US" sz="2400" b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>
              <a:lnSpc>
                <a:spcPts val="3335"/>
              </a:lnSpc>
              <a:buFont typeface="Arial" panose="020B0704020202020204" pitchFamily="34" charset="0"/>
              <a:buChar char="•"/>
            </a:pPr>
            <a:r>
              <a:rPr lang="en-US" sz="28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Asynchronous</a:t>
            </a:r>
            <a:endParaRPr lang="en-US" sz="28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>
              <a:lnSpc>
                <a:spcPts val="3335"/>
              </a:lnSpc>
              <a:buFont typeface="Arial" panose="020B0704020202020204" pitchFamily="34" charset="0"/>
              <a:buChar char="•"/>
            </a:pPr>
            <a:r>
              <a:rPr lang="en-US" sz="28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Unreliable</a:t>
            </a:r>
            <a:endParaRPr lang="en-US" sz="28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>
              <a:lnSpc>
                <a:spcPts val="3335"/>
              </a:lnSpc>
              <a:buFont typeface="Arial" panose="020B0704020202020204" pitchFamily="34" charset="0"/>
              <a:buChar char="•"/>
            </a:pPr>
            <a:r>
              <a:rPr lang="en-US" sz="28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Insecure</a:t>
            </a:r>
            <a:endParaRPr lang="en-US" sz="28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154241" y="2580694"/>
            <a:ext cx="8440122" cy="2274008"/>
            <a:chOff x="0" y="0"/>
            <a:chExt cx="8440115" cy="2274011"/>
          </a:xfrm>
        </p:grpSpPr>
        <p:sp>
          <p:nvSpPr>
            <p:cNvPr id="3" name="Freeform 3"/>
            <p:cNvSpPr/>
            <p:nvPr/>
          </p:nvSpPr>
          <p:spPr>
            <a:xfrm>
              <a:off x="3972433" y="68326"/>
              <a:ext cx="4399407" cy="1384935"/>
            </a:xfrm>
            <a:custGeom>
              <a:avLst/>
              <a:gdLst/>
              <a:ahLst/>
              <a:cxnLst/>
              <a:rect l="l" t="t" r="r" b="b"/>
              <a:pathLst>
                <a:path w="4399407" h="1384935">
                  <a:moveTo>
                    <a:pt x="0" y="1384935"/>
                  </a:moveTo>
                  <a:lnTo>
                    <a:pt x="4399407" y="1384935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67607" y="63500"/>
              <a:ext cx="4409059" cy="1394587"/>
            </a:xfrm>
            <a:custGeom>
              <a:avLst/>
              <a:gdLst/>
              <a:ahLst/>
              <a:cxnLst/>
              <a:rect l="l" t="t" r="r" b="b"/>
              <a:pathLst>
                <a:path w="4409059" h="1394587">
                  <a:moveTo>
                    <a:pt x="4826" y="0"/>
                  </a:moveTo>
                  <a:lnTo>
                    <a:pt x="4404233" y="0"/>
                  </a:lnTo>
                  <a:cubicBezTo>
                    <a:pt x="4406900" y="0"/>
                    <a:pt x="4409059" y="2159"/>
                    <a:pt x="4409059" y="4826"/>
                  </a:cubicBezTo>
                  <a:lnTo>
                    <a:pt x="4409059" y="1389761"/>
                  </a:lnTo>
                  <a:cubicBezTo>
                    <a:pt x="4409059" y="1392428"/>
                    <a:pt x="4406900" y="1394587"/>
                    <a:pt x="4404233" y="1394587"/>
                  </a:cubicBezTo>
                  <a:lnTo>
                    <a:pt x="4826" y="1394587"/>
                  </a:lnTo>
                  <a:cubicBezTo>
                    <a:pt x="2159" y="1394587"/>
                    <a:pt x="0" y="1392428"/>
                    <a:pt x="0" y="1389761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1389761"/>
                  </a:lnTo>
                  <a:lnTo>
                    <a:pt x="4826" y="1389761"/>
                  </a:lnTo>
                  <a:lnTo>
                    <a:pt x="4826" y="1384935"/>
                  </a:lnTo>
                  <a:lnTo>
                    <a:pt x="4404233" y="1384935"/>
                  </a:lnTo>
                  <a:lnTo>
                    <a:pt x="4404233" y="1389761"/>
                  </a:lnTo>
                  <a:lnTo>
                    <a:pt x="4399407" y="1389761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246761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240411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3608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3544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33629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32994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58826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58191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1513586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1507236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775589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1745361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997966"/>
              <a:ext cx="1648841" cy="597408"/>
            </a:xfrm>
            <a:custGeom>
              <a:avLst/>
              <a:gdLst/>
              <a:ahLst/>
              <a:cxnLst/>
              <a:rect l="l" t="t" r="r" b="b"/>
              <a:pathLst>
                <a:path w="1648841" h="597408">
                  <a:moveTo>
                    <a:pt x="0" y="573405"/>
                  </a:moveTo>
                  <a:lnTo>
                    <a:pt x="1640459" y="0"/>
                  </a:lnTo>
                  <a:lnTo>
                    <a:pt x="1648841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776224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075563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595503"/>
              <a:ext cx="815848" cy="251968"/>
            </a:xfrm>
            <a:custGeom>
              <a:avLst/>
              <a:gdLst/>
              <a:ahLst/>
              <a:cxnLst/>
              <a:rect l="l" t="t" r="r" b="b"/>
              <a:pathLst>
                <a:path w="815848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848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101344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094994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189228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182878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1791970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1785620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895604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218565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1825625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484499" y="709549"/>
              <a:ext cx="492125" cy="207518"/>
            </a:xfrm>
            <a:custGeom>
              <a:avLst/>
              <a:gdLst/>
              <a:ahLst/>
              <a:cxnLst/>
              <a:rect l="l" t="t" r="r" b="b"/>
              <a:pathLst>
                <a:path w="492125" h="207518">
                  <a:moveTo>
                    <a:pt x="483616" y="0"/>
                  </a:moveTo>
                  <a:lnTo>
                    <a:pt x="63754" y="149860"/>
                  </a:lnTo>
                  <a:lnTo>
                    <a:pt x="90297" y="118364"/>
                  </a:lnTo>
                  <a:cubicBezTo>
                    <a:pt x="94869" y="113030"/>
                    <a:pt x="94107" y="105029"/>
                    <a:pt x="88773" y="100457"/>
                  </a:cubicBezTo>
                  <a:cubicBezTo>
                    <a:pt x="83439" y="95885"/>
                    <a:pt x="75438" y="96647"/>
                    <a:pt x="70866" y="101981"/>
                  </a:cubicBezTo>
                  <a:lnTo>
                    <a:pt x="0" y="186055"/>
                  </a:lnTo>
                  <a:lnTo>
                    <a:pt x="108077" y="206248"/>
                  </a:lnTo>
                  <a:cubicBezTo>
                    <a:pt x="114936" y="207518"/>
                    <a:pt x="121667" y="202946"/>
                    <a:pt x="122937" y="196088"/>
                  </a:cubicBezTo>
                  <a:cubicBezTo>
                    <a:pt x="124207" y="189230"/>
                    <a:pt x="119634" y="182499"/>
                    <a:pt x="112777" y="181229"/>
                  </a:cubicBezTo>
                  <a:lnTo>
                    <a:pt x="72264" y="173609"/>
                  </a:lnTo>
                  <a:lnTo>
                    <a:pt x="492126" y="2374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6218083" y="2704463"/>
            <a:ext cx="4317657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45"/>
              </a:lnSpc>
            </a:pPr>
            <a:r>
              <a:rPr lang="en-US" sz="28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  <a:endParaRPr lang="en-US" sz="2800" b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>
              <a:lnSpc>
                <a:spcPts val="3345"/>
              </a:lnSpc>
              <a:buFont typeface="Arial" panose="020B0704020202020204" pitchFamily="34" charset="0"/>
              <a:buChar char="•"/>
            </a:pPr>
            <a:r>
              <a:rPr lang="en-US" sz="28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Consistency</a:t>
            </a:r>
            <a:endParaRPr lang="en-US" sz="28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marL="457200" indent="-457200">
              <a:lnSpc>
                <a:spcPts val="3345"/>
              </a:lnSpc>
              <a:buFont typeface="Arial" panose="020B0704020202020204" pitchFamily="34" charset="0"/>
              <a:buChar char="•"/>
            </a:pPr>
            <a:r>
              <a:rPr lang="en-US" sz="28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Transparency</a:t>
            </a:r>
            <a:endParaRPr lang="en-US" sz="28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30868" y="5095200"/>
            <a:ext cx="4996677" cy="1123712"/>
          </a:xfrm>
          <a:prstGeom prst="wedgeRoundRectCallout">
            <a:avLst>
              <a:gd name="adj1" fmla="val 499"/>
              <a:gd name="adj2" fmla="val -1556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ill Sans MT" panose="020B0502020104020203" pitchFamily="34" charset="0"/>
              </a:rPr>
              <a:t>system that is able to present itself to users and applications as if it were only a single computer system is said to be transparent.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Scalability</a:t>
            </a:r>
            <a:r>
              <a:rPr lang="en-US" sz="3200" dirty="0"/>
              <a:t>: </a:t>
            </a:r>
            <a:endParaRPr lang="en-US" sz="3200" dirty="0"/>
          </a:p>
          <a:p>
            <a:pPr lvl="1" algn="just"/>
            <a:r>
              <a:rPr lang="en-US" sz="2800" dirty="0"/>
              <a:t>Distributed systems are made on default to be scalable. </a:t>
            </a:r>
            <a:endParaRPr lang="en-US" sz="2800" dirty="0"/>
          </a:p>
          <a:p>
            <a:pPr lvl="1" algn="just"/>
            <a:r>
              <a:rPr lang="en-US" sz="2800" dirty="0"/>
              <a:t>Whenever there is an increase in workload, users can add more workstations.</a:t>
            </a:r>
            <a:endParaRPr lang="en-US" sz="2800" dirty="0"/>
          </a:p>
          <a:p>
            <a:pPr lvl="1" algn="just"/>
            <a:r>
              <a:rPr lang="en-US" sz="2800" dirty="0"/>
              <a:t>There is no need to upgrade a single system. </a:t>
            </a:r>
            <a:endParaRPr lang="en-US" sz="2800" dirty="0"/>
          </a:p>
          <a:p>
            <a:pPr lvl="1" algn="just"/>
            <a:r>
              <a:rPr lang="en-US" sz="2800" dirty="0"/>
              <a:t>Moreover, no any restrictions are placed on the number of machines.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Reliability</a:t>
            </a:r>
            <a:r>
              <a:rPr lang="en-US" sz="3200" dirty="0"/>
              <a:t>: </a:t>
            </a:r>
            <a:endParaRPr lang="en-US" sz="3200" dirty="0"/>
          </a:p>
          <a:p>
            <a:pPr lvl="1" algn="just"/>
            <a:r>
              <a:rPr lang="en-US" sz="2800" dirty="0"/>
              <a:t>Distributed systems are far more reliable than single systems in terms of failures. </a:t>
            </a:r>
            <a:endParaRPr lang="en-US" sz="2800" dirty="0"/>
          </a:p>
          <a:p>
            <a:pPr lvl="1" algn="just"/>
            <a:r>
              <a:rPr lang="en-US" sz="2800" dirty="0"/>
              <a:t>Even in the case of a single node malfunctioning, it does not pose problems to the remaining servers. Other nodes can continue to function fine.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Low Latency(</a:t>
            </a:r>
            <a:r>
              <a:rPr lang="" altLang="en-US" sz="3200" b="1" dirty="0"/>
              <a:t>বিলম্ব</a:t>
            </a:r>
            <a:r>
              <a:rPr lang="en-US" sz="3200" b="1" dirty="0"/>
              <a:t>)</a:t>
            </a:r>
            <a:r>
              <a:rPr lang="en-US" sz="3200" dirty="0"/>
              <a:t>: </a:t>
            </a:r>
            <a:endParaRPr lang="en-US" sz="3200" dirty="0"/>
          </a:p>
          <a:p>
            <a:pPr lvl="1" algn="just"/>
            <a:r>
              <a:rPr lang="en-US" sz="2800" dirty="0"/>
              <a:t>Since users can have a node in multiple geographical locations, distributed systems allow the traffic to hit a node that’s closest, resulting in low latency and better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Efficiency</a:t>
            </a:r>
            <a:r>
              <a:rPr lang="en-US" sz="3200" dirty="0"/>
              <a:t>:</a:t>
            </a:r>
            <a:endParaRPr lang="en-US" sz="3200" dirty="0"/>
          </a:p>
          <a:p>
            <a:pPr lvl="1" algn="just"/>
            <a:r>
              <a:rPr lang="en-US" sz="2800" dirty="0"/>
              <a:t>Distributed systems allow breaking complex problems/data into smaller pieces and have multiple computers work on them in parallel, which can help cut down on the time needed to solve/compute those problems.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Pitfalls when Developing </a:t>
            </a:r>
            <a:br>
              <a:rPr lang="en-US" altLang="en-US" dirty="0"/>
            </a:br>
            <a:r>
              <a:rPr lang="en-US" altLang="en-US" dirty="0"/>
              <a:t>Distributed Systems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False assumptions made by first time developer:</a:t>
            </a:r>
            <a:endParaRPr lang="en-US" altLang="en-US" dirty="0"/>
          </a:p>
          <a:p>
            <a:r>
              <a:rPr lang="en-US" altLang="en-US" dirty="0"/>
              <a:t>The network is reliable.</a:t>
            </a:r>
            <a:endParaRPr lang="en-US" altLang="en-US" dirty="0"/>
          </a:p>
          <a:p>
            <a:r>
              <a:rPr lang="en-US" altLang="en-US" dirty="0"/>
              <a:t>The network is secure.</a:t>
            </a:r>
            <a:endParaRPr lang="en-US" altLang="en-US" dirty="0"/>
          </a:p>
          <a:p>
            <a:r>
              <a:rPr lang="en-US" altLang="en-US" dirty="0"/>
              <a:t>The network is homogeneous.</a:t>
            </a:r>
            <a:endParaRPr lang="en-US" altLang="en-US" dirty="0"/>
          </a:p>
          <a:p>
            <a:r>
              <a:rPr lang="en-US" altLang="en-US" dirty="0"/>
              <a:t>The topology does not change.</a:t>
            </a:r>
            <a:endParaRPr lang="en-US" altLang="en-US" dirty="0"/>
          </a:p>
          <a:p>
            <a:r>
              <a:rPr lang="en-US" altLang="en-US" dirty="0"/>
              <a:t>Latency is zero.</a:t>
            </a:r>
            <a:endParaRPr lang="en-US" altLang="en-US" dirty="0"/>
          </a:p>
          <a:p>
            <a:r>
              <a:rPr lang="en-US" altLang="en-US" dirty="0"/>
              <a:t>Bandwidth is infinite.</a:t>
            </a:r>
            <a:endParaRPr lang="en-US" altLang="en-US" dirty="0"/>
          </a:p>
          <a:p>
            <a:r>
              <a:rPr lang="en-US" altLang="en-US" dirty="0"/>
              <a:t>Transport cost is zero.</a:t>
            </a:r>
            <a:endParaRPr lang="en-US" altLang="en-US" dirty="0"/>
          </a:p>
          <a:p>
            <a:r>
              <a:rPr lang="en-US" altLang="en-US" dirty="0"/>
              <a:t>There is one administrator.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versus decentralized systems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498" y="2715065"/>
            <a:ext cx="2741292" cy="264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58" y="2482949"/>
            <a:ext cx="2996525" cy="28903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3" y="3222489"/>
            <a:ext cx="2897147" cy="1629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3213" y="5373253"/>
            <a:ext cx="177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centralized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3635" y="5513930"/>
            <a:ext cx="214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decentralized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451145" y="5634258"/>
            <a:ext cx="178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distributed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versus decentralized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Decentralized</a:t>
            </a:r>
            <a:r>
              <a:rPr lang="en-US" dirty="0"/>
              <a:t> is still distributed in the technical sense, but the whole decentralized systems is not owned by one actor. No one company can own a decentralized system, otherwise it wouldn’t be decentralized anymore.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most systems we will go over today can be thought of as </a:t>
            </a:r>
            <a:r>
              <a:rPr lang="en-US" b="1" dirty="0"/>
              <a:t>distributed centralized systems</a:t>
            </a:r>
            <a:r>
              <a:rPr lang="en-US" dirty="0"/>
              <a:t> — and that is what they’re made to 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1524000" y="2774430"/>
            <a:ext cx="9144000" cy="182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70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Hardware or software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components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located at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networked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computers that communicate or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coordinate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their actions only by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passing messages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</a:t>
            </a:r>
            <a:endParaRPr lang="en-US" sz="36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15729" y="4487747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70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</a:t>
            </a:r>
            <a:r>
              <a:rPr lang="en-US" sz="3600" i="1" spc="16" dirty="0" err="1">
                <a:solidFill>
                  <a:srgbClr val="000000"/>
                </a:solidFill>
                <a:latin typeface="Gill Sans MT" panose="020B0502020104020203" pitchFamily="34" charset="0"/>
                <a:ea typeface="IBM Plex Sans Condensed Italics"/>
                <a:cs typeface="IBM Plex Sans Condensed Italics"/>
                <a:sym typeface="IBM Plex Sans Condensed Italics"/>
              </a:rPr>
              <a:t>Coulouris</a:t>
            </a: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Italics"/>
                <a:cs typeface="IBM Plex Sans Condensed Italics"/>
                <a:sym typeface="IBM Plex Sans Condensed Italics"/>
              </a:rPr>
              <a:t>, Dollimore, Kindberg, Blair</a:t>
            </a:r>
            <a:endParaRPr lang="en-US" sz="3600" i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 Italics"/>
              <a:cs typeface="IBM Plex Sans Condensed Italics"/>
              <a:sym typeface="IBM Plex Sans Condensed Itali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1524000" y="2774429"/>
            <a:ext cx="9144000" cy="1371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70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collection of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autonomous computing elements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connected by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which appear to its users as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single coherent system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</a:t>
            </a:r>
            <a:endParaRPr lang="en-US" sz="36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15729" y="4487747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70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-Steen and Tanenbaum</a:t>
            </a:r>
            <a:endParaRPr lang="en-US" sz="3600" i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1524000" y="2774429"/>
            <a:ext cx="9144000" cy="2286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70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system in which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components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located on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networked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computers communicate and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coordinate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their actions by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passing messages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The components interact with each other in order to achieve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</a:t>
            </a:r>
            <a:endParaRPr lang="en-US" sz="3600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15729" y="5162996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70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 Wikipedia</a:t>
            </a:r>
            <a:endParaRPr lang="en-US" sz="3600" i="1" spc="16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6" y="3597279"/>
            <a:ext cx="911228" cy="882653"/>
            <a:chOff x="0" y="0"/>
            <a:chExt cx="911225" cy="882650"/>
          </a:xfrm>
        </p:grpSpPr>
        <p:sp>
          <p:nvSpPr>
            <p:cNvPr id="3" name="Freeform 3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968878" y="2130429"/>
            <a:ext cx="911228" cy="882653"/>
            <a:chOff x="0" y="0"/>
            <a:chExt cx="911225" cy="882650"/>
          </a:xfrm>
        </p:grpSpPr>
        <p:sp>
          <p:nvSpPr>
            <p:cNvPr id="6" name="Freeform 6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250734" y="3863798"/>
            <a:ext cx="911228" cy="882653"/>
            <a:chOff x="0" y="0"/>
            <a:chExt cx="911225" cy="882650"/>
          </a:xfrm>
        </p:grpSpPr>
        <p:sp>
          <p:nvSpPr>
            <p:cNvPr id="9" name="Freeform 9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022259" y="2472358"/>
            <a:ext cx="911228" cy="882653"/>
            <a:chOff x="0" y="0"/>
            <a:chExt cx="911225" cy="882650"/>
          </a:xfrm>
        </p:grpSpPr>
        <p:sp>
          <p:nvSpPr>
            <p:cNvPr id="12" name="Freeform 12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622102" y="5147597"/>
            <a:ext cx="7396963" cy="10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</a:t>
            </a:r>
            <a:endParaRPr lang="en-US" sz="2400" b="1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  <a:p>
            <a:pPr algn="ctr">
              <a:lnSpc>
                <a:spcPts val="2865"/>
              </a:lnSpc>
            </a:pP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(software processes or any piece of hardware used to run a process, store data, etc.) </a:t>
            </a:r>
            <a:endParaRPr lang="en-US" sz="2400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7" y="2130428"/>
            <a:ext cx="4169521" cy="2616022"/>
            <a:chOff x="0" y="0"/>
            <a:chExt cx="4169524" cy="2616022"/>
          </a:xfrm>
        </p:grpSpPr>
        <p:sp>
          <p:nvSpPr>
            <p:cNvPr id="3" name="Freeform 3"/>
            <p:cNvSpPr/>
            <p:nvPr/>
          </p:nvSpPr>
          <p:spPr>
            <a:xfrm>
              <a:off x="1274699" y="69850"/>
              <a:ext cx="771779" cy="742950"/>
            </a:xfrm>
            <a:custGeom>
              <a:avLst/>
              <a:gdLst/>
              <a:ahLst/>
              <a:cxnLst/>
              <a:rect l="l" t="t" r="r" b="b"/>
              <a:pathLst>
                <a:path w="771779" h="742950">
                  <a:moveTo>
                    <a:pt x="127" y="371475"/>
                  </a:moveTo>
                  <a:cubicBezTo>
                    <a:pt x="127" y="166370"/>
                    <a:pt x="172847" y="0"/>
                    <a:pt x="385953" y="0"/>
                  </a:cubicBezTo>
                  <a:cubicBezTo>
                    <a:pt x="599059" y="0"/>
                    <a:pt x="771779" y="166370"/>
                    <a:pt x="771779" y="371475"/>
                  </a:cubicBezTo>
                  <a:cubicBezTo>
                    <a:pt x="771779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68349" y="635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127" y="377825"/>
                  </a:moveTo>
                  <a:cubicBezTo>
                    <a:pt x="127" y="168910"/>
                    <a:pt x="175895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15367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153035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328162" y="41173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812" y="40538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556637" y="180327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50287" y="179692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17931" y="69672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28472" y="215811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37438" y="103390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22399" y="69735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204591" y="114769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043049" y="42913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587362" y="5373130"/>
            <a:ext cx="7702201" cy="72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</a:t>
            </a:r>
            <a:endParaRPr lang="en-US" sz="2400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7" y="2130428"/>
            <a:ext cx="4169521" cy="2616022"/>
            <a:chOff x="0" y="0"/>
            <a:chExt cx="4169524" cy="2616022"/>
          </a:xfrm>
        </p:grpSpPr>
        <p:sp>
          <p:nvSpPr>
            <p:cNvPr id="3" name="Freeform 3"/>
            <p:cNvSpPr/>
            <p:nvPr/>
          </p:nvSpPr>
          <p:spPr>
            <a:xfrm>
              <a:off x="1274699" y="69850"/>
              <a:ext cx="771779" cy="742950"/>
            </a:xfrm>
            <a:custGeom>
              <a:avLst/>
              <a:gdLst/>
              <a:ahLst/>
              <a:cxnLst/>
              <a:rect l="l" t="t" r="r" b="b"/>
              <a:pathLst>
                <a:path w="771779" h="742950">
                  <a:moveTo>
                    <a:pt x="127" y="371475"/>
                  </a:moveTo>
                  <a:cubicBezTo>
                    <a:pt x="127" y="166370"/>
                    <a:pt x="172847" y="0"/>
                    <a:pt x="385953" y="0"/>
                  </a:cubicBezTo>
                  <a:cubicBezTo>
                    <a:pt x="599059" y="0"/>
                    <a:pt x="771779" y="166370"/>
                    <a:pt x="771779" y="371475"/>
                  </a:cubicBezTo>
                  <a:cubicBezTo>
                    <a:pt x="771779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68349" y="635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127" y="377825"/>
                  </a:moveTo>
                  <a:cubicBezTo>
                    <a:pt x="127" y="168910"/>
                    <a:pt x="175895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15367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153035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328162" y="41173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812" y="40538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556637" y="180327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50287" y="179692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17931" y="69672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28472" y="215811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37438" y="103390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22399" y="69735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204591" y="114769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043049" y="42913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512064" y="1183259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505714" y="1176909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355344" y="1315593"/>
              <a:ext cx="272796" cy="276987"/>
            </a:xfrm>
            <a:custGeom>
              <a:avLst/>
              <a:gdLst/>
              <a:ahLst/>
              <a:cxnLst/>
              <a:rect l="l" t="t" r="r" b="b"/>
              <a:pathLst>
                <a:path w="272796" h="276987">
                  <a:moveTo>
                    <a:pt x="0" y="276987"/>
                  </a:moveTo>
                  <a:lnTo>
                    <a:pt x="272796" y="276987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348994" y="1309243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058037" y="2221865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051687" y="2215515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817499" y="874141"/>
              <a:ext cx="179578" cy="277749"/>
            </a:xfrm>
            <a:custGeom>
              <a:avLst/>
              <a:gdLst/>
              <a:ahLst/>
              <a:cxnLst/>
              <a:rect l="l" t="t" r="r" b="b"/>
              <a:pathLst>
                <a:path w="179578" h="277749">
                  <a:moveTo>
                    <a:pt x="10795" y="277749"/>
                  </a:moveTo>
                  <a:lnTo>
                    <a:pt x="144145" y="67691"/>
                  </a:lnTo>
                  <a:lnTo>
                    <a:pt x="170942" y="84709"/>
                  </a:lnTo>
                  <a:lnTo>
                    <a:pt x="179578" y="0"/>
                  </a:lnTo>
                  <a:lnTo>
                    <a:pt x="106553" y="43942"/>
                  </a:lnTo>
                  <a:lnTo>
                    <a:pt x="133350" y="60960"/>
                  </a:lnTo>
                  <a:lnTo>
                    <a:pt x="0" y="2710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673225" y="1360424"/>
              <a:ext cx="260223" cy="117856"/>
            </a:xfrm>
            <a:custGeom>
              <a:avLst/>
              <a:gdLst/>
              <a:ahLst/>
              <a:cxnLst/>
              <a:rect l="l" t="t" r="r" b="b"/>
              <a:pathLst>
                <a:path w="260223" h="117856">
                  <a:moveTo>
                    <a:pt x="4699" y="117856"/>
                  </a:moveTo>
                  <a:lnTo>
                    <a:pt x="192024" y="41148"/>
                  </a:lnTo>
                  <a:lnTo>
                    <a:pt x="204089" y="70485"/>
                  </a:lnTo>
                  <a:lnTo>
                    <a:pt x="260223" y="6350"/>
                  </a:lnTo>
                  <a:lnTo>
                    <a:pt x="175260" y="0"/>
                  </a:lnTo>
                  <a:lnTo>
                    <a:pt x="187325" y="29337"/>
                  </a:lnTo>
                  <a:lnTo>
                    <a:pt x="0" y="1060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387729" y="2291588"/>
              <a:ext cx="272796" cy="76200"/>
            </a:xfrm>
            <a:custGeom>
              <a:avLst/>
              <a:gdLst/>
              <a:ahLst/>
              <a:cxnLst/>
              <a:rect l="l" t="t" r="r" b="b"/>
              <a:pathLst>
                <a:path w="272796" h="76200">
                  <a:moveTo>
                    <a:pt x="196596" y="0"/>
                  </a:moveTo>
                  <a:lnTo>
                    <a:pt x="272796" y="38100"/>
                  </a:lnTo>
                  <a:lnTo>
                    <a:pt x="196596" y="76200"/>
                  </a:lnTo>
                  <a:lnTo>
                    <a:pt x="196596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96596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  <p:sp>
        <p:nvSpPr>
          <p:cNvPr id="35" name="TextBox 18"/>
          <p:cNvSpPr txBox="1"/>
          <p:nvPr/>
        </p:nvSpPr>
        <p:spPr>
          <a:xfrm>
            <a:off x="2587362" y="5373130"/>
            <a:ext cx="7702201" cy="10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 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and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communicate by passing message.</a:t>
            </a:r>
            <a:endParaRPr lang="en-US" sz="2400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040067" y="1958978"/>
            <a:ext cx="5754691" cy="3082928"/>
            <a:chOff x="0" y="0"/>
            <a:chExt cx="5754688" cy="3082925"/>
          </a:xfrm>
        </p:grpSpPr>
        <p:sp>
          <p:nvSpPr>
            <p:cNvPr id="3" name="Freeform 3"/>
            <p:cNvSpPr/>
            <p:nvPr/>
          </p:nvSpPr>
          <p:spPr>
            <a:xfrm>
              <a:off x="69850" y="69850"/>
              <a:ext cx="5614924" cy="2943225"/>
            </a:xfrm>
            <a:custGeom>
              <a:avLst/>
              <a:gdLst/>
              <a:ahLst/>
              <a:cxnLst/>
              <a:rect l="l" t="t" r="r" b="b"/>
              <a:pathLst>
                <a:path w="5614924" h="2943225">
                  <a:moveTo>
                    <a:pt x="0" y="1471676"/>
                  </a:moveTo>
                  <a:cubicBezTo>
                    <a:pt x="0" y="658876"/>
                    <a:pt x="1256919" y="0"/>
                    <a:pt x="2807462" y="0"/>
                  </a:cubicBezTo>
                  <a:cubicBezTo>
                    <a:pt x="4358005" y="0"/>
                    <a:pt x="5614924" y="658876"/>
                    <a:pt x="5614924" y="1471676"/>
                  </a:cubicBezTo>
                  <a:cubicBezTo>
                    <a:pt x="5614924" y="2284476"/>
                    <a:pt x="4358005" y="2943225"/>
                    <a:pt x="2807462" y="2943225"/>
                  </a:cubicBezTo>
                  <a:cubicBezTo>
                    <a:pt x="1256919" y="2943225"/>
                    <a:pt x="0" y="2284349"/>
                    <a:pt x="0" y="1471676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5627624" cy="2955925"/>
            </a:xfrm>
            <a:custGeom>
              <a:avLst/>
              <a:gdLst/>
              <a:ahLst/>
              <a:cxnLst/>
              <a:rect l="l" t="t" r="r" b="b"/>
              <a:pathLst>
                <a:path w="5627624" h="2955925">
                  <a:moveTo>
                    <a:pt x="0" y="1477899"/>
                  </a:moveTo>
                  <a:cubicBezTo>
                    <a:pt x="0" y="658622"/>
                    <a:pt x="1263904" y="0"/>
                    <a:pt x="2813812" y="0"/>
                  </a:cubicBezTo>
                  <a:lnTo>
                    <a:pt x="2813812" y="6350"/>
                  </a:lnTo>
                  <a:lnTo>
                    <a:pt x="2813812" y="0"/>
                  </a:lnTo>
                  <a:cubicBezTo>
                    <a:pt x="4363720" y="0"/>
                    <a:pt x="5627624" y="658622"/>
                    <a:pt x="5627624" y="1477899"/>
                  </a:cubicBezTo>
                  <a:lnTo>
                    <a:pt x="5621274" y="1477899"/>
                  </a:lnTo>
                  <a:lnTo>
                    <a:pt x="5627624" y="1477899"/>
                  </a:lnTo>
                  <a:cubicBezTo>
                    <a:pt x="5627624" y="2297176"/>
                    <a:pt x="4363720" y="2955925"/>
                    <a:pt x="2813812" y="2955925"/>
                  </a:cubicBezTo>
                  <a:lnTo>
                    <a:pt x="2813812" y="2949575"/>
                  </a:lnTo>
                  <a:lnTo>
                    <a:pt x="2813812" y="2955925"/>
                  </a:lnTo>
                  <a:cubicBezTo>
                    <a:pt x="1263904" y="2955925"/>
                    <a:pt x="0" y="2297303"/>
                    <a:pt x="0" y="1477899"/>
                  </a:cubicBezTo>
                  <a:lnTo>
                    <a:pt x="6350" y="1477899"/>
                  </a:lnTo>
                  <a:lnTo>
                    <a:pt x="0" y="1477899"/>
                  </a:lnTo>
                  <a:moveTo>
                    <a:pt x="12700" y="1477899"/>
                  </a:moveTo>
                  <a:cubicBezTo>
                    <a:pt x="12700" y="2284095"/>
                    <a:pt x="1262761" y="2943225"/>
                    <a:pt x="2813812" y="2943225"/>
                  </a:cubicBezTo>
                  <a:cubicBezTo>
                    <a:pt x="4364863" y="2943225"/>
                    <a:pt x="5614924" y="2284222"/>
                    <a:pt x="5614924" y="1477899"/>
                  </a:cubicBezTo>
                  <a:cubicBezTo>
                    <a:pt x="5614924" y="671576"/>
                    <a:pt x="4364990" y="12700"/>
                    <a:pt x="2813812" y="12700"/>
                  </a:cubicBezTo>
                  <a:cubicBezTo>
                    <a:pt x="1262634" y="12700"/>
                    <a:pt x="12700" y="671703"/>
                    <a:pt x="12700" y="14778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998726" y="2413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992249" y="234950"/>
              <a:ext cx="784479" cy="755650"/>
            </a:xfrm>
            <a:custGeom>
              <a:avLst/>
              <a:gdLst/>
              <a:ahLst/>
              <a:cxnLst/>
              <a:rect l="l" t="t" r="r" b="b"/>
              <a:pathLst>
                <a:path w="784479" h="755650">
                  <a:moveTo>
                    <a:pt x="127" y="377825"/>
                  </a:moveTo>
                  <a:cubicBezTo>
                    <a:pt x="127" y="168910"/>
                    <a:pt x="175895" y="0"/>
                    <a:pt x="392303" y="0"/>
                  </a:cubicBezTo>
                  <a:lnTo>
                    <a:pt x="392303" y="6350"/>
                  </a:lnTo>
                  <a:lnTo>
                    <a:pt x="392303" y="0"/>
                  </a:lnTo>
                  <a:cubicBezTo>
                    <a:pt x="608584" y="0"/>
                    <a:pt x="784479" y="168910"/>
                    <a:pt x="784479" y="377825"/>
                  </a:cubicBezTo>
                  <a:lnTo>
                    <a:pt x="778129" y="377825"/>
                  </a:lnTo>
                  <a:lnTo>
                    <a:pt x="784479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793750" y="170815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87400" y="17018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52062" y="58318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045712" y="57683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280537" y="197472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274187" y="196837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441831" y="86817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452372" y="232956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61338" y="120535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646299" y="86880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928491" y="131914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66949" y="60058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35964" y="1354709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29614" y="1348359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079244" y="1487043"/>
              <a:ext cx="272796" cy="276987"/>
            </a:xfrm>
            <a:custGeom>
              <a:avLst/>
              <a:gdLst/>
              <a:ahLst/>
              <a:cxnLst/>
              <a:rect l="l" t="t" r="r" b="b"/>
              <a:pathLst>
                <a:path w="272796" h="276987">
                  <a:moveTo>
                    <a:pt x="0" y="276987"/>
                  </a:moveTo>
                  <a:lnTo>
                    <a:pt x="272796" y="276987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072894" y="1480693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781937" y="2393315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775587" y="2386965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41399" y="1045591"/>
              <a:ext cx="179578" cy="277749"/>
            </a:xfrm>
            <a:custGeom>
              <a:avLst/>
              <a:gdLst/>
              <a:ahLst/>
              <a:cxnLst/>
              <a:rect l="l" t="t" r="r" b="b"/>
              <a:pathLst>
                <a:path w="179578" h="277749">
                  <a:moveTo>
                    <a:pt x="10795" y="277749"/>
                  </a:moveTo>
                  <a:lnTo>
                    <a:pt x="144145" y="67691"/>
                  </a:lnTo>
                  <a:lnTo>
                    <a:pt x="170942" y="84709"/>
                  </a:lnTo>
                  <a:lnTo>
                    <a:pt x="179578" y="0"/>
                  </a:lnTo>
                  <a:lnTo>
                    <a:pt x="106553" y="43942"/>
                  </a:lnTo>
                  <a:lnTo>
                    <a:pt x="133350" y="60960"/>
                  </a:lnTo>
                  <a:lnTo>
                    <a:pt x="0" y="2710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397125" y="1531874"/>
              <a:ext cx="260223" cy="117856"/>
            </a:xfrm>
            <a:custGeom>
              <a:avLst/>
              <a:gdLst/>
              <a:ahLst/>
              <a:cxnLst/>
              <a:rect l="l" t="t" r="r" b="b"/>
              <a:pathLst>
                <a:path w="260223" h="117856">
                  <a:moveTo>
                    <a:pt x="4699" y="117856"/>
                  </a:moveTo>
                  <a:lnTo>
                    <a:pt x="192024" y="41148"/>
                  </a:lnTo>
                  <a:lnTo>
                    <a:pt x="204089" y="70485"/>
                  </a:lnTo>
                  <a:lnTo>
                    <a:pt x="260223" y="6350"/>
                  </a:lnTo>
                  <a:lnTo>
                    <a:pt x="175260" y="0"/>
                  </a:lnTo>
                  <a:lnTo>
                    <a:pt x="187325" y="29337"/>
                  </a:lnTo>
                  <a:lnTo>
                    <a:pt x="0" y="1060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111629" y="2463038"/>
              <a:ext cx="272796" cy="76200"/>
            </a:xfrm>
            <a:custGeom>
              <a:avLst/>
              <a:gdLst/>
              <a:ahLst/>
              <a:cxnLst/>
              <a:rect l="l" t="t" r="r" b="b"/>
              <a:pathLst>
                <a:path w="272796" h="76200">
                  <a:moveTo>
                    <a:pt x="196596" y="0"/>
                  </a:moveTo>
                  <a:lnTo>
                    <a:pt x="272796" y="38100"/>
                  </a:lnTo>
                  <a:lnTo>
                    <a:pt x="196596" y="76200"/>
                  </a:lnTo>
                  <a:lnTo>
                    <a:pt x="196596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96596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TextBox 18"/>
          <p:cNvSpPr txBox="1"/>
          <p:nvPr/>
        </p:nvSpPr>
        <p:spPr>
          <a:xfrm>
            <a:off x="2593329" y="5209927"/>
            <a:ext cx="7702201" cy="146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 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and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communicate by passing message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to achieve </a:t>
            </a:r>
            <a:r>
              <a:rPr lang="en-US" sz="2400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  <a:r>
              <a:rPr lang="en-US" sz="2400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appearing as a single coherent system.</a:t>
            </a:r>
            <a:endParaRPr lang="en-US" sz="2400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6470</Words>
  <Application>WPS Presentation</Application>
  <PresentationFormat>Widescreen</PresentationFormat>
  <Paragraphs>228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SimSun</vt:lpstr>
      <vt:lpstr>Wingdings</vt:lpstr>
      <vt:lpstr>Gill Sans MT</vt:lpstr>
      <vt:lpstr>苹方-简</vt:lpstr>
      <vt:lpstr>IBM Plex Sans Condensed</vt:lpstr>
      <vt:lpstr>IBM Plex Sans Condensed Bold</vt:lpstr>
      <vt:lpstr>IBM Plex Sans Condensed Italics</vt:lpstr>
      <vt:lpstr>Microsoft YaHei</vt:lpstr>
      <vt:lpstr>汉仪旗黑</vt:lpstr>
      <vt:lpstr>Arial Unicode MS</vt:lpstr>
      <vt:lpstr>Calibri</vt:lpstr>
      <vt:lpstr>Helvetica Neue</vt:lpstr>
      <vt:lpstr>Times</vt:lpstr>
      <vt:lpstr>Times New Roman</vt:lpstr>
      <vt:lpstr>Zapf Dingbats</vt:lpstr>
      <vt:lpstr>Thonburi</vt:lpstr>
      <vt:lpstr>汉仪书宋二KW</vt:lpstr>
      <vt:lpstr>Office Theme</vt:lpstr>
      <vt:lpstr>CSE 601: Distributed Systems</vt:lpstr>
      <vt:lpstr>Introduction to Distributed System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Examples of distributed systems</vt:lpstr>
      <vt:lpstr>Examples of distributed systems</vt:lpstr>
      <vt:lpstr>A typical portion of the Internet </vt:lpstr>
      <vt:lpstr>Portable and handheld devices in a distributed system</vt:lpstr>
      <vt:lpstr>Cloud computing</vt:lpstr>
      <vt:lpstr>Why distributed systems?</vt:lpstr>
      <vt:lpstr>Why make a system distributed? </vt:lpstr>
      <vt:lpstr>Why NOT make a system distributed? </vt:lpstr>
      <vt:lpstr>Challenging properties</vt:lpstr>
      <vt:lpstr>Challenging properties</vt:lpstr>
      <vt:lpstr>Challenging properties</vt:lpstr>
      <vt:lpstr>Advantages of Distributed Systems</vt:lpstr>
      <vt:lpstr>Advantages of Distributed Systems</vt:lpstr>
      <vt:lpstr>Advantages of Distributed Systems</vt:lpstr>
      <vt:lpstr>Advantages of Distributed Systems</vt:lpstr>
      <vt:lpstr>Pitfalls when Developing  Distributed Systems</vt:lpstr>
      <vt:lpstr>Distributed versus decentralized systems</vt:lpstr>
      <vt:lpstr>Distributed versus decentralized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Toukir Ahammed</dc:creator>
  <cp:lastModifiedBy>Rakibul</cp:lastModifiedBy>
  <cp:revision>11</cp:revision>
  <dcterms:created xsi:type="dcterms:W3CDTF">2025-04-22T01:14:16Z</dcterms:created>
  <dcterms:modified xsi:type="dcterms:W3CDTF">2025-04-22T01:14:16Z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B6E4EC5EF0E29C4A68ED0668B0BD8F97_42</vt:lpwstr>
  </property>
  <property fmtid="{D5CDD505-2E9C-101B-9397-08002B2CF9AE}" pid="3" name="KSOProductBuildVer">
    <vt:lpwstr>1033-6.11.0.8608</vt:lpwstr>
  </property>
</Properties>
</file>