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3"/>
    <p:sldId id="284" r:id="rId4"/>
    <p:sldId id="313" r:id="rId5"/>
    <p:sldId id="312" r:id="rId6"/>
    <p:sldId id="285" r:id="rId7"/>
    <p:sldId id="286" r:id="rId8"/>
    <p:sldId id="287" r:id="rId9"/>
    <p:sldId id="275" r:id="rId10"/>
    <p:sldId id="314" r:id="rId11"/>
    <p:sldId id="276" r:id="rId12"/>
    <p:sldId id="277" r:id="rId13"/>
    <p:sldId id="278" r:id="rId14"/>
    <p:sldId id="279" r:id="rId15"/>
    <p:sldId id="280" r:id="rId16"/>
    <p:sldId id="281" r:id="rId17"/>
    <p:sldId id="282" r:id="rId18"/>
    <p:sldId id="283" r:id="rId19"/>
    <p:sldId id="288" r:id="rId20"/>
    <p:sldId id="291" r:id="rId21"/>
    <p:sldId id="292" r:id="rId22"/>
    <p:sldId id="311" r:id="rId23"/>
    <p:sldId id="294" r:id="rId24"/>
    <p:sldId id="289" r:id="rId25"/>
    <p:sldId id="315" r:id="rId26"/>
    <p:sldId id="290" r:id="rId27"/>
    <p:sldId id="316" r:id="rId28"/>
    <p:sldId id="317" r:id="rId29"/>
    <p:sldId id="31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notesMaster" Target="notesMasters/notesMaster1.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453B2A-649C-47D2-B149-313A8222923C}"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93E89F-D0F4-4845-90C4-681A217667A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Gill Sans MT" panose="020B0502020104020203" pitchFamily="34" charset="0"/>
              </a:defRPr>
            </a:lvl1pPr>
          </a:lstStyle>
          <a:p>
            <a:r>
              <a:rPr lang="en-US" dirty="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Autofit/>
          </a:bodyPr>
          <a:lstStyle>
            <a:lvl1pPr marL="0" indent="0" algn="ctr">
              <a:buNone/>
              <a:defRPr sz="4000">
                <a:latin typeface="Gill Sans MT" panose="020B05020201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lvl1pPr>
              <a:defRPr>
                <a:latin typeface="Gill Sans MT" panose="020B0502020104020203" pitchFamily="34" charset="0"/>
              </a:defRPr>
            </a:lvl1pPr>
          </a:lstStyle>
          <a:p>
            <a:fld id="{DADE2353-34E2-4DBF-AFB1-31497BAECD2D}" type="datetimeFigureOut">
              <a:rPr lang="en-US" smtClean="0"/>
            </a:fld>
            <a:endParaRPr lang="en-US" dirty="0"/>
          </a:p>
        </p:txBody>
      </p:sp>
      <p:sp>
        <p:nvSpPr>
          <p:cNvPr id="5" name="Footer Placeholder 4"/>
          <p:cNvSpPr>
            <a:spLocks noGrp="1"/>
          </p:cNvSpPr>
          <p:nvPr>
            <p:ph type="ftr" sz="quarter" idx="11"/>
          </p:nvPr>
        </p:nvSpPr>
        <p:spPr/>
        <p:txBody>
          <a:bodyPr/>
          <a:lstStyle>
            <a:lvl1pPr>
              <a:defRPr>
                <a:latin typeface="Gill Sans MT" panose="020B0502020104020203"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Gill Sans MT" panose="020B0502020104020203" pitchFamily="34" charset="0"/>
              </a:defRPr>
            </a:lvl1pPr>
          </a:lstStyle>
          <a:p>
            <a:fld id="{8170D8CF-7E31-4249-BDB4-34EBE6CF332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ADE2353-34E2-4DBF-AFB1-31497BAECD2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0D8CF-7E31-4249-BDB4-34EBE6CF332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ADE2353-34E2-4DBF-AFB1-31497BAECD2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0D8CF-7E31-4249-BDB4-34EBE6CF332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ADE2353-34E2-4DBF-AFB1-31497BAECD2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0D8CF-7E31-4249-BDB4-34EBE6CF332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ADE2353-34E2-4DBF-AFB1-31497BAECD2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0D8CF-7E31-4249-BDB4-34EBE6CF332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DADE2353-34E2-4DBF-AFB1-31497BAECD2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0D8CF-7E31-4249-BDB4-34EBE6CF332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DADE2353-34E2-4DBF-AFB1-31497BAECD2D}"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70D8CF-7E31-4249-BDB4-34EBE6CF332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DADE2353-34E2-4DBF-AFB1-31497BAECD2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70D8CF-7E31-4249-BDB4-34EBE6CF332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DE2353-34E2-4DBF-AFB1-31497BAECD2D}"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70D8CF-7E31-4249-BDB4-34EBE6CF332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ADE2353-34E2-4DBF-AFB1-31497BAECD2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0D8CF-7E31-4249-BDB4-34EBE6CF332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ADE2353-34E2-4DBF-AFB1-31497BAECD2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0D8CF-7E31-4249-BDB4-34EBE6CF332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DE2353-34E2-4DBF-AFB1-31497BAECD2D}"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70D8CF-7E31-4249-BDB4-34EBE6CF332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Gill Sans MT" panose="020B05020201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iit.du.ac.b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CSE 601: Distributed Systems</a:t>
            </a:r>
            <a:endParaRPr lang="en-US" dirty="0"/>
          </a:p>
        </p:txBody>
      </p:sp>
      <p:sp>
        <p:nvSpPr>
          <p:cNvPr id="3" name="Subtitle 2"/>
          <p:cNvSpPr>
            <a:spLocks noGrp="1"/>
          </p:cNvSpPr>
          <p:nvPr>
            <p:ph type="subTitle" idx="1"/>
          </p:nvPr>
        </p:nvSpPr>
        <p:spPr/>
        <p:txBody>
          <a:bodyPr/>
          <a:lstStyle/>
          <a:p>
            <a:r>
              <a:rPr lang="en-US" dirty="0"/>
              <a:t>Toukir Ahammed</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Types of distribution transparency</a:t>
            </a:r>
            <a:endParaRPr lang="en-US" dirty="0"/>
          </a:p>
        </p:txBody>
      </p:sp>
      <p:graphicFrame>
        <p:nvGraphicFramePr>
          <p:cNvPr id="9" name="Content Placeholder 8"/>
          <p:cNvGraphicFramePr>
            <a:graphicFrameLocks noGrp="1"/>
          </p:cNvGraphicFramePr>
          <p:nvPr>
            <p:ph idx="1"/>
          </p:nvPr>
        </p:nvGraphicFramePr>
        <p:xfrm>
          <a:off x="838200" y="1825624"/>
          <a:ext cx="10120532" cy="4406360"/>
        </p:xfrm>
        <a:graphic>
          <a:graphicData uri="http://schemas.openxmlformats.org/drawingml/2006/table">
            <a:tbl>
              <a:tblPr firstRow="1" bandRow="1">
                <a:tableStyleId>{5940675A-B579-460E-94D1-54222C63F5DA}</a:tableStyleId>
              </a:tblPr>
              <a:tblGrid>
                <a:gridCol w="1813910"/>
                <a:gridCol w="8306622"/>
              </a:tblGrid>
              <a:tr h="550795">
                <a:tc>
                  <a:txBody>
                    <a:bodyPr/>
                    <a:lstStyle/>
                    <a:p>
                      <a:r>
                        <a:rPr lang="en-US" sz="2000" b="1" dirty="0">
                          <a:latin typeface="Gill Sans MT" panose="020B0502020104020203" pitchFamily="34" charset="0"/>
                        </a:rPr>
                        <a:t>Transparency</a:t>
                      </a:r>
                      <a:endParaRPr lang="en-US" sz="2000" b="1" dirty="0">
                        <a:latin typeface="Gill Sans MT" panose="020B0502020104020203" pitchFamily="34" charset="0"/>
                      </a:endParaRPr>
                    </a:p>
                  </a:txBody>
                  <a:tcPr/>
                </a:tc>
                <a:tc>
                  <a:txBody>
                    <a:bodyPr/>
                    <a:lstStyle/>
                    <a:p>
                      <a:r>
                        <a:rPr lang="en-US" sz="2000" b="1" dirty="0">
                          <a:latin typeface="Gill Sans MT" panose="020B0502020104020203" pitchFamily="34" charset="0"/>
                        </a:rPr>
                        <a:t>Description</a:t>
                      </a:r>
                      <a:endParaRPr lang="en-US" sz="2000" b="1" dirty="0">
                        <a:latin typeface="Gill Sans MT" panose="020B0502020104020203" pitchFamily="34" charset="0"/>
                      </a:endParaRPr>
                    </a:p>
                  </a:txBody>
                  <a:tcPr/>
                </a:tc>
              </a:tr>
              <a:tr h="550795">
                <a:tc>
                  <a:txBody>
                    <a:bodyPr/>
                    <a:lstStyle/>
                    <a:p>
                      <a:r>
                        <a:rPr lang="en-US" sz="2000" dirty="0">
                          <a:latin typeface="Gill Sans MT" panose="020B0502020104020203" pitchFamily="34" charset="0"/>
                        </a:rPr>
                        <a:t>Access</a:t>
                      </a:r>
                      <a:endParaRPr lang="en-US" sz="2000" dirty="0">
                        <a:latin typeface="Gill Sans MT" panose="020B0502020104020203" pitchFamily="34" charset="0"/>
                      </a:endParaRPr>
                    </a:p>
                  </a:txBody>
                  <a:tcPr/>
                </a:tc>
                <a:tc>
                  <a:txBody>
                    <a:bodyPr/>
                    <a:lstStyle/>
                    <a:p>
                      <a:r>
                        <a:rPr lang="en-US" sz="2000" b="0" u="none" strike="noStrike" kern="1200" baseline="0" dirty="0">
                          <a:solidFill>
                            <a:schemeClr val="dk1"/>
                          </a:solidFill>
                          <a:latin typeface="Gill Sans MT" panose="020B0502020104020203" pitchFamily="34" charset="0"/>
                        </a:rPr>
                        <a:t>Hide differences in data representation and how an object is accessed</a:t>
                      </a:r>
                      <a:endParaRPr lang="en-US" sz="2000" dirty="0">
                        <a:latin typeface="Gill Sans MT" panose="020B0502020104020203" pitchFamily="34" charset="0"/>
                      </a:endParaRPr>
                    </a:p>
                  </a:txBody>
                  <a:tcPr/>
                </a:tc>
              </a:tr>
              <a:tr h="550795">
                <a:tc>
                  <a:txBody>
                    <a:bodyPr/>
                    <a:lstStyle/>
                    <a:p>
                      <a:r>
                        <a:rPr lang="en-US" sz="2000" b="0" u="none" strike="noStrike" kern="1200" baseline="0" dirty="0">
                          <a:solidFill>
                            <a:schemeClr val="dk1"/>
                          </a:solidFill>
                          <a:latin typeface="Gill Sans MT" panose="020B0502020104020203" pitchFamily="34" charset="0"/>
                        </a:rPr>
                        <a:t>Location</a:t>
                      </a:r>
                      <a:endParaRPr lang="en-US" sz="2000" dirty="0">
                        <a:latin typeface="Gill Sans MT" panose="020B0502020104020203" pitchFamily="34" charset="0"/>
                      </a:endParaRPr>
                    </a:p>
                  </a:txBody>
                  <a:tcPr/>
                </a:tc>
                <a:tc>
                  <a:txBody>
                    <a:bodyPr/>
                    <a:lstStyle/>
                    <a:p>
                      <a:r>
                        <a:rPr lang="en-US" sz="2000" b="0" u="none" strike="noStrike" kern="1200" baseline="0" dirty="0">
                          <a:solidFill>
                            <a:schemeClr val="dk1"/>
                          </a:solidFill>
                          <a:latin typeface="Gill Sans MT" panose="020B0502020104020203" pitchFamily="34" charset="0"/>
                        </a:rPr>
                        <a:t>Hide where an object is located</a:t>
                      </a:r>
                      <a:endParaRPr lang="en-US" sz="2000" dirty="0">
                        <a:latin typeface="Gill Sans MT" panose="020B0502020104020203" pitchFamily="34" charset="0"/>
                      </a:endParaRPr>
                    </a:p>
                  </a:txBody>
                  <a:tcPr/>
                </a:tc>
              </a:tr>
              <a:tr h="550795">
                <a:tc>
                  <a:txBody>
                    <a:bodyPr/>
                    <a:lstStyle/>
                    <a:p>
                      <a:r>
                        <a:rPr lang="en-US" sz="2000" b="0" u="none" strike="noStrike" kern="1200" baseline="0" dirty="0">
                          <a:solidFill>
                            <a:schemeClr val="dk1"/>
                          </a:solidFill>
                          <a:latin typeface="Gill Sans MT" panose="020B0502020104020203" pitchFamily="34" charset="0"/>
                        </a:rPr>
                        <a:t>Relocation</a:t>
                      </a:r>
                      <a:endParaRPr lang="en-US" sz="2000" dirty="0">
                        <a:latin typeface="Gill Sans MT" panose="020B0502020104020203" pitchFamily="34" charset="0"/>
                      </a:endParaRPr>
                    </a:p>
                  </a:txBody>
                  <a:tcPr/>
                </a:tc>
                <a:tc>
                  <a:txBody>
                    <a:bodyPr/>
                    <a:lstStyle/>
                    <a:p>
                      <a:r>
                        <a:rPr lang="en-US" sz="2000" b="0" u="none" strike="noStrike" kern="1200" baseline="0" dirty="0">
                          <a:solidFill>
                            <a:schemeClr val="dk1"/>
                          </a:solidFill>
                          <a:latin typeface="Gill Sans MT" panose="020B0502020104020203" pitchFamily="34" charset="0"/>
                        </a:rPr>
                        <a:t>Hide that an object may be moved to another location while in use</a:t>
                      </a:r>
                      <a:endParaRPr lang="en-US" sz="2000" dirty="0">
                        <a:latin typeface="Gill Sans MT" panose="020B0502020104020203" pitchFamily="34" charset="0"/>
                      </a:endParaRPr>
                    </a:p>
                  </a:txBody>
                  <a:tcPr/>
                </a:tc>
              </a:tr>
              <a:tr h="550795">
                <a:tc>
                  <a:txBody>
                    <a:bodyPr/>
                    <a:lstStyle/>
                    <a:p>
                      <a:r>
                        <a:rPr lang="en-US" sz="2000" b="0" u="none" strike="noStrike" kern="1200" baseline="0" dirty="0">
                          <a:solidFill>
                            <a:schemeClr val="dk1"/>
                          </a:solidFill>
                          <a:latin typeface="Gill Sans MT" panose="020B0502020104020203" pitchFamily="34" charset="0"/>
                        </a:rPr>
                        <a:t>Migration</a:t>
                      </a:r>
                      <a:endParaRPr lang="en-US" sz="2000" dirty="0">
                        <a:latin typeface="Gill Sans MT" panose="020B0502020104020203" pitchFamily="34" charset="0"/>
                      </a:endParaRPr>
                    </a:p>
                  </a:txBody>
                  <a:tcPr/>
                </a:tc>
                <a:tc>
                  <a:txBody>
                    <a:bodyPr/>
                    <a:lstStyle/>
                    <a:p>
                      <a:r>
                        <a:rPr lang="en-US" sz="2000" b="0" u="none" strike="noStrike" kern="1200" baseline="0" dirty="0">
                          <a:solidFill>
                            <a:schemeClr val="dk1"/>
                          </a:solidFill>
                          <a:latin typeface="Gill Sans MT" panose="020B0502020104020203" pitchFamily="34" charset="0"/>
                        </a:rPr>
                        <a:t>Hide that an object may move to another location</a:t>
                      </a:r>
                      <a:endParaRPr lang="en-US" sz="2000" dirty="0">
                        <a:latin typeface="Gill Sans MT" panose="020B0502020104020203" pitchFamily="34" charset="0"/>
                      </a:endParaRPr>
                    </a:p>
                  </a:txBody>
                  <a:tcPr/>
                </a:tc>
              </a:tr>
              <a:tr h="550795">
                <a:tc>
                  <a:txBody>
                    <a:bodyPr/>
                    <a:lstStyle/>
                    <a:p>
                      <a:r>
                        <a:rPr lang="en-US" sz="2000" b="0" u="none" strike="noStrike" kern="1200" baseline="0" dirty="0">
                          <a:solidFill>
                            <a:schemeClr val="dk1"/>
                          </a:solidFill>
                          <a:latin typeface="Gill Sans MT" panose="020B0502020104020203" pitchFamily="34" charset="0"/>
                        </a:rPr>
                        <a:t>Replication</a:t>
                      </a:r>
                      <a:endParaRPr lang="en-US" sz="2000" dirty="0">
                        <a:latin typeface="Gill Sans MT" panose="020B0502020104020203" pitchFamily="34" charset="0"/>
                      </a:endParaRPr>
                    </a:p>
                  </a:txBody>
                  <a:tcPr/>
                </a:tc>
                <a:tc>
                  <a:txBody>
                    <a:bodyPr/>
                    <a:lstStyle/>
                    <a:p>
                      <a:r>
                        <a:rPr lang="en-US" sz="2000" b="0" u="none" strike="noStrike" kern="1200" baseline="0" dirty="0">
                          <a:solidFill>
                            <a:schemeClr val="dk1"/>
                          </a:solidFill>
                          <a:latin typeface="Gill Sans MT" panose="020B0502020104020203" pitchFamily="34" charset="0"/>
                        </a:rPr>
                        <a:t>Hide that an object is replicated</a:t>
                      </a:r>
                      <a:endParaRPr lang="en-US" sz="2000" dirty="0">
                        <a:latin typeface="Gill Sans MT" panose="020B0502020104020203" pitchFamily="34" charset="0"/>
                      </a:endParaRPr>
                    </a:p>
                  </a:txBody>
                  <a:tcPr/>
                </a:tc>
              </a:tr>
              <a:tr h="550795">
                <a:tc>
                  <a:txBody>
                    <a:bodyPr/>
                    <a:lstStyle/>
                    <a:p>
                      <a:r>
                        <a:rPr lang="en-US" sz="2000" b="0" u="none" strike="noStrike" kern="1200" baseline="0" dirty="0">
                          <a:solidFill>
                            <a:schemeClr val="dk1"/>
                          </a:solidFill>
                          <a:latin typeface="Gill Sans MT" panose="020B0502020104020203" pitchFamily="34" charset="0"/>
                        </a:rPr>
                        <a:t>Concurrency</a:t>
                      </a:r>
                      <a:endParaRPr lang="en-US" sz="2000" dirty="0">
                        <a:latin typeface="Gill Sans MT" panose="020B0502020104020203" pitchFamily="34" charset="0"/>
                      </a:endParaRPr>
                    </a:p>
                  </a:txBody>
                  <a:tcPr/>
                </a:tc>
                <a:tc>
                  <a:txBody>
                    <a:bodyPr/>
                    <a:lstStyle/>
                    <a:p>
                      <a:r>
                        <a:rPr lang="en-US" sz="2000" b="0" u="none" strike="noStrike" kern="1200" baseline="0" dirty="0">
                          <a:solidFill>
                            <a:schemeClr val="dk1"/>
                          </a:solidFill>
                          <a:latin typeface="Gill Sans MT" panose="020B0502020104020203" pitchFamily="34" charset="0"/>
                        </a:rPr>
                        <a:t>Hide that an object may be shared by several independent users</a:t>
                      </a:r>
                      <a:endParaRPr lang="en-US" sz="2000" dirty="0">
                        <a:latin typeface="Gill Sans MT" panose="020B0502020104020203" pitchFamily="34" charset="0"/>
                      </a:endParaRPr>
                    </a:p>
                  </a:txBody>
                  <a:tcPr/>
                </a:tc>
              </a:tr>
              <a:tr h="550795">
                <a:tc>
                  <a:txBody>
                    <a:bodyPr/>
                    <a:lstStyle/>
                    <a:p>
                      <a:r>
                        <a:rPr lang="en-US" sz="2000" b="0" u="none" strike="noStrike" kern="1200" baseline="0" dirty="0">
                          <a:solidFill>
                            <a:schemeClr val="dk1"/>
                          </a:solidFill>
                          <a:latin typeface="Gill Sans MT" panose="020B0502020104020203" pitchFamily="34" charset="0"/>
                        </a:rPr>
                        <a:t>Failure</a:t>
                      </a:r>
                      <a:endParaRPr lang="en-US" sz="2000" dirty="0">
                        <a:latin typeface="Gill Sans MT" panose="020B0502020104020203" pitchFamily="34" charset="0"/>
                      </a:endParaRPr>
                    </a:p>
                  </a:txBody>
                  <a:tcPr/>
                </a:tc>
                <a:tc>
                  <a:txBody>
                    <a:bodyPr/>
                    <a:lstStyle/>
                    <a:p>
                      <a:r>
                        <a:rPr lang="en-US" sz="2000" b="0" u="none" strike="noStrike" kern="1200" baseline="0" dirty="0">
                          <a:solidFill>
                            <a:schemeClr val="dk1"/>
                          </a:solidFill>
                          <a:latin typeface="Gill Sans MT" panose="020B0502020104020203" pitchFamily="34" charset="0"/>
                        </a:rPr>
                        <a:t>Hide the failure and recovery of an object</a:t>
                      </a:r>
                      <a:endParaRPr lang="en-US" sz="2000" dirty="0">
                        <a:latin typeface="Gill Sans MT" panose="020B0502020104020203" pitchFamily="34" charset="0"/>
                      </a:endParaRPr>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Transparency</a:t>
            </a:r>
            <a:endParaRPr lang="en-US" dirty="0"/>
          </a:p>
        </p:txBody>
      </p:sp>
      <p:sp>
        <p:nvSpPr>
          <p:cNvPr id="3" name="Content Placeholder 2"/>
          <p:cNvSpPr>
            <a:spLocks noGrp="1"/>
          </p:cNvSpPr>
          <p:nvPr>
            <p:ph idx="1"/>
          </p:nvPr>
        </p:nvSpPr>
        <p:spPr/>
        <p:txBody>
          <a:bodyPr/>
          <a:lstStyle/>
          <a:p>
            <a:pPr marL="0" indent="0" algn="just">
              <a:buNone/>
            </a:pPr>
            <a:r>
              <a:rPr lang="en-US" b="1" dirty="0"/>
              <a:t>Access transparency</a:t>
            </a:r>
            <a:r>
              <a:rPr lang="en-US" dirty="0"/>
              <a:t> deals with hiding differences in data representation and the way that objects can be accessed.</a:t>
            </a:r>
            <a:endParaRPr lang="en-US" dirty="0"/>
          </a:p>
          <a:p>
            <a:pPr marL="0" indent="0" algn="just">
              <a:buNone/>
            </a:pPr>
            <a:r>
              <a:rPr lang="en-US" b="1" dirty="0"/>
              <a:t>Example</a:t>
            </a:r>
            <a:r>
              <a:rPr lang="en-US" dirty="0"/>
              <a:t>:</a:t>
            </a:r>
            <a:endParaRPr lang="en-US" dirty="0"/>
          </a:p>
          <a:p>
            <a:pPr algn="just"/>
            <a:r>
              <a:rPr lang="en-US" dirty="0"/>
              <a:t>A distributed system may have computer systems that run different operating systems, each having their own file-naming conventions.</a:t>
            </a:r>
            <a:endParaRPr lang="en-US" dirty="0"/>
          </a:p>
          <a:p>
            <a:pPr algn="just"/>
            <a:r>
              <a:rPr lang="en-US" dirty="0"/>
              <a:t>Access issues that should preferably be hidden:</a:t>
            </a:r>
            <a:endParaRPr lang="en-US" dirty="0"/>
          </a:p>
          <a:p>
            <a:pPr lvl="1" algn="just"/>
            <a:r>
              <a:rPr lang="en-US" dirty="0"/>
              <a:t>differences in naming conventions</a:t>
            </a:r>
            <a:endParaRPr lang="en-US" dirty="0"/>
          </a:p>
          <a:p>
            <a:pPr lvl="1" algn="just"/>
            <a:r>
              <a:rPr lang="en-US" dirty="0"/>
              <a:t>differences in file operations, or</a:t>
            </a:r>
            <a:endParaRPr lang="en-US" dirty="0"/>
          </a:p>
          <a:p>
            <a:pPr lvl="1" algn="just"/>
            <a:r>
              <a:rPr lang="en-US" dirty="0"/>
              <a:t>differences in low-level communication with other processes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Location Transparency</a:t>
            </a:r>
            <a:endParaRPr lang="en-US" dirty="0"/>
          </a:p>
        </p:txBody>
      </p:sp>
      <p:sp>
        <p:nvSpPr>
          <p:cNvPr id="3" name="Content Placeholder 2"/>
          <p:cNvSpPr>
            <a:spLocks noGrp="1"/>
          </p:cNvSpPr>
          <p:nvPr>
            <p:ph idx="1"/>
          </p:nvPr>
        </p:nvSpPr>
        <p:spPr/>
        <p:txBody>
          <a:bodyPr>
            <a:normAutofit/>
          </a:bodyPr>
          <a:lstStyle/>
          <a:p>
            <a:pPr algn="l"/>
            <a:r>
              <a:rPr lang="en-US" sz="2800" b="1" i="0" u="none" strike="noStrike" baseline="0" dirty="0"/>
              <a:t>Location transparency </a:t>
            </a:r>
            <a:r>
              <a:rPr lang="en-US" sz="2800" b="0" i="0" u="none" strike="noStrike" baseline="0" dirty="0"/>
              <a:t>refers to the fact that users cannot tell where an object is physically located in the system.</a:t>
            </a:r>
            <a:endParaRPr lang="en-US" sz="2800" b="0" i="0" u="none" strike="noStrike" baseline="0" dirty="0"/>
          </a:p>
          <a:p>
            <a:pPr algn="just"/>
            <a:r>
              <a:rPr lang="en-US" sz="2800" b="1" i="0" u="none" strike="noStrike" baseline="0" dirty="0">
                <a:solidFill>
                  <a:srgbClr val="000000"/>
                </a:solidFill>
              </a:rPr>
              <a:t>Naming</a:t>
            </a:r>
            <a:r>
              <a:rPr lang="en-US" sz="2800" b="0" i="0" u="none" strike="noStrike" baseline="0" dirty="0">
                <a:solidFill>
                  <a:srgbClr val="000000"/>
                </a:solidFill>
              </a:rPr>
              <a:t> plays an important role in achieving location transparency. It can often be achieved by assigning only logical names to resources.</a:t>
            </a:r>
            <a:endParaRPr lang="en-US" sz="2800" b="0" i="0" u="none" strike="noStrike" baseline="0" dirty="0">
              <a:solidFill>
                <a:srgbClr val="000000"/>
              </a:solidFill>
            </a:endParaRPr>
          </a:p>
          <a:p>
            <a:pPr algn="just"/>
            <a:r>
              <a:rPr lang="en-US" sz="2800" b="1" i="0" u="none" strike="noStrike" baseline="0" dirty="0">
                <a:solidFill>
                  <a:srgbClr val="000000"/>
                </a:solidFill>
              </a:rPr>
              <a:t>Example</a:t>
            </a:r>
            <a:r>
              <a:rPr lang="en-US" sz="2800" b="0" i="0" u="none" strike="noStrike" baseline="0" dirty="0">
                <a:solidFill>
                  <a:srgbClr val="000000"/>
                </a:solidFill>
              </a:rPr>
              <a:t>: </a:t>
            </a:r>
            <a:r>
              <a:rPr lang="en-US" sz="2800" b="1" i="0" u="none" strike="noStrike" baseline="0" dirty="0">
                <a:solidFill>
                  <a:srgbClr val="000000"/>
                </a:solidFill>
              </a:rPr>
              <a:t>uniform resource locator </a:t>
            </a:r>
            <a:r>
              <a:rPr lang="en-US" sz="2800" b="0" i="0" u="none" strike="noStrike" baseline="0" dirty="0">
                <a:solidFill>
                  <a:srgbClr val="000000"/>
                </a:solidFill>
              </a:rPr>
              <a:t>(</a:t>
            </a:r>
            <a:r>
              <a:rPr lang="en-US" sz="2800" b="1" i="0" u="none" strike="noStrike" baseline="0" dirty="0">
                <a:solidFill>
                  <a:srgbClr val="000000"/>
                </a:solidFill>
              </a:rPr>
              <a:t>URL</a:t>
            </a:r>
            <a:r>
              <a:rPr lang="en-US" sz="2800" b="0" i="0" u="none" strike="noStrike" baseline="0" dirty="0">
                <a:solidFill>
                  <a:srgbClr val="000000"/>
                </a:solidFill>
              </a:rPr>
              <a:t>) such as </a:t>
            </a:r>
            <a:r>
              <a:rPr lang="en-US" sz="2800" b="0" i="0" u="none" strike="noStrike" baseline="0" dirty="0">
                <a:solidFill>
                  <a:schemeClr val="accent1"/>
                </a:solidFill>
                <a:hlinkClick r:id="rId1"/>
              </a:rPr>
              <a:t>https://iit.du.ac.bd</a:t>
            </a:r>
            <a:r>
              <a:rPr lang="en-US" sz="2800" b="0" i="0" u="none" strike="noStrike" baseline="0" dirty="0">
                <a:solidFill>
                  <a:srgbClr val="000000"/>
                </a:solidFill>
              </a:rPr>
              <a:t>, gives no clue about the actual location of the Web server.</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Migration Transparency</a:t>
            </a:r>
            <a:endParaRPr lang="en-US" dirty="0"/>
          </a:p>
        </p:txBody>
      </p:sp>
      <p:sp>
        <p:nvSpPr>
          <p:cNvPr id="3" name="Content Placeholder 2"/>
          <p:cNvSpPr>
            <a:spLocks noGrp="1"/>
          </p:cNvSpPr>
          <p:nvPr>
            <p:ph idx="1"/>
          </p:nvPr>
        </p:nvSpPr>
        <p:spPr/>
        <p:txBody>
          <a:bodyPr>
            <a:normAutofit/>
          </a:bodyPr>
          <a:lstStyle/>
          <a:p>
            <a:pPr algn="just"/>
            <a:r>
              <a:rPr lang="en-US" sz="2800" b="0" i="0" u="none" strike="noStrike" baseline="0" dirty="0"/>
              <a:t>Distributed systems in which resources can be moved without affecting how those resources can be accessed are said to provide </a:t>
            </a:r>
            <a:r>
              <a:rPr lang="en-US" sz="2800" b="1" i="0" u="none" strike="noStrike" baseline="0" dirty="0"/>
              <a:t>migration transparency</a:t>
            </a:r>
            <a:r>
              <a:rPr lang="en-US" sz="2800" b="0" i="0" u="none" strike="noStrike" baseline="0" dirty="0"/>
              <a:t>.</a:t>
            </a:r>
            <a:endParaRPr lang="en-US" sz="2800" b="0" i="0" u="none" strike="noStrike" baseline="0" dirty="0"/>
          </a:p>
          <a:p>
            <a:pPr algn="just"/>
            <a:r>
              <a:rPr lang="en-US" sz="2800" b="0" i="0" u="none" strike="noStrike" baseline="0" dirty="0"/>
              <a:t>In the previous example, the URL also gives no clue whether files at that site have always been at their current location or were recently moved there.</a:t>
            </a:r>
            <a:endParaRPr lang="en-US" sz="2800" b="0" i="0" u="none" strike="noStrike" baseline="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Relocation Transparency</a:t>
            </a:r>
            <a:endParaRPr lang="en-US" dirty="0"/>
          </a:p>
        </p:txBody>
      </p:sp>
      <p:sp>
        <p:nvSpPr>
          <p:cNvPr id="3" name="Content Placeholder 2"/>
          <p:cNvSpPr>
            <a:spLocks noGrp="1"/>
          </p:cNvSpPr>
          <p:nvPr>
            <p:ph idx="1"/>
          </p:nvPr>
        </p:nvSpPr>
        <p:spPr/>
        <p:txBody>
          <a:bodyPr>
            <a:normAutofit/>
          </a:bodyPr>
          <a:lstStyle/>
          <a:p>
            <a:pPr algn="just"/>
            <a:r>
              <a:rPr lang="en-US" sz="2800" b="1" i="0" u="none" strike="noStrike" baseline="0" dirty="0">
                <a:highlight>
                  <a:srgbClr val="FFFF00"/>
                </a:highlight>
              </a:rPr>
              <a:t>Relocation transparency</a:t>
            </a:r>
            <a:r>
              <a:rPr lang="en-US" dirty="0">
                <a:highlight>
                  <a:srgbClr val="FFFF00"/>
                </a:highlight>
              </a:rPr>
              <a:t> supports </a:t>
            </a:r>
            <a:r>
              <a:rPr lang="en-US" sz="2800" b="0" i="0" u="none" strike="noStrike" baseline="0" dirty="0">
                <a:highlight>
                  <a:srgbClr val="FFFF00"/>
                </a:highlight>
              </a:rPr>
              <a:t>the mobility of processes and resources initiated by users,</a:t>
            </a:r>
            <a:r>
              <a:rPr lang="en-US" sz="2800" b="0" i="0" u="none" strike="noStrike" baseline="0" dirty="0"/>
              <a:t> without affecting ongoing communication and operations. In such cases, resources can be relocated while they are being accessed without the user or application noticing anything</a:t>
            </a:r>
            <a:endParaRPr lang="en-US" sz="2800" b="0" i="0" u="none" strike="noStrike" baseline="0" dirty="0"/>
          </a:p>
          <a:p>
            <a:pPr algn="just"/>
            <a:r>
              <a:rPr lang="en-US" sz="2800" b="1" i="0" u="none" strike="noStrike" baseline="0" dirty="0"/>
              <a:t>Example</a:t>
            </a:r>
            <a:r>
              <a:rPr lang="en-US" sz="2800" b="0" i="0" u="none" strike="noStrike" baseline="0" dirty="0"/>
              <a:t>:</a:t>
            </a:r>
            <a:endParaRPr lang="en-US" sz="2800" b="0" i="0" u="none" strike="noStrike" baseline="0" dirty="0"/>
          </a:p>
          <a:p>
            <a:pPr lvl="1" algn="just"/>
            <a:r>
              <a:rPr lang="en-US" b="0" i="0" u="none" strike="noStrike" baseline="0" dirty="0"/>
              <a:t>communication between mobile phones: regardless whether two people are actually moving, mobile phones will allow them to continue their conversation.</a:t>
            </a:r>
            <a:endParaRPr lang="en-US" b="0" i="0" u="none" strike="noStrike" baseline="0" dirty="0"/>
          </a:p>
          <a:p>
            <a:pPr lvl="1" algn="just"/>
            <a:r>
              <a:rPr lang="en-US" b="0" i="0" u="none" strike="noStrike" baseline="0" dirty="0"/>
              <a:t>online tracking and tracing of goods as they are being transported from one place to another</a:t>
            </a:r>
            <a:endParaRPr lang="en-US" b="0" i="0" u="none" strike="noStrike" baseline="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Replication Transparency </a:t>
            </a:r>
            <a:endParaRPr lang="en-US" dirty="0"/>
          </a:p>
        </p:txBody>
      </p:sp>
      <p:sp>
        <p:nvSpPr>
          <p:cNvPr id="3" name="Content Placeholder 2"/>
          <p:cNvSpPr>
            <a:spLocks noGrp="1"/>
          </p:cNvSpPr>
          <p:nvPr>
            <p:ph idx="1"/>
          </p:nvPr>
        </p:nvSpPr>
        <p:spPr/>
        <p:txBody>
          <a:bodyPr>
            <a:normAutofit/>
          </a:bodyPr>
          <a:lstStyle/>
          <a:p>
            <a:pPr algn="just"/>
            <a:r>
              <a:rPr lang="en-US" sz="2800" i="0" u="none" strike="noStrike" baseline="0" dirty="0"/>
              <a:t>In distributed systems, resources may be replicated to increase availability or to improve performance by placing a copy close to the place where it is accessed.</a:t>
            </a:r>
            <a:endParaRPr lang="en-US" sz="2800" i="0" u="none" strike="noStrike" baseline="0" dirty="0"/>
          </a:p>
          <a:p>
            <a:pPr algn="just"/>
            <a:r>
              <a:rPr lang="en-US" sz="2800" b="1" i="0" u="none" strike="noStrike" baseline="0" dirty="0"/>
              <a:t>Replication transparency </a:t>
            </a:r>
            <a:r>
              <a:rPr lang="en-US" sz="2800" b="0" i="0" u="none" strike="noStrike" baseline="0" dirty="0"/>
              <a:t>deals with hiding the fact that several copies of a resource exist, or that several processes are operating so that one can take over when another fails.</a:t>
            </a:r>
            <a:endParaRPr lang="en-US" sz="2800" b="0" i="0" u="none" strike="noStrike" baseline="0" dirty="0"/>
          </a:p>
          <a:p>
            <a:pPr algn="just"/>
            <a:r>
              <a:rPr lang="en-US" i="1" dirty="0"/>
              <a:t>Note</a:t>
            </a:r>
            <a:r>
              <a:rPr lang="en-US" dirty="0"/>
              <a:t>: </a:t>
            </a:r>
            <a:r>
              <a:rPr lang="en-US" sz="2800" b="0" i="0" u="none" strike="noStrike" baseline="0" dirty="0">
                <a:highlight>
                  <a:srgbClr val="FFFF00"/>
                </a:highlight>
              </a:rPr>
              <a:t>a system that supports replication transparency should generally support location transparency as well,</a:t>
            </a:r>
            <a:r>
              <a:rPr lang="en-US" sz="2800" b="0" i="0" u="none" strike="noStrike" baseline="0" dirty="0"/>
              <a:t> because it would otherwise be impossible to refer to replicas at different locations.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Concurrency Transparency</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sz="2800" b="0" i="0" u="none" strike="noStrike" baseline="0" dirty="0"/>
              <a:t>An important goal of distributed systems is to allow sharing of resources. In many cases, sharing resources is done </a:t>
            </a:r>
            <a:r>
              <a:rPr lang="en-US" sz="2800" b="0" i="1" u="none" strike="noStrike" baseline="0" dirty="0"/>
              <a:t>cooperatively </a:t>
            </a:r>
            <a:r>
              <a:rPr lang="en-US" sz="2800" b="0" u="none" strike="noStrike" baseline="0" dirty="0"/>
              <a:t>(e.g. communication channels)</a:t>
            </a:r>
            <a:r>
              <a:rPr lang="en-US" sz="2800" b="0" i="0" u="none" strike="noStrike" baseline="0" dirty="0"/>
              <a:t>. However, there are also many examples of </a:t>
            </a:r>
            <a:r>
              <a:rPr lang="en-US" sz="2800" b="0" i="1" u="none" strike="noStrike" baseline="0" dirty="0"/>
              <a:t>competitive</a:t>
            </a:r>
            <a:r>
              <a:rPr lang="en-US" sz="2800" b="0" i="0" u="none" strike="noStrike" baseline="0" dirty="0"/>
              <a:t> sharing of resources. </a:t>
            </a:r>
            <a:endParaRPr lang="en-US" sz="2800" b="0" i="0" u="none" strike="noStrike" baseline="0" dirty="0"/>
          </a:p>
          <a:p>
            <a:pPr algn="just"/>
            <a:r>
              <a:rPr lang="en-US" sz="2800" b="1" i="0" u="none" strike="noStrike" baseline="0" dirty="0"/>
              <a:t>Example</a:t>
            </a:r>
            <a:r>
              <a:rPr lang="en-US" sz="2800" b="0" i="0" u="none" strike="noStrike" baseline="0" dirty="0"/>
              <a:t>: two independent users may each have stored their files on the same file server or may be accessing the same tables in a shared database. In such cases, it is important that each user does not notice that the other is making use of the same resource. This phenomenon is called </a:t>
            </a:r>
            <a:r>
              <a:rPr lang="en-US" sz="2800" b="1" i="0" u="none" strike="noStrike" baseline="0" dirty="0"/>
              <a:t>concurrency transparency</a:t>
            </a:r>
            <a:r>
              <a:rPr lang="en-US" sz="2800" b="0" i="0" u="none" strike="noStrike" baseline="0" dirty="0"/>
              <a:t>.</a:t>
            </a:r>
            <a:endParaRPr lang="en-US" sz="2800" b="0" i="0" u="none" strike="noStrike" baseline="0" dirty="0"/>
          </a:p>
          <a:p>
            <a:pPr algn="just"/>
            <a:r>
              <a:rPr lang="en-US" sz="2800" b="0" i="0" u="none" strike="noStrike" baseline="0" dirty="0">
                <a:highlight>
                  <a:srgbClr val="FFFF00"/>
                </a:highlight>
              </a:rPr>
              <a:t>An important issue of concurrent access is the consistency of the resource. It can be achieved through locking mechanisms, by which users are given exclusive access to the desired resource.</a:t>
            </a:r>
            <a:endParaRPr lang="en-US" sz="2800" b="0" i="0" u="none" strike="noStrike" baseline="0" dirty="0">
              <a:highlight>
                <a:srgbClr val="FFFF00"/>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Failure Transparency</a:t>
            </a:r>
            <a:endParaRPr lang="en-US" dirty="0"/>
          </a:p>
        </p:txBody>
      </p:sp>
      <p:sp>
        <p:nvSpPr>
          <p:cNvPr id="3" name="Content Placeholder 2"/>
          <p:cNvSpPr>
            <a:spLocks noGrp="1"/>
          </p:cNvSpPr>
          <p:nvPr>
            <p:ph idx="1"/>
          </p:nvPr>
        </p:nvSpPr>
        <p:spPr/>
        <p:txBody>
          <a:bodyPr>
            <a:normAutofit fontScale="92500"/>
          </a:bodyPr>
          <a:lstStyle/>
          <a:p>
            <a:pPr algn="just"/>
            <a:r>
              <a:rPr lang="en-US" b="1" dirty="0"/>
              <a:t>Failure transparency</a:t>
            </a:r>
            <a:r>
              <a:rPr lang="en-US" dirty="0"/>
              <a:t> means that a user or application does not notice that some piece of the system fails to work properly, and that the system subsequently (and automatically) recovers from that failure.</a:t>
            </a:r>
            <a:endParaRPr lang="en-US" dirty="0"/>
          </a:p>
          <a:p>
            <a:pPr algn="just"/>
            <a:r>
              <a:rPr lang="en-US" dirty="0"/>
              <a:t>Masking failures is one of the hardest issues in distributed systems and is even impossible in certain cases. The main difficulty in masking and transparently recovering from failures lies in the inability to distinguish between a dead process and a painfully slowly responding one.</a:t>
            </a:r>
            <a:endParaRPr lang="en-US" dirty="0"/>
          </a:p>
          <a:p>
            <a:pPr algn="just"/>
            <a:r>
              <a:rPr lang="en-US" b="1" dirty="0"/>
              <a:t>Example</a:t>
            </a:r>
            <a:r>
              <a:rPr lang="en-US" dirty="0"/>
              <a:t>: when contacting a busy Web server, a browser will eventually time out and report that the Web page is unavailable. At that point, the user cannot tell whether the server is actually down or that the network is badly congested.</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Goals of a Distributed Systems</a:t>
            </a:r>
            <a:endParaRPr lang="en-US" dirty="0"/>
          </a:p>
        </p:txBody>
      </p:sp>
      <p:sp>
        <p:nvSpPr>
          <p:cNvPr id="3" name="Text Placeholder 2"/>
          <p:cNvSpPr>
            <a:spLocks noGrp="1"/>
          </p:cNvSpPr>
          <p:nvPr>
            <p:ph type="body" idx="1"/>
          </p:nvPr>
        </p:nvSpPr>
        <p:spPr/>
        <p:txBody>
          <a:bodyPr>
            <a:normAutofit/>
          </a:bodyPr>
          <a:lstStyle/>
          <a:p>
            <a:r>
              <a:rPr lang="en-US" sz="4000" b="1" dirty="0">
                <a:solidFill>
                  <a:schemeClr val="tx1"/>
                </a:solidFill>
              </a:rPr>
              <a:t>Openness</a:t>
            </a:r>
            <a:endParaRPr lang="en-US" sz="4000" b="1" dirty="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Openness</a:t>
            </a:r>
            <a:endParaRPr lang="en-US" dirty="0"/>
          </a:p>
        </p:txBody>
      </p:sp>
      <p:sp>
        <p:nvSpPr>
          <p:cNvPr id="5" name="Content Placeholder 4"/>
          <p:cNvSpPr>
            <a:spLocks noGrp="1"/>
          </p:cNvSpPr>
          <p:nvPr>
            <p:ph idx="1"/>
          </p:nvPr>
        </p:nvSpPr>
        <p:spPr/>
        <p:txBody>
          <a:bodyPr/>
          <a:lstStyle/>
          <a:p>
            <a:pPr algn="just"/>
            <a:r>
              <a:rPr lang="en-US" sz="2800" b="0" i="0" u="none" strike="noStrike" baseline="0" dirty="0"/>
              <a:t>Another important goal of distributed systems is openness.</a:t>
            </a:r>
            <a:endParaRPr lang="en-US" sz="2800" b="0" i="0" u="none" strike="noStrike" baseline="0" dirty="0"/>
          </a:p>
          <a:p>
            <a:pPr algn="just"/>
            <a:r>
              <a:rPr lang="en-US" sz="2800" b="0" i="0" u="none" strike="noStrike" baseline="0" dirty="0"/>
              <a:t>An </a:t>
            </a:r>
            <a:r>
              <a:rPr lang="en-US" sz="2800" b="1" i="0" u="none" strike="noStrike" baseline="0" dirty="0"/>
              <a:t>open distributed system </a:t>
            </a:r>
            <a:r>
              <a:rPr lang="en-US" sz="2800" b="0" i="0" u="none" strike="noStrike" baseline="0" dirty="0"/>
              <a:t>is essentially a system that offers components that can easily be used by, or integrated into other systems. </a:t>
            </a:r>
            <a:endParaRPr lang="en-US" sz="2800" b="0" i="0" u="none" strike="noStrike" baseline="0" dirty="0"/>
          </a:p>
          <a:p>
            <a:pPr algn="just"/>
            <a:r>
              <a:rPr lang="en-US" sz="2800" b="0" i="0" u="none" strike="noStrike" baseline="0" dirty="0"/>
              <a:t>At the same time, an open distributed system itself will often consist of components that originate from elsewhere.</a:t>
            </a:r>
            <a:endParaRPr lang="en-US" sz="2800" b="0" i="0" u="none" strike="noStrike" baseline="0" dirty="0"/>
          </a:p>
          <a:p>
            <a:pPr algn="just"/>
            <a:r>
              <a:rPr lang="en-GB" dirty="0"/>
              <a:t>Openness implies that system components can be independently developed in any programming language and, if these conform to standards, they will work with other components. </a:t>
            </a:r>
            <a:endParaRPr lang="en-US" sz="2800" b="0" i="0" u="none" strike="noStrike" baseline="0" dirty="0"/>
          </a:p>
          <a:p>
            <a:pPr algn="just"/>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Goals of a Distributed Systems</a:t>
            </a:r>
            <a:endParaRPr lang="en-US" dirty="0"/>
          </a:p>
        </p:txBody>
      </p:sp>
      <p:sp>
        <p:nvSpPr>
          <p:cNvPr id="3" name="Text Placeholder 2"/>
          <p:cNvSpPr>
            <a:spLocks noGrp="1"/>
          </p:cNvSpPr>
          <p:nvPr>
            <p:ph type="body" idx="1"/>
          </p:nvPr>
        </p:nvSpPr>
        <p:spPr/>
        <p:txBody>
          <a:bodyPr>
            <a:normAutofit/>
          </a:bodyPr>
          <a:lstStyle/>
          <a:p>
            <a:endParaRPr lang="en-US" sz="4000" b="1"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Openness: Interoperability</a:t>
            </a:r>
            <a:endParaRPr lang="en-US" dirty="0"/>
          </a:p>
        </p:txBody>
      </p:sp>
      <p:sp>
        <p:nvSpPr>
          <p:cNvPr id="5" name="Content Placeholder 4"/>
          <p:cNvSpPr>
            <a:spLocks noGrp="1"/>
          </p:cNvSpPr>
          <p:nvPr>
            <p:ph idx="1"/>
          </p:nvPr>
        </p:nvSpPr>
        <p:spPr/>
        <p:txBody>
          <a:bodyPr/>
          <a:lstStyle/>
          <a:p>
            <a:pPr algn="just"/>
            <a:r>
              <a:rPr lang="en-US" sz="2800" b="1" i="0" u="none" strike="noStrike" baseline="0" dirty="0"/>
              <a:t>Interoperability </a:t>
            </a:r>
            <a:r>
              <a:rPr lang="en-US" sz="2800" b="0" i="0" u="none" strike="noStrike" baseline="0" dirty="0"/>
              <a:t>characterizes the extent by which two implementations of systems or components from different manufacturers can co-exist and work together by merely relying on each other’s services as specified by a common standard.</a:t>
            </a:r>
            <a:endParaRPr lang="en-US" sz="2800" b="0" i="0" u="none" strike="noStrike" baseline="0" dirty="0"/>
          </a:p>
          <a:p>
            <a:pPr algn="just"/>
            <a:r>
              <a:rPr lang="en-US" b="1" dirty="0"/>
              <a:t>Example</a:t>
            </a:r>
            <a:r>
              <a:rPr lang="en-US" dirty="0"/>
              <a:t>: a healthcare system where hospitals and clinics using different software platforms, exchange patient data seamlessly through open standards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Openness: Portability</a:t>
            </a:r>
            <a:endParaRPr lang="en-US" dirty="0"/>
          </a:p>
        </p:txBody>
      </p:sp>
      <p:sp>
        <p:nvSpPr>
          <p:cNvPr id="5" name="Content Placeholder 4"/>
          <p:cNvSpPr>
            <a:spLocks noGrp="1"/>
          </p:cNvSpPr>
          <p:nvPr>
            <p:ph idx="1"/>
          </p:nvPr>
        </p:nvSpPr>
        <p:spPr/>
        <p:txBody>
          <a:bodyPr/>
          <a:lstStyle/>
          <a:p>
            <a:pPr algn="just"/>
            <a:r>
              <a:rPr lang="en-US" sz="2800" b="1" i="0" u="none" strike="noStrike" baseline="0" dirty="0"/>
              <a:t>Portability </a:t>
            </a:r>
            <a:r>
              <a:rPr lang="en-US" sz="2800" b="0" i="0" u="none" strike="noStrike" baseline="0" dirty="0"/>
              <a:t>characterizes to what extent an application developed for a distributed system A can be executed, without modification, on a different distributed system B that implements the same interfaces as A.</a:t>
            </a:r>
            <a:endParaRPr lang="en-US" sz="2800" b="0" i="0" u="none" strike="noStrike" baseline="0" dirty="0"/>
          </a:p>
          <a:p>
            <a:pPr algn="just"/>
            <a:r>
              <a:rPr lang="en-US" b="1" dirty="0"/>
              <a:t>Example</a:t>
            </a:r>
            <a:r>
              <a:rPr lang="en-US" dirty="0"/>
              <a:t>: cloud-based application that can be easily moved from one cloud provider, like AWS, to another, such as Google Cloud, without significant modification (containerization technologies like </a:t>
            </a:r>
            <a:r>
              <a:rPr lang="en-US" b="1" dirty="0"/>
              <a:t>Docker)</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Openness: Extensibility</a:t>
            </a:r>
            <a:endParaRPr lang="en-US" dirty="0"/>
          </a:p>
        </p:txBody>
      </p:sp>
      <p:sp>
        <p:nvSpPr>
          <p:cNvPr id="5" name="Content Placeholder 4"/>
          <p:cNvSpPr>
            <a:spLocks noGrp="1"/>
          </p:cNvSpPr>
          <p:nvPr>
            <p:ph idx="1"/>
          </p:nvPr>
        </p:nvSpPr>
        <p:spPr/>
        <p:txBody>
          <a:bodyPr>
            <a:normAutofit/>
          </a:bodyPr>
          <a:lstStyle/>
          <a:p>
            <a:pPr algn="just"/>
            <a:r>
              <a:rPr lang="en-US" sz="2800" b="0" i="0" u="none" strike="noStrike" baseline="0" dirty="0"/>
              <a:t>It should be easy to add new components or replace existing ones without affecting those components that stay in place. In other words, an open distributed system should also be </a:t>
            </a:r>
            <a:r>
              <a:rPr lang="en-US" sz="2800" b="1" i="0" u="none" strike="noStrike" baseline="0" dirty="0"/>
              <a:t>extensible</a:t>
            </a:r>
            <a:r>
              <a:rPr lang="en-US" sz="2800" b="0" i="0" u="none" strike="noStrike" baseline="0" dirty="0"/>
              <a:t>.</a:t>
            </a:r>
            <a:endParaRPr lang="en-US" sz="2800" b="0" i="0" u="none" strike="noStrike" baseline="0" dirty="0"/>
          </a:p>
          <a:p>
            <a:pPr algn="just"/>
            <a:r>
              <a:rPr lang="en-US" dirty="0"/>
              <a:t>I</a:t>
            </a:r>
            <a:r>
              <a:rPr lang="en-US" sz="2800" b="0" i="0" u="none" strike="noStrike" baseline="0" dirty="0"/>
              <a:t>n an extensible system, it should be relatively easy to add parts that run on a different operating system, or even to replace an entire file system.</a:t>
            </a:r>
            <a:endParaRPr lang="en-US" sz="2800" b="0" i="0" u="none" strike="noStrike" baseline="0" dirty="0"/>
          </a:p>
          <a:p>
            <a:pPr algn="just"/>
            <a:r>
              <a:rPr lang="en-US" sz="2800" b="1" i="0" u="none" strike="noStrike" baseline="0" dirty="0"/>
              <a:t>Example</a:t>
            </a:r>
            <a:r>
              <a:rPr lang="en-US" sz="2800" b="0" i="0" u="none" strike="noStrike" baseline="0" dirty="0"/>
              <a:t>: plug-ins for Web browsers, but also those for Websites, such as the ones used for WordPress.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Goals of a Distributed Systems</a:t>
            </a:r>
            <a:endParaRPr lang="en-US" dirty="0"/>
          </a:p>
        </p:txBody>
      </p:sp>
      <p:sp>
        <p:nvSpPr>
          <p:cNvPr id="3" name="Text Placeholder 2"/>
          <p:cNvSpPr>
            <a:spLocks noGrp="1"/>
          </p:cNvSpPr>
          <p:nvPr>
            <p:ph type="body" idx="1"/>
          </p:nvPr>
        </p:nvSpPr>
        <p:spPr/>
        <p:txBody>
          <a:bodyPr>
            <a:normAutofit/>
          </a:bodyPr>
          <a:lstStyle/>
          <a:p>
            <a:r>
              <a:rPr lang="en-US" sz="4000" b="1" dirty="0">
                <a:solidFill>
                  <a:schemeClr val="tx1"/>
                </a:solidFill>
              </a:rPr>
              <a:t>Scalability</a:t>
            </a:r>
            <a:endParaRPr lang="en-US" sz="4000" b="1" dirty="0">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Scalability </a:t>
            </a:r>
            <a:endParaRPr lang="en-US" dirty="0"/>
          </a:p>
        </p:txBody>
      </p:sp>
      <p:sp>
        <p:nvSpPr>
          <p:cNvPr id="3" name="Content Placeholder 2"/>
          <p:cNvSpPr>
            <a:spLocks noGrp="1"/>
          </p:cNvSpPr>
          <p:nvPr>
            <p:ph idx="1"/>
          </p:nvPr>
        </p:nvSpPr>
        <p:spPr/>
        <p:txBody>
          <a:bodyPr>
            <a:noAutofit/>
          </a:bodyPr>
          <a:lstStyle/>
          <a:p>
            <a:pPr algn="just"/>
            <a:r>
              <a:rPr lang="en-US" i="0" u="none" strike="noStrike" baseline="0" dirty="0"/>
              <a:t>The scalability of a system reflects its ability to deliver a high-quality service as demands on the system increase.</a:t>
            </a:r>
            <a:endParaRPr lang="en-US" i="0" u="none" strike="noStrike" baseline="0" dirty="0"/>
          </a:p>
          <a:p>
            <a:pPr algn="just"/>
            <a:r>
              <a:rPr lang="en-US" i="0" u="none" strike="noStrike" baseline="0" dirty="0">
                <a:highlight>
                  <a:srgbClr val="FFFF00"/>
                </a:highlight>
              </a:rPr>
              <a:t>Scalability of a system can be measured along at least three different dimensions</a:t>
            </a:r>
            <a:endParaRPr lang="en-US" i="0" u="none" strike="noStrike" baseline="0" dirty="0">
              <a:highlight>
                <a:srgbClr val="FFFF00"/>
              </a:highlight>
            </a:endParaRPr>
          </a:p>
          <a:p>
            <a:pPr lvl="1" algn="just"/>
            <a:r>
              <a:rPr lang="en-US" dirty="0">
                <a:highlight>
                  <a:srgbClr val="FFFF00"/>
                </a:highlight>
              </a:rPr>
              <a:t>Size</a:t>
            </a:r>
            <a:endParaRPr lang="en-US" dirty="0">
              <a:highlight>
                <a:srgbClr val="FFFF00"/>
              </a:highlight>
            </a:endParaRPr>
          </a:p>
          <a:p>
            <a:pPr lvl="1" algn="just"/>
            <a:r>
              <a:rPr lang="en-US" i="0" u="none" strike="noStrike" baseline="0" dirty="0">
                <a:highlight>
                  <a:srgbClr val="FFFF00"/>
                </a:highlight>
              </a:rPr>
              <a:t>Distribution</a:t>
            </a:r>
            <a:endParaRPr lang="en-US" i="0" u="none" strike="noStrike" baseline="0" dirty="0">
              <a:highlight>
                <a:srgbClr val="FFFF00"/>
              </a:highlight>
            </a:endParaRPr>
          </a:p>
          <a:p>
            <a:pPr lvl="1" algn="just"/>
            <a:r>
              <a:rPr lang="en-US" dirty="0">
                <a:highlight>
                  <a:srgbClr val="FFFF00"/>
                </a:highlight>
              </a:rPr>
              <a:t>Manageability</a:t>
            </a:r>
            <a:endParaRPr lang="en-US" i="0" u="none" strike="noStrike" baseline="0" dirty="0">
              <a:highlight>
                <a:srgbClr val="FFFF00"/>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Size Scalability</a:t>
            </a:r>
            <a:endParaRPr lang="en-US" dirty="0"/>
          </a:p>
        </p:txBody>
      </p:sp>
      <p:sp>
        <p:nvSpPr>
          <p:cNvPr id="3" name="Content Placeholder 2"/>
          <p:cNvSpPr>
            <a:spLocks noGrp="1"/>
          </p:cNvSpPr>
          <p:nvPr>
            <p:ph idx="1"/>
          </p:nvPr>
        </p:nvSpPr>
        <p:spPr/>
        <p:txBody>
          <a:bodyPr>
            <a:normAutofit/>
          </a:bodyPr>
          <a:lstStyle/>
          <a:p>
            <a:pPr algn="just"/>
            <a:r>
              <a:rPr lang="en-US" dirty="0"/>
              <a:t>It should be possible to add more resources to a system to cope with increasing numbers of users.</a:t>
            </a:r>
            <a:endParaRPr lang="en-US" b="1" dirty="0"/>
          </a:p>
          <a:p>
            <a:pPr algn="just"/>
            <a:r>
              <a:rPr lang="en-US" sz="2800" b="0" i="0" u="none" strike="noStrike" baseline="0" dirty="0"/>
              <a:t>A system can be scalable regarding its size, meaning that we can easily add more users and resources to the system without any noticeable loss of performance.</a:t>
            </a:r>
            <a:endParaRPr lang="en-US" sz="2800" b="0" i="0" u="none" strike="noStrike" baseline="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Geographical Scalability</a:t>
            </a:r>
            <a:endParaRPr lang="en-US" dirty="0"/>
          </a:p>
        </p:txBody>
      </p:sp>
      <p:sp>
        <p:nvSpPr>
          <p:cNvPr id="3" name="Content Placeholder 2"/>
          <p:cNvSpPr>
            <a:spLocks noGrp="1"/>
          </p:cNvSpPr>
          <p:nvPr>
            <p:ph idx="1"/>
          </p:nvPr>
        </p:nvSpPr>
        <p:spPr/>
        <p:txBody>
          <a:bodyPr>
            <a:normAutofit/>
          </a:bodyPr>
          <a:lstStyle/>
          <a:p>
            <a:pPr algn="just"/>
            <a:r>
              <a:rPr lang="en-GB" dirty="0"/>
              <a:t>It should be possible to geographically disperse the components of a system without degrading its performance.</a:t>
            </a:r>
            <a:endParaRPr lang="en-US" sz="2800" b="0" i="0" u="none" strike="noStrike" baseline="0" dirty="0"/>
          </a:p>
          <a:p>
            <a:pPr algn="just"/>
            <a:r>
              <a:rPr lang="en-US" sz="2800" b="0" i="0" u="none" strike="noStrike" baseline="0" dirty="0"/>
              <a:t>A geographically scalable system is one in which the users and resources may lie far apart, but the fact that communication delays may be significant is hardly noticed.</a:t>
            </a:r>
            <a:endParaRPr lang="en-US" sz="2800" b="0" i="0" u="none" strike="noStrike" baseline="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Scalability</a:t>
            </a:r>
            <a:endParaRPr lang="en-US" dirty="0"/>
          </a:p>
        </p:txBody>
      </p:sp>
      <p:sp>
        <p:nvSpPr>
          <p:cNvPr id="3" name="Content Placeholder 2"/>
          <p:cNvSpPr>
            <a:spLocks noGrp="1"/>
          </p:cNvSpPr>
          <p:nvPr>
            <p:ph idx="1"/>
          </p:nvPr>
        </p:nvSpPr>
        <p:spPr/>
        <p:txBody>
          <a:bodyPr>
            <a:normAutofit/>
          </a:bodyPr>
          <a:lstStyle/>
          <a:p>
            <a:r>
              <a:rPr lang="en-GB" dirty="0"/>
              <a:t>It should be possible to manage a system as it increases in size, even if parts of the system are located in independent organizations.</a:t>
            </a:r>
            <a:endParaRPr lang="en-GB" dirty="0"/>
          </a:p>
          <a:p>
            <a:pPr algn="l"/>
            <a:r>
              <a:rPr lang="en-US" sz="2800" b="0" i="0" u="none" strike="noStrike" baseline="0" dirty="0"/>
              <a:t>An administratively scalable system is one that can still be easily managed even if it spans many independent administrative organizations.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Up vs Scaling Out</a:t>
            </a:r>
            <a:endParaRPr lang="en-US" dirty="0"/>
          </a:p>
        </p:txBody>
      </p:sp>
      <p:sp>
        <p:nvSpPr>
          <p:cNvPr id="3" name="Content Placeholder 2"/>
          <p:cNvSpPr>
            <a:spLocks noGrp="1"/>
          </p:cNvSpPr>
          <p:nvPr>
            <p:ph idx="1"/>
          </p:nvPr>
        </p:nvSpPr>
        <p:spPr/>
        <p:txBody>
          <a:bodyPr>
            <a:normAutofit lnSpcReduction="10000"/>
          </a:bodyPr>
          <a:lstStyle/>
          <a:p>
            <a:r>
              <a:rPr lang="en-US" dirty="0"/>
              <a:t>Changing the size of a system may involve either scaling up or scaling out.</a:t>
            </a:r>
            <a:endParaRPr lang="en-US" dirty="0"/>
          </a:p>
          <a:p>
            <a:r>
              <a:rPr lang="en-US" dirty="0">
                <a:highlight>
                  <a:srgbClr val="FFFF00"/>
                </a:highlight>
              </a:rPr>
              <a:t>Scaling up means replacing resources in the system with more powerful resources.</a:t>
            </a:r>
            <a:r>
              <a:rPr lang="en-US" dirty="0"/>
              <a:t> </a:t>
            </a:r>
            <a:endParaRPr lang="en-US" dirty="0"/>
          </a:p>
          <a:p>
            <a:pPr lvl="1"/>
            <a:r>
              <a:rPr lang="en-US" dirty="0"/>
              <a:t>For example, you may increase the memory in a server from 16 Gb to 64 Gb. </a:t>
            </a:r>
            <a:endParaRPr lang="en-US" dirty="0"/>
          </a:p>
          <a:p>
            <a:r>
              <a:rPr lang="en-US" dirty="0">
                <a:highlight>
                  <a:srgbClr val="FFFF00"/>
                </a:highlight>
              </a:rPr>
              <a:t>Scaling out means adding more resources to the system</a:t>
            </a:r>
            <a:endParaRPr lang="en-US" dirty="0">
              <a:highlight>
                <a:srgbClr val="FFFF00"/>
              </a:highlight>
            </a:endParaRPr>
          </a:p>
          <a:p>
            <a:pPr lvl="1"/>
            <a:r>
              <a:rPr lang="en-US" dirty="0"/>
              <a:t>(e.g., an extra web server to work alongside an existing server). </a:t>
            </a:r>
            <a:endParaRPr lang="en-US" dirty="0"/>
          </a:p>
          <a:p>
            <a:r>
              <a:rPr lang="en-US" dirty="0"/>
              <a:t>Scaling out is often more cost-effective than scaling up,</a:t>
            </a:r>
            <a:endParaRPr lang="en-US" dirty="0"/>
          </a:p>
          <a:p>
            <a:pPr lvl="1"/>
            <a:r>
              <a:rPr lang="en-US" dirty="0"/>
              <a:t>cloud computing makes it easy to add or remove servers from a system</a:t>
            </a:r>
            <a:endParaRPr lang="en-US" dirty="0"/>
          </a:p>
          <a:p>
            <a:pPr lvl="1"/>
            <a:r>
              <a:rPr lang="en-US" dirty="0"/>
              <a:t>however, this only provides </a:t>
            </a:r>
            <a:r>
              <a:rPr lang="en-US" dirty="0">
                <a:highlight>
                  <a:srgbClr val="FFFF00"/>
                </a:highlight>
              </a:rPr>
              <a:t>performance improvements</a:t>
            </a:r>
            <a:r>
              <a:rPr lang="en-US" dirty="0"/>
              <a:t> when concurrent processing is possible.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Goals of a Distributed Systems</a:t>
            </a:r>
            <a:endParaRPr lang="en-US" dirty="0"/>
          </a:p>
        </p:txBody>
      </p:sp>
      <p:sp>
        <p:nvSpPr>
          <p:cNvPr id="3" name="Content Placeholder 2"/>
          <p:cNvSpPr>
            <a:spLocks noGrp="1"/>
          </p:cNvSpPr>
          <p:nvPr>
            <p:ph idx="1"/>
          </p:nvPr>
        </p:nvSpPr>
        <p:spPr/>
        <p:txBody>
          <a:bodyPr/>
          <a:lstStyle/>
          <a:p>
            <a:r>
              <a:rPr lang="en-US" dirty="0"/>
              <a:t>Four important goals that should be met to make building a distributed system worth the effort. </a:t>
            </a:r>
            <a:endParaRPr lang="en-US" dirty="0"/>
          </a:p>
          <a:p>
            <a:pPr lvl="1"/>
            <a:r>
              <a:rPr lang="en-US" dirty="0"/>
              <a:t>a distributed system should make resources easily accessible; </a:t>
            </a:r>
            <a:endParaRPr lang="en-US" dirty="0"/>
          </a:p>
          <a:p>
            <a:pPr lvl="1"/>
            <a:r>
              <a:rPr lang="en-US" dirty="0"/>
              <a:t>it should hide the fact that resources are distributed across a network; </a:t>
            </a:r>
            <a:endParaRPr lang="en-US" dirty="0"/>
          </a:p>
          <a:p>
            <a:pPr lvl="1"/>
            <a:r>
              <a:rPr lang="en-US" dirty="0"/>
              <a:t>it should be open; </a:t>
            </a:r>
            <a:endParaRPr lang="en-US" dirty="0"/>
          </a:p>
          <a:p>
            <a:pPr lvl="1"/>
            <a:r>
              <a:rPr lang="en-US" dirty="0"/>
              <a:t>it should be scalable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Goals of a Distributed Systems</a:t>
            </a:r>
            <a:endParaRPr lang="en-US" dirty="0"/>
          </a:p>
        </p:txBody>
      </p:sp>
      <p:sp>
        <p:nvSpPr>
          <p:cNvPr id="3" name="Text Placeholder 2"/>
          <p:cNvSpPr>
            <a:spLocks noGrp="1"/>
          </p:cNvSpPr>
          <p:nvPr>
            <p:ph type="body" idx="1"/>
          </p:nvPr>
        </p:nvSpPr>
        <p:spPr/>
        <p:txBody>
          <a:bodyPr>
            <a:normAutofit/>
          </a:bodyPr>
          <a:lstStyle/>
          <a:p>
            <a:r>
              <a:rPr lang="en-US" sz="4000" b="1" dirty="0">
                <a:solidFill>
                  <a:schemeClr val="tx1"/>
                </a:solidFill>
              </a:rPr>
              <a:t>Resource Sharing</a:t>
            </a:r>
            <a:endParaRPr lang="en-US" sz="4000" b="1"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Resource Accessible</a:t>
            </a:r>
            <a:endParaRPr lang="en-US" dirty="0"/>
          </a:p>
        </p:txBody>
      </p:sp>
      <p:sp>
        <p:nvSpPr>
          <p:cNvPr id="3" name="Content Placeholder 2"/>
          <p:cNvSpPr>
            <a:spLocks noGrp="1"/>
          </p:cNvSpPr>
          <p:nvPr>
            <p:ph idx="1"/>
          </p:nvPr>
        </p:nvSpPr>
        <p:spPr/>
        <p:txBody>
          <a:bodyPr>
            <a:normAutofit lnSpcReduction="10000"/>
          </a:bodyPr>
          <a:lstStyle/>
          <a:p>
            <a:pPr algn="just"/>
            <a:r>
              <a:rPr lang="en-US" dirty="0"/>
              <a:t>An important goal of a distributed system is to make it easy for users (and applications) to access and share remote resources.</a:t>
            </a:r>
            <a:endParaRPr lang="en-US" dirty="0"/>
          </a:p>
          <a:p>
            <a:pPr algn="just"/>
            <a:r>
              <a:rPr lang="en-US" i="1" dirty="0"/>
              <a:t>Example</a:t>
            </a:r>
            <a:r>
              <a:rPr lang="en-US" dirty="0"/>
              <a:t>: printers, computers, storage facilities, data, files, services, networks etc.</a:t>
            </a:r>
            <a:endParaRPr lang="en-US" dirty="0"/>
          </a:p>
          <a:p>
            <a:pPr algn="just"/>
            <a:r>
              <a:rPr lang="en-US" dirty="0"/>
              <a:t>Economic reason: it makes economic sense to share costly resources such as supercomputers, high-performance storage systems, e.g., it is cheaper to</a:t>
            </a:r>
            <a:endParaRPr lang="en-US" dirty="0"/>
          </a:p>
          <a:p>
            <a:pPr lvl="1" algn="just"/>
            <a:r>
              <a:rPr lang="en-US" dirty="0"/>
              <a:t>have a single high-end reliable storage facility be shared than having to buy and maintain storage for each user separately.</a:t>
            </a:r>
            <a:endParaRPr lang="en-US" dirty="0"/>
          </a:p>
          <a:p>
            <a:pPr lvl="1" algn="just"/>
            <a:r>
              <a:rPr lang="en-US" dirty="0"/>
              <a:t>it is cheaper to let a printer be shared by several users in an office than having to buy and maintain a separate printer for each user</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a:t>
            </a:r>
            <a:r>
              <a:rPr lang="en-US" dirty="0">
                <a:highlight>
                  <a:srgbClr val="FFFF00"/>
                </a:highlight>
              </a:rPr>
              <a:t>Resource Accessible</a:t>
            </a:r>
            <a:endParaRPr lang="en-US" dirty="0">
              <a:highlight>
                <a:srgbClr val="FFFF00"/>
              </a:highlight>
            </a:endParaRPr>
          </a:p>
        </p:txBody>
      </p:sp>
      <p:sp>
        <p:nvSpPr>
          <p:cNvPr id="3" name="Content Placeholder 2"/>
          <p:cNvSpPr>
            <a:spLocks noGrp="1"/>
          </p:cNvSpPr>
          <p:nvPr>
            <p:ph idx="1"/>
          </p:nvPr>
        </p:nvSpPr>
        <p:spPr/>
        <p:txBody>
          <a:bodyPr>
            <a:normAutofit/>
          </a:bodyPr>
          <a:lstStyle/>
          <a:p>
            <a:pPr algn="just"/>
            <a:r>
              <a:rPr lang="en-US" dirty="0"/>
              <a:t>More advantages</a:t>
            </a:r>
            <a:endParaRPr lang="en-US" dirty="0"/>
          </a:p>
          <a:p>
            <a:pPr lvl="1" algn="just"/>
            <a:r>
              <a:rPr lang="en-US" dirty="0"/>
              <a:t>Connecting users and resources also makes it easier to collaborate and exchange information</a:t>
            </a:r>
            <a:endParaRPr lang="en-US" dirty="0"/>
          </a:p>
          <a:p>
            <a:pPr lvl="1" algn="just"/>
            <a:r>
              <a:rPr lang="en-US" dirty="0"/>
              <a:t>collaboration tools such as software for collaborative editing, teleconferencing, and so on that became (more easily) available due to the COVID-19 pandemic</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Goals of a Distributed Systems</a:t>
            </a:r>
            <a:endParaRPr lang="en-US" dirty="0"/>
          </a:p>
        </p:txBody>
      </p:sp>
      <p:sp>
        <p:nvSpPr>
          <p:cNvPr id="3" name="Text Placeholder 2"/>
          <p:cNvSpPr>
            <a:spLocks noGrp="1"/>
          </p:cNvSpPr>
          <p:nvPr>
            <p:ph type="body" idx="1"/>
          </p:nvPr>
        </p:nvSpPr>
        <p:spPr/>
        <p:txBody>
          <a:bodyPr>
            <a:normAutofit/>
          </a:bodyPr>
          <a:lstStyle/>
          <a:p>
            <a:r>
              <a:rPr lang="en-US" sz="4000" b="1" dirty="0">
                <a:solidFill>
                  <a:schemeClr val="tx1"/>
                </a:solidFill>
              </a:rPr>
              <a:t>Distribution transparency</a:t>
            </a:r>
            <a:endParaRPr lang="en-US" sz="4000" b="1"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highlight>
                  <a:srgbClr val="FFFF00"/>
                </a:highlight>
              </a:rPr>
              <a:t>Distribution transparency</a:t>
            </a:r>
            <a:endParaRPr lang="en-US" dirty="0">
              <a:highlight>
                <a:srgbClr val="FFFF00"/>
              </a:highlight>
            </a:endParaRPr>
          </a:p>
        </p:txBody>
      </p:sp>
      <p:sp>
        <p:nvSpPr>
          <p:cNvPr id="5" name="Content Placeholder 4"/>
          <p:cNvSpPr>
            <a:spLocks noGrp="1"/>
          </p:cNvSpPr>
          <p:nvPr>
            <p:ph idx="1"/>
          </p:nvPr>
        </p:nvSpPr>
        <p:spPr/>
        <p:txBody>
          <a:bodyPr/>
          <a:lstStyle/>
          <a:p>
            <a:pPr algn="just"/>
            <a:r>
              <a:rPr lang="en-US" dirty="0"/>
              <a:t>An important goal of a distributed system is to hide the fact that its processes and resources are physically distributed across multiple computers, possibly separated by large distances. </a:t>
            </a:r>
            <a:endParaRPr lang="en-US" dirty="0"/>
          </a:p>
          <a:p>
            <a:pPr algn="just"/>
            <a:r>
              <a:rPr lang="en-US" dirty="0"/>
              <a:t>In other words, it tries to make the distribution of processes and resources </a:t>
            </a:r>
            <a:r>
              <a:rPr lang="en-US" b="1" dirty="0"/>
              <a:t>transparent</a:t>
            </a:r>
            <a:r>
              <a:rPr lang="en-US" dirty="0"/>
              <a:t>, that is, invisible, to end users and applications.</a:t>
            </a:r>
            <a:endParaRPr lang="en-US" dirty="0"/>
          </a:p>
          <a:p>
            <a:pPr algn="just"/>
            <a:r>
              <a:rPr lang="en-US" dirty="0">
                <a:highlight>
                  <a:srgbClr val="FFFF00"/>
                </a:highlight>
              </a:rPr>
              <a:t>A system that is able to present itself to users and applications as if it were only a single computer system is said to be transparent.</a:t>
            </a:r>
            <a:endParaRPr lang="en-US" dirty="0">
              <a:highlight>
                <a:srgbClr val="FFFF00"/>
              </a:highlight>
            </a:endParaRPr>
          </a:p>
          <a:p>
            <a:pPr algn="just"/>
            <a:endParaRPr lang="en-US" dirty="0">
              <a:highlight>
                <a:srgbClr val="FFFF00"/>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Distribution transparency</a:t>
            </a:r>
            <a:endParaRPr lang="en-US" dirty="0"/>
          </a:p>
        </p:txBody>
      </p:sp>
      <p:sp>
        <p:nvSpPr>
          <p:cNvPr id="5" name="Content Placeholder 4"/>
          <p:cNvSpPr>
            <a:spLocks noGrp="1"/>
          </p:cNvSpPr>
          <p:nvPr>
            <p:ph idx="1"/>
          </p:nvPr>
        </p:nvSpPr>
        <p:spPr/>
        <p:txBody>
          <a:bodyPr>
            <a:normAutofit fontScale="92500" lnSpcReduction="10000"/>
          </a:bodyPr>
          <a:lstStyle/>
          <a:p>
            <a:pPr algn="just"/>
            <a:r>
              <a:rPr lang="en-US" dirty="0"/>
              <a:t>A system that is able to present itself to users and applications as if it were only a single computer system is said to be transparent.</a:t>
            </a:r>
            <a:endParaRPr lang="en-US" dirty="0"/>
          </a:p>
          <a:p>
            <a:pPr algn="just"/>
            <a:r>
              <a:rPr lang="en-US" dirty="0"/>
              <a:t>To make a distributed system transparent (i.e., </a:t>
            </a:r>
            <a:r>
              <a:rPr lang="en-US" dirty="0">
                <a:highlight>
                  <a:srgbClr val="FFFF00"/>
                </a:highlight>
              </a:rPr>
              <a:t>conceal </a:t>
            </a:r>
            <a:r>
              <a:rPr lang="en-US" dirty="0"/>
              <a:t>its distributed nature), you have to hide the underlying distribution.</a:t>
            </a:r>
            <a:endParaRPr lang="en-US" dirty="0"/>
          </a:p>
          <a:p>
            <a:pPr algn="just"/>
            <a:r>
              <a:rPr lang="en-US" dirty="0"/>
              <a:t>You create abstractions that hide the system resources so that the location and implementation of these resources can be changed without having to change the distributed application.</a:t>
            </a:r>
            <a:endParaRPr lang="en-US" dirty="0"/>
          </a:p>
          <a:p>
            <a:pPr algn="just"/>
            <a:r>
              <a:rPr lang="en-US" dirty="0"/>
              <a:t>Resources should be abstracted and addressed logically rather than physically.</a:t>
            </a:r>
            <a:endParaRPr lang="en-US" dirty="0"/>
          </a:p>
          <a:p>
            <a:pPr algn="just"/>
            <a:r>
              <a:rPr lang="en-US" dirty="0"/>
              <a:t>Middleware is used to map resources referenced by a program onto the actual physical resources.</a:t>
            </a:r>
            <a:endParaRPr lang="en-US" dirty="0"/>
          </a:p>
          <a:p>
            <a:pPr algn="just"/>
            <a:endParaRPr lang="en-US" dirty="0"/>
          </a:p>
        </p:txBody>
      </p:sp>
      <p:sp>
        <p:nvSpPr>
          <p:cNvPr id="2" name="Text Box 1"/>
          <p:cNvSpPr txBox="1"/>
          <p:nvPr/>
        </p:nvSpPr>
        <p:spPr>
          <a:xfrm>
            <a:off x="9085580" y="2511425"/>
            <a:ext cx="4219575" cy="368300"/>
          </a:xfrm>
          <a:prstGeom prst="rect">
            <a:avLst/>
          </a:prstGeom>
          <a:noFill/>
        </p:spPr>
        <p:txBody>
          <a:bodyPr wrap="square" rtlCol="0">
            <a:noAutofit/>
          </a:bodyPr>
          <a:p>
            <a:r>
              <a:rPr lang="" altLang="en-US"/>
              <a:t>লুক্কায়িত</a:t>
            </a:r>
            <a:r>
              <a:rPr lang="en-US" altLang="en-US"/>
              <a:t> </a:t>
            </a:r>
            <a:r>
              <a:rPr lang="" altLang="en-US"/>
              <a:t>করা</a:t>
            </a:r>
            <a:endParaRPr lang=""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10408</Words>
  <Application>WPS Presentation</Application>
  <PresentationFormat>Widescreen</PresentationFormat>
  <Paragraphs>200</Paragraphs>
  <Slides>28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28</vt:i4>
      </vt:variant>
    </vt:vector>
  </HeadingPairs>
  <TitlesOfParts>
    <vt:vector size="40" baseType="lpstr">
      <vt:lpstr>Arial</vt:lpstr>
      <vt:lpstr>SimSun</vt:lpstr>
      <vt:lpstr>Wingdings</vt:lpstr>
      <vt:lpstr>Gill Sans MT</vt:lpstr>
      <vt:lpstr>苹方-简</vt:lpstr>
      <vt:lpstr>Microsoft YaHei</vt:lpstr>
      <vt:lpstr>汉仪旗黑</vt:lpstr>
      <vt:lpstr>Arial Unicode MS</vt:lpstr>
      <vt:lpstr>Calibri</vt:lpstr>
      <vt:lpstr>Helvetica Neue</vt:lpstr>
      <vt:lpstr>汉仪书宋二KW</vt:lpstr>
      <vt:lpstr>Office Theme</vt:lpstr>
      <vt:lpstr>CSE 601: Distributed Systems</vt:lpstr>
      <vt:lpstr>Design Goals of a Distributed Systems</vt:lpstr>
      <vt:lpstr>Design Goals of a Distributed Systems</vt:lpstr>
      <vt:lpstr>Design Goals of a Distributed Systems</vt:lpstr>
      <vt:lpstr>Making Resource Accessible</vt:lpstr>
      <vt:lpstr>Making Resource Accessible</vt:lpstr>
      <vt:lpstr>Design Goals of a Distributed Systems</vt:lpstr>
      <vt:lpstr>Distribution transparency</vt:lpstr>
      <vt:lpstr>Distribution transparency</vt:lpstr>
      <vt:lpstr>Types of distribution transparency</vt:lpstr>
      <vt:lpstr>Access Transparency</vt:lpstr>
      <vt:lpstr>Location Transparency</vt:lpstr>
      <vt:lpstr>Migration Transparency</vt:lpstr>
      <vt:lpstr>Relocation Transparency</vt:lpstr>
      <vt:lpstr>Replication Transparency </vt:lpstr>
      <vt:lpstr>Concurrency Transparency</vt:lpstr>
      <vt:lpstr>Failure Transparency</vt:lpstr>
      <vt:lpstr>Design Goals of a Distributed Systems</vt:lpstr>
      <vt:lpstr>Openness</vt:lpstr>
      <vt:lpstr>Openness: Interoperability</vt:lpstr>
      <vt:lpstr>Openness: Portability</vt:lpstr>
      <vt:lpstr>Openness: Extensibility</vt:lpstr>
      <vt:lpstr>Design Goals of a Distributed Systems</vt:lpstr>
      <vt:lpstr>Scalability </vt:lpstr>
      <vt:lpstr>Size Scalability</vt:lpstr>
      <vt:lpstr>Geographical Scalability</vt:lpstr>
      <vt:lpstr>Administrative Scalability</vt:lpstr>
      <vt:lpstr>Scaling Up vs Scaling Out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Toukir Ahammed</dc:creator>
  <cp:lastModifiedBy>Rakibul</cp:lastModifiedBy>
  <cp:revision>16</cp:revision>
  <dcterms:created xsi:type="dcterms:W3CDTF">2025-04-25T01:27:05Z</dcterms:created>
  <dcterms:modified xsi:type="dcterms:W3CDTF">2025-04-25T01:27:05Z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B525480843A519E1E9E40A68FB3DDA15_42</vt:lpwstr>
  </property>
  <property fmtid="{D5CDD505-2E9C-101B-9397-08002B2CF9AE}" pid="3" name="KSOProductBuildVer">
    <vt:lpwstr>1033-6.11.0.8608</vt:lpwstr>
  </property>
</Properties>
</file>