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312" r:id="rId4"/>
    <p:sldId id="285" r:id="rId5"/>
    <p:sldId id="319" r:id="rId6"/>
    <p:sldId id="287" r:id="rId7"/>
    <p:sldId id="275" r:id="rId8"/>
    <p:sldId id="320" r:id="rId9"/>
    <p:sldId id="288" r:id="rId10"/>
    <p:sldId id="291" r:id="rId11"/>
    <p:sldId id="289" r:id="rId12"/>
    <p:sldId id="315" r:id="rId13"/>
    <p:sldId id="290" r:id="rId14"/>
    <p:sldId id="321" r:id="rId15"/>
    <p:sldId id="322" r:id="rId16"/>
    <p:sldId id="32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53B2A-649C-47D2-B149-313A822292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3E89F-D0F4-4845-90C4-681A217667A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Gill Sans MT" panose="020B0502020104020203"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Autofit/>
          </a:bodyPr>
          <a:lstStyle>
            <a:lvl1pPr marL="0" indent="0" algn="ctr">
              <a:buNone/>
              <a:defRPr sz="40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DADE2353-34E2-4DBF-AFB1-31497BAECD2D}" type="datetimeFigureOut">
              <a:rPr lang="en-US" smtClean="0"/>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8170D8CF-7E31-4249-BDB4-34EBE6CF332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ADE2353-34E2-4DBF-AFB1-31497BAECD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ADE2353-34E2-4DBF-AFB1-31497BAECD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ADE2353-34E2-4DBF-AFB1-31497BAECD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DE2353-34E2-4DBF-AFB1-31497BAECD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ADE2353-34E2-4DBF-AFB1-31497BAECD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ADE2353-34E2-4DBF-AFB1-31497BAECD2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ADE2353-34E2-4DBF-AFB1-31497BAECD2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E2353-34E2-4DBF-AFB1-31497BAECD2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DE2353-34E2-4DBF-AFB1-31497BAECD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DE2353-34E2-4DBF-AFB1-31497BAECD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E2353-34E2-4DBF-AFB1-31497BAECD2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0D8CF-7E31-4249-BDB4-34EBE6CF332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 601: Distributed Systems</a:t>
            </a:r>
            <a:endParaRPr lang="en-US" dirty="0"/>
          </a:p>
        </p:txBody>
      </p:sp>
      <p:sp>
        <p:nvSpPr>
          <p:cNvPr id="3" name="Subtitle 2"/>
          <p:cNvSpPr>
            <a:spLocks noGrp="1"/>
          </p:cNvSpPr>
          <p:nvPr>
            <p:ph type="subTitle" idx="1"/>
          </p:nvPr>
        </p:nvSpPr>
        <p:spPr/>
        <p:txBody>
          <a:bodyPr/>
          <a:lstStyle/>
          <a:p>
            <a:r>
              <a:rPr lang="en-US" dirty="0"/>
              <a:t>Toukir Ahammed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distribution transparency</a:t>
            </a:r>
            <a:endParaRPr lang="en-US" dirty="0"/>
          </a:p>
        </p:txBody>
      </p:sp>
      <p:sp>
        <p:nvSpPr>
          <p:cNvPr id="3" name="Text Placeholder 2"/>
          <p:cNvSpPr>
            <a:spLocks noGrp="1"/>
          </p:cNvSpPr>
          <p:nvPr>
            <p:ph type="body" idx="1"/>
          </p:nvPr>
        </p:nvSpPr>
        <p:spPr/>
        <p:txBody>
          <a:bodyPr>
            <a:normAutofit/>
          </a:bodyPr>
          <a:lstStyle/>
          <a:p>
            <a:endParaRPr lang="en-US" sz="4000" b="1"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Degree of distribution transparency</a:t>
            </a:r>
            <a:endParaRPr lang="en-US" dirty="0"/>
          </a:p>
        </p:txBody>
      </p:sp>
      <p:sp>
        <p:nvSpPr>
          <p:cNvPr id="3" name="Content Placeholder 2"/>
          <p:cNvSpPr>
            <a:spLocks noGrp="1"/>
          </p:cNvSpPr>
          <p:nvPr>
            <p:ph idx="1"/>
          </p:nvPr>
        </p:nvSpPr>
        <p:spPr>
          <a:xfrm>
            <a:off x="838200" y="1825625"/>
            <a:ext cx="10515600" cy="4351338"/>
          </a:xfrm>
        </p:spPr>
        <p:txBody>
          <a:bodyPr>
            <a:noAutofit/>
          </a:bodyPr>
          <a:lstStyle/>
          <a:p>
            <a:r>
              <a:rPr lang="en-US" dirty="0"/>
              <a:t>Distribution transparency is generally considered preferable for any distributed system</a:t>
            </a:r>
            <a:endParaRPr lang="en-US" dirty="0"/>
          </a:p>
          <a:p>
            <a:r>
              <a:rPr lang="en-US" dirty="0"/>
              <a:t>But there are situations in which blindly attempting to hide all distribution aspects from users is not a good idea.</a:t>
            </a:r>
            <a:endParaRPr lang="en-US" dirty="0"/>
          </a:p>
          <a:p>
            <a:r>
              <a:rPr lang="en-US" dirty="0"/>
              <a:t>There is also a trade-off between a high degree of transparency and the performance of a system.</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distribution transparency</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b="0" i="0" u="none" strike="noStrike" baseline="0" dirty="0"/>
              <a:t>For example, </a:t>
            </a:r>
            <a:endParaRPr lang="en-US" sz="2800" b="0" i="0" u="none" strike="noStrike" baseline="0" dirty="0"/>
          </a:p>
          <a:p>
            <a:pPr algn="just"/>
            <a:r>
              <a:rPr lang="en-US" dirty="0"/>
              <a:t>M</a:t>
            </a:r>
            <a:r>
              <a:rPr lang="en-US" sz="2800" b="0" i="0" u="none" strike="noStrike" baseline="0" dirty="0"/>
              <a:t>any Internet applications repeatedly try to contact a server before finally giving up</a:t>
            </a:r>
            <a:endParaRPr lang="en-US" sz="2800" b="0" i="0" u="none" strike="noStrike" baseline="0" dirty="0"/>
          </a:p>
          <a:p>
            <a:pPr algn="just"/>
            <a:r>
              <a:rPr lang="en-US" dirty="0"/>
              <a:t>A</a:t>
            </a:r>
            <a:r>
              <a:rPr lang="en-US" sz="2800" b="0" i="0" u="none" strike="noStrike" baseline="0" dirty="0"/>
              <a:t>ttempting to mask a server failure before trying another one may slow down the system</a:t>
            </a:r>
            <a:endParaRPr lang="en-US" sz="2800" b="0" i="0" u="none" strike="noStrike" baseline="0" dirty="0"/>
          </a:p>
          <a:p>
            <a:pPr algn="just"/>
            <a:r>
              <a:rPr lang="en-US" sz="2800" b="0" i="0" u="none" strike="noStrike" baseline="0" dirty="0"/>
              <a:t>In such a case, it may have been better to give up earlier, or at least let the user cancel the attempts to make contact.</a:t>
            </a:r>
            <a:endParaRPr lang="en-US" sz="2800" b="0" i="0" u="none" strike="noStrike" baseline="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distribution transparency</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b="0" i="0" u="none" strike="noStrike" baseline="0" dirty="0"/>
              <a:t>Another example,</a:t>
            </a:r>
            <a:endParaRPr lang="en-US" sz="2800" b="0" i="0" u="none" strike="noStrike" baseline="0" dirty="0"/>
          </a:p>
          <a:p>
            <a:pPr algn="just"/>
            <a:r>
              <a:rPr lang="en-US" sz="2800" b="0" i="0" u="none" strike="noStrike" baseline="0" dirty="0"/>
              <a:t>Several replicas, located on different continents, must be consistent all the time</a:t>
            </a:r>
            <a:endParaRPr lang="en-US" sz="2800" b="0" i="0" u="none" strike="noStrike" baseline="0" dirty="0"/>
          </a:p>
          <a:p>
            <a:pPr algn="just"/>
            <a:r>
              <a:rPr lang="en-US" sz="2800" b="0" i="0" u="none" strike="noStrike" baseline="0" dirty="0"/>
              <a:t>If one copy is changed, that change should be propagated to all copies before allowing any other operation.</a:t>
            </a:r>
            <a:endParaRPr lang="en-US" sz="2800" b="0" i="0" u="none" strike="noStrike" baseline="0" dirty="0"/>
          </a:p>
          <a:p>
            <a:pPr algn="just"/>
            <a:r>
              <a:rPr lang="en-US" sz="2800" b="0" i="0" u="none" strike="noStrike" baseline="0" dirty="0"/>
              <a:t>A single update operation may now even take seconds to complete, something that cannot be hidden from users.</a:t>
            </a:r>
            <a:endParaRPr lang="en-US" sz="2800" b="0" i="0" u="none" strike="noStrike" baseline="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distribution transparency</a:t>
            </a:r>
            <a:endParaRPr lang="en-US" dirty="0"/>
          </a:p>
        </p:txBody>
      </p:sp>
      <p:sp>
        <p:nvSpPr>
          <p:cNvPr id="3" name="Content Placeholder 2"/>
          <p:cNvSpPr>
            <a:spLocks noGrp="1"/>
          </p:cNvSpPr>
          <p:nvPr>
            <p:ph idx="1"/>
          </p:nvPr>
        </p:nvSpPr>
        <p:spPr/>
        <p:txBody>
          <a:bodyPr>
            <a:normAutofit/>
          </a:bodyPr>
          <a:lstStyle/>
          <a:p>
            <a:pPr algn="just"/>
            <a:r>
              <a:rPr lang="en-US" sz="2800" b="0" i="0" u="none" strike="noStrike" baseline="0" dirty="0"/>
              <a:t>Full distribution transparency is simply impossible</a:t>
            </a:r>
            <a:endParaRPr lang="en-US" sz="2800" b="0" i="0" u="none" strike="noStrike" baseline="0" dirty="0"/>
          </a:p>
          <a:p>
            <a:pPr algn="just"/>
            <a:r>
              <a:rPr lang="en-US" dirty="0"/>
              <a:t>W</a:t>
            </a:r>
            <a:r>
              <a:rPr lang="en-US" sz="2800" b="0" i="0" u="none" strike="noStrike" baseline="0" dirty="0"/>
              <a:t>e should ask ourselves whether it is even wise to pretend that we can achieve it. </a:t>
            </a:r>
            <a:endParaRPr lang="en-US" sz="2800" b="0" i="0" u="none" strike="noStrike" baseline="0" dirty="0"/>
          </a:p>
          <a:p>
            <a:pPr algn="just"/>
            <a:r>
              <a:rPr lang="en-US" sz="2800" b="0" i="0" u="none" strike="noStrike" baseline="0" dirty="0"/>
              <a:t>It may be much better to make distribution explicit so that the user and application developer are never tricked into believing that there is such a thing as transparency. </a:t>
            </a:r>
            <a:endParaRPr lang="en-US" sz="2800" b="0" i="0" u="none" strike="noStrike" baseline="0" dirty="0"/>
          </a:p>
          <a:p>
            <a:pPr algn="just"/>
            <a:r>
              <a:rPr lang="en-US" sz="2800" b="0" i="0" u="none" strike="noStrike" baseline="0" dirty="0"/>
              <a:t>The result will be that users will much better understand the (sometimes unexpected) behavior of a distributed system, and are thus much better prepared to deal with this behavior.</a:t>
            </a:r>
            <a:endParaRPr lang="en-US" sz="2800" b="0" i="0" u="none" strike="noStrike" baseline="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distribution transparency</a:t>
            </a:r>
            <a:endParaRPr lang="en-US" dirty="0"/>
          </a:p>
        </p:txBody>
      </p:sp>
      <p:sp>
        <p:nvSpPr>
          <p:cNvPr id="3" name="Content Placeholder 2"/>
          <p:cNvSpPr>
            <a:spLocks noGrp="1"/>
          </p:cNvSpPr>
          <p:nvPr>
            <p:ph idx="1"/>
          </p:nvPr>
        </p:nvSpPr>
        <p:spPr/>
        <p:txBody>
          <a:bodyPr>
            <a:normAutofit/>
          </a:bodyPr>
          <a:lstStyle/>
          <a:p>
            <a:pPr algn="just"/>
            <a:r>
              <a:rPr lang="en-US" dirty="0"/>
              <a:t>A</a:t>
            </a:r>
            <a:r>
              <a:rPr lang="en-US" sz="2800" b="0" i="0" u="none" strike="noStrike" baseline="0" dirty="0"/>
              <a:t>iming for distribution transparency may be a nice goal when designing and implementing distributed systems</a:t>
            </a:r>
            <a:endParaRPr lang="en-US" sz="2800" b="0" i="0" u="none" strike="noStrike" baseline="0" dirty="0"/>
          </a:p>
          <a:p>
            <a:pPr algn="just"/>
            <a:r>
              <a:rPr lang="en-US" sz="2800" b="0" i="0" u="none" strike="noStrike" baseline="0" dirty="0"/>
              <a:t>Full distribution transparency is simply impossible and the price for achieving full transparency may be surprisingly high</a:t>
            </a:r>
            <a:endParaRPr lang="en-US" sz="2800" b="0" i="0" u="none" strike="noStrike" baseline="0" dirty="0"/>
          </a:p>
          <a:p>
            <a:pPr algn="just"/>
            <a:r>
              <a:rPr lang="en-US" dirty="0"/>
              <a:t>It </a:t>
            </a:r>
            <a:r>
              <a:rPr lang="en-US" sz="2800" b="0" i="0" u="none" strike="noStrike" baseline="0" dirty="0"/>
              <a:t>should be considered together with other issues such as </a:t>
            </a:r>
            <a:r>
              <a:rPr lang="en-US" sz="2800" b="0" i="0" u="none" strike="noStrike" baseline="0" dirty="0">
                <a:highlight>
                  <a:srgbClr val="FFFF00"/>
                </a:highlight>
              </a:rPr>
              <a:t>performance and comprehensibility</a:t>
            </a:r>
            <a:r>
              <a:rPr lang="en-US" sz="2800" b="0" i="0" u="none" strike="noStrike" baseline="0" dirty="0"/>
              <a:t>.</a:t>
            </a:r>
            <a:endParaRPr lang="en-US" sz="2800" b="0" i="0" u="none" strike="noStrike" baseline="0" dirty="0"/>
          </a:p>
          <a:p>
            <a:pPr algn="just"/>
            <a:r>
              <a:rPr lang="en-US" sz="2800" b="0" i="0" u="none" strike="noStrike" baseline="0" dirty="0"/>
              <a:t>Sometimes it may be much better to make distribution explicit so that the user and application developer</a:t>
            </a:r>
            <a:r>
              <a:rPr lang="en-US" dirty="0"/>
              <a:t> </a:t>
            </a:r>
            <a:r>
              <a:rPr lang="en-US" sz="2800" b="0" i="0" u="none" strike="noStrike" baseline="0" dirty="0"/>
              <a:t>will much better understand the behavior of a distributed system, and are thus much better prepared to deal with this behavior.</a:t>
            </a:r>
            <a:endParaRPr lang="en-US" sz="2800" b="0" i="0" u="none" strike="noStrike" baseline="0" dirty="0"/>
          </a:p>
          <a:p>
            <a:pPr algn="just"/>
            <a:endParaRPr lang="en-US" sz="2800" b="0" i="0" u="none" strike="noStrike" baseline="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Text Placeholder 2"/>
          <p:cNvSpPr>
            <a:spLocks noGrp="1"/>
          </p:cNvSpPr>
          <p:nvPr>
            <p:ph type="body" idx="1"/>
          </p:nvPr>
        </p:nvSpPr>
        <p:spPr/>
        <p:txBody>
          <a:bodyPr>
            <a:normAutofit/>
          </a:bodyPr>
          <a:lstStyle/>
          <a:p>
            <a:r>
              <a:rPr lang="en-US" sz="4000" b="1" dirty="0">
                <a:solidFill>
                  <a:schemeClr val="tx1"/>
                </a:solidFill>
              </a:rPr>
              <a:t>Security</a:t>
            </a:r>
            <a:endParaRPr lang="en-US" sz="40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endParaRPr lang="en-US" dirty="0"/>
          </a:p>
        </p:txBody>
      </p:sp>
      <p:sp>
        <p:nvSpPr>
          <p:cNvPr id="3" name="Content Placeholder 2"/>
          <p:cNvSpPr>
            <a:spLocks noGrp="1"/>
          </p:cNvSpPr>
          <p:nvPr>
            <p:ph idx="1"/>
          </p:nvPr>
        </p:nvSpPr>
        <p:spPr/>
        <p:txBody>
          <a:bodyPr>
            <a:normAutofit/>
          </a:bodyPr>
          <a:lstStyle/>
          <a:p>
            <a:pPr algn="just"/>
            <a:r>
              <a:rPr lang="en-US" dirty="0"/>
              <a:t>When a system is distributed, the number of ways that the system may be attacked is significantly increased, compared to centralized systems.</a:t>
            </a:r>
            <a:endParaRPr lang="en-US" dirty="0"/>
          </a:p>
          <a:p>
            <a:pPr lvl="1" algn="just"/>
            <a:r>
              <a:rPr lang="en-US" dirty="0"/>
              <a:t>attackers may target any of the individual system components or the network itself</a:t>
            </a:r>
            <a:endParaRPr lang="en-US" dirty="0"/>
          </a:p>
          <a:p>
            <a:pPr algn="just"/>
            <a:r>
              <a:rPr lang="en-US" dirty="0"/>
              <a:t>If a part of the system is successfully attacked then the attacker may be able to use this as a </a:t>
            </a:r>
            <a:r>
              <a:rPr lang="en-US" dirty="0">
                <a:highlight>
                  <a:srgbClr val="FFFF00"/>
                </a:highlight>
              </a:rPr>
              <a:t>‘back door’</a:t>
            </a:r>
            <a:r>
              <a:rPr lang="en-US" dirty="0"/>
              <a:t> into other parts of the system.</a:t>
            </a:r>
            <a:endParaRPr lang="en-US" dirty="0"/>
          </a:p>
          <a:p>
            <a:pPr algn="just"/>
            <a:r>
              <a:rPr lang="en-US" dirty="0"/>
              <a:t>Difficulties in a distributed system arise because different organizations may own parts of the system. These organizations may have mutually incompatible security policies and security mechanisms.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Security Attack</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The types of attack that a distributed system must defend itself against are:</a:t>
            </a:r>
            <a:endParaRPr lang="en-US" dirty="0"/>
          </a:p>
          <a:p>
            <a:pPr algn="just"/>
            <a:r>
              <a:rPr lang="en-US" dirty="0">
                <a:solidFill>
                  <a:srgbClr val="FF0000"/>
                </a:solidFill>
              </a:rPr>
              <a:t>Interception</a:t>
            </a:r>
            <a:r>
              <a:rPr lang="en-US" dirty="0"/>
              <a:t>, where communications between parts of the system are intercepted by an attacker so that there is a loss of </a:t>
            </a:r>
            <a:r>
              <a:rPr lang="en-US" dirty="0">
                <a:highlight>
                  <a:srgbClr val="FFFF00"/>
                </a:highlight>
              </a:rPr>
              <a:t>confidentiality</a:t>
            </a:r>
            <a:r>
              <a:rPr lang="en-US" dirty="0"/>
              <a:t>.</a:t>
            </a:r>
            <a:endParaRPr lang="en-US" dirty="0"/>
          </a:p>
          <a:p>
            <a:pPr algn="just"/>
            <a:r>
              <a:rPr lang="en-US" dirty="0">
                <a:solidFill>
                  <a:srgbClr val="FF0000"/>
                </a:solidFill>
              </a:rPr>
              <a:t>Interruption</a:t>
            </a:r>
            <a:r>
              <a:rPr lang="en-US" dirty="0"/>
              <a:t>, where system services are attacked and cannot be delivered as expected.</a:t>
            </a:r>
            <a:endParaRPr lang="en-US" dirty="0"/>
          </a:p>
          <a:p>
            <a:pPr lvl="1" algn="just"/>
            <a:r>
              <a:rPr lang="en-US" dirty="0"/>
              <a:t>Denial of service attacks involve bombarding a node with illegitimate service requests so that it cannot deal with valid requests.</a:t>
            </a:r>
            <a:endParaRPr lang="en-US" dirty="0"/>
          </a:p>
          <a:p>
            <a:pPr algn="just"/>
            <a:r>
              <a:rPr lang="en-US" dirty="0">
                <a:solidFill>
                  <a:srgbClr val="FF0000"/>
                </a:solidFill>
              </a:rPr>
              <a:t>Modification</a:t>
            </a:r>
            <a:r>
              <a:rPr lang="en-US" dirty="0"/>
              <a:t>, where data or services in the system are changed by an attacker.</a:t>
            </a:r>
            <a:endParaRPr lang="en-US" dirty="0"/>
          </a:p>
          <a:p>
            <a:pPr algn="just"/>
            <a:r>
              <a:rPr lang="en-US" dirty="0">
                <a:solidFill>
                  <a:srgbClr val="FF0000"/>
                </a:solidFill>
              </a:rPr>
              <a:t>Fabrication</a:t>
            </a:r>
            <a:r>
              <a:rPr lang="en-US" dirty="0"/>
              <a:t>, where an attacker generates information that should not exist and then uses this to gain some privileges.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Text Placeholder 2"/>
          <p:cNvSpPr>
            <a:spLocks noGrp="1"/>
          </p:cNvSpPr>
          <p:nvPr>
            <p:ph type="body" idx="1"/>
          </p:nvPr>
        </p:nvSpPr>
        <p:spPr/>
        <p:txBody>
          <a:bodyPr>
            <a:normAutofit/>
          </a:bodyPr>
          <a:lstStyle/>
          <a:p>
            <a:r>
              <a:rPr lang="en-US" sz="4000" b="1" dirty="0">
                <a:solidFill>
                  <a:schemeClr val="tx1"/>
                </a:solidFill>
              </a:rPr>
              <a:t>Quality of Service (QoS)</a:t>
            </a:r>
            <a:endParaRPr lang="en-US" sz="40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Quality of Service (QoS)</a:t>
            </a:r>
            <a:endParaRPr lang="en-US" dirty="0"/>
          </a:p>
        </p:txBody>
      </p:sp>
      <p:sp>
        <p:nvSpPr>
          <p:cNvPr id="5" name="Content Placeholder 4"/>
          <p:cNvSpPr>
            <a:spLocks noGrp="1"/>
          </p:cNvSpPr>
          <p:nvPr>
            <p:ph idx="1"/>
          </p:nvPr>
        </p:nvSpPr>
        <p:spPr/>
        <p:txBody>
          <a:bodyPr/>
          <a:lstStyle/>
          <a:p>
            <a:pPr algn="just"/>
            <a:r>
              <a:rPr lang="en-US" dirty="0"/>
              <a:t>The quality of service (QoS) offered by a distributed system reflects the </a:t>
            </a:r>
            <a:r>
              <a:rPr lang="en-US" dirty="0">
                <a:highlight>
                  <a:srgbClr val="FFFF00"/>
                </a:highlight>
              </a:rPr>
              <a:t>system’s ability to deliver its services dependably</a:t>
            </a:r>
            <a:r>
              <a:rPr lang="en-US" dirty="0"/>
              <a:t> and </a:t>
            </a:r>
            <a:r>
              <a:rPr lang="en-US" dirty="0">
                <a:highlight>
                  <a:srgbClr val="FFFF00"/>
                </a:highlight>
              </a:rPr>
              <a:t>with a response time and throughput that is acceptable to its users.</a:t>
            </a:r>
            <a:endParaRPr lang="en-US" dirty="0"/>
          </a:p>
          <a:p>
            <a:pPr algn="just"/>
            <a:r>
              <a:rPr lang="en-US" dirty="0"/>
              <a:t>Quality of service is particularly critical when the system is dealing with time-critical data such as sound or video streams.</a:t>
            </a:r>
            <a:endParaRPr lang="en-US" dirty="0"/>
          </a:p>
          <a:p>
            <a:pPr lvl="1" algn="just"/>
            <a:r>
              <a:rPr lang="en-US" dirty="0"/>
              <a:t>In these circumstances, if the quality of service falls below a threshold value then the sound or video may become so degraded that it is impossible to understand.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Quality of Service (QoS)</a:t>
            </a:r>
            <a:endParaRPr lang="en-US" dirty="0"/>
          </a:p>
        </p:txBody>
      </p:sp>
      <p:sp>
        <p:nvSpPr>
          <p:cNvPr id="5" name="Content Placeholder 4"/>
          <p:cNvSpPr>
            <a:spLocks noGrp="1"/>
          </p:cNvSpPr>
          <p:nvPr>
            <p:ph idx="1"/>
          </p:nvPr>
        </p:nvSpPr>
        <p:spPr/>
        <p:txBody>
          <a:bodyPr>
            <a:normAutofit/>
          </a:bodyPr>
          <a:lstStyle/>
          <a:p>
            <a:pPr marL="0" indent="0" algn="just">
              <a:buNone/>
            </a:pPr>
            <a:r>
              <a:rPr lang="en-US" dirty="0"/>
              <a:t>This is not always practicable for </a:t>
            </a:r>
            <a:r>
              <a:rPr lang="en-US" dirty="0">
                <a:highlight>
                  <a:srgbClr val="FFFF00"/>
                </a:highlight>
              </a:rPr>
              <a:t>two reasons:</a:t>
            </a:r>
            <a:endParaRPr lang="en-US" dirty="0"/>
          </a:p>
          <a:p>
            <a:pPr algn="just"/>
            <a:r>
              <a:rPr lang="en-US" dirty="0"/>
              <a:t>It may not be cost-effective to design and configure the system to deliver high quality of service under peak load.</a:t>
            </a:r>
            <a:endParaRPr lang="en-US" dirty="0"/>
          </a:p>
          <a:p>
            <a:pPr lvl="1" algn="just"/>
            <a:r>
              <a:rPr lang="en-US" dirty="0"/>
              <a:t>The peak demands may mean that you need many extra servers than normal. This problem has been lessened by the advent of cloud computing where cloud servers may be rented from a cloud provider for as long as they are required.</a:t>
            </a:r>
            <a:endParaRPr lang="en-US" dirty="0"/>
          </a:p>
          <a:p>
            <a:pPr algn="just"/>
            <a:r>
              <a:rPr lang="en-US" dirty="0"/>
              <a:t>The quality-of-service parameters may be mutually contradictory.</a:t>
            </a:r>
            <a:endParaRPr lang="en-US" dirty="0"/>
          </a:p>
          <a:p>
            <a:pPr lvl="1" algn="just"/>
            <a:r>
              <a:rPr lang="en-US" dirty="0"/>
              <a:t>For example, </a:t>
            </a:r>
            <a:r>
              <a:rPr lang="en-US" dirty="0">
                <a:highlight>
                  <a:srgbClr val="FFFF00"/>
                </a:highlight>
              </a:rPr>
              <a:t>increased reliability may mean reduced throughput</a:t>
            </a:r>
            <a:r>
              <a:rPr lang="en-US" dirty="0"/>
              <a:t>, as checking procedures are introduced to ensure that all system inputs are valid.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Text Placeholder 2"/>
          <p:cNvSpPr>
            <a:spLocks noGrp="1"/>
          </p:cNvSpPr>
          <p:nvPr>
            <p:ph type="body" idx="1"/>
          </p:nvPr>
        </p:nvSpPr>
        <p:spPr/>
        <p:txBody>
          <a:bodyPr>
            <a:normAutofit/>
          </a:bodyPr>
          <a:lstStyle/>
          <a:p>
            <a:r>
              <a:rPr lang="en-US" sz="4000" b="1" dirty="0">
                <a:solidFill>
                  <a:schemeClr val="tx1"/>
                </a:solidFill>
              </a:rPr>
              <a:t>Failure Management</a:t>
            </a:r>
            <a:endParaRPr lang="en-US" sz="40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Failure Management</a:t>
            </a:r>
            <a:endParaRPr lang="en-US" dirty="0"/>
          </a:p>
        </p:txBody>
      </p:sp>
      <p:sp>
        <p:nvSpPr>
          <p:cNvPr id="5" name="Content Placeholder 4"/>
          <p:cNvSpPr>
            <a:spLocks noGrp="1"/>
          </p:cNvSpPr>
          <p:nvPr>
            <p:ph idx="1"/>
          </p:nvPr>
        </p:nvSpPr>
        <p:spPr/>
        <p:txBody>
          <a:bodyPr/>
          <a:lstStyle/>
          <a:p>
            <a:pPr algn="just"/>
            <a:r>
              <a:rPr lang="en-US" dirty="0"/>
              <a:t>In a distributed system, it is inevitable that failures will occur, so the system has to be designed to be resilient to these failures.</a:t>
            </a:r>
            <a:endParaRPr lang="en-US" dirty="0"/>
          </a:p>
          <a:p>
            <a:pPr lvl="1" algn="just"/>
            <a:r>
              <a:rPr lang="en-US" dirty="0"/>
              <a:t>“You know that you have a distributed system when the crash of a system that you’ve never heard of stops you getting any work done.”</a:t>
            </a:r>
            <a:endParaRPr lang="en-US" dirty="0"/>
          </a:p>
          <a:p>
            <a:pPr algn="just"/>
            <a:r>
              <a:rPr lang="en-US" dirty="0"/>
              <a:t>Distributed systems should include mechanisms for discovering if a component of the system has failed, should continue to deliver as many services as possible in spite of that failure and, as far as possible, automatically recover from the failure.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5251</Words>
  <Application>WPS Presentation</Application>
  <PresentationFormat>Widescreen</PresentationFormat>
  <Paragraphs>90</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Gill Sans MT</vt:lpstr>
      <vt:lpstr>苹方-简</vt:lpstr>
      <vt:lpstr>Microsoft YaHei</vt:lpstr>
      <vt:lpstr>汉仪旗黑</vt:lpstr>
      <vt:lpstr>Arial Unicode MS</vt:lpstr>
      <vt:lpstr>Calibri</vt:lpstr>
      <vt:lpstr>Helvetica Neue</vt:lpstr>
      <vt:lpstr>汉仪书宋二KW</vt:lpstr>
      <vt:lpstr>Office Theme</vt:lpstr>
      <vt:lpstr>CSE 601: Distributed Systems</vt:lpstr>
      <vt:lpstr>Design Goals of a Distributed Systems</vt:lpstr>
      <vt:lpstr>Security</vt:lpstr>
      <vt:lpstr>Types of Security Attack</vt:lpstr>
      <vt:lpstr>Design Goals of a Distributed Systems</vt:lpstr>
      <vt:lpstr>Quality of Service (QoS)</vt:lpstr>
      <vt:lpstr>Quality of Service (QoS)</vt:lpstr>
      <vt:lpstr>Design Goals of a Distributed Systems</vt:lpstr>
      <vt:lpstr>Failure Management</vt:lpstr>
      <vt:lpstr>Degree of distribution transparency</vt:lpstr>
      <vt:lpstr>Degree of distribution transparency</vt:lpstr>
      <vt:lpstr>Degree of distribution transparency</vt:lpstr>
      <vt:lpstr>Degree of distribution transparency</vt:lpstr>
      <vt:lpstr>Degree of distribution transparency</vt:lpstr>
      <vt:lpstr>Degree of distribution transparency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Toukir Ahammed</dc:creator>
  <cp:lastModifiedBy>Rakibul</cp:lastModifiedBy>
  <cp:revision>18</cp:revision>
  <dcterms:created xsi:type="dcterms:W3CDTF">2025-05-01T13:17:57Z</dcterms:created>
  <dcterms:modified xsi:type="dcterms:W3CDTF">2025-05-01T13:17:57Z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9DA2FAF79A13F504847413685FE7C788_42</vt:lpwstr>
  </property>
  <property fmtid="{D5CDD505-2E9C-101B-9397-08002B2CF9AE}" pid="3" name="KSOProductBuildVer">
    <vt:lpwstr>1033-6.11.0.8608</vt:lpwstr>
  </property>
</Properties>
</file>