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3"/>
    <p:sldId id="265" r:id="rId4"/>
    <p:sldId id="280" r:id="rId5"/>
    <p:sldId id="286" r:id="rId6"/>
    <p:sldId id="285" r:id="rId7"/>
    <p:sldId id="287" r:id="rId8"/>
    <p:sldId id="288" r:id="rId9"/>
    <p:sldId id="289" r:id="rId10"/>
    <p:sldId id="290" r:id="rId11"/>
    <p:sldId id="291" r:id="rId12"/>
    <p:sldId id="292" r:id="rId13"/>
    <p:sldId id="293" r:id="rId14"/>
    <p:sldId id="294" r:id="rId15"/>
    <p:sldId id="295" r:id="rId16"/>
    <p:sldId id="300" r:id="rId17"/>
    <p:sldId id="302" r:id="rId18"/>
    <p:sldId id="301" r:id="rId19"/>
    <p:sldId id="303" r:id="rId20"/>
    <p:sldId id="304" r:id="rId21"/>
    <p:sldId id="305" r:id="rId22"/>
    <p:sldId id="309" r:id="rId23"/>
    <p:sldId id="306" r:id="rId24"/>
    <p:sldId id="307" r:id="rId25"/>
    <p:sldId id="308" r:id="rId26"/>
    <p:sldId id="310" r:id="rId27"/>
    <p:sldId id="311" r:id="rId28"/>
    <p:sldId id="312" r:id="rId29"/>
    <p:sldId id="29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A133A-8D98-4BE8-8872-7782C73C75B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8495D-4AE0-409C-A173-72D1EEFFA60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F88D74-4B1C-4982-B008-AD822B3B152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F9303FF-F1EC-428D-B841-137C07FE5EA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46C3919-9780-4CD3-8847-49C502EA8EB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53DD60C-603C-48CF-AF31-7D373089DBA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2DF738D-A2F6-45E8-BA1B-08B7FDA8895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E1B161A-8127-4E4D-972A-9C28EB462CC5}"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F562DA9B-79EF-432F-8381-FDF784E027C4}"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A6D179-8D79-49A3-85DA-A11935B70662}"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259F86-2770-4089-AD76-1C65DA8D57C4}" type="datetime1">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E229D1-C4E2-4D02-8468-775986A78FFA}" type="datetime1">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83A4F0-891E-44AD-B162-AD1ECFE5DF4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0AA6507-9564-4DFD-AF7E-32FC9E1A228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E4AFCC-56D3-4F24-B572-F6A5C5D0E7D5}" type="datetime1">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83A4F0-891E-44AD-B162-AD1ECFE5DF4E}"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solidFill>
                <a:latin typeface="Times New Roman" panose="02020503050405090304" pitchFamily="18" charset="0"/>
                <a:cs typeface="Times New Roman" panose="02020503050405090304" pitchFamily="18" charset="0"/>
              </a:rPr>
              <a:t>The Basics of Measurements</a:t>
            </a:r>
            <a:endParaRPr lang="en-US" b="1" dirty="0">
              <a:solidFill>
                <a:schemeClr val="accent1"/>
              </a:solidFill>
              <a:latin typeface="Times New Roman" panose="02020503050405090304" pitchFamily="18" charset="0"/>
              <a:cs typeface="Times New Roman" panose="0202050305040509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503050405090304" pitchFamily="18" charset="0"/>
                <a:cs typeface="Times New Roman" panose="02020503050405090304" pitchFamily="18" charset="0"/>
              </a:rPr>
              <a:t>SE </a:t>
            </a:r>
            <a:r>
              <a:rPr lang="en-US" dirty="0" smtClean="0">
                <a:latin typeface="Times New Roman" panose="02020503050405090304" pitchFamily="18" charset="0"/>
                <a:cs typeface="Times New Roman" panose="02020503050405090304" pitchFamily="18" charset="0"/>
              </a:rPr>
              <a:t>611</a:t>
            </a:r>
            <a:endParaRPr lang="en-US"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503050405090304" pitchFamily="18" charset="0"/>
                <a:cs typeface="Times New Roman" panose="02020503050405090304" pitchFamily="18" charset="0"/>
              </a:rPr>
              <a:t>Subjective Rating Formats of E.R.</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503050405090304" pitchFamily="18" charset="0"/>
                <a:cs typeface="Times New Roman" panose="02020503050405090304" pitchFamily="18" charset="0"/>
              </a:rPr>
              <a:t>Numerical Scale</a:t>
            </a:r>
            <a:endParaRPr lang="en-US" sz="3200"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marL="0" indent="0">
              <a:buNone/>
            </a:pPr>
            <a:endParaRPr lang="en-US" sz="3200"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6" name="Picture 5"/>
          <p:cNvPicPr>
            <a:picLocks noChangeAspect="1"/>
          </p:cNvPicPr>
          <p:nvPr/>
        </p:nvPicPr>
        <p:blipFill>
          <a:blip r:embed="rId1"/>
          <a:stretch>
            <a:fillRect/>
          </a:stretch>
        </p:blipFill>
        <p:spPr>
          <a:xfrm>
            <a:off x="1747937" y="3144682"/>
            <a:ext cx="8563989" cy="75066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The Representation Condition of Measurement</a:t>
            </a:r>
            <a:endParaRPr lang="en-US" dirty="0"/>
          </a:p>
        </p:txBody>
      </p:sp>
      <p:sp>
        <p:nvSpPr>
          <p:cNvPr id="3" name="Content Placeholder 2"/>
          <p:cNvSpPr>
            <a:spLocks noGrp="1"/>
          </p:cNvSpPr>
          <p:nvPr>
            <p:ph idx="1"/>
          </p:nvPr>
        </p:nvSpPr>
        <p:spPr>
          <a:xfrm>
            <a:off x="1097280" y="1845734"/>
            <a:ext cx="4764024" cy="4088722"/>
          </a:xfrm>
        </p:spPr>
        <p:txBody>
          <a:bodyPr/>
          <a:lstStyle/>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The real world is the domain and the mathematical world is the range</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Each relation in the empirical relational system corresponds via the measurement to an element in a number system</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We want the mapping to preserve the relation. This rule is called the representation condition (see figure)</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highlight>
                  <a:srgbClr val="FFFF00"/>
                </a:highlight>
                <a:latin typeface="Times New Roman" panose="02020503050405090304" pitchFamily="18" charset="0"/>
                <a:cs typeface="Times New Roman" panose="02020503050405090304" pitchFamily="18" charset="0"/>
              </a:rPr>
              <a:t>The mapping we call a measure is sometimes called a </a:t>
            </a:r>
            <a:r>
              <a:rPr lang="en-US" i="1" dirty="0" smtClean="0">
                <a:highlight>
                  <a:srgbClr val="FFFF00"/>
                </a:highlight>
                <a:latin typeface="Times New Roman" panose="02020503050405090304" pitchFamily="18" charset="0"/>
                <a:cs typeface="Times New Roman" panose="02020503050405090304" pitchFamily="18" charset="0"/>
              </a:rPr>
              <a:t>representation</a:t>
            </a:r>
            <a:r>
              <a:rPr lang="en-US" dirty="0" smtClean="0">
                <a:highlight>
                  <a:srgbClr val="FFFF00"/>
                </a:highlight>
                <a:latin typeface="Times New Roman" panose="02020503050405090304" pitchFamily="18" charset="0"/>
                <a:cs typeface="Times New Roman" panose="02020503050405090304" pitchFamily="18" charset="0"/>
              </a:rPr>
              <a:t> or </a:t>
            </a:r>
            <a:r>
              <a:rPr lang="en-US" i="1" dirty="0" smtClean="0">
                <a:highlight>
                  <a:srgbClr val="FFFF00"/>
                </a:highlight>
                <a:latin typeface="Times New Roman" panose="02020503050405090304" pitchFamily="18" charset="0"/>
                <a:cs typeface="Times New Roman" panose="02020503050405090304" pitchFamily="18" charset="0"/>
              </a:rPr>
              <a:t>homomorphism</a:t>
            </a:r>
            <a:endParaRPr lang="en-US" i="1" dirty="0" smtClean="0">
              <a:highlight>
                <a:srgbClr val="FFFF00"/>
              </a:highlight>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5" name="Picture 4"/>
          <p:cNvPicPr>
            <a:picLocks noChangeAspect="1"/>
          </p:cNvPicPr>
          <p:nvPr/>
        </p:nvPicPr>
        <p:blipFill>
          <a:blip r:embed="rId1"/>
          <a:stretch>
            <a:fillRect/>
          </a:stretch>
        </p:blipFill>
        <p:spPr>
          <a:xfrm>
            <a:off x="6528816" y="2093976"/>
            <a:ext cx="5616110" cy="354787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Key Stages of Formal </a:t>
            </a:r>
            <a:r>
              <a:rPr lang="en-US" b="1" dirty="0">
                <a:solidFill>
                  <a:schemeClr val="accent1">
                    <a:lumMod val="75000"/>
                  </a:schemeClr>
                </a:solidFill>
                <a:latin typeface="Times New Roman" panose="02020503050405090304" pitchFamily="18" charset="0"/>
                <a:cs typeface="Times New Roman" panose="02020503050405090304" pitchFamily="18" charset="0"/>
              </a:rPr>
              <a:t>M</a:t>
            </a:r>
            <a:r>
              <a:rPr lang="en-US" b="1" dirty="0" smtClean="0">
                <a:solidFill>
                  <a:schemeClr val="accent1">
                    <a:lumMod val="75000"/>
                  </a:schemeClr>
                </a:solidFill>
                <a:latin typeface="Times New Roman" panose="02020503050405090304" pitchFamily="18" charset="0"/>
                <a:cs typeface="Times New Roman" panose="02020503050405090304" pitchFamily="18" charset="0"/>
              </a:rPr>
              <a:t>easurement</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8" name="Content Placeholder 7"/>
          <p:cNvPicPr>
            <a:picLocks noGrp="1" noChangeAspect="1"/>
          </p:cNvPicPr>
          <p:nvPr>
            <p:ph idx="1"/>
          </p:nvPr>
        </p:nvPicPr>
        <p:blipFill>
          <a:blip r:embed="rId1"/>
          <a:stretch>
            <a:fillRect/>
          </a:stretch>
        </p:blipFill>
        <p:spPr>
          <a:xfrm>
            <a:off x="1735668" y="1882839"/>
            <a:ext cx="8164789" cy="413391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Some Specific Measurements in Software</a:t>
            </a:r>
            <a:endParaRPr lang="en-US" dirty="0"/>
          </a:p>
        </p:txBody>
      </p:sp>
      <p:sp>
        <p:nvSpPr>
          <p:cNvPr id="3" name="Content Placeholder 2"/>
          <p:cNvSpPr>
            <a:spLocks noGrp="1"/>
          </p:cNvSpPr>
          <p:nvPr>
            <p:ph idx="1"/>
          </p:nvPr>
        </p:nvSpPr>
        <p:spPr>
          <a:xfrm>
            <a:off x="7861346" y="2994660"/>
            <a:ext cx="4078224" cy="2207824"/>
          </a:xfrm>
        </p:spPr>
        <p:txBody>
          <a:bodyPr/>
          <a:lstStyle/>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i="1" dirty="0" smtClean="0">
                <a:latin typeface="Times New Roman" panose="02020503050405090304" pitchFamily="18" charset="0"/>
                <a:cs typeface="Times New Roman" panose="02020503050405090304" pitchFamily="18" charset="0"/>
              </a:rPr>
              <a:t>There is nothing wrong with using the same representation in different ways, or using several representation for the same attribute.</a:t>
            </a:r>
            <a:endParaRPr lang="en-US" i="1"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7" name="Picture 6"/>
          <p:cNvPicPr>
            <a:picLocks noChangeAspect="1"/>
          </p:cNvPicPr>
          <p:nvPr/>
        </p:nvPicPr>
        <p:blipFill>
          <a:blip r:embed="rId1"/>
          <a:stretch>
            <a:fillRect/>
          </a:stretch>
        </p:blipFill>
        <p:spPr>
          <a:xfrm>
            <a:off x="960120" y="1869032"/>
            <a:ext cx="6620256" cy="445908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Measurement and Model</a:t>
            </a:r>
            <a:endParaRPr lang="en-US" dirty="0"/>
          </a:p>
        </p:txBody>
      </p:sp>
      <p:sp>
        <p:nvSpPr>
          <p:cNvPr id="3" name="Content Placeholder 2"/>
          <p:cNvSpPr>
            <a:spLocks noGrp="1"/>
          </p:cNvSpPr>
          <p:nvPr>
            <p:ph idx="1"/>
          </p:nvPr>
        </p:nvSpPr>
        <p:spPr>
          <a:xfrm>
            <a:off x="1376172" y="1864022"/>
            <a:ext cx="9500616" cy="4023360"/>
          </a:xfrm>
        </p:spPr>
        <p:txBody>
          <a:bodyPr/>
          <a:lstStyle/>
          <a:p>
            <a:pPr algn="just">
              <a:buFont typeface="Wingdings" panose="05000000000000000000" pitchFamily="2" charset="2"/>
              <a:buChar char="q"/>
            </a:pPr>
            <a:r>
              <a:rPr lang="en-US" dirty="0" smtClean="0">
                <a:highlight>
                  <a:srgbClr val="FFFF00"/>
                </a:highlight>
                <a:latin typeface="Times New Roman" panose="02020503050405090304" pitchFamily="18" charset="0"/>
                <a:cs typeface="Times New Roman" panose="02020503050405090304" pitchFamily="18" charset="0"/>
              </a:rPr>
              <a:t>A model is an abstraction of reality</a:t>
            </a:r>
            <a:r>
              <a:rPr lang="en-US" dirty="0" smtClean="0">
                <a:latin typeface="Times New Roman" panose="02020503050405090304" pitchFamily="18" charset="0"/>
                <a:cs typeface="Times New Roman" panose="02020503050405090304" pitchFamily="18" charset="0"/>
              </a:rPr>
              <a:t>. It can view an entity or concept from a particular perspective</a:t>
            </a:r>
            <a:endParaRPr lang="en-US"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Models come in many different forms: as equations, mapping, or diagram for instance</a:t>
            </a:r>
            <a:endParaRPr lang="en-US"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For example, to measure the length of a program using LOC, we need a model of a program which would specify how a program differs from a subroutine, whether or not to treat separate statements on the same line as distinct LOC, whether or not to count comment lines, data declaration, etc. </a:t>
            </a:r>
            <a:endParaRPr lang="en-US"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49808"/>
            <a:ext cx="10058400" cy="987552"/>
          </a:xfrm>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Direct and Derived Measurement</a:t>
            </a:r>
            <a:endParaRPr lang="en-US" dirty="0"/>
          </a:p>
        </p:txBody>
      </p:sp>
      <p:sp>
        <p:nvSpPr>
          <p:cNvPr id="3" name="Content Placeholder 2"/>
          <p:cNvSpPr>
            <a:spLocks noGrp="1"/>
          </p:cNvSpPr>
          <p:nvPr>
            <p:ph idx="1"/>
          </p:nvPr>
        </p:nvSpPr>
        <p:spPr>
          <a:xfrm>
            <a:off x="1097279" y="1737360"/>
            <a:ext cx="10058400" cy="4023360"/>
          </a:xfrm>
        </p:spPr>
        <p:txBody>
          <a:bodyPr/>
          <a:lstStyle/>
          <a:p>
            <a:pPr algn="just">
              <a:buFont typeface="Wingdings" panose="05000000000000000000" pitchFamily="2" charset="2"/>
              <a:buChar char="q"/>
            </a:pPr>
            <a:r>
              <a:rPr lang="en-US" sz="2200" i="1" dirty="0" smtClean="0">
                <a:latin typeface="Times New Roman" panose="02020503050405090304" pitchFamily="18" charset="0"/>
                <a:cs typeface="Times New Roman" panose="02020503050405090304" pitchFamily="18" charset="0"/>
              </a:rPr>
              <a:t>Direct </a:t>
            </a:r>
            <a:r>
              <a:rPr lang="en-US" sz="2200" i="1" dirty="0">
                <a:latin typeface="Times New Roman" panose="02020503050405090304" pitchFamily="18" charset="0"/>
                <a:cs typeface="Times New Roman" panose="02020503050405090304" pitchFamily="18" charset="0"/>
              </a:rPr>
              <a:t>measurement </a:t>
            </a:r>
            <a:r>
              <a:rPr lang="en-US" sz="2200" dirty="0">
                <a:latin typeface="Times New Roman" panose="02020503050405090304" pitchFamily="18" charset="0"/>
                <a:cs typeface="Times New Roman" panose="02020503050405090304" pitchFamily="18" charset="0"/>
              </a:rPr>
              <a:t>of an attribute of an entity involves no other attribute or entity. For example, </a:t>
            </a:r>
            <a:r>
              <a:rPr lang="en-US" sz="2200" i="1" dirty="0">
                <a:latin typeface="Times New Roman" panose="02020503050405090304" pitchFamily="18" charset="0"/>
                <a:cs typeface="Times New Roman" panose="02020503050405090304" pitchFamily="18" charset="0"/>
              </a:rPr>
              <a:t>length </a:t>
            </a:r>
            <a:r>
              <a:rPr lang="en-US" sz="2200" dirty="0">
                <a:latin typeface="Times New Roman" panose="02020503050405090304" pitchFamily="18" charset="0"/>
                <a:cs typeface="Times New Roman" panose="02020503050405090304" pitchFamily="18" charset="0"/>
              </a:rPr>
              <a:t>of a physical object can be measured without reference to any other object or attribute. </a:t>
            </a:r>
            <a:r>
              <a:rPr lang="en-US" sz="2200" dirty="0" smtClean="0">
                <a:latin typeface="Times New Roman" panose="02020503050405090304" pitchFamily="18" charset="0"/>
                <a:cs typeface="Times New Roman" panose="02020503050405090304" pitchFamily="18" charset="0"/>
              </a:rPr>
              <a:t>Commonly user direct measure in SE:</a:t>
            </a:r>
            <a:endParaRPr lang="en-US" sz="2200" dirty="0" smtClean="0">
              <a:latin typeface="Times New Roman" panose="02020503050405090304" pitchFamily="18" charset="0"/>
              <a:cs typeface="Times New Roman" panose="02020503050405090304" pitchFamily="18" charset="0"/>
            </a:endParaRPr>
          </a:p>
          <a:p>
            <a:pPr lvl="6" algn="just">
              <a:buFont typeface="Wingdings" panose="05000000000000000000" pitchFamily="2" charset="2"/>
              <a:buChar char="q"/>
            </a:pPr>
            <a:r>
              <a:rPr lang="en-US" sz="1600" dirty="0">
                <a:latin typeface="Times New Roman" panose="02020503050405090304" pitchFamily="18" charset="0"/>
                <a:cs typeface="Times New Roman" panose="02020503050405090304" pitchFamily="18" charset="0"/>
              </a:rPr>
              <a:t>E.g. </a:t>
            </a:r>
            <a:r>
              <a:rPr lang="en-US" sz="1600" i="1" dirty="0">
                <a:latin typeface="Times New Roman" panose="02020503050405090304" pitchFamily="18" charset="0"/>
                <a:cs typeface="Times New Roman" panose="02020503050405090304" pitchFamily="18" charset="0"/>
              </a:rPr>
              <a:t>Size </a:t>
            </a:r>
            <a:r>
              <a:rPr lang="en-US" sz="1600" dirty="0">
                <a:latin typeface="Times New Roman" panose="02020503050405090304" pitchFamily="18" charset="0"/>
                <a:cs typeface="Times New Roman" panose="02020503050405090304" pitchFamily="18" charset="0"/>
              </a:rPr>
              <a:t>of source code (measured by LOC)</a:t>
            </a:r>
            <a:endParaRPr lang="en-US" sz="1600" dirty="0">
              <a:latin typeface="Times New Roman" panose="02020503050405090304" pitchFamily="18" charset="0"/>
              <a:cs typeface="Times New Roman" panose="02020503050405090304" pitchFamily="18" charset="0"/>
            </a:endParaRPr>
          </a:p>
          <a:p>
            <a:pPr lvl="6" algn="just">
              <a:buFont typeface="Wingdings" panose="05000000000000000000" pitchFamily="2" charset="2"/>
              <a:buChar char="q"/>
            </a:pPr>
            <a:r>
              <a:rPr lang="en-US" sz="1600" i="1" dirty="0">
                <a:latin typeface="Times New Roman" panose="02020503050405090304" pitchFamily="18" charset="0"/>
                <a:cs typeface="Times New Roman" panose="02020503050405090304" pitchFamily="18" charset="0"/>
              </a:rPr>
              <a:t>Schedule</a:t>
            </a:r>
            <a:r>
              <a:rPr lang="en-US" sz="1600" dirty="0">
                <a:latin typeface="Times New Roman" panose="02020503050405090304" pitchFamily="18" charset="0"/>
                <a:cs typeface="Times New Roman" panose="02020503050405090304" pitchFamily="18" charset="0"/>
              </a:rPr>
              <a:t> of the testing process ( measured by elapsed time in hours)</a:t>
            </a:r>
            <a:endParaRPr lang="en-US" sz="1600" dirty="0">
              <a:latin typeface="Times New Roman" panose="02020503050405090304" pitchFamily="18" charset="0"/>
              <a:cs typeface="Times New Roman" panose="02020503050405090304" pitchFamily="18" charset="0"/>
            </a:endParaRPr>
          </a:p>
          <a:p>
            <a:pPr lvl="6" algn="just">
              <a:buFont typeface="Wingdings" panose="05000000000000000000" pitchFamily="2" charset="2"/>
              <a:buChar char="q"/>
            </a:pPr>
            <a:r>
              <a:rPr lang="en-US" sz="1600" i="1" dirty="0">
                <a:latin typeface="Times New Roman" panose="02020503050405090304" pitchFamily="18" charset="0"/>
                <a:cs typeface="Times New Roman" panose="02020503050405090304" pitchFamily="18" charset="0"/>
              </a:rPr>
              <a:t>Number of defects </a:t>
            </a:r>
            <a:r>
              <a:rPr lang="en-US" sz="1600" dirty="0">
                <a:latin typeface="Times New Roman" panose="02020503050405090304" pitchFamily="18" charset="0"/>
                <a:cs typeface="Times New Roman" panose="02020503050405090304" pitchFamily="18" charset="0"/>
              </a:rPr>
              <a:t>discovered </a:t>
            </a:r>
            <a:endParaRPr lang="en-US" sz="1600" dirty="0">
              <a:latin typeface="Times New Roman" panose="02020503050405090304" pitchFamily="18" charset="0"/>
              <a:cs typeface="Times New Roman" panose="02020503050405090304" pitchFamily="18" charset="0"/>
            </a:endParaRPr>
          </a:p>
          <a:p>
            <a:pPr lvl="6" algn="just">
              <a:buFont typeface="Wingdings" panose="05000000000000000000" pitchFamily="2" charset="2"/>
              <a:buChar char="q"/>
            </a:pPr>
            <a:r>
              <a:rPr lang="en-US" sz="1600" i="1" dirty="0">
                <a:latin typeface="Times New Roman" panose="02020503050405090304" pitchFamily="18" charset="0"/>
                <a:cs typeface="Times New Roman" panose="02020503050405090304" pitchFamily="18" charset="0"/>
              </a:rPr>
              <a:t>Time</a:t>
            </a:r>
            <a:r>
              <a:rPr lang="en-US" sz="1600" dirty="0">
                <a:latin typeface="Times New Roman" panose="02020503050405090304" pitchFamily="18" charset="0"/>
                <a:cs typeface="Times New Roman" panose="02020503050405090304" pitchFamily="18" charset="0"/>
              </a:rPr>
              <a:t> a programmer spends on a project (measure by months worked)</a:t>
            </a:r>
            <a:endParaRPr lang="en-US" sz="1600"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2200" i="1" dirty="0">
                <a:latin typeface="Times New Roman" panose="02020503050405090304" pitchFamily="18" charset="0"/>
                <a:cs typeface="Times New Roman" panose="02020503050405090304" pitchFamily="18" charset="0"/>
              </a:rPr>
              <a:t>Derived </a:t>
            </a:r>
            <a:r>
              <a:rPr lang="en-US" sz="2200" i="1" dirty="0" smtClean="0">
                <a:latin typeface="Times New Roman" panose="02020503050405090304" pitchFamily="18" charset="0"/>
                <a:cs typeface="Times New Roman" panose="02020503050405090304" pitchFamily="18" charset="0"/>
              </a:rPr>
              <a:t>Measures </a:t>
            </a:r>
            <a:r>
              <a:rPr lang="en-US" sz="2200" dirty="0" smtClean="0">
                <a:latin typeface="Times New Roman" panose="02020503050405090304" pitchFamily="18" charset="0"/>
                <a:cs typeface="Times New Roman" panose="02020503050405090304" pitchFamily="18" charset="0"/>
              </a:rPr>
              <a:t>can be a combination of </a:t>
            </a:r>
            <a:r>
              <a:rPr lang="en-US" sz="2200" i="1" dirty="0" smtClean="0">
                <a:latin typeface="Times New Roman" panose="02020503050405090304" pitchFamily="18" charset="0"/>
                <a:cs typeface="Times New Roman" panose="02020503050405090304" pitchFamily="18" charset="0"/>
              </a:rPr>
              <a:t>direct measures</a:t>
            </a:r>
            <a:r>
              <a:rPr lang="en-US" sz="2200" dirty="0" smtClean="0">
                <a:latin typeface="Times New Roman" panose="02020503050405090304" pitchFamily="18" charset="0"/>
                <a:cs typeface="Times New Roman" panose="02020503050405090304" pitchFamily="18" charset="0"/>
              </a:rPr>
              <a:t>. It is often useful in making visible the interactions between direct measures. </a:t>
            </a:r>
            <a:endParaRPr lang="en-US" sz="2200"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endParaRPr lang="en-US" sz="2200" i="1" dirty="0">
              <a:latin typeface="Times New Roman" panose="02020503050405090304" pitchFamily="18" charset="0"/>
              <a:cs typeface="Times New Roman" panose="02020503050405090304" pitchFamily="18" charset="0"/>
            </a:endParaRPr>
          </a:p>
          <a:p>
            <a:pPr lvl="6" algn="just">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49808"/>
            <a:ext cx="10058400" cy="987552"/>
          </a:xfrm>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Example of Derived Measures</a:t>
            </a:r>
            <a:endParaRPr lang="en-US" dirty="0"/>
          </a:p>
        </p:txBody>
      </p:sp>
      <p:sp>
        <p:nvSpPr>
          <p:cNvPr id="3" name="Content Placeholder 2"/>
          <p:cNvSpPr>
            <a:spLocks noGrp="1"/>
          </p:cNvSpPr>
          <p:nvPr>
            <p:ph idx="1"/>
          </p:nvPr>
        </p:nvSpPr>
        <p:spPr>
          <a:xfrm>
            <a:off x="1097279" y="1737360"/>
            <a:ext cx="10058400" cy="4023360"/>
          </a:xfrm>
        </p:spPr>
        <p:txBody>
          <a:bodyPr/>
          <a:lstStyle/>
          <a:p>
            <a:pPr algn="just">
              <a:buFont typeface="Wingdings" panose="05000000000000000000" pitchFamily="2" charset="2"/>
              <a:buChar char="q"/>
            </a:pPr>
            <a:endParaRPr lang="en-US" sz="2200" i="1" dirty="0">
              <a:latin typeface="Times New Roman" panose="02020503050405090304" pitchFamily="18" charset="0"/>
              <a:cs typeface="Times New Roman" panose="02020503050405090304" pitchFamily="18" charset="0"/>
            </a:endParaRPr>
          </a:p>
          <a:p>
            <a:pPr lvl="6" algn="just">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5" name="Picture 4"/>
          <p:cNvPicPr>
            <a:picLocks noChangeAspect="1"/>
          </p:cNvPicPr>
          <p:nvPr/>
        </p:nvPicPr>
        <p:blipFill>
          <a:blip r:embed="rId1"/>
          <a:stretch>
            <a:fillRect/>
          </a:stretch>
        </p:blipFill>
        <p:spPr>
          <a:xfrm>
            <a:off x="1307381" y="2186056"/>
            <a:ext cx="9201444" cy="339178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Measurement Scale and Scale Types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latin typeface="Times New Roman" panose="02020503050405090304" pitchFamily="18" charset="0"/>
                <a:cs typeface="Times New Roman" panose="02020503050405090304" pitchFamily="18" charset="0"/>
              </a:rPr>
              <a:t>Three important questions concerning representation and scales:</a:t>
            </a:r>
            <a:endParaRPr lang="en-US" dirty="0" smtClean="0">
              <a:latin typeface="Times New Roman" panose="02020503050405090304" pitchFamily="18" charset="0"/>
              <a:cs typeface="Times New Roman" panose="02020503050405090304" pitchFamily="18" charset="0"/>
            </a:endParaRPr>
          </a:p>
          <a:p>
            <a:pPr marL="0" indent="0">
              <a:buNone/>
            </a:pPr>
            <a:endParaRPr lang="en-US" dirty="0" smtClean="0">
              <a:latin typeface="Times New Roman" panose="02020503050405090304" pitchFamily="18" charset="0"/>
              <a:cs typeface="Times New Roman" panose="02020503050405090304" pitchFamily="18" charset="0"/>
            </a:endParaRPr>
          </a:p>
          <a:p>
            <a:pPr lvl="3" algn="just">
              <a:buFont typeface="Wingdings" panose="05000000000000000000" pitchFamily="2" charset="2"/>
              <a:buChar char="§"/>
            </a:pPr>
            <a:r>
              <a:rPr lang="en-US" sz="2000" dirty="0" smtClean="0">
                <a:latin typeface="Times New Roman" panose="02020503050405090304" pitchFamily="18" charset="0"/>
                <a:cs typeface="Times New Roman" panose="02020503050405090304" pitchFamily="18" charset="0"/>
              </a:rPr>
              <a:t>How do we determine when one numerical relation system is preferable to another? (</a:t>
            </a:r>
            <a:r>
              <a:rPr lang="en-US" sz="2000" i="1" dirty="0" smtClean="0">
                <a:latin typeface="Times New Roman" panose="02020503050405090304" pitchFamily="18" charset="0"/>
                <a:cs typeface="Times New Roman" panose="02020503050405090304" pitchFamily="18" charset="0"/>
              </a:rPr>
              <a:t>The answer is pragmatic)</a:t>
            </a:r>
            <a:endParaRPr lang="en-US" sz="2000" i="1" dirty="0" smtClean="0">
              <a:latin typeface="Times New Roman" panose="02020503050405090304" pitchFamily="18" charset="0"/>
              <a:cs typeface="Times New Roman" panose="02020503050405090304" pitchFamily="18" charset="0"/>
            </a:endParaRPr>
          </a:p>
          <a:p>
            <a:pPr lvl="3" algn="just">
              <a:buFont typeface="Wingdings" panose="05000000000000000000" pitchFamily="2" charset="2"/>
              <a:buChar char="§"/>
            </a:pPr>
            <a:r>
              <a:rPr lang="en-US" sz="2000" dirty="0" smtClean="0">
                <a:latin typeface="Times New Roman" panose="02020503050405090304" pitchFamily="18" charset="0"/>
                <a:cs typeface="Times New Roman" panose="02020503050405090304" pitchFamily="18" charset="0"/>
              </a:rPr>
              <a:t>How do we know if a particular empirical relation system has a representation in a given numerical relation system? </a:t>
            </a:r>
            <a:r>
              <a:rPr lang="en-US" sz="2000" i="1" dirty="0" smtClean="0">
                <a:latin typeface="Times New Roman" panose="02020503050405090304" pitchFamily="18" charset="0"/>
                <a:cs typeface="Times New Roman" panose="02020503050405090304" pitchFamily="18" charset="0"/>
              </a:rPr>
              <a:t>(A representation problem)</a:t>
            </a:r>
            <a:endParaRPr lang="en-US" sz="2000" i="1" dirty="0" smtClean="0">
              <a:latin typeface="Times New Roman" panose="02020503050405090304" pitchFamily="18" charset="0"/>
              <a:cs typeface="Times New Roman" panose="02020503050405090304" pitchFamily="18" charset="0"/>
            </a:endParaRPr>
          </a:p>
          <a:p>
            <a:pPr lvl="3" algn="just">
              <a:buFont typeface="Wingdings" panose="05000000000000000000" pitchFamily="2" charset="2"/>
              <a:buChar char="§"/>
            </a:pPr>
            <a:r>
              <a:rPr lang="en-US" sz="2000" b="1" dirty="0" smtClean="0">
                <a:latin typeface="Times New Roman" panose="02020503050405090304" pitchFamily="18" charset="0"/>
                <a:cs typeface="Times New Roman" panose="02020503050405090304" pitchFamily="18" charset="0"/>
              </a:rPr>
              <a:t>What do we do when we have several different possible representation in the same numerical relation system? </a:t>
            </a:r>
            <a:r>
              <a:rPr lang="en-US" sz="2000" b="1" i="1" dirty="0" smtClean="0">
                <a:latin typeface="Times New Roman" panose="02020503050405090304" pitchFamily="18" charset="0"/>
                <a:cs typeface="Times New Roman" panose="02020503050405090304" pitchFamily="18" charset="0"/>
              </a:rPr>
              <a:t>(The uniqueness problem)</a:t>
            </a:r>
            <a:endParaRPr lang="en-US" sz="2000" b="1" i="1"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20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Measurement Scale and Scale Types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latin typeface="Times New Roman" panose="02020503050405090304" pitchFamily="18" charset="0"/>
                <a:cs typeface="Times New Roman" panose="02020503050405090304" pitchFamily="18" charset="0"/>
              </a:rPr>
              <a:t>Five major types of measurement scale</a:t>
            </a:r>
            <a:endParaRPr lang="en-US" dirty="0" smtClean="0">
              <a:latin typeface="Times New Roman" panose="02020503050405090304" pitchFamily="18" charset="0"/>
              <a:cs typeface="Times New Roman" panose="02020503050405090304" pitchFamily="18" charset="0"/>
            </a:endParaRPr>
          </a:p>
          <a:p>
            <a:pPr marL="457200" indent="-457200">
              <a:buFont typeface="+mj-lt"/>
              <a:buAutoNum type="arabicPeriod"/>
            </a:pPr>
            <a:r>
              <a:rPr lang="en-US" i="1" dirty="0" smtClean="0">
                <a:latin typeface="Times New Roman" panose="02020503050405090304" pitchFamily="18" charset="0"/>
                <a:cs typeface="Times New Roman" panose="02020503050405090304" pitchFamily="18" charset="0"/>
              </a:rPr>
              <a:t>Nominal</a:t>
            </a:r>
            <a:endParaRPr lang="en-US" i="1" dirty="0" smtClean="0">
              <a:latin typeface="Times New Roman" panose="02020503050405090304" pitchFamily="18" charset="0"/>
              <a:cs typeface="Times New Roman" panose="02020503050405090304" pitchFamily="18" charset="0"/>
            </a:endParaRPr>
          </a:p>
          <a:p>
            <a:pPr marL="457200" indent="-457200">
              <a:buFont typeface="+mj-lt"/>
              <a:buAutoNum type="arabicPeriod"/>
            </a:pPr>
            <a:r>
              <a:rPr lang="en-US" sz="2000" i="1" dirty="0" smtClean="0">
                <a:latin typeface="Times New Roman" panose="02020503050405090304" pitchFamily="18" charset="0"/>
                <a:cs typeface="Times New Roman" panose="02020503050405090304" pitchFamily="18" charset="0"/>
              </a:rPr>
              <a:t>Ordinal</a:t>
            </a:r>
            <a:endParaRPr lang="en-US" sz="2000" i="1" dirty="0" smtClean="0">
              <a:latin typeface="Times New Roman" panose="02020503050405090304" pitchFamily="18" charset="0"/>
              <a:cs typeface="Times New Roman" panose="02020503050405090304" pitchFamily="18" charset="0"/>
            </a:endParaRPr>
          </a:p>
          <a:p>
            <a:pPr marL="457200" indent="-457200">
              <a:buFont typeface="+mj-lt"/>
              <a:buAutoNum type="arabicPeriod"/>
            </a:pPr>
            <a:r>
              <a:rPr lang="en-US" i="1" dirty="0" smtClean="0">
                <a:latin typeface="Times New Roman" panose="02020503050405090304" pitchFamily="18" charset="0"/>
                <a:cs typeface="Times New Roman" panose="02020503050405090304" pitchFamily="18" charset="0"/>
              </a:rPr>
              <a:t>Interval</a:t>
            </a:r>
            <a:endParaRPr lang="en-US" i="1" dirty="0" smtClean="0">
              <a:latin typeface="Times New Roman" panose="02020503050405090304" pitchFamily="18" charset="0"/>
              <a:cs typeface="Times New Roman" panose="02020503050405090304" pitchFamily="18" charset="0"/>
            </a:endParaRPr>
          </a:p>
          <a:p>
            <a:pPr marL="457200" indent="-457200">
              <a:buFont typeface="+mj-lt"/>
              <a:buAutoNum type="arabicPeriod"/>
            </a:pPr>
            <a:r>
              <a:rPr lang="en-US" sz="2000" i="1" dirty="0" smtClean="0">
                <a:latin typeface="Times New Roman" panose="02020503050405090304" pitchFamily="18" charset="0"/>
                <a:cs typeface="Times New Roman" panose="02020503050405090304" pitchFamily="18" charset="0"/>
              </a:rPr>
              <a:t>Ratio</a:t>
            </a:r>
            <a:endParaRPr lang="en-US" sz="2000" i="1" dirty="0" smtClean="0">
              <a:latin typeface="Times New Roman" panose="02020503050405090304" pitchFamily="18" charset="0"/>
              <a:cs typeface="Times New Roman" panose="02020503050405090304" pitchFamily="18" charset="0"/>
            </a:endParaRPr>
          </a:p>
          <a:p>
            <a:pPr marL="457200" indent="-457200">
              <a:buFont typeface="+mj-lt"/>
              <a:buAutoNum type="arabicPeriod"/>
            </a:pPr>
            <a:r>
              <a:rPr lang="en-US" i="1" dirty="0" smtClean="0">
                <a:latin typeface="Times New Roman" panose="02020503050405090304" pitchFamily="18" charset="0"/>
                <a:cs typeface="Times New Roman" panose="02020503050405090304" pitchFamily="18" charset="0"/>
              </a:rPr>
              <a:t>Absolute</a:t>
            </a:r>
            <a:endParaRPr lang="en-US" sz="2000" i="1"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20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Nominal Scale Type</a:t>
            </a:r>
            <a:endParaRPr lang="en-US" dirty="0"/>
          </a:p>
        </p:txBody>
      </p:sp>
      <p:sp>
        <p:nvSpPr>
          <p:cNvPr id="3" name="Content Placeholder 2"/>
          <p:cNvSpPr>
            <a:spLocks noGrp="1"/>
          </p:cNvSpPr>
          <p:nvPr>
            <p:ph idx="1"/>
          </p:nvPr>
        </p:nvSpPr>
        <p:spPr>
          <a:xfrm>
            <a:off x="1097280" y="1845734"/>
            <a:ext cx="5212080" cy="4023360"/>
          </a:xfrm>
        </p:spPr>
        <p:txBody>
          <a:bodyPr>
            <a:normAutofit/>
          </a:bodyPr>
          <a:lstStyle/>
          <a:p>
            <a:pPr algn="just"/>
            <a:endParaRPr lang="en-US" dirty="0" smtClean="0">
              <a:latin typeface="Times New Roman" panose="02020503050405090304" pitchFamily="18" charset="0"/>
              <a:cs typeface="Times New Roman" panose="02020503050405090304" pitchFamily="18" charset="0"/>
            </a:endParaRPr>
          </a:p>
          <a:p>
            <a:pPr algn="just"/>
            <a:r>
              <a:rPr lang="en-US" dirty="0" smtClean="0">
                <a:latin typeface="Times New Roman" panose="02020503050405090304" pitchFamily="18" charset="0"/>
                <a:cs typeface="Times New Roman" panose="02020503050405090304" pitchFamily="18" charset="0"/>
              </a:rPr>
              <a:t>Nominal scale measurement places elements in a classification scheme. The classes are not ordered. It has two </a:t>
            </a:r>
            <a:r>
              <a:rPr lang="en-US" dirty="0">
                <a:latin typeface="Times New Roman" panose="02020503050405090304" pitchFamily="18" charset="0"/>
                <a:cs typeface="Times New Roman" panose="02020503050405090304" pitchFamily="18" charset="0"/>
              </a:rPr>
              <a:t>major characteristics: </a:t>
            </a:r>
            <a:endParaRPr lang="en-US"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1</a:t>
            </a:r>
            <a:r>
              <a:rPr lang="en-US" dirty="0">
                <a:latin typeface="Times New Roman" panose="02020503050405090304" pitchFamily="18" charset="0"/>
                <a:cs typeface="Times New Roman" panose="02020503050405090304" pitchFamily="18" charset="0"/>
              </a:rPr>
              <a:t>. The empirical relation system consists only of different classes; there is no notion of ordering among the classes</a:t>
            </a:r>
            <a:r>
              <a:rPr lang="en-US" dirty="0" smtClean="0">
                <a:latin typeface="Times New Roman" panose="02020503050405090304" pitchFamily="18" charset="0"/>
                <a:cs typeface="Times New Roman" panose="02020503050405090304" pitchFamily="18" charset="0"/>
              </a:rPr>
              <a:t>.</a:t>
            </a:r>
            <a:endParaRPr lang="en-US"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2</a:t>
            </a:r>
            <a:r>
              <a:rPr lang="en-US" dirty="0">
                <a:latin typeface="Times New Roman" panose="02020503050405090304" pitchFamily="18" charset="0"/>
                <a:cs typeface="Times New Roman" panose="02020503050405090304" pitchFamily="18" charset="0"/>
              </a:rPr>
              <a:t>. Any distinct numbering or symbolic representation of the classes is an acceptable measure </a:t>
            </a:r>
            <a:endParaRPr lang="en-US" dirty="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20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
        <p:nvSpPr>
          <p:cNvPr id="5" name="Content Placeholder 2"/>
          <p:cNvSpPr txBox="1"/>
          <p:nvPr/>
        </p:nvSpPr>
        <p:spPr>
          <a:xfrm>
            <a:off x="7076347" y="1992038"/>
            <a:ext cx="4136136" cy="3302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lgn="just"/>
            <a:r>
              <a:rPr lang="en-US" dirty="0" smtClean="0">
                <a:latin typeface="Times New Roman" panose="02020503050405090304" pitchFamily="18" charset="0"/>
                <a:cs typeface="Times New Roman" panose="02020503050405090304" pitchFamily="18" charset="0"/>
              </a:rPr>
              <a:t>Example: </a:t>
            </a:r>
            <a:r>
              <a:rPr lang="en-US" i="1" dirty="0" smtClean="0">
                <a:latin typeface="Times New Roman" panose="02020503050405090304" pitchFamily="18" charset="0"/>
                <a:cs typeface="Times New Roman" panose="02020503050405090304" pitchFamily="18" charset="0"/>
              </a:rPr>
              <a:t>Suppose we are investigating the set of all known software faults. </a:t>
            </a:r>
            <a:endParaRPr lang="en-US" i="1" dirty="0" smtClean="0">
              <a:latin typeface="Times New Roman" panose="02020503050405090304" pitchFamily="18" charset="0"/>
              <a:cs typeface="Times New Roman" panose="02020503050405090304" pitchFamily="18" charset="0"/>
            </a:endParaRPr>
          </a:p>
          <a:p>
            <a:pPr algn="just"/>
            <a:endParaRPr lang="en-US"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2000" dirty="0">
              <a:latin typeface="Times New Roman" panose="02020503050405090304" pitchFamily="18" charset="0"/>
              <a:cs typeface="Times New Roman" panose="02020503050405090304" pitchFamily="18" charset="0"/>
            </a:endParaRPr>
          </a:p>
        </p:txBody>
      </p:sp>
      <p:pic>
        <p:nvPicPr>
          <p:cNvPr id="6" name="Picture 5"/>
          <p:cNvPicPr>
            <a:picLocks noChangeAspect="1"/>
          </p:cNvPicPr>
          <p:nvPr/>
        </p:nvPicPr>
        <p:blipFill>
          <a:blip r:embed="rId1"/>
          <a:stretch>
            <a:fillRect/>
          </a:stretch>
        </p:blipFill>
        <p:spPr>
          <a:xfrm>
            <a:off x="7307488" y="2994209"/>
            <a:ext cx="4259672" cy="24437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Representation Theory of Measurement</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sz="3200" dirty="0" smtClean="0">
                <a:latin typeface="Times New Roman" panose="02020503050405090304" pitchFamily="18" charset="0"/>
                <a:cs typeface="Times New Roman" panose="02020503050405090304" pitchFamily="18" charset="0"/>
              </a:rPr>
              <a:t>The </a:t>
            </a:r>
            <a:r>
              <a:rPr lang="en-US" sz="3200" i="1" dirty="0">
                <a:latin typeface="Times New Roman" panose="02020503050405090304" pitchFamily="18" charset="0"/>
                <a:cs typeface="Times New Roman" panose="02020503050405090304" pitchFamily="18" charset="0"/>
              </a:rPr>
              <a:t>representational theory of measurement </a:t>
            </a:r>
            <a:r>
              <a:rPr lang="en-US" sz="3200" dirty="0">
                <a:latin typeface="Times New Roman" panose="02020503050405090304" pitchFamily="18" charset="0"/>
                <a:cs typeface="Times New Roman" panose="02020503050405090304" pitchFamily="18" charset="0"/>
              </a:rPr>
              <a:t>seeks to formalize our intuition about the way the world works. </a:t>
            </a:r>
            <a:endParaRPr lang="en-US" sz="3200"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3200" dirty="0">
                <a:latin typeface="Times New Roman" panose="02020503050405090304" pitchFamily="18" charset="0"/>
                <a:cs typeface="Times New Roman" panose="02020503050405090304" pitchFamily="18" charset="0"/>
              </a:rPr>
              <a:t>The core of this theory is that </a:t>
            </a:r>
            <a:r>
              <a:rPr lang="en-US" sz="3200" i="1" dirty="0">
                <a:latin typeface="Times New Roman" panose="02020503050405090304" pitchFamily="18" charset="0"/>
                <a:cs typeface="Times New Roman" panose="02020503050405090304" pitchFamily="18" charset="0"/>
              </a:rPr>
              <a:t>measurement</a:t>
            </a:r>
            <a:r>
              <a:rPr lang="en-US" sz="3200" dirty="0">
                <a:latin typeface="Times New Roman" panose="02020503050405090304" pitchFamily="18" charset="0"/>
                <a:cs typeface="Times New Roman" panose="02020503050405090304" pitchFamily="18" charset="0"/>
              </a:rPr>
              <a:t> is a process of </a:t>
            </a:r>
            <a:r>
              <a:rPr lang="en-US" sz="3200" dirty="0">
                <a:highlight>
                  <a:srgbClr val="FFFF00"/>
                </a:highlight>
                <a:latin typeface="Times New Roman" panose="02020503050405090304" pitchFamily="18" charset="0"/>
                <a:cs typeface="Times New Roman" panose="02020503050405090304" pitchFamily="18" charset="0"/>
              </a:rPr>
              <a:t>assigning </a:t>
            </a:r>
            <a:r>
              <a:rPr lang="en-US" sz="3200" i="1" dirty="0">
                <a:highlight>
                  <a:srgbClr val="FFFF00"/>
                </a:highlight>
                <a:latin typeface="Times New Roman" panose="02020503050405090304" pitchFamily="18" charset="0"/>
                <a:cs typeface="Times New Roman" panose="02020503050405090304" pitchFamily="18" charset="0"/>
              </a:rPr>
              <a:t>numbers</a:t>
            </a:r>
            <a:r>
              <a:rPr lang="en-US" sz="3200" dirty="0">
                <a:highlight>
                  <a:srgbClr val="FFFF00"/>
                </a:highlight>
                <a:latin typeface="Times New Roman" panose="02020503050405090304" pitchFamily="18" charset="0"/>
                <a:cs typeface="Times New Roman" panose="02020503050405090304" pitchFamily="18" charset="0"/>
              </a:rPr>
              <a:t> to </a:t>
            </a:r>
            <a:r>
              <a:rPr lang="en-US" sz="3200" i="1" dirty="0">
                <a:highlight>
                  <a:srgbClr val="FFFF00"/>
                </a:highlight>
                <a:latin typeface="Times New Roman" panose="02020503050405090304" pitchFamily="18" charset="0"/>
                <a:cs typeface="Times New Roman" panose="02020503050405090304" pitchFamily="18" charset="0"/>
              </a:rPr>
              <a:t>attributes</a:t>
            </a:r>
            <a:r>
              <a:rPr lang="en-US" sz="3200" dirty="0">
                <a:highlight>
                  <a:srgbClr val="FFFF00"/>
                </a:highlight>
                <a:latin typeface="Times New Roman" panose="02020503050405090304" pitchFamily="18" charset="0"/>
                <a:cs typeface="Times New Roman" panose="02020503050405090304" pitchFamily="18" charset="0"/>
              </a:rPr>
              <a:t> or </a:t>
            </a:r>
            <a:r>
              <a:rPr lang="en-US" sz="3200" i="1" dirty="0">
                <a:highlight>
                  <a:srgbClr val="FFFF00"/>
                </a:highlight>
                <a:latin typeface="Times New Roman" panose="02020503050405090304" pitchFamily="18" charset="0"/>
                <a:cs typeface="Times New Roman" panose="02020503050405090304" pitchFamily="18" charset="0"/>
              </a:rPr>
              <a:t>characteristics</a:t>
            </a:r>
            <a:r>
              <a:rPr lang="en-US" sz="3200" dirty="0">
                <a:highlight>
                  <a:srgbClr val="FFFF00"/>
                </a:highlight>
                <a:latin typeface="Times New Roman" panose="02020503050405090304" pitchFamily="18" charset="0"/>
                <a:cs typeface="Times New Roman" panose="02020503050405090304" pitchFamily="18" charset="0"/>
              </a:rPr>
              <a:t> of the empirical world</a:t>
            </a:r>
            <a:r>
              <a:rPr lang="en-US" sz="3200" dirty="0">
                <a:latin typeface="Times New Roman" panose="02020503050405090304" pitchFamily="18" charset="0"/>
                <a:cs typeface="Times New Roman" panose="02020503050405090304" pitchFamily="18" charset="0"/>
              </a:rPr>
              <a:t> in such a way that the relevant </a:t>
            </a:r>
            <a:r>
              <a:rPr lang="en-US" sz="3200" i="1" dirty="0">
                <a:latin typeface="Times New Roman" panose="02020503050405090304" pitchFamily="18" charset="0"/>
                <a:cs typeface="Times New Roman" panose="02020503050405090304" pitchFamily="18" charset="0"/>
              </a:rPr>
              <a:t>qualitative empirical relations</a:t>
            </a:r>
            <a:r>
              <a:rPr lang="en-US" sz="3200" dirty="0">
                <a:latin typeface="Times New Roman" panose="02020503050405090304" pitchFamily="18" charset="0"/>
                <a:cs typeface="Times New Roman" panose="02020503050405090304" pitchFamily="18" charset="0"/>
              </a:rPr>
              <a:t> among these </a:t>
            </a:r>
            <a:r>
              <a:rPr lang="en-US" sz="3200" i="1" dirty="0">
                <a:latin typeface="Times New Roman" panose="02020503050405090304" pitchFamily="18" charset="0"/>
                <a:cs typeface="Times New Roman" panose="02020503050405090304" pitchFamily="18" charset="0"/>
              </a:rPr>
              <a:t>attributes</a:t>
            </a:r>
            <a:r>
              <a:rPr lang="en-US" sz="3200" dirty="0">
                <a:latin typeface="Times New Roman" panose="02020503050405090304" pitchFamily="18" charset="0"/>
                <a:cs typeface="Times New Roman" panose="02020503050405090304" pitchFamily="18" charset="0"/>
              </a:rPr>
              <a:t> or </a:t>
            </a:r>
            <a:r>
              <a:rPr lang="en-US" sz="3200" i="1" dirty="0">
                <a:latin typeface="Times New Roman" panose="02020503050405090304" pitchFamily="18" charset="0"/>
                <a:cs typeface="Times New Roman" panose="02020503050405090304" pitchFamily="18" charset="0"/>
              </a:rPr>
              <a:t>characteristics</a:t>
            </a:r>
            <a:r>
              <a:rPr lang="en-US" sz="3200" dirty="0">
                <a:latin typeface="Times New Roman" panose="02020503050405090304" pitchFamily="18" charset="0"/>
                <a:cs typeface="Times New Roman" panose="02020503050405090304" pitchFamily="18" charset="0"/>
              </a:rPr>
              <a:t> are reflected in the numbers </a:t>
            </a:r>
            <a:r>
              <a:rPr lang="en-US" sz="3200" dirty="0" smtClean="0">
                <a:latin typeface="Times New Roman" panose="02020503050405090304" pitchFamily="18" charset="0"/>
                <a:cs typeface="Times New Roman" panose="02020503050405090304" pitchFamily="18" charset="0"/>
              </a:rPr>
              <a:t>themselves.</a:t>
            </a:r>
            <a:endParaRPr lang="en-US" sz="3200"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3200" dirty="0">
                <a:latin typeface="Times New Roman" panose="02020503050405090304" pitchFamily="18" charset="0"/>
                <a:cs typeface="Times New Roman" panose="02020503050405090304" pitchFamily="18" charset="0"/>
              </a:rPr>
              <a:t>According to representational theory, </a:t>
            </a:r>
            <a:r>
              <a:rPr lang="en-US" sz="3200" i="1" dirty="0">
                <a:latin typeface="Times New Roman" panose="02020503050405090304" pitchFamily="18" charset="0"/>
                <a:cs typeface="Times New Roman" panose="02020503050405090304" pitchFamily="18" charset="0"/>
              </a:rPr>
              <a:t>measurement</a:t>
            </a:r>
            <a:r>
              <a:rPr lang="en-US" sz="3200" dirty="0">
                <a:latin typeface="Times New Roman" panose="02020503050405090304" pitchFamily="18" charset="0"/>
                <a:cs typeface="Times New Roman" panose="02020503050405090304" pitchFamily="18" charset="0"/>
              </a:rPr>
              <a:t> is possible only because the empirical system represented and the numerical system representing it, possess the same mathematical structure. </a:t>
            </a:r>
            <a:endParaRPr lang="en-US" sz="32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Ordinal Scale Type</a:t>
            </a:r>
            <a:endParaRPr lang="en-US" dirty="0"/>
          </a:p>
        </p:txBody>
      </p:sp>
      <p:sp>
        <p:nvSpPr>
          <p:cNvPr id="3" name="Content Placeholder 2"/>
          <p:cNvSpPr>
            <a:spLocks noGrp="1"/>
          </p:cNvSpPr>
          <p:nvPr>
            <p:ph idx="1"/>
          </p:nvPr>
        </p:nvSpPr>
        <p:spPr>
          <a:xfrm>
            <a:off x="1591056" y="1845734"/>
            <a:ext cx="9564624" cy="3969850"/>
          </a:xfrm>
        </p:spPr>
        <p:txBody>
          <a:bodyPr>
            <a:normAutofit/>
          </a:bodyPr>
          <a:lstStyle/>
          <a:p>
            <a:pPr algn="just"/>
            <a:endParaRPr lang="en-US" dirty="0" smtClean="0">
              <a:latin typeface="Times New Roman" panose="02020503050405090304" pitchFamily="18" charset="0"/>
              <a:cs typeface="Times New Roman" panose="02020503050405090304" pitchFamily="18" charset="0"/>
            </a:endParaRPr>
          </a:p>
          <a:p>
            <a:pPr algn="just"/>
            <a:r>
              <a:rPr lang="en-US" dirty="0">
                <a:latin typeface="Times New Roman" panose="02020503050405090304" pitchFamily="18" charset="0"/>
                <a:cs typeface="Times New Roman" panose="02020503050405090304" pitchFamily="18" charset="0"/>
              </a:rPr>
              <a:t>We can often augment the nominal scale with information about an ordering of the classes or categories creating an ordinal scale. The ordering leads to analysis not possible with nominal measures. The ordinal scale has the following characteristics:</a:t>
            </a: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latin typeface="Times New Roman" panose="02020503050405090304" pitchFamily="18" charset="0"/>
                <a:cs typeface="Times New Roman" panose="02020503050405090304" pitchFamily="18" charset="0"/>
              </a:rPr>
              <a:t>The </a:t>
            </a:r>
            <a:r>
              <a:rPr lang="en-US" dirty="0">
                <a:latin typeface="Times New Roman" panose="02020503050405090304" pitchFamily="18" charset="0"/>
                <a:cs typeface="Times New Roman" panose="02020503050405090304" pitchFamily="18" charset="0"/>
              </a:rPr>
              <a:t>empirical relation system consists of classes that are ordered with respect to the attribute.</a:t>
            </a: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latin typeface="Times New Roman" panose="02020503050405090304" pitchFamily="18" charset="0"/>
                <a:cs typeface="Times New Roman" panose="02020503050405090304" pitchFamily="18" charset="0"/>
              </a:rPr>
              <a:t>Any </a:t>
            </a:r>
            <a:r>
              <a:rPr lang="en-US" dirty="0">
                <a:latin typeface="Times New Roman" panose="02020503050405090304" pitchFamily="18" charset="0"/>
                <a:cs typeface="Times New Roman" panose="02020503050405090304" pitchFamily="18" charset="0"/>
              </a:rPr>
              <a:t>mapping that preserves the ordering (i.e., any monotonic function) is acceptable.</a:t>
            </a: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 </a:t>
            </a:r>
            <a:r>
              <a:rPr lang="en-US" dirty="0">
                <a:latin typeface="Times New Roman" panose="02020503050405090304" pitchFamily="18" charset="0"/>
                <a:cs typeface="Times New Roman" panose="02020503050405090304" pitchFamily="18" charset="0"/>
              </a:rPr>
              <a:t>The numbers represent ranking only, so addition, subtraction, and other arithmetic operations have no meaning</a:t>
            </a:r>
            <a:r>
              <a:rPr lang="en-US" dirty="0" smtClean="0">
                <a:latin typeface="Times New Roman" panose="02020503050405090304" pitchFamily="18" charset="0"/>
                <a:cs typeface="Times New Roman" panose="02020503050405090304" pitchFamily="18" charset="0"/>
              </a:rPr>
              <a:t>.</a:t>
            </a:r>
            <a:endParaRPr lang="en-US"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5543"/>
          </a:xfrm>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Ordinal Scale Type Example</a:t>
            </a:r>
            <a:endParaRPr lang="en-US" dirty="0"/>
          </a:p>
        </p:txBody>
      </p:sp>
      <p:sp>
        <p:nvSpPr>
          <p:cNvPr id="3" name="Content Placeholder 2"/>
          <p:cNvSpPr>
            <a:spLocks noGrp="1"/>
          </p:cNvSpPr>
          <p:nvPr>
            <p:ph idx="1"/>
          </p:nvPr>
        </p:nvSpPr>
        <p:spPr>
          <a:xfrm>
            <a:off x="950977" y="1845733"/>
            <a:ext cx="2752344" cy="4200503"/>
          </a:xfrm>
        </p:spPr>
        <p:txBody>
          <a:bodyPr>
            <a:normAutofit/>
          </a:bodyPr>
          <a:lstStyle/>
          <a:p>
            <a:pPr algn="just"/>
            <a:r>
              <a:rPr lang="en-US" dirty="0" smtClean="0">
                <a:latin typeface="Times New Roman" panose="02020503050405090304" pitchFamily="18" charset="0"/>
                <a:cs typeface="Times New Roman" panose="02020503050405090304" pitchFamily="18" charset="0"/>
              </a:rPr>
              <a:t>Suppose we want to capture the attribute </a:t>
            </a:r>
            <a:r>
              <a:rPr lang="en-US" i="1" dirty="0" smtClean="0">
                <a:latin typeface="Times New Roman" panose="02020503050405090304" pitchFamily="18" charset="0"/>
                <a:cs typeface="Times New Roman" panose="02020503050405090304" pitchFamily="18" charset="0"/>
              </a:rPr>
              <a:t>Complexity</a:t>
            </a:r>
            <a:r>
              <a:rPr lang="en-US" dirty="0" smtClean="0">
                <a:latin typeface="Times New Roman" panose="02020503050405090304" pitchFamily="18" charset="0"/>
                <a:cs typeface="Times New Roman" panose="02020503050405090304" pitchFamily="18" charset="0"/>
              </a:rPr>
              <a:t> of a software </a:t>
            </a:r>
            <a:r>
              <a:rPr lang="en-US" i="1" dirty="0" smtClean="0">
                <a:latin typeface="Times New Roman" panose="02020503050405090304" pitchFamily="18" charset="0"/>
                <a:cs typeface="Times New Roman" panose="02020503050405090304" pitchFamily="18" charset="0"/>
              </a:rPr>
              <a:t>X,</a:t>
            </a:r>
            <a:r>
              <a:rPr lang="en-US" dirty="0" smtClean="0">
                <a:latin typeface="Times New Roman" panose="02020503050405090304" pitchFamily="18" charset="0"/>
                <a:cs typeface="Times New Roman" panose="02020503050405090304" pitchFamily="18" charset="0"/>
              </a:rPr>
              <a:t> quantitatively:</a:t>
            </a:r>
            <a:endParaRPr lang="en-US" dirty="0" smtClean="0">
              <a:latin typeface="Times New Roman" panose="02020503050405090304" pitchFamily="18" charset="0"/>
              <a:cs typeface="Times New Roman" panose="02020503050405090304" pitchFamily="18" charset="0"/>
            </a:endParaRPr>
          </a:p>
          <a:p>
            <a:pPr algn="just"/>
            <a:endParaRPr lang="en-US"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5" name="Picture 4"/>
          <p:cNvPicPr>
            <a:picLocks noChangeAspect="1"/>
          </p:cNvPicPr>
          <p:nvPr/>
        </p:nvPicPr>
        <p:blipFill>
          <a:blip r:embed="rId1"/>
          <a:stretch>
            <a:fillRect/>
          </a:stretch>
        </p:blipFill>
        <p:spPr>
          <a:xfrm>
            <a:off x="4197096" y="1332487"/>
            <a:ext cx="7692044" cy="497695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Interval Scale Type</a:t>
            </a:r>
            <a:endParaRPr lang="en-US" dirty="0"/>
          </a:p>
        </p:txBody>
      </p:sp>
      <p:sp>
        <p:nvSpPr>
          <p:cNvPr id="3" name="Content Placeholder 2"/>
          <p:cNvSpPr>
            <a:spLocks noGrp="1"/>
          </p:cNvSpPr>
          <p:nvPr>
            <p:ph idx="1"/>
          </p:nvPr>
        </p:nvSpPr>
        <p:spPr>
          <a:xfrm>
            <a:off x="850392" y="1826092"/>
            <a:ext cx="5239512" cy="4070434"/>
          </a:xfrm>
        </p:spPr>
        <p:txBody>
          <a:bodyPr>
            <a:normAutofit fontScale="70000" lnSpcReduction="20000"/>
          </a:bodyPr>
          <a:lstStyle/>
          <a:p>
            <a:pPr algn="just"/>
            <a:r>
              <a:rPr lang="en-US" sz="2900" dirty="0" smtClean="0">
                <a:latin typeface="Times New Roman" panose="02020503050405090304" pitchFamily="18" charset="0"/>
                <a:cs typeface="Times New Roman" panose="02020503050405090304" pitchFamily="18" charset="0"/>
              </a:rPr>
              <a:t>The </a:t>
            </a:r>
            <a:r>
              <a:rPr lang="en-US" sz="2900" dirty="0">
                <a:latin typeface="Times New Roman" panose="02020503050405090304" pitchFamily="18" charset="0"/>
                <a:cs typeface="Times New Roman" panose="02020503050405090304" pitchFamily="18" charset="0"/>
              </a:rPr>
              <a:t>interval scale carries more information </a:t>
            </a:r>
            <a:r>
              <a:rPr lang="en-US" sz="2900" dirty="0" smtClean="0">
                <a:latin typeface="Times New Roman" panose="02020503050405090304" pitchFamily="18" charset="0"/>
                <a:cs typeface="Times New Roman" panose="02020503050405090304" pitchFamily="18" charset="0"/>
              </a:rPr>
              <a:t>and </a:t>
            </a:r>
            <a:r>
              <a:rPr lang="en-US" sz="2900" dirty="0">
                <a:latin typeface="Times New Roman" panose="02020503050405090304" pitchFamily="18" charset="0"/>
                <a:cs typeface="Times New Roman" panose="02020503050405090304" pitchFamily="18" charset="0"/>
              </a:rPr>
              <a:t>it more powerful than nominal or ordinal. This scale captures information about the size of the intervals that separate the classes, so that we can in some sense understand the size of the jump from one class to another. </a:t>
            </a:r>
            <a:endParaRPr lang="en-US" sz="2900"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2900" dirty="0" smtClean="0">
                <a:latin typeface="Times New Roman" panose="02020503050405090304" pitchFamily="18" charset="0"/>
                <a:cs typeface="Times New Roman" panose="02020503050405090304" pitchFamily="18" charset="0"/>
              </a:rPr>
              <a:t>An </a:t>
            </a:r>
            <a:r>
              <a:rPr lang="en-US" sz="2900" dirty="0">
                <a:latin typeface="Times New Roman" panose="02020503050405090304" pitchFamily="18" charset="0"/>
                <a:cs typeface="Times New Roman" panose="02020503050405090304" pitchFamily="18" charset="0"/>
              </a:rPr>
              <a:t>interval scale preserves order, as with an ordinal scale.</a:t>
            </a:r>
            <a:endParaRPr lang="en-US" sz="2900"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2900" dirty="0" smtClean="0">
                <a:latin typeface="Times New Roman" panose="02020503050405090304" pitchFamily="18" charset="0"/>
                <a:cs typeface="Times New Roman" panose="02020503050405090304" pitchFamily="18" charset="0"/>
              </a:rPr>
              <a:t>An </a:t>
            </a:r>
            <a:r>
              <a:rPr lang="en-US" sz="2900" dirty="0">
                <a:latin typeface="Times New Roman" panose="02020503050405090304" pitchFamily="18" charset="0"/>
                <a:cs typeface="Times New Roman" panose="02020503050405090304" pitchFamily="18" charset="0"/>
              </a:rPr>
              <a:t>interval scale preserves differences but not ratios. That is, we know the difference between any two of the ordered classes in the range of the mapping, but computing the ratio of two classes in the range does not make sense.</a:t>
            </a:r>
            <a:endParaRPr lang="en-US" sz="2900"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2900" dirty="0" smtClean="0">
                <a:latin typeface="Times New Roman" panose="02020503050405090304" pitchFamily="18" charset="0"/>
                <a:cs typeface="Times New Roman" panose="02020503050405090304" pitchFamily="18" charset="0"/>
              </a:rPr>
              <a:t>Addition </a:t>
            </a:r>
            <a:r>
              <a:rPr lang="en-US" sz="2900" dirty="0">
                <a:latin typeface="Times New Roman" panose="02020503050405090304" pitchFamily="18" charset="0"/>
                <a:cs typeface="Times New Roman" panose="02020503050405090304" pitchFamily="18" charset="0"/>
              </a:rPr>
              <a:t>and subtraction are acceptable on the interval scale, but not multiplication and division </a:t>
            </a:r>
            <a:endParaRPr lang="en-US" sz="2900" dirty="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20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
        <p:nvSpPr>
          <p:cNvPr id="5" name="Content Placeholder 2"/>
          <p:cNvSpPr txBox="1"/>
          <p:nvPr/>
        </p:nvSpPr>
        <p:spPr>
          <a:xfrm>
            <a:off x="6939187" y="1845734"/>
            <a:ext cx="4136136" cy="3302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lgn="just"/>
            <a:r>
              <a:rPr lang="en-US" dirty="0" smtClean="0">
                <a:latin typeface="Times New Roman" panose="02020503050405090304" pitchFamily="18" charset="0"/>
                <a:cs typeface="Times New Roman" panose="02020503050405090304" pitchFamily="18" charset="0"/>
              </a:rPr>
              <a:t>Example:</a:t>
            </a:r>
            <a:endParaRPr lang="en-US" dirty="0" smtClean="0">
              <a:latin typeface="Times New Roman" panose="02020503050405090304" pitchFamily="18" charset="0"/>
              <a:cs typeface="Times New Roman" panose="02020503050405090304" pitchFamily="18" charset="0"/>
            </a:endParaRPr>
          </a:p>
          <a:p>
            <a:pPr algn="just"/>
            <a:endParaRPr lang="en-US" i="1" dirty="0" smtClean="0">
              <a:latin typeface="Times New Roman" panose="02020503050405090304" pitchFamily="18" charset="0"/>
              <a:cs typeface="Times New Roman" panose="02020503050405090304" pitchFamily="18" charset="0"/>
            </a:endParaRPr>
          </a:p>
          <a:p>
            <a:pPr algn="just"/>
            <a:endParaRPr lang="en-US"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2000" dirty="0">
              <a:latin typeface="Times New Roman" panose="02020503050405090304" pitchFamily="18" charset="0"/>
              <a:cs typeface="Times New Roman" panose="02020503050405090304" pitchFamily="18" charset="0"/>
            </a:endParaRPr>
          </a:p>
        </p:txBody>
      </p:sp>
      <p:pic>
        <p:nvPicPr>
          <p:cNvPr id="7" name="Picture 6"/>
          <p:cNvPicPr>
            <a:picLocks noChangeAspect="1"/>
          </p:cNvPicPr>
          <p:nvPr/>
        </p:nvPicPr>
        <p:blipFill>
          <a:blip r:embed="rId1"/>
          <a:stretch>
            <a:fillRect/>
          </a:stretch>
        </p:blipFill>
        <p:spPr>
          <a:xfrm>
            <a:off x="6492240" y="2450592"/>
            <a:ext cx="5577840" cy="321868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Ratio Scale Type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0743" y="1918886"/>
                <a:ext cx="9774937" cy="4023360"/>
              </a:xfrm>
            </p:spPr>
            <p:txBody>
              <a:bodyPr>
                <a:normAutofit/>
              </a:bodyPr>
              <a:lstStyle/>
              <a:p>
                <a:pPr algn="just">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latin typeface="Times New Roman" panose="02020503050405090304" pitchFamily="18" charset="0"/>
                    <a:cs typeface="Times New Roman" panose="02020503050405090304" pitchFamily="18" charset="0"/>
                  </a:rPr>
                  <a:t>It </a:t>
                </a:r>
                <a:r>
                  <a:rPr lang="en-US" dirty="0">
                    <a:latin typeface="Times New Roman" panose="02020503050405090304" pitchFamily="18" charset="0"/>
                    <a:cs typeface="Times New Roman" panose="02020503050405090304" pitchFamily="18" charset="0"/>
                  </a:rPr>
                  <a:t>is a measurement mapping that preserves ordering, the size </a:t>
                </a:r>
                <a:r>
                  <a:rPr lang="en-US" dirty="0" smtClean="0">
                    <a:latin typeface="Times New Roman" panose="02020503050405090304" pitchFamily="18" charset="0"/>
                    <a:cs typeface="Times New Roman" panose="02020503050405090304" pitchFamily="18" charset="0"/>
                  </a:rPr>
                  <a:t>of intervals </a:t>
                </a:r>
                <a:r>
                  <a:rPr lang="en-US" dirty="0">
                    <a:latin typeface="Times New Roman" panose="02020503050405090304" pitchFamily="18" charset="0"/>
                    <a:cs typeface="Times New Roman" panose="02020503050405090304" pitchFamily="18" charset="0"/>
                  </a:rPr>
                  <a:t>between entities, and ratios between entities.</a:t>
                </a: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 There </a:t>
                </a:r>
                <a:r>
                  <a:rPr lang="en-US" dirty="0">
                    <a:latin typeface="Times New Roman" panose="02020503050405090304" pitchFamily="18" charset="0"/>
                    <a:cs typeface="Times New Roman" panose="02020503050405090304" pitchFamily="18" charset="0"/>
                  </a:rPr>
                  <a:t>is a zero element, representing total lack of the attribute.</a:t>
                </a: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latin typeface="Times New Roman" panose="02020503050405090304" pitchFamily="18" charset="0"/>
                    <a:cs typeface="Times New Roman" panose="02020503050405090304" pitchFamily="18" charset="0"/>
                  </a:rPr>
                  <a:t>The </a:t>
                </a:r>
                <a:r>
                  <a:rPr lang="en-US" dirty="0">
                    <a:latin typeface="Times New Roman" panose="02020503050405090304" pitchFamily="18" charset="0"/>
                    <a:cs typeface="Times New Roman" panose="02020503050405090304" pitchFamily="18" charset="0"/>
                  </a:rPr>
                  <a:t>measurement mapping must start at zero and increase at </a:t>
                </a:r>
                <a:r>
                  <a:rPr lang="en-US" dirty="0" smtClean="0">
                    <a:latin typeface="Times New Roman" panose="02020503050405090304" pitchFamily="18" charset="0"/>
                    <a:cs typeface="Times New Roman" panose="02020503050405090304" pitchFamily="18" charset="0"/>
                  </a:rPr>
                  <a:t>equal intervals</a:t>
                </a:r>
                <a:r>
                  <a:rPr lang="en-US" dirty="0">
                    <a:latin typeface="Times New Roman" panose="02020503050405090304" pitchFamily="18" charset="0"/>
                    <a:cs typeface="Times New Roman" panose="02020503050405090304" pitchFamily="18" charset="0"/>
                  </a:rPr>
                  <a:t>, known as units.</a:t>
                </a:r>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 </a:t>
                </a:r>
                <a:r>
                  <a:rPr lang="en-US" dirty="0" smtClean="0">
                    <a:latin typeface="Times New Roman" panose="02020503050405090304" pitchFamily="18" charset="0"/>
                    <a:cs typeface="Times New Roman" panose="02020503050405090304" pitchFamily="18" charset="0"/>
                  </a:rPr>
                  <a:t>All </a:t>
                </a:r>
                <a:r>
                  <a:rPr lang="en-US" dirty="0">
                    <a:latin typeface="Times New Roman" panose="02020503050405090304" pitchFamily="18" charset="0"/>
                    <a:cs typeface="Times New Roman" panose="02020503050405090304" pitchFamily="18" charset="0"/>
                  </a:rPr>
                  <a:t>arithmetic can be meaningfully applied to the classes in </a:t>
                </a:r>
                <a:r>
                  <a:rPr lang="en-US" dirty="0" smtClean="0">
                    <a:latin typeface="Times New Roman" panose="02020503050405090304" pitchFamily="18" charset="0"/>
                    <a:cs typeface="Times New Roman" panose="02020503050405090304" pitchFamily="18" charset="0"/>
                  </a:rPr>
                  <a:t>the range </a:t>
                </a:r>
                <a:r>
                  <a:rPr lang="en-US" dirty="0">
                    <a:latin typeface="Times New Roman" panose="02020503050405090304" pitchFamily="18" charset="0"/>
                    <a:cs typeface="Times New Roman" panose="02020503050405090304" pitchFamily="18" charset="0"/>
                  </a:rPr>
                  <a:t>of the mapping</a:t>
                </a:r>
                <a:r>
                  <a:rPr lang="en-US" dirty="0" smtClean="0">
                    <a:latin typeface="Times New Roman" panose="02020503050405090304" pitchFamily="18" charset="0"/>
                    <a:cs typeface="Times New Roman" panose="02020503050405090304" pitchFamily="18" charset="0"/>
                  </a:rPr>
                  <a:t>.</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In general, any acceptable transformation for a ratio scale is a </a:t>
                </a:r>
                <a:r>
                  <a:rPr lang="en-US" dirty="0" smtClean="0">
                    <a:latin typeface="Times New Roman" panose="02020503050405090304" pitchFamily="18" charset="0"/>
                    <a:cs typeface="Times New Roman" panose="02020503050405090304" pitchFamily="18" charset="0"/>
                  </a:rPr>
                  <a:t>mapping of </a:t>
                </a:r>
                <a:r>
                  <a:rPr lang="en-US" dirty="0">
                    <a:latin typeface="Times New Roman" panose="02020503050405090304" pitchFamily="18" charset="0"/>
                    <a:cs typeface="Times New Roman" panose="02020503050405090304" pitchFamily="18" charset="0"/>
                  </a:rPr>
                  <a:t>the </a:t>
                </a:r>
                <a:r>
                  <a:rPr lang="en-US" dirty="0" smtClean="0">
                    <a:latin typeface="Times New Roman" panose="02020503050405090304" pitchFamily="18" charset="0"/>
                    <a:cs typeface="Times New Roman" panose="02020503050405090304" pitchFamily="18" charset="0"/>
                  </a:rPr>
                  <a:t>form</a:t>
                </a:r>
                <a:endParaRPr lang="en-US" dirty="0" smtClean="0">
                  <a:latin typeface="Times New Roman" panose="02020503050405090304" pitchFamily="18" charset="0"/>
                  <a:cs typeface="Times New Roman" panose="02020503050405090304" pitchFamily="18" charset="0"/>
                </a:endParaRP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𝑎𝑀</m:t>
                    </m:r>
                    <m:r>
                      <a:rPr lang="en-US" b="0" i="1" smtClean="0">
                        <a:latin typeface="Cambria Math" panose="02040503050406030204" pitchFamily="18" charset="0"/>
                      </a:rPr>
                      <m:t>′</m:t>
                    </m:r>
                  </m:oMath>
                </a14:m>
                <a:endParaRPr lang="en-US" dirty="0" smtClean="0"/>
              </a:p>
              <a:p>
                <a:endParaRPr lang="en-US" sz="2000" dirty="0">
                  <a:latin typeface="Times New Roman" panose="02020503050405090304" pitchFamily="18" charset="0"/>
                  <a:cs typeface="Times New Roman" panose="0202050305040509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80743" y="1918886"/>
                <a:ext cx="9774937" cy="4023360"/>
              </a:xfrm>
              <a:blipFill rotWithShape="1">
                <a:blip r:embed="rId1"/>
                <a:stretch>
                  <a:fillRect l="-3" t="-14" b="14"/>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Absolute Scale Type</a:t>
            </a:r>
            <a:endParaRPr lang="en-US" dirty="0"/>
          </a:p>
        </p:txBody>
      </p:sp>
      <p:sp>
        <p:nvSpPr>
          <p:cNvPr id="3" name="Content Placeholder 2"/>
          <p:cNvSpPr>
            <a:spLocks noGrp="1"/>
          </p:cNvSpPr>
          <p:nvPr>
            <p:ph idx="1"/>
          </p:nvPr>
        </p:nvSpPr>
        <p:spPr>
          <a:xfrm>
            <a:off x="1097280" y="1845734"/>
            <a:ext cx="6144768" cy="4023360"/>
          </a:xfrm>
        </p:spPr>
        <p:txBody>
          <a:bodyPr>
            <a:normAutofit fontScale="92500" lnSpcReduction="20000"/>
          </a:bodyPr>
          <a:lstStyle/>
          <a:p>
            <a:pPr algn="just"/>
            <a:r>
              <a:rPr lang="en-US" sz="2400" dirty="0" smtClean="0">
                <a:latin typeface="Times New Roman" panose="02020503050405090304" pitchFamily="18" charset="0"/>
                <a:cs typeface="Times New Roman" panose="02020503050405090304" pitchFamily="18" charset="0"/>
              </a:rPr>
              <a:t>The </a:t>
            </a:r>
            <a:r>
              <a:rPr lang="en-US" sz="2400" dirty="0">
                <a:latin typeface="Times New Roman" panose="02020503050405090304" pitchFamily="18" charset="0"/>
                <a:cs typeface="Times New Roman" panose="02020503050405090304" pitchFamily="18" charset="0"/>
              </a:rPr>
              <a:t>absolute scale is the most restrictive of </a:t>
            </a:r>
            <a:r>
              <a:rPr lang="en-US" sz="2400" dirty="0" smtClean="0">
                <a:latin typeface="Times New Roman" panose="02020503050405090304" pitchFamily="18" charset="0"/>
                <a:cs typeface="Times New Roman" panose="02020503050405090304" pitchFamily="18" charset="0"/>
              </a:rPr>
              <a:t>all scale types. </a:t>
            </a:r>
            <a:r>
              <a:rPr lang="en-US" sz="2400" dirty="0">
                <a:latin typeface="Times New Roman" panose="02020503050405090304" pitchFamily="18" charset="0"/>
                <a:cs typeface="Times New Roman" panose="02020503050405090304" pitchFamily="18" charset="0"/>
              </a:rPr>
              <a:t>For any two measures, </a:t>
            </a:r>
            <a:r>
              <a:rPr lang="en-US" sz="2400" i="1" dirty="0">
                <a:latin typeface="Times New Roman" panose="02020503050405090304" pitchFamily="18" charset="0"/>
                <a:cs typeface="Times New Roman" panose="02020503050405090304" pitchFamily="18" charset="0"/>
              </a:rPr>
              <a:t>M </a:t>
            </a:r>
            <a:r>
              <a:rPr lang="en-US" sz="2400" dirty="0">
                <a:latin typeface="Times New Roman" panose="02020503050405090304" pitchFamily="18" charset="0"/>
                <a:cs typeface="Times New Roman" panose="02020503050405090304" pitchFamily="18" charset="0"/>
              </a:rPr>
              <a:t>and </a:t>
            </a:r>
            <a:r>
              <a:rPr lang="en-US" sz="2400" i="1" dirty="0">
                <a:latin typeface="Times New Roman" panose="02020503050405090304" pitchFamily="18" charset="0"/>
                <a:cs typeface="Times New Roman" panose="02020503050405090304" pitchFamily="18" charset="0"/>
              </a:rPr>
              <a:t>M</a:t>
            </a:r>
            <a:r>
              <a:rPr lang="en-US" sz="2400" dirty="0" smtClean="0">
                <a:latin typeface="Times New Roman" panose="02020503050405090304" pitchFamily="18" charset="0"/>
                <a:cs typeface="Times New Roman" panose="02020503050405090304" pitchFamily="18" charset="0"/>
              </a:rPr>
              <a:t>′, there </a:t>
            </a:r>
            <a:r>
              <a:rPr lang="en-US" sz="2400" dirty="0">
                <a:latin typeface="Times New Roman" panose="02020503050405090304" pitchFamily="18" charset="0"/>
                <a:cs typeface="Times New Roman" panose="02020503050405090304" pitchFamily="18" charset="0"/>
              </a:rPr>
              <a:t>is only one admissible transformation: </a:t>
            </a:r>
            <a:r>
              <a:rPr lang="en-US" sz="2400" i="1" dirty="0">
                <a:latin typeface="Times New Roman" panose="02020503050405090304" pitchFamily="18" charset="0"/>
                <a:cs typeface="Times New Roman" panose="02020503050405090304" pitchFamily="18" charset="0"/>
              </a:rPr>
              <a:t>the identity transformation.</a:t>
            </a:r>
            <a:endParaRPr lang="en-US" sz="2400" i="1" dirty="0">
              <a:latin typeface="Times New Roman" panose="02020503050405090304" pitchFamily="18" charset="0"/>
              <a:cs typeface="Times New Roman" panose="02020503050405090304" pitchFamily="18" charset="0"/>
            </a:endParaRPr>
          </a:p>
          <a:p>
            <a:pPr algn="just"/>
            <a:r>
              <a:rPr lang="en-US" sz="2400" dirty="0">
                <a:latin typeface="Times New Roman" panose="02020503050405090304" pitchFamily="18" charset="0"/>
                <a:cs typeface="Times New Roman" panose="02020503050405090304" pitchFamily="18" charset="0"/>
              </a:rPr>
              <a:t>That is, there is only one way in which the measurement can be </a:t>
            </a:r>
            <a:r>
              <a:rPr lang="en-US" sz="2400" dirty="0" smtClean="0">
                <a:latin typeface="Times New Roman" panose="02020503050405090304" pitchFamily="18" charset="0"/>
                <a:cs typeface="Times New Roman" panose="02020503050405090304" pitchFamily="18" charset="0"/>
              </a:rPr>
              <a:t>made. </a:t>
            </a:r>
            <a:r>
              <a:rPr lang="en-US" sz="2400" dirty="0">
                <a:latin typeface="Times New Roman" panose="02020503050405090304" pitchFamily="18" charset="0"/>
                <a:cs typeface="Times New Roman" panose="02020503050405090304" pitchFamily="18" charset="0"/>
              </a:rPr>
              <a:t>The </a:t>
            </a:r>
            <a:r>
              <a:rPr lang="en-US" sz="2400" i="1" dirty="0">
                <a:latin typeface="Times New Roman" panose="02020503050405090304" pitchFamily="18" charset="0"/>
                <a:cs typeface="Times New Roman" panose="02020503050405090304" pitchFamily="18" charset="0"/>
              </a:rPr>
              <a:t>absolute scale </a:t>
            </a:r>
            <a:r>
              <a:rPr lang="en-US" sz="2400" dirty="0">
                <a:latin typeface="Times New Roman" panose="02020503050405090304" pitchFamily="18" charset="0"/>
                <a:cs typeface="Times New Roman" panose="02020503050405090304" pitchFamily="18" charset="0"/>
              </a:rPr>
              <a:t>has the following properties</a:t>
            </a:r>
            <a:r>
              <a:rPr lang="en-US" sz="2400" dirty="0" smtClean="0">
                <a:latin typeface="Times New Roman" panose="02020503050405090304" pitchFamily="18" charset="0"/>
                <a:cs typeface="Times New Roman" panose="02020503050405090304" pitchFamily="18" charset="0"/>
              </a:rPr>
              <a:t>:</a:t>
            </a:r>
            <a:endParaRPr lang="en-US" sz="2400" dirty="0" smtClean="0">
              <a:latin typeface="Times New Roman" panose="02020503050405090304" pitchFamily="18" charset="0"/>
              <a:cs typeface="Times New Roman" panose="02020503050405090304" pitchFamily="18" charset="0"/>
            </a:endParaRPr>
          </a:p>
          <a:p>
            <a:endParaRPr lang="en-US" sz="2400" dirty="0" smtClean="0">
              <a:latin typeface="Times New Roman" panose="02020503050405090304" pitchFamily="18" charset="0"/>
              <a:cs typeface="Times New Roman" panose="02020503050405090304" pitchFamily="18" charset="0"/>
            </a:endParaRPr>
          </a:p>
          <a:p>
            <a:pPr lvl="1"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The </a:t>
            </a:r>
            <a:r>
              <a:rPr lang="en-US" dirty="0">
                <a:latin typeface="Times New Roman" panose="02020503050405090304" pitchFamily="18" charset="0"/>
                <a:cs typeface="Times New Roman" panose="02020503050405090304" pitchFamily="18" charset="0"/>
              </a:rPr>
              <a:t>measurement for an absolute scale is made simply by </a:t>
            </a:r>
            <a:r>
              <a:rPr lang="en-US" dirty="0" smtClean="0">
                <a:latin typeface="Times New Roman" panose="02020503050405090304" pitchFamily="18" charset="0"/>
                <a:cs typeface="Times New Roman" panose="02020503050405090304" pitchFamily="18" charset="0"/>
              </a:rPr>
              <a:t>counting the </a:t>
            </a:r>
            <a:r>
              <a:rPr lang="en-US" dirty="0">
                <a:latin typeface="Times New Roman" panose="02020503050405090304" pitchFamily="18" charset="0"/>
                <a:cs typeface="Times New Roman" panose="02020503050405090304" pitchFamily="18" charset="0"/>
              </a:rPr>
              <a:t>number of elements in the entity set.</a:t>
            </a:r>
            <a:endParaRPr lang="en-US" dirty="0">
              <a:latin typeface="Times New Roman" panose="02020503050405090304" pitchFamily="18" charset="0"/>
              <a:cs typeface="Times New Roman" panose="02020503050405090304" pitchFamily="18" charset="0"/>
            </a:endParaRPr>
          </a:p>
          <a:p>
            <a:pPr lvl="1"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The </a:t>
            </a:r>
            <a:r>
              <a:rPr lang="en-US" dirty="0">
                <a:latin typeface="Times New Roman" panose="02020503050405090304" pitchFamily="18" charset="0"/>
                <a:cs typeface="Times New Roman" panose="02020503050405090304" pitchFamily="18" charset="0"/>
              </a:rPr>
              <a:t>attribute always takes the form “number of occurrences of </a:t>
            </a:r>
            <a:r>
              <a:rPr lang="en-US" i="1" dirty="0">
                <a:latin typeface="Times New Roman" panose="02020503050405090304" pitchFamily="18" charset="0"/>
                <a:cs typeface="Times New Roman" panose="02020503050405090304" pitchFamily="18" charset="0"/>
              </a:rPr>
              <a:t>x </a:t>
            </a:r>
            <a:r>
              <a:rPr lang="en-US" dirty="0" smtClean="0">
                <a:latin typeface="Times New Roman" panose="02020503050405090304" pitchFamily="18" charset="0"/>
                <a:cs typeface="Times New Roman" panose="02020503050405090304" pitchFamily="18" charset="0"/>
              </a:rPr>
              <a:t>in the </a:t>
            </a:r>
            <a:r>
              <a:rPr lang="en-US" dirty="0">
                <a:latin typeface="Times New Roman" panose="02020503050405090304" pitchFamily="18" charset="0"/>
                <a:cs typeface="Times New Roman" panose="02020503050405090304" pitchFamily="18" charset="0"/>
              </a:rPr>
              <a:t>entity.”</a:t>
            </a:r>
            <a:endParaRPr lang="en-US" dirty="0">
              <a:latin typeface="Times New Roman" panose="02020503050405090304" pitchFamily="18" charset="0"/>
              <a:cs typeface="Times New Roman" panose="02020503050405090304" pitchFamily="18" charset="0"/>
            </a:endParaRPr>
          </a:p>
          <a:p>
            <a:pPr lvl="1"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There </a:t>
            </a:r>
            <a:r>
              <a:rPr lang="en-US" dirty="0">
                <a:latin typeface="Times New Roman" panose="02020503050405090304" pitchFamily="18" charset="0"/>
                <a:cs typeface="Times New Roman" panose="02020503050405090304" pitchFamily="18" charset="0"/>
              </a:rPr>
              <a:t>is only one possible measurement mapping, namely the </a:t>
            </a:r>
            <a:r>
              <a:rPr lang="en-US" dirty="0" smtClean="0">
                <a:latin typeface="Times New Roman" panose="02020503050405090304" pitchFamily="18" charset="0"/>
                <a:cs typeface="Times New Roman" panose="02020503050405090304" pitchFamily="18" charset="0"/>
              </a:rPr>
              <a:t>actual count</a:t>
            </a:r>
            <a:r>
              <a:rPr lang="en-US" dirty="0">
                <a:latin typeface="Times New Roman" panose="02020503050405090304" pitchFamily="18" charset="0"/>
                <a:cs typeface="Times New Roman" panose="02020503050405090304" pitchFamily="18" charset="0"/>
              </a:rPr>
              <a:t>, and there is only one way to count elements.</a:t>
            </a:r>
            <a:endParaRPr lang="en-US" dirty="0">
              <a:latin typeface="Times New Roman" panose="02020503050405090304" pitchFamily="18" charset="0"/>
              <a:cs typeface="Times New Roman" panose="02020503050405090304" pitchFamily="18" charset="0"/>
            </a:endParaRPr>
          </a:p>
          <a:p>
            <a:pPr lvl="1" algn="just">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All </a:t>
            </a:r>
            <a:r>
              <a:rPr lang="en-US" dirty="0">
                <a:latin typeface="Times New Roman" panose="02020503050405090304" pitchFamily="18" charset="0"/>
                <a:cs typeface="Times New Roman" panose="02020503050405090304" pitchFamily="18" charset="0"/>
              </a:rPr>
              <a:t>arithmetic analysis of the resulting count is meaningful</a:t>
            </a:r>
            <a:r>
              <a:rPr lang="en-US" dirty="0" smtClean="0">
                <a:latin typeface="Times New Roman" panose="02020503050405090304" pitchFamily="18" charset="0"/>
                <a:cs typeface="Times New Roman" panose="02020503050405090304" pitchFamily="18" charset="0"/>
              </a:rPr>
              <a:t>.</a:t>
            </a:r>
            <a:endParaRPr lang="en-US"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
        <p:nvSpPr>
          <p:cNvPr id="7" name="Content Placeholder 2"/>
          <p:cNvSpPr txBox="1"/>
          <p:nvPr/>
        </p:nvSpPr>
        <p:spPr>
          <a:xfrm>
            <a:off x="7923830" y="2140713"/>
            <a:ext cx="3953256" cy="343340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lgn="just"/>
            <a:r>
              <a:rPr lang="en-US" dirty="0" smtClean="0">
                <a:latin typeface="Times New Roman" panose="02020503050405090304" pitchFamily="18" charset="0"/>
                <a:cs typeface="Times New Roman" panose="02020503050405090304" pitchFamily="18" charset="0"/>
              </a:rPr>
              <a:t>Example:</a:t>
            </a:r>
            <a:endParaRPr lang="en-US"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
            </a:pPr>
            <a:r>
              <a:rPr lang="en-US" dirty="0" smtClean="0">
                <a:latin typeface="Times New Roman" panose="02020503050405090304" pitchFamily="18" charset="0"/>
                <a:cs typeface="Times New Roman" panose="02020503050405090304" pitchFamily="18" charset="0"/>
              </a:rPr>
              <a:t>Number of failures observed during integration testing can only measured in one way: by counting the failures</a:t>
            </a:r>
            <a:endParaRPr lang="en-US" dirty="0" smtClean="0">
              <a:latin typeface="Times New Roman" panose="02020503050405090304" pitchFamily="18" charset="0"/>
              <a:cs typeface="Times New Roman" panose="02020503050405090304" pitchFamily="18" charset="0"/>
            </a:endParaRPr>
          </a:p>
          <a:p>
            <a:pPr algn="just"/>
            <a:endParaRPr lang="en-US" dirty="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
            </a:pPr>
            <a:r>
              <a:rPr lang="en-US" dirty="0" smtClean="0">
                <a:latin typeface="Times New Roman" panose="02020503050405090304" pitchFamily="18" charset="0"/>
                <a:cs typeface="Times New Roman" panose="02020503050405090304" pitchFamily="18" charset="0"/>
              </a:rPr>
              <a:t>Number of people working in a project can be only measured by counting people</a:t>
            </a:r>
            <a:endParaRPr lang="en-US" dirty="0" smtClean="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Summary of Scales</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6" name="Content Placeholder 5"/>
          <p:cNvPicPr>
            <a:picLocks noGrp="1" noChangeAspect="1"/>
          </p:cNvPicPr>
          <p:nvPr>
            <p:ph idx="1"/>
          </p:nvPr>
        </p:nvPicPr>
        <p:blipFill>
          <a:blip r:embed="rId1"/>
          <a:stretch>
            <a:fillRect/>
          </a:stretch>
        </p:blipFill>
        <p:spPr>
          <a:xfrm>
            <a:off x="1705544" y="1846263"/>
            <a:ext cx="8841238" cy="40227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Meaningfulness in Measurement</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503050405090304" pitchFamily="18" charset="0"/>
                <a:cs typeface="Times New Roman" panose="02020503050405090304" pitchFamily="18" charset="0"/>
              </a:rPr>
              <a:t>T</a:t>
            </a:r>
            <a:r>
              <a:rPr lang="en-US" dirty="0" smtClean="0">
                <a:latin typeface="Times New Roman" panose="02020503050405090304" pitchFamily="18" charset="0"/>
                <a:cs typeface="Times New Roman" panose="02020503050405090304" pitchFamily="18" charset="0"/>
              </a:rPr>
              <a:t>he </a:t>
            </a:r>
            <a:r>
              <a:rPr lang="en-US" dirty="0">
                <a:latin typeface="Times New Roman" panose="02020503050405090304" pitchFamily="18" charset="0"/>
                <a:cs typeface="Times New Roman" panose="02020503050405090304" pitchFamily="18" charset="0"/>
              </a:rPr>
              <a:t>type of scale determine what kind of analysis we can perform on the </a:t>
            </a:r>
            <a:r>
              <a:rPr lang="en-US" dirty="0" smtClean="0">
                <a:latin typeface="Times New Roman" panose="02020503050405090304" pitchFamily="18" charset="0"/>
                <a:cs typeface="Times New Roman" panose="02020503050405090304" pitchFamily="18" charset="0"/>
              </a:rPr>
              <a:t>measurements</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Consider </a:t>
            </a:r>
            <a:r>
              <a:rPr lang="en-US" dirty="0">
                <a:latin typeface="Times New Roman" panose="02020503050405090304" pitchFamily="18" charset="0"/>
                <a:cs typeface="Times New Roman" panose="02020503050405090304" pitchFamily="18" charset="0"/>
              </a:rPr>
              <a:t>these statements: </a:t>
            </a:r>
            <a:endParaRPr lang="en-US" dirty="0" smtClean="0">
              <a:latin typeface="Times New Roman" panose="02020503050405090304" pitchFamily="18" charset="0"/>
              <a:cs typeface="Times New Roman" panose="02020503050405090304" pitchFamily="18" charset="0"/>
            </a:endParaRPr>
          </a:p>
          <a:p>
            <a:pPr marL="727075" lvl="2" indent="-342900">
              <a:buFont typeface="+mj-lt"/>
              <a:buAutoNum type="arabicPeriod"/>
            </a:pPr>
            <a:r>
              <a:rPr lang="en-US" sz="1600" dirty="0" smtClean="0">
                <a:latin typeface="Times New Roman" panose="02020503050405090304" pitchFamily="18" charset="0"/>
                <a:cs typeface="Times New Roman" panose="02020503050405090304" pitchFamily="18" charset="0"/>
              </a:rPr>
              <a:t>The </a:t>
            </a:r>
            <a:r>
              <a:rPr lang="en-US" sz="1600" dirty="0">
                <a:latin typeface="Times New Roman" panose="02020503050405090304" pitchFamily="18" charset="0"/>
                <a:cs typeface="Times New Roman" panose="02020503050405090304" pitchFamily="18" charset="0"/>
              </a:rPr>
              <a:t># of errors discovered during integration testing was 100. </a:t>
            </a:r>
            <a:endParaRPr lang="en-US" sz="1600" dirty="0" smtClean="0">
              <a:latin typeface="Times New Roman" panose="02020503050405090304" pitchFamily="18" charset="0"/>
              <a:cs typeface="Times New Roman" panose="02020503050405090304" pitchFamily="18" charset="0"/>
            </a:endParaRPr>
          </a:p>
          <a:p>
            <a:pPr marL="727075" lvl="2" indent="-342900">
              <a:buFont typeface="+mj-lt"/>
              <a:buAutoNum type="arabicPeriod"/>
            </a:pPr>
            <a:r>
              <a:rPr lang="en-US" sz="1600" dirty="0" smtClean="0">
                <a:latin typeface="Times New Roman" panose="02020503050405090304" pitchFamily="18" charset="0"/>
                <a:cs typeface="Times New Roman" panose="02020503050405090304" pitchFamily="18" charset="0"/>
              </a:rPr>
              <a:t>The </a:t>
            </a:r>
            <a:r>
              <a:rPr lang="en-US" sz="1600" dirty="0">
                <a:latin typeface="Times New Roman" panose="02020503050405090304" pitchFamily="18" charset="0"/>
                <a:cs typeface="Times New Roman" panose="02020503050405090304" pitchFamily="18" charset="0"/>
              </a:rPr>
              <a:t>cost of fixing each error is at least 100. </a:t>
            </a:r>
            <a:endParaRPr lang="en-US" sz="1600" dirty="0" smtClean="0">
              <a:latin typeface="Times New Roman" panose="02020503050405090304" pitchFamily="18" charset="0"/>
              <a:cs typeface="Times New Roman" panose="02020503050405090304" pitchFamily="18" charset="0"/>
            </a:endParaRPr>
          </a:p>
          <a:p>
            <a:pPr marL="727075" lvl="2" indent="-342900">
              <a:buFont typeface="+mj-lt"/>
              <a:buAutoNum type="arabicPeriod"/>
            </a:pPr>
            <a:r>
              <a:rPr lang="en-US" sz="1600" dirty="0" smtClean="0">
                <a:latin typeface="Times New Roman" panose="02020503050405090304" pitchFamily="18" charset="0"/>
                <a:cs typeface="Times New Roman" panose="02020503050405090304" pitchFamily="18" charset="0"/>
              </a:rPr>
              <a:t>A </a:t>
            </a:r>
            <a:r>
              <a:rPr lang="en-US" sz="1600" dirty="0">
                <a:latin typeface="Times New Roman" panose="02020503050405090304" pitchFamily="18" charset="0"/>
                <a:cs typeface="Times New Roman" panose="02020503050405090304" pitchFamily="18" charset="0"/>
              </a:rPr>
              <a:t>semantic error takes twice as long to fix than an syntactic error</a:t>
            </a:r>
            <a:r>
              <a:rPr lang="en-US" sz="1600" dirty="0" smtClean="0">
                <a:latin typeface="Times New Roman" panose="02020503050405090304" pitchFamily="18" charset="0"/>
                <a:cs typeface="Times New Roman" panose="02020503050405090304" pitchFamily="18" charset="0"/>
              </a:rPr>
              <a:t>.</a:t>
            </a:r>
            <a:endParaRPr lang="en-US" sz="1600" dirty="0" smtClean="0">
              <a:latin typeface="Times New Roman" panose="02020503050405090304" pitchFamily="18" charset="0"/>
              <a:cs typeface="Times New Roman" panose="02020503050405090304" pitchFamily="18" charset="0"/>
            </a:endParaRPr>
          </a:p>
          <a:p>
            <a:pPr marL="727075" lvl="2" indent="-342900">
              <a:buFont typeface="+mj-lt"/>
              <a:buAutoNum type="arabicPeriod"/>
            </a:pPr>
            <a:r>
              <a:rPr lang="en-US" sz="1600" dirty="0" smtClean="0">
                <a:latin typeface="Times New Roman" panose="02020503050405090304" pitchFamily="18" charset="0"/>
                <a:cs typeface="Times New Roman" panose="02020503050405090304" pitchFamily="18" charset="0"/>
              </a:rPr>
              <a:t>A </a:t>
            </a:r>
            <a:r>
              <a:rPr lang="en-US" sz="1600" dirty="0">
                <a:latin typeface="Times New Roman" panose="02020503050405090304" pitchFamily="18" charset="0"/>
                <a:cs typeface="Times New Roman" panose="02020503050405090304" pitchFamily="18" charset="0"/>
              </a:rPr>
              <a:t>semantic error is twice as complex as a syntactic error. </a:t>
            </a:r>
            <a:endParaRPr lang="en-US" sz="1600" dirty="0">
              <a:latin typeface="Times New Roman" panose="02020503050405090304" pitchFamily="18" charset="0"/>
              <a:cs typeface="Times New Roman" panose="02020503050405090304" pitchFamily="18" charset="0"/>
            </a:endParaRPr>
          </a:p>
          <a:p>
            <a:pPr marL="384175" lvl="2" indent="0">
              <a:buNone/>
            </a:pPr>
            <a:endParaRPr lang="en-US" dirty="0"/>
          </a:p>
          <a:p>
            <a:pPr lvl="2">
              <a:buFont typeface="Wingdings" panose="05000000000000000000" pitchFamily="2" charset="2"/>
              <a:buChar char="q"/>
            </a:pPr>
            <a:r>
              <a:rPr lang="en-US" sz="2000" b="1" dirty="0" smtClean="0"/>
              <a:t> </a:t>
            </a:r>
            <a:r>
              <a:rPr lang="en-US" sz="2000" b="1" dirty="0" smtClean="0">
                <a:latin typeface="Times New Roman" panose="02020503050405090304" pitchFamily="18" charset="0"/>
                <a:cs typeface="Times New Roman" panose="02020503050405090304" pitchFamily="18" charset="0"/>
              </a:rPr>
              <a:t>A </a:t>
            </a:r>
            <a:r>
              <a:rPr lang="en-US" sz="2000" b="1" dirty="0">
                <a:latin typeface="Times New Roman" panose="02020503050405090304" pitchFamily="18" charset="0"/>
                <a:cs typeface="Times New Roman" panose="02020503050405090304" pitchFamily="18" charset="0"/>
              </a:rPr>
              <a:t>measurement statement is meaningful if its truth value is invariant of </a:t>
            </a:r>
            <a:r>
              <a:rPr lang="en-US" sz="2000" b="1" i="1" dirty="0">
                <a:latin typeface="Times New Roman" panose="02020503050405090304" pitchFamily="18" charset="0"/>
                <a:cs typeface="Times New Roman" panose="02020503050405090304" pitchFamily="18" charset="0"/>
              </a:rPr>
              <a:t>admissible transformations</a:t>
            </a:r>
            <a:r>
              <a:rPr lang="en-US" sz="2000" b="1" dirty="0">
                <a:latin typeface="Times New Roman" panose="02020503050405090304" pitchFamily="18" charset="0"/>
                <a:cs typeface="Times New Roman" panose="02020503050405090304" pitchFamily="18" charset="0"/>
              </a:rPr>
              <a:t> of the scale</a:t>
            </a:r>
            <a:endParaRPr lang="en-US" sz="2000" b="1"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Statistical Operations on Measures</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The scale type of a measure affects the types of operations and statistical analyses </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Consider </a:t>
            </a:r>
            <a:r>
              <a:rPr lang="en-US" dirty="0">
                <a:latin typeface="Times New Roman" panose="02020503050405090304" pitchFamily="18" charset="0"/>
                <a:cs typeface="Times New Roman" panose="02020503050405090304" pitchFamily="18" charset="0"/>
              </a:rPr>
              <a:t>w</a:t>
            </a:r>
            <a:r>
              <a:rPr lang="en-US" dirty="0" smtClean="0">
                <a:latin typeface="Times New Roman" panose="02020503050405090304" pitchFamily="18" charset="0"/>
                <a:cs typeface="Times New Roman" panose="02020503050405090304" pitchFamily="18" charset="0"/>
              </a:rPr>
              <a:t>e </a:t>
            </a:r>
            <a:r>
              <a:rPr lang="en-US" dirty="0">
                <a:latin typeface="Times New Roman" panose="02020503050405090304" pitchFamily="18" charset="0"/>
                <a:cs typeface="Times New Roman" panose="02020503050405090304" pitchFamily="18" charset="0"/>
              </a:rPr>
              <a:t>have measured an attribute for 13 entities, and the resulting data points in ranked order are</a:t>
            </a:r>
            <a:r>
              <a:rPr lang="en-US" dirty="0" smtClean="0">
                <a:latin typeface="Times New Roman" panose="02020503050405090304" pitchFamily="18" charset="0"/>
                <a:cs typeface="Times New Roman" panose="02020503050405090304" pitchFamily="18" charset="0"/>
              </a:rPr>
              <a:t>:</a:t>
            </a:r>
            <a:endParaRPr lang="en-US" dirty="0" smtClean="0">
              <a:latin typeface="Times New Roman" panose="02020503050405090304" pitchFamily="18" charset="0"/>
              <a:cs typeface="Times New Roman" panose="02020503050405090304" pitchFamily="18" charset="0"/>
            </a:endParaRPr>
          </a:p>
          <a:p>
            <a:pPr marL="0" indent="0">
              <a:buNone/>
            </a:pPr>
            <a:r>
              <a:rPr lang="en-US" dirty="0" smtClean="0">
                <a:latin typeface="Times New Roman" panose="02020503050405090304" pitchFamily="18" charset="0"/>
                <a:cs typeface="Times New Roman" panose="02020503050405090304" pitchFamily="18" charset="0"/>
              </a:rPr>
              <a:t>                  2</a:t>
            </a:r>
            <a:r>
              <a:rPr lang="en-US" dirty="0">
                <a:latin typeface="Times New Roman" panose="02020503050405090304" pitchFamily="18" charset="0"/>
                <a:cs typeface="Times New Roman" panose="02020503050405090304" pitchFamily="18" charset="0"/>
              </a:rPr>
              <a:t>, 2, 4, 5, 5, 8, 8, 10,11, 11, 11, 15, </a:t>
            </a:r>
            <a:r>
              <a:rPr lang="en-US" dirty="0" smtClean="0">
                <a:latin typeface="Times New Roman" panose="02020503050405090304" pitchFamily="18" charset="0"/>
                <a:cs typeface="Times New Roman" panose="02020503050405090304" pitchFamily="18" charset="0"/>
              </a:rPr>
              <a:t>16</a:t>
            </a:r>
            <a:endParaRPr lang="en-US"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1800" dirty="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r>
              <a:rPr lang="en-US" sz="1800" dirty="0" smtClean="0">
                <a:latin typeface="Times New Roman" panose="02020503050405090304" pitchFamily="18" charset="0"/>
                <a:cs typeface="Times New Roman" panose="02020503050405090304" pitchFamily="18" charset="0"/>
              </a:rPr>
              <a:t>The </a:t>
            </a:r>
            <a:r>
              <a:rPr lang="en-US" sz="1800" i="1" dirty="0">
                <a:latin typeface="Times New Roman" panose="02020503050405090304" pitchFamily="18" charset="0"/>
                <a:cs typeface="Times New Roman" panose="02020503050405090304" pitchFamily="18" charset="0"/>
              </a:rPr>
              <a:t>mean </a:t>
            </a:r>
            <a:r>
              <a:rPr lang="en-US" sz="1800" dirty="0">
                <a:latin typeface="Times New Roman" panose="02020503050405090304" pitchFamily="18" charset="0"/>
                <a:cs typeface="Times New Roman" panose="02020503050405090304" pitchFamily="18" charset="0"/>
              </a:rPr>
              <a:t>of this set of data (i.e., the sum divided by the number of items) is </a:t>
            </a:r>
            <a:r>
              <a:rPr lang="en-US" sz="1800" i="1" dirty="0">
                <a:latin typeface="Times New Roman" panose="02020503050405090304" pitchFamily="18" charset="0"/>
                <a:cs typeface="Times New Roman" panose="02020503050405090304" pitchFamily="18" charset="0"/>
              </a:rPr>
              <a:t>8.3</a:t>
            </a:r>
            <a:r>
              <a:rPr lang="en-US" sz="1800" i="1" dirty="0" smtClean="0">
                <a:latin typeface="Times New Roman" panose="02020503050405090304" pitchFamily="18" charset="0"/>
                <a:cs typeface="Times New Roman" panose="02020503050405090304" pitchFamily="18" charset="0"/>
              </a:rPr>
              <a:t>.</a:t>
            </a:r>
            <a:endParaRPr lang="en-US" sz="1800" i="1"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r>
              <a:rPr lang="en-US" sz="1800" dirty="0">
                <a:latin typeface="Times New Roman" panose="02020503050405090304" pitchFamily="18" charset="0"/>
                <a:cs typeface="Times New Roman" panose="02020503050405090304" pitchFamily="18" charset="0"/>
              </a:rPr>
              <a:t>The </a:t>
            </a:r>
            <a:r>
              <a:rPr lang="en-US" sz="1800" i="1" dirty="0">
                <a:latin typeface="Times New Roman" panose="02020503050405090304" pitchFamily="18" charset="0"/>
                <a:cs typeface="Times New Roman" panose="02020503050405090304" pitchFamily="18" charset="0"/>
              </a:rPr>
              <a:t>median </a:t>
            </a:r>
            <a:r>
              <a:rPr lang="en-US" sz="1800" dirty="0">
                <a:latin typeface="Times New Roman" panose="02020503050405090304" pitchFamily="18" charset="0"/>
                <a:cs typeface="Times New Roman" panose="02020503050405090304" pitchFamily="18" charset="0"/>
              </a:rPr>
              <a:t>(i.e., the value of the middle-ranked item) is </a:t>
            </a:r>
            <a:r>
              <a:rPr lang="en-US" sz="1800" i="1" dirty="0">
                <a:latin typeface="Times New Roman" panose="02020503050405090304" pitchFamily="18" charset="0"/>
                <a:cs typeface="Times New Roman" panose="02020503050405090304" pitchFamily="18" charset="0"/>
              </a:rPr>
              <a:t>8</a:t>
            </a:r>
            <a:r>
              <a:rPr lang="en-US" sz="1800" i="1" dirty="0" smtClean="0">
                <a:latin typeface="Times New Roman" panose="02020503050405090304" pitchFamily="18" charset="0"/>
                <a:cs typeface="Times New Roman" panose="02020503050405090304" pitchFamily="18" charset="0"/>
              </a:rPr>
              <a:t>.</a:t>
            </a:r>
            <a:endParaRPr lang="en-US" sz="1800" i="1"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r>
              <a:rPr lang="en-US" sz="1800" dirty="0">
                <a:latin typeface="Times New Roman" panose="02020503050405090304" pitchFamily="18" charset="0"/>
                <a:cs typeface="Times New Roman" panose="02020503050405090304" pitchFamily="18" charset="0"/>
              </a:rPr>
              <a:t>The </a:t>
            </a:r>
            <a:r>
              <a:rPr lang="en-US" sz="1800" i="1" dirty="0">
                <a:latin typeface="Times New Roman" panose="02020503050405090304" pitchFamily="18" charset="0"/>
                <a:cs typeface="Times New Roman" panose="02020503050405090304" pitchFamily="18" charset="0"/>
              </a:rPr>
              <a:t>mode </a:t>
            </a:r>
            <a:r>
              <a:rPr lang="en-US" sz="1800" dirty="0">
                <a:latin typeface="Times New Roman" panose="02020503050405090304" pitchFamily="18" charset="0"/>
                <a:cs typeface="Times New Roman" panose="02020503050405090304" pitchFamily="18" charset="0"/>
              </a:rPr>
              <a:t>(i.e., the value of the most commonly occurring item) is </a:t>
            </a:r>
            <a:r>
              <a:rPr lang="en-US" sz="1800" i="1" dirty="0">
                <a:latin typeface="Times New Roman" panose="02020503050405090304" pitchFamily="18" charset="0"/>
                <a:cs typeface="Times New Roman" panose="02020503050405090304" pitchFamily="18" charset="0"/>
              </a:rPr>
              <a:t>11. </a:t>
            </a:r>
            <a:endParaRPr lang="en-US" dirty="0"/>
          </a:p>
          <a:p>
            <a:pPr lvl="3">
              <a:buFont typeface="Wingdings" panose="05000000000000000000" pitchFamily="2" charset="2"/>
              <a:buChar char="§"/>
            </a:pPr>
            <a:endParaRPr lang="en-US" sz="1800" dirty="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1800" i="1" dirty="0" smtClean="0">
              <a:latin typeface="Times New Roman" panose="02020503050405090304" pitchFamily="18" charset="0"/>
              <a:cs typeface="Times New Roman" panose="02020503050405090304" pitchFamily="18" charset="0"/>
            </a:endParaRPr>
          </a:p>
          <a:p>
            <a:pPr lvl="3">
              <a:buFont typeface="Wingdings" panose="05000000000000000000" pitchFamily="2" charset="2"/>
              <a:buChar char="§"/>
            </a:pPr>
            <a:endParaRPr lang="en-US" sz="18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Times New Roman" panose="02020503050405090304" pitchFamily="18" charset="0"/>
                <a:cs typeface="Times New Roman" panose="02020503050405090304" pitchFamily="18" charset="0"/>
              </a:rPr>
              <a:t>End of Chapter 2</a:t>
            </a:r>
            <a:endParaRPr lang="en-US"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Empirical Relations</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q"/>
            </a:pPr>
            <a:r>
              <a:rPr lang="en-US" sz="3200" dirty="0" smtClean="0">
                <a:latin typeface="Times New Roman" panose="02020503050405090304" pitchFamily="18" charset="0"/>
                <a:cs typeface="Times New Roman" panose="02020503050405090304" pitchFamily="18" charset="0"/>
              </a:rPr>
              <a:t>We perceive the real world by comparing things. Not always by assigning number to them.</a:t>
            </a:r>
            <a:endParaRPr lang="en-US" sz="3200" dirty="0" smtClean="0">
              <a:latin typeface="Times New Roman" panose="02020503050405090304" pitchFamily="18" charset="0"/>
              <a:cs typeface="Times New Roman" panose="02020503050405090304" pitchFamily="18" charset="0"/>
            </a:endParaRPr>
          </a:p>
          <a:p>
            <a:pPr algn="just">
              <a:buFont typeface="Wingdings" panose="05000000000000000000" pitchFamily="2" charset="2"/>
              <a:buChar char="q"/>
            </a:pPr>
            <a:r>
              <a:rPr lang="en-US" sz="3200" dirty="0">
                <a:latin typeface="Times New Roman" panose="02020503050405090304" pitchFamily="18" charset="0"/>
                <a:cs typeface="Times New Roman" panose="02020503050405090304" pitchFamily="18" charset="0"/>
              </a:rPr>
              <a:t>For example, </a:t>
            </a:r>
            <a:r>
              <a:rPr lang="en-US" sz="3200" i="1" u="sng" dirty="0">
                <a:latin typeface="Times New Roman" panose="02020503050405090304" pitchFamily="18" charset="0"/>
                <a:cs typeface="Times New Roman" panose="02020503050405090304" pitchFamily="18" charset="0"/>
              </a:rPr>
              <a:t>taller than</a:t>
            </a:r>
            <a:r>
              <a:rPr lang="en-US" sz="3200" i="1" dirty="0">
                <a:latin typeface="Times New Roman" panose="02020503050405090304" pitchFamily="18" charset="0"/>
                <a:cs typeface="Times New Roman" panose="02020503050405090304" pitchFamily="18" charset="0"/>
              </a:rPr>
              <a:t> </a:t>
            </a:r>
            <a:r>
              <a:rPr lang="en-US" sz="3200" dirty="0">
                <a:latin typeface="Times New Roman" panose="02020503050405090304" pitchFamily="18" charset="0"/>
                <a:cs typeface="Times New Roman" panose="02020503050405090304" pitchFamily="18" charset="0"/>
              </a:rPr>
              <a:t>is a binary relation defined on the set of pairs of people. Given any two people, </a:t>
            </a:r>
            <a:r>
              <a:rPr lang="en-US" sz="3200" i="1" dirty="0">
                <a:latin typeface="Times New Roman" panose="02020503050405090304" pitchFamily="18" charset="0"/>
                <a:cs typeface="Times New Roman" panose="02020503050405090304" pitchFamily="18" charset="0"/>
              </a:rPr>
              <a:t>x</a:t>
            </a:r>
            <a:r>
              <a:rPr lang="en-US" sz="3200" dirty="0">
                <a:latin typeface="Times New Roman" panose="02020503050405090304" pitchFamily="18" charset="0"/>
                <a:cs typeface="Times New Roman" panose="02020503050405090304" pitchFamily="18" charset="0"/>
              </a:rPr>
              <a:t> and </a:t>
            </a:r>
            <a:r>
              <a:rPr lang="en-US" sz="3200" i="1" dirty="0">
                <a:latin typeface="Times New Roman" panose="02020503050405090304" pitchFamily="18" charset="0"/>
                <a:cs typeface="Times New Roman" panose="02020503050405090304" pitchFamily="18" charset="0"/>
              </a:rPr>
              <a:t>y</a:t>
            </a:r>
            <a:r>
              <a:rPr lang="en-US" sz="3200" dirty="0">
                <a:latin typeface="Times New Roman" panose="02020503050405090304" pitchFamily="18" charset="0"/>
                <a:cs typeface="Times New Roman" panose="02020503050405090304" pitchFamily="18" charset="0"/>
              </a:rPr>
              <a:t>, we can observe </a:t>
            </a:r>
            <a:r>
              <a:rPr lang="en-US" sz="3200" dirty="0" smtClean="0">
                <a:latin typeface="Times New Roman" panose="02020503050405090304" pitchFamily="18" charset="0"/>
                <a:cs typeface="Times New Roman" panose="02020503050405090304" pitchFamily="18" charset="0"/>
              </a:rPr>
              <a:t>that</a:t>
            </a:r>
            <a:endParaRPr lang="en-US" sz="3200" dirty="0" smtClean="0">
              <a:latin typeface="Times New Roman" panose="02020503050405090304" pitchFamily="18" charset="0"/>
              <a:cs typeface="Times New Roman" panose="02020503050405090304" pitchFamily="18" charset="0"/>
            </a:endParaRPr>
          </a:p>
          <a:p>
            <a:pPr lvl="4" algn="just">
              <a:buFont typeface="Arial" panose="020B0604020202090204" pitchFamily="34" charset="0"/>
              <a:buChar char="•"/>
            </a:pPr>
            <a:r>
              <a:rPr lang="en-US" sz="2600" dirty="0">
                <a:latin typeface="Times New Roman" panose="02020503050405090304" pitchFamily="18" charset="0"/>
                <a:cs typeface="Times New Roman" panose="02020503050405090304" pitchFamily="18" charset="0"/>
              </a:rPr>
              <a:t> </a:t>
            </a:r>
            <a:r>
              <a:rPr lang="en-US" sz="2600" i="1" dirty="0" smtClean="0">
                <a:latin typeface="Times New Roman" panose="02020503050405090304" pitchFamily="18" charset="0"/>
                <a:cs typeface="Times New Roman" panose="02020503050405090304" pitchFamily="18" charset="0"/>
              </a:rPr>
              <a:t>x</a:t>
            </a:r>
            <a:r>
              <a:rPr lang="en-US" sz="2600" dirty="0" smtClean="0">
                <a:latin typeface="Times New Roman" panose="02020503050405090304" pitchFamily="18" charset="0"/>
                <a:cs typeface="Times New Roman" panose="02020503050405090304" pitchFamily="18" charset="0"/>
              </a:rPr>
              <a:t> is taller than </a:t>
            </a:r>
            <a:r>
              <a:rPr lang="en-US" sz="2600" i="1" dirty="0" smtClean="0">
                <a:latin typeface="Times New Roman" panose="02020503050405090304" pitchFamily="18" charset="0"/>
                <a:cs typeface="Times New Roman" panose="02020503050405090304" pitchFamily="18" charset="0"/>
              </a:rPr>
              <a:t>y</a:t>
            </a:r>
            <a:r>
              <a:rPr lang="en-US" sz="2600" dirty="0" smtClean="0">
                <a:latin typeface="Times New Roman" panose="02020503050405090304" pitchFamily="18" charset="0"/>
                <a:cs typeface="Times New Roman" panose="02020503050405090304" pitchFamily="18" charset="0"/>
              </a:rPr>
              <a:t>, or</a:t>
            </a:r>
            <a:endParaRPr lang="en-US" sz="2600" dirty="0" smtClean="0">
              <a:latin typeface="Times New Roman" panose="02020503050405090304" pitchFamily="18" charset="0"/>
              <a:cs typeface="Times New Roman" panose="02020503050405090304" pitchFamily="18" charset="0"/>
            </a:endParaRPr>
          </a:p>
          <a:p>
            <a:pPr lvl="4" algn="just">
              <a:buFont typeface="Arial" panose="020B0604020202090204" pitchFamily="34" charset="0"/>
              <a:buChar char="•"/>
            </a:pPr>
            <a:r>
              <a:rPr lang="en-US" sz="2600" dirty="0" smtClean="0">
                <a:latin typeface="Times New Roman" panose="02020503050405090304" pitchFamily="18" charset="0"/>
                <a:cs typeface="Times New Roman" panose="02020503050405090304" pitchFamily="18" charset="0"/>
              </a:rPr>
              <a:t> </a:t>
            </a:r>
            <a:r>
              <a:rPr lang="en-US" sz="2600" i="1" dirty="0" smtClean="0">
                <a:latin typeface="Times New Roman" panose="02020503050405090304" pitchFamily="18" charset="0"/>
                <a:cs typeface="Times New Roman" panose="02020503050405090304" pitchFamily="18" charset="0"/>
              </a:rPr>
              <a:t>y</a:t>
            </a:r>
            <a:r>
              <a:rPr lang="en-US" sz="2600" dirty="0" smtClean="0">
                <a:latin typeface="Times New Roman" panose="02020503050405090304" pitchFamily="18" charset="0"/>
                <a:cs typeface="Times New Roman" panose="02020503050405090304" pitchFamily="18" charset="0"/>
              </a:rPr>
              <a:t> is taller than </a:t>
            </a:r>
            <a:r>
              <a:rPr lang="en-US" sz="2600" i="1" dirty="0" smtClean="0">
                <a:latin typeface="Times New Roman" panose="02020503050405090304" pitchFamily="18" charset="0"/>
                <a:cs typeface="Times New Roman" panose="02020503050405090304" pitchFamily="18" charset="0"/>
              </a:rPr>
              <a:t>x</a:t>
            </a:r>
            <a:endParaRPr lang="en-US" sz="2600" i="1" dirty="0">
              <a:latin typeface="Times New Roman" panose="02020503050405090304" pitchFamily="18" charset="0"/>
              <a:cs typeface="Times New Roman" panose="02020503050405090304" pitchFamily="18" charset="0"/>
            </a:endParaRPr>
          </a:p>
          <a:p>
            <a:pPr marL="749935" lvl="4" indent="0" algn="just">
              <a:buNone/>
            </a:pPr>
            <a:r>
              <a:rPr lang="en-US" sz="2600" dirty="0" smtClean="0">
                <a:latin typeface="Times New Roman" panose="02020503050405090304" pitchFamily="18" charset="0"/>
                <a:cs typeface="Times New Roman" panose="02020503050405090304" pitchFamily="18" charset="0"/>
              </a:rPr>
              <a:t>Therefore</a:t>
            </a:r>
            <a:r>
              <a:rPr lang="en-US" sz="2600" i="1" dirty="0" smtClean="0">
                <a:latin typeface="Times New Roman" panose="02020503050405090304" pitchFamily="18" charset="0"/>
                <a:cs typeface="Times New Roman" panose="02020503050405090304" pitchFamily="18" charset="0"/>
              </a:rPr>
              <a:t> taller than </a:t>
            </a:r>
            <a:r>
              <a:rPr lang="en-US" sz="2600" dirty="0" smtClean="0">
                <a:latin typeface="Times New Roman" panose="02020503050405090304" pitchFamily="18" charset="0"/>
                <a:cs typeface="Times New Roman" panose="02020503050405090304" pitchFamily="18" charset="0"/>
              </a:rPr>
              <a:t>is an </a:t>
            </a:r>
            <a:r>
              <a:rPr lang="en-US" sz="2600" b="1" dirty="0" smtClean="0">
                <a:latin typeface="Times New Roman" panose="02020503050405090304" pitchFamily="18" charset="0"/>
                <a:cs typeface="Times New Roman" panose="02020503050405090304" pitchFamily="18" charset="0"/>
              </a:rPr>
              <a:t>empirical relation</a:t>
            </a:r>
            <a:endParaRPr lang="en-US" sz="2600" b="1" dirty="0" smtClean="0">
              <a:latin typeface="Times New Roman" panose="02020503050405090304" pitchFamily="18" charset="0"/>
              <a:cs typeface="Times New Roman" panose="02020503050405090304" pitchFamily="18" charset="0"/>
            </a:endParaRPr>
          </a:p>
          <a:p>
            <a:pPr marL="91440" lvl="4" indent="-91440" algn="just">
              <a:spcBef>
                <a:spcPts val="1200"/>
              </a:spcBef>
              <a:spcAft>
                <a:spcPts val="200"/>
              </a:spcAft>
              <a:buSzPct val="100000"/>
              <a:buFont typeface="Wingdings" panose="05000000000000000000" pitchFamily="2" charset="2"/>
              <a:buChar char="q"/>
            </a:pPr>
            <a:r>
              <a:rPr lang="en-US" sz="3200" dirty="0" smtClean="0">
                <a:latin typeface="Times New Roman" panose="02020503050405090304" pitchFamily="18" charset="0"/>
                <a:cs typeface="Times New Roman" panose="02020503050405090304" pitchFamily="18" charset="0"/>
              </a:rPr>
              <a:t>We </a:t>
            </a:r>
            <a:r>
              <a:rPr lang="en-US" sz="3200" dirty="0">
                <a:latin typeface="Times New Roman" panose="02020503050405090304" pitchFamily="18" charset="0"/>
                <a:cs typeface="Times New Roman" panose="02020503050405090304" pitchFamily="18" charset="0"/>
              </a:rPr>
              <a:t>define </a:t>
            </a:r>
            <a:r>
              <a:rPr lang="en-US" sz="3200" i="1" dirty="0">
                <a:latin typeface="Times New Roman" panose="02020503050405090304" pitchFamily="18" charset="0"/>
                <a:cs typeface="Times New Roman" panose="02020503050405090304" pitchFamily="18" charset="0"/>
              </a:rPr>
              <a:t>measurement</a:t>
            </a:r>
            <a:r>
              <a:rPr lang="en-US" sz="3200" dirty="0">
                <a:latin typeface="Times New Roman" panose="02020503050405090304" pitchFamily="18" charset="0"/>
                <a:cs typeface="Times New Roman" panose="02020503050405090304" pitchFamily="18" charset="0"/>
              </a:rPr>
              <a:t> as the mapping from the empirical world to the formal, relational world. Consequently, a </a:t>
            </a:r>
            <a:r>
              <a:rPr lang="en-US" sz="3200" i="1" dirty="0">
                <a:latin typeface="Times New Roman" panose="02020503050405090304" pitchFamily="18" charset="0"/>
                <a:cs typeface="Times New Roman" panose="02020503050405090304" pitchFamily="18" charset="0"/>
              </a:rPr>
              <a:t>measure</a:t>
            </a:r>
            <a:r>
              <a:rPr lang="en-US" sz="3200" dirty="0">
                <a:latin typeface="Times New Roman" panose="02020503050405090304" pitchFamily="18" charset="0"/>
                <a:cs typeface="Times New Roman" panose="02020503050405090304" pitchFamily="18" charset="0"/>
              </a:rPr>
              <a:t> is the number or symbol assigned to an </a:t>
            </a:r>
            <a:r>
              <a:rPr lang="en-US" sz="3200" i="1" dirty="0">
                <a:latin typeface="Times New Roman" panose="02020503050405090304" pitchFamily="18" charset="0"/>
                <a:cs typeface="Times New Roman" panose="02020503050405090304" pitchFamily="18" charset="0"/>
              </a:rPr>
              <a:t>entity</a:t>
            </a:r>
            <a:r>
              <a:rPr lang="en-US" sz="3200" dirty="0">
                <a:latin typeface="Times New Roman" panose="02020503050405090304" pitchFamily="18" charset="0"/>
                <a:cs typeface="Times New Roman" panose="02020503050405090304" pitchFamily="18" charset="0"/>
              </a:rPr>
              <a:t> by this mapping in order to characterize an attribute. </a:t>
            </a:r>
            <a:endParaRPr lang="en-US" sz="32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
        <p:nvSpPr>
          <p:cNvPr id="5" name="Text Box 4"/>
          <p:cNvSpPr txBox="1"/>
          <p:nvPr/>
        </p:nvSpPr>
        <p:spPr>
          <a:xfrm>
            <a:off x="1097915" y="5491480"/>
            <a:ext cx="10057765" cy="829945"/>
          </a:xfrm>
          <a:prstGeom prst="rect">
            <a:avLst/>
          </a:prstGeom>
        </p:spPr>
        <p:txBody>
          <a:bodyPr wrap="square">
            <a:spAutoFit/>
          </a:bodyPr>
          <a:p>
            <a:pPr algn="just"/>
            <a:r>
              <a:rPr sz="2400">
                <a:solidFill>
                  <a:srgbClr val="FF0000"/>
                </a:solidFill>
                <a:highlight>
                  <a:srgbClr val="FFFF00"/>
                </a:highlight>
              </a:rPr>
              <a:t>An empirical relation is a comparison between real-world objects or attributes based on observation, before assigning any numerical values.</a:t>
            </a:r>
            <a:endParaRPr sz="2400">
              <a:solidFill>
                <a:srgbClr val="FF0000"/>
              </a:solidFill>
              <a:highlight>
                <a:srgbClr val="FFFF00"/>
              </a:high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503050405090304" pitchFamily="18" charset="0"/>
                <a:cs typeface="Times New Roman" panose="02020503050405090304" pitchFamily="18" charset="0"/>
              </a:rPr>
              <a:t>Empirical </a:t>
            </a:r>
            <a:r>
              <a:rPr lang="en-US" b="1" dirty="0" smtClean="0">
                <a:solidFill>
                  <a:schemeClr val="accent1">
                    <a:lumMod val="75000"/>
                  </a:schemeClr>
                </a:solidFill>
                <a:latin typeface="Times New Roman" panose="02020503050405090304" pitchFamily="18" charset="0"/>
                <a:cs typeface="Times New Roman" panose="02020503050405090304" pitchFamily="18" charset="0"/>
              </a:rPr>
              <a:t>Relations (cont..)</a:t>
            </a:r>
            <a:endParaRPr lang="en-US" dirty="0"/>
          </a:p>
        </p:txBody>
      </p:sp>
      <p:sp>
        <p:nvSpPr>
          <p:cNvPr id="3" name="Content Placeholder 2"/>
          <p:cNvSpPr>
            <a:spLocks noGrp="1"/>
          </p:cNvSpPr>
          <p:nvPr>
            <p:ph idx="1"/>
          </p:nvPr>
        </p:nvSpPr>
        <p:spPr/>
        <p:txBody>
          <a:bodyPr/>
          <a:lstStyle/>
          <a:p>
            <a:r>
              <a:rPr lang="en-US" sz="2400" dirty="0" smtClean="0">
                <a:latin typeface="Times New Roman" panose="02020503050405090304" pitchFamily="18" charset="0"/>
                <a:cs typeface="Times New Roman" panose="02020503050405090304" pitchFamily="18" charset="0"/>
              </a:rPr>
              <a:t>Sampling of 100 users to express preference among product A,B,C, and D (pairwise)</a:t>
            </a:r>
            <a:endParaRPr lang="en-US" sz="2400" dirty="0" smtClean="0">
              <a:latin typeface="Times New Roman" panose="02020503050405090304" pitchFamily="18" charset="0"/>
              <a:cs typeface="Times New Roman" panose="02020503050405090304" pitchFamily="18" charset="0"/>
            </a:endParaRPr>
          </a:p>
          <a:p>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6" name="Picture 5"/>
          <p:cNvPicPr>
            <a:picLocks noChangeAspect="1"/>
          </p:cNvPicPr>
          <p:nvPr/>
        </p:nvPicPr>
        <p:blipFill>
          <a:blip r:embed="rId1"/>
          <a:stretch>
            <a:fillRect/>
          </a:stretch>
        </p:blipFill>
        <p:spPr>
          <a:xfrm>
            <a:off x="2140637" y="2654038"/>
            <a:ext cx="7605021" cy="270434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503050405090304" pitchFamily="18" charset="0"/>
                <a:cs typeface="Times New Roman" panose="02020503050405090304" pitchFamily="18" charset="0"/>
              </a:rPr>
              <a:t>Subjective Rating Formats of E.R.</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503050405090304" pitchFamily="18" charset="0"/>
                <a:cs typeface="Times New Roman" panose="02020503050405090304" pitchFamily="18" charset="0"/>
              </a:rPr>
              <a:t>Likert Scale</a:t>
            </a:r>
            <a:endParaRPr lang="en-US" sz="3200"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Give </a:t>
            </a:r>
            <a:r>
              <a:rPr lang="en-US" dirty="0">
                <a:latin typeface="Times New Roman" panose="02020503050405090304" pitchFamily="18" charset="0"/>
                <a:cs typeface="Times New Roman" panose="02020503050405090304" pitchFamily="18" charset="0"/>
              </a:rPr>
              <a:t>the respondent a statement with which to agree or disagree</a:t>
            </a:r>
            <a:r>
              <a:rPr lang="en-US" dirty="0" smtClean="0">
                <a:latin typeface="Times New Roman" panose="02020503050405090304" pitchFamily="18" charset="0"/>
                <a:cs typeface="Times New Roman" panose="02020503050405090304" pitchFamily="18" charset="0"/>
              </a:rPr>
              <a:t>.</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 Example: This </a:t>
            </a:r>
            <a:r>
              <a:rPr lang="en-US" dirty="0">
                <a:latin typeface="Times New Roman" panose="02020503050405090304" pitchFamily="18" charset="0"/>
                <a:cs typeface="Times New Roman" panose="02020503050405090304" pitchFamily="18" charset="0"/>
              </a:rPr>
              <a:t>software program is </a:t>
            </a:r>
            <a:r>
              <a:rPr lang="en-US" dirty="0" smtClean="0">
                <a:latin typeface="Times New Roman" panose="02020503050405090304" pitchFamily="18" charset="0"/>
                <a:cs typeface="Times New Roman" panose="02020503050405090304" pitchFamily="18" charset="0"/>
              </a:rPr>
              <a:t>reliable</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marL="0" indent="0">
              <a:buNone/>
            </a:pPr>
            <a:endParaRPr lang="en-US" sz="3200"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6" name="Picture 5"/>
          <p:cNvPicPr>
            <a:picLocks noChangeAspect="1"/>
          </p:cNvPicPr>
          <p:nvPr/>
        </p:nvPicPr>
        <p:blipFill>
          <a:blip r:embed="rId1"/>
          <a:stretch>
            <a:fillRect/>
          </a:stretch>
        </p:blipFill>
        <p:spPr>
          <a:xfrm>
            <a:off x="1483691" y="3783489"/>
            <a:ext cx="8991427" cy="92567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503050405090304" pitchFamily="18" charset="0"/>
                <a:cs typeface="Times New Roman" panose="02020503050405090304" pitchFamily="18" charset="0"/>
              </a:rPr>
              <a:t>Subjective Rating Formats of E.R.</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a:xfrm>
            <a:off x="1097280" y="1845734"/>
            <a:ext cx="4178808" cy="4152730"/>
          </a:xfrm>
        </p:spPr>
        <p:txBody>
          <a:bodyPr>
            <a:normAutofit/>
          </a:bodyPr>
          <a:lstStyle/>
          <a:p>
            <a:pPr marL="0" indent="0" algn="just">
              <a:buNone/>
            </a:pPr>
            <a:r>
              <a:rPr lang="en-US" sz="3200" dirty="0" smtClean="0">
                <a:latin typeface="Times New Roman" panose="02020503050405090304" pitchFamily="18" charset="0"/>
                <a:cs typeface="Times New Roman" panose="02020503050405090304" pitchFamily="18" charset="0"/>
              </a:rPr>
              <a:t>Forced Ranking</a:t>
            </a:r>
            <a:endParaRPr lang="en-US" sz="3200"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 Give </a:t>
            </a:r>
            <a:r>
              <a:rPr lang="en-US" dirty="0">
                <a:latin typeface="Times New Roman" panose="02020503050405090304" pitchFamily="18" charset="0"/>
                <a:cs typeface="Times New Roman" panose="02020503050405090304" pitchFamily="18" charset="0"/>
              </a:rPr>
              <a:t>n alternatives, ordered from 1 (best) to </a:t>
            </a:r>
            <a:r>
              <a:rPr lang="en-US" i="1" dirty="0">
                <a:latin typeface="Times New Roman" panose="02020503050405090304" pitchFamily="18" charset="0"/>
                <a:cs typeface="Times New Roman" panose="02020503050405090304" pitchFamily="18" charset="0"/>
              </a:rPr>
              <a:t>n</a:t>
            </a:r>
            <a:r>
              <a:rPr lang="en-US" dirty="0">
                <a:latin typeface="Times New Roman" panose="02020503050405090304" pitchFamily="18" charset="0"/>
                <a:cs typeface="Times New Roman" panose="02020503050405090304" pitchFamily="18" charset="0"/>
              </a:rPr>
              <a:t> (worst). </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Example: Rank </a:t>
            </a:r>
            <a:r>
              <a:rPr lang="en-US" dirty="0">
                <a:latin typeface="Times New Roman" panose="02020503050405090304" pitchFamily="18" charset="0"/>
                <a:cs typeface="Times New Roman" panose="02020503050405090304" pitchFamily="18" charset="0"/>
              </a:rPr>
              <a:t>the following five software modules in order of maintenance </a:t>
            </a:r>
            <a:r>
              <a:rPr lang="en-US" dirty="0" smtClean="0">
                <a:latin typeface="Times New Roman" panose="02020503050405090304" pitchFamily="18" charset="0"/>
                <a:cs typeface="Times New Roman" panose="02020503050405090304" pitchFamily="18" charset="0"/>
              </a:rPr>
              <a:t>difficulty</a:t>
            </a:r>
            <a:endParaRPr lang="en-US" dirty="0">
              <a:latin typeface="Times New Roman" panose="02020503050405090304" pitchFamily="18" charset="0"/>
              <a:cs typeface="Times New Roman" panose="02020503050405090304" pitchFamily="18" charset="0"/>
            </a:endParaRPr>
          </a:p>
          <a:p>
            <a:r>
              <a:rPr lang="en-US" i="1" dirty="0">
                <a:latin typeface="Times New Roman" panose="02020503050405090304" pitchFamily="18" charset="0"/>
                <a:cs typeface="Times New Roman" panose="02020503050405090304" pitchFamily="18" charset="0"/>
              </a:rPr>
              <a:t>with 1 = least complex, 5 = most complex</a:t>
            </a:r>
            <a:r>
              <a:rPr lang="en-US" i="1" dirty="0" smtClean="0">
                <a:latin typeface="Times New Roman" panose="02020503050405090304" pitchFamily="18" charset="0"/>
                <a:cs typeface="Times New Roman" panose="02020503050405090304" pitchFamily="18" charset="0"/>
              </a:rPr>
              <a:t>:</a:t>
            </a:r>
            <a:endParaRPr lang="en-US" i="1" dirty="0" smtClean="0">
              <a:latin typeface="Times New Roman" panose="02020503050405090304" pitchFamily="18" charset="0"/>
              <a:cs typeface="Times New Roman" panose="02020503050405090304" pitchFamily="18" charset="0"/>
            </a:endParaRPr>
          </a:p>
          <a:p>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marL="0" indent="0">
              <a:buNone/>
            </a:pPr>
            <a:endParaRPr lang="en-US" sz="3200"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5" name="Picture 4"/>
          <p:cNvPicPr>
            <a:picLocks noChangeAspect="1"/>
          </p:cNvPicPr>
          <p:nvPr/>
        </p:nvPicPr>
        <p:blipFill>
          <a:blip r:embed="rId1"/>
          <a:stretch>
            <a:fillRect/>
          </a:stretch>
        </p:blipFill>
        <p:spPr>
          <a:xfrm>
            <a:off x="6126480" y="2494958"/>
            <a:ext cx="3974633" cy="193988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503050405090304" pitchFamily="18" charset="0"/>
                <a:cs typeface="Times New Roman" panose="02020503050405090304" pitchFamily="18" charset="0"/>
              </a:rPr>
              <a:t>Subjective Rating Formats of E.R.</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503050405090304" pitchFamily="18" charset="0"/>
                <a:cs typeface="Times New Roman" panose="02020503050405090304" pitchFamily="18" charset="0"/>
              </a:rPr>
              <a:t>Verbal Frequency Scale</a:t>
            </a:r>
            <a:endParaRPr lang="en-US" sz="3200"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Example: How often does this program fail?</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marL="0" indent="0">
              <a:buNone/>
            </a:pPr>
            <a:r>
              <a:rPr lang="en-US" dirty="0" smtClean="0">
                <a:latin typeface="Times New Roman" panose="02020503050405090304" pitchFamily="18" charset="0"/>
                <a:cs typeface="Times New Roman" panose="02020503050405090304" pitchFamily="18" charset="0"/>
              </a:rPr>
              <a:t>   	</a:t>
            </a:r>
            <a:r>
              <a:rPr lang="en-US" b="1" dirty="0" smtClean="0">
                <a:latin typeface="Times New Roman" panose="02020503050405090304" pitchFamily="18" charset="0"/>
                <a:cs typeface="Times New Roman" panose="02020503050405090304" pitchFamily="18" charset="0"/>
              </a:rPr>
              <a:t>Always		Often		Sometimes	  Seldom	 Never</a:t>
            </a:r>
            <a:endParaRPr lang="en-US" b="1"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marL="0" indent="0">
              <a:buNone/>
            </a:pPr>
            <a:endParaRPr lang="en-US" sz="3200"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503050405090304" pitchFamily="18" charset="0"/>
                <a:cs typeface="Times New Roman" panose="02020503050405090304" pitchFamily="18" charset="0"/>
              </a:rPr>
              <a:t>Subjective Rating Formats of E.R.</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503050405090304" pitchFamily="18" charset="0"/>
                <a:cs typeface="Times New Roman" panose="02020503050405090304" pitchFamily="18" charset="0"/>
              </a:rPr>
              <a:t>Ordinal Scale</a:t>
            </a:r>
            <a:endParaRPr lang="en-US" sz="3200"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List several ordered alternatives and have respondent select one. </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 Example: How often the software fail?</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1. Hourly</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2. Daily</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3. Weekly</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4. Monthly</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5. Several times a year</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6. Once or twice a year</a:t>
            </a:r>
            <a:endParaRPr lang="en-US" dirty="0" smtClean="0">
              <a:latin typeface="Times New Roman" panose="02020503050405090304" pitchFamily="18" charset="0"/>
              <a:cs typeface="Times New Roman" panose="02020503050405090304" pitchFamily="18" charset="0"/>
            </a:endParaRPr>
          </a:p>
          <a:p>
            <a:pPr lvl="1">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7. Never</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marL="0" indent="0">
              <a:buNone/>
            </a:pPr>
            <a:endParaRPr lang="en-US" sz="3200"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503050405090304" pitchFamily="18" charset="0"/>
                <a:cs typeface="Times New Roman" panose="02020503050405090304" pitchFamily="18" charset="0"/>
              </a:rPr>
              <a:t>Subjective Rating Formats of E.R.</a:t>
            </a:r>
            <a:endParaRPr lang="en-US" b="1" dirty="0">
              <a:solidFill>
                <a:schemeClr val="accent1">
                  <a:lumMod val="75000"/>
                </a:schemeClr>
              </a:solidFill>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503050405090304" pitchFamily="18" charset="0"/>
                <a:cs typeface="Times New Roman" panose="02020503050405090304" pitchFamily="18" charset="0"/>
              </a:rPr>
              <a:t>Comparative Scale</a:t>
            </a:r>
            <a:endParaRPr lang="en-US" sz="3200"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r>
              <a:rPr lang="en-US" dirty="0" smtClean="0">
                <a:latin typeface="Times New Roman" panose="02020503050405090304" pitchFamily="18" charset="0"/>
                <a:cs typeface="Times New Roman" panose="02020503050405090304" pitchFamily="18" charset="0"/>
              </a:rPr>
              <a:t>Compare at least two entities and assign a numeric value</a:t>
            </a:r>
            <a:endParaRPr lang="en-US" dirty="0" smtClean="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a:latin typeface="Times New Roman" panose="02020503050405090304" pitchFamily="18" charset="0"/>
              <a:cs typeface="Times New Roman" panose="02020503050405090304" pitchFamily="18" charset="0"/>
            </a:endParaRPr>
          </a:p>
          <a:p>
            <a:pPr>
              <a:buFont typeface="Wingdings" panose="05000000000000000000" pitchFamily="2" charset="2"/>
              <a:buChar char="q"/>
            </a:pPr>
            <a:endParaRPr lang="en-US" dirty="0" smtClean="0">
              <a:latin typeface="Times New Roman" panose="02020503050405090304" pitchFamily="18" charset="0"/>
              <a:cs typeface="Times New Roman" panose="02020503050405090304" pitchFamily="18" charset="0"/>
            </a:endParaRPr>
          </a:p>
          <a:p>
            <a:pPr marL="0" indent="0">
              <a:buNone/>
            </a:pPr>
            <a:endParaRPr lang="en-US" sz="3200" dirty="0" smtClean="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fld>
            <a:endParaRPr lang="en-US"/>
          </a:p>
        </p:txBody>
      </p:sp>
      <p:pic>
        <p:nvPicPr>
          <p:cNvPr id="6" name="Picture 5"/>
          <p:cNvPicPr>
            <a:picLocks noChangeAspect="1"/>
          </p:cNvPicPr>
          <p:nvPr/>
        </p:nvPicPr>
        <p:blipFill>
          <a:blip r:embed="rId1"/>
          <a:stretch>
            <a:fillRect/>
          </a:stretch>
        </p:blipFill>
        <p:spPr>
          <a:xfrm>
            <a:off x="1920359" y="3370790"/>
            <a:ext cx="8143130" cy="79887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8910</Words>
  <Application>WPS Presentation</Application>
  <PresentationFormat>Widescreen</PresentationFormat>
  <Paragraphs>287</Paragraphs>
  <Slides>28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Arial</vt:lpstr>
      <vt:lpstr>SimSun</vt:lpstr>
      <vt:lpstr>Wingdings</vt:lpstr>
      <vt:lpstr>Calibri</vt:lpstr>
      <vt:lpstr>Helvetica Neue</vt:lpstr>
      <vt:lpstr>Times New Roman</vt:lpstr>
      <vt:lpstr>Microsoft YaHei</vt:lpstr>
      <vt:lpstr>汉仪旗黑</vt:lpstr>
      <vt:lpstr>Arial Unicode MS</vt:lpstr>
      <vt:lpstr>Calibri Light</vt:lpstr>
      <vt:lpstr>Cambria Math</vt:lpstr>
      <vt:lpstr>Kingsoft Math</vt:lpstr>
      <vt:lpstr>DejaVu Math TeX Gyre</vt:lpstr>
      <vt:lpstr>汉仪书宋二KW</vt:lpstr>
      <vt:lpstr>Retrospect</vt:lpstr>
      <vt:lpstr>The Basics of Measurements</vt:lpstr>
      <vt:lpstr>Representation Theory of Measurement</vt:lpstr>
      <vt:lpstr>Empirical Relations</vt:lpstr>
      <vt:lpstr>Empirical Relations (cont..)</vt:lpstr>
      <vt:lpstr>Subjective Rating Formats of E.R.</vt:lpstr>
      <vt:lpstr>Subjective Rating Formats of E.R.</vt:lpstr>
      <vt:lpstr>Subjective Rating Formats of E.R.</vt:lpstr>
      <vt:lpstr>Subjective Rating Formats of E.R.</vt:lpstr>
      <vt:lpstr>Subjective Rating Formats of E.R.</vt:lpstr>
      <vt:lpstr>Subjective Rating Formats of E.R.</vt:lpstr>
      <vt:lpstr>The Representation Condition of Measurement</vt:lpstr>
      <vt:lpstr>Key Stages of Formal Measurement</vt:lpstr>
      <vt:lpstr>Some Specific Measurements in Software</vt:lpstr>
      <vt:lpstr>Measurement and Model</vt:lpstr>
      <vt:lpstr>Direct and Derived Measurement</vt:lpstr>
      <vt:lpstr>Example of Derived Measures</vt:lpstr>
      <vt:lpstr>Measurement Scale and Scale Types</vt:lpstr>
      <vt:lpstr>Measurement Scale and Scale Types</vt:lpstr>
      <vt:lpstr>Nominal Scale Type</vt:lpstr>
      <vt:lpstr>Ordinal Scale Type</vt:lpstr>
      <vt:lpstr>Ordinal Scale Type Example</vt:lpstr>
      <vt:lpstr>Interval Scale Type</vt:lpstr>
      <vt:lpstr>Ratio Scale Type</vt:lpstr>
      <vt:lpstr>Absolute Scale Type</vt:lpstr>
      <vt:lpstr>Summary of Scales</vt:lpstr>
      <vt:lpstr>Meaningfulness in Measurement</vt:lpstr>
      <vt:lpstr>Statistical Operations on Measures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Rakibul</cp:lastModifiedBy>
  <cp:revision>133</cp:revision>
  <dcterms:created xsi:type="dcterms:W3CDTF">2025-04-23T14:59:47Z</dcterms:created>
  <dcterms:modified xsi:type="dcterms:W3CDTF">2025-04-23T14:59:47Z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1E6C25C84F3AA787630009682B57CCEE_42</vt:lpwstr>
  </property>
  <property fmtid="{D5CDD505-2E9C-101B-9397-08002B2CF9AE}" pid="3" name="KSOProductBuildVer">
    <vt:lpwstr>1033-6.11.0.8608</vt:lpwstr>
  </property>
</Properties>
</file>