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59" r:id="rId6"/>
    <p:sldId id="260" r:id="rId7"/>
    <p:sldId id="261" r:id="rId8"/>
    <p:sldId id="264" r:id="rId9"/>
    <p:sldId id="265" r:id="rId10"/>
    <p:sldId id="266" r:id="rId11"/>
    <p:sldId id="267" r:id="rId12"/>
    <p:sldId id="268" r:id="rId13"/>
    <p:sldId id="271"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Sheet1!$B$1</c:f>
              <c:strCache>
                <c:ptCount val="1"/>
                <c:pt idx="0">
                  <c:v>Series 1</c:v>
                </c:pt>
              </c:strCache>
            </c:strRef>
          </c:tx>
          <c:cat>
            <c:strRef>
              <c:f>Sheet1!$A$2:$A$5</c:f>
              <c:strCache>
                <c:ptCount val="4"/>
                <c:pt idx="0">
                  <c:v>Win-Home</c:v>
                </c:pt>
                <c:pt idx="1">
                  <c:v>Loss-Home</c:v>
                </c:pt>
                <c:pt idx="2">
                  <c:v>Win-Away</c:v>
                </c:pt>
                <c:pt idx="3">
                  <c:v>Loss-Away</c:v>
                </c:pt>
              </c:strCache>
            </c:strRef>
          </c:cat>
          <c:val>
            <c:numRef>
              <c:f>Sheet1!$B$2:$B$5</c:f>
              <c:numCache>
                <c:formatCode>General</c:formatCode>
                <c:ptCount val="4"/>
                <c:pt idx="0">
                  <c:v>45</c:v>
                </c:pt>
              </c:numCache>
            </c:numRef>
          </c:val>
        </c:ser>
        <c:ser>
          <c:idx val="1"/>
          <c:order val="1"/>
          <c:tx>
            <c:strRef>
              <c:f>Sheet1!$C$1</c:f>
              <c:strCache>
                <c:ptCount val="1"/>
                <c:pt idx="0">
                  <c:v>Series 2</c:v>
                </c:pt>
              </c:strCache>
            </c:strRef>
          </c:tx>
          <c:cat>
            <c:strRef>
              <c:f>Sheet1!$A$2:$A$5</c:f>
              <c:strCache>
                <c:ptCount val="4"/>
                <c:pt idx="0">
                  <c:v>Win-Home</c:v>
                </c:pt>
                <c:pt idx="1">
                  <c:v>Loss-Home</c:v>
                </c:pt>
                <c:pt idx="2">
                  <c:v>Win-Away</c:v>
                </c:pt>
                <c:pt idx="3">
                  <c:v>Loss-Away</c:v>
                </c:pt>
              </c:strCache>
            </c:strRef>
          </c:cat>
          <c:val>
            <c:numRef>
              <c:f>Sheet1!$C$2:$C$5</c:f>
              <c:numCache>
                <c:formatCode>General</c:formatCode>
                <c:ptCount val="4"/>
                <c:pt idx="1">
                  <c:v>40</c:v>
                </c:pt>
                <c:pt idx="2">
                  <c:v>25</c:v>
                </c:pt>
              </c:numCache>
            </c:numRef>
          </c:val>
        </c:ser>
        <c:ser>
          <c:idx val="2"/>
          <c:order val="2"/>
          <c:tx>
            <c:strRef>
              <c:f>Sheet1!$D$1</c:f>
              <c:strCache>
                <c:ptCount val="1"/>
                <c:pt idx="0">
                  <c:v>Series 3</c:v>
                </c:pt>
              </c:strCache>
            </c:strRef>
          </c:tx>
          <c:cat>
            <c:strRef>
              <c:f>Sheet1!$A$2:$A$5</c:f>
              <c:strCache>
                <c:ptCount val="4"/>
                <c:pt idx="0">
                  <c:v>Win-Home</c:v>
                </c:pt>
                <c:pt idx="1">
                  <c:v>Loss-Home</c:v>
                </c:pt>
                <c:pt idx="2">
                  <c:v>Win-Away</c:v>
                </c:pt>
                <c:pt idx="3">
                  <c:v>Loss-Away</c:v>
                </c:pt>
              </c:strCache>
            </c:strRef>
          </c:cat>
          <c:val>
            <c:numRef>
              <c:f>Sheet1!$D$2:$D$5</c:f>
              <c:numCache>
                <c:formatCode>General</c:formatCode>
                <c:ptCount val="4"/>
                <c:pt idx="3">
                  <c:v>46</c:v>
                </c:pt>
              </c:numCache>
            </c:numRef>
          </c:val>
        </c:ser>
        <c:overlap val="100"/>
        <c:axId val="133416832"/>
        <c:axId val="133418368"/>
      </c:barChart>
      <c:catAx>
        <c:axId val="133416832"/>
        <c:scaling>
          <c:orientation val="minMax"/>
        </c:scaling>
        <c:axPos val="b"/>
        <c:tickLblPos val="nextTo"/>
        <c:crossAx val="133418368"/>
        <c:crosses val="autoZero"/>
        <c:auto val="1"/>
        <c:lblAlgn val="ctr"/>
        <c:lblOffset val="100"/>
      </c:catAx>
      <c:valAx>
        <c:axId val="133418368"/>
        <c:scaling>
          <c:orientation val="minMax"/>
        </c:scaling>
        <c:axPos val="l"/>
        <c:majorGridlines/>
        <c:numFmt formatCode="General" sourceLinked="1"/>
        <c:tickLblPos val="nextTo"/>
        <c:crossAx val="133416832"/>
        <c:crosses val="autoZero"/>
        <c:crossBetween val="between"/>
      </c:valAx>
    </c:plotArea>
    <c:legend>
      <c:legendPos val="r"/>
      <c:layout>
        <c:manualLayout>
          <c:xMode val="edge"/>
          <c:yMode val="edge"/>
          <c:x val="0.86327549334111076"/>
          <c:y val="0.11660391390738291"/>
          <c:w val="0.12746524739963072"/>
          <c:h val="0.50021906940025751"/>
        </c:manualLayout>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FFB43-D391-4254-9821-ED6E53FD984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AD12963-15AE-4EF3-AABD-32553834456E}">
      <dgm:prSet phldrT="[Text]"/>
      <dgm:spPr/>
      <dgm:t>
        <a:bodyPr/>
        <a:lstStyle/>
        <a:p>
          <a:r>
            <a:rPr lang="en-US" dirty="0" smtClean="0"/>
            <a:t>Training Data Model</a:t>
          </a:r>
          <a:endParaRPr lang="en-US" dirty="0"/>
        </a:p>
      </dgm:t>
    </dgm:pt>
    <dgm:pt modelId="{195CA39D-2831-43FE-8D1F-9607A86DEA66}" type="parTrans" cxnId="{D0417F29-F060-40A5-8ABB-4F8AA1C52158}">
      <dgm:prSet/>
      <dgm:spPr/>
      <dgm:t>
        <a:bodyPr/>
        <a:lstStyle/>
        <a:p>
          <a:endParaRPr lang="en-US"/>
        </a:p>
      </dgm:t>
    </dgm:pt>
    <dgm:pt modelId="{6F94162A-B14A-40C4-B5D8-88BE516F3CF9}" type="sibTrans" cxnId="{D0417F29-F060-40A5-8ABB-4F8AA1C52158}">
      <dgm:prSet/>
      <dgm:spPr/>
      <dgm:t>
        <a:bodyPr/>
        <a:lstStyle/>
        <a:p>
          <a:endParaRPr lang="en-US"/>
        </a:p>
      </dgm:t>
    </dgm:pt>
    <dgm:pt modelId="{3455D8FC-56BC-4866-8A12-976C41DD0DA5}">
      <dgm:prSet phldrT="[Text]"/>
      <dgm:spPr/>
      <dgm:t>
        <a:bodyPr/>
        <a:lstStyle/>
        <a:p>
          <a:r>
            <a:rPr lang="en-US" dirty="0" smtClean="0"/>
            <a:t>Testing Data Model</a:t>
          </a:r>
          <a:endParaRPr lang="en-US" dirty="0"/>
        </a:p>
      </dgm:t>
    </dgm:pt>
    <dgm:pt modelId="{14BBCBA9-A933-48C6-83E7-A7F4E65C0967}" type="parTrans" cxnId="{AD343404-D3BC-4C0F-9083-B976B60213B5}">
      <dgm:prSet/>
      <dgm:spPr/>
      <dgm:t>
        <a:bodyPr/>
        <a:lstStyle/>
        <a:p>
          <a:endParaRPr lang="en-US"/>
        </a:p>
      </dgm:t>
    </dgm:pt>
    <dgm:pt modelId="{B1395167-A776-4C13-92F9-E1C68E6707B4}" type="sibTrans" cxnId="{AD343404-D3BC-4C0F-9083-B976B60213B5}">
      <dgm:prSet/>
      <dgm:spPr/>
      <dgm:t>
        <a:bodyPr/>
        <a:lstStyle/>
        <a:p>
          <a:endParaRPr lang="en-US"/>
        </a:p>
      </dgm:t>
    </dgm:pt>
    <dgm:pt modelId="{7DBA64D0-4535-4A74-945A-FA3021E30602}">
      <dgm:prSet phldrT="[Text]"/>
      <dgm:spPr/>
      <dgm:t>
        <a:bodyPr/>
        <a:lstStyle/>
        <a:p>
          <a:r>
            <a:rPr lang="en-US" dirty="0" smtClean="0"/>
            <a:t>Machine Learning Algorithm</a:t>
          </a:r>
          <a:endParaRPr lang="en-US" dirty="0"/>
        </a:p>
      </dgm:t>
    </dgm:pt>
    <dgm:pt modelId="{B64082DC-696E-4E34-9E55-7D83B6585494}" type="parTrans" cxnId="{F2CCD8FA-A0B5-4B7E-A77E-62FC46DA9186}">
      <dgm:prSet/>
      <dgm:spPr/>
      <dgm:t>
        <a:bodyPr/>
        <a:lstStyle/>
        <a:p>
          <a:endParaRPr lang="en-US"/>
        </a:p>
      </dgm:t>
    </dgm:pt>
    <dgm:pt modelId="{2C306663-6594-4722-8566-DBFE4B6D3063}" type="sibTrans" cxnId="{F2CCD8FA-A0B5-4B7E-A77E-62FC46DA9186}">
      <dgm:prSet/>
      <dgm:spPr/>
      <dgm:t>
        <a:bodyPr/>
        <a:lstStyle/>
        <a:p>
          <a:endParaRPr lang="en-US"/>
        </a:p>
      </dgm:t>
    </dgm:pt>
    <dgm:pt modelId="{89D121FA-B5F4-4775-97F4-FF4252C40A2F}">
      <dgm:prSet phldrT="[Text]"/>
      <dgm:spPr/>
      <dgm:t>
        <a:bodyPr/>
        <a:lstStyle/>
        <a:p>
          <a:r>
            <a:rPr lang="en-US" dirty="0" smtClean="0"/>
            <a:t>Classifier</a:t>
          </a:r>
          <a:endParaRPr lang="en-US" dirty="0"/>
        </a:p>
      </dgm:t>
    </dgm:pt>
    <dgm:pt modelId="{B9F97466-6B74-4B96-A41E-5DF5672429C9}" type="parTrans" cxnId="{42E4D823-9310-4AD6-A5B9-4497B6280B01}">
      <dgm:prSet/>
      <dgm:spPr/>
      <dgm:t>
        <a:bodyPr/>
        <a:lstStyle/>
        <a:p>
          <a:endParaRPr lang="en-US"/>
        </a:p>
      </dgm:t>
    </dgm:pt>
    <dgm:pt modelId="{02523A53-914D-4363-82B2-11C8EBA80ADE}" type="sibTrans" cxnId="{42E4D823-9310-4AD6-A5B9-4497B6280B01}">
      <dgm:prSet/>
      <dgm:spPr/>
      <dgm:t>
        <a:bodyPr/>
        <a:lstStyle/>
        <a:p>
          <a:endParaRPr lang="en-US"/>
        </a:p>
      </dgm:t>
    </dgm:pt>
    <dgm:pt modelId="{B3EC611E-1AAB-40AA-B74E-4A543FAE50CE}">
      <dgm:prSet phldrT="[Text]"/>
      <dgm:spPr/>
      <dgm:t>
        <a:bodyPr/>
        <a:lstStyle/>
        <a:p>
          <a:r>
            <a:rPr lang="en-US" dirty="0" smtClean="0"/>
            <a:t>Predicting</a:t>
          </a:r>
          <a:endParaRPr lang="en-US" dirty="0"/>
        </a:p>
      </dgm:t>
    </dgm:pt>
    <dgm:pt modelId="{1063C31C-0E0A-4379-B3CC-7DF66B0B5C28}" type="parTrans" cxnId="{40A54E19-B729-4260-9F47-B5150E2E5EB7}">
      <dgm:prSet/>
      <dgm:spPr/>
      <dgm:t>
        <a:bodyPr/>
        <a:lstStyle/>
        <a:p>
          <a:endParaRPr lang="en-US"/>
        </a:p>
      </dgm:t>
    </dgm:pt>
    <dgm:pt modelId="{58EF5054-DD36-41B4-91DE-FDE2F345A2A6}" type="sibTrans" cxnId="{40A54E19-B729-4260-9F47-B5150E2E5EB7}">
      <dgm:prSet/>
      <dgm:spPr/>
      <dgm:t>
        <a:bodyPr/>
        <a:lstStyle/>
        <a:p>
          <a:endParaRPr lang="en-US"/>
        </a:p>
      </dgm:t>
    </dgm:pt>
    <dgm:pt modelId="{AF904F5E-76D7-4162-93F4-9633DAA63A01}" type="pres">
      <dgm:prSet presAssocID="{702FFB43-D391-4254-9821-ED6E53FD9840}" presName="diagram" presStyleCnt="0">
        <dgm:presLayoutVars>
          <dgm:dir/>
          <dgm:resizeHandles val="exact"/>
        </dgm:presLayoutVars>
      </dgm:prSet>
      <dgm:spPr/>
      <dgm:t>
        <a:bodyPr/>
        <a:lstStyle/>
        <a:p>
          <a:endParaRPr lang="en-US"/>
        </a:p>
      </dgm:t>
    </dgm:pt>
    <dgm:pt modelId="{331AB94D-9155-4E0F-8B69-2515E295D994}" type="pres">
      <dgm:prSet presAssocID="{EAD12963-15AE-4EF3-AABD-32553834456E}" presName="node" presStyleLbl="node1" presStyleIdx="0" presStyleCnt="5">
        <dgm:presLayoutVars>
          <dgm:bulletEnabled val="1"/>
        </dgm:presLayoutVars>
      </dgm:prSet>
      <dgm:spPr/>
      <dgm:t>
        <a:bodyPr/>
        <a:lstStyle/>
        <a:p>
          <a:endParaRPr lang="en-US"/>
        </a:p>
      </dgm:t>
    </dgm:pt>
    <dgm:pt modelId="{338D196D-814C-4FEB-997B-334AF8B2EF07}" type="pres">
      <dgm:prSet presAssocID="{6F94162A-B14A-40C4-B5D8-88BE516F3CF9}" presName="sibTrans" presStyleLbl="sibTrans2D1" presStyleIdx="0" presStyleCnt="4"/>
      <dgm:spPr/>
      <dgm:t>
        <a:bodyPr/>
        <a:lstStyle/>
        <a:p>
          <a:endParaRPr lang="en-US"/>
        </a:p>
      </dgm:t>
    </dgm:pt>
    <dgm:pt modelId="{6138B94B-8D17-4BEB-B845-B873B3E10161}" type="pres">
      <dgm:prSet presAssocID="{6F94162A-B14A-40C4-B5D8-88BE516F3CF9}" presName="connectorText" presStyleLbl="sibTrans2D1" presStyleIdx="0" presStyleCnt="4"/>
      <dgm:spPr/>
      <dgm:t>
        <a:bodyPr/>
        <a:lstStyle/>
        <a:p>
          <a:endParaRPr lang="en-US"/>
        </a:p>
      </dgm:t>
    </dgm:pt>
    <dgm:pt modelId="{4C87079B-E26E-4DA3-B322-F8E6FECDE106}" type="pres">
      <dgm:prSet presAssocID="{3455D8FC-56BC-4866-8A12-976C41DD0DA5}" presName="node" presStyleLbl="node1" presStyleIdx="1" presStyleCnt="5">
        <dgm:presLayoutVars>
          <dgm:bulletEnabled val="1"/>
        </dgm:presLayoutVars>
      </dgm:prSet>
      <dgm:spPr/>
      <dgm:t>
        <a:bodyPr/>
        <a:lstStyle/>
        <a:p>
          <a:endParaRPr lang="en-US"/>
        </a:p>
      </dgm:t>
    </dgm:pt>
    <dgm:pt modelId="{9915A12A-90F6-48B1-A04D-B710EFE05B57}" type="pres">
      <dgm:prSet presAssocID="{B1395167-A776-4C13-92F9-E1C68E6707B4}" presName="sibTrans" presStyleLbl="sibTrans2D1" presStyleIdx="1" presStyleCnt="4"/>
      <dgm:spPr/>
      <dgm:t>
        <a:bodyPr/>
        <a:lstStyle/>
        <a:p>
          <a:endParaRPr lang="en-US"/>
        </a:p>
      </dgm:t>
    </dgm:pt>
    <dgm:pt modelId="{31C8D445-C5D4-43D0-8D3A-70AD764AA614}" type="pres">
      <dgm:prSet presAssocID="{B1395167-A776-4C13-92F9-E1C68E6707B4}" presName="connectorText" presStyleLbl="sibTrans2D1" presStyleIdx="1" presStyleCnt="4"/>
      <dgm:spPr/>
      <dgm:t>
        <a:bodyPr/>
        <a:lstStyle/>
        <a:p>
          <a:endParaRPr lang="en-US"/>
        </a:p>
      </dgm:t>
    </dgm:pt>
    <dgm:pt modelId="{85F73554-561A-440C-B2A3-D44C5E3B248A}" type="pres">
      <dgm:prSet presAssocID="{7DBA64D0-4535-4A74-945A-FA3021E30602}" presName="node" presStyleLbl="node1" presStyleIdx="2" presStyleCnt="5">
        <dgm:presLayoutVars>
          <dgm:bulletEnabled val="1"/>
        </dgm:presLayoutVars>
      </dgm:prSet>
      <dgm:spPr/>
      <dgm:t>
        <a:bodyPr/>
        <a:lstStyle/>
        <a:p>
          <a:endParaRPr lang="en-US"/>
        </a:p>
      </dgm:t>
    </dgm:pt>
    <dgm:pt modelId="{CBEFDDB4-EC04-40F5-896C-DD0E9AFBA213}" type="pres">
      <dgm:prSet presAssocID="{2C306663-6594-4722-8566-DBFE4B6D3063}" presName="sibTrans" presStyleLbl="sibTrans2D1" presStyleIdx="2" presStyleCnt="4"/>
      <dgm:spPr/>
      <dgm:t>
        <a:bodyPr/>
        <a:lstStyle/>
        <a:p>
          <a:endParaRPr lang="en-US"/>
        </a:p>
      </dgm:t>
    </dgm:pt>
    <dgm:pt modelId="{914B95DA-BBFD-4031-9711-0D5750AD6AAD}" type="pres">
      <dgm:prSet presAssocID="{2C306663-6594-4722-8566-DBFE4B6D3063}" presName="connectorText" presStyleLbl="sibTrans2D1" presStyleIdx="2" presStyleCnt="4"/>
      <dgm:spPr/>
      <dgm:t>
        <a:bodyPr/>
        <a:lstStyle/>
        <a:p>
          <a:endParaRPr lang="en-US"/>
        </a:p>
      </dgm:t>
    </dgm:pt>
    <dgm:pt modelId="{C1CFEABB-0F7A-458B-84AB-0D53DEB6C1AC}" type="pres">
      <dgm:prSet presAssocID="{89D121FA-B5F4-4775-97F4-FF4252C40A2F}" presName="node" presStyleLbl="node1" presStyleIdx="3" presStyleCnt="5">
        <dgm:presLayoutVars>
          <dgm:bulletEnabled val="1"/>
        </dgm:presLayoutVars>
      </dgm:prSet>
      <dgm:spPr/>
      <dgm:t>
        <a:bodyPr/>
        <a:lstStyle/>
        <a:p>
          <a:endParaRPr lang="en-US"/>
        </a:p>
      </dgm:t>
    </dgm:pt>
    <dgm:pt modelId="{06C9C2DB-BF53-4688-9117-458302C751C8}" type="pres">
      <dgm:prSet presAssocID="{02523A53-914D-4363-82B2-11C8EBA80ADE}" presName="sibTrans" presStyleLbl="sibTrans2D1" presStyleIdx="3" presStyleCnt="4"/>
      <dgm:spPr/>
      <dgm:t>
        <a:bodyPr/>
        <a:lstStyle/>
        <a:p>
          <a:endParaRPr lang="en-US"/>
        </a:p>
      </dgm:t>
    </dgm:pt>
    <dgm:pt modelId="{B55A38C8-A952-4444-90B8-D495B477B603}" type="pres">
      <dgm:prSet presAssocID="{02523A53-914D-4363-82B2-11C8EBA80ADE}" presName="connectorText" presStyleLbl="sibTrans2D1" presStyleIdx="3" presStyleCnt="4"/>
      <dgm:spPr/>
      <dgm:t>
        <a:bodyPr/>
        <a:lstStyle/>
        <a:p>
          <a:endParaRPr lang="en-US"/>
        </a:p>
      </dgm:t>
    </dgm:pt>
    <dgm:pt modelId="{B8991BB7-86F6-4CC1-8C37-03DB29059005}" type="pres">
      <dgm:prSet presAssocID="{B3EC611E-1AAB-40AA-B74E-4A543FAE50CE}" presName="node" presStyleLbl="node1" presStyleIdx="4" presStyleCnt="5">
        <dgm:presLayoutVars>
          <dgm:bulletEnabled val="1"/>
        </dgm:presLayoutVars>
      </dgm:prSet>
      <dgm:spPr/>
      <dgm:t>
        <a:bodyPr/>
        <a:lstStyle/>
        <a:p>
          <a:endParaRPr lang="en-US"/>
        </a:p>
      </dgm:t>
    </dgm:pt>
  </dgm:ptLst>
  <dgm:cxnLst>
    <dgm:cxn modelId="{0DDE9C8D-EF0F-41C8-A384-6D4B1CBB37B3}" type="presOf" srcId="{2C306663-6594-4722-8566-DBFE4B6D3063}" destId="{914B95DA-BBFD-4031-9711-0D5750AD6AAD}" srcOrd="1" destOrd="0" presId="urn:microsoft.com/office/officeart/2005/8/layout/process5"/>
    <dgm:cxn modelId="{40A54E19-B729-4260-9F47-B5150E2E5EB7}" srcId="{702FFB43-D391-4254-9821-ED6E53FD9840}" destId="{B3EC611E-1AAB-40AA-B74E-4A543FAE50CE}" srcOrd="4" destOrd="0" parTransId="{1063C31C-0E0A-4379-B3CC-7DF66B0B5C28}" sibTransId="{58EF5054-DD36-41B4-91DE-FDE2F345A2A6}"/>
    <dgm:cxn modelId="{1A5CF42A-D449-4665-ADB1-1EBF218C5B3D}" type="presOf" srcId="{7DBA64D0-4535-4A74-945A-FA3021E30602}" destId="{85F73554-561A-440C-B2A3-D44C5E3B248A}" srcOrd="0" destOrd="0" presId="urn:microsoft.com/office/officeart/2005/8/layout/process5"/>
    <dgm:cxn modelId="{AD343404-D3BC-4C0F-9083-B976B60213B5}" srcId="{702FFB43-D391-4254-9821-ED6E53FD9840}" destId="{3455D8FC-56BC-4866-8A12-976C41DD0DA5}" srcOrd="1" destOrd="0" parTransId="{14BBCBA9-A933-48C6-83E7-A7F4E65C0967}" sibTransId="{B1395167-A776-4C13-92F9-E1C68E6707B4}"/>
    <dgm:cxn modelId="{52CEE054-BF6D-4D82-9CD4-4042D010D4FD}" type="presOf" srcId="{702FFB43-D391-4254-9821-ED6E53FD9840}" destId="{AF904F5E-76D7-4162-93F4-9633DAA63A01}" srcOrd="0" destOrd="0" presId="urn:microsoft.com/office/officeart/2005/8/layout/process5"/>
    <dgm:cxn modelId="{FBCB2FBF-F95F-4350-8B14-200DD2F0AED1}" type="presOf" srcId="{02523A53-914D-4363-82B2-11C8EBA80ADE}" destId="{B55A38C8-A952-4444-90B8-D495B477B603}" srcOrd="1" destOrd="0" presId="urn:microsoft.com/office/officeart/2005/8/layout/process5"/>
    <dgm:cxn modelId="{CB9D4133-FA0D-4117-9371-62C5E3E798A2}" type="presOf" srcId="{B1395167-A776-4C13-92F9-E1C68E6707B4}" destId="{31C8D445-C5D4-43D0-8D3A-70AD764AA614}" srcOrd="1" destOrd="0" presId="urn:microsoft.com/office/officeart/2005/8/layout/process5"/>
    <dgm:cxn modelId="{CAC85057-0AF6-4FB2-B4A8-86F8E702B048}" type="presOf" srcId="{6F94162A-B14A-40C4-B5D8-88BE516F3CF9}" destId="{338D196D-814C-4FEB-997B-334AF8B2EF07}" srcOrd="0" destOrd="0" presId="urn:microsoft.com/office/officeart/2005/8/layout/process5"/>
    <dgm:cxn modelId="{42E4D823-9310-4AD6-A5B9-4497B6280B01}" srcId="{702FFB43-D391-4254-9821-ED6E53FD9840}" destId="{89D121FA-B5F4-4775-97F4-FF4252C40A2F}" srcOrd="3" destOrd="0" parTransId="{B9F97466-6B74-4B96-A41E-5DF5672429C9}" sibTransId="{02523A53-914D-4363-82B2-11C8EBA80ADE}"/>
    <dgm:cxn modelId="{3AD059F1-AB7E-4BF6-ACF2-ECF709020183}" type="presOf" srcId="{2C306663-6594-4722-8566-DBFE4B6D3063}" destId="{CBEFDDB4-EC04-40F5-896C-DD0E9AFBA213}" srcOrd="0" destOrd="0" presId="urn:microsoft.com/office/officeart/2005/8/layout/process5"/>
    <dgm:cxn modelId="{E8D77D30-7060-4E1C-B1EE-78F76519AFFB}" type="presOf" srcId="{EAD12963-15AE-4EF3-AABD-32553834456E}" destId="{331AB94D-9155-4E0F-8B69-2515E295D994}" srcOrd="0" destOrd="0" presId="urn:microsoft.com/office/officeart/2005/8/layout/process5"/>
    <dgm:cxn modelId="{D0417F29-F060-40A5-8ABB-4F8AA1C52158}" srcId="{702FFB43-D391-4254-9821-ED6E53FD9840}" destId="{EAD12963-15AE-4EF3-AABD-32553834456E}" srcOrd="0" destOrd="0" parTransId="{195CA39D-2831-43FE-8D1F-9607A86DEA66}" sibTransId="{6F94162A-B14A-40C4-B5D8-88BE516F3CF9}"/>
    <dgm:cxn modelId="{8F836F5F-776C-4628-96B9-D90EBE37E975}" type="presOf" srcId="{B3EC611E-1AAB-40AA-B74E-4A543FAE50CE}" destId="{B8991BB7-86F6-4CC1-8C37-03DB29059005}" srcOrd="0" destOrd="0" presId="urn:microsoft.com/office/officeart/2005/8/layout/process5"/>
    <dgm:cxn modelId="{6E574B0E-741F-4151-9C56-AAAF32C48747}" type="presOf" srcId="{B1395167-A776-4C13-92F9-E1C68E6707B4}" destId="{9915A12A-90F6-48B1-A04D-B710EFE05B57}" srcOrd="0" destOrd="0" presId="urn:microsoft.com/office/officeart/2005/8/layout/process5"/>
    <dgm:cxn modelId="{F2CCD8FA-A0B5-4B7E-A77E-62FC46DA9186}" srcId="{702FFB43-D391-4254-9821-ED6E53FD9840}" destId="{7DBA64D0-4535-4A74-945A-FA3021E30602}" srcOrd="2" destOrd="0" parTransId="{B64082DC-696E-4E34-9E55-7D83B6585494}" sibTransId="{2C306663-6594-4722-8566-DBFE4B6D3063}"/>
    <dgm:cxn modelId="{7B67CA0D-4203-49D3-BB98-553EC53F148D}" type="presOf" srcId="{89D121FA-B5F4-4775-97F4-FF4252C40A2F}" destId="{C1CFEABB-0F7A-458B-84AB-0D53DEB6C1AC}" srcOrd="0" destOrd="0" presId="urn:microsoft.com/office/officeart/2005/8/layout/process5"/>
    <dgm:cxn modelId="{4A216FB7-7B03-4519-B011-AB5F8AD5BE07}" type="presOf" srcId="{02523A53-914D-4363-82B2-11C8EBA80ADE}" destId="{06C9C2DB-BF53-4688-9117-458302C751C8}" srcOrd="0" destOrd="0" presId="urn:microsoft.com/office/officeart/2005/8/layout/process5"/>
    <dgm:cxn modelId="{520320ED-3744-4848-8A9B-E832F8740586}" type="presOf" srcId="{3455D8FC-56BC-4866-8A12-976C41DD0DA5}" destId="{4C87079B-E26E-4DA3-B322-F8E6FECDE106}" srcOrd="0" destOrd="0" presId="urn:microsoft.com/office/officeart/2005/8/layout/process5"/>
    <dgm:cxn modelId="{E3C899D8-910A-4095-B179-BD8BE7C8B78E}" type="presOf" srcId="{6F94162A-B14A-40C4-B5D8-88BE516F3CF9}" destId="{6138B94B-8D17-4BEB-B845-B873B3E10161}" srcOrd="1" destOrd="0" presId="urn:microsoft.com/office/officeart/2005/8/layout/process5"/>
    <dgm:cxn modelId="{9DA0F0CA-9362-4A1E-9FEF-D9BF1643C5EA}" type="presParOf" srcId="{AF904F5E-76D7-4162-93F4-9633DAA63A01}" destId="{331AB94D-9155-4E0F-8B69-2515E295D994}" srcOrd="0" destOrd="0" presId="urn:microsoft.com/office/officeart/2005/8/layout/process5"/>
    <dgm:cxn modelId="{C25160C6-6454-4297-9DA1-91D70AB16B9D}" type="presParOf" srcId="{AF904F5E-76D7-4162-93F4-9633DAA63A01}" destId="{338D196D-814C-4FEB-997B-334AF8B2EF07}" srcOrd="1" destOrd="0" presId="urn:microsoft.com/office/officeart/2005/8/layout/process5"/>
    <dgm:cxn modelId="{E80AD8D3-E283-4BE1-A75F-193551D2A472}" type="presParOf" srcId="{338D196D-814C-4FEB-997B-334AF8B2EF07}" destId="{6138B94B-8D17-4BEB-B845-B873B3E10161}" srcOrd="0" destOrd="0" presId="urn:microsoft.com/office/officeart/2005/8/layout/process5"/>
    <dgm:cxn modelId="{7FCBF123-907D-4B94-9BFA-6EC0184F564E}" type="presParOf" srcId="{AF904F5E-76D7-4162-93F4-9633DAA63A01}" destId="{4C87079B-E26E-4DA3-B322-F8E6FECDE106}" srcOrd="2" destOrd="0" presId="urn:microsoft.com/office/officeart/2005/8/layout/process5"/>
    <dgm:cxn modelId="{EBA05606-E367-4F90-A92D-55062D8D6365}" type="presParOf" srcId="{AF904F5E-76D7-4162-93F4-9633DAA63A01}" destId="{9915A12A-90F6-48B1-A04D-B710EFE05B57}" srcOrd="3" destOrd="0" presId="urn:microsoft.com/office/officeart/2005/8/layout/process5"/>
    <dgm:cxn modelId="{8A2AF832-2844-4EDC-9E8A-F0A4E0470402}" type="presParOf" srcId="{9915A12A-90F6-48B1-A04D-B710EFE05B57}" destId="{31C8D445-C5D4-43D0-8D3A-70AD764AA614}" srcOrd="0" destOrd="0" presId="urn:microsoft.com/office/officeart/2005/8/layout/process5"/>
    <dgm:cxn modelId="{DCA80032-713F-4A5A-A212-FA949B519A78}" type="presParOf" srcId="{AF904F5E-76D7-4162-93F4-9633DAA63A01}" destId="{85F73554-561A-440C-B2A3-D44C5E3B248A}" srcOrd="4" destOrd="0" presId="urn:microsoft.com/office/officeart/2005/8/layout/process5"/>
    <dgm:cxn modelId="{ED564156-DE2B-4973-8F55-8FF8F738F2EF}" type="presParOf" srcId="{AF904F5E-76D7-4162-93F4-9633DAA63A01}" destId="{CBEFDDB4-EC04-40F5-896C-DD0E9AFBA213}" srcOrd="5" destOrd="0" presId="urn:microsoft.com/office/officeart/2005/8/layout/process5"/>
    <dgm:cxn modelId="{3A799E7D-1505-460D-9CB1-63B74D9D6919}" type="presParOf" srcId="{CBEFDDB4-EC04-40F5-896C-DD0E9AFBA213}" destId="{914B95DA-BBFD-4031-9711-0D5750AD6AAD}" srcOrd="0" destOrd="0" presId="urn:microsoft.com/office/officeart/2005/8/layout/process5"/>
    <dgm:cxn modelId="{1FA932C5-0700-4D37-9067-8F1891AB5660}" type="presParOf" srcId="{AF904F5E-76D7-4162-93F4-9633DAA63A01}" destId="{C1CFEABB-0F7A-458B-84AB-0D53DEB6C1AC}" srcOrd="6" destOrd="0" presId="urn:microsoft.com/office/officeart/2005/8/layout/process5"/>
    <dgm:cxn modelId="{7F93764C-8285-4B39-8E19-AB2FE779724C}" type="presParOf" srcId="{AF904F5E-76D7-4162-93F4-9633DAA63A01}" destId="{06C9C2DB-BF53-4688-9117-458302C751C8}" srcOrd="7" destOrd="0" presId="urn:microsoft.com/office/officeart/2005/8/layout/process5"/>
    <dgm:cxn modelId="{C34026C5-AEAC-4973-AAAF-B648D8F1BFE8}" type="presParOf" srcId="{06C9C2DB-BF53-4688-9117-458302C751C8}" destId="{B55A38C8-A952-4444-90B8-D495B477B603}" srcOrd="0" destOrd="0" presId="urn:microsoft.com/office/officeart/2005/8/layout/process5"/>
    <dgm:cxn modelId="{2C28C8EA-90B7-4DF4-8097-B4D03EC72D5F}" type="presParOf" srcId="{AF904F5E-76D7-4162-93F4-9633DAA63A01}" destId="{B8991BB7-86F6-4CC1-8C37-03DB29059005}" srcOrd="8"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1AB94D-9155-4E0F-8B69-2515E295D994}">
      <dsp:nvSpPr>
        <dsp:cNvPr id="0" name=""/>
        <dsp:cNvSpPr/>
      </dsp:nvSpPr>
      <dsp:spPr>
        <a:xfrm>
          <a:off x="7233" y="46521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Training Data Model</a:t>
          </a:r>
          <a:endParaRPr lang="en-US" sz="2400" kern="1200" dirty="0"/>
        </a:p>
      </dsp:txBody>
      <dsp:txXfrm>
        <a:off x="7233" y="465216"/>
        <a:ext cx="2161877" cy="1297126"/>
      </dsp:txXfrm>
    </dsp:sp>
    <dsp:sp modelId="{338D196D-814C-4FEB-997B-334AF8B2EF07}">
      <dsp:nvSpPr>
        <dsp:cNvPr id="0" name=""/>
        <dsp:cNvSpPr/>
      </dsp:nvSpPr>
      <dsp:spPr>
        <a:xfrm>
          <a:off x="2359355" y="84570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359355" y="845707"/>
        <a:ext cx="458317" cy="536145"/>
      </dsp:txXfrm>
    </dsp:sp>
    <dsp:sp modelId="{4C87079B-E26E-4DA3-B322-F8E6FECDE106}">
      <dsp:nvSpPr>
        <dsp:cNvPr id="0" name=""/>
        <dsp:cNvSpPr/>
      </dsp:nvSpPr>
      <dsp:spPr>
        <a:xfrm>
          <a:off x="3033861" y="46521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Testing Data Model</a:t>
          </a:r>
          <a:endParaRPr lang="en-US" sz="2400" kern="1200" dirty="0"/>
        </a:p>
      </dsp:txBody>
      <dsp:txXfrm>
        <a:off x="3033861" y="465216"/>
        <a:ext cx="2161877" cy="1297126"/>
      </dsp:txXfrm>
    </dsp:sp>
    <dsp:sp modelId="{9915A12A-90F6-48B1-A04D-B710EFE05B57}">
      <dsp:nvSpPr>
        <dsp:cNvPr id="0" name=""/>
        <dsp:cNvSpPr/>
      </dsp:nvSpPr>
      <dsp:spPr>
        <a:xfrm>
          <a:off x="5385983" y="84570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385983" y="845707"/>
        <a:ext cx="458317" cy="536145"/>
      </dsp:txXfrm>
    </dsp:sp>
    <dsp:sp modelId="{85F73554-561A-440C-B2A3-D44C5E3B248A}">
      <dsp:nvSpPr>
        <dsp:cNvPr id="0" name=""/>
        <dsp:cNvSpPr/>
      </dsp:nvSpPr>
      <dsp:spPr>
        <a:xfrm>
          <a:off x="6060489" y="46521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Machine Learning Algorithm</a:t>
          </a:r>
          <a:endParaRPr lang="en-US" sz="2400" kern="1200" dirty="0"/>
        </a:p>
      </dsp:txBody>
      <dsp:txXfrm>
        <a:off x="6060489" y="465216"/>
        <a:ext cx="2161877" cy="1297126"/>
      </dsp:txXfrm>
    </dsp:sp>
    <dsp:sp modelId="{CBEFDDB4-EC04-40F5-896C-DD0E9AFBA213}">
      <dsp:nvSpPr>
        <dsp:cNvPr id="0" name=""/>
        <dsp:cNvSpPr/>
      </dsp:nvSpPr>
      <dsp:spPr>
        <a:xfrm rot="5400000">
          <a:off x="6912269" y="1913674"/>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912269" y="1913674"/>
        <a:ext cx="458317" cy="536145"/>
      </dsp:txXfrm>
    </dsp:sp>
    <dsp:sp modelId="{C1CFEABB-0F7A-458B-84AB-0D53DEB6C1AC}">
      <dsp:nvSpPr>
        <dsp:cNvPr id="0" name=""/>
        <dsp:cNvSpPr/>
      </dsp:nvSpPr>
      <dsp:spPr>
        <a:xfrm>
          <a:off x="6060489" y="2627093"/>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Classifier</a:t>
          </a:r>
          <a:endParaRPr lang="en-US" sz="2400" kern="1200" dirty="0"/>
        </a:p>
      </dsp:txBody>
      <dsp:txXfrm>
        <a:off x="6060489" y="2627093"/>
        <a:ext cx="2161877" cy="1297126"/>
      </dsp:txXfrm>
    </dsp:sp>
    <dsp:sp modelId="{06C9C2DB-BF53-4688-9117-458302C751C8}">
      <dsp:nvSpPr>
        <dsp:cNvPr id="0" name=""/>
        <dsp:cNvSpPr/>
      </dsp:nvSpPr>
      <dsp:spPr>
        <a:xfrm rot="10800000">
          <a:off x="5411926" y="3007584"/>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5411926" y="3007584"/>
        <a:ext cx="458317" cy="536145"/>
      </dsp:txXfrm>
    </dsp:sp>
    <dsp:sp modelId="{B8991BB7-86F6-4CC1-8C37-03DB29059005}">
      <dsp:nvSpPr>
        <dsp:cNvPr id="0" name=""/>
        <dsp:cNvSpPr/>
      </dsp:nvSpPr>
      <dsp:spPr>
        <a:xfrm>
          <a:off x="3033861" y="2627093"/>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Predicting</a:t>
          </a:r>
          <a:endParaRPr lang="en-US" sz="2400" kern="1200" dirty="0"/>
        </a:p>
      </dsp:txBody>
      <dsp:txXfrm>
        <a:off x="3033861" y="2627093"/>
        <a:ext cx="2161877" cy="12971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D34668-AD38-43A2-9022-0B2142129EEB}" type="datetimeFigureOut">
              <a:rPr lang="en-US" smtClean="0"/>
              <a:pPr/>
              <a:t>01-Aug-19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9A5732-31C0-4587-B1F8-D185A87ADA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34668-AD38-43A2-9022-0B2142129EEB}" type="datetimeFigureOut">
              <a:rPr lang="en-US" smtClean="0"/>
              <a:pPr/>
              <a:t>01-Aug-19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34668-AD38-43A2-9022-0B2142129EEB}" type="datetimeFigureOut">
              <a:rPr lang="en-US" smtClean="0"/>
              <a:pPr/>
              <a:t>01-Aug-19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34668-AD38-43A2-9022-0B2142129EEB}" type="datetimeFigureOut">
              <a:rPr lang="en-US" smtClean="0"/>
              <a:pPr/>
              <a:t>01-Aug-19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D34668-AD38-43A2-9022-0B2142129EEB}" type="datetimeFigureOut">
              <a:rPr lang="en-US" smtClean="0"/>
              <a:pPr/>
              <a:t>01-Aug-19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A5732-31C0-4587-B1F8-D185A87ADA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D34668-AD38-43A2-9022-0B2142129EEB}" type="datetimeFigureOut">
              <a:rPr lang="en-US" smtClean="0"/>
              <a:pPr/>
              <a:t>01-Aug-19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D34668-AD38-43A2-9022-0B2142129EEB}" type="datetimeFigureOut">
              <a:rPr lang="en-US" smtClean="0"/>
              <a:pPr/>
              <a:t>01-Aug-19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D34668-AD38-43A2-9022-0B2142129EEB}" type="datetimeFigureOut">
              <a:rPr lang="en-US" smtClean="0"/>
              <a:pPr/>
              <a:t>01-Aug-19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34668-AD38-43A2-9022-0B2142129EEB}" type="datetimeFigureOut">
              <a:rPr lang="en-US" smtClean="0"/>
              <a:pPr/>
              <a:t>01-Aug-19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D34668-AD38-43A2-9022-0B2142129EEB}" type="datetimeFigureOut">
              <a:rPr lang="en-US" smtClean="0"/>
              <a:pPr/>
              <a:t>01-Aug-19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A5732-31C0-4587-B1F8-D185A87ADA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D34668-AD38-43A2-9022-0B2142129EEB}" type="datetimeFigureOut">
              <a:rPr lang="en-US" smtClean="0"/>
              <a:pPr/>
              <a:t>01-Aug-19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9A5732-31C0-4587-B1F8-D185A87ADA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D34668-AD38-43A2-9022-0B2142129EEB}" type="datetimeFigureOut">
              <a:rPr lang="en-US" smtClean="0"/>
              <a:pPr/>
              <a:t>01-Aug-19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9A5732-31C0-4587-B1F8-D185A87ADA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a:bodyPr>
          <a:lstStyle/>
          <a:p>
            <a:r>
              <a:rPr lang="en-US" sz="4000" dirty="0" smtClean="0">
                <a:solidFill>
                  <a:schemeClr val="tx1"/>
                </a:solidFill>
              </a:rPr>
              <a:t>Bangladesh ODI Cricket Prediction</a:t>
            </a:r>
            <a:endParaRPr lang="en-US" sz="4000" dirty="0">
              <a:solidFill>
                <a:schemeClr val="tx1"/>
              </a:solidFill>
            </a:endParaRPr>
          </a:p>
        </p:txBody>
      </p:sp>
      <p:sp>
        <p:nvSpPr>
          <p:cNvPr id="3" name="Subtitle 2"/>
          <p:cNvSpPr>
            <a:spLocks noGrp="1"/>
          </p:cNvSpPr>
          <p:nvPr>
            <p:ph type="subTitle" idx="1"/>
          </p:nvPr>
        </p:nvSpPr>
        <p:spPr>
          <a:xfrm>
            <a:off x="2362200" y="4267200"/>
            <a:ext cx="6400800" cy="2209800"/>
          </a:xfrm>
        </p:spPr>
        <p:txBody>
          <a:bodyPr>
            <a:normAutofit fontScale="62500" lnSpcReduction="20000"/>
          </a:bodyPr>
          <a:lstStyle/>
          <a:p>
            <a:pPr algn="l"/>
            <a:r>
              <a:rPr lang="en-US" sz="4400" u="sng" dirty="0" smtClean="0"/>
              <a:t>Group Members:</a:t>
            </a:r>
          </a:p>
          <a:p>
            <a:pPr algn="l"/>
            <a:r>
              <a:rPr lang="en-US" dirty="0"/>
              <a:t>	</a:t>
            </a:r>
            <a:r>
              <a:rPr lang="en-US" sz="3600" dirty="0" err="1" smtClean="0"/>
              <a:t>Md</a:t>
            </a:r>
            <a:r>
              <a:rPr lang="en-US" sz="3600" dirty="0" smtClean="0"/>
              <a:t> </a:t>
            </a:r>
            <a:r>
              <a:rPr lang="en-US" sz="3600" dirty="0" err="1" smtClean="0"/>
              <a:t>Rakibul</a:t>
            </a:r>
            <a:r>
              <a:rPr lang="en-US" sz="3600" dirty="0" smtClean="0"/>
              <a:t> Islam (15255017)</a:t>
            </a:r>
          </a:p>
          <a:p>
            <a:pPr algn="l"/>
            <a:r>
              <a:rPr lang="en-US" sz="3600" dirty="0"/>
              <a:t>	</a:t>
            </a:r>
            <a:r>
              <a:rPr lang="en-US" sz="3600" dirty="0" err="1" smtClean="0"/>
              <a:t>Md</a:t>
            </a:r>
            <a:r>
              <a:rPr lang="en-US" sz="3600" dirty="0" smtClean="0"/>
              <a:t> </a:t>
            </a:r>
            <a:r>
              <a:rPr lang="en-US" sz="3600" dirty="0" err="1" smtClean="0"/>
              <a:t>Zahidul</a:t>
            </a:r>
            <a:r>
              <a:rPr lang="en-US" sz="3600" dirty="0" smtClean="0"/>
              <a:t> Islam (143010400023)</a:t>
            </a:r>
          </a:p>
          <a:p>
            <a:pPr algn="l"/>
            <a:endParaRPr lang="en-US" dirty="0" smtClean="0"/>
          </a:p>
          <a:p>
            <a:pPr algn="l"/>
            <a:r>
              <a:rPr lang="en-US" dirty="0"/>
              <a:t>	</a:t>
            </a:r>
            <a:r>
              <a:rPr lang="en-US" dirty="0" smtClean="0"/>
              <a:t>			</a:t>
            </a:r>
            <a:r>
              <a:rPr lang="en-US" sz="4400" u="sng" dirty="0" smtClean="0"/>
              <a:t>submitted to:</a:t>
            </a:r>
          </a:p>
          <a:p>
            <a:pPr algn="l"/>
            <a:r>
              <a:rPr lang="en-US" dirty="0"/>
              <a:t>	</a:t>
            </a:r>
            <a:r>
              <a:rPr lang="en-US" dirty="0" smtClean="0"/>
              <a:t>	</a:t>
            </a:r>
            <a:r>
              <a:rPr lang="en-US" sz="3600" dirty="0" err="1" smtClean="0"/>
              <a:t>Md</a:t>
            </a:r>
            <a:r>
              <a:rPr lang="en-US" sz="3600" dirty="0" smtClean="0"/>
              <a:t> </a:t>
            </a:r>
            <a:r>
              <a:rPr lang="en-US" sz="3600" dirty="0" err="1" smtClean="0"/>
              <a:t>Mynoddin</a:t>
            </a:r>
            <a:r>
              <a:rPr lang="en-US" sz="3600" dirty="0" smtClean="0"/>
              <a:t> </a:t>
            </a:r>
            <a:r>
              <a:rPr lang="en-US" dirty="0" smtClean="0"/>
              <a:t>(Lecturer of UITS , Dept-IT)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Training Data: </a:t>
            </a:r>
            <a:r>
              <a:rPr lang="en-US" sz="2700" b="1" dirty="0" smtClean="0"/>
              <a:t>Training data</a:t>
            </a:r>
            <a:r>
              <a:rPr lang="en-US" sz="2700" dirty="0" smtClean="0"/>
              <a:t>, also called AI training data, training set, training dataset, or learning set — is the information used to train an algorithm. The training data includes both input data and the corresponding expected output. </a:t>
            </a:r>
          </a:p>
          <a:p>
            <a:pPr>
              <a:buFont typeface="Wingdings" pitchFamily="2" charset="2"/>
              <a:buChar char="q"/>
            </a:pPr>
            <a:r>
              <a:rPr lang="en-US" sz="2900" dirty="0"/>
              <a:t> </a:t>
            </a:r>
            <a:r>
              <a:rPr lang="en-US" dirty="0" smtClean="0"/>
              <a:t>Testing Data</a:t>
            </a:r>
            <a:r>
              <a:rPr lang="en-US" sz="2700" dirty="0" smtClean="0"/>
              <a:t>: </a:t>
            </a:r>
            <a:r>
              <a:rPr lang="en-US" sz="2700" b="1" dirty="0" smtClean="0"/>
              <a:t>Testing data</a:t>
            </a:r>
            <a:r>
              <a:rPr lang="en-US" sz="2900" dirty="0" smtClean="0"/>
              <a:t>, on the other hand, includes only input data, not the corresponding expected output. The testing data is used to assess how well your algorithm was trained, and to estimate model properties</a:t>
            </a:r>
            <a:r>
              <a:rPr lang="en-US" sz="2800" dirty="0" smtClean="0"/>
              <a:t>.</a:t>
            </a:r>
            <a:endParaRPr lang="en-US" sz="2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 SVM: </a:t>
            </a:r>
            <a:r>
              <a:rPr lang="en-US" sz="2700" dirty="0" smtClean="0"/>
              <a:t>A </a:t>
            </a:r>
            <a:r>
              <a:rPr lang="en-US" sz="2700" b="1" dirty="0" smtClean="0"/>
              <a:t>Support Vector Machine</a:t>
            </a:r>
            <a:r>
              <a:rPr lang="en-US" sz="2700" dirty="0" smtClean="0"/>
              <a:t> (</a:t>
            </a:r>
            <a:r>
              <a:rPr lang="en-US" sz="2700" b="1" dirty="0" smtClean="0"/>
              <a:t>SVM</a:t>
            </a:r>
            <a:r>
              <a:rPr lang="en-US" sz="2700" dirty="0" smtClean="0"/>
              <a:t>) is a discriminative classifier formally defined by a separating hyper plane. In other words, given labeled training data (supervised learning), the algorithm outputs an optimal hyper plane which categorizes new examples.</a:t>
            </a:r>
          </a:p>
          <a:p>
            <a:pPr>
              <a:buFont typeface="Wingdings" pitchFamily="2" charset="2"/>
              <a:buChar char="q"/>
            </a:pPr>
            <a:r>
              <a:rPr lang="en-US" sz="2700" dirty="0"/>
              <a:t> </a:t>
            </a:r>
            <a:r>
              <a:rPr lang="en-US" sz="2700" dirty="0" smtClean="0"/>
              <a:t>Random Forest</a:t>
            </a:r>
            <a:r>
              <a:rPr lang="en-US" sz="2600" dirty="0" smtClean="0"/>
              <a:t>: Random forest classifier creates a set of decision trees from randomly selected subset of training set. It then aggregates the votes from different decision trees to decide the final class of the test object.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Logistic Regression</a:t>
            </a:r>
            <a:r>
              <a:rPr lang="en-US" sz="2700" dirty="0" smtClean="0"/>
              <a:t>: Logistic regression is another technique borrowed by machine learning from the field of statistic. It is the go-to method for binary classification problems.</a:t>
            </a:r>
          </a:p>
          <a:p>
            <a:pPr>
              <a:buFont typeface="Wingdings" pitchFamily="2" charset="2"/>
              <a:buChar char="q"/>
            </a:pPr>
            <a:r>
              <a:rPr lang="en-US" dirty="0" smtClean="0"/>
              <a:t> Decision Trees: </a:t>
            </a:r>
            <a:r>
              <a:rPr lang="en-US" sz="2700" dirty="0" smtClean="0"/>
              <a:t>Decision Tree Classifier is a simple and widely used classification technique. It applies a straightforward idea to solve the classification problem</a:t>
            </a:r>
            <a:endParaRPr lang="en-US" sz="2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Result</a:t>
            </a:r>
            <a:endParaRPr lang="en-US" dirty="0"/>
          </a:p>
        </p:txBody>
      </p:sp>
      <p:pic>
        <p:nvPicPr>
          <p:cNvPr id="4" name="Content Placeholder 3" descr="Capture3.PNG"/>
          <p:cNvPicPr>
            <a:picLocks noGrp="1" noChangeAspect="1"/>
          </p:cNvPicPr>
          <p:nvPr>
            <p:ph idx="1"/>
          </p:nvPr>
        </p:nvPicPr>
        <p:blipFill>
          <a:blip r:embed="rId2" cstate="print"/>
          <a:stretch>
            <a:fillRect/>
          </a:stretch>
        </p:blipFill>
        <p:spPr>
          <a:xfrm>
            <a:off x="1066801" y="1600201"/>
            <a:ext cx="7086600" cy="4800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2700" dirty="0" smtClean="0"/>
              <a:t> It </a:t>
            </a:r>
            <a:r>
              <a:rPr lang="en-US" sz="2700" dirty="0"/>
              <a:t>has been showed that Bangladesh </a:t>
            </a:r>
            <a:r>
              <a:rPr lang="en-US" sz="2700" dirty="0" smtClean="0"/>
              <a:t>Cricket Team </a:t>
            </a:r>
            <a:r>
              <a:rPr lang="en-US" sz="2700" dirty="0"/>
              <a:t>is improving their </a:t>
            </a:r>
            <a:r>
              <a:rPr lang="en-US" sz="2700" dirty="0" smtClean="0"/>
              <a:t>performance </a:t>
            </a:r>
            <a:r>
              <a:rPr lang="en-US" sz="2700" dirty="0"/>
              <a:t>day by </a:t>
            </a:r>
            <a:r>
              <a:rPr lang="en-US" sz="2700" dirty="0" smtClean="0"/>
              <a:t>day. From </a:t>
            </a:r>
            <a:r>
              <a:rPr lang="en-US" sz="2700" dirty="0"/>
              <a:t>1977 to right now they are trying </a:t>
            </a:r>
            <a:r>
              <a:rPr lang="en-US" sz="2700" dirty="0" smtClean="0"/>
              <a:t>to develop </a:t>
            </a:r>
            <a:r>
              <a:rPr lang="en-US" sz="2700" dirty="0"/>
              <a:t>their technique to play </a:t>
            </a:r>
            <a:r>
              <a:rPr lang="en-US" sz="2700" dirty="0" smtClean="0"/>
              <a:t>and </a:t>
            </a:r>
            <a:r>
              <a:rPr lang="en-US" sz="2700" dirty="0"/>
              <a:t>also </a:t>
            </a:r>
            <a:r>
              <a:rPr lang="en-US" sz="2700" dirty="0" smtClean="0"/>
              <a:t>to work </a:t>
            </a:r>
            <a:r>
              <a:rPr lang="en-US" sz="2700" dirty="0"/>
              <a:t>on their lacking</a:t>
            </a:r>
            <a:r>
              <a:rPr lang="en-US" sz="2700" dirty="0" smtClean="0"/>
              <a:t>.</a:t>
            </a:r>
          </a:p>
          <a:p>
            <a:pPr>
              <a:buFont typeface="Wingdings" pitchFamily="2" charset="2"/>
              <a:buChar char="q"/>
            </a:pPr>
            <a:r>
              <a:rPr lang="en-US" sz="2700" dirty="0" smtClean="0"/>
              <a:t> </a:t>
            </a:r>
            <a:r>
              <a:rPr lang="en-US" sz="2700" dirty="0"/>
              <a:t>The paper addresses the problem of predicting the outcome of </a:t>
            </a:r>
            <a:r>
              <a:rPr lang="en-US" sz="2700" dirty="0" smtClean="0"/>
              <a:t>an ODI </a:t>
            </a:r>
            <a:r>
              <a:rPr lang="en-US" sz="2700" dirty="0"/>
              <a:t>cricket match using the statistics of </a:t>
            </a:r>
            <a:r>
              <a:rPr lang="en-US" sz="2700" dirty="0" smtClean="0"/>
              <a:t>100 </a:t>
            </a:r>
            <a:r>
              <a:rPr lang="en-US" sz="2700" dirty="0"/>
              <a:t>matches</a:t>
            </a:r>
            <a:r>
              <a:rPr lang="en-US" sz="2700" dirty="0" smtClean="0"/>
              <a:t>.</a:t>
            </a:r>
          </a:p>
          <a:p>
            <a:pPr>
              <a:buFont typeface="Wingdings" pitchFamily="2" charset="2"/>
              <a:buChar char="q"/>
            </a:pPr>
            <a:r>
              <a:rPr lang="en-US" sz="2700" dirty="0"/>
              <a:t> We observe that simple features can yield very promising results.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743712"/>
          </a:xfrm>
        </p:spPr>
        <p:txBody>
          <a:bodyPr>
            <a:noAutofit/>
          </a:bodyPr>
          <a:lstStyle/>
          <a:p>
            <a:pPr algn="ctr"/>
            <a:r>
              <a:rPr lang="en-US" sz="6000" dirty="0" smtClean="0"/>
              <a:t>Thank You</a:t>
            </a:r>
            <a:endParaRPr lang="en-US" sz="6000" dirty="0"/>
          </a:p>
        </p:txBody>
      </p:sp>
      <p:sp>
        <p:nvSpPr>
          <p:cNvPr id="3" name="Content Placeholder 2"/>
          <p:cNvSpPr>
            <a:spLocks noGrp="1"/>
          </p:cNvSpPr>
          <p:nvPr>
            <p:ph idx="1"/>
          </p:nvPr>
        </p:nvSpPr>
        <p:spPr>
          <a:xfrm>
            <a:off x="457200" y="5791200"/>
            <a:ext cx="8229600" cy="533400"/>
          </a:xfrm>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Abstract</a:t>
            </a:r>
          </a:p>
          <a:p>
            <a:pPr>
              <a:buFont typeface="Wingdings" pitchFamily="2" charset="2"/>
              <a:buChar char="q"/>
            </a:pPr>
            <a:r>
              <a:rPr lang="en-US" dirty="0" smtClean="0"/>
              <a:t> Introduction</a:t>
            </a:r>
          </a:p>
          <a:p>
            <a:pPr>
              <a:buFont typeface="Wingdings" pitchFamily="2" charset="2"/>
              <a:buChar char="q"/>
            </a:pPr>
            <a:r>
              <a:rPr lang="en-US" dirty="0" smtClean="0"/>
              <a:t> Related Work</a:t>
            </a:r>
          </a:p>
          <a:p>
            <a:pPr>
              <a:buFont typeface="Wingdings" pitchFamily="2" charset="2"/>
              <a:buChar char="q"/>
            </a:pPr>
            <a:r>
              <a:rPr lang="en-US" dirty="0" smtClean="0"/>
              <a:t> ODI Statistics of Bangladesh</a:t>
            </a:r>
          </a:p>
          <a:p>
            <a:pPr>
              <a:buFont typeface="Wingdings" pitchFamily="2" charset="2"/>
              <a:buChar char="q"/>
            </a:pPr>
            <a:r>
              <a:rPr lang="en-US" dirty="0" smtClean="0"/>
              <a:t> Working Approach</a:t>
            </a:r>
          </a:p>
          <a:p>
            <a:pPr>
              <a:buFont typeface="Wingdings" pitchFamily="2" charset="2"/>
              <a:buChar char="q"/>
            </a:pPr>
            <a:r>
              <a:rPr lang="en-US" dirty="0" smtClean="0"/>
              <a:t> Modeling</a:t>
            </a:r>
          </a:p>
          <a:p>
            <a:pPr>
              <a:buFont typeface="Wingdings" pitchFamily="2" charset="2"/>
              <a:buChar char="q"/>
            </a:pPr>
            <a:r>
              <a:rPr lang="en-US" dirty="0" smtClean="0"/>
              <a:t> Algorithm</a:t>
            </a:r>
          </a:p>
          <a:p>
            <a:pPr>
              <a:buFont typeface="Wingdings" pitchFamily="2" charset="2"/>
              <a:buChar char="q"/>
            </a:pPr>
            <a:r>
              <a:rPr lang="en-US" dirty="0" smtClean="0"/>
              <a:t> Result</a:t>
            </a:r>
          </a:p>
          <a:p>
            <a:pPr>
              <a:buFont typeface="Wingdings" pitchFamily="2" charset="2"/>
              <a:buChar char="q"/>
            </a:pPr>
            <a:r>
              <a:rPr lang="en-US" smtClean="0"/>
              <a:t> 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sz="2700" dirty="0"/>
              <a:t>	</a:t>
            </a:r>
            <a:r>
              <a:rPr lang="en-US" sz="2700" dirty="0" smtClean="0"/>
              <a:t>In </a:t>
            </a:r>
            <a:r>
              <a:rPr lang="en-US" sz="2700" dirty="0"/>
              <a:t>this article a model is proposed for Bangladesh national team to predict win or loss in a match using data mining and machine learning approach &amp; will be discuss about few others research paper. This model is just for one day international (ODI) cricket match. This model is applied using Linear Regression Classifier and Naïve Bays  Classifier, Random forest etc. </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a:t> </a:t>
            </a:r>
            <a:r>
              <a:rPr lang="en-US" dirty="0" smtClean="0"/>
              <a:t>The Bangladesh National cricket team is </a:t>
            </a:r>
            <a:r>
              <a:rPr lang="en-US" dirty="0" smtClean="0"/>
              <a:t>representing </a:t>
            </a:r>
            <a:r>
              <a:rPr lang="en-US" dirty="0" smtClean="0"/>
              <a:t>Bangladesh. The team is administered by the Bangladesh </a:t>
            </a:r>
            <a:r>
              <a:rPr lang="en-US" dirty="0"/>
              <a:t>C</a:t>
            </a:r>
            <a:r>
              <a:rPr lang="en-US" dirty="0" smtClean="0"/>
              <a:t>ricket Board (BCB</a:t>
            </a:r>
            <a:r>
              <a:rPr lang="en-US" dirty="0" smtClean="0"/>
              <a:t>).</a:t>
            </a:r>
            <a:endParaRPr lang="en-US" dirty="0" smtClean="0"/>
          </a:p>
          <a:p>
            <a:pPr>
              <a:buFont typeface="Wingdings" pitchFamily="2" charset="2"/>
              <a:buChar char="q"/>
            </a:pPr>
            <a:r>
              <a:rPr lang="en-US" dirty="0"/>
              <a:t> </a:t>
            </a:r>
            <a:r>
              <a:rPr lang="en-US" dirty="0" smtClean="0"/>
              <a:t>We embark on predicting the outcome of a One Day International (ODI) cricket match using a  Data mining &amp; Machine learning approach</a:t>
            </a:r>
          </a:p>
          <a:p>
            <a:pPr>
              <a:buFont typeface="Wingdings" pitchFamily="2" charset="2"/>
              <a:buChar char="q"/>
            </a:pPr>
            <a:r>
              <a:rPr lang="en-US" dirty="0" smtClean="0"/>
              <a:t>Modeling the team strength boils down to modeling individual players batting and bowling performances, forming the basis of our approach.</a:t>
            </a:r>
          </a:p>
          <a:p>
            <a:pPr>
              <a:buNone/>
            </a:pPr>
            <a:endParaRPr lang="en-US" dirty="0" smtClean="0"/>
          </a:p>
          <a:p>
            <a:pPr>
              <a:buFont typeface="Wingdings" pitchFamily="2" charset="2"/>
              <a:buChar char="q"/>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q"/>
            </a:pPr>
            <a:r>
              <a:rPr lang="en-US" dirty="0" smtClean="0"/>
              <a:t> </a:t>
            </a:r>
            <a:r>
              <a:rPr lang="en-US" sz="2700" dirty="0" smtClean="0"/>
              <a:t>Duckworth </a:t>
            </a:r>
            <a:r>
              <a:rPr lang="en-US" sz="2700" dirty="0"/>
              <a:t>and Lewis proposed a solution, called the D/L </a:t>
            </a:r>
            <a:r>
              <a:rPr lang="en-US" sz="2700" dirty="0" smtClean="0"/>
              <a:t>method.</a:t>
            </a:r>
          </a:p>
          <a:p>
            <a:pPr>
              <a:buFont typeface="Wingdings" pitchFamily="2" charset="2"/>
              <a:buChar char="q"/>
            </a:pPr>
            <a:r>
              <a:rPr lang="en-US" sz="2700" dirty="0" smtClean="0"/>
              <a:t> </a:t>
            </a:r>
            <a:r>
              <a:rPr lang="en-US" sz="2700" dirty="0"/>
              <a:t>C</a:t>
            </a:r>
            <a:r>
              <a:rPr lang="en-US" sz="2700" dirty="0" smtClean="0"/>
              <a:t>onsiders </a:t>
            </a:r>
            <a:r>
              <a:rPr lang="en-US" sz="2700" dirty="0"/>
              <a:t>the strength of opponent team, along with other </a:t>
            </a:r>
            <a:r>
              <a:rPr lang="en-US" sz="2700" dirty="0" smtClean="0"/>
              <a:t>factors, in </a:t>
            </a:r>
            <a:r>
              <a:rPr lang="en-US" sz="2700" dirty="0"/>
              <a:t>modeling the performance of batsmen and bowlers.</a:t>
            </a:r>
            <a:endParaRPr lang="en-US" sz="2700" dirty="0" smtClean="0"/>
          </a:p>
          <a:p>
            <a:pPr>
              <a:buFont typeface="Wingdings" pitchFamily="2" charset="2"/>
              <a:buChar char="q"/>
            </a:pPr>
            <a:r>
              <a:rPr lang="en-US" sz="2700" dirty="0" smtClean="0"/>
              <a:t> </a:t>
            </a:r>
            <a:r>
              <a:rPr lang="en-US" sz="2800" dirty="0"/>
              <a:t>However, like in any sport, winning is the ultimate goal in cricket</a:t>
            </a:r>
            <a:r>
              <a:rPr lang="en-US" sz="2800" dirty="0" smtClean="0"/>
              <a:t>.</a:t>
            </a:r>
          </a:p>
          <a:p>
            <a:pPr>
              <a:buFont typeface="Wingdings" pitchFamily="2" charset="2"/>
              <a:buChar char="q"/>
            </a:pPr>
            <a:r>
              <a:rPr lang="en-US" sz="2800" dirty="0" smtClean="0"/>
              <a:t>  </a:t>
            </a:r>
            <a:r>
              <a:rPr lang="en-US" sz="2900" dirty="0"/>
              <a:t>studied the role of multiple factors including home </a:t>
            </a:r>
            <a:r>
              <a:rPr lang="en-US" sz="2900" dirty="0" smtClean="0"/>
              <a:t>advantage</a:t>
            </a:r>
            <a:r>
              <a:rPr lang="en-US" sz="2900" dirty="0"/>
              <a:t>, toss, match type (day or day and night), </a:t>
            </a:r>
            <a:r>
              <a:rPr lang="en-US" sz="2900" dirty="0" smtClean="0"/>
              <a:t>competing teams</a:t>
            </a:r>
            <a:r>
              <a:rPr lang="en-US" sz="2900" dirty="0"/>
              <a:t>, venue familiarity, and season, etc</a:t>
            </a:r>
            <a:r>
              <a:rPr lang="en-US" sz="2900" dirty="0" smtClean="0"/>
              <a:t>. </a:t>
            </a:r>
            <a:r>
              <a:rPr lang="en-US" sz="2900" dirty="0"/>
              <a:t>and applied Support </a:t>
            </a:r>
            <a:r>
              <a:rPr lang="en-US" sz="2900" dirty="0" smtClean="0"/>
              <a:t>Vector Machines(SVM</a:t>
            </a:r>
            <a:r>
              <a:rPr lang="en-US" sz="2900" dirty="0"/>
              <a:t>) and </a:t>
            </a:r>
            <a:r>
              <a:rPr lang="en-US" sz="2900" dirty="0" err="1" smtClean="0"/>
              <a:t>NaïveBayes</a:t>
            </a:r>
            <a:r>
              <a:rPr lang="en-US" sz="2900" dirty="0" smtClean="0"/>
              <a:t> Classifiers </a:t>
            </a:r>
            <a:r>
              <a:rPr lang="en-US" sz="2900" dirty="0"/>
              <a:t>for predicting the </a:t>
            </a:r>
            <a:r>
              <a:rPr lang="en-US" sz="2900" dirty="0" smtClean="0"/>
              <a:t>winner of </a:t>
            </a:r>
            <a:r>
              <a:rPr lang="en-US" sz="2900" dirty="0"/>
              <a:t>a match.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lstStyle/>
          <a:p>
            <a:r>
              <a:rPr lang="en-US" dirty="0" smtClean="0"/>
              <a:t>ODI Statistics of Bangladesh</a:t>
            </a:r>
            <a:endParaRPr lang="en-US" dirty="0"/>
          </a:p>
        </p:txBody>
      </p:sp>
      <p:pic>
        <p:nvPicPr>
          <p:cNvPr id="4" name="Content Placeholder 3" descr="Capture.PNG"/>
          <p:cNvPicPr>
            <a:picLocks noGrp="1" noChangeAspect="1"/>
          </p:cNvPicPr>
          <p:nvPr>
            <p:ph idx="1"/>
          </p:nvPr>
        </p:nvPicPr>
        <p:blipFill>
          <a:blip r:embed="rId2" cstate="print"/>
          <a:stretch>
            <a:fillRect/>
          </a:stretch>
        </p:blipFill>
        <p:spPr>
          <a:xfrm>
            <a:off x="609601" y="1371600"/>
            <a:ext cx="7620000" cy="47545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Statistics of Bangladesh</a:t>
            </a:r>
            <a:endParaRPr lang="en-US" dirty="0"/>
          </a:p>
        </p:txBody>
      </p:sp>
      <p:pic>
        <p:nvPicPr>
          <p:cNvPr id="4" name="Content Placeholder 3" descr="Capture 2.PNG"/>
          <p:cNvPicPr>
            <a:picLocks noGrp="1" noChangeAspect="1"/>
          </p:cNvPicPr>
          <p:nvPr>
            <p:ph idx="1"/>
          </p:nvPr>
        </p:nvPicPr>
        <p:blipFill>
          <a:blip r:embed="rId2" cstate="print"/>
          <a:stretch>
            <a:fillRect/>
          </a:stretch>
        </p:blipFill>
        <p:spPr>
          <a:xfrm>
            <a:off x="228600" y="1981200"/>
            <a:ext cx="8458200" cy="41148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Statistics of Bangladesh</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Approach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TotalTime>
  <Words>537</Words>
  <Application>Microsoft Office PowerPoint</Application>
  <PresentationFormat>On-screen Show (4:3)</PresentationFormat>
  <Paragraphs>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Bangladesh ODI Cricket Prediction</vt:lpstr>
      <vt:lpstr>Overview </vt:lpstr>
      <vt:lpstr>Abstract</vt:lpstr>
      <vt:lpstr>Introduction</vt:lpstr>
      <vt:lpstr>Related Work</vt:lpstr>
      <vt:lpstr>ODI Statistics of Bangladesh</vt:lpstr>
      <vt:lpstr>ODI Statistics of Bangladesh</vt:lpstr>
      <vt:lpstr>ODI Statistics of Bangladesh</vt:lpstr>
      <vt:lpstr>Working Approach </vt:lpstr>
      <vt:lpstr>Modeling</vt:lpstr>
      <vt:lpstr>Algorithms</vt:lpstr>
      <vt:lpstr>Slide 12</vt:lpstr>
      <vt:lpstr>Result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ODI Cricket Prediction</dc:title>
  <dc:creator>Windows User</dc:creator>
  <cp:lastModifiedBy>Windows User</cp:lastModifiedBy>
  <cp:revision>32</cp:revision>
  <dcterms:created xsi:type="dcterms:W3CDTF">2019-07-31T13:28:14Z</dcterms:created>
  <dcterms:modified xsi:type="dcterms:W3CDTF">2019-08-01T04:29:54Z</dcterms:modified>
</cp:coreProperties>
</file>