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56" r:id="rId3"/>
    <p:sldId id="257" r:id="rId4"/>
    <p:sldId id="288" r:id="rId5"/>
    <p:sldId id="277" r:id="rId6"/>
    <p:sldId id="278" r:id="rId7"/>
    <p:sldId id="279" r:id="rId8"/>
    <p:sldId id="283" r:id="rId9"/>
    <p:sldId id="266" r:id="rId10"/>
    <p:sldId id="286" r:id="rId11"/>
    <p:sldId id="267" r:id="rId12"/>
    <p:sldId id="275" r:id="rId13"/>
    <p:sldId id="262" r:id="rId14"/>
    <p:sldId id="291" r:id="rId15"/>
    <p:sldId id="271" r:id="rId16"/>
    <p:sldId id="284" r:id="rId17"/>
    <p:sldId id="270" r:id="rId18"/>
    <p:sldId id="281" r:id="rId19"/>
    <p:sldId id="292"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mim Hussain" initials="SH" lastIdx="1" clrIdx="0">
    <p:extLst>
      <p:ext uri="{19B8F6BF-5375-455C-9EA6-DF929625EA0E}">
        <p15:presenceInfo xmlns:p15="http://schemas.microsoft.com/office/powerpoint/2012/main" userId="2ec74efb38bbfb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3572"/>
    <a:srgbClr val="0F025E"/>
    <a:srgbClr val="FFCC00"/>
    <a:srgbClr val="FF9900"/>
    <a:srgbClr val="A9D18E"/>
    <a:srgbClr val="3545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87" autoAdjust="0"/>
    <p:restoredTop sz="94660"/>
  </p:normalViewPr>
  <p:slideViewPr>
    <p:cSldViewPr snapToGrid="0">
      <p:cViewPr varScale="1">
        <p:scale>
          <a:sx n="77" d="100"/>
          <a:sy n="77" d="100"/>
        </p:scale>
        <p:origin x="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C00000"/>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Dice Score</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0"/>
                  <c:y val="8.6838562046056444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708371085153779"/>
                      <c:h val="0.2251041423035835"/>
                    </c:manualLayout>
                  </c15:layout>
                </c:ext>
                <c:ext xmlns:c16="http://schemas.microsoft.com/office/drawing/2014/chart" uri="{C3380CC4-5D6E-409C-BE32-E72D297353CC}">
                  <c16:uniqueId val="{00000000-169C-4306-A673-4E347A0FB5A0}"/>
                </c:ext>
              </c:extLst>
            </c:dLbl>
            <c:dLbl>
              <c:idx val="1"/>
              <c:layout>
                <c:manualLayout>
                  <c:x val="0"/>
                  <c:y val="3.494840820833093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9C-4306-A673-4E347A0FB5A0}"/>
                </c:ext>
              </c:extLst>
            </c:dLbl>
            <c:dLbl>
              <c:idx val="2"/>
              <c:layout>
                <c:manualLayout>
                  <c:x val="2.1070783504442142E-7"/>
                  <c:y val="9.665670019026909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4407721346473632"/>
                      <c:h val="0.2251041423035835"/>
                    </c:manualLayout>
                  </c15:layout>
                </c:ext>
                <c:ext xmlns:c16="http://schemas.microsoft.com/office/drawing/2014/chart" uri="{C3380CC4-5D6E-409C-BE32-E72D297353CC}">
                  <c16:uniqueId val="{00000001-169C-4306-A673-4E347A0FB5A0}"/>
                </c:ext>
              </c:extLst>
            </c:dLbl>
            <c:dLbl>
              <c:idx val="3"/>
              <c:layout>
                <c:manualLayout>
                  <c:x val="-9.8118481712612053E-17"/>
                  <c:y val="9.3737133658244626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6013315049512126"/>
                      <c:h val="0.2251041423035835"/>
                    </c:manualLayout>
                  </c15:layout>
                </c:ext>
                <c:ext xmlns:c16="http://schemas.microsoft.com/office/drawing/2014/chart" uri="{C3380CC4-5D6E-409C-BE32-E72D297353CC}">
                  <c16:uniqueId val="{00000002-169C-4306-A673-4E347A0FB5A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0.5</c:v>
                </c:pt>
                <c:pt idx="2">
                  <c:v>0.7</c:v>
                </c:pt>
                <c:pt idx="3">
                  <c:v>0.8</c:v>
                </c:pt>
              </c:numCache>
            </c:numRef>
          </c:cat>
          <c:val>
            <c:numRef>
              <c:f>Sheet1!$B$2:$B$5</c:f>
              <c:numCache>
                <c:formatCode>General</c:formatCode>
                <c:ptCount val="4"/>
                <c:pt idx="0">
                  <c:v>0.67500000000000004</c:v>
                </c:pt>
                <c:pt idx="1">
                  <c:v>0.7</c:v>
                </c:pt>
                <c:pt idx="2">
                  <c:v>0.70599999999999996</c:v>
                </c:pt>
                <c:pt idx="3">
                  <c:v>0.67600000000000005</c:v>
                </c:pt>
              </c:numCache>
            </c:numRef>
          </c:val>
          <c:extLst>
            <c:ext xmlns:c16="http://schemas.microsoft.com/office/drawing/2014/chart" uri="{C3380CC4-5D6E-409C-BE32-E72D297353CC}">
              <c16:uniqueId val="{00000000-850D-4162-BACE-1D1E3D28344A}"/>
            </c:ext>
          </c:extLst>
        </c:ser>
        <c:dLbls>
          <c:dLblPos val="inEnd"/>
          <c:showLegendKey val="0"/>
          <c:showVal val="1"/>
          <c:showCatName val="0"/>
          <c:showSerName val="0"/>
          <c:showPercent val="0"/>
          <c:showBubbleSize val="0"/>
        </c:dLbls>
        <c:gapWidth val="65"/>
        <c:axId val="1472505311"/>
        <c:axId val="1472508223"/>
      </c:barChart>
      <c:catAx>
        <c:axId val="1472505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bn-BD"/>
          </a:p>
        </c:txPr>
        <c:crossAx val="1472508223"/>
        <c:crosses val="autoZero"/>
        <c:auto val="1"/>
        <c:lblAlgn val="ctr"/>
        <c:lblOffset val="100"/>
        <c:noMultiLvlLbl val="0"/>
      </c:catAx>
      <c:valAx>
        <c:axId val="14725082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72505311"/>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C00000"/>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Mean Surface Distance</c:v>
                </c:pt>
              </c:strCache>
            </c:strRef>
          </c:tx>
          <c:spPr>
            <a:solidFill>
              <a:schemeClr val="bg1">
                <a:lumMod val="65000"/>
              </a:schemeClr>
            </a:solidFill>
            <a:ln w="9525" cap="flat" cmpd="sng" algn="ctr">
              <a:solidFill>
                <a:srgbClr val="C00000"/>
              </a:solidFill>
              <a:round/>
            </a:ln>
            <a:effectLst/>
          </c:spPr>
          <c:invertIfNegative val="0"/>
          <c:dLbls>
            <c:dLbl>
              <c:idx val="0"/>
              <c:layout>
                <c:manualLayout>
                  <c:x val="-6.3836116872568522E-18"/>
                  <c:y val="7.0245327028957569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5964631988257453"/>
                      <c:h val="0.2251041423035835"/>
                    </c:manualLayout>
                  </c15:layout>
                </c:ext>
                <c:ext xmlns:c16="http://schemas.microsoft.com/office/drawing/2014/chart" uri="{C3380CC4-5D6E-409C-BE32-E72D297353CC}">
                  <c16:uniqueId val="{00000000-A511-49EE-8D44-37045AB76B90}"/>
                </c:ext>
              </c:extLst>
            </c:dLbl>
            <c:dLbl>
              <c:idx val="1"/>
              <c:layout>
                <c:manualLayout>
                  <c:x val="-5.1068893498054817E-17"/>
                  <c:y val="3.48460042436540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511-49EE-8D44-37045AB76B90}"/>
                </c:ext>
              </c:extLst>
            </c:dLbl>
            <c:dLbl>
              <c:idx val="2"/>
              <c:layout>
                <c:manualLayout>
                  <c:x val="0"/>
                  <c:y val="3.020031985435880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511-49EE-8D44-37045AB76B90}"/>
                </c:ext>
              </c:extLst>
            </c:dLbl>
            <c:dLbl>
              <c:idx val="3"/>
              <c:layout>
                <c:manualLayout>
                  <c:x val="-1.0213778699610963E-16"/>
                  <c:y val="7.5961406769196951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540751035061814"/>
                      <c:h val="0.2251041423035835"/>
                    </c:manualLayout>
                  </c15:layout>
                </c:ext>
                <c:ext xmlns:c16="http://schemas.microsoft.com/office/drawing/2014/chart" uri="{C3380CC4-5D6E-409C-BE32-E72D297353CC}">
                  <c16:uniqueId val="{00000003-A511-49EE-8D44-37045AB76B9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0.5</c:v>
                </c:pt>
                <c:pt idx="2">
                  <c:v>0.7</c:v>
                </c:pt>
                <c:pt idx="3">
                  <c:v>0.8</c:v>
                </c:pt>
              </c:numCache>
            </c:numRef>
          </c:cat>
          <c:val>
            <c:numRef>
              <c:f>Sheet1!$B$2:$B$5</c:f>
              <c:numCache>
                <c:formatCode>General</c:formatCode>
                <c:ptCount val="4"/>
                <c:pt idx="0">
                  <c:v>5.9669999999999996</c:v>
                </c:pt>
                <c:pt idx="1">
                  <c:v>2.2799999999999998</c:v>
                </c:pt>
                <c:pt idx="2">
                  <c:v>1.91</c:v>
                </c:pt>
                <c:pt idx="3">
                  <c:v>2.0190000000000001</c:v>
                </c:pt>
              </c:numCache>
            </c:numRef>
          </c:val>
          <c:extLst>
            <c:ext xmlns:c16="http://schemas.microsoft.com/office/drawing/2014/chart" uri="{C3380CC4-5D6E-409C-BE32-E72D297353CC}">
              <c16:uniqueId val="{00000002-4F21-4C9E-953F-C4AD089F74AD}"/>
            </c:ext>
          </c:extLst>
        </c:ser>
        <c:dLbls>
          <c:dLblPos val="inEnd"/>
          <c:showLegendKey val="0"/>
          <c:showVal val="1"/>
          <c:showCatName val="0"/>
          <c:showSerName val="0"/>
          <c:showPercent val="0"/>
          <c:showBubbleSize val="0"/>
        </c:dLbls>
        <c:gapWidth val="65"/>
        <c:axId val="1472505311"/>
        <c:axId val="1472508223"/>
      </c:barChart>
      <c:catAx>
        <c:axId val="1472505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bn-BD"/>
          </a:p>
        </c:txPr>
        <c:crossAx val="1472508223"/>
        <c:crosses val="autoZero"/>
        <c:auto val="1"/>
        <c:lblAlgn val="ctr"/>
        <c:lblOffset val="100"/>
        <c:noMultiLvlLbl val="0"/>
      </c:catAx>
      <c:valAx>
        <c:axId val="14725082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72505311"/>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C00000"/>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95% Hausdorff Distance</c:v>
                </c:pt>
              </c:strCache>
            </c:strRef>
          </c:tx>
          <c:spPr>
            <a:solidFill>
              <a:schemeClr val="accent4">
                <a:lumMod val="75000"/>
              </a:schemeClr>
            </a:solidFill>
            <a:ln w="9525" cap="flat" cmpd="sng" algn="ctr">
              <a:solidFill>
                <a:srgbClr val="7030A0"/>
              </a:solidFill>
              <a:round/>
            </a:ln>
            <a:effectLst/>
          </c:spPr>
          <c:invertIfNegative val="0"/>
          <c:dLbls>
            <c:dLbl>
              <c:idx val="0"/>
              <c:layout>
                <c:manualLayout>
                  <c:x val="6.1324051070382533E-18"/>
                  <c:y val="8.3566481454557764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452372022382229"/>
                      <c:h val="0.21204531902206319"/>
                    </c:manualLayout>
                  </c15:layout>
                </c:ext>
                <c:ext xmlns:c16="http://schemas.microsoft.com/office/drawing/2014/chart" uri="{C3380CC4-5D6E-409C-BE32-E72D297353CC}">
                  <c16:uniqueId val="{00000000-E430-47C4-B4CD-8934547B8F85}"/>
                </c:ext>
              </c:extLst>
            </c:dLbl>
            <c:dLbl>
              <c:idx val="1"/>
              <c:layout>
                <c:manualLayout>
                  <c:x val="0"/>
                  <c:y val="3.53622382219637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430-47C4-B4CD-8934547B8F85}"/>
                </c:ext>
              </c:extLst>
            </c:dLbl>
            <c:dLbl>
              <c:idx val="2"/>
              <c:layout>
                <c:manualLayout>
                  <c:x val="-9.8118481712612053E-17"/>
                  <c:y val="3.18598540638149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430-47C4-B4CD-8934547B8F85}"/>
                </c:ext>
              </c:extLst>
            </c:dLbl>
            <c:dLbl>
              <c:idx val="3"/>
              <c:layout>
                <c:manualLayout>
                  <c:x val="0"/>
                  <c:y val="3.76378818814516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430-47C4-B4CD-8934547B8F85}"/>
                </c:ext>
              </c:extLst>
            </c:dLbl>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0.5</c:v>
                </c:pt>
                <c:pt idx="2">
                  <c:v>0.7</c:v>
                </c:pt>
                <c:pt idx="3">
                  <c:v>0.8</c:v>
                </c:pt>
              </c:numCache>
            </c:numRef>
          </c:cat>
          <c:val>
            <c:numRef>
              <c:f>Sheet1!$B$2:$B$5</c:f>
              <c:numCache>
                <c:formatCode>General</c:formatCode>
                <c:ptCount val="4"/>
                <c:pt idx="0">
                  <c:v>19.38</c:v>
                </c:pt>
                <c:pt idx="1">
                  <c:v>8.68</c:v>
                </c:pt>
                <c:pt idx="2">
                  <c:v>5.32</c:v>
                </c:pt>
                <c:pt idx="3">
                  <c:v>7.15</c:v>
                </c:pt>
              </c:numCache>
            </c:numRef>
          </c:val>
          <c:extLst>
            <c:ext xmlns:c16="http://schemas.microsoft.com/office/drawing/2014/chart" uri="{C3380CC4-5D6E-409C-BE32-E72D297353CC}">
              <c16:uniqueId val="{00000000-6093-4D2E-8012-216285541438}"/>
            </c:ext>
          </c:extLst>
        </c:ser>
        <c:dLbls>
          <c:dLblPos val="inEnd"/>
          <c:showLegendKey val="0"/>
          <c:showVal val="1"/>
          <c:showCatName val="0"/>
          <c:showSerName val="0"/>
          <c:showPercent val="0"/>
          <c:showBubbleSize val="0"/>
        </c:dLbls>
        <c:gapWidth val="65"/>
        <c:axId val="1472505311"/>
        <c:axId val="1472508223"/>
      </c:barChart>
      <c:catAx>
        <c:axId val="1472505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bn-BD"/>
          </a:p>
        </c:txPr>
        <c:crossAx val="1472508223"/>
        <c:crosses val="autoZero"/>
        <c:auto val="1"/>
        <c:lblAlgn val="ctr"/>
        <c:lblOffset val="100"/>
        <c:noMultiLvlLbl val="0"/>
      </c:catAx>
      <c:valAx>
        <c:axId val="14725082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72505311"/>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C00000"/>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False Negative</c:v>
                </c:pt>
              </c:strCache>
            </c:strRef>
          </c:tx>
          <c:spPr>
            <a:solidFill>
              <a:srgbClr val="00B050"/>
            </a:solidFill>
            <a:ln w="9525" cap="flat" cmpd="sng" algn="ctr">
              <a:solidFill>
                <a:srgbClr val="00B050"/>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0.5</c:v>
                </c:pt>
                <c:pt idx="2">
                  <c:v>0.7</c:v>
                </c:pt>
                <c:pt idx="3">
                  <c:v>0.8</c:v>
                </c:pt>
              </c:numCache>
            </c:numRef>
          </c:cat>
          <c:val>
            <c:numRef>
              <c:f>Sheet1!$B$2:$B$5</c:f>
              <c:numCache>
                <c:formatCode>General</c:formatCode>
                <c:ptCount val="4"/>
                <c:pt idx="0">
                  <c:v>139</c:v>
                </c:pt>
                <c:pt idx="1">
                  <c:v>156</c:v>
                </c:pt>
                <c:pt idx="2">
                  <c:v>262</c:v>
                </c:pt>
                <c:pt idx="3">
                  <c:v>297</c:v>
                </c:pt>
              </c:numCache>
            </c:numRef>
          </c:val>
          <c:extLst>
            <c:ext xmlns:c16="http://schemas.microsoft.com/office/drawing/2014/chart" uri="{C3380CC4-5D6E-409C-BE32-E72D297353CC}">
              <c16:uniqueId val="{00000000-950A-42EC-972D-663EEB0E3E1A}"/>
            </c:ext>
          </c:extLst>
        </c:ser>
        <c:dLbls>
          <c:dLblPos val="inEnd"/>
          <c:showLegendKey val="0"/>
          <c:showVal val="1"/>
          <c:showCatName val="0"/>
          <c:showSerName val="0"/>
          <c:showPercent val="0"/>
          <c:showBubbleSize val="0"/>
        </c:dLbls>
        <c:gapWidth val="65"/>
        <c:axId val="1472505311"/>
        <c:axId val="1472508223"/>
      </c:barChart>
      <c:catAx>
        <c:axId val="1472505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bn-BD"/>
          </a:p>
        </c:txPr>
        <c:crossAx val="1472508223"/>
        <c:crosses val="autoZero"/>
        <c:auto val="1"/>
        <c:lblAlgn val="ctr"/>
        <c:lblOffset val="100"/>
        <c:noMultiLvlLbl val="0"/>
      </c:catAx>
      <c:valAx>
        <c:axId val="14725082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72505311"/>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rgbClr val="C00000"/>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False Positive</c:v>
                </c:pt>
              </c:strCache>
            </c:strRef>
          </c:tx>
          <c:spPr>
            <a:solidFill>
              <a:srgbClr val="FF9900"/>
            </a:solidFill>
            <a:ln w="9525" cap="flat" cmpd="sng" algn="ctr">
              <a:solidFill>
                <a:schemeClr val="accent4">
                  <a:lumMod val="60000"/>
                  <a:lumOff val="4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0</c:v>
                </c:pt>
                <c:pt idx="1">
                  <c:v>0.5</c:v>
                </c:pt>
                <c:pt idx="2">
                  <c:v>0.7</c:v>
                </c:pt>
                <c:pt idx="3">
                  <c:v>0.8</c:v>
                </c:pt>
              </c:numCache>
            </c:numRef>
          </c:cat>
          <c:val>
            <c:numRef>
              <c:f>Sheet1!$B$2:$B$5</c:f>
              <c:numCache>
                <c:formatCode>General</c:formatCode>
                <c:ptCount val="4"/>
                <c:pt idx="0">
                  <c:v>823</c:v>
                </c:pt>
                <c:pt idx="1">
                  <c:v>823</c:v>
                </c:pt>
                <c:pt idx="2">
                  <c:v>316</c:v>
                </c:pt>
                <c:pt idx="3">
                  <c:v>278</c:v>
                </c:pt>
              </c:numCache>
            </c:numRef>
          </c:val>
          <c:extLst>
            <c:ext xmlns:c16="http://schemas.microsoft.com/office/drawing/2014/chart" uri="{C3380CC4-5D6E-409C-BE32-E72D297353CC}">
              <c16:uniqueId val="{00000000-C1B8-4193-AE82-78E5379DDCE9}"/>
            </c:ext>
          </c:extLst>
        </c:ser>
        <c:dLbls>
          <c:dLblPos val="inEnd"/>
          <c:showLegendKey val="0"/>
          <c:showVal val="1"/>
          <c:showCatName val="0"/>
          <c:showSerName val="0"/>
          <c:showPercent val="0"/>
          <c:showBubbleSize val="0"/>
        </c:dLbls>
        <c:gapWidth val="65"/>
        <c:axId val="1472505311"/>
        <c:axId val="1472508223"/>
      </c:barChart>
      <c:catAx>
        <c:axId val="1472505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600" b="0" i="0" u="none" strike="noStrike" kern="1200" cap="all" baseline="0">
                <a:solidFill>
                  <a:schemeClr val="dk1">
                    <a:lumMod val="75000"/>
                    <a:lumOff val="25000"/>
                  </a:schemeClr>
                </a:solidFill>
                <a:latin typeface="+mn-lt"/>
                <a:ea typeface="+mn-ea"/>
                <a:cs typeface="+mn-cs"/>
              </a:defRPr>
            </a:pPr>
            <a:endParaRPr lang="bn-BD"/>
          </a:p>
        </c:txPr>
        <c:crossAx val="1472508223"/>
        <c:crosses val="autoZero"/>
        <c:auto val="1"/>
        <c:lblAlgn val="ctr"/>
        <c:lblOffset val="100"/>
        <c:noMultiLvlLbl val="0"/>
      </c:catAx>
      <c:valAx>
        <c:axId val="14725082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72505311"/>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dirty="0"/>
              <a:t>Dilation</a:t>
            </a:r>
            <a:r>
              <a:rPr lang="en-US" baseline="0" dirty="0"/>
              <a:t> effect</a:t>
            </a:r>
            <a:endParaRPr lang="en-US" dirty="0"/>
          </a:p>
        </c:rich>
      </c:tx>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bn-BD"/>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Dice Score</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bn-B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c:f>
              <c:strCache>
                <c:ptCount val="2"/>
                <c:pt idx="0">
                  <c:v>0.7 threshold without dilation</c:v>
                </c:pt>
                <c:pt idx="1">
                  <c:v>0.7 threshold with dilation</c:v>
                </c:pt>
              </c:strCache>
            </c:strRef>
          </c:cat>
          <c:val>
            <c:numRef>
              <c:f>Sheet1!$B$2:$B$3</c:f>
              <c:numCache>
                <c:formatCode>General</c:formatCode>
                <c:ptCount val="2"/>
                <c:pt idx="0">
                  <c:v>0.70599999999999996</c:v>
                </c:pt>
                <c:pt idx="1">
                  <c:v>0.74</c:v>
                </c:pt>
              </c:numCache>
            </c:numRef>
          </c:val>
          <c:extLst>
            <c:ext xmlns:c16="http://schemas.microsoft.com/office/drawing/2014/chart" uri="{C3380CC4-5D6E-409C-BE32-E72D297353CC}">
              <c16:uniqueId val="{00000000-F12E-4AC4-873F-E51233B6F33F}"/>
            </c:ext>
          </c:extLst>
        </c:ser>
        <c:ser>
          <c:idx val="1"/>
          <c:order val="1"/>
          <c:tx>
            <c:strRef>
              <c:f>Sheet1!$C$1</c:f>
              <c:strCache>
                <c:ptCount val="1"/>
                <c:pt idx="0">
                  <c:v>Mean Surface Distance</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bn-B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c:f>
              <c:strCache>
                <c:ptCount val="2"/>
                <c:pt idx="0">
                  <c:v>0.7 threshold without dilation</c:v>
                </c:pt>
                <c:pt idx="1">
                  <c:v>0.7 threshold with dilation</c:v>
                </c:pt>
              </c:strCache>
            </c:strRef>
          </c:cat>
          <c:val>
            <c:numRef>
              <c:f>Sheet1!$C$2:$C$3</c:f>
              <c:numCache>
                <c:formatCode>General</c:formatCode>
                <c:ptCount val="2"/>
                <c:pt idx="0">
                  <c:v>1.91</c:v>
                </c:pt>
                <c:pt idx="1">
                  <c:v>1.7909999999999999</c:v>
                </c:pt>
              </c:numCache>
            </c:numRef>
          </c:val>
          <c:extLst>
            <c:ext xmlns:c16="http://schemas.microsoft.com/office/drawing/2014/chart" uri="{C3380CC4-5D6E-409C-BE32-E72D297353CC}">
              <c16:uniqueId val="{00000001-F12E-4AC4-873F-E51233B6F33F}"/>
            </c:ext>
          </c:extLst>
        </c:ser>
        <c:ser>
          <c:idx val="2"/>
          <c:order val="2"/>
          <c:tx>
            <c:strRef>
              <c:f>Sheet1!$D$1</c:f>
              <c:strCache>
                <c:ptCount val="1"/>
                <c:pt idx="0">
                  <c:v>95% Hausdorff distance</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bn-B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c:f>
              <c:strCache>
                <c:ptCount val="2"/>
                <c:pt idx="0">
                  <c:v>0.7 threshold without dilation</c:v>
                </c:pt>
                <c:pt idx="1">
                  <c:v>0.7 threshold with dilation</c:v>
                </c:pt>
              </c:strCache>
            </c:strRef>
          </c:cat>
          <c:val>
            <c:numRef>
              <c:f>Sheet1!$D$2:$D$3</c:f>
              <c:numCache>
                <c:formatCode>General</c:formatCode>
                <c:ptCount val="2"/>
                <c:pt idx="0">
                  <c:v>5.32</c:v>
                </c:pt>
                <c:pt idx="1">
                  <c:v>7.2489999999999997</c:v>
                </c:pt>
              </c:numCache>
            </c:numRef>
          </c:val>
          <c:extLst>
            <c:ext xmlns:c16="http://schemas.microsoft.com/office/drawing/2014/chart" uri="{C3380CC4-5D6E-409C-BE32-E72D297353CC}">
              <c16:uniqueId val="{00000002-F12E-4AC4-873F-E51233B6F33F}"/>
            </c:ext>
          </c:extLst>
        </c:ser>
        <c:ser>
          <c:idx val="3"/>
          <c:order val="3"/>
          <c:tx>
            <c:strRef>
              <c:f>Sheet1!$E$1</c:f>
              <c:strCache>
                <c:ptCount val="1"/>
                <c:pt idx="0">
                  <c:v>False Positive</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bn-B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c:f>
              <c:strCache>
                <c:ptCount val="2"/>
                <c:pt idx="0">
                  <c:v>0.7 threshold without dilation</c:v>
                </c:pt>
                <c:pt idx="1">
                  <c:v>0.7 threshold with dilation</c:v>
                </c:pt>
              </c:strCache>
            </c:strRef>
          </c:cat>
          <c:val>
            <c:numRef>
              <c:f>Sheet1!$E$2:$E$3</c:f>
              <c:numCache>
                <c:formatCode>General</c:formatCode>
                <c:ptCount val="2"/>
                <c:pt idx="0">
                  <c:v>316</c:v>
                </c:pt>
                <c:pt idx="1">
                  <c:v>316</c:v>
                </c:pt>
              </c:numCache>
            </c:numRef>
          </c:val>
          <c:extLst>
            <c:ext xmlns:c16="http://schemas.microsoft.com/office/drawing/2014/chart" uri="{C3380CC4-5D6E-409C-BE32-E72D297353CC}">
              <c16:uniqueId val="{00000003-F12E-4AC4-873F-E51233B6F33F}"/>
            </c:ext>
          </c:extLst>
        </c:ser>
        <c:ser>
          <c:idx val="4"/>
          <c:order val="4"/>
          <c:tx>
            <c:strRef>
              <c:f>Sheet1!$F$1</c:f>
              <c:strCache>
                <c:ptCount val="1"/>
                <c:pt idx="0">
                  <c:v>False Negative</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bn-BD"/>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Sheet1!$A$2:$A$3</c:f>
              <c:strCache>
                <c:ptCount val="2"/>
                <c:pt idx="0">
                  <c:v>0.7 threshold without dilation</c:v>
                </c:pt>
                <c:pt idx="1">
                  <c:v>0.7 threshold with dilation</c:v>
                </c:pt>
              </c:strCache>
            </c:strRef>
          </c:cat>
          <c:val>
            <c:numRef>
              <c:f>Sheet1!$F$2:$F$3</c:f>
              <c:numCache>
                <c:formatCode>General</c:formatCode>
                <c:ptCount val="2"/>
                <c:pt idx="0">
                  <c:v>262</c:v>
                </c:pt>
                <c:pt idx="1">
                  <c:v>260</c:v>
                </c:pt>
              </c:numCache>
            </c:numRef>
          </c:val>
          <c:extLst>
            <c:ext xmlns:c16="http://schemas.microsoft.com/office/drawing/2014/chart" uri="{C3380CC4-5D6E-409C-BE32-E72D297353CC}">
              <c16:uniqueId val="{00000004-F12E-4AC4-873F-E51233B6F33F}"/>
            </c:ext>
          </c:extLst>
        </c:ser>
        <c:dLbls>
          <c:showLegendKey val="0"/>
          <c:showVal val="1"/>
          <c:showCatName val="0"/>
          <c:showSerName val="0"/>
          <c:showPercent val="0"/>
          <c:showBubbleSize val="0"/>
        </c:dLbls>
        <c:gapWidth val="84"/>
        <c:gapDepth val="53"/>
        <c:shape val="box"/>
        <c:axId val="1419093951"/>
        <c:axId val="1419081471"/>
        <c:axId val="0"/>
      </c:bar3DChart>
      <c:catAx>
        <c:axId val="14190939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rgbClr val="FFFF00"/>
                </a:solidFill>
                <a:latin typeface="+mn-lt"/>
                <a:ea typeface="+mn-ea"/>
                <a:cs typeface="+mn-cs"/>
              </a:defRPr>
            </a:pPr>
            <a:endParaRPr lang="bn-BD"/>
          </a:p>
        </c:txPr>
        <c:crossAx val="1419081471"/>
        <c:crosses val="autoZero"/>
        <c:auto val="1"/>
        <c:lblAlgn val="ctr"/>
        <c:lblOffset val="100"/>
        <c:noMultiLvlLbl val="0"/>
      </c:catAx>
      <c:valAx>
        <c:axId val="1419081471"/>
        <c:scaling>
          <c:orientation val="minMax"/>
        </c:scaling>
        <c:delete val="1"/>
        <c:axPos val="l"/>
        <c:numFmt formatCode="General" sourceLinked="1"/>
        <c:majorTickMark val="out"/>
        <c:minorTickMark val="none"/>
        <c:tickLblPos val="nextTo"/>
        <c:crossAx val="141909395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bn-BD"/>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bn-BD"/>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Fixed 0.7 threshold is selected because of lower number of false negative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bn-BD"/>
        </a:p>
      </c:txPr>
    </c:title>
    <c:autoTitleDeleted val="0"/>
    <c:plotArea>
      <c:layout/>
      <c:barChart>
        <c:barDir val="col"/>
        <c:grouping val="clustered"/>
        <c:varyColors val="0"/>
        <c:ser>
          <c:idx val="0"/>
          <c:order val="0"/>
          <c:tx>
            <c:strRef>
              <c:f>Sheet1!$B$1</c:f>
              <c:strCache>
                <c:ptCount val="1"/>
                <c:pt idx="0">
                  <c:v>Dice Score</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layout>
                <c:manualLayout>
                  <c:x val="-9.1721161314123022E-3"/>
                  <c:y val="-5.798562637611501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FB9-418C-AE9D-745AB0C401B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Adaptive</c:v>
                </c:pt>
                <c:pt idx="1">
                  <c:v>Fixed 0.7</c:v>
                </c:pt>
              </c:strCache>
            </c:strRef>
          </c:cat>
          <c:val>
            <c:numRef>
              <c:f>Sheet1!$B$2:$B$3</c:f>
              <c:numCache>
                <c:formatCode>General</c:formatCode>
                <c:ptCount val="2"/>
                <c:pt idx="0">
                  <c:v>0.69099999999999995</c:v>
                </c:pt>
                <c:pt idx="1">
                  <c:v>0.70599999999999996</c:v>
                </c:pt>
              </c:numCache>
            </c:numRef>
          </c:val>
          <c:extLst>
            <c:ext xmlns:c16="http://schemas.microsoft.com/office/drawing/2014/chart" uri="{C3380CC4-5D6E-409C-BE32-E72D297353CC}">
              <c16:uniqueId val="{00000001-FFB9-418C-AE9D-745AB0C401B8}"/>
            </c:ext>
          </c:extLst>
        </c:ser>
        <c:ser>
          <c:idx val="1"/>
          <c:order val="1"/>
          <c:tx>
            <c:strRef>
              <c:f>Sheet1!$C$1</c:f>
              <c:strCache>
                <c:ptCount val="1"/>
                <c:pt idx="0">
                  <c:v>Mean Surface Distance</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layout>
                <c:manualLayout>
                  <c:x val="-9.1721161314123195E-3"/>
                  <c:y val="-1.14039956037041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FB9-418C-AE9D-745AB0C401B8}"/>
                </c:ext>
              </c:extLst>
            </c:dLbl>
            <c:dLbl>
              <c:idx val="1"/>
              <c:layout>
                <c:manualLayout>
                  <c:x val="0"/>
                  <c:y val="-2.74734745221987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B9-418C-AE9D-745AB0C401B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Adaptive</c:v>
                </c:pt>
                <c:pt idx="1">
                  <c:v>Fixed 0.7</c:v>
                </c:pt>
              </c:strCache>
            </c:strRef>
          </c:cat>
          <c:val>
            <c:numRef>
              <c:f>Sheet1!$C$2:$C$3</c:f>
              <c:numCache>
                <c:formatCode>General</c:formatCode>
                <c:ptCount val="2"/>
                <c:pt idx="0">
                  <c:v>1.55</c:v>
                </c:pt>
                <c:pt idx="1">
                  <c:v>1.91</c:v>
                </c:pt>
              </c:numCache>
            </c:numRef>
          </c:val>
          <c:extLst>
            <c:ext xmlns:c16="http://schemas.microsoft.com/office/drawing/2014/chart" uri="{C3380CC4-5D6E-409C-BE32-E72D297353CC}">
              <c16:uniqueId val="{00000004-FFB9-418C-AE9D-745AB0C401B8}"/>
            </c:ext>
          </c:extLst>
        </c:ser>
        <c:ser>
          <c:idx val="2"/>
          <c:order val="2"/>
          <c:tx>
            <c:strRef>
              <c:f>Sheet1!$D$1</c:f>
              <c:strCache>
                <c:ptCount val="1"/>
                <c:pt idx="0">
                  <c:v>95% Hausdorff Distance</c:v>
                </c:pt>
              </c:strCache>
            </c:strRef>
          </c:tx>
          <c:spPr>
            <a:solidFill>
              <a:schemeClr val="accent3">
                <a:alpha val="85000"/>
              </a:schemeClr>
            </a:solidFill>
            <a:ln w="9525" cap="flat" cmpd="sng" algn="ctr">
              <a:solidFill>
                <a:schemeClr val="lt1">
                  <a:alpha val="50000"/>
                </a:schemeClr>
              </a:solidFill>
              <a:round/>
            </a:ln>
            <a:effectLst/>
          </c:spPr>
          <c:invertIfNegative val="0"/>
          <c:dLbls>
            <c:dLbl>
              <c:idx val="0"/>
              <c:layout>
                <c:manualLayout>
                  <c:x val="-1.834423226282494E-3"/>
                  <c:y val="-4.229384056522617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B9-418C-AE9D-745AB0C401B8}"/>
                </c:ext>
              </c:extLst>
            </c:dLbl>
            <c:dLbl>
              <c:idx val="1"/>
              <c:layout>
                <c:manualLayout>
                  <c:x val="-1.3452281590833177E-16"/>
                  <c:y val="-3.673798793147219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FB9-418C-AE9D-745AB0C401B8}"/>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Adaptive</c:v>
                </c:pt>
                <c:pt idx="1">
                  <c:v>Fixed 0.7</c:v>
                </c:pt>
              </c:strCache>
            </c:strRef>
          </c:cat>
          <c:val>
            <c:numRef>
              <c:f>Sheet1!$D$2:$D$3</c:f>
              <c:numCache>
                <c:formatCode>General</c:formatCode>
                <c:ptCount val="2"/>
                <c:pt idx="0">
                  <c:v>6.2220000000000004</c:v>
                </c:pt>
                <c:pt idx="1">
                  <c:v>5.32</c:v>
                </c:pt>
              </c:numCache>
            </c:numRef>
          </c:val>
          <c:extLst>
            <c:ext xmlns:c16="http://schemas.microsoft.com/office/drawing/2014/chart" uri="{C3380CC4-5D6E-409C-BE32-E72D297353CC}">
              <c16:uniqueId val="{00000007-FFB9-418C-AE9D-745AB0C401B8}"/>
            </c:ext>
          </c:extLst>
        </c:ser>
        <c:ser>
          <c:idx val="3"/>
          <c:order val="3"/>
          <c:tx>
            <c:strRef>
              <c:f>Sheet1!$E$1</c:f>
              <c:strCache>
                <c:ptCount val="1"/>
                <c:pt idx="0">
                  <c:v>False Positive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Adaptive</c:v>
                </c:pt>
                <c:pt idx="1">
                  <c:v>Fixed 0.7</c:v>
                </c:pt>
              </c:strCache>
            </c:strRef>
          </c:cat>
          <c:val>
            <c:numRef>
              <c:f>Sheet1!$E$2:$E$3</c:f>
              <c:numCache>
                <c:formatCode>General</c:formatCode>
                <c:ptCount val="2"/>
                <c:pt idx="0">
                  <c:v>245</c:v>
                </c:pt>
                <c:pt idx="1">
                  <c:v>316</c:v>
                </c:pt>
              </c:numCache>
            </c:numRef>
          </c:val>
          <c:extLst>
            <c:ext xmlns:c16="http://schemas.microsoft.com/office/drawing/2014/chart" uri="{C3380CC4-5D6E-409C-BE32-E72D297353CC}">
              <c16:uniqueId val="{00000008-FFB9-418C-AE9D-745AB0C401B8}"/>
            </c:ext>
          </c:extLst>
        </c:ser>
        <c:ser>
          <c:idx val="4"/>
          <c:order val="4"/>
          <c:tx>
            <c:strRef>
              <c:f>Sheet1!$F$1</c:f>
              <c:strCache>
                <c:ptCount val="1"/>
                <c:pt idx="0">
                  <c:v>False Negative</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bn-BD"/>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Sheet1!$A$2:$A$3</c:f>
              <c:strCache>
                <c:ptCount val="2"/>
                <c:pt idx="0">
                  <c:v>Adaptive</c:v>
                </c:pt>
                <c:pt idx="1">
                  <c:v>Fixed 0.7</c:v>
                </c:pt>
              </c:strCache>
            </c:strRef>
          </c:cat>
          <c:val>
            <c:numRef>
              <c:f>Sheet1!$F$2:$F$3</c:f>
              <c:numCache>
                <c:formatCode>General</c:formatCode>
                <c:ptCount val="2"/>
                <c:pt idx="0">
                  <c:v>466</c:v>
                </c:pt>
                <c:pt idx="1">
                  <c:v>262</c:v>
                </c:pt>
              </c:numCache>
            </c:numRef>
          </c:val>
          <c:extLst>
            <c:ext xmlns:c16="http://schemas.microsoft.com/office/drawing/2014/chart" uri="{C3380CC4-5D6E-409C-BE32-E72D297353CC}">
              <c16:uniqueId val="{00000009-FFB9-418C-AE9D-745AB0C401B8}"/>
            </c:ext>
          </c:extLst>
        </c:ser>
        <c:dLbls>
          <c:dLblPos val="inEnd"/>
          <c:showLegendKey val="0"/>
          <c:showVal val="1"/>
          <c:showCatName val="0"/>
          <c:showSerName val="0"/>
          <c:showPercent val="0"/>
          <c:showBubbleSize val="0"/>
        </c:dLbls>
        <c:gapWidth val="65"/>
        <c:axId val="1419088959"/>
        <c:axId val="1419084383"/>
      </c:barChart>
      <c:catAx>
        <c:axId val="141908895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bn-BD"/>
          </a:p>
        </c:txPr>
        <c:crossAx val="1419084383"/>
        <c:crosses val="autoZero"/>
        <c:auto val="1"/>
        <c:lblAlgn val="ctr"/>
        <c:lblOffset val="100"/>
        <c:noMultiLvlLbl val="0"/>
      </c:catAx>
      <c:valAx>
        <c:axId val="141908438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41908895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bn-B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bn-BD"/>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cdr:x>
      <cdr:y>0.20794</cdr:y>
    </cdr:from>
    <cdr:to>
      <cdr:x>0.5</cdr:x>
      <cdr:y>0.90777</cdr:y>
    </cdr:to>
    <cdr:cxnSp macro="">
      <cdr:nvCxnSpPr>
        <cdr:cNvPr id="3" name="Straight Connector 2">
          <a:extLst xmlns:a="http://schemas.openxmlformats.org/drawingml/2006/main">
            <a:ext uri="{FF2B5EF4-FFF2-40B4-BE49-F238E27FC236}">
              <a16:creationId xmlns:a16="http://schemas.microsoft.com/office/drawing/2014/main" id="{9A8E10C1-A1EE-4EE8-BA4F-86EE809BD813}"/>
            </a:ext>
          </a:extLst>
        </cdr:cNvPr>
        <cdr:cNvCxnSpPr/>
      </cdr:nvCxnSpPr>
      <cdr:spPr>
        <a:xfrm xmlns:a="http://schemas.openxmlformats.org/drawingml/2006/main">
          <a:off x="3461578" y="801072"/>
          <a:ext cx="0" cy="2695942"/>
        </a:xfrm>
        <a:prstGeom xmlns:a="http://schemas.openxmlformats.org/drawingml/2006/main" prst="line">
          <a:avLst/>
        </a:prstGeom>
        <a:ln xmlns:a="http://schemas.openxmlformats.org/drawingml/2006/main" w="57150">
          <a:solidFill>
            <a:schemeClr val="dk1">
              <a:alpha val="46000"/>
            </a:schemeClr>
          </a:solidFill>
          <a:prstDash val="sys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0.03953</cdr:x>
      <cdr:y>0.76466</cdr:y>
    </cdr:from>
    <cdr:to>
      <cdr:x>0.29969</cdr:x>
      <cdr:y>0.81413</cdr:y>
    </cdr:to>
    <cdr:grpSp>
      <cdr:nvGrpSpPr>
        <cdr:cNvPr id="5" name="Group 4">
          <a:extLst xmlns:a="http://schemas.openxmlformats.org/drawingml/2006/main">
            <a:ext uri="{FF2B5EF4-FFF2-40B4-BE49-F238E27FC236}">
              <a16:creationId xmlns:a16="http://schemas.microsoft.com/office/drawing/2014/main" id="{C82B1EE2-6962-462E-92C4-FC17EADE78E1}"/>
            </a:ext>
          </a:extLst>
        </cdr:cNvPr>
        <cdr:cNvGrpSpPr/>
      </cdr:nvGrpSpPr>
      <cdr:grpSpPr>
        <a:xfrm xmlns:a="http://schemas.openxmlformats.org/drawingml/2006/main">
          <a:off x="273672" y="2945726"/>
          <a:ext cx="1801129" cy="190575"/>
          <a:chOff x="273672" y="2945726"/>
          <a:chExt cx="1801129" cy="190575"/>
        </a:xfrm>
      </cdr:grpSpPr>
      <cdr:sp macro="" textlink="">
        <cdr:nvSpPr>
          <cdr:cNvPr id="7" name="Rectangle 6"/>
          <cdr:cNvSpPr/>
        </cdr:nvSpPr>
        <cdr:spPr>
          <a:xfrm xmlns:a="http://schemas.openxmlformats.org/drawingml/2006/main">
            <a:off x="1478454" y="2945726"/>
            <a:ext cx="596347" cy="190575"/>
          </a:xfrm>
          <a:prstGeom xmlns:a="http://schemas.openxmlformats.org/drawingml/2006/main" prst="rect">
            <a:avLst/>
          </a:prstGeom>
        </cdr:spPr>
        <cdr:style>
          <a:lnRef xmlns:a="http://schemas.openxmlformats.org/drawingml/2006/main" idx="2">
            <a:schemeClr val="accent3">
              <a:shade val="50000"/>
            </a:schemeClr>
          </a:lnRef>
          <a:fillRef xmlns:a="http://schemas.openxmlformats.org/drawingml/2006/main" idx="1">
            <a:schemeClr val="accent3"/>
          </a:fillRef>
          <a:effectRef xmlns:a="http://schemas.openxmlformats.org/drawingml/2006/main" idx="0">
            <a:schemeClr val="accent3"/>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sp macro="" textlink="">
        <cdr:nvSpPr>
          <cdr:cNvPr id="8" name="Rectangle 7"/>
          <cdr:cNvSpPr/>
        </cdr:nvSpPr>
        <cdr:spPr>
          <a:xfrm xmlns:a="http://schemas.openxmlformats.org/drawingml/2006/main">
            <a:off x="870019" y="3046858"/>
            <a:ext cx="596347" cy="89443"/>
          </a:xfrm>
          <a:prstGeom xmlns:a="http://schemas.openxmlformats.org/drawingml/2006/main" prst="rect">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sp macro="" textlink="">
        <cdr:nvSpPr>
          <cdr:cNvPr id="9" name="Rectangle 8"/>
          <cdr:cNvSpPr/>
        </cdr:nvSpPr>
        <cdr:spPr>
          <a:xfrm xmlns:a="http://schemas.openxmlformats.org/drawingml/2006/main">
            <a:off x="273672" y="3090586"/>
            <a:ext cx="596347" cy="45715"/>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grpSp>
  </cdr:relSizeAnchor>
</c:userShape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7.72102" units="1/cm"/>
          <inkml:channelProperty channel="Y" name="resolution" value="37.76224" units="1/cm"/>
          <inkml:channelProperty channel="T" name="resolution" value="1" units="1/dev"/>
        </inkml:channelProperties>
      </inkml:inkSource>
      <inkml:timestamp xml:id="ts0" timeString="2018-10-05T00:08:50.160"/>
    </inkml:context>
    <inkml:brush xml:id="br0">
      <inkml:brushProperty name="width" value="0.00882" units="cm"/>
      <inkml:brushProperty name="height" value="0.00882" units="cm"/>
      <inkml:brushProperty name="fitToCurve" value="1"/>
    </inkml:brush>
  </inkml:definitions>
  <inkml:trace contextRef="#ctx0" brushRef="#br0">61 32 0</inkml:trace>
  <inkml:trace contextRef="#ctx0" brushRef="#br0" timeOffset="1">395 51 0</inkml:trace>
  <inkml:trace contextRef="#ctx0" brushRef="#br0" timeOffset="2">414 162 0</inkml:trace>
  <inkml:trace contextRef="#ctx0" brushRef="#br0" timeOffset="3">451 88 0</inkml:trace>
  <inkml:trace contextRef="#ctx0" brushRef="#br0" timeOffset="4">432 347 0</inkml:trace>
  <inkml:trace contextRef="#ctx0" brushRef="#br0" timeOffset="5">451 347 0</inkml:trace>
  <inkml:trace contextRef="#ctx0" brushRef="#br0" timeOffset="6">358 440 0</inkml:trace>
  <inkml:trace contextRef="#ctx0" brushRef="#br0" timeOffset="7">451 366 0</inkml:trace>
  <inkml:trace contextRef="#ctx0" brushRef="#br0" timeOffset="8">339 422 0</inkml:trace>
  <inkml:trace contextRef="#ctx0" brushRef="#br0" timeOffset="9">312 70 0</inkml:trace>
  <inkml:trace contextRef="#ctx0" brushRef="#br0" timeOffset="10">349-4 0</inkml:trace>
  <inkml:trace contextRef="#ctx0" brushRef="#br0" timeOffset="11">349 5 0</inkml:trace>
  <inkml:trace contextRef="#ctx0" brushRef="#br0" timeOffset="12">349 33 0</inkml:trace>
  <inkml:trace contextRef="#ctx0" brushRef="#br0" timeOffset="13">376 79 0</inkml:trace>
  <inkml:trace contextRef="#ctx0" brushRef="#br0" timeOffset="14">413 79 0</inkml:trace>
  <inkml:trace contextRef="#ctx0" brushRef="#br0" timeOffset="15">451 88 0,'0'10'15</inkml:trace>
  <inkml:trace contextRef="#ctx0" brushRef="#br0" timeOffset="16">441 153 0</inkml:trace>
  <inkml:trace contextRef="#ctx0" brushRef="#br0" timeOffset="17">441 190 0</inkml:trace>
  <inkml:trace contextRef="#ctx0" brushRef="#br0" timeOffset="18">469 172 0</inkml:trace>
  <inkml:trace contextRef="#ctx0" brushRef="#br0" timeOffset="19">469 172 0</inkml:trace>
  <inkml:trace contextRef="#ctx0" brushRef="#br0" timeOffset="20">441 218 0</inkml:trace>
  <inkml:trace contextRef="#ctx0" brushRef="#br0" timeOffset="21">460 227 0,'0'-9'125</inkml:trace>
  <inkml:trace contextRef="#ctx0" brushRef="#br0" timeOffset="22">-124 153 0</inkml:trace>
  <inkml:trace contextRef="#ctx0" brushRef="#br0" timeOffset="23">-31 311 0</inkml:trace>
  <inkml:trace contextRef="#ctx0" brushRef="#br0" timeOffset="24">52 403 0,'9'10'110</inkml:trace>
  <inkml:trace contextRef="#ctx0" brushRef="#br0" timeOffset="25">117 524 0</inkml:trace>
  <inkml:trace contextRef="#ctx0" brushRef="#br0" timeOffset="26">-59 413 0</inkml:trace>
  <inkml:trace contextRef="#ctx0" brushRef="#br0" timeOffset="27">-68 339 0</inkml:trace>
  <inkml:trace contextRef="#ctx0" brushRef="#br0" timeOffset="28">-87 376 0</inkml:trace>
  <inkml:trace contextRef="#ctx0" brushRef="#br0" timeOffset="29">-87 366 0,'0'-18'156</inkml:trace>
  <inkml:trace contextRef="#ctx0" brushRef="#br0" timeOffset="30">-78 385 0</inkml:trace>
  <inkml:trace contextRef="#ctx0" brushRef="#br0" timeOffset="31">-87 329 0</inkml:trace>
  <inkml:trace contextRef="#ctx0" brushRef="#br0" timeOffset="32">-96 385 0</inkml:trace>
  <inkml:trace contextRef="#ctx0" brushRef="#br0" timeOffset="33">-87 394 0</inkml:trace>
  <inkml:trace contextRef="#ctx0" brushRef="#br0" timeOffset="34">-68 339 0,'0'9'31,"0"0"-31</inkml:trace>
  <inkml:trace contextRef="#ctx0" brushRef="#br0" timeOffset="35">-87 329 0</inkml:trace>
  <inkml:trace contextRef="#ctx0" brushRef="#br0" timeOffset="36">302 478 0</inkml:trace>
  <inkml:trace contextRef="#ctx0" brushRef="#br0" timeOffset="37">312 478 0</inkml:trace>
  <inkml:trace contextRef="#ctx0" brushRef="#br0" timeOffset="38">321 459 0,'9'0'78,"-9"-9"-78,9 9 16</inkml:trace>
  <inkml:trace contextRef="#ctx0" brushRef="#br0" timeOffset="39">339 450 0,'10'-19'109</inkml:trace>
  <inkml:trace contextRef="#ctx0" brushRef="#br0" timeOffset="40">358 422 0</inkml:trace>
  <inkml:trace contextRef="#ctx0" brushRef="#br0" timeOffset="41">395 394 0,'-9'0'62,"-1"0"-15</inkml:trace>
  <inkml:trace contextRef="#ctx0" brushRef="#br0" timeOffset="42">-50-23 0</inkml:trace>
  <inkml:trace contextRef="#ctx0" brushRef="#br0" timeOffset="43">24-4 0</inkml:trace>
  <inkml:trace contextRef="#ctx0" brushRef="#br0" timeOffset="44">-50-23 0,'0'-9'79,"0"-1"-33,0 1-46</inkml:trace>
  <inkml:trace contextRef="#ctx0" brushRef="#br0" timeOffset="45">-31-79 0</inkml:trace>
  <inkml:trace contextRef="#ctx0" brushRef="#br0" timeOffset="46">52 23 0,'0'10'93,"9"-10"-77</inkml:trace>
  <inkml:trace contextRef="#ctx0" brushRef="#br0" timeOffset="47">98 33 0</inkml:trace>
  <inkml:trace contextRef="#ctx0" brushRef="#br0" timeOffset="48">80-51 0</inkml:trace>
  <inkml:trace contextRef="#ctx0" brushRef="#br0" timeOffset="49">98-60 0,'-9'0'0,"0"9"15</inkml:trace>
  <inkml:trace contextRef="#ctx0" brushRef="#br0" timeOffset="50">108-14 0,'0'-9'78,"0"0"-62,0-1-1</inkml:trace>
  <inkml:trace contextRef="#ctx0" brushRef="#br0" timeOffset="51">108-51 0</inkml:trace>
  <inkml:trace contextRef="#ctx0" brushRef="#br0" timeOffset="52">126 14 0,'0'-9'93,"-9"9"-93</inkml:trace>
  <inkml:trace contextRef="#ctx0" brushRef="#br0" timeOffset="53">-152 79 0</inkml:trace>
  <inkml:trace contextRef="#ctx0" brushRef="#br0" timeOffset="54">256-4 0</inkml:trace>
  <inkml:trace contextRef="#ctx0" brushRef="#br0" timeOffset="55">247 153 0,'0'9'94</inkml:trace>
  <inkml:trace contextRef="#ctx0" brushRef="#br0" timeOffset="56">-152 135 0</inkml:trace>
  <inkml:trace contextRef="#ctx0" brushRef="#br0" timeOffset="57">-133 172 0</inkml:trace>
  <inkml:trace contextRef="#ctx0" brushRef="#br0" timeOffset="58">182 505 0</inkml:trace>
  <inkml:trace contextRef="#ctx0" brushRef="#br0" timeOffset="59">302 376 0</inkml:trace>
  <inkml:trace contextRef="#ctx0" brushRef="#br0" timeOffset="60">61 487 0</inkml:trace>
  <inkml:trace contextRef="#ctx0" brushRef="#br0" timeOffset="61">423 339 0</inkml:trace>
  <inkml:trace contextRef="#ctx0" brushRef="#br0" timeOffset="62">413 227 0</inkml:trace>
  <inkml:trace contextRef="#ctx0" brushRef="#br0" timeOffset="63">451 218 0</inkml:trace>
  <inkml:trace contextRef="#ctx0" brushRef="#br0" timeOffset="64">451 246 0</inkml:trace>
  <inkml:trace contextRef="#ctx0" brushRef="#br0" timeOffset="65">423 144 0</inkml:trace>
  <inkml:trace contextRef="#ctx0" brushRef="#br0" timeOffset="66">451 199 0</inkml:trace>
  <inkml:trace contextRef="#ctx0" brushRef="#br0" timeOffset="67">274 5 0</inkml:trace>
  <inkml:trace contextRef="#ctx0" brushRef="#br0" timeOffset="68">395 60 0</inkml:trace>
  <inkml:trace contextRef="#ctx0" brushRef="#br0" timeOffset="69">219 5 0</inkml:trace>
  <inkml:trace contextRef="#ctx0" brushRef="#br0" timeOffset="70">219 5 0</inkml:trace>
  <inkml:trace contextRef="#ctx0" brushRef="#br0" timeOffset="71">293-42 0</inkml:trace>
  <inkml:trace contextRef="#ctx0" brushRef="#br0" timeOffset="72">219 14 0,'0'9'234,"0"1"-203</inkml:trace>
  <inkml:trace contextRef="#ctx0" brushRef="#br0" timeOffset="73">219 14 0</inkml:trace>
  <inkml:trace contextRef="#ctx0" brushRef="#br0" timeOffset="74">-31 478 0,'18'0'1282,"-9"0"-1251,10 0 78</inkml:trace>
  <inkml:trace contextRef="#ctx0" brushRef="#br0" timeOffset="75">-68 94 0</inkml:trace>
  <inkml:trace contextRef="#ctx0" brushRef="#br0" timeOffset="76">-81 156 0</inkml:trace>
  <inkml:trace contextRef="#ctx0" brushRef="#br0" timeOffset="77">-81 205 0</inkml:trace>
  <inkml:trace contextRef="#ctx0" brushRef="#br0" timeOffset="78">-31 218 0</inkml:trace>
  <inkml:trace contextRef="#ctx0" brushRef="#br0" timeOffset="79">-19 168 0</inkml:trace>
  <inkml:trace contextRef="#ctx0" brushRef="#br0" timeOffset="80">-7 304 0</inkml:trace>
  <inkml:trace contextRef="#ctx0" brushRef="#br0" timeOffset="81">-31 329 0</inkml:trace>
  <inkml:trace contextRef="#ctx0" brushRef="#br0" timeOffset="82">18 391 0</inkml:trace>
  <inkml:trace contextRef="#ctx0" brushRef="#br0" timeOffset="83">18 57 0</inkml:trace>
  <inkml:trace contextRef="#ctx0" brushRef="#br0" timeOffset="84">18 69 0</inkml:trace>
  <inkml:trace contextRef="#ctx0" brushRef="#br0" timeOffset="85">55 193 0</inkml:trace>
  <inkml:trace contextRef="#ctx0" brushRef="#br0" timeOffset="86">55 329 0</inkml:trace>
  <inkml:trace contextRef="#ctx0" brushRef="#br0" timeOffset="87">-81 69 0,'-12'0'125,"24"13"-125</inkml:trace>
  <inkml:trace contextRef="#ctx0" brushRef="#br0" timeOffset="88">-44 94 0</inkml:trace>
  <inkml:trace contextRef="#ctx0" brushRef="#br0" timeOffset="89">30 193 0,'13'25'125</inkml:trace>
  <inkml:trace contextRef="#ctx0" brushRef="#br0" timeOffset="90">179 378 0</inkml:trace>
  <inkml:trace contextRef="#ctx0" brushRef="#br0" timeOffset="91">339 317 0</inkml:trace>
  <inkml:trace contextRef="#ctx0" brushRef="#br0" timeOffset="92">352 181 0,'0'-13'62</inkml:trace>
  <inkml:trace contextRef="#ctx0" brushRef="#br0" timeOffset="93">-81 156 0</inkml:trace>
  <inkml:trace contextRef="#ctx0" brushRef="#br0" timeOffset="94">68 94 0</inkml:trace>
  <inkml:trace contextRef="#ctx0" brushRef="#br0" timeOffset="95">339 57 0</inkml:trace>
  <inkml:trace contextRef="#ctx0" brushRef="#br0" timeOffset="96">-105 119 0,'0'-13'78</inkml:trace>
  <inkml:trace contextRef="#ctx0" brushRef="#br0" timeOffset="97">-81 329 0</inkml:trace>
  <inkml:trace contextRef="#ctx0" brushRef="#br0" timeOffset="98">-44 69 0,'13'0'62</inkml:trace>
  <inkml:trace contextRef="#ctx0" brushRef="#br0" timeOffset="99">43 131 0,'0'25'94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07E1F-755E-4CF4-8F8D-9E291CA9A0B9}" type="datetimeFigureOut">
              <a:rPr lang="en-US" smtClean="0"/>
              <a:t>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D2AB6-A5E5-4156-B2FD-06B61A09BB87}" type="slidenum">
              <a:rPr lang="en-US" smtClean="0"/>
              <a:t>‹#›</a:t>
            </a:fld>
            <a:endParaRPr lang="en-US"/>
          </a:p>
        </p:txBody>
      </p:sp>
    </p:spTree>
    <p:extLst>
      <p:ext uri="{BB962C8B-B14F-4D97-AF65-F5344CB8AC3E}">
        <p14:creationId xmlns:p14="http://schemas.microsoft.com/office/powerpoint/2010/main" val="3352344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5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B5B1A0-A60F-414C-B9B9-8BFFA5B75AE9}"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3494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463906-AFF9-4B69-A012-96CB84C56C27}"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276875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B5A7FA-7321-42BA-9519-2E8439CE703B}"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222957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Alt">
    <p:spTree>
      <p:nvGrpSpPr>
        <p:cNvPr id="1" name=""/>
        <p:cNvGrpSpPr/>
        <p:nvPr/>
      </p:nvGrpSpPr>
      <p:grpSpPr>
        <a:xfrm>
          <a:off x="0" y="0"/>
          <a:ext cx="0" cy="0"/>
          <a:chOff x="0" y="0"/>
          <a:chExt cx="0" cy="0"/>
        </a:xfrm>
      </p:grpSpPr>
      <p:sp>
        <p:nvSpPr>
          <p:cNvPr id="157" name="Shape 157"/>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19106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25851A-F64E-43C0-9B47-3E868C11F0C7}"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1054631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B9407F-ED68-4D6F-AB23-89529FCA357E}" type="datetime1">
              <a:rPr lang="en-US" smtClean="0"/>
              <a:t>10/6/2018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197676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F631FF-434D-4718-8577-FC222EACB8F2}"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26096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213C9F-16D6-4672-A4B6-EAE359667EF8}" type="datetime1">
              <a:rPr lang="en-US" smtClean="0"/>
              <a:t>10/6/2018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13195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1F275-D6C4-4479-A0BB-025F91340979}" type="datetime1">
              <a:rPr lang="en-US" smtClean="0"/>
              <a:t>10/6/2018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361087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738C4-BF0F-47E4-9109-F0EF085C1515}" type="datetime1">
              <a:rPr lang="en-US" smtClean="0"/>
              <a:t>10/6/2018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43831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A582DA-55AF-4E66-8795-6224285B17DE}"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243005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5DEE7-6D18-494E-86AC-AAA99D87165A}" type="datetime1">
              <a:rPr lang="en-US" smtClean="0"/>
              <a:t>10/6/2018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0E94C-8395-4817-8478-8865915CB9AD}" type="slidenum">
              <a:rPr lang="en-US" smtClean="0"/>
              <a:t>‹#›</a:t>
            </a:fld>
            <a:endParaRPr lang="en-US"/>
          </a:p>
        </p:txBody>
      </p:sp>
    </p:spTree>
    <p:extLst>
      <p:ext uri="{BB962C8B-B14F-4D97-AF65-F5344CB8AC3E}">
        <p14:creationId xmlns:p14="http://schemas.microsoft.com/office/powerpoint/2010/main" val="285965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29CC8-E658-407B-9F2C-A6E44B115CBF}" type="datetime1">
              <a:rPr lang="en-US" smtClean="0"/>
              <a:t>10/6/2018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0E94C-8395-4817-8478-8865915CB9AD}" type="slidenum">
              <a:rPr lang="en-US" smtClean="0"/>
              <a:t>‹#›</a:t>
            </a:fld>
            <a:endParaRPr lang="en-US"/>
          </a:p>
        </p:txBody>
      </p:sp>
    </p:spTree>
    <p:extLst>
      <p:ext uri="{BB962C8B-B14F-4D97-AF65-F5344CB8AC3E}">
        <p14:creationId xmlns:p14="http://schemas.microsoft.com/office/powerpoint/2010/main" val="13699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ti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4.png"/><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4.png"/><Relationship Id="rId5" Type="http://schemas.openxmlformats.org/officeDocument/2006/relationships/image" Target="../media/image17.png"/><Relationship Id="rId10" Type="http://schemas.openxmlformats.org/officeDocument/2006/relationships/image" Target="../media/image33.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4.emf"/><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8.png"/><Relationship Id="rId5" Type="http://schemas.openxmlformats.org/officeDocument/2006/relationships/image" Target="../media/image17.png"/><Relationship Id="rId10" Type="http://schemas.openxmlformats.org/officeDocument/2006/relationships/image" Target="../media/image11.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35.png"/><Relationship Id="rId7" Type="http://schemas.openxmlformats.org/officeDocument/2006/relationships/image" Target="../media/image4.png"/><Relationship Id="rId12" Type="http://schemas.openxmlformats.org/officeDocument/2006/relationships/chart" Target="../charts/chart5.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hart" Target="../charts/chart4.xml"/><Relationship Id="rId5" Type="http://schemas.openxmlformats.org/officeDocument/2006/relationships/image" Target="../media/image37.png"/><Relationship Id="rId10" Type="http://schemas.openxmlformats.org/officeDocument/2006/relationships/chart" Target="../charts/chart3.xml"/><Relationship Id="rId4" Type="http://schemas.openxmlformats.org/officeDocument/2006/relationships/image" Target="../media/image36.png"/><Relationship Id="rId9"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mailto:abidabrar.1bd@gmail.com?sub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6"/>
          <p:cNvSpPr/>
          <p:nvPr/>
        </p:nvSpPr>
        <p:spPr>
          <a:xfrm>
            <a:off x="1647809" y="1323562"/>
            <a:ext cx="9144000" cy="2907473"/>
          </a:xfrm>
          <a:prstGeom prst="rect">
            <a:avLst/>
          </a:prstGeom>
          <a:solidFill>
            <a:schemeClr val="bg1">
              <a:lumMod val="95000"/>
            </a:schemeClr>
          </a:solidFill>
          <a:ln w="12700">
            <a:miter lim="400000"/>
          </a:ln>
        </p:spPr>
        <p:txBody>
          <a:bodyPr lIns="35719" tIns="35719" rIns="35719" bIns="35719" anchor="ctr"/>
          <a:lstStyle/>
          <a:p>
            <a:pPr algn="ctr">
              <a:lnSpc>
                <a:spcPct val="80000"/>
              </a:lnSpc>
              <a:defRPr sz="2800" cap="all">
                <a:solidFill>
                  <a:srgbClr val="FFFFFF"/>
                </a:solidFill>
                <a:latin typeface="+mn-lt"/>
                <a:ea typeface="+mn-ea"/>
                <a:cs typeface="+mn-cs"/>
                <a:sym typeface="DIN Condensed"/>
              </a:defRPr>
            </a:pPr>
            <a:endParaRPr sz="1969"/>
          </a:p>
        </p:txBody>
      </p:sp>
      <p:grpSp>
        <p:nvGrpSpPr>
          <p:cNvPr id="3" name="Group 177"/>
          <p:cNvGrpSpPr/>
          <p:nvPr/>
        </p:nvGrpSpPr>
        <p:grpSpPr>
          <a:xfrm>
            <a:off x="2305935" y="3181499"/>
            <a:ext cx="7663489" cy="1652424"/>
            <a:chOff x="23654" y="-80394"/>
            <a:chExt cx="10899182" cy="2350113"/>
          </a:xfrm>
        </p:grpSpPr>
        <p:pic>
          <p:nvPicPr>
            <p:cNvPr id="5" name="uday2.png"/>
            <p:cNvPicPr>
              <a:picLocks noChangeAspect="1"/>
            </p:cNvPicPr>
            <p:nvPr/>
          </p:nvPicPr>
          <p:blipFill>
            <a:blip r:embed="rId3">
              <a:extLst/>
            </a:blip>
            <a:srcRect l="33085" t="5529" r="12923" b="60802"/>
            <a:stretch>
              <a:fillRect/>
            </a:stretch>
          </p:blipFill>
          <p:spPr>
            <a:xfrm>
              <a:off x="23654" y="-80394"/>
              <a:ext cx="1824636" cy="182453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Shape 172"/>
            <p:cNvSpPr/>
            <p:nvPr/>
          </p:nvSpPr>
          <p:spPr>
            <a:xfrm>
              <a:off x="115092" y="1829733"/>
              <a:ext cx="1570802" cy="4258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p>
              <a:pPr algn="ctr"/>
              <a:r>
                <a:rPr sz="1477" dirty="0">
                  <a:solidFill>
                    <a:srgbClr val="222222"/>
                  </a:solidFill>
                  <a:latin typeface="Futura Medium" charset="0"/>
                  <a:ea typeface="Futura Medium" charset="0"/>
                  <a:cs typeface="Futura Medium" charset="0"/>
                </a:rPr>
                <a:t>Uday Kamal</a:t>
              </a:r>
            </a:p>
          </p:txBody>
        </p:sp>
        <p:sp>
          <p:nvSpPr>
            <p:cNvPr id="8" name="Shape 173"/>
            <p:cNvSpPr/>
            <p:nvPr/>
          </p:nvSpPr>
          <p:spPr>
            <a:xfrm>
              <a:off x="2579815" y="1821384"/>
              <a:ext cx="2589882" cy="4258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p>
              <a:pPr algn="ctr"/>
              <a:r>
                <a:rPr lang="en-US" sz="1477" dirty="0">
                  <a:solidFill>
                    <a:srgbClr val="222222"/>
                  </a:solidFill>
                  <a:latin typeface="Futura Medium" charset="0"/>
                  <a:ea typeface="Futura Medium" charset="0"/>
                  <a:cs typeface="Futura Medium" charset="0"/>
                </a:rPr>
                <a:t>Abdul Muntakim Rafi</a:t>
              </a:r>
              <a:endParaRPr sz="1477" dirty="0">
                <a:solidFill>
                  <a:srgbClr val="222222"/>
                </a:solidFill>
                <a:latin typeface="Futura Medium" charset="0"/>
                <a:ea typeface="Futura Medium" charset="0"/>
                <a:cs typeface="Futura Medium" charset="0"/>
              </a:endParaRPr>
            </a:p>
          </p:txBody>
        </p:sp>
        <p:sp>
          <p:nvSpPr>
            <p:cNvPr id="9" name="Shape 174"/>
            <p:cNvSpPr/>
            <p:nvPr/>
          </p:nvSpPr>
          <p:spPr>
            <a:xfrm>
              <a:off x="5554866" y="1829732"/>
              <a:ext cx="2396099" cy="4258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p>
              <a:pPr algn="ctr"/>
              <a:r>
                <a:rPr lang="en-US" sz="1477" dirty="0">
                  <a:solidFill>
                    <a:srgbClr val="222222"/>
                  </a:solidFill>
                  <a:latin typeface="Futura Medium" charset="0"/>
                  <a:ea typeface="Futura Medium" charset="0"/>
                  <a:cs typeface="Futura Medium" charset="0"/>
                </a:rPr>
                <a:t>Md. Rakibul Hoque</a:t>
              </a:r>
              <a:endParaRPr sz="1477" dirty="0">
                <a:solidFill>
                  <a:srgbClr val="222222"/>
                </a:solidFill>
                <a:latin typeface="Futura Medium" charset="0"/>
                <a:ea typeface="Futura Medium" charset="0"/>
                <a:cs typeface="Futura Medium" charset="0"/>
              </a:endParaRPr>
            </a:p>
          </p:txBody>
        </p:sp>
        <p:pic>
          <p:nvPicPr>
            <p:cNvPr id="10" name="pasted-image.tiff"/>
            <p:cNvPicPr>
              <a:picLocks noChangeAspect="1"/>
            </p:cNvPicPr>
            <p:nvPr/>
          </p:nvPicPr>
          <p:blipFill>
            <a:blip r:embed="rId4">
              <a:extLst/>
            </a:blip>
            <a:srcRect l="4053" t="550" r="4045" b="7548"/>
            <a:stretch>
              <a:fillRect/>
            </a:stretch>
          </p:blipFill>
          <p:spPr>
            <a:xfrm>
              <a:off x="8428552" y="0"/>
              <a:ext cx="1875667" cy="1875649"/>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2" y="1005"/>
                    <a:pt x="2881" y="3016"/>
                  </a:cubicBezTo>
                  <a:cubicBezTo>
                    <a:pt x="-961" y="7037"/>
                    <a:pt x="-961" y="13558"/>
                    <a:pt x="2881" y="17579"/>
                  </a:cubicBezTo>
                  <a:cubicBezTo>
                    <a:pt x="6723" y="21600"/>
                    <a:pt x="12955" y="21600"/>
                    <a:pt x="16797" y="17579"/>
                  </a:cubicBezTo>
                  <a:cubicBezTo>
                    <a:pt x="20639" y="13558"/>
                    <a:pt x="20639" y="7037"/>
                    <a:pt x="16797" y="3016"/>
                  </a:cubicBezTo>
                  <a:cubicBezTo>
                    <a:pt x="14876" y="1005"/>
                    <a:pt x="12357" y="0"/>
                    <a:pt x="9839" y="0"/>
                  </a:cubicBezTo>
                  <a:close/>
                </a:path>
              </a:pathLst>
            </a:custGeom>
            <a:ln w="50800" cap="flat">
              <a:noFill/>
              <a:prstDash val="solid"/>
              <a:miter lim="400000"/>
            </a:ln>
            <a:effectLst/>
          </p:spPr>
        </p:pic>
        <p:sp>
          <p:nvSpPr>
            <p:cNvPr id="11" name="Shape 176"/>
            <p:cNvSpPr/>
            <p:nvPr/>
          </p:nvSpPr>
          <p:spPr>
            <a:xfrm>
              <a:off x="8169990" y="1843846"/>
              <a:ext cx="2752846" cy="4258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5719" tIns="35719" rIns="35719" bIns="35719" numCol="1" anchor="ctr">
              <a:spAutoFit/>
            </a:bodyPr>
            <a:lstStyle/>
            <a:p>
              <a:pPr algn="ctr"/>
              <a:r>
                <a:rPr lang="en-US" sz="1477" dirty="0">
                  <a:solidFill>
                    <a:srgbClr val="222222"/>
                  </a:solidFill>
                  <a:latin typeface="Futura Medium" charset="0"/>
                  <a:ea typeface="Futura Medium" charset="0"/>
                  <a:cs typeface="Futura Medium" charset="0"/>
                </a:rPr>
                <a:t>Dr. </a:t>
              </a:r>
              <a:r>
                <a:rPr sz="1477" dirty="0">
                  <a:solidFill>
                    <a:srgbClr val="222222"/>
                  </a:solidFill>
                  <a:latin typeface="Futura Medium" charset="0"/>
                  <a:ea typeface="Futura Medium" charset="0"/>
                  <a:cs typeface="Futura Medium" charset="0"/>
                </a:rPr>
                <a:t>Md. Kamrul Hasan</a:t>
              </a:r>
            </a:p>
          </p:txBody>
        </p:sp>
      </p:grpSp>
      <p:sp>
        <p:nvSpPr>
          <p:cNvPr id="13" name="Shape 167"/>
          <p:cNvSpPr txBox="1">
            <a:spLocks/>
          </p:cNvSpPr>
          <p:nvPr/>
        </p:nvSpPr>
        <p:spPr>
          <a:xfrm>
            <a:off x="1282629" y="1304078"/>
            <a:ext cx="9613765" cy="1729112"/>
          </a:xfrm>
          <a:prstGeom prst="rect">
            <a:avLst/>
          </a:prstGeom>
        </p:spPr>
        <p:txBody>
          <a:bodyPr/>
          <a:lstStyle>
            <a:lvl1pPr marL="0" marR="0" indent="0" algn="l" defTabSz="578358" rtl="0" latinLnBrk="0">
              <a:lnSpc>
                <a:spcPct val="80000"/>
              </a:lnSpc>
              <a:spcBef>
                <a:spcPts val="2800"/>
              </a:spcBef>
              <a:spcAft>
                <a:spcPts val="0"/>
              </a:spcAft>
              <a:buClrTx/>
              <a:buSzTx/>
              <a:buFontTx/>
              <a:buNone/>
              <a:tabLst/>
              <a:defRPr sz="1683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a:lstStyle>
          <a:p>
            <a:pPr algn="ctr">
              <a:lnSpc>
                <a:spcPct val="100000"/>
              </a:lnSpc>
              <a:spcBef>
                <a:spcPts val="3000"/>
              </a:spcBef>
            </a:pPr>
            <a:r>
              <a:rPr lang="en-US" sz="4400" dirty="0">
                <a:solidFill>
                  <a:schemeClr val="tx1">
                    <a:lumMod val="85000"/>
                    <a:lumOff val="15000"/>
                  </a:schemeClr>
                </a:solidFill>
                <a:latin typeface="Helvetica" panose="020B0604020202030204" pitchFamily="34" charset="0"/>
                <a:ea typeface="Cambria Math" panose="02040503050406030204" pitchFamily="18" charset="0"/>
              </a:rPr>
              <a:t>Lung Cancer Radiomics Tumor Region Segmentation</a:t>
            </a:r>
          </a:p>
        </p:txBody>
      </p:sp>
      <p:sp>
        <p:nvSpPr>
          <p:cNvPr id="14" name="Shape 168"/>
          <p:cNvSpPr txBox="1">
            <a:spLocks/>
          </p:cNvSpPr>
          <p:nvPr/>
        </p:nvSpPr>
        <p:spPr>
          <a:xfrm>
            <a:off x="2095500" y="182518"/>
            <a:ext cx="8034933" cy="431336"/>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algn="ctr">
              <a:buNone/>
            </a:pPr>
            <a:r>
              <a:rPr lang="en-US" sz="3094" spc="77" dirty="0">
                <a:solidFill>
                  <a:schemeClr val="bg1">
                    <a:lumMod val="10000"/>
                    <a:lumOff val="90000"/>
                  </a:schemeClr>
                </a:solidFill>
                <a:latin typeface="Futura Medium" charset="0"/>
                <a:ea typeface="Futura Medium" charset="0"/>
                <a:cs typeface="Futura Medium" charset="0"/>
              </a:rPr>
              <a:t>IEEE VIP CUP 2018</a:t>
            </a:r>
          </a:p>
        </p:txBody>
      </p:sp>
      <p:sp>
        <p:nvSpPr>
          <p:cNvPr id="15" name="Shape 168"/>
          <p:cNvSpPr txBox="1">
            <a:spLocks/>
          </p:cNvSpPr>
          <p:nvPr/>
        </p:nvSpPr>
        <p:spPr>
          <a:xfrm>
            <a:off x="2095500" y="5589984"/>
            <a:ext cx="8572500" cy="1268016"/>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defTabSz="642915">
              <a:spcBef>
                <a:spcPts val="0"/>
              </a:spcBef>
              <a:buClrTx/>
              <a:buSzTx/>
              <a:buNone/>
              <a:defRPr/>
            </a:pPr>
            <a:endParaRPr lang="en-US" sz="2391" dirty="0">
              <a:solidFill>
                <a:srgbClr val="222222"/>
              </a:solidFill>
            </a:endParaRPr>
          </a:p>
        </p:txBody>
      </p:sp>
      <p:sp>
        <p:nvSpPr>
          <p:cNvPr id="17" name="Shape 168"/>
          <p:cNvSpPr txBox="1">
            <a:spLocks/>
          </p:cNvSpPr>
          <p:nvPr/>
        </p:nvSpPr>
        <p:spPr>
          <a:xfrm>
            <a:off x="768483" y="4999372"/>
            <a:ext cx="10642059" cy="749828"/>
          </a:xfrm>
          <a:prstGeom prst="rect">
            <a:avLst/>
          </a:prstGeom>
          <a:solidFill>
            <a:srgbClr val="354582"/>
          </a:solidFill>
          <a:ln>
            <a:noFill/>
          </a:ln>
        </p:spPr>
        <p:txBody>
          <a:bodyPr anchor="ctr" anchorCtr="1"/>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algn="ctr">
              <a:buNone/>
            </a:pPr>
            <a:r>
              <a:rPr lang="en-US" sz="4400" dirty="0">
                <a:ln>
                  <a:solidFill>
                    <a:schemeClr val="bg1"/>
                  </a:solidFill>
                </a:ln>
                <a:solidFill>
                  <a:schemeClr val="bg1"/>
                </a:solidFill>
                <a:latin typeface="Helvetica" panose="020B0604020202030204" pitchFamily="34" charset="0"/>
                <a:ea typeface="DIN Condensed" charset="0"/>
                <a:cs typeface="DIN Condensed" charset="0"/>
              </a:rPr>
              <a:t>Team Spectrum</a:t>
            </a:r>
            <a:endParaRPr lang="en-US" sz="4400" b="1" dirty="0">
              <a:ln>
                <a:solidFill>
                  <a:schemeClr val="bg1"/>
                </a:solidFill>
              </a:ln>
              <a:solidFill>
                <a:schemeClr val="bg1"/>
              </a:solidFill>
              <a:latin typeface="Helvetica" panose="020B0604020202030204" pitchFamily="34" charset="0"/>
              <a:ea typeface="DIN Condensed" charset="0"/>
              <a:cs typeface="DIN Condensed" charset="0"/>
            </a:endParaRPr>
          </a:p>
        </p:txBody>
      </p:sp>
      <p:grpSp>
        <p:nvGrpSpPr>
          <p:cNvPr id="4" name="Group 3"/>
          <p:cNvGrpSpPr/>
          <p:nvPr/>
        </p:nvGrpSpPr>
        <p:grpSpPr>
          <a:xfrm>
            <a:off x="1352958" y="5781672"/>
            <a:ext cx="9029700" cy="521927"/>
            <a:chOff x="1409700" y="5553852"/>
            <a:chExt cx="9144000" cy="521927"/>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6359" y="5553852"/>
              <a:ext cx="521928" cy="521927"/>
            </a:xfrm>
            <a:prstGeom prst="rect">
              <a:avLst/>
            </a:prstGeom>
          </p:spPr>
        </p:pic>
        <p:sp>
          <p:nvSpPr>
            <p:cNvPr id="19" name="Rectangle 18"/>
            <p:cNvSpPr/>
            <p:nvPr/>
          </p:nvSpPr>
          <p:spPr>
            <a:xfrm>
              <a:off x="1409700" y="5572685"/>
              <a:ext cx="9144000" cy="438582"/>
            </a:xfrm>
            <a:prstGeom prst="rect">
              <a:avLst/>
            </a:prstGeom>
          </p:spPr>
          <p:txBody>
            <a:bodyPr wrap="square">
              <a:spAutoFit/>
            </a:bodyPr>
            <a:lstStyle/>
            <a:p>
              <a:pPr lvl="2" algn="ctr">
                <a:spcBef>
                  <a:spcPts val="1969"/>
                </a:spcBef>
                <a:defRPr sz="2800"/>
              </a:pPr>
              <a:r>
                <a:rPr lang="en-US" sz="2250" dirty="0">
                  <a:solidFill>
                    <a:srgbClr val="222222"/>
                  </a:solidFill>
                  <a:latin typeface="Futura Medium" charset="0"/>
                  <a:ea typeface="Futura Medium" charset="0"/>
                  <a:cs typeface="Futura Medium" charset="0"/>
                </a:rPr>
                <a:t>Bangladesh University of Engineering and Technology (BUET)</a:t>
              </a:r>
            </a:p>
          </p:txBody>
        </p:sp>
      </p:grpSp>
      <p:cxnSp>
        <p:nvCxnSpPr>
          <p:cNvPr id="20" name="Straight Connector 19"/>
          <p:cNvCxnSpPr/>
          <p:nvPr/>
        </p:nvCxnSpPr>
        <p:spPr>
          <a:xfrm>
            <a:off x="2826327" y="773084"/>
            <a:ext cx="6786965" cy="1566"/>
          </a:xfrm>
          <a:prstGeom prst="line">
            <a:avLst/>
          </a:prstGeom>
          <a:noFill/>
          <a:ln w="25400" cap="flat">
            <a:solidFill>
              <a:srgbClr val="FFFFFF"/>
            </a:solidFill>
            <a:prstDash val="solid"/>
            <a:miter lim="400000"/>
          </a:ln>
          <a:effectLst/>
          <a:sp3d/>
        </p:spPr>
        <p:style>
          <a:lnRef idx="0">
            <a:scrgbClr r="0" g="0" b="0"/>
          </a:lnRef>
          <a:fillRef idx="0">
            <a:scrgbClr r="0" g="0" b="0"/>
          </a:fillRef>
          <a:effectRef idx="0">
            <a:scrgbClr r="0" g="0" b="0"/>
          </a:effectRef>
          <a:fontRef idx="none"/>
        </p:style>
      </p:cxnSp>
      <p:pic>
        <p:nvPicPr>
          <p:cNvPr id="23" name="Picture 22">
            <a:extLst>
              <a:ext uri="{FF2B5EF4-FFF2-40B4-BE49-F238E27FC236}">
                <a16:creationId xmlns:a16="http://schemas.microsoft.com/office/drawing/2014/main" id="{03EABA88-695A-4440-ADF5-1DCBECB723E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3663" y="3173239"/>
            <a:ext cx="1280158" cy="134544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Picture 27">
            <a:extLst>
              <a:ext uri="{FF2B5EF4-FFF2-40B4-BE49-F238E27FC236}">
                <a16:creationId xmlns:a16="http://schemas.microsoft.com/office/drawing/2014/main" id="{5DD34C7B-5A2D-4161-A750-2A0E201D4A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1333" y="3198639"/>
            <a:ext cx="1280160" cy="129715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lide Number Placeholder 5"/>
          <p:cNvSpPr>
            <a:spLocks noGrp="1"/>
          </p:cNvSpPr>
          <p:nvPr>
            <p:ph type="sldNum" sz="quarter" idx="2"/>
          </p:nvPr>
        </p:nvSpPr>
        <p:spPr/>
        <p:txBody>
          <a:bodyPr/>
          <a:lstStyle/>
          <a:p>
            <a:fld id="{86CB4B4D-7CA3-9044-876B-883B54F8677D}" type="slidenum">
              <a:rPr lang="en-US" smtClean="0"/>
              <a:t>1</a:t>
            </a:fld>
            <a:endParaRPr lang="en-US" dirty="0"/>
          </a:p>
        </p:txBody>
      </p:sp>
      <p:sp>
        <p:nvSpPr>
          <p:cNvPr id="12" name="TextBox 11"/>
          <p:cNvSpPr txBox="1"/>
          <p:nvPr/>
        </p:nvSpPr>
        <p:spPr>
          <a:xfrm>
            <a:off x="1567992" y="7112000"/>
            <a:ext cx="9144000" cy="2893100"/>
          </a:xfrm>
          <a:prstGeom prst="rect">
            <a:avLst/>
          </a:prstGeom>
          <a:noFill/>
        </p:spPr>
        <p:txBody>
          <a:bodyPr wrap="square" rtlCol="0">
            <a:spAutoFit/>
          </a:bodyPr>
          <a:lstStyle/>
          <a:p>
            <a:r>
              <a:rPr lang="en-US" sz="2000" b="1" dirty="0"/>
              <a:t>Speech:</a:t>
            </a:r>
            <a:endParaRPr lang="en-US" b="1" dirty="0"/>
          </a:p>
          <a:p>
            <a:r>
              <a:rPr lang="en-US" dirty="0"/>
              <a:t>Good evening everyone. Welcome to our presentation on this years IEEE Video and Image Processing Cup, which was Lung Cancer Radiomics Tumor Region Segmentation</a:t>
            </a:r>
          </a:p>
          <a:p>
            <a:endParaRPr lang="en-US" dirty="0"/>
          </a:p>
          <a:p>
            <a:r>
              <a:rPr lang="en-US" dirty="0"/>
              <a:t>I am </a:t>
            </a:r>
            <a:r>
              <a:rPr lang="en-US" dirty="0" err="1"/>
              <a:t>Uday</a:t>
            </a:r>
            <a:r>
              <a:rPr lang="en-US" dirty="0"/>
              <a:t> Kamal from team </a:t>
            </a:r>
            <a:r>
              <a:rPr lang="en-US" b="1" dirty="0"/>
              <a:t>Spectrum</a:t>
            </a:r>
            <a:r>
              <a:rPr lang="en-US" dirty="0"/>
              <a:t>, my other team members are Abdul </a:t>
            </a:r>
            <a:r>
              <a:rPr lang="en-US" dirty="0" err="1"/>
              <a:t>Muntakim</a:t>
            </a:r>
            <a:r>
              <a:rPr lang="en-US" dirty="0"/>
              <a:t> Rafi, who is here with me and Md. </a:t>
            </a:r>
            <a:r>
              <a:rPr lang="en-US" dirty="0" err="1"/>
              <a:t>Rakibul</a:t>
            </a:r>
            <a:r>
              <a:rPr lang="en-US" dirty="0"/>
              <a:t> </a:t>
            </a:r>
            <a:r>
              <a:rPr lang="en-US" dirty="0" err="1"/>
              <a:t>Hoque</a:t>
            </a:r>
            <a:r>
              <a:rPr lang="en-US" dirty="0"/>
              <a:t> as well as Prof. Dr. Md. </a:t>
            </a:r>
            <a:r>
              <a:rPr lang="en-US" dirty="0" err="1"/>
              <a:t>Kamrul</a:t>
            </a:r>
            <a:r>
              <a:rPr lang="en-US" dirty="0"/>
              <a:t> Hasan from Bangladesh University of Engineering and Technology.</a:t>
            </a:r>
          </a:p>
          <a:p>
            <a:r>
              <a:rPr lang="en-US" dirty="0"/>
              <a:t>#First of all, I would especially like to thank this years ICIP organizers for doing everything #possible from their end to ensure our participation today. </a:t>
            </a:r>
          </a:p>
          <a:p>
            <a:r>
              <a:rPr lang="en-US" dirty="0"/>
              <a:t>Now, without further delay, I would like to start our presentation.</a:t>
            </a:r>
          </a:p>
        </p:txBody>
      </p:sp>
      <p:sp>
        <p:nvSpPr>
          <p:cNvPr id="16" name="TextBox 15"/>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3990553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330598" y="2365727"/>
            <a:ext cx="1590260" cy="772337"/>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br>
              <a:rPr lang="en-US" dirty="0"/>
            </a:br>
            <a:r>
              <a:rPr lang="en-US" dirty="0"/>
              <a:t>BLOCK</a:t>
            </a:r>
          </a:p>
        </p:txBody>
      </p:sp>
      <p:sp>
        <p:nvSpPr>
          <p:cNvPr id="5" name="TextBox 4"/>
          <p:cNvSpPr txBox="1"/>
          <p:nvPr/>
        </p:nvSpPr>
        <p:spPr>
          <a:xfrm>
            <a:off x="692059" y="-106528"/>
            <a:ext cx="10499815" cy="1415772"/>
          </a:xfrm>
          <a:prstGeom prst="rect">
            <a:avLst/>
          </a:prstGeom>
          <a:noFill/>
        </p:spPr>
        <p:txBody>
          <a:bodyPr wrap="square" rtlCol="0">
            <a:spAutoFit/>
          </a:bodyPr>
          <a:lstStyle/>
          <a:p>
            <a:r>
              <a:rPr lang="en-US" sz="5400" dirty="0">
                <a:solidFill>
                  <a:srgbClr val="FFFFFF"/>
                </a:solidFill>
                <a:latin typeface="DIN Condensed"/>
              </a:rPr>
              <a:t>Localizer for Tumor Detection</a:t>
            </a:r>
          </a:p>
          <a:p>
            <a:r>
              <a:rPr lang="en-US" sz="3200" dirty="0">
                <a:solidFill>
                  <a:srgbClr val="FFFFFF"/>
                </a:solidFill>
                <a:latin typeface="DIN Condensed"/>
              </a:rPr>
              <a:t>Block Diagram</a:t>
            </a:r>
          </a:p>
        </p:txBody>
      </p:sp>
      <p:sp>
        <p:nvSpPr>
          <p:cNvPr id="6" name="TextBox 5"/>
          <p:cNvSpPr txBox="1"/>
          <p:nvPr/>
        </p:nvSpPr>
        <p:spPr>
          <a:xfrm>
            <a:off x="4132713" y="1539321"/>
            <a:ext cx="1202635" cy="400110"/>
          </a:xfrm>
          <a:prstGeom prst="rect">
            <a:avLst/>
          </a:prstGeom>
          <a:solidFill>
            <a:schemeClr val="accent1"/>
          </a:solidFill>
          <a:effectLst>
            <a:outerShdw blurRad="50800" dist="38100" dir="8100000" algn="tr" rotWithShape="0">
              <a:prstClr val="black">
                <a:alpha val="40000"/>
              </a:prstClr>
            </a:outerShdw>
            <a:softEdge rad="12700"/>
          </a:effectLst>
        </p:spPr>
        <p:txBody>
          <a:bodyPr wrap="square" rtlCol="0">
            <a:spAutoFit/>
          </a:bodyPr>
          <a:lstStyle/>
          <a:p>
            <a:r>
              <a:rPr lang="en-US" sz="2000" b="1" dirty="0"/>
              <a:t>Encoder</a:t>
            </a:r>
            <a:r>
              <a:rPr lang="en-US" sz="2000" dirty="0"/>
              <a:t> </a:t>
            </a:r>
          </a:p>
        </p:txBody>
      </p:sp>
      <p:sp>
        <p:nvSpPr>
          <p:cNvPr id="7" name="TextBox 6"/>
          <p:cNvSpPr txBox="1"/>
          <p:nvPr/>
        </p:nvSpPr>
        <p:spPr>
          <a:xfrm>
            <a:off x="4132713" y="2883360"/>
            <a:ext cx="1202635" cy="367748"/>
          </a:xfrm>
          <a:prstGeom prst="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solidFill>
              <a:schemeClr val="accent2">
                <a:lumMod val="75000"/>
              </a:schemeClr>
            </a:solid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t>LSTM </a:t>
            </a:r>
          </a:p>
        </p:txBody>
      </p:sp>
      <p:sp>
        <p:nvSpPr>
          <p:cNvPr id="8" name="TextBox 7"/>
          <p:cNvSpPr txBox="1"/>
          <p:nvPr/>
        </p:nvSpPr>
        <p:spPr>
          <a:xfrm>
            <a:off x="4132713" y="4509879"/>
            <a:ext cx="1202635" cy="400110"/>
          </a:xfrm>
          <a:prstGeom prst="rect">
            <a:avLst/>
          </a:prstGeom>
          <a:solidFill>
            <a:schemeClr val="accent6">
              <a:lumMod val="60000"/>
              <a:lumOff val="40000"/>
            </a:schemeClr>
          </a:solidFill>
          <a:effectLst>
            <a:outerShdw blurRad="50800" dist="38100" dir="8100000" algn="tr" rotWithShape="0">
              <a:prstClr val="black">
                <a:alpha val="40000"/>
              </a:prstClr>
            </a:outerShdw>
            <a:softEdge rad="12700"/>
          </a:effectLst>
        </p:spPr>
        <p:txBody>
          <a:bodyPr wrap="square" rtlCol="0">
            <a:spAutoFit/>
          </a:bodyPr>
          <a:lstStyle/>
          <a:p>
            <a:r>
              <a:rPr lang="en-US" sz="2000" b="1" dirty="0"/>
              <a:t>Decoder </a:t>
            </a:r>
          </a:p>
        </p:txBody>
      </p:sp>
      <p:sp>
        <p:nvSpPr>
          <p:cNvPr id="11" name="Rectangle 10"/>
          <p:cNvSpPr/>
          <p:nvPr/>
        </p:nvSpPr>
        <p:spPr>
          <a:xfrm>
            <a:off x="1330598" y="4428644"/>
            <a:ext cx="1590260" cy="772337"/>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DECODER</a:t>
            </a:r>
            <a:br>
              <a:rPr lang="en-US" dirty="0"/>
            </a:br>
            <a:r>
              <a:rPr lang="en-US" dirty="0"/>
              <a:t>BLOCK</a:t>
            </a:r>
          </a:p>
        </p:txBody>
      </p:sp>
      <p:sp>
        <p:nvSpPr>
          <p:cNvPr id="12" name="Rectangle 11"/>
          <p:cNvSpPr/>
          <p:nvPr/>
        </p:nvSpPr>
        <p:spPr>
          <a:xfrm>
            <a:off x="1330598" y="1309244"/>
            <a:ext cx="1590260" cy="772337"/>
          </a:xfrm>
          <a:prstGeom prst="rect">
            <a:avLst/>
          </a:prstGeom>
          <a:solidFill>
            <a:schemeClr val="accent5">
              <a:lumMod val="40000"/>
              <a:lumOff val="60000"/>
            </a:schemeClr>
          </a:solidFill>
          <a:ln>
            <a:solidFill>
              <a:schemeClr val="accent2">
                <a:lumMod val="75000"/>
              </a:schemeClr>
            </a:solidFill>
          </a:ln>
          <a:effectLst>
            <a:outerShdw blurRad="50800" dist="38100" dir="8100000" algn="tr"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sp>
        <p:nvSpPr>
          <p:cNvPr id="13" name="Rectangle 12"/>
          <p:cNvSpPr/>
          <p:nvPr/>
        </p:nvSpPr>
        <p:spPr>
          <a:xfrm>
            <a:off x="1330598" y="5465133"/>
            <a:ext cx="1590260" cy="772337"/>
          </a:xfrm>
          <a:prstGeom prst="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5400000" scaled="1"/>
            <a:tileRect/>
          </a:gradFill>
          <a:ln>
            <a:solidFill>
              <a:schemeClr val="tx1"/>
            </a:solid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p>
        </p:txBody>
      </p:sp>
      <p:cxnSp>
        <p:nvCxnSpPr>
          <p:cNvPr id="24" name="Straight Arrow Connector 23"/>
          <p:cNvCxnSpPr>
            <a:stCxn id="12" idx="2"/>
            <a:endCxn id="14" idx="0"/>
          </p:cNvCxnSpPr>
          <p:nvPr/>
        </p:nvCxnSpPr>
        <p:spPr>
          <a:xfrm>
            <a:off x="2125728" y="2081581"/>
            <a:ext cx="0" cy="274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125728" y="3128007"/>
            <a:ext cx="0" cy="264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125728" y="4164494"/>
            <a:ext cx="0" cy="264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25728" y="5200983"/>
            <a:ext cx="0" cy="264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330598" y="3392156"/>
            <a:ext cx="1590260" cy="772337"/>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br>
              <a:rPr lang="en-US" dirty="0"/>
            </a:br>
            <a:r>
              <a:rPr lang="en-US" dirty="0"/>
              <a:t>BLOCK</a:t>
            </a:r>
          </a:p>
        </p:txBody>
      </p:sp>
      <p:sp>
        <p:nvSpPr>
          <p:cNvPr id="10" name="Rectangle 9"/>
          <p:cNvSpPr/>
          <p:nvPr/>
        </p:nvSpPr>
        <p:spPr>
          <a:xfrm>
            <a:off x="1330598" y="3391624"/>
            <a:ext cx="1590260" cy="772337"/>
          </a:xfrm>
          <a:prstGeom prst="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0" scaled="1"/>
            <a:tileRect/>
          </a:gradFill>
          <a:ln>
            <a:solidFill>
              <a:schemeClr val="accent2">
                <a:lumMod val="75000"/>
              </a:schemeClr>
            </a:solid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LSTM</a:t>
            </a:r>
            <a:br>
              <a:rPr lang="en-US" b="1" dirty="0"/>
            </a:br>
            <a:r>
              <a:rPr lang="en-US" b="1" dirty="0"/>
              <a:t>BLOCK</a:t>
            </a:r>
          </a:p>
        </p:txBody>
      </p:sp>
      <p:sp>
        <p:nvSpPr>
          <p:cNvPr id="34" name="Rectangle 33"/>
          <p:cNvSpPr/>
          <p:nvPr/>
        </p:nvSpPr>
        <p:spPr>
          <a:xfrm>
            <a:off x="1330598" y="4428644"/>
            <a:ext cx="1590260" cy="772337"/>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5400000" scaled="1"/>
            <a:tileRect/>
          </a:gradFill>
          <a:ln>
            <a:solidFill>
              <a:schemeClr val="accent6">
                <a:lumMod val="75000"/>
              </a:schemeClr>
            </a:solid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DECODER</a:t>
            </a:r>
            <a:br>
              <a:rPr lang="en-US" b="1" dirty="0"/>
            </a:br>
            <a:r>
              <a:rPr lang="en-US" b="1" dirty="0"/>
              <a:t>BLOCK</a:t>
            </a:r>
          </a:p>
        </p:txBody>
      </p:sp>
      <p:sp>
        <p:nvSpPr>
          <p:cNvPr id="14" name="Rectangle 13"/>
          <p:cNvSpPr/>
          <p:nvPr/>
        </p:nvSpPr>
        <p:spPr>
          <a:xfrm>
            <a:off x="1330598" y="2355670"/>
            <a:ext cx="1590260" cy="7723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solidFill>
              <a:srgbClr val="0070C0"/>
            </a:solid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ENCODER</a:t>
            </a:r>
            <a:br>
              <a:rPr lang="en-US" b="1" dirty="0"/>
            </a:br>
            <a:r>
              <a:rPr lang="en-US" b="1" dirty="0"/>
              <a:t>BLOCK</a:t>
            </a:r>
          </a:p>
        </p:txBody>
      </p:sp>
      <p:grpSp>
        <p:nvGrpSpPr>
          <p:cNvPr id="38" name="Group 37"/>
          <p:cNvGrpSpPr/>
          <p:nvPr/>
        </p:nvGrpSpPr>
        <p:grpSpPr>
          <a:xfrm>
            <a:off x="2467044" y="6377102"/>
            <a:ext cx="6864379" cy="397857"/>
            <a:chOff x="5002015" y="6656362"/>
            <a:chExt cx="6789448" cy="397857"/>
          </a:xfrm>
        </p:grpSpPr>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40" name="Rectangle 39"/>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41" name="TextBox 40"/>
          <p:cNvSpPr txBox="1"/>
          <p:nvPr/>
        </p:nvSpPr>
        <p:spPr>
          <a:xfrm>
            <a:off x="4132713" y="1918868"/>
            <a:ext cx="614084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Successive Contracting block to capture the context</a:t>
            </a:r>
          </a:p>
        </p:txBody>
      </p:sp>
      <p:sp>
        <p:nvSpPr>
          <p:cNvPr id="42" name="TextBox 41"/>
          <p:cNvSpPr txBox="1"/>
          <p:nvPr/>
        </p:nvSpPr>
        <p:spPr>
          <a:xfrm>
            <a:off x="4132712" y="3287237"/>
            <a:ext cx="67863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To learn the recurrent inter-slice dependent features </a:t>
            </a:r>
          </a:p>
        </p:txBody>
      </p:sp>
      <p:sp>
        <p:nvSpPr>
          <p:cNvPr id="43" name="TextBox 42"/>
          <p:cNvSpPr txBox="1"/>
          <p:nvPr/>
        </p:nvSpPr>
        <p:spPr>
          <a:xfrm>
            <a:off x="4132713" y="4950927"/>
            <a:ext cx="705916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High resolution features from the contacting path are combined to achieve precise localization</a:t>
            </a:r>
          </a:p>
        </p:txBody>
      </p:sp>
      <p:sp>
        <p:nvSpPr>
          <p:cNvPr id="44" name="TextBox 43"/>
          <p:cNvSpPr txBox="1"/>
          <p:nvPr/>
        </p:nvSpPr>
        <p:spPr>
          <a:xfrm>
            <a:off x="4135971" y="2267128"/>
            <a:ext cx="507899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To learn the high </a:t>
            </a:r>
            <a:r>
              <a:rPr lang="en-US" sz="2000" dirty="0">
                <a:latin typeface="Arial" panose="020B0604020202020204" pitchFamily="34" charset="0"/>
                <a:cs typeface="Arial" panose="020B0604020202020204" pitchFamily="34" charset="0"/>
              </a:rPr>
              <a:t>level</a:t>
            </a:r>
            <a:r>
              <a:rPr lang="en-US" sz="2000" dirty="0"/>
              <a:t> features</a:t>
            </a:r>
          </a:p>
        </p:txBody>
      </p:sp>
      <p:sp>
        <p:nvSpPr>
          <p:cNvPr id="45" name="TextBox 44"/>
          <p:cNvSpPr txBox="1"/>
          <p:nvPr/>
        </p:nvSpPr>
        <p:spPr>
          <a:xfrm>
            <a:off x="4132712" y="3669070"/>
            <a:ext cx="7557264"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Used at the end of encoder block to reduce computational complexity  </a:t>
            </a:r>
          </a:p>
        </p:txBody>
      </p:sp>
      <p:sp>
        <p:nvSpPr>
          <p:cNvPr id="50" name="TextBox 49"/>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41601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50" fill="hold"/>
                                        <p:tgtEl>
                                          <p:spTgt spid="14"/>
                                        </p:tgtEl>
                                      </p:cBhvr>
                                      <p:by x="150000" y="150000"/>
                                    </p:animScale>
                                  </p:childTnLst>
                                </p:cTn>
                              </p:par>
                              <p:par>
                                <p:cTn id="7" presetID="6" presetClass="emph" presetSubtype="0" fill="hold" grpId="0" nodeType="withEffect">
                                  <p:stCondLst>
                                    <p:cond delay="0"/>
                                  </p:stCondLst>
                                  <p:childTnLst>
                                    <p:animScale>
                                      <p:cBhvr>
                                        <p:cTn id="8" dur="250" fill="hold"/>
                                        <p:tgtEl>
                                          <p:spTgt spid="6"/>
                                        </p:tgtEl>
                                      </p:cBhvr>
                                      <p:by x="120000" y="120000"/>
                                    </p:animScale>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grpId="0" nodeType="clickEffect">
                                  <p:stCondLst>
                                    <p:cond delay="0"/>
                                  </p:stCondLst>
                                  <p:childTnLst>
                                    <p:animScale>
                                      <p:cBhvr>
                                        <p:cTn id="16" dur="250" fill="hold"/>
                                        <p:tgtEl>
                                          <p:spTgt spid="10"/>
                                        </p:tgtEl>
                                      </p:cBhvr>
                                      <p:by x="150000" y="150000"/>
                                    </p:animScale>
                                  </p:childTnLst>
                                </p:cTn>
                              </p:par>
                              <p:par>
                                <p:cTn id="17" presetID="6" presetClass="emph" presetSubtype="0" fill="hold" grpId="0" nodeType="withEffect">
                                  <p:stCondLst>
                                    <p:cond delay="0"/>
                                  </p:stCondLst>
                                  <p:childTnLst>
                                    <p:animScale>
                                      <p:cBhvr>
                                        <p:cTn id="18" dur="250" fill="hold"/>
                                        <p:tgtEl>
                                          <p:spTgt spid="7"/>
                                        </p:tgtEl>
                                      </p:cBhvr>
                                      <p:by x="120000" y="120000"/>
                                    </p:animScale>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0" nodeType="clickEffect">
                                  <p:stCondLst>
                                    <p:cond delay="0"/>
                                  </p:stCondLst>
                                  <p:childTnLst>
                                    <p:animScale>
                                      <p:cBhvr>
                                        <p:cTn id="26" dur="250" fill="hold"/>
                                        <p:tgtEl>
                                          <p:spTgt spid="34"/>
                                        </p:tgtEl>
                                      </p:cBhvr>
                                      <p:by x="150000" y="150000"/>
                                    </p:animScale>
                                  </p:childTnLst>
                                </p:cTn>
                              </p:par>
                              <p:par>
                                <p:cTn id="27" presetID="6" presetClass="emph" presetSubtype="0" fill="hold" grpId="0" nodeType="withEffect">
                                  <p:stCondLst>
                                    <p:cond delay="0"/>
                                  </p:stCondLst>
                                  <p:childTnLst>
                                    <p:animScale>
                                      <p:cBhvr>
                                        <p:cTn id="28" dur="250" fill="hold"/>
                                        <p:tgtEl>
                                          <p:spTgt spid="8"/>
                                        </p:tgtEl>
                                      </p:cBhvr>
                                      <p:by x="120000" y="120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0" grpId="1" animBg="1"/>
      <p:bldP spid="34" grpId="0" animBg="1"/>
      <p:bldP spid="34" grpId="1" animBg="1"/>
      <p:bldP spid="14" grpId="0" animBg="1"/>
      <p:bldP spid="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1" name="Straight Arrow Connector 270">
            <a:extLst>
              <a:ext uri="{FF2B5EF4-FFF2-40B4-BE49-F238E27FC236}">
                <a16:creationId xmlns:a16="http://schemas.microsoft.com/office/drawing/2014/main" id="{715D3866-C39A-49A7-A836-CA3DF0182817}"/>
              </a:ext>
            </a:extLst>
          </p:cNvPr>
          <p:cNvCxnSpPr>
            <a:cxnSpLocks/>
          </p:cNvCxnSpPr>
          <p:nvPr/>
        </p:nvCxnSpPr>
        <p:spPr>
          <a:xfrm>
            <a:off x="9740265" y="1919635"/>
            <a:ext cx="319176"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Freeform: Shape 267">
            <a:extLst>
              <a:ext uri="{FF2B5EF4-FFF2-40B4-BE49-F238E27FC236}">
                <a16:creationId xmlns:a16="http://schemas.microsoft.com/office/drawing/2014/main" id="{547E3CA9-8F19-4304-A7E3-88DD68B436D1}"/>
              </a:ext>
            </a:extLst>
          </p:cNvPr>
          <p:cNvSpPr/>
          <p:nvPr/>
        </p:nvSpPr>
        <p:spPr>
          <a:xfrm>
            <a:off x="8460387" y="2884456"/>
            <a:ext cx="2522643" cy="595739"/>
          </a:xfrm>
          <a:custGeom>
            <a:avLst/>
            <a:gdLst>
              <a:gd name="connsiteX0" fmla="*/ 209320 w 3029638"/>
              <a:gd name="connsiteY0" fmla="*/ 0 h 815248"/>
              <a:gd name="connsiteX1" fmla="*/ 3029638 w 3029638"/>
              <a:gd name="connsiteY1" fmla="*/ 815248 h 815248"/>
              <a:gd name="connsiteX2" fmla="*/ 44067 w 3029638"/>
              <a:gd name="connsiteY2" fmla="*/ 804231 h 815248"/>
              <a:gd name="connsiteX3" fmla="*/ 0 w 3029638"/>
              <a:gd name="connsiteY3" fmla="*/ 198304 h 815248"/>
              <a:gd name="connsiteX4" fmla="*/ 209320 w 3029638"/>
              <a:gd name="connsiteY4" fmla="*/ 0 h 81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9638" h="815248">
                <a:moveTo>
                  <a:pt x="209320" y="0"/>
                </a:moveTo>
                <a:lnTo>
                  <a:pt x="3029638" y="815248"/>
                </a:lnTo>
                <a:lnTo>
                  <a:pt x="44067" y="804231"/>
                </a:lnTo>
                <a:lnTo>
                  <a:pt x="0" y="198304"/>
                </a:lnTo>
                <a:lnTo>
                  <a:pt x="209320" y="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03" name="Arrow: Bent-Up 302">
            <a:extLst>
              <a:ext uri="{FF2B5EF4-FFF2-40B4-BE49-F238E27FC236}">
                <a16:creationId xmlns:a16="http://schemas.microsoft.com/office/drawing/2014/main" id="{D7C0CA8B-F700-4053-AF38-93594ECC4973}"/>
              </a:ext>
            </a:extLst>
          </p:cNvPr>
          <p:cNvSpPr/>
          <p:nvPr/>
        </p:nvSpPr>
        <p:spPr>
          <a:xfrm>
            <a:off x="8174213" y="2806918"/>
            <a:ext cx="584560" cy="16172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407" name="Arrow: Bent-Up 406">
            <a:extLst>
              <a:ext uri="{FF2B5EF4-FFF2-40B4-BE49-F238E27FC236}">
                <a16:creationId xmlns:a16="http://schemas.microsoft.com/office/drawing/2014/main" id="{048C39BA-D512-4324-AC0D-69C5E04D9A3E}"/>
              </a:ext>
            </a:extLst>
          </p:cNvPr>
          <p:cNvSpPr/>
          <p:nvPr/>
        </p:nvSpPr>
        <p:spPr>
          <a:xfrm>
            <a:off x="6171660" y="3589231"/>
            <a:ext cx="711432" cy="122306"/>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4" name="TextBox 3"/>
          <p:cNvSpPr txBox="1"/>
          <p:nvPr/>
        </p:nvSpPr>
        <p:spPr>
          <a:xfrm>
            <a:off x="989969" y="1287064"/>
            <a:ext cx="2142357" cy="261610"/>
          </a:xfrm>
          <a:prstGeom prst="rect">
            <a:avLst/>
          </a:prstGeom>
          <a:noFill/>
        </p:spPr>
        <p:txBody>
          <a:bodyPr wrap="square" rtlCol="0">
            <a:spAutoFit/>
          </a:bodyPr>
          <a:lstStyle/>
          <a:p>
            <a:endParaRPr lang="en-US" sz="1050" dirty="0">
              <a:solidFill>
                <a:schemeClr val="bg1"/>
              </a:solidFill>
            </a:endParaRPr>
          </a:p>
        </p:txBody>
      </p:sp>
      <p:sp>
        <p:nvSpPr>
          <p:cNvPr id="228" name="Freeform: Shape 227">
            <a:extLst>
              <a:ext uri="{FF2B5EF4-FFF2-40B4-BE49-F238E27FC236}">
                <a16:creationId xmlns:a16="http://schemas.microsoft.com/office/drawing/2014/main" id="{0B4E381E-A830-4979-A67E-09177B6D930E}"/>
              </a:ext>
            </a:extLst>
          </p:cNvPr>
          <p:cNvSpPr/>
          <p:nvPr/>
        </p:nvSpPr>
        <p:spPr>
          <a:xfrm>
            <a:off x="1149307" y="3375540"/>
            <a:ext cx="1852996" cy="317814"/>
          </a:xfrm>
          <a:custGeom>
            <a:avLst/>
            <a:gdLst>
              <a:gd name="connsiteX0" fmla="*/ 2214390 w 2225407"/>
              <a:gd name="connsiteY0" fmla="*/ 0 h 914400"/>
              <a:gd name="connsiteX1" fmla="*/ 1476260 w 2225407"/>
              <a:gd name="connsiteY1" fmla="*/ 0 h 914400"/>
              <a:gd name="connsiteX2" fmla="*/ 0 w 2225407"/>
              <a:gd name="connsiteY2" fmla="*/ 914400 h 914400"/>
              <a:gd name="connsiteX3" fmla="*/ 2225407 w 2225407"/>
              <a:gd name="connsiteY3" fmla="*/ 892366 h 914400"/>
              <a:gd name="connsiteX4" fmla="*/ 2214390 w 2225407"/>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407" h="914400">
                <a:moveTo>
                  <a:pt x="2214390" y="0"/>
                </a:moveTo>
                <a:lnTo>
                  <a:pt x="1476260" y="0"/>
                </a:lnTo>
                <a:lnTo>
                  <a:pt x="0" y="914400"/>
                </a:lnTo>
                <a:lnTo>
                  <a:pt x="2225407" y="892366"/>
                </a:lnTo>
                <a:lnTo>
                  <a:pt x="2214390" y="0"/>
                </a:ln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234" name="Straight Arrow Connector 233">
            <a:extLst>
              <a:ext uri="{FF2B5EF4-FFF2-40B4-BE49-F238E27FC236}">
                <a16:creationId xmlns:a16="http://schemas.microsoft.com/office/drawing/2014/main" id="{A702076E-E703-47A5-B8FF-42E1D816E7A0}"/>
              </a:ext>
            </a:extLst>
          </p:cNvPr>
          <p:cNvCxnSpPr>
            <a:cxnSpLocks/>
          </p:cNvCxnSpPr>
          <p:nvPr/>
        </p:nvCxnSpPr>
        <p:spPr>
          <a:xfrm>
            <a:off x="4269804" y="2741296"/>
            <a:ext cx="3177596" cy="0"/>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cxnSp>
        <p:nvCxnSpPr>
          <p:cNvPr id="235" name="Straight Arrow Connector 234">
            <a:extLst>
              <a:ext uri="{FF2B5EF4-FFF2-40B4-BE49-F238E27FC236}">
                <a16:creationId xmlns:a16="http://schemas.microsoft.com/office/drawing/2014/main" id="{ACEC7F0B-3862-46AF-8ADE-1ECD76D6C860}"/>
              </a:ext>
            </a:extLst>
          </p:cNvPr>
          <p:cNvCxnSpPr>
            <a:cxnSpLocks/>
          </p:cNvCxnSpPr>
          <p:nvPr/>
        </p:nvCxnSpPr>
        <p:spPr>
          <a:xfrm flipV="1">
            <a:off x="3454930" y="1742727"/>
            <a:ext cx="5531657" cy="2916"/>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grpSp>
        <p:nvGrpSpPr>
          <p:cNvPr id="338" name="Group 337">
            <a:extLst>
              <a:ext uri="{FF2B5EF4-FFF2-40B4-BE49-F238E27FC236}">
                <a16:creationId xmlns:a16="http://schemas.microsoft.com/office/drawing/2014/main" id="{5A793D2C-D9FC-4DB3-AF27-CBED72272C9B}"/>
              </a:ext>
            </a:extLst>
          </p:cNvPr>
          <p:cNvGrpSpPr/>
          <p:nvPr/>
        </p:nvGrpSpPr>
        <p:grpSpPr>
          <a:xfrm>
            <a:off x="2164684" y="1290657"/>
            <a:ext cx="990698" cy="1304684"/>
            <a:chOff x="2162061" y="1309546"/>
            <a:chExt cx="990698" cy="1304684"/>
          </a:xfrm>
        </p:grpSpPr>
        <p:sp>
          <p:nvSpPr>
            <p:cNvPr id="229" name="Cube 228">
              <a:extLst>
                <a:ext uri="{FF2B5EF4-FFF2-40B4-BE49-F238E27FC236}">
                  <a16:creationId xmlns:a16="http://schemas.microsoft.com/office/drawing/2014/main" id="{0F67D540-5CE1-4369-B53D-821DA06D31FC}"/>
                </a:ext>
              </a:extLst>
            </p:cNvPr>
            <p:cNvSpPr/>
            <p:nvPr/>
          </p:nvSpPr>
          <p:spPr>
            <a:xfrm>
              <a:off x="2700537" y="1309546"/>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1" name="Cube 240">
              <a:extLst>
                <a:ext uri="{FF2B5EF4-FFF2-40B4-BE49-F238E27FC236}">
                  <a16:creationId xmlns:a16="http://schemas.microsoft.com/office/drawing/2014/main" id="{BD86E01C-C38B-4E89-8DD1-0CA96DC66884}"/>
                </a:ext>
              </a:extLst>
            </p:cNvPr>
            <p:cNvSpPr/>
            <p:nvPr/>
          </p:nvSpPr>
          <p:spPr>
            <a:xfrm>
              <a:off x="2523158" y="1461507"/>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3" name="Cube 242">
              <a:extLst>
                <a:ext uri="{FF2B5EF4-FFF2-40B4-BE49-F238E27FC236}">
                  <a16:creationId xmlns:a16="http://schemas.microsoft.com/office/drawing/2014/main" id="{1FBCF783-0C78-4632-81FB-ADBF78CA14CC}"/>
                </a:ext>
              </a:extLst>
            </p:cNvPr>
            <p:cNvSpPr/>
            <p:nvPr/>
          </p:nvSpPr>
          <p:spPr>
            <a:xfrm>
              <a:off x="2335153" y="1657882"/>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4" name="Cube 243">
              <a:extLst>
                <a:ext uri="{FF2B5EF4-FFF2-40B4-BE49-F238E27FC236}">
                  <a16:creationId xmlns:a16="http://schemas.microsoft.com/office/drawing/2014/main" id="{CB611337-5E4E-462A-ADC9-5D460A2AA476}"/>
                </a:ext>
              </a:extLst>
            </p:cNvPr>
            <p:cNvSpPr/>
            <p:nvPr/>
          </p:nvSpPr>
          <p:spPr>
            <a:xfrm>
              <a:off x="2162061" y="1803837"/>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340" name="Group 339">
            <a:extLst>
              <a:ext uri="{FF2B5EF4-FFF2-40B4-BE49-F238E27FC236}">
                <a16:creationId xmlns:a16="http://schemas.microsoft.com/office/drawing/2014/main" id="{F5C5CB7B-4A50-489D-9D39-8FE2D2D6F457}"/>
              </a:ext>
            </a:extLst>
          </p:cNvPr>
          <p:cNvGrpSpPr/>
          <p:nvPr/>
        </p:nvGrpSpPr>
        <p:grpSpPr>
          <a:xfrm>
            <a:off x="2382650" y="1971503"/>
            <a:ext cx="1605055" cy="1398808"/>
            <a:chOff x="2382650" y="1971503"/>
            <a:chExt cx="1605055" cy="1398808"/>
          </a:xfrm>
        </p:grpSpPr>
        <p:sp>
          <p:nvSpPr>
            <p:cNvPr id="230" name="Cube 229">
              <a:extLst>
                <a:ext uri="{FF2B5EF4-FFF2-40B4-BE49-F238E27FC236}">
                  <a16:creationId xmlns:a16="http://schemas.microsoft.com/office/drawing/2014/main" id="{B48DF9E1-A523-4820-98E2-08FF85306508}"/>
                </a:ext>
              </a:extLst>
            </p:cNvPr>
            <p:cNvSpPr/>
            <p:nvPr/>
          </p:nvSpPr>
          <p:spPr>
            <a:xfrm>
              <a:off x="3150083" y="1971503"/>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5" name="Cube 244">
              <a:extLst>
                <a:ext uri="{FF2B5EF4-FFF2-40B4-BE49-F238E27FC236}">
                  <a16:creationId xmlns:a16="http://schemas.microsoft.com/office/drawing/2014/main" id="{EF9FB1C8-BA7D-4D2E-9DDD-CC6D367B749E}"/>
                </a:ext>
              </a:extLst>
            </p:cNvPr>
            <p:cNvSpPr/>
            <p:nvPr/>
          </p:nvSpPr>
          <p:spPr>
            <a:xfrm>
              <a:off x="2904536" y="2233010"/>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46" name="Cube 245">
              <a:extLst>
                <a:ext uri="{FF2B5EF4-FFF2-40B4-BE49-F238E27FC236}">
                  <a16:creationId xmlns:a16="http://schemas.microsoft.com/office/drawing/2014/main" id="{001CF8A2-C356-4E0B-947C-6A508AEE5BFE}"/>
                </a:ext>
              </a:extLst>
            </p:cNvPr>
            <p:cNvSpPr/>
            <p:nvPr/>
          </p:nvSpPr>
          <p:spPr>
            <a:xfrm>
              <a:off x="2638403" y="2455839"/>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7" name="Cube 246">
              <a:extLst>
                <a:ext uri="{FF2B5EF4-FFF2-40B4-BE49-F238E27FC236}">
                  <a16:creationId xmlns:a16="http://schemas.microsoft.com/office/drawing/2014/main" id="{63B56C3B-7185-4EE4-B9B8-22DE692A6115}"/>
                </a:ext>
              </a:extLst>
            </p:cNvPr>
            <p:cNvSpPr/>
            <p:nvPr/>
          </p:nvSpPr>
          <p:spPr>
            <a:xfrm>
              <a:off x="2382650" y="2701095"/>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357" name="Group 356">
            <a:extLst>
              <a:ext uri="{FF2B5EF4-FFF2-40B4-BE49-F238E27FC236}">
                <a16:creationId xmlns:a16="http://schemas.microsoft.com/office/drawing/2014/main" id="{207E7557-ED79-4A35-83C3-9E7973DC379E}"/>
              </a:ext>
            </a:extLst>
          </p:cNvPr>
          <p:cNvGrpSpPr/>
          <p:nvPr/>
        </p:nvGrpSpPr>
        <p:grpSpPr>
          <a:xfrm>
            <a:off x="5653172" y="3061550"/>
            <a:ext cx="1410227" cy="870345"/>
            <a:chOff x="5653172" y="3061550"/>
            <a:chExt cx="1410227" cy="870345"/>
          </a:xfrm>
        </p:grpSpPr>
        <p:sp>
          <p:nvSpPr>
            <p:cNvPr id="250" name="Cube 249">
              <a:extLst>
                <a:ext uri="{FF2B5EF4-FFF2-40B4-BE49-F238E27FC236}">
                  <a16:creationId xmlns:a16="http://schemas.microsoft.com/office/drawing/2014/main" id="{FDB76A72-1F01-424F-BEA5-99EDB22770FD}"/>
                </a:ext>
              </a:extLst>
            </p:cNvPr>
            <p:cNvSpPr/>
            <p:nvPr/>
          </p:nvSpPr>
          <p:spPr>
            <a:xfrm>
              <a:off x="6209508" y="3061550"/>
              <a:ext cx="853891"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1" name="Cube 250">
              <a:extLst>
                <a:ext uri="{FF2B5EF4-FFF2-40B4-BE49-F238E27FC236}">
                  <a16:creationId xmlns:a16="http://schemas.microsoft.com/office/drawing/2014/main" id="{C41CA26C-66AB-4FE5-9F92-C6EA0E15CCAB}"/>
                </a:ext>
              </a:extLst>
            </p:cNvPr>
            <p:cNvSpPr/>
            <p:nvPr/>
          </p:nvSpPr>
          <p:spPr>
            <a:xfrm>
              <a:off x="6021432" y="3234434"/>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2" name="Cube 251">
              <a:extLst>
                <a:ext uri="{FF2B5EF4-FFF2-40B4-BE49-F238E27FC236}">
                  <a16:creationId xmlns:a16="http://schemas.microsoft.com/office/drawing/2014/main" id="{FEF80BFC-709B-447D-A0E3-A2EDD5BD0655}"/>
                </a:ext>
              </a:extLst>
            </p:cNvPr>
            <p:cNvSpPr/>
            <p:nvPr/>
          </p:nvSpPr>
          <p:spPr>
            <a:xfrm>
              <a:off x="5833356" y="3402693"/>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3" name="Cube 252">
              <a:extLst>
                <a:ext uri="{FF2B5EF4-FFF2-40B4-BE49-F238E27FC236}">
                  <a16:creationId xmlns:a16="http://schemas.microsoft.com/office/drawing/2014/main" id="{B9684E84-34D3-4869-8F1E-0342F7FCC500}"/>
                </a:ext>
              </a:extLst>
            </p:cNvPr>
            <p:cNvSpPr/>
            <p:nvPr/>
          </p:nvSpPr>
          <p:spPr>
            <a:xfrm>
              <a:off x="5653172" y="3550800"/>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358" name="Group 357">
            <a:extLst>
              <a:ext uri="{FF2B5EF4-FFF2-40B4-BE49-F238E27FC236}">
                <a16:creationId xmlns:a16="http://schemas.microsoft.com/office/drawing/2014/main" id="{4FEC464E-C840-494F-8DB9-A8ED8C6D4F5D}"/>
              </a:ext>
            </a:extLst>
          </p:cNvPr>
          <p:cNvGrpSpPr/>
          <p:nvPr/>
        </p:nvGrpSpPr>
        <p:grpSpPr>
          <a:xfrm>
            <a:off x="7263236" y="2115426"/>
            <a:ext cx="1605055" cy="1398808"/>
            <a:chOff x="7263236" y="2115426"/>
            <a:chExt cx="1605055" cy="1398808"/>
          </a:xfrm>
        </p:grpSpPr>
        <p:sp>
          <p:nvSpPr>
            <p:cNvPr id="254" name="Cube 253">
              <a:extLst>
                <a:ext uri="{FF2B5EF4-FFF2-40B4-BE49-F238E27FC236}">
                  <a16:creationId xmlns:a16="http://schemas.microsoft.com/office/drawing/2014/main" id="{DA1BC63A-985C-4293-887D-64044FEB15B6}"/>
                </a:ext>
              </a:extLst>
            </p:cNvPr>
            <p:cNvSpPr/>
            <p:nvPr/>
          </p:nvSpPr>
          <p:spPr>
            <a:xfrm>
              <a:off x="8030669" y="2115426"/>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5" name="Cube 254">
              <a:extLst>
                <a:ext uri="{FF2B5EF4-FFF2-40B4-BE49-F238E27FC236}">
                  <a16:creationId xmlns:a16="http://schemas.microsoft.com/office/drawing/2014/main" id="{586EFBA7-7D59-43CA-9FE1-ABD25814A8A4}"/>
                </a:ext>
              </a:extLst>
            </p:cNvPr>
            <p:cNvSpPr/>
            <p:nvPr/>
          </p:nvSpPr>
          <p:spPr>
            <a:xfrm>
              <a:off x="7785122" y="2376932"/>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56" name="Cube 255">
              <a:extLst>
                <a:ext uri="{FF2B5EF4-FFF2-40B4-BE49-F238E27FC236}">
                  <a16:creationId xmlns:a16="http://schemas.microsoft.com/office/drawing/2014/main" id="{64EAD8BD-C115-47FA-A6ED-F52CA983CB87}"/>
                </a:ext>
              </a:extLst>
            </p:cNvPr>
            <p:cNvSpPr/>
            <p:nvPr/>
          </p:nvSpPr>
          <p:spPr>
            <a:xfrm>
              <a:off x="7518989" y="2599762"/>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7" name="Cube 256">
              <a:extLst>
                <a:ext uri="{FF2B5EF4-FFF2-40B4-BE49-F238E27FC236}">
                  <a16:creationId xmlns:a16="http://schemas.microsoft.com/office/drawing/2014/main" id="{E47B62FE-634D-4A90-A013-1B401E5FC570}"/>
                </a:ext>
              </a:extLst>
            </p:cNvPr>
            <p:cNvSpPr/>
            <p:nvPr/>
          </p:nvSpPr>
          <p:spPr>
            <a:xfrm>
              <a:off x="7263236" y="2845018"/>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368" name="Group 367">
            <a:extLst>
              <a:ext uri="{FF2B5EF4-FFF2-40B4-BE49-F238E27FC236}">
                <a16:creationId xmlns:a16="http://schemas.microsoft.com/office/drawing/2014/main" id="{DE956C33-D8B7-435F-A91B-2629707048FA}"/>
              </a:ext>
            </a:extLst>
          </p:cNvPr>
          <p:cNvGrpSpPr/>
          <p:nvPr/>
        </p:nvGrpSpPr>
        <p:grpSpPr>
          <a:xfrm>
            <a:off x="8935535" y="1415221"/>
            <a:ext cx="964318" cy="1304683"/>
            <a:chOff x="8935535" y="1456313"/>
            <a:chExt cx="964318" cy="1304683"/>
          </a:xfrm>
        </p:grpSpPr>
        <p:sp>
          <p:nvSpPr>
            <p:cNvPr id="258" name="Cube 257">
              <a:extLst>
                <a:ext uri="{FF2B5EF4-FFF2-40B4-BE49-F238E27FC236}">
                  <a16:creationId xmlns:a16="http://schemas.microsoft.com/office/drawing/2014/main" id="{B9DAD84C-1831-4C63-8DAF-A2B69AC4F6AB}"/>
                </a:ext>
              </a:extLst>
            </p:cNvPr>
            <p:cNvSpPr/>
            <p:nvPr/>
          </p:nvSpPr>
          <p:spPr>
            <a:xfrm>
              <a:off x="9474012" y="1456313"/>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59" name="Cube 258">
              <a:extLst>
                <a:ext uri="{FF2B5EF4-FFF2-40B4-BE49-F238E27FC236}">
                  <a16:creationId xmlns:a16="http://schemas.microsoft.com/office/drawing/2014/main" id="{EB4CC1FC-A280-474E-8C7F-1E8E4EC021E9}"/>
                </a:ext>
              </a:extLst>
            </p:cNvPr>
            <p:cNvSpPr/>
            <p:nvPr/>
          </p:nvSpPr>
          <p:spPr>
            <a:xfrm>
              <a:off x="9296632" y="1608274"/>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61" name="Cube 260">
              <a:extLst>
                <a:ext uri="{FF2B5EF4-FFF2-40B4-BE49-F238E27FC236}">
                  <a16:creationId xmlns:a16="http://schemas.microsoft.com/office/drawing/2014/main" id="{E61FC932-9F59-48F1-A2CC-3B4161F9066C}"/>
                </a:ext>
              </a:extLst>
            </p:cNvPr>
            <p:cNvSpPr/>
            <p:nvPr/>
          </p:nvSpPr>
          <p:spPr>
            <a:xfrm>
              <a:off x="9108627" y="1804649"/>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62" name="Cube 261">
              <a:extLst>
                <a:ext uri="{FF2B5EF4-FFF2-40B4-BE49-F238E27FC236}">
                  <a16:creationId xmlns:a16="http://schemas.microsoft.com/office/drawing/2014/main" id="{31507319-6B71-49AE-A034-51B668954686}"/>
                </a:ext>
              </a:extLst>
            </p:cNvPr>
            <p:cNvSpPr/>
            <p:nvPr/>
          </p:nvSpPr>
          <p:spPr>
            <a:xfrm>
              <a:off x="8935535" y="1950603"/>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341" name="Group 340">
            <a:extLst>
              <a:ext uri="{FF2B5EF4-FFF2-40B4-BE49-F238E27FC236}">
                <a16:creationId xmlns:a16="http://schemas.microsoft.com/office/drawing/2014/main" id="{1B66BA23-B919-45B4-BA94-B82F3BC81A2E}"/>
              </a:ext>
            </a:extLst>
          </p:cNvPr>
          <p:cNvGrpSpPr/>
          <p:nvPr/>
        </p:nvGrpSpPr>
        <p:grpSpPr>
          <a:xfrm>
            <a:off x="3030693" y="3006743"/>
            <a:ext cx="1410227" cy="870344"/>
            <a:chOff x="3030693" y="3006743"/>
            <a:chExt cx="1410227" cy="870344"/>
          </a:xfrm>
        </p:grpSpPr>
        <p:sp>
          <p:nvSpPr>
            <p:cNvPr id="233" name="Cube 232">
              <a:extLst>
                <a:ext uri="{FF2B5EF4-FFF2-40B4-BE49-F238E27FC236}">
                  <a16:creationId xmlns:a16="http://schemas.microsoft.com/office/drawing/2014/main" id="{069DA308-CD8C-480C-8D86-A1890E0D46EF}"/>
                </a:ext>
              </a:extLst>
            </p:cNvPr>
            <p:cNvSpPr/>
            <p:nvPr/>
          </p:nvSpPr>
          <p:spPr>
            <a:xfrm>
              <a:off x="3587029" y="3006743"/>
              <a:ext cx="853891"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8" name="Cube 247">
              <a:extLst>
                <a:ext uri="{FF2B5EF4-FFF2-40B4-BE49-F238E27FC236}">
                  <a16:creationId xmlns:a16="http://schemas.microsoft.com/office/drawing/2014/main" id="{9C3FD2CF-304E-4AB1-9A05-DA5B6E9EF518}"/>
                </a:ext>
              </a:extLst>
            </p:cNvPr>
            <p:cNvSpPr/>
            <p:nvPr/>
          </p:nvSpPr>
          <p:spPr>
            <a:xfrm>
              <a:off x="3398953" y="3179626"/>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9" name="Cube 248">
              <a:extLst>
                <a:ext uri="{FF2B5EF4-FFF2-40B4-BE49-F238E27FC236}">
                  <a16:creationId xmlns:a16="http://schemas.microsoft.com/office/drawing/2014/main" id="{96FD9D04-01D8-4568-BD91-A9EE07782102}"/>
                </a:ext>
              </a:extLst>
            </p:cNvPr>
            <p:cNvSpPr/>
            <p:nvPr/>
          </p:nvSpPr>
          <p:spPr>
            <a:xfrm>
              <a:off x="3210877" y="3347885"/>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69" name="Cube 268">
              <a:extLst>
                <a:ext uri="{FF2B5EF4-FFF2-40B4-BE49-F238E27FC236}">
                  <a16:creationId xmlns:a16="http://schemas.microsoft.com/office/drawing/2014/main" id="{FBE7B969-7D48-4CE7-92D1-5E07CC3F8FC8}"/>
                </a:ext>
              </a:extLst>
            </p:cNvPr>
            <p:cNvSpPr/>
            <p:nvPr/>
          </p:nvSpPr>
          <p:spPr>
            <a:xfrm>
              <a:off x="3030693" y="3495992"/>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227" name="Freeform: Shape 226">
            <a:extLst>
              <a:ext uri="{FF2B5EF4-FFF2-40B4-BE49-F238E27FC236}">
                <a16:creationId xmlns:a16="http://schemas.microsoft.com/office/drawing/2014/main" id="{E720D990-7793-4E74-AD3C-7D96AC7D4D89}"/>
              </a:ext>
            </a:extLst>
          </p:cNvPr>
          <p:cNvSpPr/>
          <p:nvPr/>
        </p:nvSpPr>
        <p:spPr>
          <a:xfrm>
            <a:off x="5369002" y="4088055"/>
            <a:ext cx="302718" cy="1952211"/>
          </a:xfrm>
          <a:custGeom>
            <a:avLst/>
            <a:gdLst>
              <a:gd name="connsiteX0" fmla="*/ 154236 w 363557"/>
              <a:gd name="connsiteY0" fmla="*/ 110169 h 2666082"/>
              <a:gd name="connsiteX1" fmla="*/ 352540 w 363557"/>
              <a:gd name="connsiteY1" fmla="*/ 0 h 2666082"/>
              <a:gd name="connsiteX2" fmla="*/ 363557 w 363557"/>
              <a:gd name="connsiteY2" fmla="*/ 2666082 h 2666082"/>
              <a:gd name="connsiteX3" fmla="*/ 0 w 363557"/>
              <a:gd name="connsiteY3" fmla="*/ 286439 h 2666082"/>
              <a:gd name="connsiteX4" fmla="*/ 154236 w 363557"/>
              <a:gd name="connsiteY4" fmla="*/ 110169 h 266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57" h="2666082">
                <a:moveTo>
                  <a:pt x="154236" y="110169"/>
                </a:moveTo>
                <a:lnTo>
                  <a:pt x="352540" y="0"/>
                </a:lnTo>
                <a:cubicBezTo>
                  <a:pt x="356212" y="888694"/>
                  <a:pt x="359885" y="1777388"/>
                  <a:pt x="363557" y="2666082"/>
                </a:cubicBezTo>
                <a:lnTo>
                  <a:pt x="0" y="286439"/>
                </a:lnTo>
                <a:lnTo>
                  <a:pt x="154236" y="110169"/>
                </a:lnTo>
                <a:close/>
              </a:path>
            </a:pathLst>
          </a:custGeom>
          <a:solidFill>
            <a:srgbClr val="FF9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nvGrpSpPr>
          <p:cNvPr id="299" name="Group 298">
            <a:extLst>
              <a:ext uri="{FF2B5EF4-FFF2-40B4-BE49-F238E27FC236}">
                <a16:creationId xmlns:a16="http://schemas.microsoft.com/office/drawing/2014/main" id="{D27DF822-44BA-401D-A0EF-816EF2F34ADC}"/>
              </a:ext>
            </a:extLst>
          </p:cNvPr>
          <p:cNvGrpSpPr/>
          <p:nvPr/>
        </p:nvGrpSpPr>
        <p:grpSpPr>
          <a:xfrm>
            <a:off x="5653172" y="4089527"/>
            <a:ext cx="2925331" cy="1952211"/>
            <a:chOff x="5552260" y="3773333"/>
            <a:chExt cx="3513257" cy="2671530"/>
          </a:xfrm>
        </p:grpSpPr>
        <p:sp>
          <p:nvSpPr>
            <p:cNvPr id="310" name="Rectangle 309">
              <a:extLst>
                <a:ext uri="{FF2B5EF4-FFF2-40B4-BE49-F238E27FC236}">
                  <a16:creationId xmlns:a16="http://schemas.microsoft.com/office/drawing/2014/main" id="{9D12AEF8-040E-4BCB-844E-95EB5EA722FB}"/>
                </a:ext>
              </a:extLst>
            </p:cNvPr>
            <p:cNvSpPr/>
            <p:nvPr/>
          </p:nvSpPr>
          <p:spPr>
            <a:xfrm>
              <a:off x="5552260" y="3773333"/>
              <a:ext cx="3513257" cy="2671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311" name="TextBox 310">
              <a:extLst>
                <a:ext uri="{FF2B5EF4-FFF2-40B4-BE49-F238E27FC236}">
                  <a16:creationId xmlns:a16="http://schemas.microsoft.com/office/drawing/2014/main" id="{7AB35D2D-3D34-4DE0-8788-FCCAE9BACBF0}"/>
                </a:ext>
              </a:extLst>
            </p:cNvPr>
            <p:cNvSpPr txBox="1"/>
            <p:nvPr/>
          </p:nvSpPr>
          <p:spPr>
            <a:xfrm>
              <a:off x="5966728" y="3777500"/>
              <a:ext cx="2678304" cy="421182"/>
            </a:xfrm>
            <a:prstGeom prst="rect">
              <a:avLst/>
            </a:prstGeom>
            <a:noFill/>
          </p:spPr>
          <p:txBody>
            <a:bodyPr wrap="square" rtlCol="0">
              <a:spAutoFit/>
            </a:bodyPr>
            <a:lstStyle/>
            <a:p>
              <a:pPr algn="ctr"/>
              <a:r>
                <a:rPr lang="en-US" sz="1400" b="1" dirty="0"/>
                <a:t>Conv2D_LSTM</a:t>
              </a:r>
            </a:p>
          </p:txBody>
        </p:sp>
        <p:pic>
          <p:nvPicPr>
            <p:cNvPr id="312" name="Content Placeholder 3">
              <a:extLst>
                <a:ext uri="{FF2B5EF4-FFF2-40B4-BE49-F238E27FC236}">
                  <a16:creationId xmlns:a16="http://schemas.microsoft.com/office/drawing/2014/main" id="{6D5FC1C4-1D70-48B1-A0AF-7557C8334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592" y="4196722"/>
              <a:ext cx="3394597" cy="2005807"/>
            </a:xfrm>
            <a:prstGeom prst="rect">
              <a:avLst/>
            </a:prstGeom>
          </p:spPr>
        </p:pic>
      </p:grpSp>
      <p:sp>
        <p:nvSpPr>
          <p:cNvPr id="300" name="Arrow: Bent-Up 299">
            <a:extLst>
              <a:ext uri="{FF2B5EF4-FFF2-40B4-BE49-F238E27FC236}">
                <a16:creationId xmlns:a16="http://schemas.microsoft.com/office/drawing/2014/main" id="{DD48B8FC-D1AD-4066-91F3-3387C504F497}"/>
              </a:ext>
            </a:extLst>
          </p:cNvPr>
          <p:cNvSpPr/>
          <p:nvPr/>
        </p:nvSpPr>
        <p:spPr>
          <a:xfrm rot="5400000">
            <a:off x="2034667" y="2847658"/>
            <a:ext cx="510714" cy="122485"/>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01" name="Arrow: Bent-Up 300">
            <a:extLst>
              <a:ext uri="{FF2B5EF4-FFF2-40B4-BE49-F238E27FC236}">
                <a16:creationId xmlns:a16="http://schemas.microsoft.com/office/drawing/2014/main" id="{5DF69684-A844-42B1-82E1-F09455FBB904}"/>
              </a:ext>
            </a:extLst>
          </p:cNvPr>
          <p:cNvSpPr/>
          <p:nvPr/>
        </p:nvSpPr>
        <p:spPr>
          <a:xfrm rot="5400000">
            <a:off x="2737267" y="3427721"/>
            <a:ext cx="273485" cy="198143"/>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05" name="Arrow: Bent-Up 304">
            <a:extLst>
              <a:ext uri="{FF2B5EF4-FFF2-40B4-BE49-F238E27FC236}">
                <a16:creationId xmlns:a16="http://schemas.microsoft.com/office/drawing/2014/main" id="{18B7F586-2733-4266-8828-8EDE392AD9EF}"/>
              </a:ext>
            </a:extLst>
          </p:cNvPr>
          <p:cNvSpPr/>
          <p:nvPr/>
        </p:nvSpPr>
        <p:spPr>
          <a:xfrm rot="5400000">
            <a:off x="3721644" y="3744970"/>
            <a:ext cx="167267" cy="461656"/>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06" name="Arrow: Bent-Up 305">
            <a:extLst>
              <a:ext uri="{FF2B5EF4-FFF2-40B4-BE49-F238E27FC236}">
                <a16:creationId xmlns:a16="http://schemas.microsoft.com/office/drawing/2014/main" id="{3B0F5DE6-BA4A-45C7-83D2-590B87DE8D3C}"/>
              </a:ext>
            </a:extLst>
          </p:cNvPr>
          <p:cNvSpPr/>
          <p:nvPr/>
        </p:nvSpPr>
        <p:spPr>
          <a:xfrm>
            <a:off x="5090210" y="3951811"/>
            <a:ext cx="489531" cy="107621"/>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nvGrpSpPr>
          <p:cNvPr id="398" name="Group 397">
            <a:extLst>
              <a:ext uri="{FF2B5EF4-FFF2-40B4-BE49-F238E27FC236}">
                <a16:creationId xmlns:a16="http://schemas.microsoft.com/office/drawing/2014/main" id="{BEA46CDE-9B11-45EB-920B-D4562CE25AA9}"/>
              </a:ext>
            </a:extLst>
          </p:cNvPr>
          <p:cNvGrpSpPr/>
          <p:nvPr/>
        </p:nvGrpSpPr>
        <p:grpSpPr>
          <a:xfrm>
            <a:off x="1151203" y="3736439"/>
            <a:ext cx="2006076" cy="2452610"/>
            <a:chOff x="1149306" y="3805021"/>
            <a:chExt cx="2006076" cy="2452610"/>
          </a:xfrm>
        </p:grpSpPr>
        <p:sp>
          <p:nvSpPr>
            <p:cNvPr id="270" name="Rectangle 269">
              <a:extLst>
                <a:ext uri="{FF2B5EF4-FFF2-40B4-BE49-F238E27FC236}">
                  <a16:creationId xmlns:a16="http://schemas.microsoft.com/office/drawing/2014/main" id="{F877E8DE-1311-4979-AD90-F91830100B80}"/>
                </a:ext>
              </a:extLst>
            </p:cNvPr>
            <p:cNvSpPr/>
            <p:nvPr/>
          </p:nvSpPr>
          <p:spPr>
            <a:xfrm>
              <a:off x="1149306" y="3807275"/>
              <a:ext cx="1852995" cy="24503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78" name="Rectangle 277">
              <a:extLst>
                <a:ext uri="{FF2B5EF4-FFF2-40B4-BE49-F238E27FC236}">
                  <a16:creationId xmlns:a16="http://schemas.microsoft.com/office/drawing/2014/main" id="{8ABCC1C0-F752-4754-BC8E-5469A3022CF6}"/>
                </a:ext>
              </a:extLst>
            </p:cNvPr>
            <p:cNvSpPr/>
            <p:nvPr/>
          </p:nvSpPr>
          <p:spPr>
            <a:xfrm>
              <a:off x="1583005" y="4288109"/>
              <a:ext cx="951881"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279" name="Rectangle 278">
              <a:extLst>
                <a:ext uri="{FF2B5EF4-FFF2-40B4-BE49-F238E27FC236}">
                  <a16:creationId xmlns:a16="http://schemas.microsoft.com/office/drawing/2014/main" id="{96A709D5-D2F6-4129-8EBD-6CE0315252C9}"/>
                </a:ext>
              </a:extLst>
            </p:cNvPr>
            <p:cNvSpPr/>
            <p:nvPr/>
          </p:nvSpPr>
          <p:spPr>
            <a:xfrm>
              <a:off x="1586215" y="4806271"/>
              <a:ext cx="951881" cy="3507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280" name="Rectangle 279">
              <a:extLst>
                <a:ext uri="{FF2B5EF4-FFF2-40B4-BE49-F238E27FC236}">
                  <a16:creationId xmlns:a16="http://schemas.microsoft.com/office/drawing/2014/main" id="{13DCF877-85E9-4200-B57D-B4B7D7EF9F6F}"/>
                </a:ext>
              </a:extLst>
            </p:cNvPr>
            <p:cNvSpPr/>
            <p:nvPr/>
          </p:nvSpPr>
          <p:spPr>
            <a:xfrm>
              <a:off x="1603733" y="5322015"/>
              <a:ext cx="931154" cy="3485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TIME</a:t>
              </a:r>
            </a:p>
            <a:p>
              <a:pPr algn="ctr"/>
              <a:r>
                <a:rPr lang="en-US" sz="800" b="1" dirty="0">
                  <a:solidFill>
                    <a:schemeClr val="tx1"/>
                  </a:solidFill>
                </a:rPr>
                <a:t>DISTRIBUTED</a:t>
              </a:r>
            </a:p>
            <a:p>
              <a:pPr algn="ctr"/>
              <a:r>
                <a:rPr lang="en-US" sz="800" b="1" dirty="0">
                  <a:solidFill>
                    <a:schemeClr val="tx1"/>
                  </a:solidFill>
                </a:rPr>
                <a:t>MAXPOOL2D</a:t>
              </a:r>
            </a:p>
          </p:txBody>
        </p:sp>
        <p:sp>
          <p:nvSpPr>
            <p:cNvPr id="281" name="Rectangle 280">
              <a:extLst>
                <a:ext uri="{FF2B5EF4-FFF2-40B4-BE49-F238E27FC236}">
                  <a16:creationId xmlns:a16="http://schemas.microsoft.com/office/drawing/2014/main" id="{C2E188C9-028D-487A-85DA-B7098A4D6124}"/>
                </a:ext>
              </a:extLst>
            </p:cNvPr>
            <p:cNvSpPr/>
            <p:nvPr/>
          </p:nvSpPr>
          <p:spPr>
            <a:xfrm>
              <a:off x="1609505" y="5767163"/>
              <a:ext cx="931154"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SPATIAL </a:t>
              </a:r>
            </a:p>
            <a:p>
              <a:pPr algn="ctr"/>
              <a:r>
                <a:rPr lang="en-US" sz="800" b="1" dirty="0">
                  <a:solidFill>
                    <a:schemeClr val="tx1"/>
                  </a:solidFill>
                </a:rPr>
                <a:t>DROPOUT</a:t>
              </a:r>
            </a:p>
            <a:p>
              <a:pPr algn="ctr"/>
              <a:r>
                <a:rPr lang="en-US" sz="800" b="1" dirty="0">
                  <a:solidFill>
                    <a:schemeClr val="tx1"/>
                  </a:solidFill>
                </a:rPr>
                <a:t>3D</a:t>
              </a:r>
            </a:p>
          </p:txBody>
        </p:sp>
        <p:sp>
          <p:nvSpPr>
            <p:cNvPr id="282" name="TextBox 281">
              <a:extLst>
                <a:ext uri="{FF2B5EF4-FFF2-40B4-BE49-F238E27FC236}">
                  <a16:creationId xmlns:a16="http://schemas.microsoft.com/office/drawing/2014/main" id="{87DDF54E-1484-46DE-B0F3-5E884A33975E}"/>
                </a:ext>
              </a:extLst>
            </p:cNvPr>
            <p:cNvSpPr txBox="1"/>
            <p:nvPr/>
          </p:nvSpPr>
          <p:spPr>
            <a:xfrm>
              <a:off x="2589514" y="4174512"/>
              <a:ext cx="560568" cy="215444"/>
            </a:xfrm>
            <a:prstGeom prst="rect">
              <a:avLst/>
            </a:prstGeom>
            <a:noFill/>
          </p:spPr>
          <p:txBody>
            <a:bodyPr wrap="square" rtlCol="0">
              <a:spAutoFit/>
            </a:bodyPr>
            <a:lstStyle/>
            <a:p>
              <a:r>
                <a:rPr lang="en-US" sz="800" b="1" dirty="0"/>
                <a:t>input</a:t>
              </a:r>
            </a:p>
          </p:txBody>
        </p:sp>
        <p:cxnSp>
          <p:nvCxnSpPr>
            <p:cNvPr id="283" name="Straight Connector 282">
              <a:extLst>
                <a:ext uri="{FF2B5EF4-FFF2-40B4-BE49-F238E27FC236}">
                  <a16:creationId xmlns:a16="http://schemas.microsoft.com/office/drawing/2014/main" id="{F31B83EC-6609-4611-A69E-0ED7E3589A32}"/>
                </a:ext>
              </a:extLst>
            </p:cNvPr>
            <p:cNvCxnSpPr>
              <a:cxnSpLocks/>
            </p:cNvCxnSpPr>
            <p:nvPr/>
          </p:nvCxnSpPr>
          <p:spPr>
            <a:xfrm flipV="1">
              <a:off x="2058946" y="4156188"/>
              <a:ext cx="0" cy="2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9CBF7294-434A-4D6E-B942-DB1F5ED99D8A}"/>
                </a:ext>
              </a:extLst>
            </p:cNvPr>
            <p:cNvCxnSpPr/>
            <p:nvPr/>
          </p:nvCxnSpPr>
          <p:spPr>
            <a:xfrm>
              <a:off x="1360065" y="4717156"/>
              <a:ext cx="0" cy="497071"/>
            </a:xfrm>
            <a:prstGeom prst="line">
              <a:avLst/>
            </a:prstGeom>
          </p:spPr>
          <p:style>
            <a:lnRef idx="1">
              <a:schemeClr val="accent1"/>
            </a:lnRef>
            <a:fillRef idx="0">
              <a:schemeClr val="accent1"/>
            </a:fillRef>
            <a:effectRef idx="0">
              <a:schemeClr val="accent1"/>
            </a:effectRef>
            <a:fontRef idx="minor">
              <a:schemeClr val="tx1"/>
            </a:fontRef>
          </p:style>
        </p:cxnSp>
        <p:sp>
          <p:nvSpPr>
            <p:cNvPr id="285" name="Oval 284">
              <a:extLst>
                <a:ext uri="{FF2B5EF4-FFF2-40B4-BE49-F238E27FC236}">
                  <a16:creationId xmlns:a16="http://schemas.microsoft.com/office/drawing/2014/main" id="{617DC3E7-4D65-4F1B-8246-B6201C2BC4CD}"/>
                </a:ext>
              </a:extLst>
            </p:cNvPr>
            <p:cNvSpPr/>
            <p:nvPr/>
          </p:nvSpPr>
          <p:spPr>
            <a:xfrm>
              <a:off x="2016396" y="5187238"/>
              <a:ext cx="100138" cy="9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286" name="Straight Arrow Connector 285">
              <a:extLst>
                <a:ext uri="{FF2B5EF4-FFF2-40B4-BE49-F238E27FC236}">
                  <a16:creationId xmlns:a16="http://schemas.microsoft.com/office/drawing/2014/main" id="{446914D8-AE89-4E07-A103-FB54F312A70C}"/>
                </a:ext>
              </a:extLst>
            </p:cNvPr>
            <p:cNvCxnSpPr>
              <a:cxnSpLocks/>
            </p:cNvCxnSpPr>
            <p:nvPr/>
          </p:nvCxnSpPr>
          <p:spPr>
            <a:xfrm>
              <a:off x="2058947" y="5169035"/>
              <a:ext cx="1" cy="1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62AA422-9AEA-404C-9F89-7E12A80C5A55}"/>
                </a:ext>
              </a:extLst>
            </p:cNvPr>
            <p:cNvCxnSpPr/>
            <p:nvPr/>
          </p:nvCxnSpPr>
          <p:spPr>
            <a:xfrm>
              <a:off x="1360065" y="5214227"/>
              <a:ext cx="0" cy="2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AACB4523-2CFC-4504-87CC-89F6CC88BD06}"/>
                </a:ext>
              </a:extLst>
            </p:cNvPr>
            <p:cNvCxnSpPr/>
            <p:nvPr/>
          </p:nvCxnSpPr>
          <p:spPr>
            <a:xfrm>
              <a:off x="1360065" y="5241335"/>
              <a:ext cx="652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9" name="Group 288">
              <a:extLst>
                <a:ext uri="{FF2B5EF4-FFF2-40B4-BE49-F238E27FC236}">
                  <a16:creationId xmlns:a16="http://schemas.microsoft.com/office/drawing/2014/main" id="{8902286D-166C-44E0-9115-CDD18F5560B0}"/>
                </a:ext>
              </a:extLst>
            </p:cNvPr>
            <p:cNvGrpSpPr/>
            <p:nvPr/>
          </p:nvGrpSpPr>
          <p:grpSpPr>
            <a:xfrm>
              <a:off x="1360065" y="4652331"/>
              <a:ext cx="752161" cy="153941"/>
              <a:chOff x="396335" y="4556544"/>
              <a:chExt cx="903328" cy="210662"/>
            </a:xfrm>
          </p:grpSpPr>
          <p:sp>
            <p:nvSpPr>
              <p:cNvPr id="333" name="Oval 332">
                <a:extLst>
                  <a:ext uri="{FF2B5EF4-FFF2-40B4-BE49-F238E27FC236}">
                    <a16:creationId xmlns:a16="http://schemas.microsoft.com/office/drawing/2014/main" id="{29EDC040-CCAF-46CD-BC90-BC5D4080AB80}"/>
                  </a:ext>
                </a:extLst>
              </p:cNvPr>
              <p:cNvSpPr/>
              <p:nvPr/>
            </p:nvSpPr>
            <p:spPr>
              <a:xfrm>
                <a:off x="1179400" y="4596568"/>
                <a:ext cx="120263" cy="126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334" name="Straight Arrow Connector 333">
                <a:extLst>
                  <a:ext uri="{FF2B5EF4-FFF2-40B4-BE49-F238E27FC236}">
                    <a16:creationId xmlns:a16="http://schemas.microsoft.com/office/drawing/2014/main" id="{CF499980-7846-457E-A3C7-CB375BA1FEB3}"/>
                  </a:ext>
                </a:extLst>
              </p:cNvPr>
              <p:cNvCxnSpPr>
                <a:stCxn id="278" idx="2"/>
              </p:cNvCxnSpPr>
              <p:nvPr/>
            </p:nvCxnSpPr>
            <p:spPr>
              <a:xfrm>
                <a:off x="1235676" y="4556544"/>
                <a:ext cx="0" cy="4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642C13EC-D670-4B6E-922A-05C281888772}"/>
                  </a:ext>
                </a:extLst>
              </p:cNvPr>
              <p:cNvCxnSpPr>
                <a:endCxn id="333" idx="2"/>
              </p:cNvCxnSpPr>
              <p:nvPr/>
            </p:nvCxnSpPr>
            <p:spPr>
              <a:xfrm>
                <a:off x="396335" y="4658633"/>
                <a:ext cx="783065" cy="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395DFB8A-B7BC-44F6-A4F0-9246E7CF8FEF}"/>
                  </a:ext>
                </a:extLst>
              </p:cNvPr>
              <p:cNvCxnSpPr>
                <a:stCxn id="333" idx="4"/>
                <a:endCxn id="279" idx="0"/>
              </p:cNvCxnSpPr>
              <p:nvPr/>
            </p:nvCxnSpPr>
            <p:spPr>
              <a:xfrm flipH="1">
                <a:off x="1239531" y="4723084"/>
                <a:ext cx="1" cy="4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90" name="Straight Arrow Connector 289">
              <a:extLst>
                <a:ext uri="{FF2B5EF4-FFF2-40B4-BE49-F238E27FC236}">
                  <a16:creationId xmlns:a16="http://schemas.microsoft.com/office/drawing/2014/main" id="{55ED2530-4AE5-4C29-A303-5345E1BBBA26}"/>
                </a:ext>
              </a:extLst>
            </p:cNvPr>
            <p:cNvCxnSpPr>
              <a:cxnSpLocks/>
              <a:stCxn id="285" idx="4"/>
              <a:endCxn id="280" idx="0"/>
            </p:cNvCxnSpPr>
            <p:nvPr/>
          </p:nvCxnSpPr>
          <p:spPr>
            <a:xfrm>
              <a:off x="2066465" y="5279690"/>
              <a:ext cx="2845" cy="4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20D4153E-27E3-4016-8AEF-E28E19C26489}"/>
                </a:ext>
              </a:extLst>
            </p:cNvPr>
            <p:cNvCxnSpPr>
              <a:cxnSpLocks/>
              <a:stCxn id="280" idx="2"/>
              <a:endCxn id="281" idx="0"/>
            </p:cNvCxnSpPr>
            <p:nvPr/>
          </p:nvCxnSpPr>
          <p:spPr>
            <a:xfrm>
              <a:off x="2069310" y="5670600"/>
              <a:ext cx="5773" cy="9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2" name="Arrow: Curved Up 291">
              <a:extLst>
                <a:ext uri="{FF2B5EF4-FFF2-40B4-BE49-F238E27FC236}">
                  <a16:creationId xmlns:a16="http://schemas.microsoft.com/office/drawing/2014/main" id="{EA13CA86-9425-4CC9-87F9-4AD089665367}"/>
                </a:ext>
              </a:extLst>
            </p:cNvPr>
            <p:cNvSpPr/>
            <p:nvPr/>
          </p:nvSpPr>
          <p:spPr>
            <a:xfrm rot="21370829">
              <a:off x="2066254" y="6138407"/>
              <a:ext cx="718435" cy="917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93" name="Arrow: Curved Up 292">
              <a:extLst>
                <a:ext uri="{FF2B5EF4-FFF2-40B4-BE49-F238E27FC236}">
                  <a16:creationId xmlns:a16="http://schemas.microsoft.com/office/drawing/2014/main" id="{15415C57-12F5-479C-A3F7-5EDE7A251EC0}"/>
                </a:ext>
              </a:extLst>
            </p:cNvPr>
            <p:cNvSpPr/>
            <p:nvPr/>
          </p:nvSpPr>
          <p:spPr>
            <a:xfrm rot="10800000">
              <a:off x="2030524" y="4077342"/>
              <a:ext cx="756850" cy="135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94" name="TextBox 293">
              <a:extLst>
                <a:ext uri="{FF2B5EF4-FFF2-40B4-BE49-F238E27FC236}">
                  <a16:creationId xmlns:a16="http://schemas.microsoft.com/office/drawing/2014/main" id="{678FBD20-89CD-4512-8F25-B0D0FFAEF249}"/>
                </a:ext>
              </a:extLst>
            </p:cNvPr>
            <p:cNvSpPr txBox="1"/>
            <p:nvPr/>
          </p:nvSpPr>
          <p:spPr>
            <a:xfrm>
              <a:off x="2563094" y="5968964"/>
              <a:ext cx="592288" cy="215444"/>
            </a:xfrm>
            <a:prstGeom prst="rect">
              <a:avLst/>
            </a:prstGeom>
            <a:noFill/>
          </p:spPr>
          <p:txBody>
            <a:bodyPr wrap="square" rtlCol="0">
              <a:spAutoFit/>
            </a:bodyPr>
            <a:lstStyle/>
            <a:p>
              <a:r>
                <a:rPr lang="en-US" sz="800" b="1" dirty="0"/>
                <a:t>output</a:t>
              </a:r>
            </a:p>
          </p:txBody>
        </p:sp>
        <p:cxnSp>
          <p:nvCxnSpPr>
            <p:cNvPr id="295" name="Straight Connector 294">
              <a:extLst>
                <a:ext uri="{FF2B5EF4-FFF2-40B4-BE49-F238E27FC236}">
                  <a16:creationId xmlns:a16="http://schemas.microsoft.com/office/drawing/2014/main" id="{239C1039-16A7-4F23-90C2-D7AB976DFC79}"/>
                </a:ext>
              </a:extLst>
            </p:cNvPr>
            <p:cNvCxnSpPr/>
            <p:nvPr/>
          </p:nvCxnSpPr>
          <p:spPr>
            <a:xfrm flipH="1">
              <a:off x="1360065" y="4233823"/>
              <a:ext cx="706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D96B997-01BF-4FBB-894F-16E08940B007}"/>
                </a:ext>
              </a:extLst>
            </p:cNvPr>
            <p:cNvCxnSpPr/>
            <p:nvPr/>
          </p:nvCxnSpPr>
          <p:spPr>
            <a:xfrm>
              <a:off x="1360065" y="4233823"/>
              <a:ext cx="0" cy="493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442A623E-8F63-457F-AFEF-5BE05821C0DE}"/>
                </a:ext>
              </a:extLst>
            </p:cNvPr>
            <p:cNvCxnSpPr/>
            <p:nvPr/>
          </p:nvCxnSpPr>
          <p:spPr>
            <a:xfrm>
              <a:off x="2066463" y="4233824"/>
              <a:ext cx="0" cy="5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7" name="TextBox 306">
              <a:extLst>
                <a:ext uri="{FF2B5EF4-FFF2-40B4-BE49-F238E27FC236}">
                  <a16:creationId xmlns:a16="http://schemas.microsoft.com/office/drawing/2014/main" id="{B5814C91-8527-461E-913A-6114F30C4C71}"/>
                </a:ext>
              </a:extLst>
            </p:cNvPr>
            <p:cNvSpPr txBox="1"/>
            <p:nvPr/>
          </p:nvSpPr>
          <p:spPr>
            <a:xfrm>
              <a:off x="1264182" y="3805021"/>
              <a:ext cx="1649978" cy="338554"/>
            </a:xfrm>
            <a:prstGeom prst="rect">
              <a:avLst/>
            </a:prstGeom>
            <a:noFill/>
          </p:spPr>
          <p:txBody>
            <a:bodyPr wrap="square" rtlCol="0">
              <a:spAutoFit/>
            </a:bodyPr>
            <a:lstStyle/>
            <a:p>
              <a:r>
                <a:rPr lang="en-US" sz="1600" b="1" dirty="0"/>
                <a:t>ENCODER BLOCK</a:t>
              </a:r>
            </a:p>
          </p:txBody>
        </p:sp>
      </p:grpSp>
      <p:sp>
        <p:nvSpPr>
          <p:cNvPr id="304" name="Arrow: Right 303">
            <a:extLst>
              <a:ext uri="{FF2B5EF4-FFF2-40B4-BE49-F238E27FC236}">
                <a16:creationId xmlns:a16="http://schemas.microsoft.com/office/drawing/2014/main" id="{7CF9103B-2EFE-468B-9909-71521FD6D325}"/>
              </a:ext>
            </a:extLst>
          </p:cNvPr>
          <p:cNvSpPr/>
          <p:nvPr/>
        </p:nvSpPr>
        <p:spPr>
          <a:xfrm>
            <a:off x="1401920" y="2067563"/>
            <a:ext cx="265954" cy="6856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nvGrpSpPr>
          <p:cNvPr id="384" name="Group 383">
            <a:extLst>
              <a:ext uri="{FF2B5EF4-FFF2-40B4-BE49-F238E27FC236}">
                <a16:creationId xmlns:a16="http://schemas.microsoft.com/office/drawing/2014/main" id="{7BCE961E-BB1B-4F69-B389-4C3A15429B71}"/>
              </a:ext>
            </a:extLst>
          </p:cNvPr>
          <p:cNvGrpSpPr/>
          <p:nvPr/>
        </p:nvGrpSpPr>
        <p:grpSpPr>
          <a:xfrm>
            <a:off x="834073" y="1512342"/>
            <a:ext cx="2261796" cy="1426234"/>
            <a:chOff x="958474" y="1503105"/>
            <a:chExt cx="2261796" cy="1426234"/>
          </a:xfrm>
        </p:grpSpPr>
        <p:sp>
          <p:nvSpPr>
            <p:cNvPr id="236" name="Rectangle 235">
              <a:extLst>
                <a:ext uri="{FF2B5EF4-FFF2-40B4-BE49-F238E27FC236}">
                  <a16:creationId xmlns:a16="http://schemas.microsoft.com/office/drawing/2014/main" id="{49CE9879-889D-49A8-9BFF-C403A4C7A7EA}"/>
                </a:ext>
              </a:extLst>
            </p:cNvPr>
            <p:cNvSpPr/>
            <p:nvPr/>
          </p:nvSpPr>
          <p:spPr>
            <a:xfrm>
              <a:off x="958474" y="1503105"/>
              <a:ext cx="885686" cy="715922"/>
            </a:xfrm>
            <a:prstGeom prst="rect">
              <a:avLst/>
            </a:prstGeom>
            <a:blipFill>
              <a:blip r:embed="rId3"/>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37" name="Rectangle 236">
              <a:extLst>
                <a:ext uri="{FF2B5EF4-FFF2-40B4-BE49-F238E27FC236}">
                  <a16:creationId xmlns:a16="http://schemas.microsoft.com/office/drawing/2014/main" id="{DD0EB473-1642-42BD-8290-DB28C9859DE6}"/>
                </a:ext>
              </a:extLst>
            </p:cNvPr>
            <p:cNvSpPr/>
            <p:nvPr/>
          </p:nvSpPr>
          <p:spPr>
            <a:xfrm>
              <a:off x="1038416" y="1534315"/>
              <a:ext cx="885686" cy="715922"/>
            </a:xfrm>
            <a:prstGeom prst="rect">
              <a:avLst/>
            </a:prstGeom>
            <a:blipFill>
              <a:blip r:embed="rId3"/>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238" name="Straight Connector 237">
              <a:extLst>
                <a:ext uri="{FF2B5EF4-FFF2-40B4-BE49-F238E27FC236}">
                  <a16:creationId xmlns:a16="http://schemas.microsoft.com/office/drawing/2014/main" id="{01C61183-97B6-462B-AD9B-3D825F8FF68C}"/>
                </a:ext>
              </a:extLst>
            </p:cNvPr>
            <p:cNvCxnSpPr>
              <a:cxnSpLocks/>
            </p:cNvCxnSpPr>
            <p:nvPr/>
          </p:nvCxnSpPr>
          <p:spPr>
            <a:xfrm>
              <a:off x="1360065" y="1892277"/>
              <a:ext cx="336523" cy="191432"/>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239" name="Rectangle 238">
              <a:extLst>
                <a:ext uri="{FF2B5EF4-FFF2-40B4-BE49-F238E27FC236}">
                  <a16:creationId xmlns:a16="http://schemas.microsoft.com/office/drawing/2014/main" id="{66A399D0-7BA5-4DDB-A0D7-BE9E79A254A2}"/>
                </a:ext>
              </a:extLst>
            </p:cNvPr>
            <p:cNvSpPr/>
            <p:nvPr/>
          </p:nvSpPr>
          <p:spPr>
            <a:xfrm>
              <a:off x="1252466" y="1622315"/>
              <a:ext cx="885686" cy="715922"/>
            </a:xfrm>
            <a:prstGeom prst="rect">
              <a:avLst/>
            </a:prstGeom>
            <a:blipFill>
              <a:blip r:embed="rId3"/>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40" name="Rectangle 239">
              <a:extLst>
                <a:ext uri="{FF2B5EF4-FFF2-40B4-BE49-F238E27FC236}">
                  <a16:creationId xmlns:a16="http://schemas.microsoft.com/office/drawing/2014/main" id="{24872783-7A7C-4805-94F3-64885E99AA3C}"/>
                </a:ext>
              </a:extLst>
            </p:cNvPr>
            <p:cNvSpPr/>
            <p:nvPr/>
          </p:nvSpPr>
          <p:spPr>
            <a:xfrm>
              <a:off x="1343095" y="1653525"/>
              <a:ext cx="885686" cy="715922"/>
            </a:xfrm>
            <a:prstGeom prst="rect">
              <a:avLst/>
            </a:prstGeom>
            <a:blipFill>
              <a:blip r:embed="rId3"/>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08" name="TextBox 307">
              <a:extLst>
                <a:ext uri="{FF2B5EF4-FFF2-40B4-BE49-F238E27FC236}">
                  <a16:creationId xmlns:a16="http://schemas.microsoft.com/office/drawing/2014/main" id="{E078E13E-5788-4ABA-923D-6B541312153E}"/>
                </a:ext>
              </a:extLst>
            </p:cNvPr>
            <p:cNvSpPr txBox="1"/>
            <p:nvPr/>
          </p:nvSpPr>
          <p:spPr>
            <a:xfrm>
              <a:off x="1046198" y="2498452"/>
              <a:ext cx="2174072" cy="430887"/>
            </a:xfrm>
            <a:prstGeom prst="rect">
              <a:avLst/>
            </a:prstGeom>
            <a:noFill/>
          </p:spPr>
          <p:txBody>
            <a:bodyPr wrap="square" rtlCol="0">
              <a:spAutoFit/>
            </a:bodyPr>
            <a:lstStyle/>
            <a:p>
              <a:r>
                <a:rPr lang="en-US" sz="1050" b="1" dirty="0"/>
                <a:t>3D CT SCAN </a:t>
              </a:r>
            </a:p>
            <a:p>
              <a:r>
                <a:rPr lang="en-US" sz="1050" b="1" dirty="0"/>
                <a:t>    SLICES</a:t>
              </a:r>
            </a:p>
          </p:txBody>
        </p:sp>
      </p:grpSp>
      <p:grpSp>
        <p:nvGrpSpPr>
          <p:cNvPr id="371" name="Group 370">
            <a:extLst>
              <a:ext uri="{FF2B5EF4-FFF2-40B4-BE49-F238E27FC236}">
                <a16:creationId xmlns:a16="http://schemas.microsoft.com/office/drawing/2014/main" id="{D5165350-A3B4-4888-B7D5-AE87C2212EAE}"/>
              </a:ext>
            </a:extLst>
          </p:cNvPr>
          <p:cNvGrpSpPr/>
          <p:nvPr/>
        </p:nvGrpSpPr>
        <p:grpSpPr>
          <a:xfrm>
            <a:off x="10024343" y="1473819"/>
            <a:ext cx="2288247" cy="1438708"/>
            <a:chOff x="9830902" y="1471934"/>
            <a:chExt cx="2288247" cy="1438708"/>
          </a:xfrm>
        </p:grpSpPr>
        <p:grpSp>
          <p:nvGrpSpPr>
            <p:cNvPr id="370" name="Group 369">
              <a:extLst>
                <a:ext uri="{FF2B5EF4-FFF2-40B4-BE49-F238E27FC236}">
                  <a16:creationId xmlns:a16="http://schemas.microsoft.com/office/drawing/2014/main" id="{9903BF17-43BD-4623-967F-A0C370C7E99F}"/>
                </a:ext>
              </a:extLst>
            </p:cNvPr>
            <p:cNvGrpSpPr/>
            <p:nvPr/>
          </p:nvGrpSpPr>
          <p:grpSpPr>
            <a:xfrm>
              <a:off x="9830902" y="1471934"/>
              <a:ext cx="1271576" cy="881012"/>
              <a:chOff x="9830902" y="1471934"/>
              <a:chExt cx="1271576" cy="881012"/>
            </a:xfrm>
          </p:grpSpPr>
          <p:sp>
            <p:nvSpPr>
              <p:cNvPr id="263" name="Rectangle 262">
                <a:extLst>
                  <a:ext uri="{FF2B5EF4-FFF2-40B4-BE49-F238E27FC236}">
                    <a16:creationId xmlns:a16="http://schemas.microsoft.com/office/drawing/2014/main" id="{E79893E3-4366-4A88-9AB0-21894F073925}"/>
                  </a:ext>
                </a:extLst>
              </p:cNvPr>
              <p:cNvSpPr/>
              <p:nvPr/>
            </p:nvSpPr>
            <p:spPr>
              <a:xfrm>
                <a:off x="9830902" y="1471934"/>
                <a:ext cx="885686" cy="715922"/>
              </a:xfrm>
              <a:prstGeom prst="rect">
                <a:avLst/>
              </a:prstGeom>
              <a:blipFill>
                <a:blip r:embed="rId4"/>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64" name="Rectangle 263">
                <a:extLst>
                  <a:ext uri="{FF2B5EF4-FFF2-40B4-BE49-F238E27FC236}">
                    <a16:creationId xmlns:a16="http://schemas.microsoft.com/office/drawing/2014/main" id="{33DD644C-3EBC-4EF1-BF29-BB388407C39E}"/>
                  </a:ext>
                </a:extLst>
              </p:cNvPr>
              <p:cNvSpPr/>
              <p:nvPr/>
            </p:nvSpPr>
            <p:spPr>
              <a:xfrm>
                <a:off x="9910843" y="1503145"/>
                <a:ext cx="885686" cy="715922"/>
              </a:xfrm>
              <a:prstGeom prst="rect">
                <a:avLst/>
              </a:prstGeom>
              <a:blipFill>
                <a:blip r:embed="rId4"/>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265" name="Straight Connector 264">
                <a:extLst>
                  <a:ext uri="{FF2B5EF4-FFF2-40B4-BE49-F238E27FC236}">
                    <a16:creationId xmlns:a16="http://schemas.microsoft.com/office/drawing/2014/main" id="{4AE86146-8635-4613-A9D3-900DC06D20F3}"/>
                  </a:ext>
                </a:extLst>
              </p:cNvPr>
              <p:cNvCxnSpPr>
                <a:cxnSpLocks/>
              </p:cNvCxnSpPr>
              <p:nvPr/>
            </p:nvCxnSpPr>
            <p:spPr>
              <a:xfrm>
                <a:off x="10232491" y="1861106"/>
                <a:ext cx="336523" cy="191432"/>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266" name="Rectangle 265">
                <a:extLst>
                  <a:ext uri="{FF2B5EF4-FFF2-40B4-BE49-F238E27FC236}">
                    <a16:creationId xmlns:a16="http://schemas.microsoft.com/office/drawing/2014/main" id="{812B1A99-2890-4B30-BBE1-F2A6D5348EF2}"/>
                  </a:ext>
                </a:extLst>
              </p:cNvPr>
              <p:cNvSpPr/>
              <p:nvPr/>
            </p:nvSpPr>
            <p:spPr>
              <a:xfrm>
                <a:off x="10124892" y="1591144"/>
                <a:ext cx="885686" cy="715922"/>
              </a:xfrm>
              <a:prstGeom prst="rect">
                <a:avLst/>
              </a:prstGeom>
              <a:blipFill>
                <a:blip r:embed="rId4"/>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67" name="Rectangle 266">
                <a:extLst>
                  <a:ext uri="{FF2B5EF4-FFF2-40B4-BE49-F238E27FC236}">
                    <a16:creationId xmlns:a16="http://schemas.microsoft.com/office/drawing/2014/main" id="{542FA7C2-41FB-49ED-BBA2-3BE0ECD12636}"/>
                  </a:ext>
                </a:extLst>
              </p:cNvPr>
              <p:cNvSpPr/>
              <p:nvPr/>
            </p:nvSpPr>
            <p:spPr>
              <a:xfrm>
                <a:off x="10216792" y="1637024"/>
                <a:ext cx="885686" cy="715922"/>
              </a:xfrm>
              <a:prstGeom prst="rect">
                <a:avLst/>
              </a:prstGeom>
              <a:blipFill>
                <a:blip r:embed="rId4"/>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09" name="TextBox 308">
              <a:extLst>
                <a:ext uri="{FF2B5EF4-FFF2-40B4-BE49-F238E27FC236}">
                  <a16:creationId xmlns:a16="http://schemas.microsoft.com/office/drawing/2014/main" id="{EA7F9683-0785-4C8A-8859-9A54DFBAD4D5}"/>
                </a:ext>
              </a:extLst>
            </p:cNvPr>
            <p:cNvSpPr txBox="1"/>
            <p:nvPr/>
          </p:nvSpPr>
          <p:spPr>
            <a:xfrm>
              <a:off x="9945077" y="2479755"/>
              <a:ext cx="2174072" cy="430887"/>
            </a:xfrm>
            <a:prstGeom prst="rect">
              <a:avLst/>
            </a:prstGeom>
            <a:noFill/>
          </p:spPr>
          <p:txBody>
            <a:bodyPr wrap="square" rtlCol="0">
              <a:spAutoFit/>
            </a:bodyPr>
            <a:lstStyle/>
            <a:p>
              <a:r>
                <a:rPr lang="en-US" sz="1050" b="1" dirty="0"/>
                <a:t>BINARY OUTPUT</a:t>
              </a:r>
            </a:p>
            <a:p>
              <a:r>
                <a:rPr lang="en-US" sz="1050" b="1" dirty="0"/>
                <a:t>        MASKS</a:t>
              </a:r>
            </a:p>
          </p:txBody>
        </p:sp>
      </p:grpSp>
      <p:cxnSp>
        <p:nvCxnSpPr>
          <p:cNvPr id="347" name="Straight Arrow Connector 346">
            <a:extLst>
              <a:ext uri="{FF2B5EF4-FFF2-40B4-BE49-F238E27FC236}">
                <a16:creationId xmlns:a16="http://schemas.microsoft.com/office/drawing/2014/main" id="{3981E195-A892-4485-A77D-40374169FA36}"/>
              </a:ext>
            </a:extLst>
          </p:cNvPr>
          <p:cNvCxnSpPr>
            <a:cxnSpLocks/>
          </p:cNvCxnSpPr>
          <p:nvPr/>
        </p:nvCxnSpPr>
        <p:spPr>
          <a:xfrm>
            <a:off x="3754642" y="5755495"/>
            <a:ext cx="254637" cy="0"/>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grpSp>
        <p:nvGrpSpPr>
          <p:cNvPr id="400" name="Group 399">
            <a:extLst>
              <a:ext uri="{FF2B5EF4-FFF2-40B4-BE49-F238E27FC236}">
                <a16:creationId xmlns:a16="http://schemas.microsoft.com/office/drawing/2014/main" id="{843070D8-A8C4-49A9-8E8A-B0554041DFC9}"/>
              </a:ext>
            </a:extLst>
          </p:cNvPr>
          <p:cNvGrpSpPr/>
          <p:nvPr/>
        </p:nvGrpSpPr>
        <p:grpSpPr>
          <a:xfrm>
            <a:off x="3749620" y="5735362"/>
            <a:ext cx="1178375" cy="295663"/>
            <a:chOff x="3749620" y="5852097"/>
            <a:chExt cx="1178375" cy="295663"/>
          </a:xfrm>
        </p:grpSpPr>
        <p:grpSp>
          <p:nvGrpSpPr>
            <p:cNvPr id="360" name="Group 359">
              <a:extLst>
                <a:ext uri="{FF2B5EF4-FFF2-40B4-BE49-F238E27FC236}">
                  <a16:creationId xmlns:a16="http://schemas.microsoft.com/office/drawing/2014/main" id="{4A48B057-70CE-4B21-919B-13B12EFDBDD6}"/>
                </a:ext>
              </a:extLst>
            </p:cNvPr>
            <p:cNvGrpSpPr/>
            <p:nvPr/>
          </p:nvGrpSpPr>
          <p:grpSpPr>
            <a:xfrm>
              <a:off x="3749620" y="6005612"/>
              <a:ext cx="198703" cy="142148"/>
              <a:chOff x="3742642" y="5986566"/>
              <a:chExt cx="198703" cy="142148"/>
            </a:xfrm>
          </p:grpSpPr>
          <p:sp>
            <p:nvSpPr>
              <p:cNvPr id="343" name="Oval 342">
                <a:extLst>
                  <a:ext uri="{FF2B5EF4-FFF2-40B4-BE49-F238E27FC236}">
                    <a16:creationId xmlns:a16="http://schemas.microsoft.com/office/drawing/2014/main" id="{F49FA445-EEA7-48B1-8E5B-EABC7C5AA877}"/>
                  </a:ext>
                </a:extLst>
              </p:cNvPr>
              <p:cNvSpPr/>
              <p:nvPr/>
            </p:nvSpPr>
            <p:spPr>
              <a:xfrm>
                <a:off x="3856749" y="6013573"/>
                <a:ext cx="84596" cy="85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344" name="Straight Arrow Connector 343">
                <a:extLst>
                  <a:ext uri="{FF2B5EF4-FFF2-40B4-BE49-F238E27FC236}">
                    <a16:creationId xmlns:a16="http://schemas.microsoft.com/office/drawing/2014/main" id="{D1C172F5-BA49-4A00-97C9-032CEEA1F04D}"/>
                  </a:ext>
                </a:extLst>
              </p:cNvPr>
              <p:cNvCxnSpPr>
                <a:cxnSpLocks/>
              </p:cNvCxnSpPr>
              <p:nvPr/>
            </p:nvCxnSpPr>
            <p:spPr>
              <a:xfrm>
                <a:off x="3896335" y="5986566"/>
                <a:ext cx="0" cy="2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842B5ACB-9D31-443F-8500-9395515F30FC}"/>
                  </a:ext>
                </a:extLst>
              </p:cNvPr>
              <p:cNvCxnSpPr>
                <a:cxnSpLocks/>
                <a:endCxn id="343" idx="2"/>
              </p:cNvCxnSpPr>
              <p:nvPr/>
            </p:nvCxnSpPr>
            <p:spPr>
              <a:xfrm flipV="1">
                <a:off x="3742642" y="6056257"/>
                <a:ext cx="114107" cy="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0A3BB3FD-EE9A-4DCB-8D33-759A8E9597A3}"/>
                  </a:ext>
                </a:extLst>
              </p:cNvPr>
              <p:cNvCxnSpPr>
                <a:stCxn id="343" idx="4"/>
              </p:cNvCxnSpPr>
              <p:nvPr/>
            </p:nvCxnSpPr>
            <p:spPr>
              <a:xfrm>
                <a:off x="3899047" y="6098942"/>
                <a:ext cx="0" cy="29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8" name="TextBox 347">
              <a:extLst>
                <a:ext uri="{FF2B5EF4-FFF2-40B4-BE49-F238E27FC236}">
                  <a16:creationId xmlns:a16="http://schemas.microsoft.com/office/drawing/2014/main" id="{ACA45EE6-D711-4B32-8BA3-40D19248FAE4}"/>
                </a:ext>
              </a:extLst>
            </p:cNvPr>
            <p:cNvSpPr txBox="1"/>
            <p:nvPr/>
          </p:nvSpPr>
          <p:spPr>
            <a:xfrm>
              <a:off x="3981689" y="5852097"/>
              <a:ext cx="946306" cy="253916"/>
            </a:xfrm>
            <a:prstGeom prst="rect">
              <a:avLst/>
            </a:prstGeom>
            <a:noFill/>
          </p:spPr>
          <p:txBody>
            <a:bodyPr wrap="square" rtlCol="0">
              <a:spAutoFit/>
            </a:bodyPr>
            <a:lstStyle/>
            <a:p>
              <a:r>
                <a:rPr lang="en-US" sz="1050" dirty="0"/>
                <a:t> Concatenate</a:t>
              </a:r>
            </a:p>
          </p:txBody>
        </p:sp>
      </p:grpSp>
      <p:sp>
        <p:nvSpPr>
          <p:cNvPr id="349" name="Rectangle 348">
            <a:extLst>
              <a:ext uri="{FF2B5EF4-FFF2-40B4-BE49-F238E27FC236}">
                <a16:creationId xmlns:a16="http://schemas.microsoft.com/office/drawing/2014/main" id="{1FBEC67D-F4CC-4626-918A-A0C7E5B3D12B}"/>
              </a:ext>
            </a:extLst>
          </p:cNvPr>
          <p:cNvSpPr/>
          <p:nvPr/>
        </p:nvSpPr>
        <p:spPr>
          <a:xfrm>
            <a:off x="3564665" y="5225190"/>
            <a:ext cx="1404625" cy="944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nvGrpSpPr>
          <p:cNvPr id="353" name="Group 352">
            <a:extLst>
              <a:ext uri="{FF2B5EF4-FFF2-40B4-BE49-F238E27FC236}">
                <a16:creationId xmlns:a16="http://schemas.microsoft.com/office/drawing/2014/main" id="{1A8B1207-8556-42BC-AFFA-690EA16411CF}"/>
              </a:ext>
            </a:extLst>
          </p:cNvPr>
          <p:cNvGrpSpPr/>
          <p:nvPr/>
        </p:nvGrpSpPr>
        <p:grpSpPr>
          <a:xfrm>
            <a:off x="4107007" y="3905496"/>
            <a:ext cx="1362101" cy="898752"/>
            <a:chOff x="4107007" y="3905496"/>
            <a:chExt cx="1362101" cy="898752"/>
          </a:xfrm>
          <a:solidFill>
            <a:srgbClr val="FF9900"/>
          </a:solidFill>
        </p:grpSpPr>
        <p:sp>
          <p:nvSpPr>
            <p:cNvPr id="231" name="Cube 230">
              <a:extLst>
                <a:ext uri="{FF2B5EF4-FFF2-40B4-BE49-F238E27FC236}">
                  <a16:creationId xmlns:a16="http://schemas.microsoft.com/office/drawing/2014/main" id="{498C40AF-0A2D-46BF-A6FB-CDB77D361F95}"/>
                </a:ext>
              </a:extLst>
            </p:cNvPr>
            <p:cNvSpPr/>
            <p:nvPr/>
          </p:nvSpPr>
          <p:spPr>
            <a:xfrm>
              <a:off x="4107007" y="3905496"/>
              <a:ext cx="1362101" cy="381095"/>
            </a:xfrm>
            <a:prstGeom prst="cub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32" name="Arrow: Curved Up 231">
              <a:extLst>
                <a:ext uri="{FF2B5EF4-FFF2-40B4-BE49-F238E27FC236}">
                  <a16:creationId xmlns:a16="http://schemas.microsoft.com/office/drawing/2014/main" id="{29FE1A5A-D153-44FB-AF2D-AFBCD0D921C8}"/>
                </a:ext>
              </a:extLst>
            </p:cNvPr>
            <p:cNvSpPr/>
            <p:nvPr/>
          </p:nvSpPr>
          <p:spPr>
            <a:xfrm>
              <a:off x="4129126" y="4346169"/>
              <a:ext cx="1317862" cy="458079"/>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365" name="Group 364">
            <a:extLst>
              <a:ext uri="{FF2B5EF4-FFF2-40B4-BE49-F238E27FC236}">
                <a16:creationId xmlns:a16="http://schemas.microsoft.com/office/drawing/2014/main" id="{F527419D-6BE9-4E46-B2D7-87A7D25E90AE}"/>
              </a:ext>
            </a:extLst>
          </p:cNvPr>
          <p:cNvGrpSpPr/>
          <p:nvPr/>
        </p:nvGrpSpPr>
        <p:grpSpPr>
          <a:xfrm>
            <a:off x="3647704" y="5186352"/>
            <a:ext cx="1385220" cy="415498"/>
            <a:chOff x="3647531" y="5225190"/>
            <a:chExt cx="1385220" cy="415498"/>
          </a:xfrm>
        </p:grpSpPr>
        <p:sp>
          <p:nvSpPr>
            <p:cNvPr id="350" name="Arrow: Curved Up 349">
              <a:extLst>
                <a:ext uri="{FF2B5EF4-FFF2-40B4-BE49-F238E27FC236}">
                  <a16:creationId xmlns:a16="http://schemas.microsoft.com/office/drawing/2014/main" id="{CC26242F-7B92-459E-ABD5-8F4546171C37}"/>
                </a:ext>
              </a:extLst>
            </p:cNvPr>
            <p:cNvSpPr/>
            <p:nvPr/>
          </p:nvSpPr>
          <p:spPr>
            <a:xfrm>
              <a:off x="3647531" y="5301993"/>
              <a:ext cx="406284" cy="272767"/>
            </a:xfrm>
            <a:prstGeom prst="curvedUpArrow">
              <a:avLst>
                <a:gd name="adj1" fmla="val 25000"/>
                <a:gd name="adj2" fmla="val 52098"/>
                <a:gd name="adj3" fmla="val 2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351" name="TextBox 350">
              <a:extLst>
                <a:ext uri="{FF2B5EF4-FFF2-40B4-BE49-F238E27FC236}">
                  <a16:creationId xmlns:a16="http://schemas.microsoft.com/office/drawing/2014/main" id="{000337EE-E010-4C94-8DBD-E93301476B05}"/>
                </a:ext>
              </a:extLst>
            </p:cNvPr>
            <p:cNvSpPr txBox="1"/>
            <p:nvPr/>
          </p:nvSpPr>
          <p:spPr>
            <a:xfrm>
              <a:off x="4063946" y="5225190"/>
              <a:ext cx="968805" cy="415498"/>
            </a:xfrm>
            <a:prstGeom prst="rect">
              <a:avLst/>
            </a:prstGeom>
            <a:noFill/>
          </p:spPr>
          <p:txBody>
            <a:bodyPr wrap="square" rtlCol="0">
              <a:spAutoFit/>
            </a:bodyPr>
            <a:lstStyle/>
            <a:p>
              <a:r>
                <a:rPr lang="en-US" sz="1050" dirty="0"/>
                <a:t>Recurrent connection</a:t>
              </a:r>
            </a:p>
          </p:txBody>
        </p:sp>
      </p:grpSp>
      <p:sp>
        <p:nvSpPr>
          <p:cNvPr id="132" name="TextBox 131"/>
          <p:cNvSpPr txBox="1"/>
          <p:nvPr/>
        </p:nvSpPr>
        <p:spPr>
          <a:xfrm>
            <a:off x="692059" y="-188069"/>
            <a:ext cx="7708094" cy="1508105"/>
          </a:xfrm>
          <a:prstGeom prst="rect">
            <a:avLst/>
          </a:prstGeom>
          <a:noFill/>
        </p:spPr>
        <p:txBody>
          <a:bodyPr wrap="square" rtlCol="0">
            <a:spAutoFit/>
          </a:bodyPr>
          <a:lstStyle/>
          <a:p>
            <a:r>
              <a:rPr lang="en-US" sz="5400" dirty="0">
                <a:solidFill>
                  <a:srgbClr val="FFFFFF"/>
                </a:solidFill>
                <a:latin typeface="DIN Condensed"/>
              </a:rPr>
              <a:t>Localizer</a:t>
            </a:r>
            <a:r>
              <a:rPr lang="en-US" sz="6000" dirty="0">
                <a:solidFill>
                  <a:srgbClr val="FFFFFF"/>
                </a:solidFill>
                <a:latin typeface="DIN Condensed"/>
              </a:rPr>
              <a:t> </a:t>
            </a:r>
          </a:p>
          <a:p>
            <a:r>
              <a:rPr lang="en-US" sz="3200" dirty="0">
                <a:solidFill>
                  <a:srgbClr val="FFFFFF"/>
                </a:solidFill>
                <a:latin typeface="DIN Condensed"/>
              </a:rPr>
              <a:t>Architecture</a:t>
            </a:r>
          </a:p>
        </p:txBody>
      </p:sp>
      <p:sp>
        <p:nvSpPr>
          <p:cNvPr id="2" name="Slide Number Placeholder 1"/>
          <p:cNvSpPr>
            <a:spLocks noGrp="1"/>
          </p:cNvSpPr>
          <p:nvPr>
            <p:ph type="sldNum" sz="quarter" idx="12"/>
          </p:nvPr>
        </p:nvSpPr>
        <p:spPr/>
        <p:txBody>
          <a:bodyPr/>
          <a:lstStyle/>
          <a:p>
            <a:fld id="{CA70E94C-8395-4817-8478-8865915CB9AD}" type="slidenum">
              <a:rPr lang="en-US" smtClean="0"/>
              <a:t>11</a:t>
            </a:fld>
            <a:endParaRPr lang="en-US"/>
          </a:p>
        </p:txBody>
      </p:sp>
      <p:grpSp>
        <p:nvGrpSpPr>
          <p:cNvPr id="6" name="Group 5"/>
          <p:cNvGrpSpPr/>
          <p:nvPr/>
        </p:nvGrpSpPr>
        <p:grpSpPr>
          <a:xfrm>
            <a:off x="5715000" y="4400350"/>
            <a:ext cx="2841215" cy="1220921"/>
            <a:chOff x="5715000" y="4400350"/>
            <a:chExt cx="2841215" cy="1220921"/>
          </a:xfrm>
        </p:grpSpPr>
        <p:sp>
          <p:nvSpPr>
            <p:cNvPr id="5" name="Rectangle 4"/>
            <p:cNvSpPr/>
            <p:nvPr/>
          </p:nvSpPr>
          <p:spPr>
            <a:xfrm>
              <a:off x="5715000" y="4400350"/>
              <a:ext cx="456660"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a:off x="5715000" y="4899014"/>
              <a:ext cx="411531" cy="230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5715000" y="5428346"/>
              <a:ext cx="456660"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8379289" y="5418820"/>
              <a:ext cx="112249"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8379289" y="4945780"/>
              <a:ext cx="176926"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BEA46CDE-9B11-45EB-920B-D4562CE25AA9}"/>
              </a:ext>
            </a:extLst>
          </p:cNvPr>
          <p:cNvGrpSpPr/>
          <p:nvPr/>
        </p:nvGrpSpPr>
        <p:grpSpPr>
          <a:xfrm>
            <a:off x="1151203" y="3726914"/>
            <a:ext cx="2006076" cy="2452610"/>
            <a:chOff x="1149306" y="3795496"/>
            <a:chExt cx="2006076" cy="2452610"/>
          </a:xfrm>
        </p:grpSpPr>
        <p:sp>
          <p:nvSpPr>
            <p:cNvPr id="178" name="Rectangle 177">
              <a:extLst>
                <a:ext uri="{FF2B5EF4-FFF2-40B4-BE49-F238E27FC236}">
                  <a16:creationId xmlns:a16="http://schemas.microsoft.com/office/drawing/2014/main" id="{F877E8DE-1311-4979-AD90-F91830100B80}"/>
                </a:ext>
              </a:extLst>
            </p:cNvPr>
            <p:cNvSpPr/>
            <p:nvPr/>
          </p:nvSpPr>
          <p:spPr>
            <a:xfrm>
              <a:off x="1149306" y="3797750"/>
              <a:ext cx="1852995" cy="24503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83" name="Rectangle 182">
              <a:extLst>
                <a:ext uri="{FF2B5EF4-FFF2-40B4-BE49-F238E27FC236}">
                  <a16:creationId xmlns:a16="http://schemas.microsoft.com/office/drawing/2014/main" id="{8ABCC1C0-F752-4754-BC8E-5469A3022CF6}"/>
                </a:ext>
              </a:extLst>
            </p:cNvPr>
            <p:cNvSpPr/>
            <p:nvPr/>
          </p:nvSpPr>
          <p:spPr>
            <a:xfrm>
              <a:off x="1583005" y="4288109"/>
              <a:ext cx="951881"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84" name="Rectangle 183">
              <a:extLst>
                <a:ext uri="{FF2B5EF4-FFF2-40B4-BE49-F238E27FC236}">
                  <a16:creationId xmlns:a16="http://schemas.microsoft.com/office/drawing/2014/main" id="{96A709D5-D2F6-4129-8EBD-6CE0315252C9}"/>
                </a:ext>
              </a:extLst>
            </p:cNvPr>
            <p:cNvSpPr/>
            <p:nvPr/>
          </p:nvSpPr>
          <p:spPr>
            <a:xfrm>
              <a:off x="1586215" y="4806271"/>
              <a:ext cx="951881" cy="3507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85" name="Rectangle 184">
              <a:extLst>
                <a:ext uri="{FF2B5EF4-FFF2-40B4-BE49-F238E27FC236}">
                  <a16:creationId xmlns:a16="http://schemas.microsoft.com/office/drawing/2014/main" id="{13DCF877-85E9-4200-B57D-B4B7D7EF9F6F}"/>
                </a:ext>
              </a:extLst>
            </p:cNvPr>
            <p:cNvSpPr/>
            <p:nvPr/>
          </p:nvSpPr>
          <p:spPr>
            <a:xfrm>
              <a:off x="1603733" y="5322015"/>
              <a:ext cx="931154" cy="3485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TIME</a:t>
              </a:r>
            </a:p>
            <a:p>
              <a:pPr algn="ctr"/>
              <a:r>
                <a:rPr lang="en-US" sz="800" b="1" dirty="0">
                  <a:solidFill>
                    <a:schemeClr val="tx1"/>
                  </a:solidFill>
                </a:rPr>
                <a:t>DISTRIBUTED</a:t>
              </a:r>
            </a:p>
            <a:p>
              <a:pPr algn="ctr"/>
              <a:r>
                <a:rPr lang="en-US" sz="800" b="1" dirty="0">
                  <a:solidFill>
                    <a:schemeClr val="tx1"/>
                  </a:solidFill>
                </a:rPr>
                <a:t>MAXPOOL2D</a:t>
              </a:r>
            </a:p>
          </p:txBody>
        </p:sp>
        <p:sp>
          <p:nvSpPr>
            <p:cNvPr id="186" name="Rectangle 185">
              <a:extLst>
                <a:ext uri="{FF2B5EF4-FFF2-40B4-BE49-F238E27FC236}">
                  <a16:creationId xmlns:a16="http://schemas.microsoft.com/office/drawing/2014/main" id="{C2E188C9-028D-487A-85DA-B7098A4D6124}"/>
                </a:ext>
              </a:extLst>
            </p:cNvPr>
            <p:cNvSpPr/>
            <p:nvPr/>
          </p:nvSpPr>
          <p:spPr>
            <a:xfrm>
              <a:off x="1609505" y="5767163"/>
              <a:ext cx="931154"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SPATIAL </a:t>
              </a:r>
            </a:p>
            <a:p>
              <a:pPr algn="ctr"/>
              <a:r>
                <a:rPr lang="en-US" sz="800" b="1" dirty="0">
                  <a:solidFill>
                    <a:schemeClr val="tx1"/>
                  </a:solidFill>
                </a:rPr>
                <a:t>DROPOUT</a:t>
              </a:r>
            </a:p>
            <a:p>
              <a:pPr algn="ctr"/>
              <a:r>
                <a:rPr lang="en-US" sz="800" b="1" dirty="0">
                  <a:solidFill>
                    <a:schemeClr val="tx1"/>
                  </a:solidFill>
                </a:rPr>
                <a:t>3D</a:t>
              </a:r>
            </a:p>
          </p:txBody>
        </p:sp>
        <p:sp>
          <p:nvSpPr>
            <p:cNvPr id="187" name="TextBox 186">
              <a:extLst>
                <a:ext uri="{FF2B5EF4-FFF2-40B4-BE49-F238E27FC236}">
                  <a16:creationId xmlns:a16="http://schemas.microsoft.com/office/drawing/2014/main" id="{87DDF54E-1484-46DE-B0F3-5E884A33975E}"/>
                </a:ext>
              </a:extLst>
            </p:cNvPr>
            <p:cNvSpPr txBox="1"/>
            <p:nvPr/>
          </p:nvSpPr>
          <p:spPr>
            <a:xfrm>
              <a:off x="2589514" y="4174512"/>
              <a:ext cx="560568" cy="215444"/>
            </a:xfrm>
            <a:prstGeom prst="rect">
              <a:avLst/>
            </a:prstGeom>
            <a:noFill/>
          </p:spPr>
          <p:txBody>
            <a:bodyPr wrap="square" rtlCol="0">
              <a:spAutoFit/>
            </a:bodyPr>
            <a:lstStyle/>
            <a:p>
              <a:r>
                <a:rPr lang="en-US" sz="800" b="1" dirty="0"/>
                <a:t>input</a:t>
              </a:r>
            </a:p>
          </p:txBody>
        </p:sp>
        <p:cxnSp>
          <p:nvCxnSpPr>
            <p:cNvPr id="188" name="Straight Connector 187">
              <a:extLst>
                <a:ext uri="{FF2B5EF4-FFF2-40B4-BE49-F238E27FC236}">
                  <a16:creationId xmlns:a16="http://schemas.microsoft.com/office/drawing/2014/main" id="{F31B83EC-6609-4611-A69E-0ED7E3589A32}"/>
                </a:ext>
              </a:extLst>
            </p:cNvPr>
            <p:cNvCxnSpPr>
              <a:cxnSpLocks/>
            </p:cNvCxnSpPr>
            <p:nvPr/>
          </p:nvCxnSpPr>
          <p:spPr>
            <a:xfrm flipV="1">
              <a:off x="2058946" y="4156188"/>
              <a:ext cx="0" cy="2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CBF7294-434A-4D6E-B942-DB1F5ED99D8A}"/>
                </a:ext>
              </a:extLst>
            </p:cNvPr>
            <p:cNvCxnSpPr/>
            <p:nvPr/>
          </p:nvCxnSpPr>
          <p:spPr>
            <a:xfrm>
              <a:off x="1360065" y="4717156"/>
              <a:ext cx="0" cy="497071"/>
            </a:xfrm>
            <a:prstGeom prst="line">
              <a:avLst/>
            </a:prstGeom>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617DC3E7-4D65-4F1B-8246-B6201C2BC4CD}"/>
                </a:ext>
              </a:extLst>
            </p:cNvPr>
            <p:cNvSpPr/>
            <p:nvPr/>
          </p:nvSpPr>
          <p:spPr>
            <a:xfrm>
              <a:off x="2016396" y="5187238"/>
              <a:ext cx="100138" cy="9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91" name="Straight Arrow Connector 190">
              <a:extLst>
                <a:ext uri="{FF2B5EF4-FFF2-40B4-BE49-F238E27FC236}">
                  <a16:creationId xmlns:a16="http://schemas.microsoft.com/office/drawing/2014/main" id="{446914D8-AE89-4E07-A103-FB54F312A70C}"/>
                </a:ext>
              </a:extLst>
            </p:cNvPr>
            <p:cNvCxnSpPr>
              <a:cxnSpLocks/>
            </p:cNvCxnSpPr>
            <p:nvPr/>
          </p:nvCxnSpPr>
          <p:spPr>
            <a:xfrm>
              <a:off x="2058947" y="5169035"/>
              <a:ext cx="1" cy="1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62AA422-9AEA-404C-9F89-7E12A80C5A55}"/>
                </a:ext>
              </a:extLst>
            </p:cNvPr>
            <p:cNvCxnSpPr/>
            <p:nvPr/>
          </p:nvCxnSpPr>
          <p:spPr>
            <a:xfrm>
              <a:off x="1360065" y="5214227"/>
              <a:ext cx="0" cy="2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AACB4523-2CFC-4504-87CC-89F6CC88BD06}"/>
                </a:ext>
              </a:extLst>
            </p:cNvPr>
            <p:cNvCxnSpPr/>
            <p:nvPr/>
          </p:nvCxnSpPr>
          <p:spPr>
            <a:xfrm>
              <a:off x="1360065" y="5241335"/>
              <a:ext cx="652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4" name="Group 193">
              <a:extLst>
                <a:ext uri="{FF2B5EF4-FFF2-40B4-BE49-F238E27FC236}">
                  <a16:creationId xmlns:a16="http://schemas.microsoft.com/office/drawing/2014/main" id="{8902286D-166C-44E0-9115-CDD18F5560B0}"/>
                </a:ext>
              </a:extLst>
            </p:cNvPr>
            <p:cNvGrpSpPr/>
            <p:nvPr/>
          </p:nvGrpSpPr>
          <p:grpSpPr>
            <a:xfrm>
              <a:off x="1360065" y="4652331"/>
              <a:ext cx="752161" cy="153941"/>
              <a:chOff x="396335" y="4556544"/>
              <a:chExt cx="903328" cy="210662"/>
            </a:xfrm>
          </p:grpSpPr>
          <p:sp>
            <p:nvSpPr>
              <p:cNvPr id="204" name="Oval 203">
                <a:extLst>
                  <a:ext uri="{FF2B5EF4-FFF2-40B4-BE49-F238E27FC236}">
                    <a16:creationId xmlns:a16="http://schemas.microsoft.com/office/drawing/2014/main" id="{29EDC040-CCAF-46CD-BC90-BC5D4080AB80}"/>
                  </a:ext>
                </a:extLst>
              </p:cNvPr>
              <p:cNvSpPr/>
              <p:nvPr/>
            </p:nvSpPr>
            <p:spPr>
              <a:xfrm>
                <a:off x="1179400" y="4596568"/>
                <a:ext cx="120263" cy="126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205" name="Straight Arrow Connector 204">
                <a:extLst>
                  <a:ext uri="{FF2B5EF4-FFF2-40B4-BE49-F238E27FC236}">
                    <a16:creationId xmlns:a16="http://schemas.microsoft.com/office/drawing/2014/main" id="{CF499980-7846-457E-A3C7-CB375BA1FEB3}"/>
                  </a:ext>
                </a:extLst>
              </p:cNvPr>
              <p:cNvCxnSpPr>
                <a:stCxn id="183" idx="2"/>
              </p:cNvCxnSpPr>
              <p:nvPr/>
            </p:nvCxnSpPr>
            <p:spPr>
              <a:xfrm>
                <a:off x="1235676" y="4556544"/>
                <a:ext cx="0" cy="4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642C13EC-D670-4B6E-922A-05C281888772}"/>
                  </a:ext>
                </a:extLst>
              </p:cNvPr>
              <p:cNvCxnSpPr>
                <a:endCxn id="204" idx="2"/>
              </p:cNvCxnSpPr>
              <p:nvPr/>
            </p:nvCxnSpPr>
            <p:spPr>
              <a:xfrm>
                <a:off x="396335" y="4658633"/>
                <a:ext cx="783065" cy="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395DFB8A-B7BC-44F6-A4F0-9246E7CF8FEF}"/>
                  </a:ext>
                </a:extLst>
              </p:cNvPr>
              <p:cNvCxnSpPr>
                <a:stCxn id="204" idx="4"/>
                <a:endCxn id="184" idx="0"/>
              </p:cNvCxnSpPr>
              <p:nvPr/>
            </p:nvCxnSpPr>
            <p:spPr>
              <a:xfrm flipH="1">
                <a:off x="1239531" y="4723084"/>
                <a:ext cx="1" cy="4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5" name="Straight Arrow Connector 194">
              <a:extLst>
                <a:ext uri="{FF2B5EF4-FFF2-40B4-BE49-F238E27FC236}">
                  <a16:creationId xmlns:a16="http://schemas.microsoft.com/office/drawing/2014/main" id="{55ED2530-4AE5-4C29-A303-5345E1BBBA26}"/>
                </a:ext>
              </a:extLst>
            </p:cNvPr>
            <p:cNvCxnSpPr>
              <a:cxnSpLocks/>
              <a:stCxn id="190" idx="4"/>
              <a:endCxn id="185" idx="0"/>
            </p:cNvCxnSpPr>
            <p:nvPr/>
          </p:nvCxnSpPr>
          <p:spPr>
            <a:xfrm>
              <a:off x="2066465" y="5279690"/>
              <a:ext cx="2845" cy="4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0D4153E-27E3-4016-8AEF-E28E19C26489}"/>
                </a:ext>
              </a:extLst>
            </p:cNvPr>
            <p:cNvCxnSpPr>
              <a:cxnSpLocks/>
              <a:stCxn id="185" idx="2"/>
              <a:endCxn id="186" idx="0"/>
            </p:cNvCxnSpPr>
            <p:nvPr/>
          </p:nvCxnSpPr>
          <p:spPr>
            <a:xfrm>
              <a:off x="2069310" y="5670600"/>
              <a:ext cx="5773" cy="9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Arrow: Curved Up 291">
              <a:extLst>
                <a:ext uri="{FF2B5EF4-FFF2-40B4-BE49-F238E27FC236}">
                  <a16:creationId xmlns:a16="http://schemas.microsoft.com/office/drawing/2014/main" id="{EA13CA86-9425-4CC9-87F9-4AD089665367}"/>
                </a:ext>
              </a:extLst>
            </p:cNvPr>
            <p:cNvSpPr/>
            <p:nvPr/>
          </p:nvSpPr>
          <p:spPr>
            <a:xfrm rot="21370829">
              <a:off x="2066254" y="6138407"/>
              <a:ext cx="718435" cy="917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98" name="Arrow: Curved Up 292">
              <a:extLst>
                <a:ext uri="{FF2B5EF4-FFF2-40B4-BE49-F238E27FC236}">
                  <a16:creationId xmlns:a16="http://schemas.microsoft.com/office/drawing/2014/main" id="{15415C57-12F5-479C-A3F7-5EDE7A251EC0}"/>
                </a:ext>
              </a:extLst>
            </p:cNvPr>
            <p:cNvSpPr/>
            <p:nvPr/>
          </p:nvSpPr>
          <p:spPr>
            <a:xfrm rot="10800000">
              <a:off x="2030524" y="4077342"/>
              <a:ext cx="756850" cy="135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99" name="TextBox 198">
              <a:extLst>
                <a:ext uri="{FF2B5EF4-FFF2-40B4-BE49-F238E27FC236}">
                  <a16:creationId xmlns:a16="http://schemas.microsoft.com/office/drawing/2014/main" id="{678FBD20-89CD-4512-8F25-B0D0FFAEF249}"/>
                </a:ext>
              </a:extLst>
            </p:cNvPr>
            <p:cNvSpPr txBox="1"/>
            <p:nvPr/>
          </p:nvSpPr>
          <p:spPr>
            <a:xfrm>
              <a:off x="2563094" y="5968964"/>
              <a:ext cx="592288" cy="215444"/>
            </a:xfrm>
            <a:prstGeom prst="rect">
              <a:avLst/>
            </a:prstGeom>
            <a:noFill/>
          </p:spPr>
          <p:txBody>
            <a:bodyPr wrap="square" rtlCol="0">
              <a:spAutoFit/>
            </a:bodyPr>
            <a:lstStyle/>
            <a:p>
              <a:r>
                <a:rPr lang="en-US" sz="800" b="1" dirty="0"/>
                <a:t>output</a:t>
              </a:r>
            </a:p>
          </p:txBody>
        </p:sp>
        <p:cxnSp>
          <p:nvCxnSpPr>
            <p:cNvPr id="200" name="Straight Connector 199">
              <a:extLst>
                <a:ext uri="{FF2B5EF4-FFF2-40B4-BE49-F238E27FC236}">
                  <a16:creationId xmlns:a16="http://schemas.microsoft.com/office/drawing/2014/main" id="{239C1039-16A7-4F23-90C2-D7AB976DFC79}"/>
                </a:ext>
              </a:extLst>
            </p:cNvPr>
            <p:cNvCxnSpPr/>
            <p:nvPr/>
          </p:nvCxnSpPr>
          <p:spPr>
            <a:xfrm flipH="1">
              <a:off x="1360065" y="4233823"/>
              <a:ext cx="706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D96B997-01BF-4FBB-894F-16E08940B007}"/>
                </a:ext>
              </a:extLst>
            </p:cNvPr>
            <p:cNvCxnSpPr/>
            <p:nvPr/>
          </p:nvCxnSpPr>
          <p:spPr>
            <a:xfrm>
              <a:off x="1360065" y="4233823"/>
              <a:ext cx="0" cy="493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442A623E-8F63-457F-AFEF-5BE05821C0DE}"/>
                </a:ext>
              </a:extLst>
            </p:cNvPr>
            <p:cNvCxnSpPr/>
            <p:nvPr/>
          </p:nvCxnSpPr>
          <p:spPr>
            <a:xfrm>
              <a:off x="2066463" y="4233824"/>
              <a:ext cx="0" cy="5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B5814C91-8527-461E-913A-6114F30C4C71}"/>
                </a:ext>
              </a:extLst>
            </p:cNvPr>
            <p:cNvSpPr txBox="1"/>
            <p:nvPr/>
          </p:nvSpPr>
          <p:spPr>
            <a:xfrm>
              <a:off x="1273707" y="3795496"/>
              <a:ext cx="1656758" cy="338554"/>
            </a:xfrm>
            <a:prstGeom prst="rect">
              <a:avLst/>
            </a:prstGeom>
            <a:noFill/>
          </p:spPr>
          <p:txBody>
            <a:bodyPr wrap="square" rtlCol="0">
              <a:spAutoFit/>
            </a:bodyPr>
            <a:lstStyle/>
            <a:p>
              <a:r>
                <a:rPr lang="en-US" sz="1600" b="1" dirty="0"/>
                <a:t>ENCODER BLOCK</a:t>
              </a:r>
            </a:p>
          </p:txBody>
        </p:sp>
      </p:grpSp>
      <p:grpSp>
        <p:nvGrpSpPr>
          <p:cNvPr id="272" name="Group 271">
            <a:extLst>
              <a:ext uri="{FF2B5EF4-FFF2-40B4-BE49-F238E27FC236}">
                <a16:creationId xmlns:a16="http://schemas.microsoft.com/office/drawing/2014/main" id="{1E1BEE68-F509-474F-B36A-AB1F3DFF1258}"/>
              </a:ext>
            </a:extLst>
          </p:cNvPr>
          <p:cNvGrpSpPr/>
          <p:nvPr/>
        </p:nvGrpSpPr>
        <p:grpSpPr>
          <a:xfrm>
            <a:off x="8702074" y="3519634"/>
            <a:ext cx="2139914" cy="2628054"/>
            <a:chOff x="8702074" y="3519634"/>
            <a:chExt cx="2139914" cy="2628054"/>
          </a:xfrm>
        </p:grpSpPr>
        <p:sp>
          <p:nvSpPr>
            <p:cNvPr id="277" name="Rectangle 276">
              <a:extLst>
                <a:ext uri="{FF2B5EF4-FFF2-40B4-BE49-F238E27FC236}">
                  <a16:creationId xmlns:a16="http://schemas.microsoft.com/office/drawing/2014/main" id="{E137D3D5-FD6F-4070-BE4A-3FF3F84E6381}"/>
                </a:ext>
              </a:extLst>
            </p:cNvPr>
            <p:cNvSpPr/>
            <p:nvPr/>
          </p:nvSpPr>
          <p:spPr>
            <a:xfrm>
              <a:off x="8702074" y="3519634"/>
              <a:ext cx="2139881" cy="2628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98" name="TextBox 297">
              <a:extLst>
                <a:ext uri="{FF2B5EF4-FFF2-40B4-BE49-F238E27FC236}">
                  <a16:creationId xmlns:a16="http://schemas.microsoft.com/office/drawing/2014/main" id="{639A9E5A-090F-4F3B-A7FD-476473BF1AAA}"/>
                </a:ext>
              </a:extLst>
            </p:cNvPr>
            <p:cNvSpPr txBox="1"/>
            <p:nvPr/>
          </p:nvSpPr>
          <p:spPr>
            <a:xfrm>
              <a:off x="8981016" y="3591242"/>
              <a:ext cx="1661296" cy="338554"/>
            </a:xfrm>
            <a:prstGeom prst="rect">
              <a:avLst/>
            </a:prstGeom>
            <a:noFill/>
          </p:spPr>
          <p:txBody>
            <a:bodyPr wrap="square" rtlCol="0">
              <a:spAutoFit/>
            </a:bodyPr>
            <a:lstStyle/>
            <a:p>
              <a:r>
                <a:rPr lang="en-US" sz="1600" b="1" dirty="0"/>
                <a:t>DECODER BLOCK</a:t>
              </a:r>
            </a:p>
          </p:txBody>
        </p:sp>
        <p:sp>
          <p:nvSpPr>
            <p:cNvPr id="302" name="Rectangle 301">
              <a:extLst>
                <a:ext uri="{FF2B5EF4-FFF2-40B4-BE49-F238E27FC236}">
                  <a16:creationId xmlns:a16="http://schemas.microsoft.com/office/drawing/2014/main" id="{043690A7-1EFE-4D99-BF1F-A9A4F28AE3B4}"/>
                </a:ext>
              </a:extLst>
            </p:cNvPr>
            <p:cNvSpPr/>
            <p:nvPr/>
          </p:nvSpPr>
          <p:spPr>
            <a:xfrm>
              <a:off x="9226957" y="4181580"/>
              <a:ext cx="1145485"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3D</a:t>
              </a:r>
            </a:p>
            <a:p>
              <a:pPr algn="ctr"/>
              <a:r>
                <a:rPr lang="en-US" sz="800" b="1" dirty="0">
                  <a:solidFill>
                    <a:schemeClr val="tx1"/>
                  </a:solidFill>
                </a:rPr>
                <a:t>DECONVOLUTION</a:t>
              </a:r>
            </a:p>
          </p:txBody>
        </p:sp>
        <p:sp>
          <p:nvSpPr>
            <p:cNvPr id="337" name="Rectangle 336">
              <a:extLst>
                <a:ext uri="{FF2B5EF4-FFF2-40B4-BE49-F238E27FC236}">
                  <a16:creationId xmlns:a16="http://schemas.microsoft.com/office/drawing/2014/main" id="{4A30B44E-98DD-485C-A316-7CB8F59412EC}"/>
                </a:ext>
              </a:extLst>
            </p:cNvPr>
            <p:cNvSpPr/>
            <p:nvPr/>
          </p:nvSpPr>
          <p:spPr>
            <a:xfrm>
              <a:off x="9312981" y="481080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339" name="Rectangle 338">
              <a:extLst>
                <a:ext uri="{FF2B5EF4-FFF2-40B4-BE49-F238E27FC236}">
                  <a16:creationId xmlns:a16="http://schemas.microsoft.com/office/drawing/2014/main" id="{27961E04-0D25-47A4-8BE1-8D008B68BDBA}"/>
                </a:ext>
              </a:extLst>
            </p:cNvPr>
            <p:cNvSpPr/>
            <p:nvPr/>
          </p:nvSpPr>
          <p:spPr>
            <a:xfrm>
              <a:off x="9312981" y="551528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342" name="Arrow: Curved Up 317">
              <a:extLst>
                <a:ext uri="{FF2B5EF4-FFF2-40B4-BE49-F238E27FC236}">
                  <a16:creationId xmlns:a16="http://schemas.microsoft.com/office/drawing/2014/main" id="{81297518-607A-4E68-B75C-A7A4F8378F0F}"/>
                </a:ext>
              </a:extLst>
            </p:cNvPr>
            <p:cNvSpPr/>
            <p:nvPr/>
          </p:nvSpPr>
          <p:spPr>
            <a:xfrm rot="10800000">
              <a:off x="9714146" y="3990358"/>
              <a:ext cx="756850" cy="135175"/>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52" name="TextBox 351">
              <a:extLst>
                <a:ext uri="{FF2B5EF4-FFF2-40B4-BE49-F238E27FC236}">
                  <a16:creationId xmlns:a16="http://schemas.microsoft.com/office/drawing/2014/main" id="{6AE1234A-8E41-4D4A-BD29-5A219A9DEC12}"/>
                </a:ext>
              </a:extLst>
            </p:cNvPr>
            <p:cNvSpPr txBox="1"/>
            <p:nvPr/>
          </p:nvSpPr>
          <p:spPr>
            <a:xfrm>
              <a:off x="10395856" y="4104244"/>
              <a:ext cx="446098" cy="215444"/>
            </a:xfrm>
            <a:prstGeom prst="rect">
              <a:avLst/>
            </a:prstGeom>
            <a:noFill/>
          </p:spPr>
          <p:txBody>
            <a:bodyPr wrap="square" rtlCol="0">
              <a:spAutoFit/>
            </a:bodyPr>
            <a:lstStyle/>
            <a:p>
              <a:r>
                <a:rPr lang="en-US" sz="800" b="1" dirty="0"/>
                <a:t>input</a:t>
              </a:r>
            </a:p>
          </p:txBody>
        </p:sp>
        <p:sp>
          <p:nvSpPr>
            <p:cNvPr id="354" name="Arrow: Curved Up 319">
              <a:extLst>
                <a:ext uri="{FF2B5EF4-FFF2-40B4-BE49-F238E27FC236}">
                  <a16:creationId xmlns:a16="http://schemas.microsoft.com/office/drawing/2014/main" id="{2EFF9812-300D-4ED3-AEDC-349016771C2D}"/>
                </a:ext>
              </a:extLst>
            </p:cNvPr>
            <p:cNvSpPr/>
            <p:nvPr/>
          </p:nvSpPr>
          <p:spPr>
            <a:xfrm rot="21373476">
              <a:off x="9857070" y="5905536"/>
              <a:ext cx="748625" cy="151942"/>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55" name="TextBox 354">
              <a:extLst>
                <a:ext uri="{FF2B5EF4-FFF2-40B4-BE49-F238E27FC236}">
                  <a16:creationId xmlns:a16="http://schemas.microsoft.com/office/drawing/2014/main" id="{C00E26F0-D5E3-407E-A3A0-4164A509463D}"/>
                </a:ext>
              </a:extLst>
            </p:cNvPr>
            <p:cNvSpPr txBox="1"/>
            <p:nvPr/>
          </p:nvSpPr>
          <p:spPr>
            <a:xfrm>
              <a:off x="10337381" y="5685492"/>
              <a:ext cx="504607" cy="215444"/>
            </a:xfrm>
            <a:prstGeom prst="rect">
              <a:avLst/>
            </a:prstGeom>
            <a:noFill/>
          </p:spPr>
          <p:txBody>
            <a:bodyPr wrap="square" rtlCol="0">
              <a:spAutoFit/>
            </a:bodyPr>
            <a:lstStyle/>
            <a:p>
              <a:r>
                <a:rPr lang="en-US" sz="800" b="1" dirty="0"/>
                <a:t>output</a:t>
              </a:r>
            </a:p>
          </p:txBody>
        </p:sp>
        <p:sp>
          <p:nvSpPr>
            <p:cNvPr id="356" name="Oval 355">
              <a:extLst>
                <a:ext uri="{FF2B5EF4-FFF2-40B4-BE49-F238E27FC236}">
                  <a16:creationId xmlns:a16="http://schemas.microsoft.com/office/drawing/2014/main" id="{E3351163-97C3-4FB7-B619-892A9C5F3022}"/>
                </a:ext>
              </a:extLst>
            </p:cNvPr>
            <p:cNvSpPr/>
            <p:nvPr/>
          </p:nvSpPr>
          <p:spPr>
            <a:xfrm>
              <a:off x="9702898" y="462614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359" name="Oval 358">
              <a:extLst>
                <a:ext uri="{FF2B5EF4-FFF2-40B4-BE49-F238E27FC236}">
                  <a16:creationId xmlns:a16="http://schemas.microsoft.com/office/drawing/2014/main" id="{A1B1598F-08A1-477E-8B81-A35FAC01A5D3}"/>
                </a:ext>
              </a:extLst>
            </p:cNvPr>
            <p:cNvSpPr/>
            <p:nvPr/>
          </p:nvSpPr>
          <p:spPr>
            <a:xfrm>
              <a:off x="9719805" y="532043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361" name="Straight Connector 360">
              <a:extLst>
                <a:ext uri="{FF2B5EF4-FFF2-40B4-BE49-F238E27FC236}">
                  <a16:creationId xmlns:a16="http://schemas.microsoft.com/office/drawing/2014/main" id="{D8306CA5-8F36-41BB-970E-B8A160913738}"/>
                </a:ext>
              </a:extLst>
            </p:cNvPr>
            <p:cNvCxnSpPr>
              <a:stCxn id="342" idx="4"/>
            </p:cNvCxnSpPr>
            <p:nvPr/>
          </p:nvCxnSpPr>
          <p:spPr>
            <a:xfrm flipH="1">
              <a:off x="8928691" y="4091739"/>
              <a:ext cx="796554" cy="3623"/>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4CD7B8EE-66BD-4716-8A5C-A658EA2FA110}"/>
                </a:ext>
              </a:extLst>
            </p:cNvPr>
            <p:cNvCxnSpPr/>
            <p:nvPr/>
          </p:nvCxnSpPr>
          <p:spPr>
            <a:xfrm>
              <a:off x="8912056" y="4125533"/>
              <a:ext cx="0" cy="1273838"/>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593E79D6-DCF8-41C7-9747-881D4CD44473}"/>
                </a:ext>
              </a:extLst>
            </p:cNvPr>
            <p:cNvCxnSpPr>
              <a:endCxn id="356" idx="2"/>
            </p:cNvCxnSpPr>
            <p:nvPr/>
          </p:nvCxnSpPr>
          <p:spPr>
            <a:xfrm>
              <a:off x="8928691" y="4677911"/>
              <a:ext cx="774208" cy="4409"/>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3C21E03A-2626-4C04-B8EE-507BDE052609}"/>
                </a:ext>
              </a:extLst>
            </p:cNvPr>
            <p:cNvCxnSpPr/>
            <p:nvPr/>
          </p:nvCxnSpPr>
          <p:spPr>
            <a:xfrm>
              <a:off x="8912056" y="5399371"/>
              <a:ext cx="790843" cy="0"/>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B8B6AE1-4F40-435D-AED6-CD760D7F22F4}"/>
                </a:ext>
              </a:extLst>
            </p:cNvPr>
            <p:cNvCxnSpPr/>
            <p:nvPr/>
          </p:nvCxnSpPr>
          <p:spPr>
            <a:xfrm flipH="1">
              <a:off x="8912056" y="4677911"/>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3A36146F-32AB-48ED-A2ED-B8C2297F2B8C}"/>
                </a:ext>
              </a:extLst>
            </p:cNvPr>
            <p:cNvCxnSpPr/>
            <p:nvPr/>
          </p:nvCxnSpPr>
          <p:spPr>
            <a:xfrm flipV="1">
              <a:off x="8912056" y="4091739"/>
              <a:ext cx="0" cy="33794"/>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681559D-DD3A-4E13-908F-B61769D3B09E}"/>
                </a:ext>
              </a:extLst>
            </p:cNvPr>
            <p:cNvCxnSpPr/>
            <p:nvPr/>
          </p:nvCxnSpPr>
          <p:spPr>
            <a:xfrm flipH="1">
              <a:off x="8912056" y="4091739"/>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B4689A84-08C8-49BC-B9F3-06C1711168BA}"/>
                </a:ext>
              </a:extLst>
            </p:cNvPr>
            <p:cNvCxnSpPr/>
            <p:nvPr/>
          </p:nvCxnSpPr>
          <p:spPr>
            <a:xfrm>
              <a:off x="9725245" y="4545801"/>
              <a:ext cx="0" cy="8034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831F9C8-B733-40D9-B85E-03A718AC351C}"/>
                </a:ext>
              </a:extLst>
            </p:cNvPr>
            <p:cNvCxnSpPr/>
            <p:nvPr/>
          </p:nvCxnSpPr>
          <p:spPr>
            <a:xfrm>
              <a:off x="9772015" y="5191734"/>
              <a:ext cx="0" cy="11689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1E1BEE68-F509-474F-B36A-AB1F3DFF1258}"/>
              </a:ext>
            </a:extLst>
          </p:cNvPr>
          <p:cNvGrpSpPr/>
          <p:nvPr/>
        </p:nvGrpSpPr>
        <p:grpSpPr>
          <a:xfrm>
            <a:off x="8702074" y="3519634"/>
            <a:ext cx="2139914" cy="2628054"/>
            <a:chOff x="8702074" y="3519634"/>
            <a:chExt cx="2139914" cy="2628054"/>
          </a:xfrm>
        </p:grpSpPr>
        <p:sp>
          <p:nvSpPr>
            <p:cNvPr id="209" name="Rectangle 208">
              <a:extLst>
                <a:ext uri="{FF2B5EF4-FFF2-40B4-BE49-F238E27FC236}">
                  <a16:creationId xmlns:a16="http://schemas.microsoft.com/office/drawing/2014/main" id="{E137D3D5-FD6F-4070-BE4A-3FF3F84E6381}"/>
                </a:ext>
              </a:extLst>
            </p:cNvPr>
            <p:cNvSpPr/>
            <p:nvPr/>
          </p:nvSpPr>
          <p:spPr>
            <a:xfrm>
              <a:off x="8702074" y="3519634"/>
              <a:ext cx="2139881" cy="2628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210" name="TextBox 209">
              <a:extLst>
                <a:ext uri="{FF2B5EF4-FFF2-40B4-BE49-F238E27FC236}">
                  <a16:creationId xmlns:a16="http://schemas.microsoft.com/office/drawing/2014/main" id="{639A9E5A-090F-4F3B-A7FD-476473BF1AAA}"/>
                </a:ext>
              </a:extLst>
            </p:cNvPr>
            <p:cNvSpPr txBox="1"/>
            <p:nvPr/>
          </p:nvSpPr>
          <p:spPr>
            <a:xfrm>
              <a:off x="8971491" y="3534092"/>
              <a:ext cx="1661296" cy="338554"/>
            </a:xfrm>
            <a:prstGeom prst="rect">
              <a:avLst/>
            </a:prstGeom>
            <a:noFill/>
          </p:spPr>
          <p:txBody>
            <a:bodyPr wrap="square" rtlCol="0">
              <a:spAutoFit/>
            </a:bodyPr>
            <a:lstStyle/>
            <a:p>
              <a:r>
                <a:rPr lang="en-US" sz="1600" b="1" dirty="0"/>
                <a:t>DECODER BLOCK</a:t>
              </a:r>
            </a:p>
          </p:txBody>
        </p:sp>
        <p:sp>
          <p:nvSpPr>
            <p:cNvPr id="211" name="Rectangle 210">
              <a:extLst>
                <a:ext uri="{FF2B5EF4-FFF2-40B4-BE49-F238E27FC236}">
                  <a16:creationId xmlns:a16="http://schemas.microsoft.com/office/drawing/2014/main" id="{043690A7-1EFE-4D99-BF1F-A9A4F28AE3B4}"/>
                </a:ext>
              </a:extLst>
            </p:cNvPr>
            <p:cNvSpPr/>
            <p:nvPr/>
          </p:nvSpPr>
          <p:spPr>
            <a:xfrm>
              <a:off x="9226957" y="4181580"/>
              <a:ext cx="1145485"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DECONVOLUTION</a:t>
              </a:r>
            </a:p>
          </p:txBody>
        </p:sp>
        <p:sp>
          <p:nvSpPr>
            <p:cNvPr id="212" name="Rectangle 211">
              <a:extLst>
                <a:ext uri="{FF2B5EF4-FFF2-40B4-BE49-F238E27FC236}">
                  <a16:creationId xmlns:a16="http://schemas.microsoft.com/office/drawing/2014/main" id="{4A30B44E-98DD-485C-A316-7CB8F59412EC}"/>
                </a:ext>
              </a:extLst>
            </p:cNvPr>
            <p:cNvSpPr/>
            <p:nvPr/>
          </p:nvSpPr>
          <p:spPr>
            <a:xfrm>
              <a:off x="9312981" y="481080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213" name="Rectangle 212">
              <a:extLst>
                <a:ext uri="{FF2B5EF4-FFF2-40B4-BE49-F238E27FC236}">
                  <a16:creationId xmlns:a16="http://schemas.microsoft.com/office/drawing/2014/main" id="{27961E04-0D25-47A4-8BE1-8D008B68BDBA}"/>
                </a:ext>
              </a:extLst>
            </p:cNvPr>
            <p:cNvSpPr/>
            <p:nvPr/>
          </p:nvSpPr>
          <p:spPr>
            <a:xfrm>
              <a:off x="9312981" y="551528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214" name="Arrow: Curved Up 317">
              <a:extLst>
                <a:ext uri="{FF2B5EF4-FFF2-40B4-BE49-F238E27FC236}">
                  <a16:creationId xmlns:a16="http://schemas.microsoft.com/office/drawing/2014/main" id="{81297518-607A-4E68-B75C-A7A4F8378F0F}"/>
                </a:ext>
              </a:extLst>
            </p:cNvPr>
            <p:cNvSpPr/>
            <p:nvPr/>
          </p:nvSpPr>
          <p:spPr>
            <a:xfrm rot="10800000">
              <a:off x="9714146" y="3990358"/>
              <a:ext cx="756850" cy="135175"/>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15" name="TextBox 214">
              <a:extLst>
                <a:ext uri="{FF2B5EF4-FFF2-40B4-BE49-F238E27FC236}">
                  <a16:creationId xmlns:a16="http://schemas.microsoft.com/office/drawing/2014/main" id="{6AE1234A-8E41-4D4A-BD29-5A219A9DEC12}"/>
                </a:ext>
              </a:extLst>
            </p:cNvPr>
            <p:cNvSpPr txBox="1"/>
            <p:nvPr/>
          </p:nvSpPr>
          <p:spPr>
            <a:xfrm>
              <a:off x="10395856" y="4104244"/>
              <a:ext cx="446098" cy="215444"/>
            </a:xfrm>
            <a:prstGeom prst="rect">
              <a:avLst/>
            </a:prstGeom>
            <a:noFill/>
          </p:spPr>
          <p:txBody>
            <a:bodyPr wrap="square" rtlCol="0">
              <a:spAutoFit/>
            </a:bodyPr>
            <a:lstStyle/>
            <a:p>
              <a:r>
                <a:rPr lang="en-US" sz="800" b="1" dirty="0"/>
                <a:t>input</a:t>
              </a:r>
            </a:p>
          </p:txBody>
        </p:sp>
        <p:sp>
          <p:nvSpPr>
            <p:cNvPr id="216" name="Arrow: Curved Up 319">
              <a:extLst>
                <a:ext uri="{FF2B5EF4-FFF2-40B4-BE49-F238E27FC236}">
                  <a16:creationId xmlns:a16="http://schemas.microsoft.com/office/drawing/2014/main" id="{2EFF9812-300D-4ED3-AEDC-349016771C2D}"/>
                </a:ext>
              </a:extLst>
            </p:cNvPr>
            <p:cNvSpPr/>
            <p:nvPr/>
          </p:nvSpPr>
          <p:spPr>
            <a:xfrm rot="21373476">
              <a:off x="9857070" y="5905536"/>
              <a:ext cx="748625" cy="151942"/>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17" name="TextBox 216">
              <a:extLst>
                <a:ext uri="{FF2B5EF4-FFF2-40B4-BE49-F238E27FC236}">
                  <a16:creationId xmlns:a16="http://schemas.microsoft.com/office/drawing/2014/main" id="{C00E26F0-D5E3-407E-A3A0-4164A509463D}"/>
                </a:ext>
              </a:extLst>
            </p:cNvPr>
            <p:cNvSpPr txBox="1"/>
            <p:nvPr/>
          </p:nvSpPr>
          <p:spPr>
            <a:xfrm>
              <a:off x="10337381" y="5685492"/>
              <a:ext cx="504607" cy="215444"/>
            </a:xfrm>
            <a:prstGeom prst="rect">
              <a:avLst/>
            </a:prstGeom>
            <a:noFill/>
          </p:spPr>
          <p:txBody>
            <a:bodyPr wrap="square" rtlCol="0">
              <a:spAutoFit/>
            </a:bodyPr>
            <a:lstStyle/>
            <a:p>
              <a:r>
                <a:rPr lang="en-US" sz="800" b="1" dirty="0"/>
                <a:t>output</a:t>
              </a:r>
            </a:p>
          </p:txBody>
        </p:sp>
        <p:sp>
          <p:nvSpPr>
            <p:cNvPr id="218" name="Oval 217">
              <a:extLst>
                <a:ext uri="{FF2B5EF4-FFF2-40B4-BE49-F238E27FC236}">
                  <a16:creationId xmlns:a16="http://schemas.microsoft.com/office/drawing/2014/main" id="{E3351163-97C3-4FB7-B619-892A9C5F3022}"/>
                </a:ext>
              </a:extLst>
            </p:cNvPr>
            <p:cNvSpPr/>
            <p:nvPr/>
          </p:nvSpPr>
          <p:spPr>
            <a:xfrm>
              <a:off x="9702898" y="462614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219" name="Oval 218">
              <a:extLst>
                <a:ext uri="{FF2B5EF4-FFF2-40B4-BE49-F238E27FC236}">
                  <a16:creationId xmlns:a16="http://schemas.microsoft.com/office/drawing/2014/main" id="{A1B1598F-08A1-477E-8B81-A35FAC01A5D3}"/>
                </a:ext>
              </a:extLst>
            </p:cNvPr>
            <p:cNvSpPr/>
            <p:nvPr/>
          </p:nvSpPr>
          <p:spPr>
            <a:xfrm>
              <a:off x="9719805" y="532043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220" name="Straight Connector 219">
              <a:extLst>
                <a:ext uri="{FF2B5EF4-FFF2-40B4-BE49-F238E27FC236}">
                  <a16:creationId xmlns:a16="http://schemas.microsoft.com/office/drawing/2014/main" id="{D8306CA5-8F36-41BB-970E-B8A160913738}"/>
                </a:ext>
              </a:extLst>
            </p:cNvPr>
            <p:cNvCxnSpPr>
              <a:stCxn id="214" idx="4"/>
            </p:cNvCxnSpPr>
            <p:nvPr/>
          </p:nvCxnSpPr>
          <p:spPr>
            <a:xfrm flipH="1">
              <a:off x="8928691" y="4091739"/>
              <a:ext cx="796554" cy="3623"/>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CD7B8EE-66BD-4716-8A5C-A658EA2FA110}"/>
                </a:ext>
              </a:extLst>
            </p:cNvPr>
            <p:cNvCxnSpPr/>
            <p:nvPr/>
          </p:nvCxnSpPr>
          <p:spPr>
            <a:xfrm>
              <a:off x="8912056" y="4125533"/>
              <a:ext cx="0" cy="1273838"/>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593E79D6-DCF8-41C7-9747-881D4CD44473}"/>
                </a:ext>
              </a:extLst>
            </p:cNvPr>
            <p:cNvCxnSpPr>
              <a:endCxn id="218" idx="2"/>
            </p:cNvCxnSpPr>
            <p:nvPr/>
          </p:nvCxnSpPr>
          <p:spPr>
            <a:xfrm>
              <a:off x="8928691" y="4677911"/>
              <a:ext cx="774208" cy="4409"/>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3C21E03A-2626-4C04-B8EE-507BDE052609}"/>
                </a:ext>
              </a:extLst>
            </p:cNvPr>
            <p:cNvCxnSpPr/>
            <p:nvPr/>
          </p:nvCxnSpPr>
          <p:spPr>
            <a:xfrm>
              <a:off x="8912056" y="5399371"/>
              <a:ext cx="790843" cy="0"/>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B8B6AE1-4F40-435D-AED6-CD760D7F22F4}"/>
                </a:ext>
              </a:extLst>
            </p:cNvPr>
            <p:cNvCxnSpPr/>
            <p:nvPr/>
          </p:nvCxnSpPr>
          <p:spPr>
            <a:xfrm flipH="1">
              <a:off x="8912056" y="4677911"/>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A36146F-32AB-48ED-A2ED-B8C2297F2B8C}"/>
                </a:ext>
              </a:extLst>
            </p:cNvPr>
            <p:cNvCxnSpPr/>
            <p:nvPr/>
          </p:nvCxnSpPr>
          <p:spPr>
            <a:xfrm flipV="1">
              <a:off x="8912056" y="4091739"/>
              <a:ext cx="0" cy="33794"/>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681559D-DD3A-4E13-908F-B61769D3B09E}"/>
                </a:ext>
              </a:extLst>
            </p:cNvPr>
            <p:cNvCxnSpPr/>
            <p:nvPr/>
          </p:nvCxnSpPr>
          <p:spPr>
            <a:xfrm flipH="1">
              <a:off x="8912056" y="4091739"/>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4689A84-08C8-49BC-B9F3-06C1711168BA}"/>
                </a:ext>
              </a:extLst>
            </p:cNvPr>
            <p:cNvCxnSpPr/>
            <p:nvPr/>
          </p:nvCxnSpPr>
          <p:spPr>
            <a:xfrm>
              <a:off x="9725245" y="4545801"/>
              <a:ext cx="0" cy="8034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9831F9C8-B733-40D9-B85E-03A718AC351C}"/>
                </a:ext>
              </a:extLst>
            </p:cNvPr>
            <p:cNvCxnSpPr/>
            <p:nvPr/>
          </p:nvCxnSpPr>
          <p:spPr>
            <a:xfrm>
              <a:off x="9772015" y="5191734"/>
              <a:ext cx="0" cy="11689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p:nvGrpSpPr>
        <p:grpSpPr>
          <a:xfrm>
            <a:off x="2467044" y="6377102"/>
            <a:ext cx="6864379" cy="397857"/>
            <a:chOff x="5002015" y="6656362"/>
            <a:chExt cx="6789448" cy="397857"/>
          </a:xfrm>
        </p:grpSpPr>
        <p:pic>
          <p:nvPicPr>
            <p:cNvPr id="376" name="Picture 3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377" name="Rectangle 376"/>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9" name="Oval Callout 8"/>
          <p:cNvSpPr/>
          <p:nvPr/>
        </p:nvSpPr>
        <p:spPr>
          <a:xfrm flipH="1">
            <a:off x="1989071" y="1330237"/>
            <a:ext cx="1990520" cy="672133"/>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Dense Connections</a:t>
            </a:r>
          </a:p>
        </p:txBody>
      </p:sp>
      <p:sp>
        <p:nvSpPr>
          <p:cNvPr id="378" name="Oval Callout 377"/>
          <p:cNvSpPr/>
          <p:nvPr/>
        </p:nvSpPr>
        <p:spPr>
          <a:xfrm flipH="1">
            <a:off x="4569296" y="1720762"/>
            <a:ext cx="1990520" cy="672133"/>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Dense Connections</a:t>
            </a:r>
          </a:p>
        </p:txBody>
      </p:sp>
      <p:sp>
        <p:nvSpPr>
          <p:cNvPr id="379" name="TextBox 378"/>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27485724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 calcmode="lin" valueType="num">
                                      <p:cBhvr additive="base">
                                        <p:cTn id="7" dur="250" fill="hold"/>
                                        <p:tgtEl>
                                          <p:spTgt spid="384"/>
                                        </p:tgtEl>
                                        <p:attrNameLst>
                                          <p:attrName>ppt_x</p:attrName>
                                        </p:attrNameLst>
                                      </p:cBhvr>
                                      <p:tavLst>
                                        <p:tav tm="0">
                                          <p:val>
                                            <p:strVal val="0-#ppt_w/2"/>
                                          </p:val>
                                        </p:tav>
                                        <p:tav tm="100000">
                                          <p:val>
                                            <p:strVal val="#ppt_x"/>
                                          </p:val>
                                        </p:tav>
                                      </p:tavLst>
                                    </p:anim>
                                    <p:anim calcmode="lin" valueType="num">
                                      <p:cBhvr additive="base">
                                        <p:cTn id="8" dur="250" fill="hold"/>
                                        <p:tgtEl>
                                          <p:spTgt spid="38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 presetClass="entr" presetSubtype="0" fill="hold" grpId="0" nodeType="afterEffect">
                                  <p:stCondLst>
                                    <p:cond delay="0"/>
                                  </p:stCondLst>
                                  <p:childTnLst>
                                    <p:set>
                                      <p:cBhvr>
                                        <p:cTn id="11" dur="1" fill="hold">
                                          <p:stCondLst>
                                            <p:cond delay="9"/>
                                          </p:stCondLst>
                                        </p:cTn>
                                        <p:tgtEl>
                                          <p:spTgt spid="304"/>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0.02031 -0.01389 L 0.03998 -0.01389 " pathEditMode="relative" rAng="0" ptsTypes="AA">
                                      <p:cBhvr>
                                        <p:cTn id="13" dur="10" fill="hold"/>
                                        <p:tgtEl>
                                          <p:spTgt spid="304"/>
                                        </p:tgtEl>
                                        <p:attrNameLst>
                                          <p:attrName>ppt_x</p:attrName>
                                          <p:attrName>ppt_y</p:attrName>
                                        </p:attrNameLst>
                                      </p:cBhvr>
                                      <p:rCtr x="977" y="0"/>
                                    </p:animMotion>
                                  </p:childTnLst>
                                </p:cTn>
                              </p:par>
                              <p:par>
                                <p:cTn id="14" presetID="10" presetClass="entr" presetSubtype="0" fill="hold" nodeType="withEffect">
                                  <p:stCondLst>
                                    <p:cond delay="0"/>
                                  </p:stCondLst>
                                  <p:childTnLst>
                                    <p:set>
                                      <p:cBhvr>
                                        <p:cTn id="15" dur="1" fill="hold">
                                          <p:stCondLst>
                                            <p:cond delay="0"/>
                                          </p:stCondLst>
                                        </p:cTn>
                                        <p:tgtEl>
                                          <p:spTgt spid="338"/>
                                        </p:tgtEl>
                                        <p:attrNameLst>
                                          <p:attrName>style.visibility</p:attrName>
                                        </p:attrNameLst>
                                      </p:cBhvr>
                                      <p:to>
                                        <p:strVal val="visible"/>
                                      </p:to>
                                    </p:set>
                                    <p:animEffect transition="in" filter="fade">
                                      <p:cBhvr>
                                        <p:cTn id="16" dur="250"/>
                                        <p:tgtEl>
                                          <p:spTgt spid="3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0"/>
                                        </p:tgtEl>
                                        <p:attrNameLst>
                                          <p:attrName>style.visibility</p:attrName>
                                        </p:attrNameLst>
                                      </p:cBhvr>
                                      <p:to>
                                        <p:strVal val="visible"/>
                                      </p:to>
                                    </p:set>
                                    <p:animEffect transition="in" filter="fade">
                                      <p:cBhvr>
                                        <p:cTn id="19" dur="250"/>
                                        <p:tgtEl>
                                          <p:spTgt spid="300"/>
                                        </p:tgtEl>
                                      </p:cBhvr>
                                    </p:animEffect>
                                  </p:childTnLst>
                                </p:cTn>
                              </p:par>
                              <p:par>
                                <p:cTn id="20" presetID="10" presetClass="entr" presetSubtype="0" fill="hold" nodeType="withEffect">
                                  <p:stCondLst>
                                    <p:cond delay="0"/>
                                  </p:stCondLst>
                                  <p:childTnLst>
                                    <p:set>
                                      <p:cBhvr>
                                        <p:cTn id="21" dur="1" fill="hold">
                                          <p:stCondLst>
                                            <p:cond delay="0"/>
                                          </p:stCondLst>
                                        </p:cTn>
                                        <p:tgtEl>
                                          <p:spTgt spid="340"/>
                                        </p:tgtEl>
                                        <p:attrNameLst>
                                          <p:attrName>style.visibility</p:attrName>
                                        </p:attrNameLst>
                                      </p:cBhvr>
                                      <p:to>
                                        <p:strVal val="visible"/>
                                      </p:to>
                                    </p:set>
                                    <p:animEffect transition="in" filter="fade">
                                      <p:cBhvr>
                                        <p:cTn id="22" dur="250"/>
                                        <p:tgtEl>
                                          <p:spTgt spid="3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8"/>
                                        </p:tgtEl>
                                        <p:attrNameLst>
                                          <p:attrName>style.visibility</p:attrName>
                                        </p:attrNameLst>
                                      </p:cBhvr>
                                      <p:to>
                                        <p:strVal val="visible"/>
                                      </p:to>
                                    </p:set>
                                    <p:animEffect transition="in" filter="fade">
                                      <p:cBhvr>
                                        <p:cTn id="25" dur="250"/>
                                        <p:tgtEl>
                                          <p:spTgt spid="228"/>
                                        </p:tgtEl>
                                      </p:cBhvr>
                                    </p:animEffect>
                                  </p:childTnLst>
                                </p:cTn>
                              </p:par>
                              <p:par>
                                <p:cTn id="26" presetID="1" presetClass="entr" presetSubtype="0" fill="hold" nodeType="withEffect">
                                  <p:stCondLst>
                                    <p:cond delay="0"/>
                                  </p:stCondLst>
                                  <p:childTnLst>
                                    <p:set>
                                      <p:cBhvr>
                                        <p:cTn id="27" dur="1" fill="hold">
                                          <p:stCondLst>
                                            <p:cond delay="0"/>
                                          </p:stCondLst>
                                        </p:cTn>
                                        <p:tgtEl>
                                          <p:spTgt spid="39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9"/>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400"/>
                                        </p:tgtEl>
                                        <p:attrNameLst>
                                          <p:attrName>style.visibility</p:attrName>
                                        </p:attrNameLst>
                                      </p:cBhvr>
                                      <p:to>
                                        <p:strVal val="visible"/>
                                      </p:to>
                                    </p:set>
                                    <p:animEffect transition="in" filter="fade">
                                      <p:cBhvr>
                                        <p:cTn id="32" dur="250"/>
                                        <p:tgtEl>
                                          <p:spTgt spid="40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1"/>
                                        </p:tgtEl>
                                        <p:attrNameLst>
                                          <p:attrName>style.visibility</p:attrName>
                                        </p:attrNameLst>
                                      </p:cBhvr>
                                      <p:to>
                                        <p:strVal val="visible"/>
                                      </p:to>
                                    </p:set>
                                    <p:animEffect transition="in" filter="fade">
                                      <p:cBhvr>
                                        <p:cTn id="35" dur="250"/>
                                        <p:tgtEl>
                                          <p:spTgt spid="301"/>
                                        </p:tgtEl>
                                      </p:cBhvr>
                                    </p:animEffect>
                                  </p:childTnLst>
                                </p:cTn>
                              </p:par>
                              <p:par>
                                <p:cTn id="36" presetID="10" presetClass="entr" presetSubtype="0" fill="hold" nodeType="withEffect">
                                  <p:stCondLst>
                                    <p:cond delay="0"/>
                                  </p:stCondLst>
                                  <p:childTnLst>
                                    <p:set>
                                      <p:cBhvr>
                                        <p:cTn id="37" dur="1" fill="hold">
                                          <p:stCondLst>
                                            <p:cond delay="0"/>
                                          </p:stCondLst>
                                        </p:cTn>
                                        <p:tgtEl>
                                          <p:spTgt spid="341"/>
                                        </p:tgtEl>
                                        <p:attrNameLst>
                                          <p:attrName>style.visibility</p:attrName>
                                        </p:attrNameLst>
                                      </p:cBhvr>
                                      <p:to>
                                        <p:strVal val="visible"/>
                                      </p:to>
                                    </p:set>
                                    <p:animEffect transition="in" filter="fade">
                                      <p:cBhvr>
                                        <p:cTn id="38" dur="250"/>
                                        <p:tgtEl>
                                          <p:spTgt spid="34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2.70833E-6 -1.11111E-6 L 0.19935 -0.27268 " pathEditMode="relative" rAng="0" ptsTypes="AA">
                                      <p:cBhvr>
                                        <p:cTn id="42" dur="250" fill="hold"/>
                                        <p:tgtEl>
                                          <p:spTgt spid="398"/>
                                        </p:tgtEl>
                                        <p:attrNameLst>
                                          <p:attrName>ppt_x</p:attrName>
                                          <p:attrName>ppt_y</p:attrName>
                                        </p:attrNameLst>
                                      </p:cBhvr>
                                      <p:rCtr x="9961" y="-13634"/>
                                    </p:animMotion>
                                  </p:childTnLst>
                                </p:cTn>
                              </p:par>
                              <p:par>
                                <p:cTn id="43" presetID="6" presetClass="emph" presetSubtype="0" fill="hold" nodeType="withEffect">
                                  <p:stCondLst>
                                    <p:cond delay="0"/>
                                  </p:stCondLst>
                                  <p:childTnLst>
                                    <p:animScale>
                                      <p:cBhvr>
                                        <p:cTn id="44" dur="250" fill="hold"/>
                                        <p:tgtEl>
                                          <p:spTgt spid="398"/>
                                        </p:tgtEl>
                                      </p:cBhvr>
                                      <p:by x="150000" y="150000"/>
                                    </p:animScale>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childTnLst>
                          </p:cTn>
                        </p:par>
                        <p:par>
                          <p:cTn id="47" fill="hold">
                            <p:stCondLst>
                              <p:cond delay="250"/>
                            </p:stCondLst>
                            <p:childTnLst>
                              <p:par>
                                <p:cTn id="48" presetID="10"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25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305"/>
                                        </p:tgtEl>
                                        <p:attrNameLst>
                                          <p:attrName>style.visibility</p:attrName>
                                        </p:attrNameLst>
                                      </p:cBhvr>
                                      <p:to>
                                        <p:strVal val="visible"/>
                                      </p:to>
                                    </p:set>
                                    <p:animEffect transition="in" filter="fade">
                                      <p:cBhvr>
                                        <p:cTn id="55" dur="250"/>
                                        <p:tgtEl>
                                          <p:spTgt spid="305"/>
                                        </p:tgtEl>
                                      </p:cBhvr>
                                    </p:animEffect>
                                    <p:anim calcmode="lin" valueType="num">
                                      <p:cBhvr>
                                        <p:cTn id="56" dur="250" fill="hold"/>
                                        <p:tgtEl>
                                          <p:spTgt spid="305"/>
                                        </p:tgtEl>
                                        <p:attrNameLst>
                                          <p:attrName>ppt_x</p:attrName>
                                        </p:attrNameLst>
                                      </p:cBhvr>
                                      <p:tavLst>
                                        <p:tav tm="0">
                                          <p:val>
                                            <p:strVal val="#ppt_x"/>
                                          </p:val>
                                        </p:tav>
                                        <p:tav tm="100000">
                                          <p:val>
                                            <p:strVal val="#ppt_x"/>
                                          </p:val>
                                        </p:tav>
                                      </p:tavLst>
                                    </p:anim>
                                    <p:anim calcmode="lin" valueType="num">
                                      <p:cBhvr>
                                        <p:cTn id="57" dur="250" fill="hold"/>
                                        <p:tgtEl>
                                          <p:spTgt spid="305"/>
                                        </p:tgtEl>
                                        <p:attrNameLst>
                                          <p:attrName>ppt_y</p:attrName>
                                        </p:attrNameLst>
                                      </p:cBhvr>
                                      <p:tavLst>
                                        <p:tav tm="0">
                                          <p:val>
                                            <p:strVal val="#ppt_y-.1"/>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39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9"/>
                                        </p:tgtEl>
                                        <p:attrNameLst>
                                          <p:attrName>style.visibility</p:attrName>
                                        </p:attrNameLst>
                                      </p:cBhvr>
                                      <p:to>
                                        <p:strVal val="hidden"/>
                                      </p:to>
                                    </p:set>
                                  </p:childTnLst>
                                </p:cTn>
                              </p:par>
                              <p:par>
                                <p:cTn id="62" presetID="47" presetClass="entr" presetSubtype="0" fill="hold" nodeType="withEffect">
                                  <p:stCondLst>
                                    <p:cond delay="0"/>
                                  </p:stCondLst>
                                  <p:childTnLst>
                                    <p:set>
                                      <p:cBhvr>
                                        <p:cTn id="63" dur="1" fill="hold">
                                          <p:stCondLst>
                                            <p:cond delay="0"/>
                                          </p:stCondLst>
                                        </p:cTn>
                                        <p:tgtEl>
                                          <p:spTgt spid="353"/>
                                        </p:tgtEl>
                                        <p:attrNameLst>
                                          <p:attrName>style.visibility</p:attrName>
                                        </p:attrNameLst>
                                      </p:cBhvr>
                                      <p:to>
                                        <p:strVal val="visible"/>
                                      </p:to>
                                    </p:set>
                                    <p:animEffect transition="in" filter="fade">
                                      <p:cBhvr>
                                        <p:cTn id="64" dur="250"/>
                                        <p:tgtEl>
                                          <p:spTgt spid="353"/>
                                        </p:tgtEl>
                                      </p:cBhvr>
                                    </p:animEffect>
                                    <p:anim calcmode="lin" valueType="num">
                                      <p:cBhvr>
                                        <p:cTn id="65" dur="250" fill="hold"/>
                                        <p:tgtEl>
                                          <p:spTgt spid="353"/>
                                        </p:tgtEl>
                                        <p:attrNameLst>
                                          <p:attrName>ppt_x</p:attrName>
                                        </p:attrNameLst>
                                      </p:cBhvr>
                                      <p:tavLst>
                                        <p:tav tm="0">
                                          <p:val>
                                            <p:strVal val="#ppt_x"/>
                                          </p:val>
                                        </p:tav>
                                        <p:tav tm="100000">
                                          <p:val>
                                            <p:strVal val="#ppt_x"/>
                                          </p:val>
                                        </p:tav>
                                      </p:tavLst>
                                    </p:anim>
                                    <p:anim calcmode="lin" valueType="num">
                                      <p:cBhvr>
                                        <p:cTn id="66" dur="250" fill="hold"/>
                                        <p:tgtEl>
                                          <p:spTgt spid="353"/>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365"/>
                                        </p:tgtEl>
                                        <p:attrNameLst>
                                          <p:attrName>style.visibility</p:attrName>
                                        </p:attrNameLst>
                                      </p:cBhvr>
                                      <p:to>
                                        <p:strVal val="visible"/>
                                      </p:to>
                                    </p:set>
                                    <p:animEffect transition="in" filter="fade">
                                      <p:cBhvr>
                                        <p:cTn id="69" dur="250"/>
                                        <p:tgtEl>
                                          <p:spTgt spid="36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27"/>
                                        </p:tgtEl>
                                        <p:attrNameLst>
                                          <p:attrName>style.visibility</p:attrName>
                                        </p:attrNameLst>
                                      </p:cBhvr>
                                      <p:to>
                                        <p:strVal val="visible"/>
                                      </p:to>
                                    </p:set>
                                    <p:anim calcmode="lin" valueType="num">
                                      <p:cBhvr>
                                        <p:cTn id="72" dur="250" fill="hold"/>
                                        <p:tgtEl>
                                          <p:spTgt spid="227"/>
                                        </p:tgtEl>
                                        <p:attrNameLst>
                                          <p:attrName>ppt_w</p:attrName>
                                        </p:attrNameLst>
                                      </p:cBhvr>
                                      <p:tavLst>
                                        <p:tav tm="0">
                                          <p:val>
                                            <p:fltVal val="0"/>
                                          </p:val>
                                        </p:tav>
                                        <p:tav tm="100000">
                                          <p:val>
                                            <p:strVal val="#ppt_w"/>
                                          </p:val>
                                        </p:tav>
                                      </p:tavLst>
                                    </p:anim>
                                    <p:anim calcmode="lin" valueType="num">
                                      <p:cBhvr>
                                        <p:cTn id="73" dur="250" fill="hold"/>
                                        <p:tgtEl>
                                          <p:spTgt spid="227"/>
                                        </p:tgtEl>
                                        <p:attrNameLst>
                                          <p:attrName>ppt_h</p:attrName>
                                        </p:attrNameLst>
                                      </p:cBhvr>
                                      <p:tavLst>
                                        <p:tav tm="0">
                                          <p:val>
                                            <p:fltVal val="0"/>
                                          </p:val>
                                        </p:tav>
                                        <p:tav tm="100000">
                                          <p:val>
                                            <p:strVal val="#ppt_h"/>
                                          </p:val>
                                        </p:tav>
                                      </p:tavLst>
                                    </p:anim>
                                    <p:animEffect transition="in" filter="fade">
                                      <p:cBhvr>
                                        <p:cTn id="74" dur="250"/>
                                        <p:tgtEl>
                                          <p:spTgt spid="227"/>
                                        </p:tgtEl>
                                      </p:cBhvr>
                                    </p:animEffect>
                                  </p:childTnLst>
                                </p:cTn>
                              </p:par>
                              <p:par>
                                <p:cTn id="75" presetID="1" presetClass="entr" presetSubtype="0" fill="hold" nodeType="withEffect">
                                  <p:stCondLst>
                                    <p:cond delay="0"/>
                                  </p:stCondLst>
                                  <p:childTnLst>
                                    <p:set>
                                      <p:cBhvr>
                                        <p:cTn id="76" dur="1" fill="hold">
                                          <p:stCondLst>
                                            <p:cond delay="0"/>
                                          </p:stCondLst>
                                        </p:cTn>
                                        <p:tgtEl>
                                          <p:spTgt spid="29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06"/>
                                        </p:tgtEl>
                                        <p:attrNameLst>
                                          <p:attrName>style.visibility</p:attrName>
                                        </p:attrNameLst>
                                      </p:cBhvr>
                                      <p:to>
                                        <p:strVal val="visible"/>
                                      </p:to>
                                    </p:set>
                                  </p:childTnLst>
                                </p:cTn>
                              </p:par>
                              <p:par>
                                <p:cTn id="83" presetID="42" presetClass="path" presetSubtype="0" accel="50000" decel="50000" fill="hold" grpId="1" nodeType="withEffect">
                                  <p:stCondLst>
                                    <p:cond delay="0"/>
                                  </p:stCondLst>
                                  <p:childTnLst>
                                    <p:animMotion origin="layout" path="M 5.55112E-17 2.22222E-6 L 0.0474 2.22222E-6 " pathEditMode="relative" rAng="0" ptsTypes="AA">
                                      <p:cBhvr>
                                        <p:cTn id="84" dur="10" fill="hold"/>
                                        <p:tgtEl>
                                          <p:spTgt spid="306"/>
                                        </p:tgtEl>
                                        <p:attrNameLst>
                                          <p:attrName>ppt_x</p:attrName>
                                          <p:attrName>ppt_y</p:attrName>
                                        </p:attrNameLst>
                                      </p:cBhvr>
                                      <p:rCtr x="2370" y="0"/>
                                    </p:animMotion>
                                  </p:childTnLst>
                                </p:cTn>
                              </p:par>
                              <p:par>
                                <p:cTn id="85" presetID="42" presetClass="entr" presetSubtype="0" fill="hold" nodeType="withEffect">
                                  <p:stCondLst>
                                    <p:cond delay="0"/>
                                  </p:stCondLst>
                                  <p:childTnLst>
                                    <p:set>
                                      <p:cBhvr>
                                        <p:cTn id="86" dur="1" fill="hold">
                                          <p:stCondLst>
                                            <p:cond delay="0"/>
                                          </p:stCondLst>
                                        </p:cTn>
                                        <p:tgtEl>
                                          <p:spTgt spid="357"/>
                                        </p:tgtEl>
                                        <p:attrNameLst>
                                          <p:attrName>style.visibility</p:attrName>
                                        </p:attrNameLst>
                                      </p:cBhvr>
                                      <p:to>
                                        <p:strVal val="visible"/>
                                      </p:to>
                                    </p:set>
                                    <p:animEffect transition="in" filter="fade">
                                      <p:cBhvr>
                                        <p:cTn id="87" dur="250"/>
                                        <p:tgtEl>
                                          <p:spTgt spid="357"/>
                                        </p:tgtEl>
                                      </p:cBhvr>
                                    </p:animEffect>
                                    <p:anim calcmode="lin" valueType="num">
                                      <p:cBhvr>
                                        <p:cTn id="88" dur="250" fill="hold"/>
                                        <p:tgtEl>
                                          <p:spTgt spid="357"/>
                                        </p:tgtEl>
                                        <p:attrNameLst>
                                          <p:attrName>ppt_x</p:attrName>
                                        </p:attrNameLst>
                                      </p:cBhvr>
                                      <p:tavLst>
                                        <p:tav tm="0">
                                          <p:val>
                                            <p:strVal val="#ppt_x"/>
                                          </p:val>
                                        </p:tav>
                                        <p:tav tm="100000">
                                          <p:val>
                                            <p:strVal val="#ppt_x"/>
                                          </p:val>
                                        </p:tav>
                                      </p:tavLst>
                                    </p:anim>
                                    <p:anim calcmode="lin" valueType="num">
                                      <p:cBhvr>
                                        <p:cTn id="89" dur="250" fill="hold"/>
                                        <p:tgtEl>
                                          <p:spTgt spid="357"/>
                                        </p:tgtEl>
                                        <p:attrNameLst>
                                          <p:attrName>ppt_y</p:attrName>
                                        </p:attrNameLst>
                                      </p:cBhvr>
                                      <p:tavLst>
                                        <p:tav tm="0">
                                          <p:val>
                                            <p:strVal val="#ppt_y+.1"/>
                                          </p:val>
                                        </p:tav>
                                        <p:tav tm="100000">
                                          <p:val>
                                            <p:strVal val="#ppt_y"/>
                                          </p:val>
                                        </p:tav>
                                      </p:tavLst>
                                    </p:anim>
                                  </p:childTnLst>
                                </p:cTn>
                              </p:par>
                              <p:par>
                                <p:cTn id="90" presetID="1" presetClass="entr" presetSubtype="0" fill="hold" grpId="0" nodeType="withEffect">
                                  <p:stCondLst>
                                    <p:cond delay="0"/>
                                  </p:stCondLst>
                                  <p:childTnLst>
                                    <p:set>
                                      <p:cBhvr>
                                        <p:cTn id="91" dur="1" fill="hold">
                                          <p:stCondLst>
                                            <p:cond delay="0"/>
                                          </p:stCondLst>
                                        </p:cTn>
                                        <p:tgtEl>
                                          <p:spTgt spid="407"/>
                                        </p:tgtEl>
                                        <p:attrNameLst>
                                          <p:attrName>style.visibility</p:attrName>
                                        </p:attrNameLst>
                                      </p:cBhvr>
                                      <p:to>
                                        <p:strVal val="visible"/>
                                      </p:to>
                                    </p:set>
                                  </p:childTnLst>
                                </p:cTn>
                              </p:par>
                              <p:par>
                                <p:cTn id="92" presetID="42" presetClass="path" presetSubtype="0" accel="50000" decel="50000" fill="hold" grpId="1" nodeType="withEffect">
                                  <p:stCondLst>
                                    <p:cond delay="0"/>
                                  </p:stCondLst>
                                  <p:childTnLst>
                                    <p:animMotion origin="layout" path="M 3.33333E-6 0.00208 L 0.05 0.00208 " pathEditMode="relative" rAng="0" ptsTypes="AA">
                                      <p:cBhvr>
                                        <p:cTn id="93" dur="10" fill="hold"/>
                                        <p:tgtEl>
                                          <p:spTgt spid="407"/>
                                        </p:tgtEl>
                                        <p:attrNameLst>
                                          <p:attrName>ppt_x</p:attrName>
                                          <p:attrName>ppt_y</p:attrName>
                                        </p:attrNameLst>
                                      </p:cBhvr>
                                      <p:rCtr x="2500" y="0"/>
                                    </p:animMotion>
                                  </p:childTnLst>
                                </p:cTn>
                              </p:par>
                              <p:par>
                                <p:cTn id="94" presetID="42" presetClass="entr" presetSubtype="0" fill="hold" nodeType="withEffect">
                                  <p:stCondLst>
                                    <p:cond delay="0"/>
                                  </p:stCondLst>
                                  <p:childTnLst>
                                    <p:set>
                                      <p:cBhvr>
                                        <p:cTn id="95" dur="1" fill="hold">
                                          <p:stCondLst>
                                            <p:cond delay="0"/>
                                          </p:stCondLst>
                                        </p:cTn>
                                        <p:tgtEl>
                                          <p:spTgt spid="358"/>
                                        </p:tgtEl>
                                        <p:attrNameLst>
                                          <p:attrName>style.visibility</p:attrName>
                                        </p:attrNameLst>
                                      </p:cBhvr>
                                      <p:to>
                                        <p:strVal val="visible"/>
                                      </p:to>
                                    </p:set>
                                    <p:animEffect transition="in" filter="fade">
                                      <p:cBhvr>
                                        <p:cTn id="96" dur="250"/>
                                        <p:tgtEl>
                                          <p:spTgt spid="358"/>
                                        </p:tgtEl>
                                      </p:cBhvr>
                                    </p:animEffect>
                                    <p:anim calcmode="lin" valueType="num">
                                      <p:cBhvr>
                                        <p:cTn id="97" dur="250" fill="hold"/>
                                        <p:tgtEl>
                                          <p:spTgt spid="358"/>
                                        </p:tgtEl>
                                        <p:attrNameLst>
                                          <p:attrName>ppt_x</p:attrName>
                                        </p:attrNameLst>
                                      </p:cBhvr>
                                      <p:tavLst>
                                        <p:tav tm="0">
                                          <p:val>
                                            <p:strVal val="#ppt_x"/>
                                          </p:val>
                                        </p:tav>
                                        <p:tav tm="100000">
                                          <p:val>
                                            <p:strVal val="#ppt_x"/>
                                          </p:val>
                                        </p:tav>
                                      </p:tavLst>
                                    </p:anim>
                                    <p:anim calcmode="lin" valueType="num">
                                      <p:cBhvr>
                                        <p:cTn id="98" dur="250" fill="hold"/>
                                        <p:tgtEl>
                                          <p:spTgt spid="358"/>
                                        </p:tgtEl>
                                        <p:attrNameLst>
                                          <p:attrName>ppt_y</p:attrName>
                                        </p:attrNameLst>
                                      </p:cBhvr>
                                      <p:tavLst>
                                        <p:tav tm="0">
                                          <p:val>
                                            <p:strVal val="#ppt_y+.1"/>
                                          </p:val>
                                        </p:tav>
                                        <p:tav tm="100000">
                                          <p:val>
                                            <p:strVal val="#ppt_y"/>
                                          </p:val>
                                        </p:tav>
                                      </p:tavLst>
                                    </p:anim>
                                  </p:childTnLst>
                                </p:cTn>
                              </p:par>
                              <p:par>
                                <p:cTn id="99" presetID="1" presetClass="entr" presetSubtype="0" fill="hold" nodeType="withEffect">
                                  <p:stCondLst>
                                    <p:cond delay="0"/>
                                  </p:stCondLst>
                                  <p:childTnLst>
                                    <p:set>
                                      <p:cBhvr>
                                        <p:cTn id="100" dur="1" fill="hold">
                                          <p:stCondLst>
                                            <p:cond delay="0"/>
                                          </p:stCondLst>
                                        </p:cTn>
                                        <p:tgtEl>
                                          <p:spTgt spid="347"/>
                                        </p:tgtEl>
                                        <p:attrNameLst>
                                          <p:attrName>style.visibility</p:attrName>
                                        </p:attrNameLst>
                                      </p:cBhvr>
                                      <p:to>
                                        <p:strVal val="visible"/>
                                      </p:to>
                                    </p:set>
                                  </p:childTnLst>
                                </p:cTn>
                              </p:par>
                              <p:par>
                                <p:cTn id="101" presetID="53" presetClass="entr" presetSubtype="16" fill="hold" grpId="0" nodeType="withEffect">
                                  <p:stCondLst>
                                    <p:cond delay="0"/>
                                  </p:stCondLst>
                                  <p:childTnLst>
                                    <p:set>
                                      <p:cBhvr>
                                        <p:cTn id="102" dur="1" fill="hold">
                                          <p:stCondLst>
                                            <p:cond delay="0"/>
                                          </p:stCondLst>
                                        </p:cTn>
                                        <p:tgtEl>
                                          <p:spTgt spid="268"/>
                                        </p:tgtEl>
                                        <p:attrNameLst>
                                          <p:attrName>style.visibility</p:attrName>
                                        </p:attrNameLst>
                                      </p:cBhvr>
                                      <p:to>
                                        <p:strVal val="visible"/>
                                      </p:to>
                                    </p:set>
                                    <p:anim calcmode="lin" valueType="num">
                                      <p:cBhvr>
                                        <p:cTn id="103" dur="250" fill="hold"/>
                                        <p:tgtEl>
                                          <p:spTgt spid="268"/>
                                        </p:tgtEl>
                                        <p:attrNameLst>
                                          <p:attrName>ppt_w</p:attrName>
                                        </p:attrNameLst>
                                      </p:cBhvr>
                                      <p:tavLst>
                                        <p:tav tm="0">
                                          <p:val>
                                            <p:fltVal val="0"/>
                                          </p:val>
                                        </p:tav>
                                        <p:tav tm="100000">
                                          <p:val>
                                            <p:strVal val="#ppt_w"/>
                                          </p:val>
                                        </p:tav>
                                      </p:tavLst>
                                    </p:anim>
                                    <p:anim calcmode="lin" valueType="num">
                                      <p:cBhvr>
                                        <p:cTn id="104" dur="250" fill="hold"/>
                                        <p:tgtEl>
                                          <p:spTgt spid="268"/>
                                        </p:tgtEl>
                                        <p:attrNameLst>
                                          <p:attrName>ppt_h</p:attrName>
                                        </p:attrNameLst>
                                      </p:cBhvr>
                                      <p:tavLst>
                                        <p:tav tm="0">
                                          <p:val>
                                            <p:fltVal val="0"/>
                                          </p:val>
                                        </p:tav>
                                        <p:tav tm="100000">
                                          <p:val>
                                            <p:strVal val="#ppt_h"/>
                                          </p:val>
                                        </p:tav>
                                      </p:tavLst>
                                    </p:anim>
                                    <p:animEffect transition="in" filter="fade">
                                      <p:cBhvr>
                                        <p:cTn id="105" dur="250"/>
                                        <p:tgtEl>
                                          <p:spTgt spid="268"/>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303"/>
                                        </p:tgtEl>
                                        <p:attrNameLst>
                                          <p:attrName>style.visibility</p:attrName>
                                        </p:attrNameLst>
                                      </p:cBhvr>
                                      <p:to>
                                        <p:strVal val="visible"/>
                                      </p:to>
                                    </p:set>
                                  </p:childTnLst>
                                </p:cTn>
                              </p:par>
                              <p:par>
                                <p:cTn id="108" presetID="42" presetClass="path" presetSubtype="0" accel="50000" decel="50000" fill="hold" grpId="1" nodeType="withEffect">
                                  <p:stCondLst>
                                    <p:cond delay="0"/>
                                  </p:stCondLst>
                                  <p:childTnLst>
                                    <p:animMotion origin="layout" path="M -0.01875 0.00209 L 0.03125 0.00209 " pathEditMode="relative" rAng="0" ptsTypes="AA">
                                      <p:cBhvr>
                                        <p:cTn id="109" dur="10" fill="hold"/>
                                        <p:tgtEl>
                                          <p:spTgt spid="303"/>
                                        </p:tgtEl>
                                        <p:attrNameLst>
                                          <p:attrName>ppt_x</p:attrName>
                                          <p:attrName>ppt_y</p:attrName>
                                        </p:attrNameLst>
                                      </p:cBhvr>
                                      <p:rCtr x="2500" y="0"/>
                                    </p:animMotion>
                                  </p:childTnLst>
                                </p:cTn>
                              </p:par>
                              <p:par>
                                <p:cTn id="110" presetID="42" presetClass="entr" presetSubtype="0" fill="hold" nodeType="withEffect">
                                  <p:stCondLst>
                                    <p:cond delay="0"/>
                                  </p:stCondLst>
                                  <p:childTnLst>
                                    <p:set>
                                      <p:cBhvr>
                                        <p:cTn id="111" dur="1" fill="hold">
                                          <p:stCondLst>
                                            <p:cond delay="0"/>
                                          </p:stCondLst>
                                        </p:cTn>
                                        <p:tgtEl>
                                          <p:spTgt spid="368"/>
                                        </p:tgtEl>
                                        <p:attrNameLst>
                                          <p:attrName>style.visibility</p:attrName>
                                        </p:attrNameLst>
                                      </p:cBhvr>
                                      <p:to>
                                        <p:strVal val="visible"/>
                                      </p:to>
                                    </p:set>
                                    <p:animEffect transition="in" filter="fade">
                                      <p:cBhvr>
                                        <p:cTn id="112" dur="250"/>
                                        <p:tgtEl>
                                          <p:spTgt spid="368"/>
                                        </p:tgtEl>
                                      </p:cBhvr>
                                    </p:animEffect>
                                    <p:anim calcmode="lin" valueType="num">
                                      <p:cBhvr>
                                        <p:cTn id="113" dur="250" fill="hold"/>
                                        <p:tgtEl>
                                          <p:spTgt spid="368"/>
                                        </p:tgtEl>
                                        <p:attrNameLst>
                                          <p:attrName>ppt_x</p:attrName>
                                        </p:attrNameLst>
                                      </p:cBhvr>
                                      <p:tavLst>
                                        <p:tav tm="0">
                                          <p:val>
                                            <p:strVal val="#ppt_x"/>
                                          </p:val>
                                        </p:tav>
                                        <p:tav tm="100000">
                                          <p:val>
                                            <p:strVal val="#ppt_x"/>
                                          </p:val>
                                        </p:tav>
                                      </p:tavLst>
                                    </p:anim>
                                    <p:anim calcmode="lin" valueType="num">
                                      <p:cBhvr>
                                        <p:cTn id="114" dur="250" fill="hold"/>
                                        <p:tgtEl>
                                          <p:spTgt spid="368"/>
                                        </p:tgtEl>
                                        <p:attrNameLst>
                                          <p:attrName>ppt_y</p:attrName>
                                        </p:attrNameLst>
                                      </p:cBhvr>
                                      <p:tavLst>
                                        <p:tav tm="0">
                                          <p:val>
                                            <p:strVal val="#ppt_y+.1"/>
                                          </p:val>
                                        </p:tav>
                                        <p:tav tm="100000">
                                          <p:val>
                                            <p:strVal val="#ppt_y"/>
                                          </p:val>
                                        </p:tav>
                                      </p:tavLst>
                                    </p:anim>
                                  </p:childTnLst>
                                </p:cTn>
                              </p:par>
                              <p:par>
                                <p:cTn id="115" presetID="1" presetClass="entr" presetSubtype="0" fill="hold" nodeType="withEffect">
                                  <p:stCondLst>
                                    <p:cond delay="0"/>
                                  </p:stCondLst>
                                  <p:childTnLst>
                                    <p:set>
                                      <p:cBhvr>
                                        <p:cTn id="116" dur="1" fill="hold">
                                          <p:stCondLst>
                                            <p:cond delay="0"/>
                                          </p:stCondLst>
                                        </p:cTn>
                                        <p:tgtEl>
                                          <p:spTgt spid="271"/>
                                        </p:tgtEl>
                                        <p:attrNameLst>
                                          <p:attrName>style.visibility</p:attrName>
                                        </p:attrNameLst>
                                      </p:cBhvr>
                                      <p:to>
                                        <p:strVal val="visible"/>
                                      </p:to>
                                    </p:set>
                                  </p:childTnLst>
                                </p:cTn>
                              </p:par>
                              <p:par>
                                <p:cTn id="117" presetID="42" presetClass="path" presetSubtype="0" accel="50000" decel="50000" fill="hold" nodeType="withEffect">
                                  <p:stCondLst>
                                    <p:cond delay="0"/>
                                  </p:stCondLst>
                                  <p:childTnLst>
                                    <p:animMotion origin="layout" path="M -0.01094 -1.11111E-6 L 0.01341 -0.00023 " pathEditMode="relative" rAng="0" ptsTypes="AA">
                                      <p:cBhvr>
                                        <p:cTn id="118" dur="250" fill="hold"/>
                                        <p:tgtEl>
                                          <p:spTgt spid="271"/>
                                        </p:tgtEl>
                                        <p:attrNameLst>
                                          <p:attrName>ppt_x</p:attrName>
                                          <p:attrName>ppt_y</p:attrName>
                                        </p:attrNameLst>
                                      </p:cBhvr>
                                      <p:rCtr x="1211" y="-23"/>
                                    </p:animMotion>
                                  </p:childTnLst>
                                </p:cTn>
                              </p:par>
                              <p:par>
                                <p:cTn id="119" presetID="1" presetClass="entr" presetSubtype="0" fill="hold" nodeType="withEffect">
                                  <p:stCondLst>
                                    <p:cond delay="0"/>
                                  </p:stCondLst>
                                  <p:childTnLst>
                                    <p:set>
                                      <p:cBhvr>
                                        <p:cTn id="120" dur="1" fill="hold">
                                          <p:stCondLst>
                                            <p:cond delay="0"/>
                                          </p:stCondLst>
                                        </p:cTn>
                                        <p:tgtEl>
                                          <p:spTgt spid="20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nodeType="clickEffect">
                                  <p:stCondLst>
                                    <p:cond delay="0"/>
                                  </p:stCondLst>
                                  <p:childTnLst>
                                    <p:animMotion origin="layout" path="M -2.5E-6 -1.11111E-6 L -0.21146 -0.2419 " pathEditMode="relative" rAng="0" ptsTypes="AA">
                                      <p:cBhvr>
                                        <p:cTn id="124" dur="250" fill="hold"/>
                                        <p:tgtEl>
                                          <p:spTgt spid="208"/>
                                        </p:tgtEl>
                                        <p:attrNameLst>
                                          <p:attrName>ppt_x</p:attrName>
                                          <p:attrName>ppt_y</p:attrName>
                                        </p:attrNameLst>
                                      </p:cBhvr>
                                      <p:rCtr x="-10573" y="-12106"/>
                                    </p:animMotion>
                                  </p:childTnLst>
                                </p:cTn>
                              </p:par>
                              <p:par>
                                <p:cTn id="125" presetID="6" presetClass="emph" presetSubtype="0" fill="hold" nodeType="withEffect">
                                  <p:stCondLst>
                                    <p:cond delay="0"/>
                                  </p:stCondLst>
                                  <p:childTnLst>
                                    <p:animScale>
                                      <p:cBhvr>
                                        <p:cTn id="126" dur="250" fill="hold"/>
                                        <p:tgtEl>
                                          <p:spTgt spid="208"/>
                                        </p:tgtEl>
                                      </p:cBhvr>
                                      <p:by x="140000" y="140000"/>
                                    </p:animScale>
                                  </p:childTnLst>
                                </p:cTn>
                              </p:par>
                              <p:par>
                                <p:cTn id="127" presetID="1" presetClass="entr" presetSubtype="0" fill="hold" nodeType="withEffect">
                                  <p:stCondLst>
                                    <p:cond delay="0"/>
                                  </p:stCondLst>
                                  <p:childTnLst>
                                    <p:set>
                                      <p:cBhvr>
                                        <p:cTn id="128" dur="1" fill="hold">
                                          <p:stCondLst>
                                            <p:cond delay="0"/>
                                          </p:stCondLst>
                                        </p:cTn>
                                        <p:tgtEl>
                                          <p:spTgt spid="272"/>
                                        </p:tgtEl>
                                        <p:attrNameLst>
                                          <p:attrName>style.visibility</p:attrName>
                                        </p:attrNameLst>
                                      </p:cBhvr>
                                      <p:to>
                                        <p:strVal val="visible"/>
                                      </p:to>
                                    </p:set>
                                  </p:childTnLst>
                                </p:cTn>
                              </p:par>
                            </p:childTnLst>
                          </p:cTn>
                        </p:par>
                        <p:par>
                          <p:cTn id="129" fill="hold">
                            <p:stCondLst>
                              <p:cond delay="250"/>
                            </p:stCondLst>
                            <p:childTnLst>
                              <p:par>
                                <p:cTn id="130" presetID="10" presetClass="entr" presetSubtype="0" fill="hold" grpId="0" nodeType="afterEffect">
                                  <p:stCondLst>
                                    <p:cond delay="0"/>
                                  </p:stCondLst>
                                  <p:childTnLst>
                                    <p:set>
                                      <p:cBhvr>
                                        <p:cTn id="131" dur="1" fill="hold">
                                          <p:stCondLst>
                                            <p:cond delay="0"/>
                                          </p:stCondLst>
                                        </p:cTn>
                                        <p:tgtEl>
                                          <p:spTgt spid="378"/>
                                        </p:tgtEl>
                                        <p:attrNameLst>
                                          <p:attrName>style.visibility</p:attrName>
                                        </p:attrNameLst>
                                      </p:cBhvr>
                                      <p:to>
                                        <p:strVal val="visible"/>
                                      </p:to>
                                    </p:set>
                                    <p:animEffect transition="in" filter="fade">
                                      <p:cBhvr>
                                        <p:cTn id="132" dur="250"/>
                                        <p:tgtEl>
                                          <p:spTgt spid="378"/>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208"/>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78"/>
                                        </p:tgtEl>
                                        <p:attrNameLst>
                                          <p:attrName>style.visibility</p:attrName>
                                        </p:attrNameLst>
                                      </p:cBhvr>
                                      <p:to>
                                        <p:strVal val="hidden"/>
                                      </p:to>
                                    </p:set>
                                  </p:childTnLst>
                                </p:cTn>
                              </p:par>
                              <p:par>
                                <p:cTn id="139" presetID="10" presetClass="entr" presetSubtype="0" fill="hold" nodeType="withEffect">
                                  <p:stCondLst>
                                    <p:cond delay="0"/>
                                  </p:stCondLst>
                                  <p:childTnLst>
                                    <p:set>
                                      <p:cBhvr>
                                        <p:cTn id="140" dur="1" fill="hold">
                                          <p:stCondLst>
                                            <p:cond delay="0"/>
                                          </p:stCondLst>
                                        </p:cTn>
                                        <p:tgtEl>
                                          <p:spTgt spid="234"/>
                                        </p:tgtEl>
                                        <p:attrNameLst>
                                          <p:attrName>style.visibility</p:attrName>
                                        </p:attrNameLst>
                                      </p:cBhvr>
                                      <p:to>
                                        <p:strVal val="visible"/>
                                      </p:to>
                                    </p:set>
                                    <p:animEffect transition="in" filter="fade">
                                      <p:cBhvr>
                                        <p:cTn id="141" dur="250"/>
                                        <p:tgtEl>
                                          <p:spTgt spid="234"/>
                                        </p:tgtEl>
                                      </p:cBhvr>
                                    </p:animEffect>
                                  </p:childTnLst>
                                </p:cTn>
                              </p:par>
                              <p:par>
                                <p:cTn id="142" presetID="10" presetClass="entr" presetSubtype="0" fill="hold" nodeType="withEffect">
                                  <p:stCondLst>
                                    <p:cond delay="0"/>
                                  </p:stCondLst>
                                  <p:childTnLst>
                                    <p:set>
                                      <p:cBhvr>
                                        <p:cTn id="143" dur="1" fill="hold">
                                          <p:stCondLst>
                                            <p:cond delay="0"/>
                                          </p:stCondLst>
                                        </p:cTn>
                                        <p:tgtEl>
                                          <p:spTgt spid="235"/>
                                        </p:tgtEl>
                                        <p:attrNameLst>
                                          <p:attrName>style.visibility</p:attrName>
                                        </p:attrNameLst>
                                      </p:cBhvr>
                                      <p:to>
                                        <p:strVal val="visible"/>
                                      </p:to>
                                    </p:set>
                                    <p:animEffect transition="in" filter="fade">
                                      <p:cBhvr>
                                        <p:cTn id="144" dur="250"/>
                                        <p:tgtEl>
                                          <p:spTgt spid="235"/>
                                        </p:tgtEl>
                                      </p:cBhvr>
                                    </p:animEffect>
                                  </p:childTnLst>
                                </p:cTn>
                              </p:par>
                              <p:par>
                                <p:cTn id="145" presetID="10" presetClass="entr" presetSubtype="0" fill="hold" nodeType="withEffect">
                                  <p:stCondLst>
                                    <p:cond delay="0"/>
                                  </p:stCondLst>
                                  <p:childTnLst>
                                    <p:set>
                                      <p:cBhvr>
                                        <p:cTn id="146" dur="1" fill="hold">
                                          <p:stCondLst>
                                            <p:cond delay="0"/>
                                          </p:stCondLst>
                                        </p:cTn>
                                        <p:tgtEl>
                                          <p:spTgt spid="371"/>
                                        </p:tgtEl>
                                        <p:attrNameLst>
                                          <p:attrName>style.visibility</p:attrName>
                                        </p:attrNameLst>
                                      </p:cBhvr>
                                      <p:to>
                                        <p:strVal val="visible"/>
                                      </p:to>
                                    </p:set>
                                    <p:animEffect transition="in" filter="fade">
                                      <p:cBhvr>
                                        <p:cTn id="147" dur="250"/>
                                        <p:tgtEl>
                                          <p:spTgt spid="371"/>
                                        </p:tgtEl>
                                      </p:cBhvr>
                                    </p:animEffect>
                                  </p:childTnLst>
                                </p:cTn>
                              </p:par>
                              <p:par>
                                <p:cTn id="148" presetID="1" presetClass="entr" presetSubtype="0" fill="hold" nodeType="withEffect">
                                  <p:stCondLst>
                                    <p:cond delay="0"/>
                                  </p:stCondLst>
                                  <p:childTnLst>
                                    <p:set>
                                      <p:cBhvr>
                                        <p:cTn id="149"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303" grpId="0" animBg="1"/>
      <p:bldP spid="303" grpId="1" animBg="1"/>
      <p:bldP spid="407" grpId="0" animBg="1"/>
      <p:bldP spid="407" grpId="1" animBg="1"/>
      <p:bldP spid="228" grpId="0" animBg="1"/>
      <p:bldP spid="227" grpId="0" animBg="1"/>
      <p:bldP spid="300" grpId="0" animBg="1"/>
      <p:bldP spid="301" grpId="0" animBg="1"/>
      <p:bldP spid="305" grpId="0" animBg="1"/>
      <p:bldP spid="306" grpId="0" animBg="1"/>
      <p:bldP spid="306" grpId="1" animBg="1"/>
      <p:bldP spid="304" grpId="0" animBg="1"/>
      <p:bldP spid="304" grpId="1" animBg="1"/>
      <p:bldP spid="349" grpId="0" animBg="1"/>
      <p:bldP spid="9" grpId="0" animBg="1"/>
      <p:bldP spid="9" grpId="1" animBg="1"/>
      <p:bldP spid="378" grpId="0" animBg="1"/>
      <p:bldP spid="37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41296123"/>
              </p:ext>
            </p:extLst>
          </p:nvPr>
        </p:nvGraphicFramePr>
        <p:xfrm>
          <a:off x="1052043" y="1694115"/>
          <a:ext cx="9866184" cy="4236852"/>
        </p:xfrm>
        <a:graphic>
          <a:graphicData uri="http://schemas.openxmlformats.org/drawingml/2006/table">
            <a:tbl>
              <a:tblPr firstRow="1" bandRow="1">
                <a:tableStyleId>{5940675A-B579-460E-94D1-54222C63F5DA}</a:tableStyleId>
              </a:tblPr>
              <a:tblGrid>
                <a:gridCol w="4933092">
                  <a:extLst>
                    <a:ext uri="{9D8B030D-6E8A-4147-A177-3AD203B41FA5}">
                      <a16:colId xmlns:a16="http://schemas.microsoft.com/office/drawing/2014/main" val="20000"/>
                    </a:ext>
                  </a:extLst>
                </a:gridCol>
                <a:gridCol w="4933092">
                  <a:extLst>
                    <a:ext uri="{9D8B030D-6E8A-4147-A177-3AD203B41FA5}">
                      <a16:colId xmlns:a16="http://schemas.microsoft.com/office/drawing/2014/main" val="20001"/>
                    </a:ext>
                  </a:extLst>
                </a:gridCol>
              </a:tblGrid>
              <a:tr h="1059213">
                <a:tc>
                  <a:txBody>
                    <a:bodyPr/>
                    <a:lstStyle/>
                    <a:p>
                      <a:pPr algn="ctr"/>
                      <a:r>
                        <a:rPr lang="en-US" sz="2800" baseline="0" dirty="0">
                          <a:solidFill>
                            <a:srgbClr val="222222"/>
                          </a:solidFill>
                          <a:latin typeface="Futura Medium" charset="0"/>
                          <a:ea typeface="Futura Medium" charset="0"/>
                          <a:cs typeface="Futura Medium" charset="0"/>
                        </a:rPr>
                        <a:t>No. of Patients</a:t>
                      </a:r>
                      <a:endParaRPr lang="en-US" sz="2800" dirty="0">
                        <a:solidFill>
                          <a:srgbClr val="222222"/>
                        </a:solidFill>
                        <a:latin typeface="Futura Medium" charset="0"/>
                        <a:ea typeface="Futura Medium" charset="0"/>
                        <a:cs typeface="Futura Medium" charset="0"/>
                      </a:endParaRPr>
                    </a:p>
                  </a:txBody>
                  <a:tcPr anchor="ctr"/>
                </a:tc>
                <a:tc>
                  <a:txBody>
                    <a:bodyPr/>
                    <a:lstStyle/>
                    <a:p>
                      <a:pPr algn="ctr"/>
                      <a:r>
                        <a:rPr lang="en-US" sz="2800" dirty="0">
                          <a:solidFill>
                            <a:srgbClr val="222222"/>
                          </a:solidFill>
                          <a:latin typeface="Futura Medium" charset="0"/>
                          <a:ea typeface="Futura Medium" charset="0"/>
                          <a:cs typeface="Futura Medium" charset="0"/>
                        </a:rPr>
                        <a:t>260</a:t>
                      </a:r>
                    </a:p>
                  </a:txBody>
                  <a:tcPr anchor="ctr"/>
                </a:tc>
                <a:extLst>
                  <a:ext uri="{0D108BD9-81ED-4DB2-BD59-A6C34878D82A}">
                    <a16:rowId xmlns:a16="http://schemas.microsoft.com/office/drawing/2014/main" val="10000"/>
                  </a:ext>
                </a:extLst>
              </a:tr>
              <a:tr h="1059213">
                <a:tc>
                  <a:txBody>
                    <a:bodyPr/>
                    <a:lstStyle/>
                    <a:p>
                      <a:pPr algn="ctr"/>
                      <a:r>
                        <a:rPr lang="en-US" sz="2800" dirty="0">
                          <a:solidFill>
                            <a:srgbClr val="222222"/>
                          </a:solidFill>
                          <a:latin typeface="Futura Medium" charset="0"/>
                          <a:ea typeface="Futura Medium" charset="0"/>
                          <a:cs typeface="Futura Medium" charset="0"/>
                        </a:rPr>
                        <a:t>No. Slices</a:t>
                      </a:r>
                      <a:r>
                        <a:rPr lang="en-US" sz="2800" baseline="0" dirty="0">
                          <a:solidFill>
                            <a:srgbClr val="222222"/>
                          </a:solidFill>
                          <a:latin typeface="Futura Medium" charset="0"/>
                          <a:ea typeface="Futura Medium" charset="0"/>
                          <a:cs typeface="Futura Medium" charset="0"/>
                        </a:rPr>
                        <a:t> Per Patient</a:t>
                      </a:r>
                      <a:endParaRPr lang="en-US" sz="2800" dirty="0">
                        <a:solidFill>
                          <a:srgbClr val="222222"/>
                        </a:solidFill>
                        <a:latin typeface="Futura Medium" charset="0"/>
                        <a:ea typeface="Futura Medium" charset="0"/>
                        <a:cs typeface="Futura Medium" charset="0"/>
                      </a:endParaRPr>
                    </a:p>
                  </a:txBody>
                  <a:tcPr anchor="ctr"/>
                </a:tc>
                <a:tc>
                  <a:txBody>
                    <a:bodyPr/>
                    <a:lstStyle/>
                    <a:p>
                      <a:pPr algn="ctr"/>
                      <a:r>
                        <a:rPr lang="en-US" sz="2800" dirty="0">
                          <a:solidFill>
                            <a:srgbClr val="222222"/>
                          </a:solidFill>
                          <a:latin typeface="Futura Medium" charset="0"/>
                          <a:ea typeface="Futura Medium" charset="0"/>
                          <a:cs typeface="Futura Medium" charset="0"/>
                        </a:rPr>
                        <a:t>~110</a:t>
                      </a:r>
                    </a:p>
                  </a:txBody>
                  <a:tcPr anchor="ctr"/>
                </a:tc>
                <a:extLst>
                  <a:ext uri="{0D108BD9-81ED-4DB2-BD59-A6C34878D82A}">
                    <a16:rowId xmlns:a16="http://schemas.microsoft.com/office/drawing/2014/main" val="10001"/>
                  </a:ext>
                </a:extLst>
              </a:tr>
              <a:tr h="1059213">
                <a:tc>
                  <a:txBody>
                    <a:bodyPr/>
                    <a:lstStyle/>
                    <a:p>
                      <a:pPr algn="ctr"/>
                      <a:r>
                        <a:rPr lang="en-US" sz="2800" dirty="0">
                          <a:solidFill>
                            <a:srgbClr val="222222"/>
                          </a:solidFill>
                          <a:latin typeface="Futura Medium" charset="0"/>
                          <a:ea typeface="Futura Medium" charset="0"/>
                          <a:cs typeface="Futura Medium" charset="0"/>
                        </a:rPr>
                        <a:t>Total No. of Tumor Slices</a:t>
                      </a:r>
                    </a:p>
                  </a:txBody>
                  <a:tcPr anchor="ctr"/>
                </a:tc>
                <a:tc>
                  <a:txBody>
                    <a:bodyPr/>
                    <a:lstStyle/>
                    <a:p>
                      <a:pPr algn="ctr"/>
                      <a:r>
                        <a:rPr lang="en-US" sz="2800" dirty="0">
                          <a:solidFill>
                            <a:srgbClr val="222222"/>
                          </a:solidFill>
                          <a:latin typeface="Futura Medium" charset="0"/>
                          <a:ea typeface="Futura Medium" charset="0"/>
                          <a:cs typeface="Futura Medium" charset="0"/>
                        </a:rPr>
                        <a:t>~2200</a:t>
                      </a:r>
                    </a:p>
                  </a:txBody>
                  <a:tcPr anchor="ctr"/>
                </a:tc>
                <a:extLst>
                  <a:ext uri="{0D108BD9-81ED-4DB2-BD59-A6C34878D82A}">
                    <a16:rowId xmlns:a16="http://schemas.microsoft.com/office/drawing/2014/main" val="10002"/>
                  </a:ext>
                </a:extLst>
              </a:tr>
              <a:tr h="1059213">
                <a:tc>
                  <a:txBody>
                    <a:bodyPr/>
                    <a:lstStyle/>
                    <a:p>
                      <a:pPr algn="ctr"/>
                      <a:r>
                        <a:rPr lang="en-US" sz="2800" dirty="0">
                          <a:solidFill>
                            <a:srgbClr val="222222"/>
                          </a:solidFill>
                          <a:latin typeface="Futura Medium" charset="0"/>
                          <a:ea typeface="Futura Medium" charset="0"/>
                          <a:cs typeface="Futura Medium" charset="0"/>
                        </a:rPr>
                        <a:t>Frame Size</a:t>
                      </a:r>
                    </a:p>
                  </a:txBody>
                  <a:tcPr anchor="ctr"/>
                </a:tc>
                <a:tc>
                  <a:txBody>
                    <a:bodyPr/>
                    <a:lstStyle/>
                    <a:p>
                      <a:pPr algn="ctr"/>
                      <a:r>
                        <a:rPr lang="en-US" sz="2800" dirty="0">
                          <a:solidFill>
                            <a:srgbClr val="222222"/>
                          </a:solidFill>
                          <a:latin typeface="Futura Medium" charset="0"/>
                          <a:ea typeface="Futura Medium" charset="0"/>
                          <a:cs typeface="Futura Medium" charset="0"/>
                        </a:rPr>
                        <a:t>512</a:t>
                      </a:r>
                      <a:r>
                        <a:rPr lang="en-US" sz="2800" baseline="0" dirty="0">
                          <a:solidFill>
                            <a:srgbClr val="222222"/>
                          </a:solidFill>
                          <a:latin typeface="Futura Medium" charset="0"/>
                          <a:ea typeface="Futura Medium" charset="0"/>
                          <a:cs typeface="Futura Medium" charset="0"/>
                        </a:rPr>
                        <a:t> X 512</a:t>
                      </a:r>
                      <a:endParaRPr lang="en-US" sz="2800" dirty="0">
                        <a:solidFill>
                          <a:srgbClr val="222222"/>
                        </a:solidFill>
                        <a:latin typeface="Futura Medium" charset="0"/>
                        <a:ea typeface="Futura Medium" charset="0"/>
                        <a:cs typeface="Futura Medium" charset="0"/>
                      </a:endParaRPr>
                    </a:p>
                  </a:txBody>
                  <a:tcPr anchor="ctr"/>
                </a:tc>
                <a:extLst>
                  <a:ext uri="{0D108BD9-81ED-4DB2-BD59-A6C34878D82A}">
                    <a16:rowId xmlns:a16="http://schemas.microsoft.com/office/drawing/2014/main" val="10004"/>
                  </a:ext>
                </a:extLst>
              </a:tr>
            </a:tbl>
          </a:graphicData>
        </a:graphic>
      </p:graphicFrame>
      <p:sp>
        <p:nvSpPr>
          <p:cNvPr id="4" name="TextBox 3"/>
          <p:cNvSpPr txBox="1"/>
          <p:nvPr/>
        </p:nvSpPr>
        <p:spPr>
          <a:xfrm>
            <a:off x="648517" y="145758"/>
            <a:ext cx="10839438" cy="1015663"/>
          </a:xfrm>
          <a:prstGeom prst="rect">
            <a:avLst/>
          </a:prstGeom>
          <a:noFill/>
        </p:spPr>
        <p:txBody>
          <a:bodyPr wrap="square" rtlCol="0">
            <a:spAutoFit/>
          </a:bodyPr>
          <a:lstStyle/>
          <a:p>
            <a:r>
              <a:rPr lang="en-US" sz="6000" dirty="0">
                <a:solidFill>
                  <a:srgbClr val="FFFFFF"/>
                </a:solidFill>
                <a:latin typeface="DIN Condensed"/>
              </a:rPr>
              <a:t>Training for MASK Generation</a:t>
            </a:r>
          </a:p>
        </p:txBody>
      </p:sp>
      <p:sp>
        <p:nvSpPr>
          <p:cNvPr id="278" name="TextBox 277"/>
          <p:cNvSpPr txBox="1"/>
          <p:nvPr/>
        </p:nvSpPr>
        <p:spPr>
          <a:xfrm>
            <a:off x="7209127" y="3539791"/>
            <a:ext cx="2163229" cy="369332"/>
          </a:xfrm>
          <a:prstGeom prst="rect">
            <a:avLst/>
          </a:prstGeom>
          <a:noFill/>
        </p:spPr>
        <p:txBody>
          <a:bodyPr wrap="square" rtlCol="0">
            <a:spAutoFit/>
          </a:bodyPr>
          <a:lstStyle/>
          <a:p>
            <a:r>
              <a:rPr lang="en-US" dirty="0">
                <a:solidFill>
                  <a:srgbClr val="FF0000"/>
                </a:solidFill>
              </a:rPr>
              <a:t>(512 X 512)</a:t>
            </a:r>
          </a:p>
        </p:txBody>
      </p:sp>
      <p:sp>
        <p:nvSpPr>
          <p:cNvPr id="279" name="TextBox 278"/>
          <p:cNvSpPr txBox="1"/>
          <p:nvPr/>
        </p:nvSpPr>
        <p:spPr>
          <a:xfrm>
            <a:off x="1061243" y="1572322"/>
            <a:ext cx="1444902" cy="646331"/>
          </a:xfrm>
          <a:prstGeom prst="rect">
            <a:avLst/>
          </a:prstGeom>
          <a:solidFill>
            <a:srgbClr val="0000FF"/>
          </a:solidFill>
        </p:spPr>
        <p:txBody>
          <a:bodyPr wrap="square" rtlCol="0">
            <a:spAutoFit/>
          </a:bodyPr>
          <a:lstStyle/>
          <a:p>
            <a:r>
              <a:rPr lang="en-US" dirty="0">
                <a:solidFill>
                  <a:srgbClr val="FFFF00"/>
                </a:solidFill>
              </a:rPr>
              <a:t>INPUT Volume Data</a:t>
            </a:r>
          </a:p>
        </p:txBody>
      </p:sp>
      <p:sp>
        <p:nvSpPr>
          <p:cNvPr id="411" name="Oval 410"/>
          <p:cNvSpPr/>
          <p:nvPr/>
        </p:nvSpPr>
        <p:spPr>
          <a:xfrm>
            <a:off x="2707391" y="2275662"/>
            <a:ext cx="1051269" cy="104086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p:cNvSpPr/>
          <p:nvPr/>
        </p:nvSpPr>
        <p:spPr>
          <a:xfrm>
            <a:off x="10102015" y="2247087"/>
            <a:ext cx="1051269" cy="104086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TextBox 412"/>
          <p:cNvSpPr txBox="1"/>
          <p:nvPr/>
        </p:nvSpPr>
        <p:spPr>
          <a:xfrm>
            <a:off x="2579137" y="1662134"/>
            <a:ext cx="1790125" cy="400110"/>
          </a:xfrm>
          <a:prstGeom prst="rect">
            <a:avLst/>
          </a:prstGeom>
          <a:solidFill>
            <a:schemeClr val="accent1">
              <a:lumMod val="20000"/>
              <a:lumOff val="80000"/>
            </a:schemeClr>
          </a:solidFill>
        </p:spPr>
        <p:txBody>
          <a:bodyPr wrap="square" rtlCol="0">
            <a:spAutoFit/>
          </a:bodyPr>
          <a:lstStyle/>
          <a:p>
            <a:pPr algn="ctr"/>
            <a:r>
              <a:rPr lang="en-US" sz="2000" dirty="0">
                <a:solidFill>
                  <a:srgbClr val="FF0000"/>
                </a:solidFill>
              </a:rPr>
              <a:t>256 X 256 X 8</a:t>
            </a:r>
            <a:endParaRPr lang="en-US" sz="2000" dirty="0"/>
          </a:p>
        </p:txBody>
      </p:sp>
      <p:sp>
        <p:nvSpPr>
          <p:cNvPr id="549" name="TextBox 548"/>
          <p:cNvSpPr txBox="1"/>
          <p:nvPr/>
        </p:nvSpPr>
        <p:spPr>
          <a:xfrm>
            <a:off x="4446033" y="1577285"/>
            <a:ext cx="1444902" cy="646331"/>
          </a:xfrm>
          <a:prstGeom prst="rect">
            <a:avLst/>
          </a:prstGeom>
          <a:solidFill>
            <a:srgbClr val="0000FF"/>
          </a:solidFill>
        </p:spPr>
        <p:txBody>
          <a:bodyPr wrap="square" rtlCol="0">
            <a:spAutoFit/>
          </a:bodyPr>
          <a:lstStyle/>
          <a:p>
            <a:r>
              <a:rPr lang="en-US" dirty="0">
                <a:solidFill>
                  <a:srgbClr val="FFFF00"/>
                </a:solidFill>
              </a:rPr>
              <a:t>OUPUT Binary Mask</a:t>
            </a:r>
          </a:p>
        </p:txBody>
      </p:sp>
      <p:sp>
        <p:nvSpPr>
          <p:cNvPr id="550" name="Oval 549"/>
          <p:cNvSpPr/>
          <p:nvPr/>
        </p:nvSpPr>
        <p:spPr>
          <a:xfrm>
            <a:off x="9080973" y="2986533"/>
            <a:ext cx="1637355" cy="45132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505375" y="3367236"/>
            <a:ext cx="845707" cy="369332"/>
          </a:xfrm>
          <a:prstGeom prst="rect">
            <a:avLst/>
          </a:prstGeom>
          <a:noFill/>
        </p:spPr>
        <p:txBody>
          <a:bodyPr wrap="square" rtlCol="0">
            <a:spAutoFit/>
          </a:bodyPr>
          <a:lstStyle/>
          <a:p>
            <a:r>
              <a:rPr lang="en-US" dirty="0">
                <a:solidFill>
                  <a:srgbClr val="FF0000"/>
                </a:solidFill>
              </a:rPr>
              <a:t>resize</a:t>
            </a:r>
            <a:endParaRPr lang="en-US" dirty="0"/>
          </a:p>
        </p:txBody>
      </p:sp>
      <p:cxnSp>
        <p:nvCxnSpPr>
          <p:cNvPr id="6" name="Straight Arrow Connector 5"/>
          <p:cNvCxnSpPr>
            <a:endCxn id="278" idx="3"/>
          </p:cNvCxnSpPr>
          <p:nvPr/>
        </p:nvCxnSpPr>
        <p:spPr>
          <a:xfrm flipV="1">
            <a:off x="8477600" y="3724457"/>
            <a:ext cx="894756" cy="739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51" name="TextBox 550"/>
          <p:cNvSpPr txBox="1"/>
          <p:nvPr/>
        </p:nvSpPr>
        <p:spPr>
          <a:xfrm>
            <a:off x="9422649" y="3539791"/>
            <a:ext cx="1271692" cy="369332"/>
          </a:xfrm>
          <a:prstGeom prst="rect">
            <a:avLst/>
          </a:prstGeom>
          <a:noFill/>
        </p:spPr>
        <p:txBody>
          <a:bodyPr wrap="square" rtlCol="0">
            <a:spAutoFit/>
          </a:bodyPr>
          <a:lstStyle/>
          <a:p>
            <a:r>
              <a:rPr lang="en-US" dirty="0">
                <a:solidFill>
                  <a:srgbClr val="FF0000"/>
                </a:solidFill>
              </a:rPr>
              <a:t>(256 X 256)</a:t>
            </a:r>
          </a:p>
        </p:txBody>
      </p:sp>
      <p:sp>
        <p:nvSpPr>
          <p:cNvPr id="552" name="TextBox 551"/>
          <p:cNvSpPr txBox="1"/>
          <p:nvPr/>
        </p:nvSpPr>
        <p:spPr>
          <a:xfrm>
            <a:off x="1000420" y="4239940"/>
            <a:ext cx="4135822" cy="1692771"/>
          </a:xfrm>
          <a:prstGeom prst="rect">
            <a:avLst/>
          </a:prstGeom>
          <a:noFill/>
        </p:spPr>
        <p:txBody>
          <a:bodyPr wrap="square" rtlCol="0">
            <a:spAutoFit/>
          </a:bodyPr>
          <a:lstStyle/>
          <a:p>
            <a:r>
              <a:rPr lang="en-US" sz="2400" b="1" dirty="0">
                <a:solidFill>
                  <a:srgbClr val="0000FF"/>
                </a:solidFill>
              </a:rPr>
              <a:t>Computational Platform: </a:t>
            </a:r>
          </a:p>
          <a:p>
            <a:r>
              <a:rPr lang="en-US" dirty="0"/>
              <a:t>    </a:t>
            </a:r>
            <a:r>
              <a:rPr lang="en-US" sz="2000" b="1" dirty="0"/>
              <a:t>CPU: </a:t>
            </a:r>
            <a:r>
              <a:rPr lang="en-US" sz="2000" dirty="0">
                <a:solidFill>
                  <a:schemeClr val="accent4">
                    <a:lumMod val="50000"/>
                  </a:schemeClr>
                </a:solidFill>
              </a:rPr>
              <a:t>Intel Core-i7</a:t>
            </a:r>
            <a:endParaRPr lang="en-US" dirty="0">
              <a:solidFill>
                <a:schemeClr val="accent4">
                  <a:lumMod val="50000"/>
                </a:schemeClr>
              </a:solidFill>
            </a:endParaRPr>
          </a:p>
          <a:p>
            <a:r>
              <a:rPr lang="en-US" sz="2000" dirty="0">
                <a:solidFill>
                  <a:srgbClr val="FF0000"/>
                </a:solidFill>
              </a:rPr>
              <a:t>   </a:t>
            </a:r>
            <a:r>
              <a:rPr lang="en-US" sz="2000" b="1" dirty="0"/>
              <a:t>GPU: </a:t>
            </a:r>
            <a:r>
              <a:rPr lang="en-US" sz="2000" dirty="0" err="1">
                <a:solidFill>
                  <a:schemeClr val="accent4">
                    <a:lumMod val="50000"/>
                  </a:schemeClr>
                </a:solidFill>
              </a:rPr>
              <a:t>Nvidia</a:t>
            </a:r>
            <a:r>
              <a:rPr lang="en-US" sz="2000" dirty="0">
                <a:solidFill>
                  <a:schemeClr val="accent4">
                    <a:lumMod val="50000"/>
                  </a:schemeClr>
                </a:solidFill>
              </a:rPr>
              <a:t> 1080 </a:t>
            </a:r>
            <a:r>
              <a:rPr lang="en-US" sz="2000" dirty="0" err="1">
                <a:solidFill>
                  <a:schemeClr val="accent4">
                    <a:lumMod val="50000"/>
                  </a:schemeClr>
                </a:solidFill>
              </a:rPr>
              <a:t>Ti</a:t>
            </a:r>
            <a:r>
              <a:rPr lang="en-US" sz="2000" dirty="0"/>
              <a:t> with dedicated    	memory of 11 GB </a:t>
            </a:r>
          </a:p>
          <a:p>
            <a:r>
              <a:rPr lang="en-US" sz="2000" b="1" dirty="0"/>
              <a:t>  RAM: </a:t>
            </a:r>
            <a:r>
              <a:rPr lang="en-US" sz="2000" dirty="0"/>
              <a:t> </a:t>
            </a:r>
            <a:r>
              <a:rPr lang="en-US" sz="2000" dirty="0">
                <a:solidFill>
                  <a:schemeClr val="accent4">
                    <a:lumMod val="50000"/>
                  </a:schemeClr>
                </a:solidFill>
              </a:rPr>
              <a:t>32 GB </a:t>
            </a:r>
            <a:r>
              <a:rPr lang="en-US" sz="2000" dirty="0"/>
              <a:t>DDR4</a:t>
            </a:r>
            <a:endParaRPr lang="en-US" sz="2000" b="1" dirty="0">
              <a:solidFill>
                <a:schemeClr val="accent4">
                  <a:lumMod val="50000"/>
                </a:schemeClr>
              </a:solidFill>
            </a:endParaRPr>
          </a:p>
        </p:txBody>
      </p:sp>
      <p:sp>
        <p:nvSpPr>
          <p:cNvPr id="7" name="Slide Number Placeholder 6"/>
          <p:cNvSpPr>
            <a:spLocks noGrp="1"/>
          </p:cNvSpPr>
          <p:nvPr>
            <p:ph type="sldNum" sz="quarter" idx="12"/>
          </p:nvPr>
        </p:nvSpPr>
        <p:spPr/>
        <p:txBody>
          <a:bodyPr/>
          <a:lstStyle/>
          <a:p>
            <a:fld id="{CA70E94C-8395-4817-8478-8865915CB9AD}" type="slidenum">
              <a:rPr lang="en-US" smtClean="0"/>
              <a:t>12</a:t>
            </a:fld>
            <a:endParaRPr lang="en-US"/>
          </a:p>
        </p:txBody>
      </p:sp>
      <p:sp>
        <p:nvSpPr>
          <p:cNvPr id="8" name="TextBox 7"/>
          <p:cNvSpPr txBox="1"/>
          <p:nvPr/>
        </p:nvSpPr>
        <p:spPr>
          <a:xfrm>
            <a:off x="2044700" y="7150100"/>
            <a:ext cx="8099362" cy="2616101"/>
          </a:xfrm>
          <a:prstGeom prst="rect">
            <a:avLst/>
          </a:prstGeom>
          <a:noFill/>
        </p:spPr>
        <p:txBody>
          <a:bodyPr wrap="square" rtlCol="0">
            <a:spAutoFit/>
          </a:bodyPr>
          <a:lstStyle/>
          <a:p>
            <a:r>
              <a:rPr lang="en-US" sz="2000" b="1" dirty="0"/>
              <a:t>Speech 10:</a:t>
            </a:r>
          </a:p>
          <a:p>
            <a:r>
              <a:rPr lang="en-US" dirty="0"/>
              <a:t>Now we will talk about the training procedure in details.</a:t>
            </a:r>
          </a:p>
          <a:p>
            <a:r>
              <a:rPr lang="en-US" dirty="0"/>
              <a:t>Here we can see the detailed specifications of our training data. </a:t>
            </a:r>
          </a:p>
          <a:p>
            <a:r>
              <a:rPr lang="en-US" dirty="0"/>
              <a:t>Due to memory constrains and hardware limitation, the initial  512X512 frame size was reduced to 256X256. As we have previously mentioned</a:t>
            </a:r>
          </a:p>
          <a:p>
            <a:r>
              <a:rPr lang="en-US" dirty="0"/>
              <a:t>the input and output volume data has a dimension of 256X256X8.</a:t>
            </a:r>
          </a:p>
          <a:p>
            <a:endParaRPr lang="en" dirty="0"/>
          </a:p>
          <a:p>
            <a:r>
              <a:rPr lang="en-US" dirty="0"/>
              <a:t>Among some important training parameters, we have used </a:t>
            </a:r>
            <a:r>
              <a:rPr lang="en-US" dirty="0" err="1"/>
              <a:t>batchsize</a:t>
            </a:r>
            <a:r>
              <a:rPr lang="en-US" dirty="0"/>
              <a:t> of 2, No. of epochs 30,  Adam as optimizer, and initial learning rate of 10^-3.  </a:t>
            </a:r>
          </a:p>
        </p:txBody>
      </p:sp>
      <p:grpSp>
        <p:nvGrpSpPr>
          <p:cNvPr id="1081" name="Group 1080"/>
          <p:cNvGrpSpPr/>
          <p:nvPr/>
        </p:nvGrpSpPr>
        <p:grpSpPr>
          <a:xfrm>
            <a:off x="2775789" y="2291333"/>
            <a:ext cx="8601745" cy="3916767"/>
            <a:chOff x="834073" y="1287064"/>
            <a:chExt cx="10765419" cy="4901989"/>
          </a:xfrm>
        </p:grpSpPr>
        <p:grpSp>
          <p:nvGrpSpPr>
            <p:cNvPr id="1082" name="Group 1081"/>
            <p:cNvGrpSpPr/>
            <p:nvPr/>
          </p:nvGrpSpPr>
          <p:grpSpPr>
            <a:xfrm>
              <a:off x="834073" y="1287064"/>
              <a:ext cx="10765419" cy="4901989"/>
              <a:chOff x="834073" y="1287064"/>
              <a:chExt cx="10765419" cy="4901989"/>
            </a:xfrm>
          </p:grpSpPr>
          <p:cxnSp>
            <p:nvCxnSpPr>
              <p:cNvPr id="1092" name="Straight Arrow Connector 1091">
                <a:extLst>
                  <a:ext uri="{FF2B5EF4-FFF2-40B4-BE49-F238E27FC236}">
                    <a16:creationId xmlns:a16="http://schemas.microsoft.com/office/drawing/2014/main" id="{715D3866-C39A-49A7-A836-CA3DF0182817}"/>
                  </a:ext>
                </a:extLst>
              </p:cNvPr>
              <p:cNvCxnSpPr>
                <a:cxnSpLocks/>
              </p:cNvCxnSpPr>
              <p:nvPr/>
            </p:nvCxnSpPr>
            <p:spPr>
              <a:xfrm>
                <a:off x="9929106" y="1919635"/>
                <a:ext cx="319176"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3" name="Freeform: Shape 267">
                <a:extLst>
                  <a:ext uri="{FF2B5EF4-FFF2-40B4-BE49-F238E27FC236}">
                    <a16:creationId xmlns:a16="http://schemas.microsoft.com/office/drawing/2014/main" id="{547E3CA9-8F19-4304-A7E3-88DD68B436D1}"/>
                  </a:ext>
                </a:extLst>
              </p:cNvPr>
              <p:cNvSpPr/>
              <p:nvPr/>
            </p:nvSpPr>
            <p:spPr>
              <a:xfrm>
                <a:off x="8460387" y="2884456"/>
                <a:ext cx="2522643" cy="595739"/>
              </a:xfrm>
              <a:custGeom>
                <a:avLst/>
                <a:gdLst>
                  <a:gd name="connsiteX0" fmla="*/ 209320 w 3029638"/>
                  <a:gd name="connsiteY0" fmla="*/ 0 h 815248"/>
                  <a:gd name="connsiteX1" fmla="*/ 3029638 w 3029638"/>
                  <a:gd name="connsiteY1" fmla="*/ 815248 h 815248"/>
                  <a:gd name="connsiteX2" fmla="*/ 44067 w 3029638"/>
                  <a:gd name="connsiteY2" fmla="*/ 804231 h 815248"/>
                  <a:gd name="connsiteX3" fmla="*/ 0 w 3029638"/>
                  <a:gd name="connsiteY3" fmla="*/ 198304 h 815248"/>
                  <a:gd name="connsiteX4" fmla="*/ 209320 w 3029638"/>
                  <a:gd name="connsiteY4" fmla="*/ 0 h 815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9638" h="815248">
                    <a:moveTo>
                      <a:pt x="209320" y="0"/>
                    </a:moveTo>
                    <a:lnTo>
                      <a:pt x="3029638" y="815248"/>
                    </a:lnTo>
                    <a:lnTo>
                      <a:pt x="44067" y="804231"/>
                    </a:lnTo>
                    <a:lnTo>
                      <a:pt x="0" y="198304"/>
                    </a:lnTo>
                    <a:lnTo>
                      <a:pt x="209320" y="0"/>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094" name="Arrow: Bent-Up 302">
                <a:extLst>
                  <a:ext uri="{FF2B5EF4-FFF2-40B4-BE49-F238E27FC236}">
                    <a16:creationId xmlns:a16="http://schemas.microsoft.com/office/drawing/2014/main" id="{D7C0CA8B-F700-4053-AF38-93594ECC4973}"/>
                  </a:ext>
                </a:extLst>
              </p:cNvPr>
              <p:cNvSpPr/>
              <p:nvPr/>
            </p:nvSpPr>
            <p:spPr>
              <a:xfrm>
                <a:off x="8571776" y="2747284"/>
                <a:ext cx="584560" cy="161724"/>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095" name="Arrow: Bent-Up 406">
                <a:extLst>
                  <a:ext uri="{FF2B5EF4-FFF2-40B4-BE49-F238E27FC236}">
                    <a16:creationId xmlns:a16="http://schemas.microsoft.com/office/drawing/2014/main" id="{048C39BA-D512-4324-AC0D-69C5E04D9A3E}"/>
                  </a:ext>
                </a:extLst>
              </p:cNvPr>
              <p:cNvSpPr/>
              <p:nvPr/>
            </p:nvSpPr>
            <p:spPr>
              <a:xfrm>
                <a:off x="6797827" y="3549475"/>
                <a:ext cx="711432" cy="122306"/>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096" name="TextBox 1095"/>
              <p:cNvSpPr txBox="1"/>
              <p:nvPr/>
            </p:nvSpPr>
            <p:spPr>
              <a:xfrm>
                <a:off x="989968" y="1287064"/>
                <a:ext cx="2142357" cy="317786"/>
              </a:xfrm>
              <a:prstGeom prst="rect">
                <a:avLst/>
              </a:prstGeom>
              <a:noFill/>
            </p:spPr>
            <p:txBody>
              <a:bodyPr wrap="square" rtlCol="0">
                <a:spAutoFit/>
              </a:bodyPr>
              <a:lstStyle/>
              <a:p>
                <a:endParaRPr lang="en-US" sz="1050" dirty="0">
                  <a:solidFill>
                    <a:schemeClr val="bg1"/>
                  </a:solidFill>
                </a:endParaRPr>
              </a:p>
            </p:txBody>
          </p:sp>
          <p:sp>
            <p:nvSpPr>
              <p:cNvPr id="1097" name="Freeform: Shape 227">
                <a:extLst>
                  <a:ext uri="{FF2B5EF4-FFF2-40B4-BE49-F238E27FC236}">
                    <a16:creationId xmlns:a16="http://schemas.microsoft.com/office/drawing/2014/main" id="{0B4E381E-A830-4979-A67E-09177B6D930E}"/>
                  </a:ext>
                </a:extLst>
              </p:cNvPr>
              <p:cNvSpPr/>
              <p:nvPr/>
            </p:nvSpPr>
            <p:spPr>
              <a:xfrm>
                <a:off x="1149307" y="3375540"/>
                <a:ext cx="1852996" cy="317814"/>
              </a:xfrm>
              <a:custGeom>
                <a:avLst/>
                <a:gdLst>
                  <a:gd name="connsiteX0" fmla="*/ 2214390 w 2225407"/>
                  <a:gd name="connsiteY0" fmla="*/ 0 h 914400"/>
                  <a:gd name="connsiteX1" fmla="*/ 1476260 w 2225407"/>
                  <a:gd name="connsiteY1" fmla="*/ 0 h 914400"/>
                  <a:gd name="connsiteX2" fmla="*/ 0 w 2225407"/>
                  <a:gd name="connsiteY2" fmla="*/ 914400 h 914400"/>
                  <a:gd name="connsiteX3" fmla="*/ 2225407 w 2225407"/>
                  <a:gd name="connsiteY3" fmla="*/ 892366 h 914400"/>
                  <a:gd name="connsiteX4" fmla="*/ 2214390 w 2225407"/>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407" h="914400">
                    <a:moveTo>
                      <a:pt x="2214390" y="0"/>
                    </a:moveTo>
                    <a:lnTo>
                      <a:pt x="1476260" y="0"/>
                    </a:lnTo>
                    <a:lnTo>
                      <a:pt x="0" y="914400"/>
                    </a:lnTo>
                    <a:lnTo>
                      <a:pt x="2225407" y="892366"/>
                    </a:lnTo>
                    <a:lnTo>
                      <a:pt x="2214390" y="0"/>
                    </a:ln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098" name="Straight Arrow Connector 1097">
                <a:extLst>
                  <a:ext uri="{FF2B5EF4-FFF2-40B4-BE49-F238E27FC236}">
                    <a16:creationId xmlns:a16="http://schemas.microsoft.com/office/drawing/2014/main" id="{A702076E-E703-47A5-B8FF-42E1D816E7A0}"/>
                  </a:ext>
                </a:extLst>
              </p:cNvPr>
              <p:cNvCxnSpPr>
                <a:cxnSpLocks/>
              </p:cNvCxnSpPr>
              <p:nvPr/>
            </p:nvCxnSpPr>
            <p:spPr>
              <a:xfrm>
                <a:off x="4269804" y="2741296"/>
                <a:ext cx="3177596" cy="0"/>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cxnSp>
            <p:nvCxnSpPr>
              <p:cNvPr id="1099" name="Straight Arrow Connector 1098">
                <a:extLst>
                  <a:ext uri="{FF2B5EF4-FFF2-40B4-BE49-F238E27FC236}">
                    <a16:creationId xmlns:a16="http://schemas.microsoft.com/office/drawing/2014/main" id="{ACEC7F0B-3862-46AF-8ADE-1ECD76D6C860}"/>
                  </a:ext>
                </a:extLst>
              </p:cNvPr>
              <p:cNvCxnSpPr>
                <a:cxnSpLocks/>
              </p:cNvCxnSpPr>
              <p:nvPr/>
            </p:nvCxnSpPr>
            <p:spPr>
              <a:xfrm flipV="1">
                <a:off x="3454930" y="1742727"/>
                <a:ext cx="5531657" cy="2916"/>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grpSp>
            <p:nvGrpSpPr>
              <p:cNvPr id="1100" name="Group 1099">
                <a:extLst>
                  <a:ext uri="{FF2B5EF4-FFF2-40B4-BE49-F238E27FC236}">
                    <a16:creationId xmlns:a16="http://schemas.microsoft.com/office/drawing/2014/main" id="{5A793D2C-D9FC-4DB3-AF27-CBED72272C9B}"/>
                  </a:ext>
                </a:extLst>
              </p:cNvPr>
              <p:cNvGrpSpPr/>
              <p:nvPr/>
            </p:nvGrpSpPr>
            <p:grpSpPr>
              <a:xfrm>
                <a:off x="2164684" y="1290657"/>
                <a:ext cx="990698" cy="1304684"/>
                <a:chOff x="2162061" y="1309546"/>
                <a:chExt cx="990698" cy="1304684"/>
              </a:xfrm>
            </p:grpSpPr>
            <p:sp>
              <p:nvSpPr>
                <p:cNvPr id="1215" name="Cube 1214">
                  <a:extLst>
                    <a:ext uri="{FF2B5EF4-FFF2-40B4-BE49-F238E27FC236}">
                      <a16:creationId xmlns:a16="http://schemas.microsoft.com/office/drawing/2014/main" id="{0F67D540-5CE1-4369-B53D-821DA06D31FC}"/>
                    </a:ext>
                  </a:extLst>
                </p:cNvPr>
                <p:cNvSpPr/>
                <p:nvPr/>
              </p:nvSpPr>
              <p:spPr>
                <a:xfrm>
                  <a:off x="2700537" y="1309546"/>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6" name="Cube 1215">
                  <a:extLst>
                    <a:ext uri="{FF2B5EF4-FFF2-40B4-BE49-F238E27FC236}">
                      <a16:creationId xmlns:a16="http://schemas.microsoft.com/office/drawing/2014/main" id="{BD86E01C-C38B-4E89-8DD1-0CA96DC66884}"/>
                    </a:ext>
                  </a:extLst>
                </p:cNvPr>
                <p:cNvSpPr/>
                <p:nvPr/>
              </p:nvSpPr>
              <p:spPr>
                <a:xfrm>
                  <a:off x="2523158" y="1461507"/>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7" name="Cube 1216">
                  <a:extLst>
                    <a:ext uri="{FF2B5EF4-FFF2-40B4-BE49-F238E27FC236}">
                      <a16:creationId xmlns:a16="http://schemas.microsoft.com/office/drawing/2014/main" id="{1FBCF783-0C78-4632-81FB-ADBF78CA14CC}"/>
                    </a:ext>
                  </a:extLst>
                </p:cNvPr>
                <p:cNvSpPr/>
                <p:nvPr/>
              </p:nvSpPr>
              <p:spPr>
                <a:xfrm>
                  <a:off x="2335153" y="1657882"/>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8" name="Cube 1217">
                  <a:extLst>
                    <a:ext uri="{FF2B5EF4-FFF2-40B4-BE49-F238E27FC236}">
                      <a16:creationId xmlns:a16="http://schemas.microsoft.com/office/drawing/2014/main" id="{CB611337-5E4E-462A-ADC9-5D460A2AA476}"/>
                    </a:ext>
                  </a:extLst>
                </p:cNvPr>
                <p:cNvSpPr/>
                <p:nvPr/>
              </p:nvSpPr>
              <p:spPr>
                <a:xfrm>
                  <a:off x="2162061" y="1803837"/>
                  <a:ext cx="452222" cy="810393"/>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1101" name="Group 1100">
                <a:extLst>
                  <a:ext uri="{FF2B5EF4-FFF2-40B4-BE49-F238E27FC236}">
                    <a16:creationId xmlns:a16="http://schemas.microsoft.com/office/drawing/2014/main" id="{F5C5CB7B-4A50-489D-9D39-8FE2D2D6F457}"/>
                  </a:ext>
                </a:extLst>
              </p:cNvPr>
              <p:cNvGrpSpPr/>
              <p:nvPr/>
            </p:nvGrpSpPr>
            <p:grpSpPr>
              <a:xfrm>
                <a:off x="2382650" y="1971503"/>
                <a:ext cx="1605055" cy="1398808"/>
                <a:chOff x="2382650" y="1971503"/>
                <a:chExt cx="1605055" cy="1398808"/>
              </a:xfrm>
            </p:grpSpPr>
            <p:sp>
              <p:nvSpPr>
                <p:cNvPr id="1211" name="Cube 1210">
                  <a:extLst>
                    <a:ext uri="{FF2B5EF4-FFF2-40B4-BE49-F238E27FC236}">
                      <a16:creationId xmlns:a16="http://schemas.microsoft.com/office/drawing/2014/main" id="{B48DF9E1-A523-4820-98E2-08FF85306508}"/>
                    </a:ext>
                  </a:extLst>
                </p:cNvPr>
                <p:cNvSpPr/>
                <p:nvPr/>
              </p:nvSpPr>
              <p:spPr>
                <a:xfrm>
                  <a:off x="3150083" y="1971503"/>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2" name="Cube 1211">
                  <a:extLst>
                    <a:ext uri="{FF2B5EF4-FFF2-40B4-BE49-F238E27FC236}">
                      <a16:creationId xmlns:a16="http://schemas.microsoft.com/office/drawing/2014/main" id="{EF9FB1C8-BA7D-4D2E-9DDD-CC6D367B749E}"/>
                    </a:ext>
                  </a:extLst>
                </p:cNvPr>
                <p:cNvSpPr/>
                <p:nvPr/>
              </p:nvSpPr>
              <p:spPr>
                <a:xfrm>
                  <a:off x="2904536" y="2233010"/>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13" name="Cube 1212">
                  <a:extLst>
                    <a:ext uri="{FF2B5EF4-FFF2-40B4-BE49-F238E27FC236}">
                      <a16:creationId xmlns:a16="http://schemas.microsoft.com/office/drawing/2014/main" id="{001CF8A2-C356-4E0B-947C-6A508AEE5BFE}"/>
                    </a:ext>
                  </a:extLst>
                </p:cNvPr>
                <p:cNvSpPr/>
                <p:nvPr/>
              </p:nvSpPr>
              <p:spPr>
                <a:xfrm>
                  <a:off x="2638403" y="2455839"/>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4" name="Cube 1213">
                  <a:extLst>
                    <a:ext uri="{FF2B5EF4-FFF2-40B4-BE49-F238E27FC236}">
                      <a16:creationId xmlns:a16="http://schemas.microsoft.com/office/drawing/2014/main" id="{63B56C3B-7185-4EE4-B9B8-22DE692A6115}"/>
                    </a:ext>
                  </a:extLst>
                </p:cNvPr>
                <p:cNvSpPr/>
                <p:nvPr/>
              </p:nvSpPr>
              <p:spPr>
                <a:xfrm>
                  <a:off x="2382650" y="2701095"/>
                  <a:ext cx="837622" cy="669216"/>
                </a:xfrm>
                <a:prstGeom prst="cube">
                  <a:avLst/>
                </a:prstGeom>
                <a:solidFill>
                  <a:schemeClr val="accent1">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1102" name="Group 1101">
                <a:extLst>
                  <a:ext uri="{FF2B5EF4-FFF2-40B4-BE49-F238E27FC236}">
                    <a16:creationId xmlns:a16="http://schemas.microsoft.com/office/drawing/2014/main" id="{207E7557-ED79-4A35-83C3-9E7973DC379E}"/>
                  </a:ext>
                </a:extLst>
              </p:cNvPr>
              <p:cNvGrpSpPr/>
              <p:nvPr/>
            </p:nvGrpSpPr>
            <p:grpSpPr>
              <a:xfrm>
                <a:off x="5653172" y="3061550"/>
                <a:ext cx="1410227" cy="870345"/>
                <a:chOff x="5653172" y="3061550"/>
                <a:chExt cx="1410227" cy="870345"/>
              </a:xfrm>
            </p:grpSpPr>
            <p:sp>
              <p:nvSpPr>
                <p:cNvPr id="1207" name="Cube 1206">
                  <a:extLst>
                    <a:ext uri="{FF2B5EF4-FFF2-40B4-BE49-F238E27FC236}">
                      <a16:creationId xmlns:a16="http://schemas.microsoft.com/office/drawing/2014/main" id="{FDB76A72-1F01-424F-BEA5-99EDB22770FD}"/>
                    </a:ext>
                  </a:extLst>
                </p:cNvPr>
                <p:cNvSpPr/>
                <p:nvPr/>
              </p:nvSpPr>
              <p:spPr>
                <a:xfrm>
                  <a:off x="6209508" y="3061550"/>
                  <a:ext cx="853891"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8" name="Cube 1207">
                  <a:extLst>
                    <a:ext uri="{FF2B5EF4-FFF2-40B4-BE49-F238E27FC236}">
                      <a16:creationId xmlns:a16="http://schemas.microsoft.com/office/drawing/2014/main" id="{C41CA26C-66AB-4FE5-9F92-C6EA0E15CCAB}"/>
                    </a:ext>
                  </a:extLst>
                </p:cNvPr>
                <p:cNvSpPr/>
                <p:nvPr/>
              </p:nvSpPr>
              <p:spPr>
                <a:xfrm>
                  <a:off x="6021432" y="3234434"/>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9" name="Cube 1208">
                  <a:extLst>
                    <a:ext uri="{FF2B5EF4-FFF2-40B4-BE49-F238E27FC236}">
                      <a16:creationId xmlns:a16="http://schemas.microsoft.com/office/drawing/2014/main" id="{FEF80BFC-709B-447D-A0E3-A2EDD5BD0655}"/>
                    </a:ext>
                  </a:extLst>
                </p:cNvPr>
                <p:cNvSpPr/>
                <p:nvPr/>
              </p:nvSpPr>
              <p:spPr>
                <a:xfrm>
                  <a:off x="5833356" y="3402693"/>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10" name="Cube 1209">
                  <a:extLst>
                    <a:ext uri="{FF2B5EF4-FFF2-40B4-BE49-F238E27FC236}">
                      <a16:creationId xmlns:a16="http://schemas.microsoft.com/office/drawing/2014/main" id="{B9684E84-34D3-4869-8F1E-0342F7FCC500}"/>
                    </a:ext>
                  </a:extLst>
                </p:cNvPr>
                <p:cNvSpPr/>
                <p:nvPr/>
              </p:nvSpPr>
              <p:spPr>
                <a:xfrm>
                  <a:off x="5653172" y="3550800"/>
                  <a:ext cx="874187" cy="381095"/>
                </a:xfrm>
                <a:prstGeom prst="cube">
                  <a:avLst/>
                </a:prstGeom>
                <a:solidFill>
                  <a:schemeClr val="accent6">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103" name="Group 1102">
                <a:extLst>
                  <a:ext uri="{FF2B5EF4-FFF2-40B4-BE49-F238E27FC236}">
                    <a16:creationId xmlns:a16="http://schemas.microsoft.com/office/drawing/2014/main" id="{4FEC464E-C840-494F-8DB9-A8ED8C6D4F5D}"/>
                  </a:ext>
                </a:extLst>
              </p:cNvPr>
              <p:cNvGrpSpPr/>
              <p:nvPr/>
            </p:nvGrpSpPr>
            <p:grpSpPr>
              <a:xfrm>
                <a:off x="7263236" y="2115426"/>
                <a:ext cx="1605055" cy="1398808"/>
                <a:chOff x="7263236" y="2115426"/>
                <a:chExt cx="1605055" cy="1398808"/>
              </a:xfrm>
            </p:grpSpPr>
            <p:sp>
              <p:nvSpPr>
                <p:cNvPr id="1203" name="Cube 1202">
                  <a:extLst>
                    <a:ext uri="{FF2B5EF4-FFF2-40B4-BE49-F238E27FC236}">
                      <a16:creationId xmlns:a16="http://schemas.microsoft.com/office/drawing/2014/main" id="{DA1BC63A-985C-4293-887D-64044FEB15B6}"/>
                    </a:ext>
                  </a:extLst>
                </p:cNvPr>
                <p:cNvSpPr/>
                <p:nvPr/>
              </p:nvSpPr>
              <p:spPr>
                <a:xfrm>
                  <a:off x="8030669" y="2115426"/>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4" name="Cube 1203">
                  <a:extLst>
                    <a:ext uri="{FF2B5EF4-FFF2-40B4-BE49-F238E27FC236}">
                      <a16:creationId xmlns:a16="http://schemas.microsoft.com/office/drawing/2014/main" id="{586EFBA7-7D59-43CA-9FE1-ABD25814A8A4}"/>
                    </a:ext>
                  </a:extLst>
                </p:cNvPr>
                <p:cNvSpPr/>
                <p:nvPr/>
              </p:nvSpPr>
              <p:spPr>
                <a:xfrm>
                  <a:off x="7785122" y="2376932"/>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205" name="Cube 1204">
                  <a:extLst>
                    <a:ext uri="{FF2B5EF4-FFF2-40B4-BE49-F238E27FC236}">
                      <a16:creationId xmlns:a16="http://schemas.microsoft.com/office/drawing/2014/main" id="{64EAD8BD-C115-47FA-A6ED-F52CA983CB87}"/>
                    </a:ext>
                  </a:extLst>
                </p:cNvPr>
                <p:cNvSpPr/>
                <p:nvPr/>
              </p:nvSpPr>
              <p:spPr>
                <a:xfrm>
                  <a:off x="7518989" y="2599762"/>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6" name="Cube 1205">
                  <a:extLst>
                    <a:ext uri="{FF2B5EF4-FFF2-40B4-BE49-F238E27FC236}">
                      <a16:creationId xmlns:a16="http://schemas.microsoft.com/office/drawing/2014/main" id="{E47B62FE-634D-4A90-A013-1B401E5FC570}"/>
                    </a:ext>
                  </a:extLst>
                </p:cNvPr>
                <p:cNvSpPr/>
                <p:nvPr/>
              </p:nvSpPr>
              <p:spPr>
                <a:xfrm>
                  <a:off x="7263236" y="2845018"/>
                  <a:ext cx="837622" cy="669216"/>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1104" name="Group 1103">
                <a:extLst>
                  <a:ext uri="{FF2B5EF4-FFF2-40B4-BE49-F238E27FC236}">
                    <a16:creationId xmlns:a16="http://schemas.microsoft.com/office/drawing/2014/main" id="{DE956C33-D8B7-435F-A91B-2629707048FA}"/>
                  </a:ext>
                </a:extLst>
              </p:cNvPr>
              <p:cNvGrpSpPr/>
              <p:nvPr/>
            </p:nvGrpSpPr>
            <p:grpSpPr>
              <a:xfrm>
                <a:off x="8935535" y="1415221"/>
                <a:ext cx="964318" cy="1304683"/>
                <a:chOff x="8935535" y="1456313"/>
                <a:chExt cx="964318" cy="1304683"/>
              </a:xfrm>
            </p:grpSpPr>
            <p:sp>
              <p:nvSpPr>
                <p:cNvPr id="1199" name="Cube 1198">
                  <a:extLst>
                    <a:ext uri="{FF2B5EF4-FFF2-40B4-BE49-F238E27FC236}">
                      <a16:creationId xmlns:a16="http://schemas.microsoft.com/office/drawing/2014/main" id="{B9DAD84C-1831-4C63-8DAF-A2B69AC4F6AB}"/>
                    </a:ext>
                  </a:extLst>
                </p:cNvPr>
                <p:cNvSpPr/>
                <p:nvPr/>
              </p:nvSpPr>
              <p:spPr>
                <a:xfrm>
                  <a:off x="9474012" y="1456313"/>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0" name="Cube 1199">
                  <a:extLst>
                    <a:ext uri="{FF2B5EF4-FFF2-40B4-BE49-F238E27FC236}">
                      <a16:creationId xmlns:a16="http://schemas.microsoft.com/office/drawing/2014/main" id="{EB4CC1FC-A280-474E-8C7F-1E8E4EC021E9}"/>
                    </a:ext>
                  </a:extLst>
                </p:cNvPr>
                <p:cNvSpPr/>
                <p:nvPr/>
              </p:nvSpPr>
              <p:spPr>
                <a:xfrm>
                  <a:off x="9296632" y="1608274"/>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1" name="Cube 1200">
                  <a:extLst>
                    <a:ext uri="{FF2B5EF4-FFF2-40B4-BE49-F238E27FC236}">
                      <a16:creationId xmlns:a16="http://schemas.microsoft.com/office/drawing/2014/main" id="{E61FC932-9F59-48F1-A2CC-3B4161F9066C}"/>
                    </a:ext>
                  </a:extLst>
                </p:cNvPr>
                <p:cNvSpPr/>
                <p:nvPr/>
              </p:nvSpPr>
              <p:spPr>
                <a:xfrm>
                  <a:off x="9108627" y="1804649"/>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202" name="Cube 1201">
                  <a:extLst>
                    <a:ext uri="{FF2B5EF4-FFF2-40B4-BE49-F238E27FC236}">
                      <a16:creationId xmlns:a16="http://schemas.microsoft.com/office/drawing/2014/main" id="{31507319-6B71-49AE-A034-51B668954686}"/>
                    </a:ext>
                  </a:extLst>
                </p:cNvPr>
                <p:cNvSpPr/>
                <p:nvPr/>
              </p:nvSpPr>
              <p:spPr>
                <a:xfrm>
                  <a:off x="8935535" y="1950603"/>
                  <a:ext cx="425841" cy="810393"/>
                </a:xfrm>
                <a:prstGeom prst="cube">
                  <a:avLst/>
                </a:prstGeom>
                <a:solidFill>
                  <a:schemeClr val="accent6">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grpSp>
          <p:grpSp>
            <p:nvGrpSpPr>
              <p:cNvPr id="1105" name="Group 1104">
                <a:extLst>
                  <a:ext uri="{FF2B5EF4-FFF2-40B4-BE49-F238E27FC236}">
                    <a16:creationId xmlns:a16="http://schemas.microsoft.com/office/drawing/2014/main" id="{1B66BA23-B919-45B4-BA94-B82F3BC81A2E}"/>
                  </a:ext>
                </a:extLst>
              </p:cNvPr>
              <p:cNvGrpSpPr/>
              <p:nvPr/>
            </p:nvGrpSpPr>
            <p:grpSpPr>
              <a:xfrm>
                <a:off x="3030693" y="3006743"/>
                <a:ext cx="1410227" cy="870344"/>
                <a:chOff x="3030693" y="3006743"/>
                <a:chExt cx="1410227" cy="870344"/>
              </a:xfrm>
            </p:grpSpPr>
            <p:sp>
              <p:nvSpPr>
                <p:cNvPr id="1195" name="Cube 1194">
                  <a:extLst>
                    <a:ext uri="{FF2B5EF4-FFF2-40B4-BE49-F238E27FC236}">
                      <a16:creationId xmlns:a16="http://schemas.microsoft.com/office/drawing/2014/main" id="{069DA308-CD8C-480C-8D86-A1890E0D46EF}"/>
                    </a:ext>
                  </a:extLst>
                </p:cNvPr>
                <p:cNvSpPr/>
                <p:nvPr/>
              </p:nvSpPr>
              <p:spPr>
                <a:xfrm>
                  <a:off x="3587029" y="3006743"/>
                  <a:ext cx="853891"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96" name="Cube 1195">
                  <a:extLst>
                    <a:ext uri="{FF2B5EF4-FFF2-40B4-BE49-F238E27FC236}">
                      <a16:creationId xmlns:a16="http://schemas.microsoft.com/office/drawing/2014/main" id="{9C3FD2CF-304E-4AB1-9A05-DA5B6E9EF518}"/>
                    </a:ext>
                  </a:extLst>
                </p:cNvPr>
                <p:cNvSpPr/>
                <p:nvPr/>
              </p:nvSpPr>
              <p:spPr>
                <a:xfrm>
                  <a:off x="3398953" y="3179626"/>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97" name="Cube 1196">
                  <a:extLst>
                    <a:ext uri="{FF2B5EF4-FFF2-40B4-BE49-F238E27FC236}">
                      <a16:creationId xmlns:a16="http://schemas.microsoft.com/office/drawing/2014/main" id="{96FD9D04-01D8-4568-BD91-A9EE07782102}"/>
                    </a:ext>
                  </a:extLst>
                </p:cNvPr>
                <p:cNvSpPr/>
                <p:nvPr/>
              </p:nvSpPr>
              <p:spPr>
                <a:xfrm>
                  <a:off x="3210877" y="3347885"/>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98" name="Cube 1197">
                  <a:extLst>
                    <a:ext uri="{FF2B5EF4-FFF2-40B4-BE49-F238E27FC236}">
                      <a16:creationId xmlns:a16="http://schemas.microsoft.com/office/drawing/2014/main" id="{FBE7B969-7D48-4CE7-92D1-5E07CC3F8FC8}"/>
                    </a:ext>
                  </a:extLst>
                </p:cNvPr>
                <p:cNvSpPr/>
                <p:nvPr/>
              </p:nvSpPr>
              <p:spPr>
                <a:xfrm>
                  <a:off x="3030693" y="3495992"/>
                  <a:ext cx="874187" cy="381095"/>
                </a:xfrm>
                <a:prstGeom prst="cube">
                  <a:avLst/>
                </a:prstGeom>
                <a:solidFill>
                  <a:schemeClr val="accent1">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106" name="Group 1105">
                <a:extLst>
                  <a:ext uri="{FF2B5EF4-FFF2-40B4-BE49-F238E27FC236}">
                    <a16:creationId xmlns:a16="http://schemas.microsoft.com/office/drawing/2014/main" id="{1E1BEE68-F509-474F-B36A-AB1F3DFF1258}"/>
                  </a:ext>
                </a:extLst>
              </p:cNvPr>
              <p:cNvGrpSpPr/>
              <p:nvPr/>
            </p:nvGrpSpPr>
            <p:grpSpPr>
              <a:xfrm>
                <a:off x="8702074" y="3512529"/>
                <a:ext cx="2365859" cy="2635159"/>
                <a:chOff x="8702074" y="3512529"/>
                <a:chExt cx="2365859" cy="2635159"/>
              </a:xfrm>
            </p:grpSpPr>
            <p:sp>
              <p:nvSpPr>
                <p:cNvPr id="1175" name="Rectangle 1174">
                  <a:extLst>
                    <a:ext uri="{FF2B5EF4-FFF2-40B4-BE49-F238E27FC236}">
                      <a16:creationId xmlns:a16="http://schemas.microsoft.com/office/drawing/2014/main" id="{E137D3D5-FD6F-4070-BE4A-3FF3F84E6381}"/>
                    </a:ext>
                  </a:extLst>
                </p:cNvPr>
                <p:cNvSpPr/>
                <p:nvPr/>
              </p:nvSpPr>
              <p:spPr>
                <a:xfrm>
                  <a:off x="8702074" y="3519634"/>
                  <a:ext cx="2139881" cy="26280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76" name="TextBox 1175">
                  <a:extLst>
                    <a:ext uri="{FF2B5EF4-FFF2-40B4-BE49-F238E27FC236}">
                      <a16:creationId xmlns:a16="http://schemas.microsoft.com/office/drawing/2014/main" id="{639A9E5A-090F-4F3B-A7FD-476473BF1AAA}"/>
                    </a:ext>
                  </a:extLst>
                </p:cNvPr>
                <p:cNvSpPr txBox="1"/>
                <p:nvPr/>
              </p:nvSpPr>
              <p:spPr>
                <a:xfrm>
                  <a:off x="8725917" y="3512529"/>
                  <a:ext cx="2216811" cy="423714"/>
                </a:xfrm>
                <a:prstGeom prst="rect">
                  <a:avLst/>
                </a:prstGeom>
                <a:noFill/>
              </p:spPr>
              <p:txBody>
                <a:bodyPr wrap="square" rtlCol="0">
                  <a:spAutoFit/>
                </a:bodyPr>
                <a:lstStyle/>
                <a:p>
                  <a:r>
                    <a:rPr lang="en-US" sz="1600" b="1" dirty="0"/>
                    <a:t>DECODER BLOCK</a:t>
                  </a:r>
                </a:p>
              </p:txBody>
            </p:sp>
            <p:sp>
              <p:nvSpPr>
                <p:cNvPr id="1177" name="Rectangle 1176">
                  <a:extLst>
                    <a:ext uri="{FF2B5EF4-FFF2-40B4-BE49-F238E27FC236}">
                      <a16:creationId xmlns:a16="http://schemas.microsoft.com/office/drawing/2014/main" id="{043690A7-1EFE-4D99-BF1F-A9A4F28AE3B4}"/>
                    </a:ext>
                  </a:extLst>
                </p:cNvPr>
                <p:cNvSpPr/>
                <p:nvPr/>
              </p:nvSpPr>
              <p:spPr>
                <a:xfrm>
                  <a:off x="9169683" y="4181580"/>
                  <a:ext cx="1260033"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DECONVOLUTION</a:t>
                  </a:r>
                </a:p>
              </p:txBody>
            </p:sp>
            <p:sp>
              <p:nvSpPr>
                <p:cNvPr id="1178" name="Rectangle 1177">
                  <a:extLst>
                    <a:ext uri="{FF2B5EF4-FFF2-40B4-BE49-F238E27FC236}">
                      <a16:creationId xmlns:a16="http://schemas.microsoft.com/office/drawing/2014/main" id="{4A30B44E-98DD-485C-A316-7CB8F59412EC}"/>
                    </a:ext>
                  </a:extLst>
                </p:cNvPr>
                <p:cNvSpPr/>
                <p:nvPr/>
              </p:nvSpPr>
              <p:spPr>
                <a:xfrm>
                  <a:off x="9312981" y="481080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179" name="Rectangle 1178">
                  <a:extLst>
                    <a:ext uri="{FF2B5EF4-FFF2-40B4-BE49-F238E27FC236}">
                      <a16:creationId xmlns:a16="http://schemas.microsoft.com/office/drawing/2014/main" id="{27961E04-0D25-47A4-8BE1-8D008B68BDBA}"/>
                    </a:ext>
                  </a:extLst>
                </p:cNvPr>
                <p:cNvSpPr/>
                <p:nvPr/>
              </p:nvSpPr>
              <p:spPr>
                <a:xfrm>
                  <a:off x="9312981" y="5515283"/>
                  <a:ext cx="951881" cy="36422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180" name="Arrow: Curved Up 317">
                  <a:extLst>
                    <a:ext uri="{FF2B5EF4-FFF2-40B4-BE49-F238E27FC236}">
                      <a16:creationId xmlns:a16="http://schemas.microsoft.com/office/drawing/2014/main" id="{81297518-607A-4E68-B75C-A7A4F8378F0F}"/>
                    </a:ext>
                  </a:extLst>
                </p:cNvPr>
                <p:cNvSpPr/>
                <p:nvPr/>
              </p:nvSpPr>
              <p:spPr>
                <a:xfrm rot="10800000">
                  <a:off x="9714146" y="3990358"/>
                  <a:ext cx="756850" cy="135175"/>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81" name="TextBox 1180">
                  <a:extLst>
                    <a:ext uri="{FF2B5EF4-FFF2-40B4-BE49-F238E27FC236}">
                      <a16:creationId xmlns:a16="http://schemas.microsoft.com/office/drawing/2014/main" id="{6AE1234A-8E41-4D4A-BD29-5A219A9DEC12}"/>
                    </a:ext>
                  </a:extLst>
                </p:cNvPr>
                <p:cNvSpPr txBox="1"/>
                <p:nvPr/>
              </p:nvSpPr>
              <p:spPr>
                <a:xfrm>
                  <a:off x="10395855" y="4104244"/>
                  <a:ext cx="672078" cy="269637"/>
                </a:xfrm>
                <a:prstGeom prst="rect">
                  <a:avLst/>
                </a:prstGeom>
                <a:noFill/>
              </p:spPr>
              <p:txBody>
                <a:bodyPr wrap="square" rtlCol="0">
                  <a:spAutoFit/>
                </a:bodyPr>
                <a:lstStyle/>
                <a:p>
                  <a:r>
                    <a:rPr lang="en-US" sz="800" b="1" dirty="0"/>
                    <a:t>input</a:t>
                  </a:r>
                </a:p>
              </p:txBody>
            </p:sp>
            <p:sp>
              <p:nvSpPr>
                <p:cNvPr id="1182" name="Arrow: Curved Up 319">
                  <a:extLst>
                    <a:ext uri="{FF2B5EF4-FFF2-40B4-BE49-F238E27FC236}">
                      <a16:creationId xmlns:a16="http://schemas.microsoft.com/office/drawing/2014/main" id="{2EFF9812-300D-4ED3-AEDC-349016771C2D}"/>
                    </a:ext>
                  </a:extLst>
                </p:cNvPr>
                <p:cNvSpPr/>
                <p:nvPr/>
              </p:nvSpPr>
              <p:spPr>
                <a:xfrm rot="21373476">
                  <a:off x="9857070" y="5905536"/>
                  <a:ext cx="748625" cy="151942"/>
                </a:xfrm>
                <a:prstGeom prst="curved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83" name="TextBox 1182">
                  <a:extLst>
                    <a:ext uri="{FF2B5EF4-FFF2-40B4-BE49-F238E27FC236}">
                      <a16:creationId xmlns:a16="http://schemas.microsoft.com/office/drawing/2014/main" id="{C00E26F0-D5E3-407E-A3A0-4164A509463D}"/>
                    </a:ext>
                  </a:extLst>
                </p:cNvPr>
                <p:cNvSpPr txBox="1"/>
                <p:nvPr/>
              </p:nvSpPr>
              <p:spPr>
                <a:xfrm>
                  <a:off x="10337381" y="5685492"/>
                  <a:ext cx="661445" cy="269637"/>
                </a:xfrm>
                <a:prstGeom prst="rect">
                  <a:avLst/>
                </a:prstGeom>
                <a:noFill/>
              </p:spPr>
              <p:txBody>
                <a:bodyPr wrap="square" rtlCol="0">
                  <a:spAutoFit/>
                </a:bodyPr>
                <a:lstStyle/>
                <a:p>
                  <a:r>
                    <a:rPr lang="en-US" sz="800" b="1" dirty="0"/>
                    <a:t>output</a:t>
                  </a:r>
                </a:p>
              </p:txBody>
            </p:sp>
            <p:sp>
              <p:nvSpPr>
                <p:cNvPr id="1184" name="Oval 1183">
                  <a:extLst>
                    <a:ext uri="{FF2B5EF4-FFF2-40B4-BE49-F238E27FC236}">
                      <a16:creationId xmlns:a16="http://schemas.microsoft.com/office/drawing/2014/main" id="{E3351163-97C3-4FB7-B619-892A9C5F3022}"/>
                    </a:ext>
                  </a:extLst>
                </p:cNvPr>
                <p:cNvSpPr/>
                <p:nvPr/>
              </p:nvSpPr>
              <p:spPr>
                <a:xfrm>
                  <a:off x="9702898" y="462614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85" name="Oval 1184">
                  <a:extLst>
                    <a:ext uri="{FF2B5EF4-FFF2-40B4-BE49-F238E27FC236}">
                      <a16:creationId xmlns:a16="http://schemas.microsoft.com/office/drawing/2014/main" id="{A1B1598F-08A1-477E-8B81-A35FAC01A5D3}"/>
                    </a:ext>
                  </a:extLst>
                </p:cNvPr>
                <p:cNvSpPr/>
                <p:nvPr/>
              </p:nvSpPr>
              <p:spPr>
                <a:xfrm>
                  <a:off x="9719805" y="5320437"/>
                  <a:ext cx="138233" cy="1123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186" name="Straight Connector 1185">
                  <a:extLst>
                    <a:ext uri="{FF2B5EF4-FFF2-40B4-BE49-F238E27FC236}">
                      <a16:creationId xmlns:a16="http://schemas.microsoft.com/office/drawing/2014/main" id="{D8306CA5-8F36-41BB-970E-B8A160913738}"/>
                    </a:ext>
                  </a:extLst>
                </p:cNvPr>
                <p:cNvCxnSpPr>
                  <a:stCxn id="1180" idx="4"/>
                </p:cNvCxnSpPr>
                <p:nvPr/>
              </p:nvCxnSpPr>
              <p:spPr>
                <a:xfrm flipH="1">
                  <a:off x="8928691" y="4091739"/>
                  <a:ext cx="796554" cy="3623"/>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4CD7B8EE-66BD-4716-8A5C-A658EA2FA110}"/>
                    </a:ext>
                  </a:extLst>
                </p:cNvPr>
                <p:cNvCxnSpPr/>
                <p:nvPr/>
              </p:nvCxnSpPr>
              <p:spPr>
                <a:xfrm>
                  <a:off x="8912056" y="4125533"/>
                  <a:ext cx="0" cy="1273838"/>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1188" name="Straight Arrow Connector 1187">
                  <a:extLst>
                    <a:ext uri="{FF2B5EF4-FFF2-40B4-BE49-F238E27FC236}">
                      <a16:creationId xmlns:a16="http://schemas.microsoft.com/office/drawing/2014/main" id="{593E79D6-DCF8-41C7-9747-881D4CD44473}"/>
                    </a:ext>
                  </a:extLst>
                </p:cNvPr>
                <p:cNvCxnSpPr>
                  <a:endCxn id="1184" idx="2"/>
                </p:cNvCxnSpPr>
                <p:nvPr/>
              </p:nvCxnSpPr>
              <p:spPr>
                <a:xfrm>
                  <a:off x="8928691" y="4677911"/>
                  <a:ext cx="774208" cy="4409"/>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189" name="Straight Arrow Connector 1188">
                  <a:extLst>
                    <a:ext uri="{FF2B5EF4-FFF2-40B4-BE49-F238E27FC236}">
                      <a16:creationId xmlns:a16="http://schemas.microsoft.com/office/drawing/2014/main" id="{3C21E03A-2626-4C04-B8EE-507BDE052609}"/>
                    </a:ext>
                  </a:extLst>
                </p:cNvPr>
                <p:cNvCxnSpPr/>
                <p:nvPr/>
              </p:nvCxnSpPr>
              <p:spPr>
                <a:xfrm>
                  <a:off x="8912056" y="5399371"/>
                  <a:ext cx="790843" cy="0"/>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CB8B6AE1-4F40-435D-AED6-CD760D7F22F4}"/>
                    </a:ext>
                  </a:extLst>
                </p:cNvPr>
                <p:cNvCxnSpPr/>
                <p:nvPr/>
              </p:nvCxnSpPr>
              <p:spPr>
                <a:xfrm flipH="1">
                  <a:off x="8912056" y="4677911"/>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3A36146F-32AB-48ED-A2ED-B8C2297F2B8C}"/>
                    </a:ext>
                  </a:extLst>
                </p:cNvPr>
                <p:cNvCxnSpPr/>
                <p:nvPr/>
              </p:nvCxnSpPr>
              <p:spPr>
                <a:xfrm flipV="1">
                  <a:off x="8912056" y="4091739"/>
                  <a:ext cx="0" cy="33794"/>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5681559D-DD3A-4E13-908F-B61769D3B09E}"/>
                    </a:ext>
                  </a:extLst>
                </p:cNvPr>
                <p:cNvCxnSpPr/>
                <p:nvPr/>
              </p:nvCxnSpPr>
              <p:spPr>
                <a:xfrm flipH="1">
                  <a:off x="8912056" y="4091739"/>
                  <a:ext cx="16635" cy="0"/>
                </a:xfrm>
                <a:prstGeom prst="line">
                  <a:avLst/>
                </a:prstGeom>
                <a:solidFill>
                  <a:schemeClr val="accent6">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1193" name="Straight Arrow Connector 1192">
                  <a:extLst>
                    <a:ext uri="{FF2B5EF4-FFF2-40B4-BE49-F238E27FC236}">
                      <a16:creationId xmlns:a16="http://schemas.microsoft.com/office/drawing/2014/main" id="{B4689A84-08C8-49BC-B9F3-06C1711168BA}"/>
                    </a:ext>
                  </a:extLst>
                </p:cNvPr>
                <p:cNvCxnSpPr/>
                <p:nvPr/>
              </p:nvCxnSpPr>
              <p:spPr>
                <a:xfrm>
                  <a:off x="9725245" y="4545801"/>
                  <a:ext cx="0" cy="8034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194" name="Straight Arrow Connector 1193">
                  <a:extLst>
                    <a:ext uri="{FF2B5EF4-FFF2-40B4-BE49-F238E27FC236}">
                      <a16:creationId xmlns:a16="http://schemas.microsoft.com/office/drawing/2014/main" id="{9831F9C8-B733-40D9-B85E-03A718AC351C}"/>
                    </a:ext>
                  </a:extLst>
                </p:cNvPr>
                <p:cNvCxnSpPr/>
                <p:nvPr/>
              </p:nvCxnSpPr>
              <p:spPr>
                <a:xfrm>
                  <a:off x="9772015" y="5191734"/>
                  <a:ext cx="0" cy="116895"/>
                </a:xfrm>
                <a:prstGeom prst="straightConnector1">
                  <a:avLst/>
                </a:prstGeom>
                <a:solidFill>
                  <a:schemeClr val="accent6">
                    <a:lumMod val="60000"/>
                    <a:lumOff val="40000"/>
                  </a:schemeClr>
                </a:solidFill>
                <a:ln>
                  <a:tailEnd type="triangle"/>
                </a:ln>
              </p:spPr>
              <p:style>
                <a:lnRef idx="1">
                  <a:schemeClr val="accent1"/>
                </a:lnRef>
                <a:fillRef idx="0">
                  <a:schemeClr val="accent1"/>
                </a:fillRef>
                <a:effectRef idx="0">
                  <a:schemeClr val="accent1"/>
                </a:effectRef>
                <a:fontRef idx="minor">
                  <a:schemeClr val="tx1"/>
                </a:fontRef>
              </p:style>
            </p:cxnSp>
          </p:grpSp>
          <p:sp>
            <p:nvSpPr>
              <p:cNvPr id="1107" name="Freeform: Shape 226">
                <a:extLst>
                  <a:ext uri="{FF2B5EF4-FFF2-40B4-BE49-F238E27FC236}">
                    <a16:creationId xmlns:a16="http://schemas.microsoft.com/office/drawing/2014/main" id="{E720D990-7793-4E74-AD3C-7D96AC7D4D89}"/>
                  </a:ext>
                </a:extLst>
              </p:cNvPr>
              <p:cNvSpPr/>
              <p:nvPr/>
            </p:nvSpPr>
            <p:spPr>
              <a:xfrm>
                <a:off x="5369002" y="4088055"/>
                <a:ext cx="302718" cy="1952211"/>
              </a:xfrm>
              <a:custGeom>
                <a:avLst/>
                <a:gdLst>
                  <a:gd name="connsiteX0" fmla="*/ 154236 w 363557"/>
                  <a:gd name="connsiteY0" fmla="*/ 110169 h 2666082"/>
                  <a:gd name="connsiteX1" fmla="*/ 352540 w 363557"/>
                  <a:gd name="connsiteY1" fmla="*/ 0 h 2666082"/>
                  <a:gd name="connsiteX2" fmla="*/ 363557 w 363557"/>
                  <a:gd name="connsiteY2" fmla="*/ 2666082 h 2666082"/>
                  <a:gd name="connsiteX3" fmla="*/ 0 w 363557"/>
                  <a:gd name="connsiteY3" fmla="*/ 286439 h 2666082"/>
                  <a:gd name="connsiteX4" fmla="*/ 154236 w 363557"/>
                  <a:gd name="connsiteY4" fmla="*/ 110169 h 266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57" h="2666082">
                    <a:moveTo>
                      <a:pt x="154236" y="110169"/>
                    </a:moveTo>
                    <a:lnTo>
                      <a:pt x="352540" y="0"/>
                    </a:lnTo>
                    <a:cubicBezTo>
                      <a:pt x="356212" y="888694"/>
                      <a:pt x="359885" y="1777388"/>
                      <a:pt x="363557" y="2666082"/>
                    </a:cubicBezTo>
                    <a:lnTo>
                      <a:pt x="0" y="286439"/>
                    </a:lnTo>
                    <a:lnTo>
                      <a:pt x="154236" y="110169"/>
                    </a:lnTo>
                    <a:close/>
                  </a:path>
                </a:pathLst>
              </a:custGeom>
              <a:solidFill>
                <a:srgbClr val="FF9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108" name="Arrow: Bent-Up 299">
                <a:extLst>
                  <a:ext uri="{FF2B5EF4-FFF2-40B4-BE49-F238E27FC236}">
                    <a16:creationId xmlns:a16="http://schemas.microsoft.com/office/drawing/2014/main" id="{DD48B8FC-D1AD-4066-91F3-3387C504F497}"/>
                  </a:ext>
                </a:extLst>
              </p:cNvPr>
              <p:cNvSpPr/>
              <p:nvPr/>
            </p:nvSpPr>
            <p:spPr>
              <a:xfrm rot="5400000">
                <a:off x="2034667" y="2847658"/>
                <a:ext cx="510714" cy="122485"/>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09" name="Arrow: Bent-Up 300">
                <a:extLst>
                  <a:ext uri="{FF2B5EF4-FFF2-40B4-BE49-F238E27FC236}">
                    <a16:creationId xmlns:a16="http://schemas.microsoft.com/office/drawing/2014/main" id="{5DF69684-A844-42B1-82E1-F09455FBB904}"/>
                  </a:ext>
                </a:extLst>
              </p:cNvPr>
              <p:cNvSpPr/>
              <p:nvPr/>
            </p:nvSpPr>
            <p:spPr>
              <a:xfrm rot="5400000">
                <a:off x="2737267" y="3427721"/>
                <a:ext cx="273485" cy="198143"/>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10" name="Arrow: Bent-Up 304">
                <a:extLst>
                  <a:ext uri="{FF2B5EF4-FFF2-40B4-BE49-F238E27FC236}">
                    <a16:creationId xmlns:a16="http://schemas.microsoft.com/office/drawing/2014/main" id="{18B7F586-2733-4266-8828-8EDE392AD9EF}"/>
                  </a:ext>
                </a:extLst>
              </p:cNvPr>
              <p:cNvSpPr/>
              <p:nvPr/>
            </p:nvSpPr>
            <p:spPr>
              <a:xfrm rot="5400000">
                <a:off x="3721644" y="3744970"/>
                <a:ext cx="167267" cy="461656"/>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11" name="Arrow: Bent-Up 305">
                <a:extLst>
                  <a:ext uri="{FF2B5EF4-FFF2-40B4-BE49-F238E27FC236}">
                    <a16:creationId xmlns:a16="http://schemas.microsoft.com/office/drawing/2014/main" id="{3B0F5DE6-BA4A-45C7-83D2-590B87DE8D3C}"/>
                  </a:ext>
                </a:extLst>
              </p:cNvPr>
              <p:cNvSpPr/>
              <p:nvPr/>
            </p:nvSpPr>
            <p:spPr>
              <a:xfrm>
                <a:off x="5477833" y="3951811"/>
                <a:ext cx="489531" cy="107621"/>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nvGrpSpPr>
              <p:cNvPr id="1112" name="Group 1111">
                <a:extLst>
                  <a:ext uri="{FF2B5EF4-FFF2-40B4-BE49-F238E27FC236}">
                    <a16:creationId xmlns:a16="http://schemas.microsoft.com/office/drawing/2014/main" id="{BEA46CDE-9B11-45EB-920B-D4562CE25AA9}"/>
                  </a:ext>
                </a:extLst>
              </p:cNvPr>
              <p:cNvGrpSpPr/>
              <p:nvPr/>
            </p:nvGrpSpPr>
            <p:grpSpPr>
              <a:xfrm>
                <a:off x="1151203" y="3707864"/>
                <a:ext cx="2006075" cy="2481189"/>
                <a:chOff x="1149306" y="3776446"/>
                <a:chExt cx="2006075" cy="2481189"/>
              </a:xfrm>
            </p:grpSpPr>
            <p:sp>
              <p:nvSpPr>
                <p:cNvPr id="1145" name="Rectangle 1144">
                  <a:extLst>
                    <a:ext uri="{FF2B5EF4-FFF2-40B4-BE49-F238E27FC236}">
                      <a16:creationId xmlns:a16="http://schemas.microsoft.com/office/drawing/2014/main" id="{F877E8DE-1311-4979-AD90-F91830100B80}"/>
                    </a:ext>
                  </a:extLst>
                </p:cNvPr>
                <p:cNvSpPr/>
                <p:nvPr/>
              </p:nvSpPr>
              <p:spPr>
                <a:xfrm>
                  <a:off x="1149306" y="3807278"/>
                  <a:ext cx="1852996" cy="24503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6" name="Rectangle 1145">
                  <a:extLst>
                    <a:ext uri="{FF2B5EF4-FFF2-40B4-BE49-F238E27FC236}">
                      <a16:creationId xmlns:a16="http://schemas.microsoft.com/office/drawing/2014/main" id="{D04B6288-D4E8-41C2-A2A3-C4C842BCBBFB}"/>
                    </a:ext>
                  </a:extLst>
                </p:cNvPr>
                <p:cNvSpPr/>
                <p:nvPr/>
              </p:nvSpPr>
              <p:spPr>
                <a:xfrm>
                  <a:off x="1571276" y="4352935"/>
                  <a:ext cx="951881" cy="36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7" name="Rectangle 1146">
                  <a:extLst>
                    <a:ext uri="{FF2B5EF4-FFF2-40B4-BE49-F238E27FC236}">
                      <a16:creationId xmlns:a16="http://schemas.microsoft.com/office/drawing/2014/main" id="{C0AB3733-9636-4C7F-A7B1-A33ED85651CE}"/>
                    </a:ext>
                  </a:extLst>
                </p:cNvPr>
                <p:cNvSpPr/>
                <p:nvPr/>
              </p:nvSpPr>
              <p:spPr>
                <a:xfrm>
                  <a:off x="1574481" y="4850006"/>
                  <a:ext cx="951881" cy="36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8" name="Rectangle 1147">
                  <a:extLst>
                    <a:ext uri="{FF2B5EF4-FFF2-40B4-BE49-F238E27FC236}">
                      <a16:creationId xmlns:a16="http://schemas.microsoft.com/office/drawing/2014/main" id="{62B4D381-2A78-456F-BCE2-C8726A2213BC}"/>
                    </a:ext>
                  </a:extLst>
                </p:cNvPr>
                <p:cNvSpPr/>
                <p:nvPr/>
              </p:nvSpPr>
              <p:spPr>
                <a:xfrm>
                  <a:off x="1566343" y="5347077"/>
                  <a:ext cx="951881" cy="36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9" name="Rectangle 1148">
                  <a:extLst>
                    <a:ext uri="{FF2B5EF4-FFF2-40B4-BE49-F238E27FC236}">
                      <a16:creationId xmlns:a16="http://schemas.microsoft.com/office/drawing/2014/main" id="{77CAEE73-661E-4485-87EC-A9A05AE270B7}"/>
                    </a:ext>
                  </a:extLst>
                </p:cNvPr>
                <p:cNvSpPr/>
                <p:nvPr/>
              </p:nvSpPr>
              <p:spPr>
                <a:xfrm>
                  <a:off x="1566343" y="5829179"/>
                  <a:ext cx="951881" cy="36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50" name="Rectangle 1149">
                  <a:extLst>
                    <a:ext uri="{FF2B5EF4-FFF2-40B4-BE49-F238E27FC236}">
                      <a16:creationId xmlns:a16="http://schemas.microsoft.com/office/drawing/2014/main" id="{8ABCC1C0-F752-4754-BC8E-5469A3022CF6}"/>
                    </a:ext>
                  </a:extLst>
                </p:cNvPr>
                <p:cNvSpPr/>
                <p:nvPr/>
              </p:nvSpPr>
              <p:spPr>
                <a:xfrm>
                  <a:off x="1583005" y="4288109"/>
                  <a:ext cx="951881"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151" name="Rectangle 1150">
                  <a:extLst>
                    <a:ext uri="{FF2B5EF4-FFF2-40B4-BE49-F238E27FC236}">
                      <a16:creationId xmlns:a16="http://schemas.microsoft.com/office/drawing/2014/main" id="{96A709D5-D2F6-4129-8EBD-6CE0315252C9}"/>
                    </a:ext>
                  </a:extLst>
                </p:cNvPr>
                <p:cNvSpPr/>
                <p:nvPr/>
              </p:nvSpPr>
              <p:spPr>
                <a:xfrm>
                  <a:off x="1586215" y="4806271"/>
                  <a:ext cx="951881" cy="3507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CONV3D</a:t>
                  </a:r>
                </a:p>
                <a:p>
                  <a:pPr algn="ctr"/>
                  <a:r>
                    <a:rPr lang="en-US" sz="800" b="1" dirty="0">
                      <a:solidFill>
                        <a:schemeClr val="tx1"/>
                      </a:solidFill>
                    </a:rPr>
                    <a:t>BN</a:t>
                  </a:r>
                </a:p>
                <a:p>
                  <a:pPr algn="ctr"/>
                  <a:r>
                    <a:rPr lang="en-US" sz="800" b="1" dirty="0">
                      <a:solidFill>
                        <a:schemeClr val="tx1"/>
                      </a:solidFill>
                    </a:rPr>
                    <a:t>RELU</a:t>
                  </a:r>
                </a:p>
              </p:txBody>
            </p:sp>
            <p:sp>
              <p:nvSpPr>
                <p:cNvPr id="1152" name="Rectangle 1151">
                  <a:extLst>
                    <a:ext uri="{FF2B5EF4-FFF2-40B4-BE49-F238E27FC236}">
                      <a16:creationId xmlns:a16="http://schemas.microsoft.com/office/drawing/2014/main" id="{13DCF877-85E9-4200-B57D-B4B7D7EF9F6F}"/>
                    </a:ext>
                  </a:extLst>
                </p:cNvPr>
                <p:cNvSpPr/>
                <p:nvPr/>
              </p:nvSpPr>
              <p:spPr>
                <a:xfrm>
                  <a:off x="1603733" y="5322015"/>
                  <a:ext cx="931154" cy="34858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TIME</a:t>
                  </a:r>
                </a:p>
                <a:p>
                  <a:pPr algn="ctr"/>
                  <a:r>
                    <a:rPr lang="en-US" sz="800" b="1" dirty="0">
                      <a:solidFill>
                        <a:schemeClr val="tx1"/>
                      </a:solidFill>
                    </a:rPr>
                    <a:t>DISTRIBUTED</a:t>
                  </a:r>
                </a:p>
                <a:p>
                  <a:pPr algn="ctr"/>
                  <a:r>
                    <a:rPr lang="en-US" sz="800" b="1" dirty="0">
                      <a:solidFill>
                        <a:schemeClr val="tx1"/>
                      </a:solidFill>
                    </a:rPr>
                    <a:t>MAXPOOL2D</a:t>
                  </a:r>
                </a:p>
              </p:txBody>
            </p:sp>
            <p:sp>
              <p:nvSpPr>
                <p:cNvPr id="1153" name="Rectangle 1152">
                  <a:extLst>
                    <a:ext uri="{FF2B5EF4-FFF2-40B4-BE49-F238E27FC236}">
                      <a16:creationId xmlns:a16="http://schemas.microsoft.com/office/drawing/2014/main" id="{C2E188C9-028D-487A-85DA-B7098A4D6124}"/>
                    </a:ext>
                  </a:extLst>
                </p:cNvPr>
                <p:cNvSpPr/>
                <p:nvPr/>
              </p:nvSpPr>
              <p:spPr>
                <a:xfrm>
                  <a:off x="1609505" y="5767163"/>
                  <a:ext cx="931154" cy="3642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SPATIAL </a:t>
                  </a:r>
                </a:p>
                <a:p>
                  <a:pPr algn="ctr"/>
                  <a:r>
                    <a:rPr lang="en-US" sz="800" b="1" dirty="0">
                      <a:solidFill>
                        <a:schemeClr val="tx1"/>
                      </a:solidFill>
                    </a:rPr>
                    <a:t>DROPOUT</a:t>
                  </a:r>
                </a:p>
                <a:p>
                  <a:pPr algn="ctr"/>
                  <a:r>
                    <a:rPr lang="en-US" sz="800" b="1" dirty="0">
                      <a:solidFill>
                        <a:schemeClr val="tx1"/>
                      </a:solidFill>
                    </a:rPr>
                    <a:t>3D</a:t>
                  </a:r>
                </a:p>
              </p:txBody>
            </p:sp>
            <p:sp>
              <p:nvSpPr>
                <p:cNvPr id="1154" name="TextBox 1153">
                  <a:extLst>
                    <a:ext uri="{FF2B5EF4-FFF2-40B4-BE49-F238E27FC236}">
                      <a16:creationId xmlns:a16="http://schemas.microsoft.com/office/drawing/2014/main" id="{87DDF54E-1484-46DE-B0F3-5E884A33975E}"/>
                    </a:ext>
                  </a:extLst>
                </p:cNvPr>
                <p:cNvSpPr txBox="1"/>
                <p:nvPr/>
              </p:nvSpPr>
              <p:spPr>
                <a:xfrm>
                  <a:off x="2589513" y="4174512"/>
                  <a:ext cx="560568" cy="269637"/>
                </a:xfrm>
                <a:prstGeom prst="rect">
                  <a:avLst/>
                </a:prstGeom>
                <a:noFill/>
              </p:spPr>
              <p:txBody>
                <a:bodyPr wrap="square" rtlCol="0">
                  <a:spAutoFit/>
                </a:bodyPr>
                <a:lstStyle/>
                <a:p>
                  <a:r>
                    <a:rPr lang="en-US" sz="800" b="1" dirty="0"/>
                    <a:t>input</a:t>
                  </a:r>
                </a:p>
              </p:txBody>
            </p:sp>
            <p:cxnSp>
              <p:nvCxnSpPr>
                <p:cNvPr id="1155" name="Straight Connector 1154">
                  <a:extLst>
                    <a:ext uri="{FF2B5EF4-FFF2-40B4-BE49-F238E27FC236}">
                      <a16:creationId xmlns:a16="http://schemas.microsoft.com/office/drawing/2014/main" id="{F31B83EC-6609-4611-A69E-0ED7E3589A32}"/>
                    </a:ext>
                  </a:extLst>
                </p:cNvPr>
                <p:cNvCxnSpPr>
                  <a:cxnSpLocks/>
                </p:cNvCxnSpPr>
                <p:nvPr/>
              </p:nvCxnSpPr>
              <p:spPr>
                <a:xfrm flipV="1">
                  <a:off x="2058946" y="4156188"/>
                  <a:ext cx="0" cy="2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9CBF7294-434A-4D6E-B942-DB1F5ED99D8A}"/>
                    </a:ext>
                  </a:extLst>
                </p:cNvPr>
                <p:cNvCxnSpPr/>
                <p:nvPr/>
              </p:nvCxnSpPr>
              <p:spPr>
                <a:xfrm>
                  <a:off x="1360065" y="4717156"/>
                  <a:ext cx="0" cy="497071"/>
                </a:xfrm>
                <a:prstGeom prst="line">
                  <a:avLst/>
                </a:prstGeom>
              </p:spPr>
              <p:style>
                <a:lnRef idx="1">
                  <a:schemeClr val="accent1"/>
                </a:lnRef>
                <a:fillRef idx="0">
                  <a:schemeClr val="accent1"/>
                </a:fillRef>
                <a:effectRef idx="0">
                  <a:schemeClr val="accent1"/>
                </a:effectRef>
                <a:fontRef idx="minor">
                  <a:schemeClr val="tx1"/>
                </a:fontRef>
              </p:style>
            </p:cxnSp>
            <p:sp>
              <p:nvSpPr>
                <p:cNvPr id="1157" name="Oval 1156">
                  <a:extLst>
                    <a:ext uri="{FF2B5EF4-FFF2-40B4-BE49-F238E27FC236}">
                      <a16:creationId xmlns:a16="http://schemas.microsoft.com/office/drawing/2014/main" id="{617DC3E7-4D65-4F1B-8246-B6201C2BC4CD}"/>
                    </a:ext>
                  </a:extLst>
                </p:cNvPr>
                <p:cNvSpPr/>
                <p:nvPr/>
              </p:nvSpPr>
              <p:spPr>
                <a:xfrm>
                  <a:off x="2016396" y="5187238"/>
                  <a:ext cx="100138" cy="9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158" name="Straight Arrow Connector 1157">
                  <a:extLst>
                    <a:ext uri="{FF2B5EF4-FFF2-40B4-BE49-F238E27FC236}">
                      <a16:creationId xmlns:a16="http://schemas.microsoft.com/office/drawing/2014/main" id="{446914D8-AE89-4E07-A103-FB54F312A70C}"/>
                    </a:ext>
                  </a:extLst>
                </p:cNvPr>
                <p:cNvCxnSpPr>
                  <a:cxnSpLocks/>
                </p:cNvCxnSpPr>
                <p:nvPr/>
              </p:nvCxnSpPr>
              <p:spPr>
                <a:xfrm>
                  <a:off x="2058947" y="5169035"/>
                  <a:ext cx="1" cy="18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D62AA422-9AEA-404C-9F89-7E12A80C5A55}"/>
                    </a:ext>
                  </a:extLst>
                </p:cNvPr>
                <p:cNvCxnSpPr/>
                <p:nvPr/>
              </p:nvCxnSpPr>
              <p:spPr>
                <a:xfrm>
                  <a:off x="1360065" y="5214227"/>
                  <a:ext cx="0" cy="29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0" name="Straight Arrow Connector 1159">
                  <a:extLst>
                    <a:ext uri="{FF2B5EF4-FFF2-40B4-BE49-F238E27FC236}">
                      <a16:creationId xmlns:a16="http://schemas.microsoft.com/office/drawing/2014/main" id="{AACB4523-2CFC-4504-87CC-89F6CC88BD06}"/>
                    </a:ext>
                  </a:extLst>
                </p:cNvPr>
                <p:cNvCxnSpPr/>
                <p:nvPr/>
              </p:nvCxnSpPr>
              <p:spPr>
                <a:xfrm>
                  <a:off x="1360065" y="5241335"/>
                  <a:ext cx="652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61" name="Group 1160">
                  <a:extLst>
                    <a:ext uri="{FF2B5EF4-FFF2-40B4-BE49-F238E27FC236}">
                      <a16:creationId xmlns:a16="http://schemas.microsoft.com/office/drawing/2014/main" id="{8902286D-166C-44E0-9115-CDD18F5560B0}"/>
                    </a:ext>
                  </a:extLst>
                </p:cNvPr>
                <p:cNvGrpSpPr/>
                <p:nvPr/>
              </p:nvGrpSpPr>
              <p:grpSpPr>
                <a:xfrm>
                  <a:off x="1360065" y="4652331"/>
                  <a:ext cx="752161" cy="153941"/>
                  <a:chOff x="396335" y="4556544"/>
                  <a:chExt cx="903328" cy="210662"/>
                </a:xfrm>
              </p:grpSpPr>
              <p:sp>
                <p:nvSpPr>
                  <p:cNvPr id="1171" name="Oval 1170">
                    <a:extLst>
                      <a:ext uri="{FF2B5EF4-FFF2-40B4-BE49-F238E27FC236}">
                        <a16:creationId xmlns:a16="http://schemas.microsoft.com/office/drawing/2014/main" id="{29EDC040-CCAF-46CD-BC90-BC5D4080AB80}"/>
                      </a:ext>
                    </a:extLst>
                  </p:cNvPr>
                  <p:cNvSpPr/>
                  <p:nvPr/>
                </p:nvSpPr>
                <p:spPr>
                  <a:xfrm>
                    <a:off x="1179400" y="4596568"/>
                    <a:ext cx="120263" cy="126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172" name="Straight Arrow Connector 1171">
                    <a:extLst>
                      <a:ext uri="{FF2B5EF4-FFF2-40B4-BE49-F238E27FC236}">
                        <a16:creationId xmlns:a16="http://schemas.microsoft.com/office/drawing/2014/main" id="{CF499980-7846-457E-A3C7-CB375BA1FEB3}"/>
                      </a:ext>
                    </a:extLst>
                  </p:cNvPr>
                  <p:cNvCxnSpPr>
                    <a:stCxn id="1150" idx="2"/>
                  </p:cNvCxnSpPr>
                  <p:nvPr/>
                </p:nvCxnSpPr>
                <p:spPr>
                  <a:xfrm>
                    <a:off x="1235676" y="4556544"/>
                    <a:ext cx="0" cy="4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3" name="Straight Arrow Connector 1172">
                    <a:extLst>
                      <a:ext uri="{FF2B5EF4-FFF2-40B4-BE49-F238E27FC236}">
                        <a16:creationId xmlns:a16="http://schemas.microsoft.com/office/drawing/2014/main" id="{642C13EC-D670-4B6E-922A-05C281888772}"/>
                      </a:ext>
                    </a:extLst>
                  </p:cNvPr>
                  <p:cNvCxnSpPr>
                    <a:endCxn id="1171" idx="2"/>
                  </p:cNvCxnSpPr>
                  <p:nvPr/>
                </p:nvCxnSpPr>
                <p:spPr>
                  <a:xfrm>
                    <a:off x="396335" y="4658633"/>
                    <a:ext cx="783065" cy="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4" name="Straight Arrow Connector 1173">
                    <a:extLst>
                      <a:ext uri="{FF2B5EF4-FFF2-40B4-BE49-F238E27FC236}">
                        <a16:creationId xmlns:a16="http://schemas.microsoft.com/office/drawing/2014/main" id="{395DFB8A-B7BC-44F6-A4F0-9246E7CF8FEF}"/>
                      </a:ext>
                    </a:extLst>
                  </p:cNvPr>
                  <p:cNvCxnSpPr>
                    <a:stCxn id="1171" idx="4"/>
                    <a:endCxn id="1151" idx="0"/>
                  </p:cNvCxnSpPr>
                  <p:nvPr/>
                </p:nvCxnSpPr>
                <p:spPr>
                  <a:xfrm flipH="1">
                    <a:off x="1239531" y="4723084"/>
                    <a:ext cx="1" cy="4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62" name="Straight Arrow Connector 1161">
                  <a:extLst>
                    <a:ext uri="{FF2B5EF4-FFF2-40B4-BE49-F238E27FC236}">
                      <a16:creationId xmlns:a16="http://schemas.microsoft.com/office/drawing/2014/main" id="{55ED2530-4AE5-4C29-A303-5345E1BBBA26}"/>
                    </a:ext>
                  </a:extLst>
                </p:cNvPr>
                <p:cNvCxnSpPr>
                  <a:cxnSpLocks/>
                  <a:stCxn id="1157" idx="4"/>
                  <a:endCxn id="1152" idx="0"/>
                </p:cNvCxnSpPr>
                <p:nvPr/>
              </p:nvCxnSpPr>
              <p:spPr>
                <a:xfrm>
                  <a:off x="2066465" y="5279690"/>
                  <a:ext cx="2845" cy="42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3" name="Straight Arrow Connector 1162">
                  <a:extLst>
                    <a:ext uri="{FF2B5EF4-FFF2-40B4-BE49-F238E27FC236}">
                      <a16:creationId xmlns:a16="http://schemas.microsoft.com/office/drawing/2014/main" id="{20D4153E-27E3-4016-8AEF-E28E19C26489}"/>
                    </a:ext>
                  </a:extLst>
                </p:cNvPr>
                <p:cNvCxnSpPr>
                  <a:cxnSpLocks/>
                  <a:stCxn id="1152" idx="2"/>
                  <a:endCxn id="1153" idx="0"/>
                </p:cNvCxnSpPr>
                <p:nvPr/>
              </p:nvCxnSpPr>
              <p:spPr>
                <a:xfrm>
                  <a:off x="2069310" y="5670600"/>
                  <a:ext cx="5773" cy="9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4" name="Arrow: Curved Up 291">
                  <a:extLst>
                    <a:ext uri="{FF2B5EF4-FFF2-40B4-BE49-F238E27FC236}">
                      <a16:creationId xmlns:a16="http://schemas.microsoft.com/office/drawing/2014/main" id="{EA13CA86-9425-4CC9-87F9-4AD089665367}"/>
                    </a:ext>
                  </a:extLst>
                </p:cNvPr>
                <p:cNvSpPr/>
                <p:nvPr/>
              </p:nvSpPr>
              <p:spPr>
                <a:xfrm rot="21370829">
                  <a:off x="2066254" y="6138407"/>
                  <a:ext cx="718435" cy="9179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65" name="Arrow: Curved Up 292">
                  <a:extLst>
                    <a:ext uri="{FF2B5EF4-FFF2-40B4-BE49-F238E27FC236}">
                      <a16:creationId xmlns:a16="http://schemas.microsoft.com/office/drawing/2014/main" id="{15415C57-12F5-479C-A3F7-5EDE7A251EC0}"/>
                    </a:ext>
                  </a:extLst>
                </p:cNvPr>
                <p:cNvSpPr/>
                <p:nvPr/>
              </p:nvSpPr>
              <p:spPr>
                <a:xfrm rot="10800000">
                  <a:off x="2030524" y="4077342"/>
                  <a:ext cx="756850" cy="135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66" name="TextBox 1165">
                  <a:extLst>
                    <a:ext uri="{FF2B5EF4-FFF2-40B4-BE49-F238E27FC236}">
                      <a16:creationId xmlns:a16="http://schemas.microsoft.com/office/drawing/2014/main" id="{678FBD20-89CD-4512-8F25-B0D0FFAEF249}"/>
                    </a:ext>
                  </a:extLst>
                </p:cNvPr>
                <p:cNvSpPr txBox="1"/>
                <p:nvPr/>
              </p:nvSpPr>
              <p:spPr>
                <a:xfrm>
                  <a:off x="2563093" y="5968964"/>
                  <a:ext cx="592288" cy="269637"/>
                </a:xfrm>
                <a:prstGeom prst="rect">
                  <a:avLst/>
                </a:prstGeom>
                <a:noFill/>
              </p:spPr>
              <p:txBody>
                <a:bodyPr wrap="square" rtlCol="0">
                  <a:spAutoFit/>
                </a:bodyPr>
                <a:lstStyle/>
                <a:p>
                  <a:r>
                    <a:rPr lang="en-US" sz="800" b="1" dirty="0"/>
                    <a:t>output</a:t>
                  </a:r>
                </a:p>
              </p:txBody>
            </p:sp>
            <p:cxnSp>
              <p:nvCxnSpPr>
                <p:cNvPr id="1167" name="Straight Connector 1166">
                  <a:extLst>
                    <a:ext uri="{FF2B5EF4-FFF2-40B4-BE49-F238E27FC236}">
                      <a16:creationId xmlns:a16="http://schemas.microsoft.com/office/drawing/2014/main" id="{239C1039-16A7-4F23-90C2-D7AB976DFC79}"/>
                    </a:ext>
                  </a:extLst>
                </p:cNvPr>
                <p:cNvCxnSpPr/>
                <p:nvPr/>
              </p:nvCxnSpPr>
              <p:spPr>
                <a:xfrm flipH="1">
                  <a:off x="1360065" y="4233823"/>
                  <a:ext cx="7063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BD96B997-01BF-4FBB-894F-16E08940B007}"/>
                    </a:ext>
                  </a:extLst>
                </p:cNvPr>
                <p:cNvCxnSpPr/>
                <p:nvPr/>
              </p:nvCxnSpPr>
              <p:spPr>
                <a:xfrm>
                  <a:off x="1360065" y="4233823"/>
                  <a:ext cx="0" cy="493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9" name="Straight Arrow Connector 1168">
                  <a:extLst>
                    <a:ext uri="{FF2B5EF4-FFF2-40B4-BE49-F238E27FC236}">
                      <a16:creationId xmlns:a16="http://schemas.microsoft.com/office/drawing/2014/main" id="{442A623E-8F63-457F-AFEF-5BE05821C0DE}"/>
                    </a:ext>
                  </a:extLst>
                </p:cNvPr>
                <p:cNvCxnSpPr/>
                <p:nvPr/>
              </p:nvCxnSpPr>
              <p:spPr>
                <a:xfrm>
                  <a:off x="2066463" y="4233824"/>
                  <a:ext cx="0" cy="5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0" name="TextBox 1169">
                  <a:extLst>
                    <a:ext uri="{FF2B5EF4-FFF2-40B4-BE49-F238E27FC236}">
                      <a16:creationId xmlns:a16="http://schemas.microsoft.com/office/drawing/2014/main" id="{B5814C91-8527-461E-913A-6114F30C4C71}"/>
                    </a:ext>
                  </a:extLst>
                </p:cNvPr>
                <p:cNvSpPr txBox="1"/>
                <p:nvPr/>
              </p:nvSpPr>
              <p:spPr>
                <a:xfrm>
                  <a:off x="1183074" y="3776446"/>
                  <a:ext cx="1931757" cy="385195"/>
                </a:xfrm>
                <a:prstGeom prst="rect">
                  <a:avLst/>
                </a:prstGeom>
                <a:noFill/>
              </p:spPr>
              <p:txBody>
                <a:bodyPr wrap="square" rtlCol="0">
                  <a:spAutoFit/>
                </a:bodyPr>
                <a:lstStyle/>
                <a:p>
                  <a:r>
                    <a:rPr lang="en-US" sz="1400" b="1" dirty="0"/>
                    <a:t>ENCODER BLOCK</a:t>
                  </a:r>
                </a:p>
              </p:txBody>
            </p:sp>
          </p:grpSp>
          <p:sp>
            <p:nvSpPr>
              <p:cNvPr id="1113" name="Arrow: Right 303">
                <a:extLst>
                  <a:ext uri="{FF2B5EF4-FFF2-40B4-BE49-F238E27FC236}">
                    <a16:creationId xmlns:a16="http://schemas.microsoft.com/office/drawing/2014/main" id="{7CF9103B-2EFE-468B-9909-71521FD6D325}"/>
                  </a:ext>
                </a:extLst>
              </p:cNvPr>
              <p:cNvSpPr/>
              <p:nvPr/>
            </p:nvSpPr>
            <p:spPr>
              <a:xfrm>
                <a:off x="1401920" y="2067563"/>
                <a:ext cx="265954" cy="6856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nvGrpSpPr>
              <p:cNvPr id="1114" name="Group 1113">
                <a:extLst>
                  <a:ext uri="{FF2B5EF4-FFF2-40B4-BE49-F238E27FC236}">
                    <a16:creationId xmlns:a16="http://schemas.microsoft.com/office/drawing/2014/main" id="{7BCE961E-BB1B-4F69-B389-4C3A15429B71}"/>
                  </a:ext>
                </a:extLst>
              </p:cNvPr>
              <p:cNvGrpSpPr/>
              <p:nvPr/>
            </p:nvGrpSpPr>
            <p:grpSpPr>
              <a:xfrm>
                <a:off x="834073" y="1512342"/>
                <a:ext cx="2261796" cy="1515359"/>
                <a:chOff x="958474" y="1503105"/>
                <a:chExt cx="2261796" cy="1515359"/>
              </a:xfrm>
            </p:grpSpPr>
            <p:sp>
              <p:nvSpPr>
                <p:cNvPr id="1139" name="Rectangle 1138">
                  <a:extLst>
                    <a:ext uri="{FF2B5EF4-FFF2-40B4-BE49-F238E27FC236}">
                      <a16:creationId xmlns:a16="http://schemas.microsoft.com/office/drawing/2014/main" id="{49CE9879-889D-49A8-9BFF-C403A4C7A7EA}"/>
                    </a:ext>
                  </a:extLst>
                </p:cNvPr>
                <p:cNvSpPr/>
                <p:nvPr/>
              </p:nvSpPr>
              <p:spPr>
                <a:xfrm>
                  <a:off x="958474" y="1503105"/>
                  <a:ext cx="885686" cy="715922"/>
                </a:xfrm>
                <a:prstGeom prst="rect">
                  <a:avLst/>
                </a:prstGeom>
                <a:blipFill>
                  <a:blip r:embed="rId2"/>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0" name="Rectangle 1139">
                  <a:extLst>
                    <a:ext uri="{FF2B5EF4-FFF2-40B4-BE49-F238E27FC236}">
                      <a16:creationId xmlns:a16="http://schemas.microsoft.com/office/drawing/2014/main" id="{DD0EB473-1642-42BD-8290-DB28C9859DE6}"/>
                    </a:ext>
                  </a:extLst>
                </p:cNvPr>
                <p:cNvSpPr/>
                <p:nvPr/>
              </p:nvSpPr>
              <p:spPr>
                <a:xfrm>
                  <a:off x="1038416" y="1534315"/>
                  <a:ext cx="885686" cy="715922"/>
                </a:xfrm>
                <a:prstGeom prst="rect">
                  <a:avLst/>
                </a:prstGeom>
                <a:blipFill>
                  <a:blip r:embed="rId2"/>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141" name="Straight Connector 1140">
                  <a:extLst>
                    <a:ext uri="{FF2B5EF4-FFF2-40B4-BE49-F238E27FC236}">
                      <a16:creationId xmlns:a16="http://schemas.microsoft.com/office/drawing/2014/main" id="{01C61183-97B6-462B-AD9B-3D825F8FF68C}"/>
                    </a:ext>
                  </a:extLst>
                </p:cNvPr>
                <p:cNvCxnSpPr>
                  <a:cxnSpLocks/>
                </p:cNvCxnSpPr>
                <p:nvPr/>
              </p:nvCxnSpPr>
              <p:spPr>
                <a:xfrm>
                  <a:off x="1360065" y="1892277"/>
                  <a:ext cx="336523" cy="191432"/>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1142" name="Rectangle 1141">
                  <a:extLst>
                    <a:ext uri="{FF2B5EF4-FFF2-40B4-BE49-F238E27FC236}">
                      <a16:creationId xmlns:a16="http://schemas.microsoft.com/office/drawing/2014/main" id="{66A399D0-7BA5-4DDB-A0D7-BE9E79A254A2}"/>
                    </a:ext>
                  </a:extLst>
                </p:cNvPr>
                <p:cNvSpPr/>
                <p:nvPr/>
              </p:nvSpPr>
              <p:spPr>
                <a:xfrm>
                  <a:off x="1252466" y="1622315"/>
                  <a:ext cx="885686" cy="715922"/>
                </a:xfrm>
                <a:prstGeom prst="rect">
                  <a:avLst/>
                </a:prstGeom>
                <a:blipFill>
                  <a:blip r:embed="rId2"/>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3" name="Rectangle 1142">
                  <a:extLst>
                    <a:ext uri="{FF2B5EF4-FFF2-40B4-BE49-F238E27FC236}">
                      <a16:creationId xmlns:a16="http://schemas.microsoft.com/office/drawing/2014/main" id="{24872783-7A7C-4805-94F3-64885E99AA3C}"/>
                    </a:ext>
                  </a:extLst>
                </p:cNvPr>
                <p:cNvSpPr/>
                <p:nvPr/>
              </p:nvSpPr>
              <p:spPr>
                <a:xfrm>
                  <a:off x="1343095" y="1653525"/>
                  <a:ext cx="885686" cy="715922"/>
                </a:xfrm>
                <a:prstGeom prst="rect">
                  <a:avLst/>
                </a:prstGeom>
                <a:blipFill>
                  <a:blip r:embed="rId2"/>
                  <a:stretch>
                    <a:fillRect/>
                  </a:stretch>
                </a:blipFill>
                <a:ln>
                  <a:solidFill>
                    <a:schemeClr val="accent2">
                      <a:lumMod val="75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44" name="TextBox 1143">
                  <a:extLst>
                    <a:ext uri="{FF2B5EF4-FFF2-40B4-BE49-F238E27FC236}">
                      <a16:creationId xmlns:a16="http://schemas.microsoft.com/office/drawing/2014/main" id="{E078E13E-5788-4ABA-923D-6B541312153E}"/>
                    </a:ext>
                  </a:extLst>
                </p:cNvPr>
                <p:cNvSpPr txBox="1"/>
                <p:nvPr/>
              </p:nvSpPr>
              <p:spPr>
                <a:xfrm>
                  <a:off x="1046198" y="2498452"/>
                  <a:ext cx="2174072" cy="520012"/>
                </a:xfrm>
                <a:prstGeom prst="rect">
                  <a:avLst/>
                </a:prstGeom>
                <a:noFill/>
              </p:spPr>
              <p:txBody>
                <a:bodyPr wrap="square" rtlCol="0">
                  <a:spAutoFit/>
                </a:bodyPr>
                <a:lstStyle/>
                <a:p>
                  <a:r>
                    <a:rPr lang="en-US" sz="1050" b="1" dirty="0"/>
                    <a:t>3D CT SCAN </a:t>
                  </a:r>
                </a:p>
                <a:p>
                  <a:r>
                    <a:rPr lang="en-US" sz="1050" b="1" dirty="0"/>
                    <a:t>    SLICES</a:t>
                  </a:r>
                </a:p>
              </p:txBody>
            </p:sp>
          </p:grpSp>
          <p:cxnSp>
            <p:nvCxnSpPr>
              <p:cNvPr id="1115" name="Straight Arrow Connector 1114">
                <a:extLst>
                  <a:ext uri="{FF2B5EF4-FFF2-40B4-BE49-F238E27FC236}">
                    <a16:creationId xmlns:a16="http://schemas.microsoft.com/office/drawing/2014/main" id="{3981E195-A892-4485-A77D-40374169FA36}"/>
                  </a:ext>
                </a:extLst>
              </p:cNvPr>
              <p:cNvCxnSpPr>
                <a:cxnSpLocks/>
              </p:cNvCxnSpPr>
              <p:nvPr/>
            </p:nvCxnSpPr>
            <p:spPr>
              <a:xfrm>
                <a:off x="3754642" y="5755495"/>
                <a:ext cx="254637" cy="0"/>
              </a:xfrm>
              <a:prstGeom prst="straightConnector1">
                <a:avLst/>
              </a:prstGeom>
              <a:ln w="57150">
                <a:solidFill>
                  <a:srgbClr val="00B0F0"/>
                </a:solidFill>
                <a:tailEnd type="triangle"/>
              </a:ln>
            </p:spPr>
            <p:style>
              <a:lnRef idx="1">
                <a:schemeClr val="accent4"/>
              </a:lnRef>
              <a:fillRef idx="0">
                <a:schemeClr val="accent4"/>
              </a:fillRef>
              <a:effectRef idx="0">
                <a:schemeClr val="accent4"/>
              </a:effectRef>
              <a:fontRef idx="minor">
                <a:schemeClr val="tx1"/>
              </a:fontRef>
            </p:style>
          </p:cxnSp>
          <p:grpSp>
            <p:nvGrpSpPr>
              <p:cNvPr id="1116" name="Group 1115">
                <a:extLst>
                  <a:ext uri="{FF2B5EF4-FFF2-40B4-BE49-F238E27FC236}">
                    <a16:creationId xmlns:a16="http://schemas.microsoft.com/office/drawing/2014/main" id="{843070D8-A8C4-49A9-8E8A-B0554041DFC9}"/>
                  </a:ext>
                </a:extLst>
              </p:cNvPr>
              <p:cNvGrpSpPr/>
              <p:nvPr/>
            </p:nvGrpSpPr>
            <p:grpSpPr>
              <a:xfrm>
                <a:off x="3749620" y="5735362"/>
                <a:ext cx="1387312" cy="317786"/>
                <a:chOff x="3749620" y="5852097"/>
                <a:chExt cx="1387312" cy="317786"/>
              </a:xfrm>
            </p:grpSpPr>
            <p:grpSp>
              <p:nvGrpSpPr>
                <p:cNvPr id="1133" name="Group 1132">
                  <a:extLst>
                    <a:ext uri="{FF2B5EF4-FFF2-40B4-BE49-F238E27FC236}">
                      <a16:creationId xmlns:a16="http://schemas.microsoft.com/office/drawing/2014/main" id="{4A48B057-70CE-4B21-919B-13B12EFDBDD6}"/>
                    </a:ext>
                  </a:extLst>
                </p:cNvPr>
                <p:cNvGrpSpPr/>
                <p:nvPr/>
              </p:nvGrpSpPr>
              <p:grpSpPr>
                <a:xfrm>
                  <a:off x="3749620" y="6005612"/>
                  <a:ext cx="198703" cy="142148"/>
                  <a:chOff x="3742642" y="5986566"/>
                  <a:chExt cx="198703" cy="142148"/>
                </a:xfrm>
              </p:grpSpPr>
              <p:sp>
                <p:nvSpPr>
                  <p:cNvPr id="1135" name="Oval 1134">
                    <a:extLst>
                      <a:ext uri="{FF2B5EF4-FFF2-40B4-BE49-F238E27FC236}">
                        <a16:creationId xmlns:a16="http://schemas.microsoft.com/office/drawing/2014/main" id="{F49FA445-EEA7-48B1-8E5B-EABC7C5AA877}"/>
                      </a:ext>
                    </a:extLst>
                  </p:cNvPr>
                  <p:cNvSpPr/>
                  <p:nvPr/>
                </p:nvSpPr>
                <p:spPr>
                  <a:xfrm>
                    <a:off x="3856749" y="6013573"/>
                    <a:ext cx="84596" cy="853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cxnSp>
                <p:nvCxnSpPr>
                  <p:cNvPr id="1136" name="Straight Arrow Connector 1135">
                    <a:extLst>
                      <a:ext uri="{FF2B5EF4-FFF2-40B4-BE49-F238E27FC236}">
                        <a16:creationId xmlns:a16="http://schemas.microsoft.com/office/drawing/2014/main" id="{D1C172F5-BA49-4A00-97C9-032CEEA1F04D}"/>
                      </a:ext>
                    </a:extLst>
                  </p:cNvPr>
                  <p:cNvCxnSpPr>
                    <a:cxnSpLocks/>
                  </p:cNvCxnSpPr>
                  <p:nvPr/>
                </p:nvCxnSpPr>
                <p:spPr>
                  <a:xfrm>
                    <a:off x="3896335" y="5986566"/>
                    <a:ext cx="0" cy="2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7" name="Straight Arrow Connector 1136">
                    <a:extLst>
                      <a:ext uri="{FF2B5EF4-FFF2-40B4-BE49-F238E27FC236}">
                        <a16:creationId xmlns:a16="http://schemas.microsoft.com/office/drawing/2014/main" id="{842B5ACB-9D31-443F-8500-9395515F30FC}"/>
                      </a:ext>
                    </a:extLst>
                  </p:cNvPr>
                  <p:cNvCxnSpPr>
                    <a:cxnSpLocks/>
                    <a:endCxn id="1135" idx="2"/>
                  </p:cNvCxnSpPr>
                  <p:nvPr/>
                </p:nvCxnSpPr>
                <p:spPr>
                  <a:xfrm flipV="1">
                    <a:off x="3742642" y="6056257"/>
                    <a:ext cx="114107" cy="1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8" name="Straight Arrow Connector 1137">
                    <a:extLst>
                      <a:ext uri="{FF2B5EF4-FFF2-40B4-BE49-F238E27FC236}">
                        <a16:creationId xmlns:a16="http://schemas.microsoft.com/office/drawing/2014/main" id="{0A3BB3FD-EE9A-4DCB-8D33-759A8E9597A3}"/>
                      </a:ext>
                    </a:extLst>
                  </p:cNvPr>
                  <p:cNvCxnSpPr>
                    <a:stCxn id="1135" idx="4"/>
                  </p:cNvCxnSpPr>
                  <p:nvPr/>
                </p:nvCxnSpPr>
                <p:spPr>
                  <a:xfrm>
                    <a:off x="3899047" y="6098942"/>
                    <a:ext cx="0" cy="29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34" name="TextBox 1133">
                  <a:extLst>
                    <a:ext uri="{FF2B5EF4-FFF2-40B4-BE49-F238E27FC236}">
                      <a16:creationId xmlns:a16="http://schemas.microsoft.com/office/drawing/2014/main" id="{ACA45EE6-D711-4B32-8BA3-40D19248FAE4}"/>
                    </a:ext>
                  </a:extLst>
                </p:cNvPr>
                <p:cNvSpPr txBox="1"/>
                <p:nvPr/>
              </p:nvSpPr>
              <p:spPr>
                <a:xfrm>
                  <a:off x="3981689" y="5852097"/>
                  <a:ext cx="1155243" cy="317786"/>
                </a:xfrm>
                <a:prstGeom prst="rect">
                  <a:avLst/>
                </a:prstGeom>
                <a:noFill/>
              </p:spPr>
              <p:txBody>
                <a:bodyPr wrap="square" rtlCol="0">
                  <a:spAutoFit/>
                </a:bodyPr>
                <a:lstStyle/>
                <a:p>
                  <a:r>
                    <a:rPr lang="en-US" sz="1050" dirty="0"/>
                    <a:t> Concatenate</a:t>
                  </a:r>
                </a:p>
              </p:txBody>
            </p:sp>
          </p:grpSp>
          <p:sp>
            <p:nvSpPr>
              <p:cNvPr id="1117" name="Rectangle 1116">
                <a:extLst>
                  <a:ext uri="{FF2B5EF4-FFF2-40B4-BE49-F238E27FC236}">
                    <a16:creationId xmlns:a16="http://schemas.microsoft.com/office/drawing/2014/main" id="{1FBEC67D-F4CC-4626-918A-A0C7E5B3D12B}"/>
                  </a:ext>
                </a:extLst>
              </p:cNvPr>
              <p:cNvSpPr/>
              <p:nvPr/>
            </p:nvSpPr>
            <p:spPr>
              <a:xfrm>
                <a:off x="3564663" y="5225190"/>
                <a:ext cx="1706830" cy="944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nvGrpSpPr>
              <p:cNvPr id="1118" name="Group 1117">
                <a:extLst>
                  <a:ext uri="{FF2B5EF4-FFF2-40B4-BE49-F238E27FC236}">
                    <a16:creationId xmlns:a16="http://schemas.microsoft.com/office/drawing/2014/main" id="{1A8B1207-8556-42BC-AFFA-690EA16411CF}"/>
                  </a:ext>
                </a:extLst>
              </p:cNvPr>
              <p:cNvGrpSpPr/>
              <p:nvPr/>
            </p:nvGrpSpPr>
            <p:grpSpPr>
              <a:xfrm>
                <a:off x="4107007" y="3905496"/>
                <a:ext cx="1362101" cy="898752"/>
                <a:chOff x="4107007" y="3905496"/>
                <a:chExt cx="1362101" cy="898752"/>
              </a:xfrm>
            </p:grpSpPr>
            <p:sp>
              <p:nvSpPr>
                <p:cNvPr id="1131" name="Cube 1130">
                  <a:extLst>
                    <a:ext uri="{FF2B5EF4-FFF2-40B4-BE49-F238E27FC236}">
                      <a16:creationId xmlns:a16="http://schemas.microsoft.com/office/drawing/2014/main" id="{498C40AF-0A2D-46BF-A6FB-CDB77D361F95}"/>
                    </a:ext>
                  </a:extLst>
                </p:cNvPr>
                <p:cNvSpPr/>
                <p:nvPr/>
              </p:nvSpPr>
              <p:spPr>
                <a:xfrm>
                  <a:off x="4107007" y="3905496"/>
                  <a:ext cx="1362101" cy="381095"/>
                </a:xfrm>
                <a:prstGeom prst="cub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32" name="Arrow: Curved Up 231">
                  <a:extLst>
                    <a:ext uri="{FF2B5EF4-FFF2-40B4-BE49-F238E27FC236}">
                      <a16:creationId xmlns:a16="http://schemas.microsoft.com/office/drawing/2014/main" id="{29FE1A5A-D153-44FB-AF2D-AFBCD0D921C8}"/>
                    </a:ext>
                  </a:extLst>
                </p:cNvPr>
                <p:cNvSpPr/>
                <p:nvPr/>
              </p:nvSpPr>
              <p:spPr>
                <a:xfrm>
                  <a:off x="4129126" y="4346169"/>
                  <a:ext cx="1317862" cy="458079"/>
                </a:xfrm>
                <a:prstGeom prst="curvedUp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119" name="Group 1118">
                <a:extLst>
                  <a:ext uri="{FF2B5EF4-FFF2-40B4-BE49-F238E27FC236}">
                    <a16:creationId xmlns:a16="http://schemas.microsoft.com/office/drawing/2014/main" id="{F527419D-6BE9-4E46-B2D7-87A7D25E90AE}"/>
                  </a:ext>
                </a:extLst>
              </p:cNvPr>
              <p:cNvGrpSpPr/>
              <p:nvPr/>
            </p:nvGrpSpPr>
            <p:grpSpPr>
              <a:xfrm>
                <a:off x="3647704" y="5186352"/>
                <a:ext cx="1512494" cy="520012"/>
                <a:chOff x="3647531" y="5225190"/>
                <a:chExt cx="1512494" cy="520012"/>
              </a:xfrm>
            </p:grpSpPr>
            <p:sp>
              <p:nvSpPr>
                <p:cNvPr id="1129" name="Arrow: Curved Up 349">
                  <a:extLst>
                    <a:ext uri="{FF2B5EF4-FFF2-40B4-BE49-F238E27FC236}">
                      <a16:creationId xmlns:a16="http://schemas.microsoft.com/office/drawing/2014/main" id="{CC26242F-7B92-459E-ABD5-8F4546171C37}"/>
                    </a:ext>
                  </a:extLst>
                </p:cNvPr>
                <p:cNvSpPr/>
                <p:nvPr/>
              </p:nvSpPr>
              <p:spPr>
                <a:xfrm>
                  <a:off x="3647531" y="5301993"/>
                  <a:ext cx="406284" cy="272767"/>
                </a:xfrm>
                <a:prstGeom prst="curvedUpArrow">
                  <a:avLst>
                    <a:gd name="adj1" fmla="val 25000"/>
                    <a:gd name="adj2" fmla="val 52098"/>
                    <a:gd name="adj3" fmla="val 2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1130" name="TextBox 1129">
                  <a:extLst>
                    <a:ext uri="{FF2B5EF4-FFF2-40B4-BE49-F238E27FC236}">
                      <a16:creationId xmlns:a16="http://schemas.microsoft.com/office/drawing/2014/main" id="{000337EE-E010-4C94-8DBD-E93301476B05}"/>
                    </a:ext>
                  </a:extLst>
                </p:cNvPr>
                <p:cNvSpPr txBox="1"/>
                <p:nvPr/>
              </p:nvSpPr>
              <p:spPr>
                <a:xfrm>
                  <a:off x="4063946" y="5225190"/>
                  <a:ext cx="1096079" cy="520012"/>
                </a:xfrm>
                <a:prstGeom prst="rect">
                  <a:avLst/>
                </a:prstGeom>
                <a:noFill/>
              </p:spPr>
              <p:txBody>
                <a:bodyPr wrap="square" rtlCol="0">
                  <a:spAutoFit/>
                </a:bodyPr>
                <a:lstStyle/>
                <a:p>
                  <a:r>
                    <a:rPr lang="en-US" sz="1050" dirty="0"/>
                    <a:t>Recurrent connection</a:t>
                  </a:r>
                </a:p>
              </p:txBody>
            </p:sp>
          </p:grpSp>
          <p:grpSp>
            <p:nvGrpSpPr>
              <p:cNvPr id="1120" name="Group 1119">
                <a:extLst>
                  <a:ext uri="{FF2B5EF4-FFF2-40B4-BE49-F238E27FC236}">
                    <a16:creationId xmlns:a16="http://schemas.microsoft.com/office/drawing/2014/main" id="{D5165350-A3B4-4888-B7D5-AE87C2212EAE}"/>
                  </a:ext>
                </a:extLst>
              </p:cNvPr>
              <p:cNvGrpSpPr/>
              <p:nvPr/>
            </p:nvGrpSpPr>
            <p:grpSpPr>
              <a:xfrm>
                <a:off x="10033199" y="1438731"/>
                <a:ext cx="1566293" cy="1527833"/>
                <a:chOff x="9830902" y="1471934"/>
                <a:chExt cx="1566293" cy="1527833"/>
              </a:xfrm>
            </p:grpSpPr>
            <p:grpSp>
              <p:nvGrpSpPr>
                <p:cNvPr id="1122" name="Group 1121">
                  <a:extLst>
                    <a:ext uri="{FF2B5EF4-FFF2-40B4-BE49-F238E27FC236}">
                      <a16:creationId xmlns:a16="http://schemas.microsoft.com/office/drawing/2014/main" id="{9903BF17-43BD-4623-967F-A0C370C7E99F}"/>
                    </a:ext>
                  </a:extLst>
                </p:cNvPr>
                <p:cNvGrpSpPr/>
                <p:nvPr/>
              </p:nvGrpSpPr>
              <p:grpSpPr>
                <a:xfrm>
                  <a:off x="9830902" y="1471934"/>
                  <a:ext cx="1271576" cy="881012"/>
                  <a:chOff x="9830902" y="1471934"/>
                  <a:chExt cx="1271576" cy="881012"/>
                </a:xfrm>
              </p:grpSpPr>
              <p:sp>
                <p:nvSpPr>
                  <p:cNvPr id="1124" name="Rectangle 1123">
                    <a:extLst>
                      <a:ext uri="{FF2B5EF4-FFF2-40B4-BE49-F238E27FC236}">
                        <a16:creationId xmlns:a16="http://schemas.microsoft.com/office/drawing/2014/main" id="{E79893E3-4366-4A88-9AB0-21894F073925}"/>
                      </a:ext>
                    </a:extLst>
                  </p:cNvPr>
                  <p:cNvSpPr/>
                  <p:nvPr/>
                </p:nvSpPr>
                <p:spPr>
                  <a:xfrm>
                    <a:off x="9830902" y="1471934"/>
                    <a:ext cx="885686" cy="715922"/>
                  </a:xfrm>
                  <a:prstGeom prst="rect">
                    <a:avLst/>
                  </a:prstGeom>
                  <a:blipFill>
                    <a:blip r:embed="rId3"/>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25" name="Rectangle 1124">
                    <a:extLst>
                      <a:ext uri="{FF2B5EF4-FFF2-40B4-BE49-F238E27FC236}">
                        <a16:creationId xmlns:a16="http://schemas.microsoft.com/office/drawing/2014/main" id="{33DD644C-3EBC-4EF1-BF29-BB388407C39E}"/>
                      </a:ext>
                    </a:extLst>
                  </p:cNvPr>
                  <p:cNvSpPr/>
                  <p:nvPr/>
                </p:nvSpPr>
                <p:spPr>
                  <a:xfrm>
                    <a:off x="9910843" y="1503145"/>
                    <a:ext cx="885686" cy="715922"/>
                  </a:xfrm>
                  <a:prstGeom prst="rect">
                    <a:avLst/>
                  </a:prstGeom>
                  <a:blipFill>
                    <a:blip r:embed="rId3"/>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cxnSp>
                <p:nvCxnSpPr>
                  <p:cNvPr id="1126" name="Straight Connector 1125">
                    <a:extLst>
                      <a:ext uri="{FF2B5EF4-FFF2-40B4-BE49-F238E27FC236}">
                        <a16:creationId xmlns:a16="http://schemas.microsoft.com/office/drawing/2014/main" id="{4AE86146-8635-4613-A9D3-900DC06D20F3}"/>
                      </a:ext>
                    </a:extLst>
                  </p:cNvPr>
                  <p:cNvCxnSpPr>
                    <a:cxnSpLocks/>
                  </p:cNvCxnSpPr>
                  <p:nvPr/>
                </p:nvCxnSpPr>
                <p:spPr>
                  <a:xfrm>
                    <a:off x="10232491" y="1861106"/>
                    <a:ext cx="336523" cy="191432"/>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1127" name="Rectangle 1126">
                    <a:extLst>
                      <a:ext uri="{FF2B5EF4-FFF2-40B4-BE49-F238E27FC236}">
                        <a16:creationId xmlns:a16="http://schemas.microsoft.com/office/drawing/2014/main" id="{812B1A99-2890-4B30-BBE1-F2A6D5348EF2}"/>
                      </a:ext>
                    </a:extLst>
                  </p:cNvPr>
                  <p:cNvSpPr/>
                  <p:nvPr/>
                </p:nvSpPr>
                <p:spPr>
                  <a:xfrm>
                    <a:off x="10124892" y="1591144"/>
                    <a:ext cx="885686" cy="715922"/>
                  </a:xfrm>
                  <a:prstGeom prst="rect">
                    <a:avLst/>
                  </a:prstGeom>
                  <a:blipFill>
                    <a:blip r:embed="rId3"/>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sp>
                <p:nvSpPr>
                  <p:cNvPr id="1128" name="Rectangle 1127">
                    <a:extLst>
                      <a:ext uri="{FF2B5EF4-FFF2-40B4-BE49-F238E27FC236}">
                        <a16:creationId xmlns:a16="http://schemas.microsoft.com/office/drawing/2014/main" id="{542FA7C2-41FB-49ED-BBA2-3BE0ECD12636}"/>
                      </a:ext>
                    </a:extLst>
                  </p:cNvPr>
                  <p:cNvSpPr/>
                  <p:nvPr/>
                </p:nvSpPr>
                <p:spPr>
                  <a:xfrm>
                    <a:off x="10216792" y="1637024"/>
                    <a:ext cx="885686" cy="715922"/>
                  </a:xfrm>
                  <a:prstGeom prst="rect">
                    <a:avLst/>
                  </a:prstGeom>
                  <a:blipFill>
                    <a:blip r:embed="rId3"/>
                    <a:stretch>
                      <a:fillRect/>
                    </a:stretch>
                  </a:blipFill>
                  <a:ln>
                    <a:solidFill>
                      <a:schemeClr val="accent3">
                        <a:lumMod val="20000"/>
                        <a:lumOff val="80000"/>
                      </a:schemeClr>
                    </a:solidFill>
                  </a:ln>
                  <a:scene3d>
                    <a:camera prst="isometricOffAxis2Right">
                      <a:rot lat="1440000" lon="17700000" rev="0"/>
                    </a:camera>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1123" name="TextBox 1122">
                  <a:extLst>
                    <a:ext uri="{FF2B5EF4-FFF2-40B4-BE49-F238E27FC236}">
                      <a16:creationId xmlns:a16="http://schemas.microsoft.com/office/drawing/2014/main" id="{EA7F9683-0785-4C8A-8859-9A54DFBAD4D5}"/>
                    </a:ext>
                  </a:extLst>
                </p:cNvPr>
                <p:cNvSpPr txBox="1"/>
                <p:nvPr/>
              </p:nvSpPr>
              <p:spPr>
                <a:xfrm>
                  <a:off x="9945077" y="2479755"/>
                  <a:ext cx="1452118" cy="520012"/>
                </a:xfrm>
                <a:prstGeom prst="rect">
                  <a:avLst/>
                </a:prstGeom>
                <a:noFill/>
              </p:spPr>
              <p:txBody>
                <a:bodyPr wrap="square" rtlCol="0">
                  <a:spAutoFit/>
                </a:bodyPr>
                <a:lstStyle/>
                <a:p>
                  <a:r>
                    <a:rPr lang="en-US" sz="1050" b="1" dirty="0"/>
                    <a:t>BINARY OUTPUT</a:t>
                  </a:r>
                </a:p>
                <a:p>
                  <a:r>
                    <a:rPr lang="en-US" sz="1050" b="1" dirty="0"/>
                    <a:t>        MASKS</a:t>
                  </a:r>
                </a:p>
              </p:txBody>
            </p:sp>
          </p:grpSp>
          <p:cxnSp>
            <p:nvCxnSpPr>
              <p:cNvPr id="1121" name="Straight Arrow Connector 1120">
                <a:extLst>
                  <a:ext uri="{FF2B5EF4-FFF2-40B4-BE49-F238E27FC236}">
                    <a16:creationId xmlns:a16="http://schemas.microsoft.com/office/drawing/2014/main" id="{715D3866-C39A-49A7-A836-CA3DF0182817}"/>
                  </a:ext>
                </a:extLst>
              </p:cNvPr>
              <p:cNvCxnSpPr>
                <a:cxnSpLocks/>
              </p:cNvCxnSpPr>
              <p:nvPr/>
            </p:nvCxnSpPr>
            <p:spPr>
              <a:xfrm>
                <a:off x="1859583" y="1919635"/>
                <a:ext cx="319176"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3" name="Group 1082"/>
            <p:cNvGrpSpPr/>
            <p:nvPr/>
          </p:nvGrpSpPr>
          <p:grpSpPr>
            <a:xfrm>
              <a:off x="5653172" y="4089527"/>
              <a:ext cx="2925331" cy="1952211"/>
              <a:chOff x="5653172" y="4089527"/>
              <a:chExt cx="2925331" cy="1952211"/>
            </a:xfrm>
          </p:grpSpPr>
          <p:sp>
            <p:nvSpPr>
              <p:cNvPr id="1084" name="Rectangle 1083">
                <a:extLst>
                  <a:ext uri="{FF2B5EF4-FFF2-40B4-BE49-F238E27FC236}">
                    <a16:creationId xmlns:a16="http://schemas.microsoft.com/office/drawing/2014/main" id="{9D12AEF8-040E-4BCB-844E-95EB5EA722FB}"/>
                  </a:ext>
                </a:extLst>
              </p:cNvPr>
              <p:cNvSpPr/>
              <p:nvPr/>
            </p:nvSpPr>
            <p:spPr>
              <a:xfrm>
                <a:off x="5653172" y="4089527"/>
                <a:ext cx="2925331" cy="19522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085" name="TextBox 1084">
                <a:extLst>
                  <a:ext uri="{FF2B5EF4-FFF2-40B4-BE49-F238E27FC236}">
                    <a16:creationId xmlns:a16="http://schemas.microsoft.com/office/drawing/2014/main" id="{7AB35D2D-3D34-4DE0-8788-FCCAE9BACBF0}"/>
                  </a:ext>
                </a:extLst>
              </p:cNvPr>
              <p:cNvSpPr txBox="1"/>
              <p:nvPr/>
            </p:nvSpPr>
            <p:spPr>
              <a:xfrm>
                <a:off x="5998281" y="4092572"/>
                <a:ext cx="2230104" cy="385195"/>
              </a:xfrm>
              <a:prstGeom prst="rect">
                <a:avLst/>
              </a:prstGeom>
              <a:noFill/>
            </p:spPr>
            <p:txBody>
              <a:bodyPr wrap="square" rtlCol="0">
                <a:spAutoFit/>
              </a:bodyPr>
              <a:lstStyle/>
              <a:p>
                <a:pPr algn="ctr"/>
                <a:r>
                  <a:rPr lang="en-US" sz="1400" b="1" dirty="0"/>
                  <a:t>Conv2D_LSTM</a:t>
                </a:r>
              </a:p>
            </p:txBody>
          </p:sp>
          <p:pic>
            <p:nvPicPr>
              <p:cNvPr id="1086" name="Content Placeholder 3">
                <a:extLst>
                  <a:ext uri="{FF2B5EF4-FFF2-40B4-BE49-F238E27FC236}">
                    <a16:creationId xmlns:a16="http://schemas.microsoft.com/office/drawing/2014/main" id="{6D5FC1C4-1D70-48B1-A0AF-7557C8334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212" y="4398918"/>
                <a:ext cx="2826528" cy="1465736"/>
              </a:xfrm>
              <a:prstGeom prst="rect">
                <a:avLst/>
              </a:prstGeom>
            </p:spPr>
          </p:pic>
          <p:sp>
            <p:nvSpPr>
              <p:cNvPr id="1087" name="Rectangle 1086"/>
              <p:cNvSpPr/>
              <p:nvPr/>
            </p:nvSpPr>
            <p:spPr>
              <a:xfrm>
                <a:off x="5715000" y="4400350"/>
                <a:ext cx="456660"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8" name="Rectangle 1087"/>
              <p:cNvSpPr/>
              <p:nvPr/>
            </p:nvSpPr>
            <p:spPr>
              <a:xfrm>
                <a:off x="5715000" y="4899014"/>
                <a:ext cx="411531" cy="230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Rectangle 1088"/>
              <p:cNvSpPr/>
              <p:nvPr/>
            </p:nvSpPr>
            <p:spPr>
              <a:xfrm>
                <a:off x="5715000" y="5428346"/>
                <a:ext cx="456660"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p:cNvSpPr/>
              <p:nvPr/>
            </p:nvSpPr>
            <p:spPr>
              <a:xfrm>
                <a:off x="8379289" y="5418820"/>
                <a:ext cx="112249"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Rectangle 1090"/>
              <p:cNvSpPr/>
              <p:nvPr/>
            </p:nvSpPr>
            <p:spPr>
              <a:xfrm>
                <a:off x="8379289" y="4945780"/>
                <a:ext cx="176926" cy="192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19" name="Group 1218"/>
          <p:cNvGrpSpPr/>
          <p:nvPr/>
        </p:nvGrpSpPr>
        <p:grpSpPr>
          <a:xfrm>
            <a:off x="2467044" y="6377102"/>
            <a:ext cx="6864379" cy="397857"/>
            <a:chOff x="5002015" y="6656362"/>
            <a:chExt cx="6789448" cy="397857"/>
          </a:xfrm>
        </p:grpSpPr>
        <p:pic>
          <p:nvPicPr>
            <p:cNvPr id="1220" name="Picture 12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1221" name="Rectangle 1220"/>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grpSp>
        <p:nvGrpSpPr>
          <p:cNvPr id="14" name="Group 13"/>
          <p:cNvGrpSpPr/>
          <p:nvPr/>
        </p:nvGrpSpPr>
        <p:grpSpPr>
          <a:xfrm>
            <a:off x="998051" y="2257730"/>
            <a:ext cx="4519811" cy="2000548"/>
            <a:chOff x="998051" y="2257730"/>
            <a:chExt cx="4519811" cy="2000548"/>
          </a:xfrm>
        </p:grpSpPr>
        <p:grpSp>
          <p:nvGrpSpPr>
            <p:cNvPr id="12" name="Group 11"/>
            <p:cNvGrpSpPr/>
            <p:nvPr/>
          </p:nvGrpSpPr>
          <p:grpSpPr>
            <a:xfrm>
              <a:off x="998051" y="2257730"/>
              <a:ext cx="4519811" cy="2000548"/>
              <a:chOff x="1212111" y="2667230"/>
              <a:chExt cx="3513574" cy="2000548"/>
            </a:xfrm>
          </p:grpSpPr>
          <p:sp>
            <p:nvSpPr>
              <p:cNvPr id="548" name="TextBox 547"/>
              <p:cNvSpPr txBox="1"/>
              <p:nvPr/>
            </p:nvSpPr>
            <p:spPr>
              <a:xfrm>
                <a:off x="1212111" y="2667230"/>
                <a:ext cx="3141858" cy="2000548"/>
              </a:xfrm>
              <a:prstGeom prst="rect">
                <a:avLst/>
              </a:prstGeom>
              <a:noFill/>
            </p:spPr>
            <p:txBody>
              <a:bodyPr wrap="square" rtlCol="0">
                <a:spAutoFit/>
              </a:bodyPr>
              <a:lstStyle/>
              <a:p>
                <a:r>
                  <a:rPr lang="en-US" sz="2400" b="1" dirty="0">
                    <a:solidFill>
                      <a:srgbClr val="0000FF"/>
                    </a:solidFill>
                  </a:rPr>
                  <a:t>Training Parameters: </a:t>
                </a:r>
              </a:p>
              <a:p>
                <a:r>
                  <a:rPr lang="en-US" dirty="0"/>
                  <a:t>    </a:t>
                </a:r>
                <a:r>
                  <a:rPr lang="en-US" sz="2000" dirty="0" err="1"/>
                  <a:t>Batchsize</a:t>
                </a:r>
                <a:r>
                  <a:rPr lang="en-US" sz="2000" dirty="0"/>
                  <a:t> = </a:t>
                </a:r>
                <a:r>
                  <a:rPr lang="en-US" sz="2000" dirty="0">
                    <a:solidFill>
                      <a:srgbClr val="FF0000"/>
                    </a:solidFill>
                  </a:rPr>
                  <a:t>2</a:t>
                </a:r>
              </a:p>
              <a:p>
                <a:r>
                  <a:rPr lang="en-US" sz="2000" dirty="0"/>
                  <a:t>    Epoch = </a:t>
                </a:r>
                <a:r>
                  <a:rPr lang="en-US" sz="2000" dirty="0">
                    <a:solidFill>
                      <a:srgbClr val="FF0000"/>
                    </a:solidFill>
                  </a:rPr>
                  <a:t>30</a:t>
                </a:r>
              </a:p>
              <a:p>
                <a:r>
                  <a:rPr lang="en-US" sz="2000" dirty="0">
                    <a:solidFill>
                      <a:srgbClr val="FF0000"/>
                    </a:solidFill>
                  </a:rPr>
                  <a:t>    </a:t>
                </a:r>
                <a:r>
                  <a:rPr lang="en-US" sz="2000" dirty="0"/>
                  <a:t>Loss function = </a:t>
                </a:r>
                <a:endParaRPr lang="en-US" sz="2000" dirty="0">
                  <a:solidFill>
                    <a:srgbClr val="FF0000"/>
                  </a:solidFill>
                </a:endParaRPr>
              </a:p>
              <a:p>
                <a:r>
                  <a:rPr lang="en-US" sz="2000" dirty="0">
                    <a:solidFill>
                      <a:srgbClr val="FF0000"/>
                    </a:solidFill>
                  </a:rPr>
                  <a:t>    </a:t>
                </a:r>
                <a:r>
                  <a:rPr lang="en-US" sz="2000" dirty="0"/>
                  <a:t>Optimizer = </a:t>
                </a:r>
                <a:r>
                  <a:rPr lang="en-US" sz="2000" dirty="0">
                    <a:solidFill>
                      <a:srgbClr val="FF0000"/>
                    </a:solidFill>
                  </a:rPr>
                  <a:t>Adam</a:t>
                </a:r>
              </a:p>
              <a:p>
                <a:r>
                  <a:rPr lang="en-US" sz="2000" dirty="0">
                    <a:solidFill>
                      <a:srgbClr val="FF0000"/>
                    </a:solidFill>
                  </a:rPr>
                  <a:t>    </a:t>
                </a:r>
                <a:r>
                  <a:rPr lang="en-US" sz="2000" dirty="0"/>
                  <a:t>Initial Learning Rate = </a:t>
                </a:r>
                <a:r>
                  <a:rPr lang="en-US" sz="2000" dirty="0">
                    <a:solidFill>
                      <a:srgbClr val="FF0000"/>
                    </a:solidFill>
                  </a:rPr>
                  <a:t>10</a:t>
                </a:r>
                <a:r>
                  <a:rPr lang="en-US" sz="2000" baseline="30000" dirty="0">
                    <a:solidFill>
                      <a:srgbClr val="FF0000"/>
                    </a:solidFill>
                  </a:rPr>
                  <a:t>-3</a:t>
                </a:r>
                <a:endParaRPr lang="en-US" sz="2000"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686028" y="3696740"/>
                    <a:ext cx="2039657" cy="321948"/>
                  </a:xfrm>
                  <a:prstGeom prst="rect">
                    <a:avLst/>
                  </a:prstGeom>
                  <a:noFill/>
                </p:spPr>
                <p:txBody>
                  <a:bodyPr wrap="square" lIns="0" tIns="0" rIns="0" bIns="0" rtlCol="0">
                    <a:spAutoFit/>
                  </a:bodyPr>
                  <a:lstStyle/>
                  <a:p>
                    <a14:m>
                      <m:oMath xmlns:m="http://schemas.openxmlformats.org/officeDocument/2006/math">
                        <m:r>
                          <a:rPr lang="en-US" sz="1400" b="0" i="1" smtClean="0">
                            <a:latin typeface="Cambria Math" panose="02040503050406030204" pitchFamily="18" charset="0"/>
                          </a:rPr>
                          <m:t>1 −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𝑌</m:t>
                            </m:r>
                            <m:r>
                              <a:rPr lang="en-US" sz="1400" b="0" i="1" smtClean="0">
                                <a:latin typeface="Cambria Math" panose="02040503050406030204" pitchFamily="18" charset="0"/>
                              </a:rPr>
                              <m:t>)</m:t>
                            </m:r>
                          </m:num>
                          <m:den>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𝑌</m:t>
                            </m:r>
                          </m:den>
                        </m:f>
                      </m:oMath>
                    </a14:m>
                    <a:r>
                      <a:rPr lang="en-US" sz="1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2686028" y="3696740"/>
                    <a:ext cx="2039657" cy="321948"/>
                  </a:xfrm>
                  <a:prstGeom prst="rect">
                    <a:avLst/>
                  </a:prstGeom>
                  <a:blipFill>
                    <a:blip r:embed="rId6"/>
                    <a:stretch>
                      <a:fillRect l="-2326" t="-1887" b="-16981"/>
                    </a:stretch>
                  </a:blipFill>
                </p:spPr>
                <p:txBody>
                  <a:bodyPr/>
                  <a:lstStyle/>
                  <a:p>
                    <a:r>
                      <a:rPr lang="en-US">
                        <a:noFill/>
                      </a:rPr>
                      <a:t> </a:t>
                    </a:r>
                  </a:p>
                </p:txBody>
              </p:sp>
            </mc:Fallback>
          </mc:AlternateContent>
        </p:grpSp>
        <p:sp>
          <p:nvSpPr>
            <p:cNvPr id="13" name="TextBox 12"/>
            <p:cNvSpPr txBox="1"/>
            <p:nvPr/>
          </p:nvSpPr>
          <p:spPr>
            <a:xfrm>
              <a:off x="3744872" y="3190843"/>
              <a:ext cx="1432314" cy="461665"/>
            </a:xfrm>
            <a:prstGeom prst="rect">
              <a:avLst/>
            </a:prstGeom>
            <a:noFill/>
          </p:spPr>
          <p:txBody>
            <a:bodyPr wrap="square" rtlCol="0">
              <a:spAutoFit/>
            </a:bodyPr>
            <a:lstStyle/>
            <a:p>
              <a:r>
                <a:rPr lang="en-US" sz="1200" dirty="0"/>
                <a:t>where, X=predicted &amp; Y = ground truth</a:t>
              </a:r>
            </a:p>
          </p:txBody>
        </p:sp>
      </p:grpSp>
      <p:sp>
        <p:nvSpPr>
          <p:cNvPr id="1222" name="TextBox 1221"/>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347044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50" fill="hold"/>
                                        <p:tgtEl>
                                          <p:spTgt spid="5"/>
                                        </p:tgtEl>
                                      </p:cBhvr>
                                      <p:by x="50000" y="50000"/>
                                    </p:animScale>
                                  </p:childTnLst>
                                </p:cTn>
                              </p:par>
                              <p:par>
                                <p:cTn id="12" presetID="42" presetClass="path" presetSubtype="0" accel="50000" decel="50000" fill="hold" nodeType="withEffect">
                                  <p:stCondLst>
                                    <p:cond delay="0"/>
                                  </p:stCondLst>
                                  <p:childTnLst>
                                    <p:animMotion origin="layout" path="M 4.58333E-6 2.96296E-6 L 0.2233 -0.20394 " pathEditMode="relative" rAng="0" ptsTypes="AA">
                                      <p:cBhvr>
                                        <p:cTn id="13" dur="250" fill="hold"/>
                                        <p:tgtEl>
                                          <p:spTgt spid="5"/>
                                        </p:tgtEl>
                                        <p:attrNameLst>
                                          <p:attrName>ppt_x</p:attrName>
                                          <p:attrName>ppt_y</p:attrName>
                                        </p:attrNameLst>
                                      </p:cBhvr>
                                      <p:rCtr x="11159" y="-10208"/>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5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5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250"/>
                                  </p:stCondLst>
                                  <p:childTnLst>
                                    <p:set>
                                      <p:cBhvr>
                                        <p:cTn id="28" dur="1" fill="hold">
                                          <p:stCondLst>
                                            <p:cond delay="0"/>
                                          </p:stCondLst>
                                        </p:cTn>
                                        <p:tgtEl>
                                          <p:spTgt spid="279"/>
                                        </p:tgtEl>
                                        <p:attrNameLst>
                                          <p:attrName>style.visibility</p:attrName>
                                        </p:attrNameLst>
                                      </p:cBhvr>
                                      <p:to>
                                        <p:strVal val="visible"/>
                                      </p:to>
                                    </p:set>
                                  </p:childTnLst>
                                </p:cTn>
                              </p:par>
                            </p:childTnLst>
                          </p:cTn>
                        </p:par>
                        <p:par>
                          <p:cTn id="29" fill="hold">
                            <p:stCondLst>
                              <p:cond delay="250"/>
                            </p:stCondLst>
                            <p:childTnLst>
                              <p:par>
                                <p:cTn id="30" presetID="1" presetClass="entr" presetSubtype="0" fill="hold" grpId="0" nodeType="afterEffect">
                                  <p:stCondLst>
                                    <p:cond delay="250"/>
                                  </p:stCondLst>
                                  <p:childTnLst>
                                    <p:set>
                                      <p:cBhvr>
                                        <p:cTn id="31" dur="1" fill="hold">
                                          <p:stCondLst>
                                            <p:cond delay="0"/>
                                          </p:stCondLst>
                                        </p:cTn>
                                        <p:tgtEl>
                                          <p:spTgt spid="413"/>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250"/>
                                  </p:stCondLst>
                                  <p:childTnLst>
                                    <p:set>
                                      <p:cBhvr>
                                        <p:cTn id="34" dur="1" fill="hold">
                                          <p:stCondLst>
                                            <p:cond delay="0"/>
                                          </p:stCondLst>
                                        </p:cTn>
                                        <p:tgtEl>
                                          <p:spTgt spid="5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50"/>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51"/>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081"/>
                                        </p:tgtEl>
                                        <p:attrNameLst>
                                          <p:attrName>style.visibility</p:attrName>
                                        </p:attrNameLst>
                                      </p:cBhvr>
                                      <p:to>
                                        <p:strVal val="visible"/>
                                      </p:to>
                                    </p:set>
                                  </p:childTnLst>
                                </p:cTn>
                              </p:par>
                            </p:childTnLst>
                          </p:cTn>
                        </p:par>
                        <p:par>
                          <p:cTn id="52" fill="hold">
                            <p:stCondLst>
                              <p:cond delay="0"/>
                            </p:stCondLst>
                            <p:childTnLst>
                              <p:par>
                                <p:cTn id="53" presetID="22" presetClass="entr" presetSubtype="4" fill="hold" grpId="0" nodeType="afterEffect">
                                  <p:stCondLst>
                                    <p:cond delay="500"/>
                                  </p:stCondLst>
                                  <p:childTnLst>
                                    <p:set>
                                      <p:cBhvr>
                                        <p:cTn id="54" dur="1" fill="hold">
                                          <p:stCondLst>
                                            <p:cond delay="0"/>
                                          </p:stCondLst>
                                        </p:cTn>
                                        <p:tgtEl>
                                          <p:spTgt spid="411"/>
                                        </p:tgtEl>
                                        <p:attrNameLst>
                                          <p:attrName>style.visibility</p:attrName>
                                        </p:attrNameLst>
                                      </p:cBhvr>
                                      <p:to>
                                        <p:strVal val="visible"/>
                                      </p:to>
                                    </p:set>
                                    <p:animEffect transition="in" filter="wipe(down)">
                                      <p:cBhvr>
                                        <p:cTn id="55" dur="500"/>
                                        <p:tgtEl>
                                          <p:spTgt spid="411"/>
                                        </p:tgtEl>
                                      </p:cBhvr>
                                    </p:animEffect>
                                  </p:childTnLst>
                                </p:cTn>
                              </p:par>
                            </p:childTnLst>
                          </p:cTn>
                        </p:par>
                        <p:par>
                          <p:cTn id="56" fill="hold">
                            <p:stCondLst>
                              <p:cond delay="1000"/>
                            </p:stCondLst>
                            <p:childTnLst>
                              <p:par>
                                <p:cTn id="57" presetID="22" presetClass="entr" presetSubtype="4" fill="hold" grpId="0" nodeType="afterEffect">
                                  <p:stCondLst>
                                    <p:cond delay="0"/>
                                  </p:stCondLst>
                                  <p:childTnLst>
                                    <p:set>
                                      <p:cBhvr>
                                        <p:cTn id="58" dur="1" fill="hold">
                                          <p:stCondLst>
                                            <p:cond delay="0"/>
                                          </p:stCondLst>
                                        </p:cTn>
                                        <p:tgtEl>
                                          <p:spTgt spid="412"/>
                                        </p:tgtEl>
                                        <p:attrNameLst>
                                          <p:attrName>style.visibility</p:attrName>
                                        </p:attrNameLst>
                                      </p:cBhvr>
                                      <p:to>
                                        <p:strVal val="visible"/>
                                      </p:to>
                                    </p:set>
                                    <p:animEffect transition="in" filter="wipe(down)">
                                      <p:cBhvr>
                                        <p:cTn id="59" dur="500"/>
                                        <p:tgtEl>
                                          <p:spTgt spid="412"/>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nodeType="clickEffect">
                                  <p:stCondLst>
                                    <p:cond delay="0"/>
                                  </p:stCondLst>
                                  <p:childTnLst>
                                    <p:animScale>
                                      <p:cBhvr>
                                        <p:cTn id="63" dur="250" fill="hold"/>
                                        <p:tgtEl>
                                          <p:spTgt spid="1081"/>
                                        </p:tgtEl>
                                      </p:cBhvr>
                                      <p:by x="50000" y="50000"/>
                                    </p:animScale>
                                  </p:childTnLst>
                                </p:cTn>
                              </p:par>
                              <p:par>
                                <p:cTn id="64" presetID="1" presetClass="exit" presetSubtype="0" fill="hold" grpId="1" nodeType="withEffect">
                                  <p:stCondLst>
                                    <p:cond delay="0"/>
                                  </p:stCondLst>
                                  <p:childTnLst>
                                    <p:set>
                                      <p:cBhvr>
                                        <p:cTn id="65" dur="1" fill="hold">
                                          <p:stCondLst>
                                            <p:cond delay="0"/>
                                          </p:stCondLst>
                                        </p:cTn>
                                        <p:tgtEl>
                                          <p:spTgt spid="411"/>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412"/>
                                        </p:tgtEl>
                                        <p:attrNameLst>
                                          <p:attrName>style.visibility</p:attrName>
                                        </p:attrNameLst>
                                      </p:cBhvr>
                                      <p:to>
                                        <p:strVal val="hidden"/>
                                      </p:to>
                                    </p:set>
                                  </p:childTnLst>
                                </p:cTn>
                              </p:par>
                              <p:par>
                                <p:cTn id="68" presetID="42" presetClass="path" presetSubtype="0" accel="50000" decel="50000" fill="hold" nodeType="withEffect">
                                  <p:stCondLst>
                                    <p:cond delay="0"/>
                                  </p:stCondLst>
                                  <p:childTnLst>
                                    <p:animMotion origin="layout" path="M 1.25E-6 4.07407E-6 L 0.14336 0.10393 " pathEditMode="relative" rAng="0" ptsTypes="AA">
                                      <p:cBhvr>
                                        <p:cTn id="69" dur="250" fill="hold"/>
                                        <p:tgtEl>
                                          <p:spTgt spid="1081"/>
                                        </p:tgtEl>
                                        <p:attrNameLst>
                                          <p:attrName>ppt_x</p:attrName>
                                          <p:attrName>ppt_y</p:attrName>
                                        </p:attrNameLst>
                                      </p:cBhvr>
                                      <p:rCtr x="7161" y="5185"/>
                                    </p:animMotion>
                                  </p:childTnLst>
                                </p:cTn>
                              </p:par>
                              <p:par>
                                <p:cTn id="70" presetID="1" presetClass="entr" presetSubtype="0" fill="hold" nodeType="withEffect">
                                  <p:stCondLst>
                                    <p:cond delay="0"/>
                                  </p:stCondLst>
                                  <p:childTnLst>
                                    <p:set>
                                      <p:cBhvr>
                                        <p:cTn id="71" dur="1" fill="hold">
                                          <p:stCondLst>
                                            <p:cond delay="0"/>
                                          </p:stCondLst>
                                        </p:cTn>
                                        <p:tgtEl>
                                          <p:spTgt spid="5"/>
                                        </p:tgtEl>
                                        <p:attrNameLst>
                                          <p:attrName>style.visibility</p:attrName>
                                        </p:attrNameLst>
                                      </p:cBhvr>
                                      <p:to>
                                        <p:strVal val="visible"/>
                                      </p:to>
                                    </p:set>
                                  </p:childTnLst>
                                </p:cTn>
                              </p:par>
                              <p:par>
                                <p:cTn id="72" presetID="1" presetClass="entr" presetSubtype="0" fill="hold" grpId="3" nodeType="withEffect">
                                  <p:stCondLst>
                                    <p:cond delay="0"/>
                                  </p:stCondLst>
                                  <p:childTnLst>
                                    <p:set>
                                      <p:cBhvr>
                                        <p:cTn id="73" dur="1" fill="hold">
                                          <p:stCondLst>
                                            <p:cond delay="0"/>
                                          </p:stCondLst>
                                        </p:cTn>
                                        <p:tgtEl>
                                          <p:spTgt spid="27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2" nodeType="withEffect">
                                  <p:stCondLst>
                                    <p:cond delay="0"/>
                                  </p:stCondLst>
                                  <p:childTnLst>
                                    <p:set>
                                      <p:cBhvr>
                                        <p:cTn id="77" dur="1" fill="hold">
                                          <p:stCondLst>
                                            <p:cond delay="0"/>
                                          </p:stCondLst>
                                        </p:cTn>
                                        <p:tgtEl>
                                          <p:spTgt spid="2"/>
                                        </p:tgtEl>
                                        <p:attrNameLst>
                                          <p:attrName>style.visibility</p:attrName>
                                        </p:attrNameLst>
                                      </p:cBhvr>
                                      <p:to>
                                        <p:strVal val="visible"/>
                                      </p:to>
                                    </p:set>
                                  </p:childTnLst>
                                </p:cTn>
                              </p:par>
                              <p:par>
                                <p:cTn id="78" presetID="1" presetClass="entr" presetSubtype="0" fill="hold" grpId="2" nodeType="withEffect">
                                  <p:stCondLst>
                                    <p:cond delay="0"/>
                                  </p:stCondLst>
                                  <p:childTnLst>
                                    <p:set>
                                      <p:cBhvr>
                                        <p:cTn id="79" dur="1" fill="hold">
                                          <p:stCondLst>
                                            <p:cond delay="0"/>
                                          </p:stCondLst>
                                        </p:cTn>
                                        <p:tgtEl>
                                          <p:spTgt spid="551"/>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5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78" grpId="2"/>
      <p:bldP spid="278" grpId="3"/>
      <p:bldP spid="279" grpId="0" animBg="1"/>
      <p:bldP spid="411" grpId="0" animBg="1"/>
      <p:bldP spid="411" grpId="1" animBg="1"/>
      <p:bldP spid="412" grpId="0" animBg="1"/>
      <p:bldP spid="412" grpId="1" animBg="1"/>
      <p:bldP spid="413" grpId="0" animBg="1"/>
      <p:bldP spid="549" grpId="0" animBg="1"/>
      <p:bldP spid="550" grpId="0" animBg="1"/>
      <p:bldP spid="550" grpId="1" animBg="1"/>
      <p:bldP spid="550" grpId="2" animBg="1"/>
      <p:bldP spid="2" grpId="0"/>
      <p:bldP spid="2" grpId="1"/>
      <p:bldP spid="2" grpId="2"/>
      <p:bldP spid="551" grpId="0"/>
      <p:bldP spid="551" grpId="1"/>
      <p:bldP spid="551" grpId="2"/>
      <p:bldP spid="5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158803" y="1561024"/>
            <a:ext cx="9507659" cy="4082877"/>
            <a:chOff x="781116" y="1570963"/>
            <a:chExt cx="9507659" cy="4082877"/>
          </a:xfrm>
        </p:grpSpPr>
        <p:sp>
          <p:nvSpPr>
            <p:cNvPr id="97" name="Rectangle 96"/>
            <p:cNvSpPr/>
            <p:nvPr/>
          </p:nvSpPr>
          <p:spPr>
            <a:xfrm>
              <a:off x="4875296"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8" name="Rectangle 97"/>
            <p:cNvSpPr/>
            <p:nvPr/>
          </p:nvSpPr>
          <p:spPr>
            <a:xfrm>
              <a:off x="4875296" y="3212779"/>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332622" y="1739566"/>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662599"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p:nvPr/>
          </p:nvCxnSpPr>
          <p:spPr>
            <a:xfrm>
              <a:off x="5573128" y="422944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6298764" y="5172577"/>
              <a:ext cx="3292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22" name="Group 121"/>
            <p:cNvGrpSpPr/>
            <p:nvPr/>
          </p:nvGrpSpPr>
          <p:grpSpPr>
            <a:xfrm>
              <a:off x="781116" y="1570963"/>
              <a:ext cx="1345867" cy="1270923"/>
              <a:chOff x="2042147" y="2813593"/>
              <a:chExt cx="2111334" cy="2111334"/>
            </a:xfrm>
          </p:grpSpPr>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39" name="Picture 1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140" name="Picture 1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141" name="Picture 1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142" name="Picture 1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143" name="Picture 1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144" name="Picture 1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145" name="Picture 1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sp>
          <p:nvSpPr>
            <p:cNvPr id="123" name="TextBox 122"/>
            <p:cNvSpPr txBox="1"/>
            <p:nvPr/>
          </p:nvSpPr>
          <p:spPr>
            <a:xfrm>
              <a:off x="2618713" y="2036163"/>
              <a:ext cx="784402" cy="369332"/>
            </a:xfrm>
            <a:prstGeom prst="rect">
              <a:avLst/>
            </a:prstGeom>
            <a:noFill/>
          </p:spPr>
          <p:txBody>
            <a:bodyPr wrap="square" rtlCol="0">
              <a:spAutoFit/>
            </a:bodyPr>
            <a:lstStyle/>
            <a:p>
              <a:pPr algn="ctr"/>
              <a:r>
                <a:rPr lang="en-US" dirty="0"/>
                <a:t>Input</a:t>
              </a:r>
            </a:p>
          </p:txBody>
        </p:sp>
        <p:sp>
          <p:nvSpPr>
            <p:cNvPr id="124" name="TextBox 123"/>
            <p:cNvSpPr txBox="1"/>
            <p:nvPr/>
          </p:nvSpPr>
          <p:spPr>
            <a:xfrm>
              <a:off x="5038051" y="3509376"/>
              <a:ext cx="1090033" cy="369332"/>
            </a:xfrm>
            <a:prstGeom prst="rect">
              <a:avLst/>
            </a:prstGeom>
            <a:noFill/>
          </p:spPr>
          <p:txBody>
            <a:bodyPr wrap="square" rtlCol="0">
              <a:spAutoFit/>
            </a:bodyPr>
            <a:lstStyle/>
            <a:p>
              <a:pPr algn="ctr"/>
              <a:r>
                <a:rPr lang="en-US" dirty="0"/>
                <a:t>Localizer</a:t>
              </a:r>
            </a:p>
          </p:txBody>
        </p:sp>
        <p:sp>
          <p:nvSpPr>
            <p:cNvPr id="125" name="TextBox 124"/>
            <p:cNvSpPr txBox="1"/>
            <p:nvPr/>
          </p:nvSpPr>
          <p:spPr>
            <a:xfrm>
              <a:off x="6611758" y="4969229"/>
              <a:ext cx="1497637" cy="369332"/>
            </a:xfrm>
            <a:prstGeom prst="rect">
              <a:avLst/>
            </a:prstGeom>
            <a:noFill/>
          </p:spPr>
          <p:txBody>
            <a:bodyPr wrap="square" rtlCol="0">
              <a:spAutoFit/>
            </a:bodyPr>
            <a:lstStyle/>
            <a:p>
              <a:pPr algn="ctr"/>
              <a:r>
                <a:rPr lang="en-US" dirty="0" err="1"/>
                <a:t>Thresholding</a:t>
              </a:r>
              <a:r>
                <a:rPr lang="en-US" dirty="0"/>
                <a:t> </a:t>
              </a:r>
            </a:p>
          </p:txBody>
        </p:sp>
        <p:sp>
          <p:nvSpPr>
            <p:cNvPr id="126" name="TextBox 125"/>
            <p:cNvSpPr txBox="1"/>
            <p:nvPr/>
          </p:nvSpPr>
          <p:spPr>
            <a:xfrm>
              <a:off x="5038051" y="4987911"/>
              <a:ext cx="1090033" cy="369332"/>
            </a:xfrm>
            <a:prstGeom prst="rect">
              <a:avLst/>
            </a:prstGeom>
            <a:noFill/>
          </p:spPr>
          <p:txBody>
            <a:bodyPr wrap="square" rtlCol="0">
              <a:spAutoFit/>
            </a:bodyPr>
            <a:lstStyle/>
            <a:p>
              <a:pPr algn="ctr"/>
              <a:r>
                <a:rPr lang="en-US" dirty="0"/>
                <a:t>Output</a:t>
              </a:r>
            </a:p>
          </p:txBody>
        </p:sp>
        <p:cxnSp>
          <p:nvCxnSpPr>
            <p:cNvPr id="127" name="Straight Arrow Connector 126"/>
            <p:cNvCxnSpPr/>
            <p:nvPr/>
          </p:nvCxnSpPr>
          <p:spPr>
            <a:xfrm rot="16200000">
              <a:off x="828679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p:cNvCxnSpPr/>
            <p:nvPr/>
          </p:nvCxnSpPr>
          <p:spPr>
            <a:xfrm rot="16200000">
              <a:off x="2116031" y="198496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4" name="Arc 133"/>
            <p:cNvSpPr/>
            <p:nvPr/>
          </p:nvSpPr>
          <p:spPr>
            <a:xfrm>
              <a:off x="2295158" y="2125268"/>
              <a:ext cx="3269160" cy="1838890"/>
            </a:xfrm>
            <a:prstGeom prst="arc">
              <a:avLst>
                <a:gd name="adj1" fmla="val 15659911"/>
                <a:gd name="adj2" fmla="val 252687"/>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Rectangle 134"/>
            <p:cNvSpPr/>
            <p:nvPr/>
          </p:nvSpPr>
          <p:spPr>
            <a:xfrm>
              <a:off x="8491664"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Arrow Connector 135"/>
            <p:cNvCxnSpPr/>
            <p:nvPr/>
          </p:nvCxnSpPr>
          <p:spPr>
            <a:xfrm rot="16200000">
              <a:off x="1009258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7" name="TextBox 136"/>
            <p:cNvSpPr txBox="1"/>
            <p:nvPr/>
          </p:nvSpPr>
          <p:spPr>
            <a:xfrm>
              <a:off x="8458848" y="4969229"/>
              <a:ext cx="1497637" cy="369332"/>
            </a:xfrm>
            <a:prstGeom prst="rect">
              <a:avLst/>
            </a:prstGeom>
            <a:noFill/>
          </p:spPr>
          <p:txBody>
            <a:bodyPr wrap="square" rtlCol="0">
              <a:spAutoFit/>
            </a:bodyPr>
            <a:lstStyle/>
            <a:p>
              <a:pPr algn="ctr"/>
              <a:r>
                <a:rPr lang="en-US" dirty="0"/>
                <a:t>Dilation</a:t>
              </a:r>
            </a:p>
          </p:txBody>
        </p:sp>
      </p:grpSp>
      <p:grpSp>
        <p:nvGrpSpPr>
          <p:cNvPr id="153" name="Group 152"/>
          <p:cNvGrpSpPr/>
          <p:nvPr/>
        </p:nvGrpSpPr>
        <p:grpSpPr>
          <a:xfrm>
            <a:off x="1158803" y="1561024"/>
            <a:ext cx="9507659" cy="4153976"/>
            <a:chOff x="1158803" y="1561024"/>
            <a:chExt cx="9507659" cy="4153976"/>
          </a:xfrm>
        </p:grpSpPr>
        <p:grpSp>
          <p:nvGrpSpPr>
            <p:cNvPr id="154" name="Group 153"/>
            <p:cNvGrpSpPr/>
            <p:nvPr/>
          </p:nvGrpSpPr>
          <p:grpSpPr>
            <a:xfrm>
              <a:off x="1158803" y="1561024"/>
              <a:ext cx="9507659" cy="4082877"/>
              <a:chOff x="781116" y="1570963"/>
              <a:chExt cx="9507659" cy="4082877"/>
            </a:xfrm>
          </p:grpSpPr>
          <p:sp>
            <p:nvSpPr>
              <p:cNvPr id="156" name="Rectangle 155"/>
              <p:cNvSpPr/>
              <p:nvPr/>
            </p:nvSpPr>
            <p:spPr>
              <a:xfrm>
                <a:off x="4875296"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84" name="Rectangle 183"/>
              <p:cNvSpPr/>
              <p:nvPr/>
            </p:nvSpPr>
            <p:spPr>
              <a:xfrm>
                <a:off x="4875296" y="3212779"/>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2332622" y="1739566"/>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6662599"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Arrow Connector 186"/>
              <p:cNvCxnSpPr/>
              <p:nvPr/>
            </p:nvCxnSpPr>
            <p:spPr>
              <a:xfrm>
                <a:off x="5573128" y="422944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p:cNvCxnSpPr/>
              <p:nvPr/>
            </p:nvCxnSpPr>
            <p:spPr>
              <a:xfrm>
                <a:off x="6298764" y="5172577"/>
                <a:ext cx="3292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89" name="Group 188"/>
              <p:cNvGrpSpPr/>
              <p:nvPr/>
            </p:nvGrpSpPr>
            <p:grpSpPr>
              <a:xfrm>
                <a:off x="781116" y="1570963"/>
                <a:ext cx="1345867" cy="1270923"/>
                <a:chOff x="2042147" y="2813593"/>
                <a:chExt cx="2111334" cy="2111334"/>
              </a:xfrm>
            </p:grpSpPr>
            <p:pic>
              <p:nvPicPr>
                <p:cNvPr id="200" name="Picture 19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201" name="Picture 2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202" name="Picture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204" name="Picture 2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205" name="Picture 20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206" name="Picture 2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207" name="Picture 20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sp>
            <p:nvSpPr>
              <p:cNvPr id="190" name="TextBox 189"/>
              <p:cNvSpPr txBox="1"/>
              <p:nvPr/>
            </p:nvSpPr>
            <p:spPr>
              <a:xfrm>
                <a:off x="2618713" y="2036163"/>
                <a:ext cx="784402" cy="369332"/>
              </a:xfrm>
              <a:prstGeom prst="rect">
                <a:avLst/>
              </a:prstGeom>
              <a:noFill/>
            </p:spPr>
            <p:txBody>
              <a:bodyPr wrap="square" rtlCol="0">
                <a:spAutoFit/>
              </a:bodyPr>
              <a:lstStyle/>
              <a:p>
                <a:pPr algn="ctr"/>
                <a:r>
                  <a:rPr lang="en-US" dirty="0"/>
                  <a:t>Input</a:t>
                </a:r>
              </a:p>
            </p:txBody>
          </p:sp>
          <p:sp>
            <p:nvSpPr>
              <p:cNvPr id="191" name="TextBox 190"/>
              <p:cNvSpPr txBox="1"/>
              <p:nvPr/>
            </p:nvSpPr>
            <p:spPr>
              <a:xfrm>
                <a:off x="5038051" y="3509376"/>
                <a:ext cx="1090033" cy="369332"/>
              </a:xfrm>
              <a:prstGeom prst="rect">
                <a:avLst/>
              </a:prstGeom>
              <a:noFill/>
            </p:spPr>
            <p:txBody>
              <a:bodyPr wrap="square" rtlCol="0">
                <a:spAutoFit/>
              </a:bodyPr>
              <a:lstStyle/>
              <a:p>
                <a:pPr algn="ctr"/>
                <a:r>
                  <a:rPr lang="en-US" dirty="0"/>
                  <a:t>Localizer</a:t>
                </a:r>
              </a:p>
            </p:txBody>
          </p:sp>
          <p:sp>
            <p:nvSpPr>
              <p:cNvPr id="192" name="TextBox 191"/>
              <p:cNvSpPr txBox="1"/>
              <p:nvPr/>
            </p:nvSpPr>
            <p:spPr>
              <a:xfrm>
                <a:off x="6611758" y="4969229"/>
                <a:ext cx="1497637" cy="369332"/>
              </a:xfrm>
              <a:prstGeom prst="rect">
                <a:avLst/>
              </a:prstGeom>
              <a:noFill/>
            </p:spPr>
            <p:txBody>
              <a:bodyPr wrap="square" rtlCol="0">
                <a:spAutoFit/>
              </a:bodyPr>
              <a:lstStyle/>
              <a:p>
                <a:pPr algn="ctr"/>
                <a:r>
                  <a:rPr lang="en-US" dirty="0" err="1"/>
                  <a:t>Thresholding</a:t>
                </a:r>
                <a:r>
                  <a:rPr lang="en-US" dirty="0"/>
                  <a:t> </a:t>
                </a:r>
              </a:p>
            </p:txBody>
          </p:sp>
          <p:sp>
            <p:nvSpPr>
              <p:cNvPr id="193" name="TextBox 192"/>
              <p:cNvSpPr txBox="1"/>
              <p:nvPr/>
            </p:nvSpPr>
            <p:spPr>
              <a:xfrm>
                <a:off x="5038051" y="4987911"/>
                <a:ext cx="1090033" cy="369332"/>
              </a:xfrm>
              <a:prstGeom prst="rect">
                <a:avLst/>
              </a:prstGeom>
              <a:noFill/>
            </p:spPr>
            <p:txBody>
              <a:bodyPr wrap="square" rtlCol="0">
                <a:spAutoFit/>
              </a:bodyPr>
              <a:lstStyle/>
              <a:p>
                <a:pPr algn="ctr"/>
                <a:r>
                  <a:rPr lang="en-US" dirty="0"/>
                  <a:t>Output</a:t>
                </a:r>
              </a:p>
            </p:txBody>
          </p:sp>
          <p:cxnSp>
            <p:nvCxnSpPr>
              <p:cNvPr id="194" name="Straight Arrow Connector 193"/>
              <p:cNvCxnSpPr/>
              <p:nvPr/>
            </p:nvCxnSpPr>
            <p:spPr>
              <a:xfrm rot="16200000">
                <a:off x="828679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p:nvPr/>
            </p:nvCxnSpPr>
            <p:spPr>
              <a:xfrm rot="16200000">
                <a:off x="2116031" y="198496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6" name="Arc 195"/>
              <p:cNvSpPr/>
              <p:nvPr/>
            </p:nvSpPr>
            <p:spPr>
              <a:xfrm>
                <a:off x="2295158" y="2125268"/>
                <a:ext cx="3269160" cy="1838890"/>
              </a:xfrm>
              <a:prstGeom prst="arc">
                <a:avLst>
                  <a:gd name="adj1" fmla="val 15659911"/>
                  <a:gd name="adj2" fmla="val 252687"/>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7" name="Rectangle 196"/>
              <p:cNvSpPr/>
              <p:nvPr/>
            </p:nvSpPr>
            <p:spPr>
              <a:xfrm>
                <a:off x="8491664"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p:cNvCxnSpPr/>
              <p:nvPr/>
            </p:nvCxnSpPr>
            <p:spPr>
              <a:xfrm rot="16200000">
                <a:off x="1009258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9" name="TextBox 198"/>
              <p:cNvSpPr txBox="1"/>
              <p:nvPr/>
            </p:nvSpPr>
            <p:spPr>
              <a:xfrm>
                <a:off x="8458848" y="4969229"/>
                <a:ext cx="1497637" cy="369332"/>
              </a:xfrm>
              <a:prstGeom prst="rect">
                <a:avLst/>
              </a:prstGeom>
              <a:noFill/>
            </p:spPr>
            <p:txBody>
              <a:bodyPr wrap="square" rtlCol="0">
                <a:spAutoFit/>
              </a:bodyPr>
              <a:lstStyle/>
              <a:p>
                <a:pPr algn="ctr"/>
                <a:r>
                  <a:rPr lang="en-US" dirty="0"/>
                  <a:t>Dilation</a:t>
                </a:r>
              </a:p>
            </p:txBody>
          </p:sp>
        </p:grpSp>
        <p:sp>
          <p:nvSpPr>
            <p:cNvPr id="155" name="Rounded Rectangle 154"/>
            <p:cNvSpPr/>
            <p:nvPr/>
          </p:nvSpPr>
          <p:spPr>
            <a:xfrm>
              <a:off x="6896100" y="4611883"/>
              <a:ext cx="1666875" cy="11031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TextBox 182"/>
          <p:cNvSpPr txBox="1"/>
          <p:nvPr/>
        </p:nvSpPr>
        <p:spPr>
          <a:xfrm>
            <a:off x="8919226" y="1350469"/>
            <a:ext cx="1216060" cy="253916"/>
          </a:xfrm>
          <a:prstGeom prst="rect">
            <a:avLst/>
          </a:prstGeom>
          <a:solidFill>
            <a:srgbClr val="7030A0"/>
          </a:solidFill>
        </p:spPr>
        <p:txBody>
          <a:bodyPr wrap="square" rtlCol="0">
            <a:spAutoFit/>
          </a:bodyPr>
          <a:lstStyle/>
          <a:p>
            <a:r>
              <a:rPr lang="en-US" sz="1000" dirty="0">
                <a:solidFill>
                  <a:srgbClr val="FFFF00"/>
                </a:solidFill>
              </a:rPr>
              <a:t>Evaluation Pipeline</a:t>
            </a:r>
          </a:p>
        </p:txBody>
      </p:sp>
      <p:sp>
        <p:nvSpPr>
          <p:cNvPr id="54" name="TextBox 53"/>
          <p:cNvSpPr txBox="1"/>
          <p:nvPr/>
        </p:nvSpPr>
        <p:spPr>
          <a:xfrm>
            <a:off x="1525538" y="1862190"/>
            <a:ext cx="5150913"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7030A0"/>
                </a:solidFill>
              </a:rPr>
              <a:t>Hard </a:t>
            </a:r>
            <a:r>
              <a:rPr lang="en-US" sz="2000" b="1" dirty="0" err="1">
                <a:solidFill>
                  <a:srgbClr val="7030A0"/>
                </a:solidFill>
              </a:rPr>
              <a:t>Thresholding</a:t>
            </a:r>
            <a:r>
              <a:rPr lang="en-US" sz="2000" b="1" dirty="0">
                <a:solidFill>
                  <a:srgbClr val="7030A0"/>
                </a:solidFill>
              </a:rPr>
              <a:t> of Output </a:t>
            </a:r>
            <a:r>
              <a:rPr lang="en-US" sz="2000" b="1" dirty="0" err="1">
                <a:solidFill>
                  <a:srgbClr val="7030A0"/>
                </a:solidFill>
              </a:rPr>
              <a:t>Probalities</a:t>
            </a:r>
            <a:r>
              <a:rPr lang="en-US" sz="2000" b="1" dirty="0">
                <a:solidFill>
                  <a:srgbClr val="7030A0"/>
                </a:solidFill>
              </a:rPr>
              <a:t> </a:t>
            </a:r>
          </a:p>
        </p:txBody>
      </p:sp>
      <p:sp>
        <p:nvSpPr>
          <p:cNvPr id="55" name="TextBox 54"/>
          <p:cNvSpPr txBox="1"/>
          <p:nvPr/>
        </p:nvSpPr>
        <p:spPr>
          <a:xfrm>
            <a:off x="1525538" y="4233827"/>
            <a:ext cx="3046462"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7030A0"/>
                </a:solidFill>
              </a:rPr>
              <a:t>Adaptive Thresholding</a:t>
            </a:r>
          </a:p>
        </p:txBody>
      </p:sp>
      <p:sp>
        <p:nvSpPr>
          <p:cNvPr id="56" name="TextBox 55"/>
          <p:cNvSpPr txBox="1"/>
          <p:nvPr/>
        </p:nvSpPr>
        <p:spPr>
          <a:xfrm>
            <a:off x="1342418" y="1447091"/>
            <a:ext cx="2217406" cy="400110"/>
          </a:xfrm>
          <a:prstGeom prst="rect">
            <a:avLst/>
          </a:prstGeom>
          <a:solidFill>
            <a:schemeClr val="accent1">
              <a:lumMod val="50000"/>
            </a:schemeClr>
          </a:solidFill>
        </p:spPr>
        <p:txBody>
          <a:bodyPr wrap="square" rtlCol="0">
            <a:spAutoFit/>
          </a:bodyPr>
          <a:lstStyle/>
          <a:p>
            <a:r>
              <a:rPr lang="en-US" sz="2000" dirty="0">
                <a:solidFill>
                  <a:schemeClr val="bg1"/>
                </a:solidFill>
              </a:rPr>
              <a:t>Intensity Threshold</a:t>
            </a:r>
          </a:p>
        </p:txBody>
      </p:sp>
      <p:sp>
        <p:nvSpPr>
          <p:cNvPr id="118" name="TextBox 117"/>
          <p:cNvSpPr txBox="1"/>
          <p:nvPr/>
        </p:nvSpPr>
        <p:spPr>
          <a:xfrm>
            <a:off x="5088929" y="1433726"/>
            <a:ext cx="2196630" cy="400110"/>
          </a:xfrm>
          <a:prstGeom prst="rect">
            <a:avLst/>
          </a:prstGeom>
          <a:solidFill>
            <a:srgbClr val="7030A0"/>
          </a:solidFill>
        </p:spPr>
        <p:txBody>
          <a:bodyPr wrap="square" rtlCol="0">
            <a:spAutoFit/>
          </a:bodyPr>
          <a:lstStyle/>
          <a:p>
            <a:r>
              <a:rPr lang="en-US" sz="2000" dirty="0">
                <a:solidFill>
                  <a:srgbClr val="FFFF00"/>
                </a:solidFill>
              </a:rPr>
              <a:t>Evaluation Pipeline</a:t>
            </a:r>
          </a:p>
        </p:txBody>
      </p:sp>
      <p:pic>
        <p:nvPicPr>
          <p:cNvPr id="71" name="Picture 70"/>
          <p:cNvPicPr>
            <a:picLocks noChangeAspect="1"/>
          </p:cNvPicPr>
          <p:nvPr/>
        </p:nvPicPr>
        <p:blipFill>
          <a:blip r:embed="rId10"/>
          <a:stretch>
            <a:fillRect/>
          </a:stretch>
        </p:blipFill>
        <p:spPr>
          <a:xfrm>
            <a:off x="1525538" y="4623911"/>
            <a:ext cx="4327424" cy="759634"/>
          </a:xfrm>
          <a:prstGeom prst="rect">
            <a:avLst/>
          </a:prstGeom>
          <a:ln w="28575">
            <a:solidFill>
              <a:schemeClr val="tx1"/>
            </a:solidFill>
          </a:ln>
        </p:spPr>
      </p:pic>
      <p:sp>
        <p:nvSpPr>
          <p:cNvPr id="128" name="TextBox 127"/>
          <p:cNvSpPr txBox="1"/>
          <p:nvPr/>
        </p:nvSpPr>
        <p:spPr>
          <a:xfrm>
            <a:off x="6244842" y="4229418"/>
            <a:ext cx="3990975" cy="1538883"/>
          </a:xfrm>
          <a:prstGeom prst="rect">
            <a:avLst/>
          </a:prstGeom>
          <a:noFill/>
          <a:ln>
            <a:noFill/>
          </a:ln>
        </p:spPr>
        <p:txBody>
          <a:bodyPr wrap="square" rtlCol="0">
            <a:spAutoFit/>
          </a:bodyPr>
          <a:lstStyle/>
          <a:p>
            <a:r>
              <a:rPr lang="en-US" b="1" dirty="0">
                <a:latin typeface="Bahnschrift" panose="020B0502040204020203" pitchFamily="34" charset="0"/>
              </a:rPr>
              <a:t>H : </a:t>
            </a:r>
            <a:r>
              <a:rPr lang="en-US" dirty="0">
                <a:latin typeface="+mj-lt"/>
              </a:rPr>
              <a:t>Histogram sorted in descending order</a:t>
            </a:r>
          </a:p>
          <a:p>
            <a:r>
              <a:rPr lang="en-US" b="1" dirty="0">
                <a:latin typeface="Bahnschrift" panose="020B0502040204020203" pitchFamily="34" charset="0"/>
              </a:rPr>
              <a:t>N : </a:t>
            </a:r>
            <a:r>
              <a:rPr lang="en-US" dirty="0">
                <a:latin typeface="+mj-lt"/>
              </a:rPr>
              <a:t>Number of histogram bins</a:t>
            </a:r>
          </a:p>
          <a:p>
            <a:r>
              <a:rPr lang="en-US" b="1" dirty="0" err="1">
                <a:latin typeface="Bahnschrift" panose="020B0502040204020203" pitchFamily="34" charset="0"/>
              </a:rPr>
              <a:t>arg</a:t>
            </a:r>
            <a:r>
              <a:rPr lang="en-US" b="1" dirty="0">
                <a:latin typeface="Bahnschrift" panose="020B0502040204020203" pitchFamily="34" charset="0"/>
              </a:rPr>
              <a:t> I(h</a:t>
            </a:r>
            <a:r>
              <a:rPr lang="en-US" sz="2000" b="1" baseline="-25000" dirty="0">
                <a:latin typeface="Bahnschrift" panose="020B0502040204020203" pitchFamily="34" charset="0"/>
              </a:rPr>
              <a:t>i</a:t>
            </a:r>
            <a:r>
              <a:rPr lang="en-US" b="1" dirty="0">
                <a:latin typeface="Bahnschrift" panose="020B0502040204020203" pitchFamily="34" charset="0"/>
              </a:rPr>
              <a:t> ):  </a:t>
            </a:r>
            <a:r>
              <a:rPr lang="en-US" dirty="0">
                <a:latin typeface="+mj-lt"/>
              </a:rPr>
              <a:t>Intensity at histogram bin h</a:t>
            </a:r>
            <a:r>
              <a:rPr lang="en-US" sz="2000" baseline="-25000" dirty="0">
                <a:latin typeface="+mj-lt"/>
              </a:rPr>
              <a:t>i</a:t>
            </a:r>
            <a:endParaRPr lang="en-US" dirty="0">
              <a:latin typeface="+mj-lt"/>
            </a:endParaRPr>
          </a:p>
          <a:p>
            <a:r>
              <a:rPr lang="en-US" b="1" dirty="0" err="1">
                <a:latin typeface="Bahnschrift" panose="020B0502040204020203" pitchFamily="34" charset="0"/>
              </a:rPr>
              <a:t>a</a:t>
            </a:r>
            <a:r>
              <a:rPr lang="en-US" sz="2000" b="1" baseline="-25000" dirty="0" err="1">
                <a:latin typeface="Bahnschrift" panose="020B0502040204020203" pitchFamily="34" charset="0"/>
              </a:rPr>
              <a:t>i</a:t>
            </a:r>
            <a:r>
              <a:rPr lang="en-US" sz="1810" b="1" baseline="-32000" dirty="0">
                <a:latin typeface="Bahnschrift" panose="020B0502040204020203" pitchFamily="34" charset="0"/>
              </a:rPr>
              <a:t> </a:t>
            </a:r>
            <a:r>
              <a:rPr lang="en-US" b="1" dirty="0">
                <a:latin typeface="Bahnschrift" panose="020B0502040204020203" pitchFamily="34" charset="0"/>
              </a:rPr>
              <a:t>: </a:t>
            </a:r>
            <a:r>
              <a:rPr lang="en-US" dirty="0">
                <a:latin typeface="+mj-lt"/>
              </a:rPr>
              <a:t>Corresponding Coefficients</a:t>
            </a:r>
          </a:p>
          <a:p>
            <a:r>
              <a:rPr lang="en-US" b="1" dirty="0">
                <a:latin typeface="Bahnschrift" panose="020B0502040204020203" pitchFamily="34" charset="0"/>
              </a:rPr>
              <a:t>I</a:t>
            </a:r>
            <a:r>
              <a:rPr lang="en-US" sz="2000" b="1" baseline="-25000" dirty="0">
                <a:latin typeface="Bahnschrift" panose="020B0502040204020203" pitchFamily="34" charset="0"/>
              </a:rPr>
              <a:t>d</a:t>
            </a:r>
            <a:r>
              <a:rPr lang="en-US" b="1" dirty="0">
                <a:latin typeface="Bahnschrift" panose="020B0502040204020203" pitchFamily="34" charset="0"/>
              </a:rPr>
              <a:t>:  </a:t>
            </a:r>
            <a:r>
              <a:rPr lang="en-US" dirty="0">
                <a:latin typeface="+mj-lt"/>
              </a:rPr>
              <a:t>Adaptive intensity threshold</a:t>
            </a:r>
          </a:p>
        </p:txBody>
      </p:sp>
      <p:sp>
        <p:nvSpPr>
          <p:cNvPr id="35" name="Slide Number Placeholder 34"/>
          <p:cNvSpPr>
            <a:spLocks noGrp="1"/>
          </p:cNvSpPr>
          <p:nvPr>
            <p:ph type="sldNum" sz="quarter" idx="12"/>
          </p:nvPr>
        </p:nvSpPr>
        <p:spPr/>
        <p:txBody>
          <a:bodyPr/>
          <a:lstStyle/>
          <a:p>
            <a:fld id="{CA70E94C-8395-4817-8478-8865915CB9AD}" type="slidenum">
              <a:rPr lang="en-US" smtClean="0"/>
              <a:t>13</a:t>
            </a:fld>
            <a:endParaRPr lang="en-US"/>
          </a:p>
        </p:txBody>
      </p:sp>
      <p:sp>
        <p:nvSpPr>
          <p:cNvPr id="133" name="TextBox 132"/>
          <p:cNvSpPr txBox="1"/>
          <p:nvPr/>
        </p:nvSpPr>
        <p:spPr>
          <a:xfrm>
            <a:off x="686786" y="16661"/>
            <a:ext cx="10376166" cy="1015663"/>
          </a:xfrm>
          <a:prstGeom prst="rect">
            <a:avLst/>
          </a:prstGeom>
          <a:noFill/>
        </p:spPr>
        <p:txBody>
          <a:bodyPr wrap="square" rtlCol="0">
            <a:spAutoFit/>
          </a:bodyPr>
          <a:lstStyle/>
          <a:p>
            <a:r>
              <a:rPr lang="en-US" sz="6000" dirty="0" err="1">
                <a:solidFill>
                  <a:srgbClr val="FFFFFF"/>
                </a:solidFill>
                <a:latin typeface="DIN Condensed"/>
              </a:rPr>
              <a:t>Thresholding</a:t>
            </a:r>
            <a:r>
              <a:rPr lang="en-US" sz="6000" dirty="0">
                <a:solidFill>
                  <a:srgbClr val="FFFFFF"/>
                </a:solidFill>
                <a:latin typeface="DIN Condensed"/>
              </a:rPr>
              <a:t> for Binary Mask</a:t>
            </a:r>
          </a:p>
        </p:txBody>
      </p:sp>
      <p:grpSp>
        <p:nvGrpSpPr>
          <p:cNvPr id="93" name="Group 92"/>
          <p:cNvGrpSpPr/>
          <p:nvPr/>
        </p:nvGrpSpPr>
        <p:grpSpPr>
          <a:xfrm>
            <a:off x="2467044" y="6377102"/>
            <a:ext cx="6864379" cy="397857"/>
            <a:chOff x="5002015" y="6656362"/>
            <a:chExt cx="6789448" cy="397857"/>
          </a:xfrm>
        </p:grpSpPr>
        <p:pic>
          <p:nvPicPr>
            <p:cNvPr id="94" name="Picture 9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95" name="Rectangle 94"/>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grpSp>
        <p:nvGrpSpPr>
          <p:cNvPr id="146" name="Group 145"/>
          <p:cNvGrpSpPr/>
          <p:nvPr/>
        </p:nvGrpSpPr>
        <p:grpSpPr>
          <a:xfrm>
            <a:off x="2467044" y="6377102"/>
            <a:ext cx="6864379" cy="397857"/>
            <a:chOff x="5002015" y="6656362"/>
            <a:chExt cx="6789448" cy="397857"/>
          </a:xfrm>
        </p:grpSpPr>
        <p:pic>
          <p:nvPicPr>
            <p:cNvPr id="147" name="Picture 1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148" name="Rectangle 147"/>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149" name="Rounded Rectangle 148"/>
          <p:cNvSpPr/>
          <p:nvPr/>
        </p:nvSpPr>
        <p:spPr>
          <a:xfrm>
            <a:off x="6896100" y="4611883"/>
            <a:ext cx="1666875" cy="11031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67044" y="6377102"/>
            <a:ext cx="6864379" cy="397857"/>
            <a:chOff x="5002015" y="6656362"/>
            <a:chExt cx="6789448" cy="397857"/>
          </a:xfrm>
        </p:grpSpPr>
        <p:pic>
          <p:nvPicPr>
            <p:cNvPr id="151" name="Picture 1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152" name="Rectangle 151"/>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grpSp>
        <p:nvGrpSpPr>
          <p:cNvPr id="224" name="Group 223"/>
          <p:cNvGrpSpPr/>
          <p:nvPr/>
        </p:nvGrpSpPr>
        <p:grpSpPr>
          <a:xfrm>
            <a:off x="1497076" y="2375310"/>
            <a:ext cx="6355139" cy="3019425"/>
            <a:chOff x="947076" y="2379184"/>
            <a:chExt cx="7811044" cy="3711148"/>
          </a:xfrm>
        </p:grpSpPr>
        <p:grpSp>
          <p:nvGrpSpPr>
            <p:cNvPr id="225" name="Group 224"/>
            <p:cNvGrpSpPr/>
            <p:nvPr/>
          </p:nvGrpSpPr>
          <p:grpSpPr>
            <a:xfrm>
              <a:off x="947076" y="2379184"/>
              <a:ext cx="2530507" cy="1816117"/>
              <a:chOff x="947077" y="1499941"/>
              <a:chExt cx="2530507" cy="1816117"/>
            </a:xfrm>
          </p:grpSpPr>
          <p:sp>
            <p:nvSpPr>
              <p:cNvPr id="238" name="TextBox 237"/>
              <p:cNvSpPr txBox="1"/>
              <p:nvPr/>
            </p:nvSpPr>
            <p:spPr>
              <a:xfrm>
                <a:off x="947077" y="1499941"/>
                <a:ext cx="2530507" cy="1428184"/>
              </a:xfrm>
              <a:prstGeom prst="rect">
                <a:avLst/>
              </a:prstGeom>
              <a:solidFill>
                <a:srgbClr val="0F025E"/>
              </a:solidFill>
              <a:ln w="19050">
                <a:solidFill>
                  <a:schemeClr val="tx1"/>
                </a:solidFill>
              </a:ln>
            </p:spPr>
            <p:txBody>
              <a:bodyPr wrap="square" rtlCol="0">
                <a:spAutoFit/>
              </a:bodyPr>
              <a:lstStyle/>
              <a:p>
                <a:r>
                  <a:rPr lang="en-US" sz="1400" dirty="0"/>
                  <a:t> </a:t>
                </a:r>
                <a:r>
                  <a:rPr lang="en-US" sz="1400" dirty="0">
                    <a:solidFill>
                      <a:schemeClr val="accent3">
                        <a:lumMod val="20000"/>
                        <a:lumOff val="80000"/>
                      </a:schemeClr>
                    </a:solidFill>
                  </a:rPr>
                  <a:t>0.4  0.1  </a:t>
                </a:r>
                <a:r>
                  <a:rPr lang="en-US" sz="1400" dirty="0">
                    <a:solidFill>
                      <a:schemeClr val="accent2">
                        <a:lumMod val="60000"/>
                        <a:lumOff val="40000"/>
                      </a:schemeClr>
                    </a:solidFill>
                  </a:rPr>
                  <a:t>0.7</a:t>
                </a:r>
                <a:r>
                  <a:rPr lang="en-US" sz="1400" dirty="0">
                    <a:solidFill>
                      <a:srgbClr val="0070C0"/>
                    </a:solidFill>
                  </a:rPr>
                  <a:t>  </a:t>
                </a:r>
                <a:r>
                  <a:rPr lang="en-US" sz="1400" dirty="0">
                    <a:solidFill>
                      <a:schemeClr val="accent2">
                        <a:lumMod val="50000"/>
                      </a:schemeClr>
                    </a:solidFill>
                  </a:rPr>
                  <a:t>0.9</a:t>
                </a:r>
                <a:r>
                  <a:rPr lang="en-US" sz="1400" dirty="0">
                    <a:solidFill>
                      <a:srgbClr val="0000FF"/>
                    </a:solidFill>
                  </a:rPr>
                  <a:t>  </a:t>
                </a:r>
                <a:r>
                  <a:rPr lang="en-US" sz="1400" dirty="0">
                    <a:solidFill>
                      <a:schemeClr val="accent2">
                        <a:lumMod val="40000"/>
                        <a:lumOff val="60000"/>
                      </a:schemeClr>
                    </a:solidFill>
                  </a:rPr>
                  <a:t>0.6</a:t>
                </a:r>
                <a:r>
                  <a:rPr lang="en-US" sz="1400" dirty="0"/>
                  <a:t>  </a:t>
                </a:r>
                <a:r>
                  <a:rPr lang="en-US" sz="1400" dirty="0">
                    <a:solidFill>
                      <a:schemeClr val="accent2">
                        <a:lumMod val="20000"/>
                        <a:lumOff val="80000"/>
                      </a:schemeClr>
                    </a:solidFill>
                  </a:rPr>
                  <a:t>0.5</a:t>
                </a:r>
              </a:p>
              <a:p>
                <a:r>
                  <a:rPr lang="en-US" sz="1400" dirty="0"/>
                  <a:t> </a:t>
                </a:r>
                <a:r>
                  <a:rPr lang="en-US" sz="1400" dirty="0">
                    <a:solidFill>
                      <a:schemeClr val="accent3">
                        <a:lumMod val="20000"/>
                        <a:lumOff val="80000"/>
                      </a:schemeClr>
                    </a:solidFill>
                  </a:rPr>
                  <a:t>0.3  0.1  </a:t>
                </a:r>
                <a:r>
                  <a:rPr lang="en-US" sz="1400" dirty="0">
                    <a:solidFill>
                      <a:schemeClr val="accent2">
                        <a:lumMod val="75000"/>
                      </a:schemeClr>
                    </a:solidFill>
                  </a:rPr>
                  <a:t>0.8  0.8  </a:t>
                </a:r>
                <a:r>
                  <a:rPr lang="en-US" sz="1400" dirty="0">
                    <a:solidFill>
                      <a:schemeClr val="accent2">
                        <a:lumMod val="20000"/>
                        <a:lumOff val="80000"/>
                      </a:schemeClr>
                    </a:solidFill>
                  </a:rPr>
                  <a:t>0.5</a:t>
                </a:r>
                <a:r>
                  <a:rPr lang="en-US" sz="1400" dirty="0"/>
                  <a:t>  </a:t>
                </a:r>
                <a:r>
                  <a:rPr lang="en-US" sz="1400" dirty="0">
                    <a:solidFill>
                      <a:schemeClr val="accent3">
                        <a:lumMod val="20000"/>
                        <a:lumOff val="80000"/>
                      </a:schemeClr>
                    </a:solidFill>
                  </a:rPr>
                  <a:t>0.3</a:t>
                </a:r>
              </a:p>
              <a:p>
                <a:r>
                  <a:rPr lang="en-US" sz="1400" dirty="0"/>
                  <a:t> </a:t>
                </a:r>
                <a:r>
                  <a:rPr lang="en-US" sz="1400" dirty="0">
                    <a:solidFill>
                      <a:schemeClr val="accent3">
                        <a:lumMod val="20000"/>
                        <a:lumOff val="80000"/>
                      </a:schemeClr>
                    </a:solidFill>
                  </a:rPr>
                  <a:t>0.2</a:t>
                </a:r>
                <a:r>
                  <a:rPr lang="en-US" sz="1400" dirty="0"/>
                  <a:t>  </a:t>
                </a:r>
                <a:r>
                  <a:rPr lang="en-US" sz="1400" dirty="0">
                    <a:solidFill>
                      <a:schemeClr val="accent2">
                        <a:lumMod val="60000"/>
                        <a:lumOff val="40000"/>
                      </a:schemeClr>
                    </a:solidFill>
                  </a:rPr>
                  <a:t>0.7</a:t>
                </a:r>
                <a:r>
                  <a:rPr lang="en-US" sz="1400" dirty="0">
                    <a:solidFill>
                      <a:srgbClr val="0070C0"/>
                    </a:solidFill>
                  </a:rPr>
                  <a:t>  </a:t>
                </a:r>
                <a:r>
                  <a:rPr lang="en-US" sz="1400" dirty="0">
                    <a:solidFill>
                      <a:schemeClr val="accent2">
                        <a:lumMod val="50000"/>
                      </a:schemeClr>
                    </a:solidFill>
                  </a:rPr>
                  <a:t>0.9  0.9  </a:t>
                </a:r>
                <a:r>
                  <a:rPr lang="en-US" sz="1400" dirty="0">
                    <a:solidFill>
                      <a:schemeClr val="accent2">
                        <a:lumMod val="60000"/>
                        <a:lumOff val="40000"/>
                      </a:schemeClr>
                    </a:solidFill>
                  </a:rPr>
                  <a:t>0.7</a:t>
                </a:r>
                <a:r>
                  <a:rPr lang="en-US" sz="1400" dirty="0">
                    <a:solidFill>
                      <a:srgbClr val="0070C0"/>
                    </a:solidFill>
                  </a:rPr>
                  <a:t>  </a:t>
                </a:r>
                <a:r>
                  <a:rPr lang="en-US" sz="1400" dirty="0">
                    <a:solidFill>
                      <a:schemeClr val="accent2">
                        <a:lumMod val="20000"/>
                        <a:lumOff val="80000"/>
                      </a:schemeClr>
                    </a:solidFill>
                  </a:rPr>
                  <a:t>0.5</a:t>
                </a:r>
              </a:p>
              <a:p>
                <a:r>
                  <a:rPr lang="en-US" sz="1400" dirty="0"/>
                  <a:t> </a:t>
                </a:r>
                <a:r>
                  <a:rPr lang="en-US" sz="1400" dirty="0">
                    <a:solidFill>
                      <a:schemeClr val="accent3">
                        <a:lumMod val="20000"/>
                        <a:lumOff val="80000"/>
                      </a:schemeClr>
                    </a:solidFill>
                  </a:rPr>
                  <a:t>0.2</a:t>
                </a:r>
                <a:r>
                  <a:rPr lang="en-US" sz="1400" dirty="0"/>
                  <a:t>  </a:t>
                </a:r>
                <a:r>
                  <a:rPr lang="en-US" sz="1400" dirty="0">
                    <a:solidFill>
                      <a:schemeClr val="accent2">
                        <a:lumMod val="75000"/>
                      </a:schemeClr>
                    </a:solidFill>
                  </a:rPr>
                  <a:t>0.8</a:t>
                </a:r>
                <a:r>
                  <a:rPr lang="en-US" sz="1400" dirty="0">
                    <a:solidFill>
                      <a:srgbClr val="0070C0"/>
                    </a:solidFill>
                  </a:rPr>
                  <a:t>  </a:t>
                </a:r>
                <a:r>
                  <a:rPr lang="en-US" sz="1400" dirty="0">
                    <a:solidFill>
                      <a:schemeClr val="accent2">
                        <a:lumMod val="50000"/>
                      </a:schemeClr>
                    </a:solidFill>
                  </a:rPr>
                  <a:t>0.9</a:t>
                </a:r>
                <a:r>
                  <a:rPr lang="en-US" sz="1400" dirty="0">
                    <a:solidFill>
                      <a:srgbClr val="0070C0"/>
                    </a:solidFill>
                  </a:rPr>
                  <a:t>  </a:t>
                </a:r>
                <a:r>
                  <a:rPr lang="en-US" sz="1400" dirty="0">
                    <a:solidFill>
                      <a:srgbClr val="FF0000"/>
                    </a:solidFill>
                  </a:rPr>
                  <a:t>1.0</a:t>
                </a:r>
                <a:r>
                  <a:rPr lang="en-US" sz="1400" dirty="0">
                    <a:solidFill>
                      <a:srgbClr val="0070C0"/>
                    </a:solidFill>
                  </a:rPr>
                  <a:t>  </a:t>
                </a:r>
                <a:r>
                  <a:rPr lang="en-US" sz="1400" dirty="0">
                    <a:solidFill>
                      <a:schemeClr val="accent2">
                        <a:lumMod val="75000"/>
                      </a:schemeClr>
                    </a:solidFill>
                  </a:rPr>
                  <a:t>0.8</a:t>
                </a:r>
                <a:r>
                  <a:rPr lang="en-US" sz="1400" dirty="0">
                    <a:solidFill>
                      <a:srgbClr val="0070C0"/>
                    </a:solidFill>
                  </a:rPr>
                  <a:t>  </a:t>
                </a:r>
                <a:r>
                  <a:rPr lang="en-US" sz="1400" dirty="0">
                    <a:solidFill>
                      <a:schemeClr val="accent3">
                        <a:lumMod val="20000"/>
                        <a:lumOff val="80000"/>
                      </a:schemeClr>
                    </a:solidFill>
                  </a:rPr>
                  <a:t>0.4</a:t>
                </a:r>
              </a:p>
              <a:p>
                <a:r>
                  <a:rPr lang="en-US" sz="1400" dirty="0"/>
                  <a:t> </a:t>
                </a:r>
                <a:r>
                  <a:rPr lang="en-US" sz="1400" dirty="0">
                    <a:solidFill>
                      <a:schemeClr val="accent3">
                        <a:lumMod val="20000"/>
                        <a:lumOff val="80000"/>
                      </a:schemeClr>
                    </a:solidFill>
                  </a:rPr>
                  <a:t>0.3  0.1  </a:t>
                </a:r>
                <a:r>
                  <a:rPr lang="en-US" sz="1400" dirty="0">
                    <a:solidFill>
                      <a:schemeClr val="accent2">
                        <a:lumMod val="40000"/>
                        <a:lumOff val="60000"/>
                      </a:schemeClr>
                    </a:solidFill>
                  </a:rPr>
                  <a:t>0.6</a:t>
                </a:r>
                <a:r>
                  <a:rPr lang="en-US" sz="1400" dirty="0"/>
                  <a:t>  </a:t>
                </a:r>
                <a:r>
                  <a:rPr lang="en-US" sz="1400" dirty="0">
                    <a:solidFill>
                      <a:schemeClr val="accent2">
                        <a:lumMod val="75000"/>
                      </a:schemeClr>
                    </a:solidFill>
                  </a:rPr>
                  <a:t>0.8</a:t>
                </a:r>
                <a:r>
                  <a:rPr lang="en-US" sz="1400" dirty="0">
                    <a:solidFill>
                      <a:srgbClr val="0070C0"/>
                    </a:solidFill>
                  </a:rPr>
                  <a:t>  </a:t>
                </a:r>
                <a:r>
                  <a:rPr lang="en-US" sz="1400" dirty="0">
                    <a:solidFill>
                      <a:schemeClr val="accent2">
                        <a:lumMod val="50000"/>
                      </a:schemeClr>
                    </a:solidFill>
                  </a:rPr>
                  <a:t>0.9</a:t>
                </a:r>
                <a:r>
                  <a:rPr lang="en-US" sz="1400" dirty="0">
                    <a:solidFill>
                      <a:schemeClr val="accent1">
                        <a:lumMod val="50000"/>
                      </a:schemeClr>
                    </a:solidFill>
                  </a:rPr>
                  <a:t> </a:t>
                </a:r>
                <a:r>
                  <a:rPr lang="en-US" sz="1400" dirty="0">
                    <a:solidFill>
                      <a:srgbClr val="0070C0"/>
                    </a:solidFill>
                  </a:rPr>
                  <a:t> </a:t>
                </a:r>
                <a:r>
                  <a:rPr lang="en-US" sz="1400" dirty="0">
                    <a:solidFill>
                      <a:schemeClr val="accent3">
                        <a:lumMod val="20000"/>
                        <a:lumOff val="80000"/>
                      </a:schemeClr>
                    </a:solidFill>
                  </a:rPr>
                  <a:t>0.3</a:t>
                </a:r>
              </a:p>
            </p:txBody>
          </p:sp>
          <p:sp>
            <p:nvSpPr>
              <p:cNvPr id="239" name="TextBox 238"/>
              <p:cNvSpPr txBox="1"/>
              <p:nvPr/>
            </p:nvSpPr>
            <p:spPr>
              <a:xfrm>
                <a:off x="1001398" y="2937772"/>
                <a:ext cx="2094122" cy="378286"/>
              </a:xfrm>
              <a:prstGeom prst="rect">
                <a:avLst/>
              </a:prstGeom>
              <a:noFill/>
            </p:spPr>
            <p:txBody>
              <a:bodyPr wrap="square" rtlCol="0">
                <a:spAutoFit/>
              </a:bodyPr>
              <a:lstStyle/>
              <a:p>
                <a:r>
                  <a:rPr lang="en-US" sz="1400" b="1" dirty="0">
                    <a:solidFill>
                      <a:schemeClr val="tx2">
                        <a:lumMod val="75000"/>
                      </a:schemeClr>
                    </a:solidFill>
                  </a:rPr>
                  <a:t>Output Probabilities</a:t>
                </a:r>
              </a:p>
            </p:txBody>
          </p:sp>
        </p:grpSp>
        <p:grpSp>
          <p:nvGrpSpPr>
            <p:cNvPr id="226" name="Group 225"/>
            <p:cNvGrpSpPr/>
            <p:nvPr/>
          </p:nvGrpSpPr>
          <p:grpSpPr>
            <a:xfrm>
              <a:off x="3587345" y="2379184"/>
              <a:ext cx="2530507" cy="1805679"/>
              <a:chOff x="3737902" y="1499941"/>
              <a:chExt cx="2530507" cy="1805679"/>
            </a:xfrm>
          </p:grpSpPr>
          <p:sp>
            <p:nvSpPr>
              <p:cNvPr id="236" name="TextBox 235"/>
              <p:cNvSpPr txBox="1"/>
              <p:nvPr/>
            </p:nvSpPr>
            <p:spPr>
              <a:xfrm>
                <a:off x="4148776" y="2929782"/>
                <a:ext cx="1708758" cy="375838"/>
              </a:xfrm>
              <a:prstGeom prst="rect">
                <a:avLst/>
              </a:prstGeom>
              <a:noFill/>
            </p:spPr>
            <p:txBody>
              <a:bodyPr wrap="square" rtlCol="0">
                <a:spAutoFit/>
              </a:bodyPr>
              <a:lstStyle/>
              <a:p>
                <a:r>
                  <a:rPr lang="en-US" sz="1400" b="1" dirty="0"/>
                  <a:t>Threshold = 1.0</a:t>
                </a:r>
              </a:p>
            </p:txBody>
          </p:sp>
          <p:sp>
            <p:nvSpPr>
              <p:cNvPr id="237" name="TextBox 236"/>
              <p:cNvSpPr txBox="1"/>
              <p:nvPr/>
            </p:nvSpPr>
            <p:spPr>
              <a:xfrm>
                <a:off x="3737902" y="1499941"/>
                <a:ext cx="2530507" cy="1428184"/>
              </a:xfrm>
              <a:prstGeom prst="rect">
                <a:avLst/>
              </a:prstGeom>
              <a:solidFill>
                <a:srgbClr val="FFC000"/>
              </a:solidFill>
              <a:ln w="19050">
                <a:solidFill>
                  <a:schemeClr val="tx1"/>
                </a:solidFill>
              </a:ln>
            </p:spPr>
            <p:txBody>
              <a:bodyPr wrap="square" rtlCol="0">
                <a:spAutoFit/>
              </a:bodyPr>
              <a:lstStyle/>
              <a:p>
                <a:r>
                  <a:rPr lang="en-US" sz="1400" dirty="0"/>
                  <a:t>   0     0     0</a:t>
                </a:r>
                <a:r>
                  <a:rPr lang="en-US" sz="1400" dirty="0">
                    <a:solidFill>
                      <a:srgbClr val="FF0000"/>
                    </a:solidFill>
                  </a:rPr>
                  <a:t>     </a:t>
                </a:r>
                <a:r>
                  <a:rPr lang="en-US" sz="1400" dirty="0"/>
                  <a:t>0</a:t>
                </a:r>
                <a:r>
                  <a:rPr lang="en-US" sz="1400" dirty="0">
                    <a:solidFill>
                      <a:srgbClr val="FF0000"/>
                    </a:solidFill>
                  </a:rPr>
                  <a:t>     </a:t>
                </a:r>
                <a:r>
                  <a:rPr lang="en-US" sz="1400" dirty="0"/>
                  <a:t>0     0</a:t>
                </a:r>
              </a:p>
              <a:p>
                <a:r>
                  <a:rPr lang="en-US" sz="1400" dirty="0"/>
                  <a:t>   0     0     0</a:t>
                </a:r>
                <a:r>
                  <a:rPr lang="en-US" sz="1400" dirty="0">
                    <a:solidFill>
                      <a:srgbClr val="FF0000"/>
                    </a:solidFill>
                  </a:rPr>
                  <a:t>     </a:t>
                </a:r>
                <a:r>
                  <a:rPr lang="en-US" sz="1400" dirty="0"/>
                  <a:t>0</a:t>
                </a:r>
                <a:r>
                  <a:rPr lang="en-US" sz="1400" dirty="0">
                    <a:solidFill>
                      <a:srgbClr val="FF0000"/>
                    </a:solidFill>
                  </a:rPr>
                  <a:t>     </a:t>
                </a:r>
                <a:r>
                  <a:rPr lang="en-US" sz="1400" dirty="0"/>
                  <a:t>0     0</a:t>
                </a:r>
              </a:p>
              <a:p>
                <a:r>
                  <a:rPr lang="en-US" sz="1400" dirty="0"/>
                  <a:t>   0     0</a:t>
                </a:r>
                <a:r>
                  <a:rPr lang="en-US" sz="1400" dirty="0">
                    <a:solidFill>
                      <a:srgbClr val="FF0000"/>
                    </a:solidFill>
                  </a:rPr>
                  <a:t>     </a:t>
                </a:r>
                <a:r>
                  <a:rPr lang="en-US" sz="1400" dirty="0"/>
                  <a:t>0     0     0</a:t>
                </a:r>
                <a:r>
                  <a:rPr lang="en-US" sz="1400" dirty="0">
                    <a:solidFill>
                      <a:srgbClr val="FF0000"/>
                    </a:solidFill>
                  </a:rPr>
                  <a:t>     </a:t>
                </a:r>
                <a:r>
                  <a:rPr lang="en-US" sz="1400" dirty="0"/>
                  <a:t>0</a:t>
                </a:r>
              </a:p>
              <a:p>
                <a:r>
                  <a:rPr lang="en-US" sz="1400" dirty="0"/>
                  <a:t>   0     0</a:t>
                </a:r>
                <a:r>
                  <a:rPr lang="en-US" sz="1400" dirty="0">
                    <a:solidFill>
                      <a:srgbClr val="FF0000"/>
                    </a:solidFill>
                  </a:rPr>
                  <a:t>     </a:t>
                </a:r>
                <a:r>
                  <a:rPr lang="en-US" sz="1400" dirty="0"/>
                  <a:t>0</a:t>
                </a:r>
                <a:r>
                  <a:rPr lang="en-US" sz="1400" dirty="0">
                    <a:solidFill>
                      <a:srgbClr val="FF0000"/>
                    </a:solidFill>
                  </a:rPr>
                  <a:t>     1     </a:t>
                </a:r>
                <a:r>
                  <a:rPr lang="en-US" sz="1400" dirty="0"/>
                  <a:t>0</a:t>
                </a:r>
                <a:r>
                  <a:rPr lang="en-US" sz="1400" dirty="0">
                    <a:solidFill>
                      <a:srgbClr val="FF0000"/>
                    </a:solidFill>
                  </a:rPr>
                  <a:t>     </a:t>
                </a:r>
                <a:r>
                  <a:rPr lang="en-US" sz="1400" dirty="0"/>
                  <a:t>0</a:t>
                </a:r>
              </a:p>
              <a:p>
                <a:r>
                  <a:rPr lang="en-US" sz="1400" dirty="0"/>
                  <a:t>   0     0     0</a:t>
                </a:r>
                <a:r>
                  <a:rPr lang="en-US" sz="1400" dirty="0">
                    <a:solidFill>
                      <a:srgbClr val="0070C0"/>
                    </a:solidFill>
                  </a:rPr>
                  <a:t>     </a:t>
                </a:r>
                <a:r>
                  <a:rPr lang="en-US" sz="1400" dirty="0"/>
                  <a:t>0</a:t>
                </a:r>
                <a:r>
                  <a:rPr lang="en-US" sz="1400" dirty="0">
                    <a:solidFill>
                      <a:srgbClr val="FF0000"/>
                    </a:solidFill>
                  </a:rPr>
                  <a:t>     </a:t>
                </a:r>
                <a:r>
                  <a:rPr lang="en-US" sz="1400" dirty="0"/>
                  <a:t>0</a:t>
                </a:r>
                <a:r>
                  <a:rPr lang="en-US" sz="1400" dirty="0">
                    <a:solidFill>
                      <a:srgbClr val="FF0000"/>
                    </a:solidFill>
                  </a:rPr>
                  <a:t>     </a:t>
                </a:r>
                <a:r>
                  <a:rPr lang="en-US" sz="1400" dirty="0"/>
                  <a:t>0</a:t>
                </a:r>
              </a:p>
            </p:txBody>
          </p:sp>
        </p:grpSp>
        <p:grpSp>
          <p:nvGrpSpPr>
            <p:cNvPr id="227" name="Group 226"/>
            <p:cNvGrpSpPr/>
            <p:nvPr/>
          </p:nvGrpSpPr>
          <p:grpSpPr>
            <a:xfrm>
              <a:off x="6227613" y="2379184"/>
              <a:ext cx="2530507" cy="1805679"/>
              <a:chOff x="6528727" y="1499941"/>
              <a:chExt cx="2530507" cy="1805679"/>
            </a:xfrm>
          </p:grpSpPr>
          <p:sp>
            <p:nvSpPr>
              <p:cNvPr id="234" name="TextBox 233"/>
              <p:cNvSpPr txBox="1"/>
              <p:nvPr/>
            </p:nvSpPr>
            <p:spPr>
              <a:xfrm>
                <a:off x="6528727" y="1499941"/>
                <a:ext cx="2530507" cy="1428184"/>
              </a:xfrm>
              <a:prstGeom prst="rect">
                <a:avLst/>
              </a:prstGeom>
              <a:solidFill>
                <a:srgbClr val="FFFF00"/>
              </a:solidFill>
              <a:ln w="19050">
                <a:solidFill>
                  <a:schemeClr val="tx1"/>
                </a:solidFill>
              </a:ln>
            </p:spPr>
            <p:txBody>
              <a:bodyPr wrap="square" rtlCol="0">
                <a:spAutoFit/>
              </a:bodyPr>
              <a:lstStyle/>
              <a:p>
                <a:r>
                  <a:rPr lang="en-US" sz="1400" dirty="0"/>
                  <a:t>   0     0     0</a:t>
                </a:r>
                <a:r>
                  <a:rPr lang="en-US" sz="1400" dirty="0">
                    <a:solidFill>
                      <a:srgbClr val="FF0000"/>
                    </a:solidFill>
                  </a:rPr>
                  <a:t>     1     </a:t>
                </a:r>
                <a:r>
                  <a:rPr lang="en-US" sz="1400" dirty="0"/>
                  <a:t>0     0</a:t>
                </a:r>
              </a:p>
              <a:p>
                <a:r>
                  <a:rPr lang="en-US" sz="1400" dirty="0"/>
                  <a:t>   0     0     0</a:t>
                </a:r>
                <a:r>
                  <a:rPr lang="en-US" sz="1400" dirty="0">
                    <a:solidFill>
                      <a:srgbClr val="FF0000"/>
                    </a:solidFill>
                  </a:rPr>
                  <a:t>     </a:t>
                </a:r>
                <a:r>
                  <a:rPr lang="en-US" sz="1400" dirty="0"/>
                  <a:t>0</a:t>
                </a:r>
                <a:r>
                  <a:rPr lang="en-US" sz="1400" dirty="0">
                    <a:solidFill>
                      <a:srgbClr val="FF0000"/>
                    </a:solidFill>
                  </a:rPr>
                  <a:t>     </a:t>
                </a:r>
                <a:r>
                  <a:rPr lang="en-US" sz="1400" dirty="0"/>
                  <a:t>0     0</a:t>
                </a:r>
              </a:p>
              <a:p>
                <a:r>
                  <a:rPr lang="en-US" sz="1400" dirty="0"/>
                  <a:t>   0     0</a:t>
                </a:r>
                <a:r>
                  <a:rPr lang="en-US" sz="1400" dirty="0">
                    <a:solidFill>
                      <a:srgbClr val="FF0000"/>
                    </a:solidFill>
                  </a:rPr>
                  <a:t>     1     1     </a:t>
                </a:r>
                <a:r>
                  <a:rPr lang="en-US" sz="1400" dirty="0"/>
                  <a:t>0</a:t>
                </a:r>
                <a:r>
                  <a:rPr lang="en-US" sz="1400" dirty="0">
                    <a:solidFill>
                      <a:srgbClr val="FF0000"/>
                    </a:solidFill>
                  </a:rPr>
                  <a:t>     </a:t>
                </a:r>
                <a:r>
                  <a:rPr lang="en-US" sz="1400" dirty="0"/>
                  <a:t>0</a:t>
                </a:r>
              </a:p>
              <a:p>
                <a:r>
                  <a:rPr lang="en-US" sz="1400" dirty="0"/>
                  <a:t>   0     0</a:t>
                </a:r>
                <a:r>
                  <a:rPr lang="en-US" sz="1400" dirty="0">
                    <a:solidFill>
                      <a:srgbClr val="FF0000"/>
                    </a:solidFill>
                  </a:rPr>
                  <a:t>     1     1     </a:t>
                </a:r>
                <a:r>
                  <a:rPr lang="en-US" sz="1400" dirty="0"/>
                  <a:t>0</a:t>
                </a:r>
                <a:r>
                  <a:rPr lang="en-US" sz="1400" dirty="0">
                    <a:solidFill>
                      <a:srgbClr val="FF0000"/>
                    </a:solidFill>
                  </a:rPr>
                  <a:t>     </a:t>
                </a:r>
                <a:r>
                  <a:rPr lang="en-US" sz="1400" dirty="0"/>
                  <a:t>0</a:t>
                </a:r>
              </a:p>
              <a:p>
                <a:r>
                  <a:rPr lang="en-US" sz="1400" dirty="0"/>
                  <a:t>   0     0     0</a:t>
                </a:r>
                <a:r>
                  <a:rPr lang="en-US" sz="1400" dirty="0">
                    <a:solidFill>
                      <a:srgbClr val="0070C0"/>
                    </a:solidFill>
                  </a:rPr>
                  <a:t>     </a:t>
                </a:r>
                <a:r>
                  <a:rPr lang="en-US" sz="1400" dirty="0"/>
                  <a:t>0</a:t>
                </a:r>
                <a:r>
                  <a:rPr lang="en-US" sz="1400" dirty="0">
                    <a:solidFill>
                      <a:srgbClr val="FF0000"/>
                    </a:solidFill>
                  </a:rPr>
                  <a:t>     1     </a:t>
                </a:r>
                <a:r>
                  <a:rPr lang="en-US" sz="1400" dirty="0"/>
                  <a:t>0</a:t>
                </a:r>
              </a:p>
            </p:txBody>
          </p:sp>
          <p:sp>
            <p:nvSpPr>
              <p:cNvPr id="235" name="TextBox 234"/>
              <p:cNvSpPr txBox="1"/>
              <p:nvPr/>
            </p:nvSpPr>
            <p:spPr>
              <a:xfrm>
                <a:off x="6939601" y="2929782"/>
                <a:ext cx="1708758" cy="375838"/>
              </a:xfrm>
              <a:prstGeom prst="rect">
                <a:avLst/>
              </a:prstGeom>
              <a:noFill/>
            </p:spPr>
            <p:txBody>
              <a:bodyPr wrap="square" rtlCol="0">
                <a:spAutoFit/>
              </a:bodyPr>
              <a:lstStyle/>
              <a:p>
                <a:r>
                  <a:rPr lang="en-US" sz="1400" b="1" dirty="0"/>
                  <a:t>Threshold = 0.9</a:t>
                </a:r>
              </a:p>
            </p:txBody>
          </p:sp>
        </p:grpSp>
        <p:grpSp>
          <p:nvGrpSpPr>
            <p:cNvPr id="228" name="Group 227"/>
            <p:cNvGrpSpPr/>
            <p:nvPr/>
          </p:nvGrpSpPr>
          <p:grpSpPr>
            <a:xfrm>
              <a:off x="5158083" y="4237167"/>
              <a:ext cx="2530507" cy="1853165"/>
              <a:chOff x="8247939" y="4021348"/>
              <a:chExt cx="2530507" cy="1853165"/>
            </a:xfrm>
          </p:grpSpPr>
          <p:sp>
            <p:nvSpPr>
              <p:cNvPr id="232" name="TextBox 231"/>
              <p:cNvSpPr txBox="1"/>
              <p:nvPr/>
            </p:nvSpPr>
            <p:spPr>
              <a:xfrm>
                <a:off x="8247939" y="4021348"/>
                <a:ext cx="2530507" cy="1428184"/>
              </a:xfrm>
              <a:prstGeom prst="rect">
                <a:avLst/>
              </a:prstGeom>
              <a:solidFill>
                <a:srgbClr val="0F025E"/>
              </a:solidFill>
              <a:ln w="19050">
                <a:solidFill>
                  <a:schemeClr val="tx1"/>
                </a:solidFill>
              </a:ln>
            </p:spPr>
            <p:txBody>
              <a:bodyPr wrap="square" rtlCol="0">
                <a:spAutoFit/>
              </a:bodyPr>
              <a:lstStyle/>
              <a:p>
                <a:r>
                  <a:rPr lang="en-US" sz="1400" dirty="0">
                    <a:solidFill>
                      <a:srgbClr val="FFFF00"/>
                    </a:solidFill>
                  </a:rPr>
                  <a:t>   0     0     </a:t>
                </a:r>
                <a:r>
                  <a:rPr lang="en-US" sz="1400" dirty="0">
                    <a:solidFill>
                      <a:srgbClr val="FF0000"/>
                    </a:solidFill>
                  </a:rPr>
                  <a:t>1     1     </a:t>
                </a:r>
                <a:r>
                  <a:rPr lang="en-US" sz="1400" dirty="0">
                    <a:solidFill>
                      <a:srgbClr val="FFFF00"/>
                    </a:solidFill>
                  </a:rPr>
                  <a:t>0     0</a:t>
                </a:r>
              </a:p>
              <a:p>
                <a:r>
                  <a:rPr lang="en-US" sz="1400" dirty="0">
                    <a:solidFill>
                      <a:srgbClr val="FFFF00"/>
                    </a:solidFill>
                  </a:rPr>
                  <a:t>   0     0     </a:t>
                </a:r>
                <a:r>
                  <a:rPr lang="en-US" sz="1400" dirty="0">
                    <a:solidFill>
                      <a:srgbClr val="FF0000"/>
                    </a:solidFill>
                  </a:rPr>
                  <a:t>1     1     </a:t>
                </a:r>
                <a:r>
                  <a:rPr lang="en-US" sz="1400" dirty="0">
                    <a:solidFill>
                      <a:srgbClr val="FFFF00"/>
                    </a:solidFill>
                  </a:rPr>
                  <a:t>0     0</a:t>
                </a:r>
              </a:p>
              <a:p>
                <a:r>
                  <a:rPr lang="en-US" sz="1400" dirty="0">
                    <a:solidFill>
                      <a:srgbClr val="FFFF00"/>
                    </a:solidFill>
                  </a:rPr>
                  <a:t>   0     </a:t>
                </a:r>
                <a:r>
                  <a:rPr lang="en-US" sz="1400" dirty="0">
                    <a:solidFill>
                      <a:srgbClr val="FF0000"/>
                    </a:solidFill>
                  </a:rPr>
                  <a:t>1     1     1     1    </a:t>
                </a:r>
                <a:r>
                  <a:rPr lang="en-US" sz="1400" dirty="0">
                    <a:solidFill>
                      <a:srgbClr val="FFFF00"/>
                    </a:solidFill>
                  </a:rPr>
                  <a:t> 0</a:t>
                </a:r>
              </a:p>
              <a:p>
                <a:r>
                  <a:rPr lang="en-US" sz="1400" dirty="0">
                    <a:solidFill>
                      <a:srgbClr val="FFFF00"/>
                    </a:solidFill>
                  </a:rPr>
                  <a:t>   0     </a:t>
                </a:r>
                <a:r>
                  <a:rPr lang="en-US" sz="1400" dirty="0">
                    <a:solidFill>
                      <a:srgbClr val="FF0000"/>
                    </a:solidFill>
                  </a:rPr>
                  <a:t>1     1     1     1   </a:t>
                </a:r>
                <a:r>
                  <a:rPr lang="en-US" sz="1400" dirty="0">
                    <a:solidFill>
                      <a:srgbClr val="FFFF00"/>
                    </a:solidFill>
                  </a:rPr>
                  <a:t>  0</a:t>
                </a:r>
              </a:p>
              <a:p>
                <a:r>
                  <a:rPr lang="en-US" sz="1400" dirty="0"/>
                  <a:t>  </a:t>
                </a:r>
                <a:r>
                  <a:rPr lang="en-US" sz="1400" dirty="0">
                    <a:solidFill>
                      <a:srgbClr val="FFFF00"/>
                    </a:solidFill>
                  </a:rPr>
                  <a:t> 0     0     0     </a:t>
                </a:r>
                <a:r>
                  <a:rPr lang="en-US" sz="1400" dirty="0">
                    <a:solidFill>
                      <a:srgbClr val="FF0000"/>
                    </a:solidFill>
                  </a:rPr>
                  <a:t>1     1     </a:t>
                </a:r>
                <a:r>
                  <a:rPr lang="en-US" sz="1400" dirty="0">
                    <a:solidFill>
                      <a:srgbClr val="FFFF00"/>
                    </a:solidFill>
                  </a:rPr>
                  <a:t>0</a:t>
                </a:r>
              </a:p>
            </p:txBody>
          </p:sp>
          <p:sp>
            <p:nvSpPr>
              <p:cNvPr id="233" name="TextBox 232"/>
              <p:cNvSpPr txBox="1"/>
              <p:nvPr/>
            </p:nvSpPr>
            <p:spPr>
              <a:xfrm>
                <a:off x="8658813" y="5498675"/>
                <a:ext cx="1708758" cy="375838"/>
              </a:xfrm>
              <a:prstGeom prst="rect">
                <a:avLst/>
              </a:prstGeom>
              <a:noFill/>
            </p:spPr>
            <p:txBody>
              <a:bodyPr wrap="square" rtlCol="0">
                <a:spAutoFit/>
              </a:bodyPr>
              <a:lstStyle/>
              <a:p>
                <a:r>
                  <a:rPr lang="en-US" sz="1400" b="1" dirty="0"/>
                  <a:t>Threshold</a:t>
                </a:r>
                <a:r>
                  <a:rPr lang="en-US" sz="1400" dirty="0"/>
                  <a:t> </a:t>
                </a:r>
                <a:r>
                  <a:rPr lang="en-US" sz="1400" b="1" dirty="0"/>
                  <a:t>= 0.7</a:t>
                </a:r>
              </a:p>
            </p:txBody>
          </p:sp>
        </p:grpSp>
        <p:grpSp>
          <p:nvGrpSpPr>
            <p:cNvPr id="229" name="Group 228"/>
            <p:cNvGrpSpPr/>
            <p:nvPr/>
          </p:nvGrpSpPr>
          <p:grpSpPr>
            <a:xfrm>
              <a:off x="2216702" y="4232113"/>
              <a:ext cx="2530507" cy="1833334"/>
              <a:chOff x="3737902" y="4225844"/>
              <a:chExt cx="2530507" cy="1833334"/>
            </a:xfrm>
          </p:grpSpPr>
          <p:sp>
            <p:nvSpPr>
              <p:cNvPr id="230" name="TextBox 229"/>
              <p:cNvSpPr txBox="1"/>
              <p:nvPr/>
            </p:nvSpPr>
            <p:spPr>
              <a:xfrm>
                <a:off x="3737902" y="4225844"/>
                <a:ext cx="2530507" cy="1428184"/>
              </a:xfrm>
              <a:prstGeom prst="rect">
                <a:avLst/>
              </a:prstGeom>
              <a:solidFill>
                <a:schemeClr val="accent6">
                  <a:lumMod val="60000"/>
                  <a:lumOff val="40000"/>
                </a:schemeClr>
              </a:solidFill>
              <a:ln w="19050">
                <a:solidFill>
                  <a:schemeClr val="tx1"/>
                </a:solidFill>
              </a:ln>
            </p:spPr>
            <p:txBody>
              <a:bodyPr wrap="square" rtlCol="0">
                <a:spAutoFit/>
              </a:bodyPr>
              <a:lstStyle/>
              <a:p>
                <a:r>
                  <a:rPr lang="en-US" sz="1400" dirty="0"/>
                  <a:t>   0     0     0</a:t>
                </a:r>
                <a:r>
                  <a:rPr lang="en-US" sz="1400" dirty="0">
                    <a:solidFill>
                      <a:srgbClr val="FF0000"/>
                    </a:solidFill>
                  </a:rPr>
                  <a:t>     1     </a:t>
                </a:r>
                <a:r>
                  <a:rPr lang="en-US" sz="1400" dirty="0"/>
                  <a:t>0     0</a:t>
                </a:r>
              </a:p>
              <a:p>
                <a:r>
                  <a:rPr lang="en-US" sz="1400" dirty="0"/>
                  <a:t>   0     0     </a:t>
                </a:r>
                <a:r>
                  <a:rPr lang="en-US" sz="1400" dirty="0">
                    <a:solidFill>
                      <a:srgbClr val="FF0000"/>
                    </a:solidFill>
                  </a:rPr>
                  <a:t>1     1     </a:t>
                </a:r>
                <a:r>
                  <a:rPr lang="en-US" sz="1400" dirty="0"/>
                  <a:t>0     0</a:t>
                </a:r>
              </a:p>
              <a:p>
                <a:r>
                  <a:rPr lang="en-US" sz="1400" dirty="0"/>
                  <a:t>   0     0</a:t>
                </a:r>
                <a:r>
                  <a:rPr lang="en-US" sz="1400" dirty="0">
                    <a:solidFill>
                      <a:srgbClr val="FF0000"/>
                    </a:solidFill>
                  </a:rPr>
                  <a:t>     1     1     </a:t>
                </a:r>
                <a:r>
                  <a:rPr lang="en-US" sz="1400" dirty="0"/>
                  <a:t>0</a:t>
                </a:r>
                <a:r>
                  <a:rPr lang="en-US" sz="1400" dirty="0">
                    <a:solidFill>
                      <a:srgbClr val="FF0000"/>
                    </a:solidFill>
                  </a:rPr>
                  <a:t>     </a:t>
                </a:r>
                <a:r>
                  <a:rPr lang="en-US" sz="1400" dirty="0"/>
                  <a:t>0</a:t>
                </a:r>
              </a:p>
              <a:p>
                <a:r>
                  <a:rPr lang="en-US" sz="1400" dirty="0"/>
                  <a:t>   0     </a:t>
                </a:r>
                <a:r>
                  <a:rPr lang="en-US" sz="1400" dirty="0">
                    <a:solidFill>
                      <a:srgbClr val="FF0000"/>
                    </a:solidFill>
                  </a:rPr>
                  <a:t>1     1     1     1     </a:t>
                </a:r>
                <a:r>
                  <a:rPr lang="en-US" sz="1400" dirty="0"/>
                  <a:t>0</a:t>
                </a:r>
              </a:p>
              <a:p>
                <a:r>
                  <a:rPr lang="en-US" sz="1400" dirty="0"/>
                  <a:t>   0     0     0</a:t>
                </a:r>
                <a:r>
                  <a:rPr lang="en-US" sz="1400" dirty="0">
                    <a:solidFill>
                      <a:srgbClr val="0070C0"/>
                    </a:solidFill>
                  </a:rPr>
                  <a:t>     </a:t>
                </a:r>
                <a:r>
                  <a:rPr lang="en-US" sz="1400" dirty="0">
                    <a:solidFill>
                      <a:srgbClr val="FF0000"/>
                    </a:solidFill>
                  </a:rPr>
                  <a:t>1     1     </a:t>
                </a:r>
                <a:r>
                  <a:rPr lang="en-US" sz="1400" dirty="0"/>
                  <a:t>0</a:t>
                </a:r>
              </a:p>
            </p:txBody>
          </p:sp>
          <p:sp>
            <p:nvSpPr>
              <p:cNvPr id="231" name="TextBox 230"/>
              <p:cNvSpPr txBox="1"/>
              <p:nvPr/>
            </p:nvSpPr>
            <p:spPr>
              <a:xfrm>
                <a:off x="4148776" y="5683339"/>
                <a:ext cx="1708758" cy="375839"/>
              </a:xfrm>
              <a:prstGeom prst="rect">
                <a:avLst/>
              </a:prstGeom>
              <a:noFill/>
            </p:spPr>
            <p:txBody>
              <a:bodyPr wrap="square" rtlCol="0">
                <a:spAutoFit/>
              </a:bodyPr>
              <a:lstStyle/>
              <a:p>
                <a:r>
                  <a:rPr lang="en-US" sz="1400" b="1" dirty="0"/>
                  <a:t>Threshold = 0.8</a:t>
                </a:r>
              </a:p>
            </p:txBody>
          </p:sp>
        </p:grpSp>
      </p:grpSp>
      <p:sp>
        <p:nvSpPr>
          <p:cNvPr id="240" name="TextBox 239"/>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45259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25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9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49"/>
                                        </p:tgtEl>
                                        <p:attrNameLst>
                                          <p:attrName>style.visibility</p:attrName>
                                        </p:attrNameLst>
                                      </p:cBhvr>
                                      <p:to>
                                        <p:strVal val="hidden"/>
                                      </p:to>
                                    </p:set>
                                  </p:childTnLst>
                                </p:cTn>
                              </p:par>
                              <p:par>
                                <p:cTn id="21" presetID="6" presetClass="emph" presetSubtype="0" fill="hold" nodeType="withEffect">
                                  <p:stCondLst>
                                    <p:cond delay="0"/>
                                  </p:stCondLst>
                                  <p:childTnLst>
                                    <p:animScale>
                                      <p:cBhvr>
                                        <p:cTn id="22" dur="250" fill="hold"/>
                                        <p:tgtEl>
                                          <p:spTgt spid="153"/>
                                        </p:tgtEl>
                                      </p:cBhvr>
                                      <p:by x="40000" y="40000"/>
                                    </p:animScale>
                                  </p:childTnLst>
                                </p:cTn>
                              </p:par>
                              <p:par>
                                <p:cTn id="23" presetID="42" presetClass="path" presetSubtype="0" accel="50000" decel="50000" fill="hold" nodeType="withEffect">
                                  <p:stCondLst>
                                    <p:cond delay="0"/>
                                  </p:stCondLst>
                                  <p:childTnLst>
                                    <p:animMotion origin="layout" path="M 4.16667E-6 -4.07407E-6 L 0.272 -0.1831 " pathEditMode="relative" rAng="0" ptsTypes="AA">
                                      <p:cBhvr>
                                        <p:cTn id="24" dur="250" fill="hold"/>
                                        <p:tgtEl>
                                          <p:spTgt spid="153"/>
                                        </p:tgtEl>
                                        <p:attrNameLst>
                                          <p:attrName>ppt_x</p:attrName>
                                          <p:attrName>ppt_y</p:attrName>
                                        </p:attrNameLst>
                                      </p:cBhvr>
                                      <p:rCtr x="13594" y="-9167"/>
                                    </p:animMotion>
                                  </p:childTnLst>
                                </p:cTn>
                              </p:par>
                              <p:par>
                                <p:cTn id="25" presetID="1" presetClass="exit" presetSubtype="0" fill="hold" grpId="1" nodeType="withEffect">
                                  <p:stCondLst>
                                    <p:cond delay="0"/>
                                  </p:stCondLst>
                                  <p:childTnLst>
                                    <p:set>
                                      <p:cBhvr>
                                        <p:cTn id="26" dur="1" fill="hold">
                                          <p:stCondLst>
                                            <p:cond delay="0"/>
                                          </p:stCondLst>
                                        </p:cTn>
                                        <p:tgtEl>
                                          <p:spTgt spid="118"/>
                                        </p:tgtEl>
                                        <p:attrNameLst>
                                          <p:attrName>style.visibility</p:attrName>
                                        </p:attrNameLst>
                                      </p:cBhvr>
                                      <p:to>
                                        <p:strVal val="hidden"/>
                                      </p:to>
                                    </p:set>
                                  </p:childTnLst>
                                </p:cTn>
                              </p:par>
                            </p:childTnLst>
                          </p:cTn>
                        </p:par>
                        <p:par>
                          <p:cTn id="27" fill="hold">
                            <p:stCondLst>
                              <p:cond delay="250"/>
                            </p:stCondLst>
                            <p:childTnLst>
                              <p:par>
                                <p:cTn id="28" presetID="1" presetClass="entr" presetSubtype="0" fill="hold" grpId="0" nodeType="afterEffect">
                                  <p:stCondLst>
                                    <p:cond delay="0"/>
                                  </p:stCondLst>
                                  <p:childTnLst>
                                    <p:set>
                                      <p:cBhvr>
                                        <p:cTn id="29" dur="1" fill="hold">
                                          <p:stCondLst>
                                            <p:cond delay="0"/>
                                          </p:stCondLst>
                                        </p:cTn>
                                        <p:tgtEl>
                                          <p:spTgt spid="18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 presetClass="emph" presetSubtype="0" fill="hold" nodeType="clickEffect">
                                  <p:stCondLst>
                                    <p:cond delay="0"/>
                                  </p:stCondLst>
                                  <p:childTnLst>
                                    <p:animScale>
                                      <p:cBhvr>
                                        <p:cTn id="43" dur="250" fill="hold"/>
                                        <p:tgtEl>
                                          <p:spTgt spid="224"/>
                                        </p:tgtEl>
                                      </p:cBhvr>
                                      <p:by x="50000" y="50000"/>
                                    </p:animScale>
                                  </p:childTnLst>
                                </p:cTn>
                              </p:par>
                              <p:par>
                                <p:cTn id="44" presetID="42" presetClass="path" presetSubtype="0" accel="50000" decel="50000" fill="hold" nodeType="withEffect">
                                  <p:stCondLst>
                                    <p:cond delay="0"/>
                                  </p:stCondLst>
                                  <p:childTnLst>
                                    <p:animMotion origin="layout" path="M -3.33333E-6 4.81481E-6 L -0.02786 -0.1095 " pathEditMode="relative" rAng="0" ptsTypes="AA">
                                      <p:cBhvr>
                                        <p:cTn id="45" dur="250" fill="hold"/>
                                        <p:tgtEl>
                                          <p:spTgt spid="224"/>
                                        </p:tgtEl>
                                        <p:attrNameLst>
                                          <p:attrName>ppt_x</p:attrName>
                                          <p:attrName>ppt_y</p:attrName>
                                        </p:attrNameLst>
                                      </p:cBhvr>
                                      <p:rCtr x="-1393" y="-5486"/>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8"/>
                                        </p:tgtEl>
                                        <p:attrNameLst>
                                          <p:attrName>style.visibility</p:attrName>
                                        </p:attrNameLst>
                                      </p:cBhvr>
                                      <p:to>
                                        <p:strVal val="visible"/>
                                      </p:to>
                                    </p:set>
                                  </p:childTnLst>
                                </p:cTn>
                              </p:par>
                              <p:par>
                                <p:cTn id="56" presetID="6" presetClass="emph" presetSubtype="0" fill="hold" nodeType="withEffect">
                                  <p:stCondLst>
                                    <p:cond delay="0"/>
                                  </p:stCondLst>
                                  <p:childTnLst>
                                    <p:animScale>
                                      <p:cBhvr>
                                        <p:cTn id="57" dur="250" fill="hold"/>
                                        <p:tgtEl>
                                          <p:spTgt spid="71"/>
                                        </p:tgtEl>
                                      </p:cBhvr>
                                      <p:by x="70000" y="7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54" grpId="0"/>
      <p:bldP spid="55" grpId="0"/>
      <p:bldP spid="56" grpId="0" animBg="1"/>
      <p:bldP spid="118" grpId="0" animBg="1"/>
      <p:bldP spid="118" grpId="1" animBg="1"/>
      <p:bldP spid="128" grpId="0"/>
      <p:bldP spid="149" grpId="0" animBg="1"/>
      <p:bldP spid="14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158803" y="1561024"/>
            <a:ext cx="9507659" cy="4153172"/>
            <a:chOff x="1158803" y="1561024"/>
            <a:chExt cx="9507659" cy="4153172"/>
          </a:xfrm>
        </p:grpSpPr>
        <p:grpSp>
          <p:nvGrpSpPr>
            <p:cNvPr id="23" name="Group 22"/>
            <p:cNvGrpSpPr/>
            <p:nvPr/>
          </p:nvGrpSpPr>
          <p:grpSpPr>
            <a:xfrm>
              <a:off x="1158803" y="1561024"/>
              <a:ext cx="9507659" cy="4082877"/>
              <a:chOff x="781116" y="1570963"/>
              <a:chExt cx="9507659" cy="4082877"/>
            </a:xfrm>
          </p:grpSpPr>
          <p:sp>
            <p:nvSpPr>
              <p:cNvPr id="25" name="Rectangle 24"/>
              <p:cNvSpPr/>
              <p:nvPr/>
            </p:nvSpPr>
            <p:spPr>
              <a:xfrm>
                <a:off x="4875296"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6" name="Rectangle 25"/>
              <p:cNvSpPr/>
              <p:nvPr/>
            </p:nvSpPr>
            <p:spPr>
              <a:xfrm>
                <a:off x="4875296" y="3212779"/>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32622" y="1739566"/>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662599"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a:off x="5573128" y="422944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298764" y="5172577"/>
                <a:ext cx="3292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1" name="Group 30"/>
              <p:cNvGrpSpPr/>
              <p:nvPr/>
            </p:nvGrpSpPr>
            <p:grpSpPr>
              <a:xfrm>
                <a:off x="781116" y="1570963"/>
                <a:ext cx="1345867" cy="1270923"/>
                <a:chOff x="2042147" y="2813593"/>
                <a:chExt cx="2111334" cy="2111334"/>
              </a:xfrm>
            </p:grpSpPr>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47" name="Picture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49" name="Picture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sp>
            <p:nvSpPr>
              <p:cNvPr id="32" name="TextBox 31"/>
              <p:cNvSpPr txBox="1"/>
              <p:nvPr/>
            </p:nvSpPr>
            <p:spPr>
              <a:xfrm>
                <a:off x="2618713" y="2036163"/>
                <a:ext cx="784402" cy="369332"/>
              </a:xfrm>
              <a:prstGeom prst="rect">
                <a:avLst/>
              </a:prstGeom>
              <a:noFill/>
            </p:spPr>
            <p:txBody>
              <a:bodyPr wrap="square" rtlCol="0">
                <a:spAutoFit/>
              </a:bodyPr>
              <a:lstStyle/>
              <a:p>
                <a:pPr algn="ctr"/>
                <a:r>
                  <a:rPr lang="en-US" dirty="0"/>
                  <a:t>Input</a:t>
                </a:r>
              </a:p>
            </p:txBody>
          </p:sp>
          <p:sp>
            <p:nvSpPr>
              <p:cNvPr id="33" name="TextBox 32"/>
              <p:cNvSpPr txBox="1"/>
              <p:nvPr/>
            </p:nvSpPr>
            <p:spPr>
              <a:xfrm>
                <a:off x="5038051" y="3509376"/>
                <a:ext cx="1090033" cy="369332"/>
              </a:xfrm>
              <a:prstGeom prst="rect">
                <a:avLst/>
              </a:prstGeom>
              <a:noFill/>
            </p:spPr>
            <p:txBody>
              <a:bodyPr wrap="square" rtlCol="0">
                <a:spAutoFit/>
              </a:bodyPr>
              <a:lstStyle/>
              <a:p>
                <a:pPr algn="ctr"/>
                <a:r>
                  <a:rPr lang="en-US" dirty="0"/>
                  <a:t>Localizer</a:t>
                </a:r>
              </a:p>
            </p:txBody>
          </p:sp>
          <p:sp>
            <p:nvSpPr>
              <p:cNvPr id="34" name="TextBox 33"/>
              <p:cNvSpPr txBox="1"/>
              <p:nvPr/>
            </p:nvSpPr>
            <p:spPr>
              <a:xfrm>
                <a:off x="6611758" y="4969229"/>
                <a:ext cx="1497637" cy="369332"/>
              </a:xfrm>
              <a:prstGeom prst="rect">
                <a:avLst/>
              </a:prstGeom>
              <a:noFill/>
            </p:spPr>
            <p:txBody>
              <a:bodyPr wrap="square" rtlCol="0">
                <a:spAutoFit/>
              </a:bodyPr>
              <a:lstStyle/>
              <a:p>
                <a:pPr algn="ctr"/>
                <a:r>
                  <a:rPr lang="en-US" dirty="0" err="1"/>
                  <a:t>Thresholding</a:t>
                </a:r>
                <a:r>
                  <a:rPr lang="en-US" dirty="0"/>
                  <a:t> </a:t>
                </a:r>
              </a:p>
            </p:txBody>
          </p:sp>
          <p:sp>
            <p:nvSpPr>
              <p:cNvPr id="35" name="TextBox 34"/>
              <p:cNvSpPr txBox="1"/>
              <p:nvPr/>
            </p:nvSpPr>
            <p:spPr>
              <a:xfrm>
                <a:off x="5038051" y="4987911"/>
                <a:ext cx="1090033" cy="369332"/>
              </a:xfrm>
              <a:prstGeom prst="rect">
                <a:avLst/>
              </a:prstGeom>
              <a:noFill/>
            </p:spPr>
            <p:txBody>
              <a:bodyPr wrap="square" rtlCol="0">
                <a:spAutoFit/>
              </a:bodyPr>
              <a:lstStyle/>
              <a:p>
                <a:pPr algn="ctr"/>
                <a:r>
                  <a:rPr lang="en-US" dirty="0"/>
                  <a:t>Output</a:t>
                </a:r>
              </a:p>
            </p:txBody>
          </p:sp>
          <p:cxnSp>
            <p:nvCxnSpPr>
              <p:cNvPr id="36" name="Straight Arrow Connector 35"/>
              <p:cNvCxnSpPr/>
              <p:nvPr/>
            </p:nvCxnSpPr>
            <p:spPr>
              <a:xfrm rot="16200000">
                <a:off x="828679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16200000">
                <a:off x="2116031" y="198496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Arc 37"/>
              <p:cNvSpPr/>
              <p:nvPr/>
            </p:nvSpPr>
            <p:spPr>
              <a:xfrm>
                <a:off x="2295158" y="2125268"/>
                <a:ext cx="3269160" cy="1838890"/>
              </a:xfrm>
              <a:prstGeom prst="arc">
                <a:avLst>
                  <a:gd name="adj1" fmla="val 15659911"/>
                  <a:gd name="adj2" fmla="val 252687"/>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8491664"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rot="16200000">
                <a:off x="1009258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8458848" y="4969229"/>
                <a:ext cx="1497637" cy="369332"/>
              </a:xfrm>
              <a:prstGeom prst="rect">
                <a:avLst/>
              </a:prstGeom>
              <a:noFill/>
            </p:spPr>
            <p:txBody>
              <a:bodyPr wrap="square" rtlCol="0">
                <a:spAutoFit/>
              </a:bodyPr>
              <a:lstStyle/>
              <a:p>
                <a:pPr algn="ctr"/>
                <a:r>
                  <a:rPr lang="en-US" dirty="0"/>
                  <a:t>Dilation</a:t>
                </a:r>
              </a:p>
            </p:txBody>
          </p:sp>
        </p:grpSp>
        <p:sp>
          <p:nvSpPr>
            <p:cNvPr id="24" name="Rounded Rectangle 23"/>
            <p:cNvSpPr/>
            <p:nvPr/>
          </p:nvSpPr>
          <p:spPr>
            <a:xfrm>
              <a:off x="8733745" y="4611079"/>
              <a:ext cx="1666875" cy="11031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8919226" y="1350469"/>
            <a:ext cx="1216060" cy="253916"/>
          </a:xfrm>
          <a:prstGeom prst="rect">
            <a:avLst/>
          </a:prstGeom>
          <a:solidFill>
            <a:srgbClr val="7030A0"/>
          </a:solidFill>
        </p:spPr>
        <p:txBody>
          <a:bodyPr wrap="square" rtlCol="0">
            <a:spAutoFit/>
          </a:bodyPr>
          <a:lstStyle/>
          <a:p>
            <a:r>
              <a:rPr lang="en-US" sz="1000" dirty="0">
                <a:solidFill>
                  <a:srgbClr val="FFFF00"/>
                </a:solidFill>
              </a:rPr>
              <a:t>Evaluation Pipeline</a:t>
            </a:r>
          </a:p>
        </p:txBody>
      </p:sp>
      <p:sp>
        <p:nvSpPr>
          <p:cNvPr id="51" name="TextBox 50"/>
          <p:cNvSpPr txBox="1"/>
          <p:nvPr/>
        </p:nvSpPr>
        <p:spPr>
          <a:xfrm>
            <a:off x="5088929" y="1433726"/>
            <a:ext cx="2196630" cy="400110"/>
          </a:xfrm>
          <a:prstGeom prst="rect">
            <a:avLst/>
          </a:prstGeom>
          <a:solidFill>
            <a:srgbClr val="7030A0"/>
          </a:solidFill>
        </p:spPr>
        <p:txBody>
          <a:bodyPr wrap="square" rtlCol="0">
            <a:spAutoFit/>
          </a:bodyPr>
          <a:lstStyle/>
          <a:p>
            <a:r>
              <a:rPr lang="en-US" sz="2000" dirty="0">
                <a:solidFill>
                  <a:srgbClr val="FFFF00"/>
                </a:solidFill>
              </a:rPr>
              <a:t>Evaluation Pipeline</a:t>
            </a:r>
          </a:p>
        </p:txBody>
      </p:sp>
      <p:sp>
        <p:nvSpPr>
          <p:cNvPr id="52" name="TextBox 51"/>
          <p:cNvSpPr txBox="1"/>
          <p:nvPr/>
        </p:nvSpPr>
        <p:spPr>
          <a:xfrm>
            <a:off x="648516" y="145758"/>
            <a:ext cx="9113669" cy="1015663"/>
          </a:xfrm>
          <a:prstGeom prst="rect">
            <a:avLst/>
          </a:prstGeom>
          <a:noFill/>
        </p:spPr>
        <p:txBody>
          <a:bodyPr wrap="square" rtlCol="0">
            <a:spAutoFit/>
          </a:bodyPr>
          <a:lstStyle/>
          <a:p>
            <a:r>
              <a:rPr lang="en-US" sz="6000" dirty="0">
                <a:solidFill>
                  <a:srgbClr val="FFFFFF"/>
                </a:solidFill>
                <a:latin typeface="DIN Condensed"/>
              </a:rPr>
              <a:t>Post Processing (Dilation)</a:t>
            </a:r>
          </a:p>
        </p:txBody>
      </p:sp>
      <p:grpSp>
        <p:nvGrpSpPr>
          <p:cNvPr id="53" name="Group 52"/>
          <p:cNvGrpSpPr/>
          <p:nvPr/>
        </p:nvGrpSpPr>
        <p:grpSpPr>
          <a:xfrm>
            <a:off x="1142392" y="1699811"/>
            <a:ext cx="9746210" cy="4293540"/>
            <a:chOff x="1142392" y="1490261"/>
            <a:chExt cx="9746210" cy="4293540"/>
          </a:xfrm>
        </p:grpSpPr>
        <p:sp>
          <p:nvSpPr>
            <p:cNvPr id="54" name="TextBox 53"/>
            <p:cNvSpPr txBox="1"/>
            <p:nvPr/>
          </p:nvSpPr>
          <p:spPr>
            <a:xfrm>
              <a:off x="1142392" y="1490261"/>
              <a:ext cx="1000733" cy="400110"/>
            </a:xfrm>
            <a:prstGeom prst="rect">
              <a:avLst/>
            </a:prstGeom>
            <a:solidFill>
              <a:schemeClr val="accent1">
                <a:lumMod val="50000"/>
              </a:schemeClr>
            </a:solidFill>
          </p:spPr>
          <p:txBody>
            <a:bodyPr wrap="square" rtlCol="0">
              <a:spAutoFit/>
            </a:bodyPr>
            <a:lstStyle/>
            <a:p>
              <a:r>
                <a:rPr lang="en-US" sz="2000" dirty="0">
                  <a:solidFill>
                    <a:schemeClr val="bg1"/>
                  </a:solidFill>
                </a:rPr>
                <a:t>Dilation</a:t>
              </a:r>
            </a:p>
          </p:txBody>
        </p:sp>
        <p:sp>
          <p:nvSpPr>
            <p:cNvPr id="55" name="TextBox 54"/>
            <p:cNvSpPr txBox="1"/>
            <p:nvPr/>
          </p:nvSpPr>
          <p:spPr>
            <a:xfrm>
              <a:off x="3118223" y="1498903"/>
              <a:ext cx="1221482" cy="1061829"/>
            </a:xfrm>
            <a:prstGeom prst="rect">
              <a:avLst/>
            </a:prstGeom>
            <a:noFill/>
            <a:ln w="19050">
              <a:solidFill>
                <a:schemeClr val="tx1"/>
              </a:solidFill>
            </a:ln>
          </p:spPr>
          <p:txBody>
            <a:bodyPr wrap="square" rtlCol="0">
              <a:spAutoFit/>
            </a:bodyPr>
            <a:lstStyle/>
            <a:p>
              <a:r>
                <a:rPr lang="en-US" sz="900" dirty="0"/>
                <a:t> 0    0    </a:t>
              </a:r>
              <a:r>
                <a:rPr lang="en-US" sz="900" dirty="0">
                  <a:solidFill>
                    <a:srgbClr val="0000FF"/>
                  </a:solidFill>
                </a:rPr>
                <a:t>1    1    1</a:t>
              </a:r>
              <a:r>
                <a:rPr lang="en-US" sz="900" dirty="0"/>
                <a:t>    0    0</a:t>
              </a:r>
            </a:p>
            <a:p>
              <a:r>
                <a:rPr lang="en-US" sz="900" dirty="0"/>
                <a:t> 0    </a:t>
              </a:r>
              <a:r>
                <a:rPr lang="en-US" sz="900" dirty="0">
                  <a:solidFill>
                    <a:srgbClr val="0000FF"/>
                  </a:solidFill>
                </a:rPr>
                <a:t>1    1    1    1    1    </a:t>
              </a:r>
              <a:r>
                <a:rPr lang="en-US" sz="900" dirty="0"/>
                <a:t>0</a:t>
              </a:r>
            </a:p>
            <a:p>
              <a:r>
                <a:rPr lang="en-US" sz="900" dirty="0"/>
                <a:t> </a:t>
              </a:r>
              <a:r>
                <a:rPr lang="en-US" sz="900" dirty="0">
                  <a:solidFill>
                    <a:srgbClr val="0000FF"/>
                  </a:solidFill>
                </a:rPr>
                <a:t>1    1    1    1    1    1    1</a:t>
              </a:r>
            </a:p>
            <a:p>
              <a:r>
                <a:rPr lang="en-US" sz="900" dirty="0">
                  <a:solidFill>
                    <a:srgbClr val="0000FF"/>
                  </a:solidFill>
                </a:rPr>
                <a:t> 1    1    1    1    1    1    1</a:t>
              </a:r>
            </a:p>
            <a:p>
              <a:r>
                <a:rPr lang="en-US" sz="900" dirty="0">
                  <a:solidFill>
                    <a:srgbClr val="0000FF"/>
                  </a:solidFill>
                </a:rPr>
                <a:t> 1    1    1    1    1    1    1</a:t>
              </a:r>
            </a:p>
            <a:p>
              <a:r>
                <a:rPr lang="en-US" sz="900" dirty="0"/>
                <a:t> 0    </a:t>
              </a:r>
              <a:r>
                <a:rPr lang="en-US" sz="900" dirty="0">
                  <a:solidFill>
                    <a:srgbClr val="0000FF"/>
                  </a:solidFill>
                </a:rPr>
                <a:t>1    1    1    1    1 </a:t>
              </a:r>
              <a:r>
                <a:rPr lang="en-US" sz="900" dirty="0"/>
                <a:t>   0</a:t>
              </a:r>
            </a:p>
            <a:p>
              <a:r>
                <a:rPr lang="en-US" sz="900" dirty="0"/>
                <a:t> 0    0    </a:t>
              </a:r>
              <a:r>
                <a:rPr lang="en-US" sz="900" dirty="0">
                  <a:solidFill>
                    <a:srgbClr val="0000FF"/>
                  </a:solidFill>
                </a:rPr>
                <a:t>1    1    1    </a:t>
              </a:r>
              <a:r>
                <a:rPr lang="en-US" sz="900" dirty="0"/>
                <a:t>0    0</a:t>
              </a:r>
            </a:p>
          </p:txBody>
        </p:sp>
        <p:sp>
          <p:nvSpPr>
            <p:cNvPr id="56" name="TextBox 55"/>
            <p:cNvSpPr txBox="1"/>
            <p:nvPr/>
          </p:nvSpPr>
          <p:spPr>
            <a:xfrm>
              <a:off x="4457160" y="1826365"/>
              <a:ext cx="2183853" cy="369332"/>
            </a:xfrm>
            <a:prstGeom prst="rect">
              <a:avLst/>
            </a:prstGeom>
            <a:noFill/>
          </p:spPr>
          <p:txBody>
            <a:bodyPr wrap="square" rtlCol="0">
              <a:spAutoFit/>
            </a:bodyPr>
            <a:lstStyle/>
            <a:p>
              <a:pPr algn="ctr"/>
              <a:r>
                <a:rPr lang="en-US" dirty="0"/>
                <a:t>(7 X7 ) Circular Mask</a:t>
              </a:r>
            </a:p>
          </p:txBody>
        </p:sp>
        <p:grpSp>
          <p:nvGrpSpPr>
            <p:cNvPr id="57" name="Group 56"/>
            <p:cNvGrpSpPr/>
            <p:nvPr/>
          </p:nvGrpSpPr>
          <p:grpSpPr>
            <a:xfrm>
              <a:off x="3672118" y="2803019"/>
              <a:ext cx="2286000" cy="2286000"/>
              <a:chOff x="7605486" y="1984001"/>
              <a:chExt cx="1799772" cy="1799772"/>
            </a:xfrm>
          </p:grpSpPr>
          <p:sp>
            <p:nvSpPr>
              <p:cNvPr id="67" name="Rectangle 66"/>
              <p:cNvSpPr/>
              <p:nvPr/>
            </p:nvSpPr>
            <p:spPr>
              <a:xfrm>
                <a:off x="7605486" y="1984001"/>
                <a:ext cx="1799772" cy="1799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rcRect l="33224" t="50000" r="56537" b="38624"/>
              <a:stretch>
                <a:fillRect/>
              </a:stretch>
            </p:blipFill>
            <p:spPr>
              <a:xfrm>
                <a:off x="8188588" y="2920437"/>
                <a:ext cx="184944" cy="205493"/>
              </a:xfrm>
              <a:custGeom>
                <a:avLst/>
                <a:gdLst>
                  <a:gd name="connsiteX0" fmla="*/ 65758 w 184944"/>
                  <a:gd name="connsiteY0" fmla="*/ 0 h 205493"/>
                  <a:gd name="connsiteX1" fmla="*/ 86307 w 184944"/>
                  <a:gd name="connsiteY1" fmla="*/ 0 h 205493"/>
                  <a:gd name="connsiteX2" fmla="*/ 90418 w 184944"/>
                  <a:gd name="connsiteY2" fmla="*/ 49318 h 205493"/>
                  <a:gd name="connsiteX3" fmla="*/ 123297 w 184944"/>
                  <a:gd name="connsiteY3" fmla="*/ 12330 h 205493"/>
                  <a:gd name="connsiteX4" fmla="*/ 143845 w 184944"/>
                  <a:gd name="connsiteY4" fmla="*/ 16440 h 205493"/>
                  <a:gd name="connsiteX5" fmla="*/ 156176 w 184944"/>
                  <a:gd name="connsiteY5" fmla="*/ 53429 h 205493"/>
                  <a:gd name="connsiteX6" fmla="*/ 168505 w 184944"/>
                  <a:gd name="connsiteY6" fmla="*/ 53429 h 205493"/>
                  <a:gd name="connsiteX7" fmla="*/ 184944 w 184944"/>
                  <a:gd name="connsiteY7" fmla="*/ 73978 h 205493"/>
                  <a:gd name="connsiteX8" fmla="*/ 176724 w 184944"/>
                  <a:gd name="connsiteY8" fmla="*/ 152065 h 205493"/>
                  <a:gd name="connsiteX9" fmla="*/ 110966 w 184944"/>
                  <a:gd name="connsiteY9" fmla="*/ 205493 h 205493"/>
                  <a:gd name="connsiteX10" fmla="*/ 69868 w 184944"/>
                  <a:gd name="connsiteY10" fmla="*/ 201384 h 205493"/>
                  <a:gd name="connsiteX11" fmla="*/ 32879 w 184944"/>
                  <a:gd name="connsiteY11" fmla="*/ 184944 h 205493"/>
                  <a:gd name="connsiteX12" fmla="*/ 16440 w 184944"/>
                  <a:gd name="connsiteY12" fmla="*/ 160285 h 205493"/>
                  <a:gd name="connsiteX13" fmla="*/ 12329 w 184944"/>
                  <a:gd name="connsiteY13" fmla="*/ 110967 h 205493"/>
                  <a:gd name="connsiteX14" fmla="*/ 0 w 184944"/>
                  <a:gd name="connsiteY14" fmla="*/ 94527 h 205493"/>
                  <a:gd name="connsiteX15" fmla="*/ 0 w 184944"/>
                  <a:gd name="connsiteY15" fmla="*/ 65758 h 205493"/>
                  <a:gd name="connsiteX16" fmla="*/ 20549 w 184944"/>
                  <a:gd name="connsiteY16" fmla="*/ 41099 h 205493"/>
                  <a:gd name="connsiteX17" fmla="*/ 28769 w 184944"/>
                  <a:gd name="connsiteY17" fmla="*/ 24659 h 205493"/>
                  <a:gd name="connsiteX18" fmla="*/ 28769 w 184944"/>
                  <a:gd name="connsiteY18" fmla="*/ 12330 h 205493"/>
                  <a:gd name="connsiteX19" fmla="*/ 45208 w 184944"/>
                  <a:gd name="connsiteY19" fmla="*/ 12330 h 20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944" h="205493">
                    <a:moveTo>
                      <a:pt x="65758" y="0"/>
                    </a:moveTo>
                    <a:lnTo>
                      <a:pt x="86307" y="0"/>
                    </a:lnTo>
                    <a:lnTo>
                      <a:pt x="90418" y="49318"/>
                    </a:lnTo>
                    <a:lnTo>
                      <a:pt x="123297" y="12330"/>
                    </a:lnTo>
                    <a:lnTo>
                      <a:pt x="143845" y="16440"/>
                    </a:lnTo>
                    <a:lnTo>
                      <a:pt x="156176" y="53429"/>
                    </a:lnTo>
                    <a:lnTo>
                      <a:pt x="168505" y="53429"/>
                    </a:lnTo>
                    <a:lnTo>
                      <a:pt x="184944" y="73978"/>
                    </a:lnTo>
                    <a:lnTo>
                      <a:pt x="176724" y="152065"/>
                    </a:lnTo>
                    <a:lnTo>
                      <a:pt x="110966" y="205493"/>
                    </a:lnTo>
                    <a:lnTo>
                      <a:pt x="69868" y="201384"/>
                    </a:lnTo>
                    <a:lnTo>
                      <a:pt x="32879" y="184944"/>
                    </a:lnTo>
                    <a:lnTo>
                      <a:pt x="16440" y="160285"/>
                    </a:lnTo>
                    <a:lnTo>
                      <a:pt x="12329" y="110967"/>
                    </a:lnTo>
                    <a:lnTo>
                      <a:pt x="0" y="94527"/>
                    </a:lnTo>
                    <a:lnTo>
                      <a:pt x="0" y="65758"/>
                    </a:lnTo>
                    <a:lnTo>
                      <a:pt x="20549" y="41099"/>
                    </a:lnTo>
                    <a:lnTo>
                      <a:pt x="28769" y="24659"/>
                    </a:lnTo>
                    <a:lnTo>
                      <a:pt x="28769" y="12330"/>
                    </a:lnTo>
                    <a:lnTo>
                      <a:pt x="45208" y="12330"/>
                    </a:lnTo>
                    <a:close/>
                  </a:path>
                </a:pathLst>
              </a:custGeom>
            </p:spPr>
          </p:pic>
        </p:grpSp>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06876" y="2792116"/>
              <a:ext cx="2286000" cy="2286000"/>
            </a:xfrm>
            <a:prstGeom prst="rect">
              <a:avLst/>
            </a:prstGeom>
          </p:spPr>
        </p:pic>
        <p:grpSp>
          <p:nvGrpSpPr>
            <p:cNvPr id="59" name="Group 58"/>
            <p:cNvGrpSpPr/>
            <p:nvPr/>
          </p:nvGrpSpPr>
          <p:grpSpPr>
            <a:xfrm>
              <a:off x="6137360" y="2803019"/>
              <a:ext cx="2286000" cy="2286000"/>
              <a:chOff x="7633500" y="1552277"/>
              <a:chExt cx="1630287" cy="1630287"/>
            </a:xfrm>
          </p:grpSpPr>
          <p:pic>
            <p:nvPicPr>
              <p:cNvPr id="65" name="Picture 6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33500" y="1552277"/>
                <a:ext cx="1630287" cy="1630287"/>
              </a:xfrm>
              <a:prstGeom prst="rect">
                <a:avLst/>
              </a:prstGeom>
            </p:spPr>
          </p:pic>
          <mc:AlternateContent xmlns:mc="http://schemas.openxmlformats.org/markup-compatibility/2006" xmlns:p14="http://schemas.microsoft.com/office/powerpoint/2010/main">
            <mc:Choice Requires="p14">
              <p:contentPart p14:bwMode="auto" r:id="rId12">
                <p14:nvContentPartPr>
                  <p14:cNvPr id="66" name="Ink 65"/>
                  <p14:cNvContentPartPr/>
                  <p14:nvPr/>
                </p14:nvContentPartPr>
                <p14:xfrm>
                  <a:off x="8227166" y="2419249"/>
                  <a:ext cx="159840" cy="155160"/>
                </p14:xfrm>
              </p:contentPart>
            </mc:Choice>
            <mc:Fallback xmlns="">
              <p:pic>
                <p:nvPicPr>
                  <p:cNvPr id="66" name="Ink 65"/>
                  <p:cNvPicPr/>
                  <p:nvPr/>
                </p:nvPicPr>
                <p:blipFill>
                  <a:blip r:embed="rId13"/>
                  <a:stretch>
                    <a:fillRect/>
                  </a:stretch>
                </p:blipFill>
                <p:spPr>
                  <a:xfrm>
                    <a:off x="8226138" y="2418221"/>
                    <a:ext cx="161896" cy="157215"/>
                  </a:xfrm>
                  <a:prstGeom prst="rect">
                    <a:avLst/>
                  </a:prstGeom>
                </p:spPr>
              </p:pic>
            </mc:Fallback>
          </mc:AlternateContent>
        </p:grpSp>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02602" y="2803019"/>
              <a:ext cx="2286000" cy="2286000"/>
            </a:xfrm>
            <a:prstGeom prst="rect">
              <a:avLst/>
            </a:prstGeom>
          </p:spPr>
        </p:pic>
        <p:sp>
          <p:nvSpPr>
            <p:cNvPr id="61" name="TextBox 60"/>
            <p:cNvSpPr txBox="1"/>
            <p:nvPr/>
          </p:nvSpPr>
          <p:spPr>
            <a:xfrm>
              <a:off x="6188433" y="5137470"/>
              <a:ext cx="2183853" cy="646331"/>
            </a:xfrm>
            <a:prstGeom prst="rect">
              <a:avLst/>
            </a:prstGeom>
            <a:noFill/>
          </p:spPr>
          <p:txBody>
            <a:bodyPr wrap="square" rtlCol="0">
              <a:spAutoFit/>
            </a:bodyPr>
            <a:lstStyle/>
            <a:p>
              <a:pPr algn="ctr"/>
              <a:r>
                <a:rPr lang="en-US" dirty="0"/>
                <a:t>Predicted mask </a:t>
              </a:r>
            </a:p>
            <a:p>
              <a:pPr algn="ctr"/>
              <a:r>
                <a:rPr lang="en-US" dirty="0"/>
                <a:t>(before dilation)</a:t>
              </a:r>
            </a:p>
          </p:txBody>
        </p:sp>
        <p:sp>
          <p:nvSpPr>
            <p:cNvPr id="62" name="TextBox 61"/>
            <p:cNvSpPr txBox="1"/>
            <p:nvPr/>
          </p:nvSpPr>
          <p:spPr>
            <a:xfrm>
              <a:off x="3719203" y="5137470"/>
              <a:ext cx="2183853" cy="369332"/>
            </a:xfrm>
            <a:prstGeom prst="rect">
              <a:avLst/>
            </a:prstGeom>
            <a:noFill/>
          </p:spPr>
          <p:txBody>
            <a:bodyPr wrap="square" rtlCol="0">
              <a:spAutoFit/>
            </a:bodyPr>
            <a:lstStyle/>
            <a:p>
              <a:pPr algn="ctr"/>
              <a:r>
                <a:rPr lang="en-US" dirty="0"/>
                <a:t>Segmented tumor</a:t>
              </a:r>
            </a:p>
          </p:txBody>
        </p:sp>
        <p:sp>
          <p:nvSpPr>
            <p:cNvPr id="63" name="TextBox 62"/>
            <p:cNvSpPr txBox="1"/>
            <p:nvPr/>
          </p:nvSpPr>
          <p:spPr>
            <a:xfrm>
              <a:off x="1257949" y="5137470"/>
              <a:ext cx="2183853" cy="369332"/>
            </a:xfrm>
            <a:prstGeom prst="rect">
              <a:avLst/>
            </a:prstGeom>
            <a:noFill/>
          </p:spPr>
          <p:txBody>
            <a:bodyPr wrap="square" rtlCol="0">
              <a:spAutoFit/>
            </a:bodyPr>
            <a:lstStyle/>
            <a:p>
              <a:pPr algn="ctr"/>
              <a:r>
                <a:rPr lang="en-US" dirty="0"/>
                <a:t>Original Slice</a:t>
              </a:r>
            </a:p>
          </p:txBody>
        </p:sp>
        <p:sp>
          <p:nvSpPr>
            <p:cNvPr id="64" name="TextBox 63"/>
            <p:cNvSpPr txBox="1"/>
            <p:nvPr/>
          </p:nvSpPr>
          <p:spPr>
            <a:xfrm>
              <a:off x="8653675" y="5137470"/>
              <a:ext cx="2183853" cy="646331"/>
            </a:xfrm>
            <a:prstGeom prst="rect">
              <a:avLst/>
            </a:prstGeom>
            <a:noFill/>
          </p:spPr>
          <p:txBody>
            <a:bodyPr wrap="square" rtlCol="0">
              <a:spAutoFit/>
            </a:bodyPr>
            <a:lstStyle/>
            <a:p>
              <a:pPr algn="ctr"/>
              <a:r>
                <a:rPr lang="en-US" dirty="0"/>
                <a:t>Predicted mask </a:t>
              </a:r>
            </a:p>
            <a:p>
              <a:pPr algn="ctr"/>
              <a:r>
                <a:rPr lang="en-US" dirty="0"/>
                <a:t>(after dilation)</a:t>
              </a:r>
            </a:p>
          </p:txBody>
        </p:sp>
      </p:grpSp>
      <p:sp>
        <p:nvSpPr>
          <p:cNvPr id="69" name="TextBox 68"/>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399573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50" fill="hold"/>
                                        <p:tgtEl>
                                          <p:spTgt spid="22"/>
                                        </p:tgtEl>
                                      </p:cBhvr>
                                      <p:by x="40000" y="40000"/>
                                    </p:animScale>
                                  </p:childTnLst>
                                </p:cTn>
                              </p:par>
                              <p:par>
                                <p:cTn id="13" presetID="42" presetClass="path" presetSubtype="0" accel="50000" decel="50000" fill="hold" nodeType="withEffect">
                                  <p:stCondLst>
                                    <p:cond delay="0"/>
                                  </p:stCondLst>
                                  <p:childTnLst>
                                    <p:animMotion origin="layout" path="M 4.16667E-6 -4.07407E-6 L 0.272 -0.1831 " pathEditMode="relative" rAng="0" ptsTypes="AA">
                                      <p:cBhvr>
                                        <p:cTn id="14" dur="250" fill="hold"/>
                                        <p:tgtEl>
                                          <p:spTgt spid="22"/>
                                        </p:tgtEl>
                                        <p:attrNameLst>
                                          <p:attrName>ppt_x</p:attrName>
                                          <p:attrName>ppt_y</p:attrName>
                                        </p:attrNameLst>
                                      </p:cBhvr>
                                      <p:rCtr x="13594" y="-9167"/>
                                    </p:animMotion>
                                  </p:childTnLst>
                                </p:cTn>
                              </p:par>
                              <p:par>
                                <p:cTn id="15" presetID="1" presetClass="exit" presetSubtype="0" fill="hold" grpId="1" nodeType="withEffect">
                                  <p:stCondLst>
                                    <p:cond delay="0"/>
                                  </p:stCondLst>
                                  <p:childTnLst>
                                    <p:set>
                                      <p:cBhvr>
                                        <p:cTn id="16" dur="1" fill="hold">
                                          <p:stCondLst>
                                            <p:cond delay="0"/>
                                          </p:stCondLst>
                                        </p:cTn>
                                        <p:tgtEl>
                                          <p:spTgt spid="51"/>
                                        </p:tgtEl>
                                        <p:attrNameLst>
                                          <p:attrName>style.visibility</p:attrName>
                                        </p:attrNameLst>
                                      </p:cBhvr>
                                      <p:to>
                                        <p:strVal val="hidden"/>
                                      </p:to>
                                    </p:set>
                                  </p:childTnLst>
                                </p:cTn>
                              </p:par>
                            </p:childTnLst>
                          </p:cTn>
                        </p:par>
                        <p:par>
                          <p:cTn id="17" fill="hold">
                            <p:stCondLst>
                              <p:cond delay="250"/>
                            </p:stCondLst>
                            <p:childTnLst>
                              <p:par>
                                <p:cTn id="18" presetID="1"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6" y="145758"/>
            <a:ext cx="10705283" cy="1015663"/>
          </a:xfrm>
          <a:prstGeom prst="rect">
            <a:avLst/>
          </a:prstGeom>
          <a:noFill/>
        </p:spPr>
        <p:txBody>
          <a:bodyPr wrap="square" rtlCol="0">
            <a:spAutoFit/>
          </a:bodyPr>
          <a:lstStyle/>
          <a:p>
            <a:r>
              <a:rPr lang="en-US" sz="6000" dirty="0">
                <a:solidFill>
                  <a:schemeClr val="bg1"/>
                </a:solidFill>
                <a:latin typeface="DIN Condensed"/>
              </a:rPr>
              <a:t>Evaluation Criteria &amp; Results</a:t>
            </a:r>
          </a:p>
        </p:txBody>
      </p:sp>
      <p:grpSp>
        <p:nvGrpSpPr>
          <p:cNvPr id="29" name="Group 28"/>
          <p:cNvGrpSpPr/>
          <p:nvPr/>
        </p:nvGrpSpPr>
        <p:grpSpPr>
          <a:xfrm>
            <a:off x="859970" y="1244128"/>
            <a:ext cx="3513921" cy="1573332"/>
            <a:chOff x="859970" y="1233242"/>
            <a:chExt cx="3513921" cy="1573332"/>
          </a:xfrm>
        </p:grpSpPr>
        <p:grpSp>
          <p:nvGrpSpPr>
            <p:cNvPr id="22" name="Group 21"/>
            <p:cNvGrpSpPr/>
            <p:nvPr/>
          </p:nvGrpSpPr>
          <p:grpSpPr>
            <a:xfrm>
              <a:off x="971341" y="1585016"/>
              <a:ext cx="3402550" cy="1221558"/>
              <a:chOff x="971341" y="1364165"/>
              <a:chExt cx="3402550" cy="1221558"/>
            </a:xfrm>
          </p:grpSpPr>
          <p:grpSp>
            <p:nvGrpSpPr>
              <p:cNvPr id="16" name="Group 15"/>
              <p:cNvGrpSpPr/>
              <p:nvPr/>
            </p:nvGrpSpPr>
            <p:grpSpPr>
              <a:xfrm>
                <a:off x="1021091" y="1423673"/>
                <a:ext cx="3352800" cy="1162050"/>
                <a:chOff x="1021091" y="1423673"/>
                <a:chExt cx="3352800" cy="1162050"/>
              </a:xfrm>
            </p:grpSpPr>
            <p:pic>
              <p:nvPicPr>
                <p:cNvPr id="5" name="Picture 4"/>
                <p:cNvPicPr>
                  <a:picLocks noChangeAspect="1"/>
                </p:cNvPicPr>
                <p:nvPr/>
              </p:nvPicPr>
              <p:blipFill>
                <a:blip r:embed="rId2"/>
                <a:stretch>
                  <a:fillRect/>
                </a:stretch>
              </p:blipFill>
              <p:spPr>
                <a:xfrm>
                  <a:off x="1021091" y="1423673"/>
                  <a:ext cx="3352800" cy="1162050"/>
                </a:xfrm>
                <a:prstGeom prst="rect">
                  <a:avLst/>
                </a:prstGeom>
                <a:ln w="19050">
                  <a:solidFill>
                    <a:srgbClr val="0F025E"/>
                  </a:solidFill>
                </a:ln>
              </p:spPr>
            </p:pic>
            <p:sp>
              <p:nvSpPr>
                <p:cNvPr id="13" name="Rectangle 12"/>
                <p:cNvSpPr/>
                <p:nvPr/>
              </p:nvSpPr>
              <p:spPr>
                <a:xfrm>
                  <a:off x="1222196" y="1522095"/>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7" name="Rectangle 16"/>
              <p:cNvSpPr/>
              <p:nvPr/>
            </p:nvSpPr>
            <p:spPr>
              <a:xfrm>
                <a:off x="971341" y="1364165"/>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1:</a:t>
                </a:r>
                <a:r>
                  <a:rPr lang="en-US" dirty="0"/>
                  <a:t>sdf</a:t>
                </a:r>
              </a:p>
            </p:txBody>
          </p:sp>
        </p:grpSp>
        <p:sp>
          <p:nvSpPr>
            <p:cNvPr id="23" name="TextBox 22"/>
            <p:cNvSpPr txBox="1"/>
            <p:nvPr/>
          </p:nvSpPr>
          <p:spPr>
            <a:xfrm>
              <a:off x="859970" y="1233242"/>
              <a:ext cx="2035629" cy="369332"/>
            </a:xfrm>
            <a:prstGeom prst="rect">
              <a:avLst/>
            </a:prstGeom>
            <a:noFill/>
          </p:spPr>
          <p:txBody>
            <a:bodyPr wrap="square" rtlCol="0">
              <a:spAutoFit/>
            </a:bodyPr>
            <a:lstStyle/>
            <a:p>
              <a:r>
                <a:rPr lang="en-US" b="1" i="1" dirty="0"/>
                <a:t>Dice Coefficient</a:t>
              </a:r>
              <a:r>
                <a:rPr lang="en-US" i="1" dirty="0"/>
                <a:t>:</a:t>
              </a:r>
              <a:r>
                <a:rPr lang="en-US" dirty="0"/>
                <a:t> </a:t>
              </a:r>
            </a:p>
          </p:txBody>
        </p:sp>
      </p:grpSp>
      <p:grpSp>
        <p:nvGrpSpPr>
          <p:cNvPr id="26" name="Group 25"/>
          <p:cNvGrpSpPr/>
          <p:nvPr/>
        </p:nvGrpSpPr>
        <p:grpSpPr>
          <a:xfrm>
            <a:off x="859971" y="2861234"/>
            <a:ext cx="5371295" cy="1573332"/>
            <a:chOff x="859971" y="2436693"/>
            <a:chExt cx="5371295" cy="1573332"/>
          </a:xfrm>
        </p:grpSpPr>
        <p:grpSp>
          <p:nvGrpSpPr>
            <p:cNvPr id="21" name="Group 20"/>
            <p:cNvGrpSpPr/>
            <p:nvPr/>
          </p:nvGrpSpPr>
          <p:grpSpPr>
            <a:xfrm>
              <a:off x="971341" y="2834943"/>
              <a:ext cx="5259925" cy="1175082"/>
              <a:chOff x="971341" y="2834943"/>
              <a:chExt cx="5259925" cy="1175082"/>
            </a:xfrm>
          </p:grpSpPr>
          <p:grpSp>
            <p:nvGrpSpPr>
              <p:cNvPr id="11" name="Group 10"/>
              <p:cNvGrpSpPr/>
              <p:nvPr/>
            </p:nvGrpSpPr>
            <p:grpSpPr>
              <a:xfrm>
                <a:off x="1021091" y="2847975"/>
                <a:ext cx="5210175" cy="1162050"/>
                <a:chOff x="1021091" y="2847975"/>
                <a:chExt cx="5210175" cy="1162050"/>
              </a:xfrm>
            </p:grpSpPr>
            <p:pic>
              <p:nvPicPr>
                <p:cNvPr id="7" name="Picture 6"/>
                <p:cNvPicPr>
                  <a:picLocks noChangeAspect="1"/>
                </p:cNvPicPr>
                <p:nvPr/>
              </p:nvPicPr>
              <p:blipFill>
                <a:blip r:embed="rId3"/>
                <a:stretch>
                  <a:fillRect/>
                </a:stretch>
              </p:blipFill>
              <p:spPr>
                <a:xfrm>
                  <a:off x="1021091" y="2847975"/>
                  <a:ext cx="5210175" cy="1162050"/>
                </a:xfrm>
                <a:prstGeom prst="rect">
                  <a:avLst/>
                </a:prstGeom>
                <a:noFill/>
                <a:ln w="19050">
                  <a:solidFill>
                    <a:srgbClr val="0F025E"/>
                  </a:solidFill>
                </a:ln>
              </p:spPr>
            </p:pic>
            <p:sp>
              <p:nvSpPr>
                <p:cNvPr id="10" name="Rectangle 9"/>
                <p:cNvSpPr/>
                <p:nvPr/>
              </p:nvSpPr>
              <p:spPr>
                <a:xfrm>
                  <a:off x="2092751" y="2931736"/>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8" name="Rectangle 17"/>
              <p:cNvSpPr/>
              <p:nvPr/>
            </p:nvSpPr>
            <p:spPr>
              <a:xfrm>
                <a:off x="971341" y="2834943"/>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2:</a:t>
                </a:r>
                <a:r>
                  <a:rPr lang="en-US" dirty="0"/>
                  <a:t>sdf</a:t>
                </a:r>
              </a:p>
            </p:txBody>
          </p:sp>
        </p:grpSp>
        <p:sp>
          <p:nvSpPr>
            <p:cNvPr id="24" name="TextBox 23"/>
            <p:cNvSpPr txBox="1"/>
            <p:nvPr/>
          </p:nvSpPr>
          <p:spPr>
            <a:xfrm>
              <a:off x="859971" y="2436693"/>
              <a:ext cx="2394858" cy="369332"/>
            </a:xfrm>
            <a:prstGeom prst="rect">
              <a:avLst/>
            </a:prstGeom>
            <a:noFill/>
          </p:spPr>
          <p:txBody>
            <a:bodyPr wrap="square" rtlCol="0">
              <a:spAutoFit/>
            </a:bodyPr>
            <a:lstStyle/>
            <a:p>
              <a:r>
                <a:rPr lang="en-US" b="1" i="1" dirty="0"/>
                <a:t>Mean surface distance</a:t>
              </a:r>
              <a:r>
                <a:rPr lang="en-US" i="1" dirty="0"/>
                <a:t>:</a:t>
              </a:r>
              <a:r>
                <a:rPr lang="en-US" dirty="0"/>
                <a:t> </a:t>
              </a:r>
            </a:p>
          </p:txBody>
        </p:sp>
      </p:grpSp>
      <p:grpSp>
        <p:nvGrpSpPr>
          <p:cNvPr id="27" name="Group 26"/>
          <p:cNvGrpSpPr/>
          <p:nvPr/>
        </p:nvGrpSpPr>
        <p:grpSpPr>
          <a:xfrm>
            <a:off x="859970" y="4538021"/>
            <a:ext cx="4695021" cy="1493086"/>
            <a:chOff x="859970" y="4015507"/>
            <a:chExt cx="4695021" cy="1493086"/>
          </a:xfrm>
        </p:grpSpPr>
        <p:grpSp>
          <p:nvGrpSpPr>
            <p:cNvPr id="20" name="Group 19"/>
            <p:cNvGrpSpPr/>
            <p:nvPr/>
          </p:nvGrpSpPr>
          <p:grpSpPr>
            <a:xfrm>
              <a:off x="971341" y="4344608"/>
              <a:ext cx="4583650" cy="1163985"/>
              <a:chOff x="971341" y="4344608"/>
              <a:chExt cx="4583650" cy="1163985"/>
            </a:xfrm>
          </p:grpSpPr>
          <p:grpSp>
            <p:nvGrpSpPr>
              <p:cNvPr id="15" name="Group 14"/>
              <p:cNvGrpSpPr/>
              <p:nvPr/>
            </p:nvGrpSpPr>
            <p:grpSpPr>
              <a:xfrm>
                <a:off x="1021091" y="4403693"/>
                <a:ext cx="4533900" cy="1104900"/>
                <a:chOff x="1021091" y="4403693"/>
                <a:chExt cx="4533900" cy="1104900"/>
              </a:xfrm>
            </p:grpSpPr>
            <p:pic>
              <p:nvPicPr>
                <p:cNvPr id="8" name="Picture 7"/>
                <p:cNvPicPr>
                  <a:picLocks noChangeAspect="1"/>
                </p:cNvPicPr>
                <p:nvPr/>
              </p:nvPicPr>
              <p:blipFill>
                <a:blip r:embed="rId4"/>
                <a:stretch>
                  <a:fillRect/>
                </a:stretch>
              </p:blipFill>
              <p:spPr>
                <a:xfrm>
                  <a:off x="1021091" y="4403693"/>
                  <a:ext cx="4533900" cy="1104900"/>
                </a:xfrm>
                <a:prstGeom prst="rect">
                  <a:avLst/>
                </a:prstGeom>
                <a:ln w="19050">
                  <a:solidFill>
                    <a:srgbClr val="0F025E"/>
                  </a:solidFill>
                </a:ln>
              </p:spPr>
            </p:pic>
            <p:sp>
              <p:nvSpPr>
                <p:cNvPr id="14" name="Rectangle 13"/>
                <p:cNvSpPr/>
                <p:nvPr/>
              </p:nvSpPr>
              <p:spPr>
                <a:xfrm>
                  <a:off x="1768951" y="4441401"/>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Rectangle 18"/>
              <p:cNvSpPr/>
              <p:nvPr/>
            </p:nvSpPr>
            <p:spPr>
              <a:xfrm>
                <a:off x="971341" y="4344608"/>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3:</a:t>
                </a:r>
                <a:r>
                  <a:rPr lang="en-US" dirty="0"/>
                  <a:t>sdf</a:t>
                </a:r>
              </a:p>
            </p:txBody>
          </p:sp>
        </p:grpSp>
        <p:sp>
          <p:nvSpPr>
            <p:cNvPr id="25" name="TextBox 24"/>
            <p:cNvSpPr txBox="1"/>
            <p:nvPr/>
          </p:nvSpPr>
          <p:spPr>
            <a:xfrm>
              <a:off x="859970" y="4015507"/>
              <a:ext cx="4610767" cy="369332"/>
            </a:xfrm>
            <a:prstGeom prst="rect">
              <a:avLst/>
            </a:prstGeom>
            <a:noFill/>
          </p:spPr>
          <p:txBody>
            <a:bodyPr wrap="square" rtlCol="0">
              <a:spAutoFit/>
            </a:bodyPr>
            <a:lstStyle/>
            <a:p>
              <a:r>
                <a:rPr lang="de-DE" b="1" i="1" dirty="0"/>
                <a:t>Hausdorff distance (95% Hausdorff distance)</a:t>
              </a:r>
              <a:r>
                <a:rPr lang="de-DE" i="1" dirty="0"/>
                <a:t>:</a:t>
              </a:r>
              <a:r>
                <a:rPr lang="de-DE" dirty="0"/>
                <a:t> </a:t>
              </a:r>
              <a:endParaRPr lang="en-US" dirty="0"/>
            </a:p>
          </p:txBody>
        </p:sp>
      </p:grpSp>
      <p:grpSp>
        <p:nvGrpSpPr>
          <p:cNvPr id="12" name="Group 11"/>
          <p:cNvGrpSpPr/>
          <p:nvPr/>
        </p:nvGrpSpPr>
        <p:grpSpPr>
          <a:xfrm>
            <a:off x="5246914" y="1457329"/>
            <a:ext cx="1224642" cy="1412168"/>
            <a:chOff x="5246914" y="1457329"/>
            <a:chExt cx="1224642" cy="1412168"/>
          </a:xfrm>
        </p:grpSpPr>
        <p:sp>
          <p:nvSpPr>
            <p:cNvPr id="2" name="Oval 1"/>
            <p:cNvSpPr/>
            <p:nvPr/>
          </p:nvSpPr>
          <p:spPr>
            <a:xfrm>
              <a:off x="5246914" y="1748040"/>
              <a:ext cx="816428" cy="816428"/>
            </a:xfrm>
            <a:prstGeom prst="ellipse">
              <a:avLst/>
            </a:prstGeom>
            <a:solidFill>
              <a:schemeClr val="bg1">
                <a:lumMod val="75000"/>
              </a:schemeClr>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655128" y="1748040"/>
              <a:ext cx="816428" cy="816428"/>
            </a:xfrm>
            <a:prstGeom prst="ellipse">
              <a:avLst/>
            </a:prstGeom>
            <a:solidFill>
              <a:schemeClr val="accent4">
                <a:lumMod val="40000"/>
                <a:lumOff val="60000"/>
                <a:alpha val="49000"/>
              </a:schemeClr>
            </a:solidFill>
            <a:ln w="31750">
              <a:solidFill>
                <a:srgbClr val="0F025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79383" y="1457329"/>
              <a:ext cx="184391" cy="369332"/>
            </a:xfrm>
            <a:prstGeom prst="rect">
              <a:avLst/>
            </a:prstGeom>
            <a:noFill/>
          </p:spPr>
          <p:txBody>
            <a:bodyPr wrap="square" rtlCol="0">
              <a:spAutoFit/>
            </a:bodyPr>
            <a:lstStyle/>
            <a:p>
              <a:r>
                <a:rPr lang="en-US" i="1" dirty="0"/>
                <a:t>X</a:t>
              </a:r>
            </a:p>
          </p:txBody>
        </p:sp>
        <p:sp>
          <p:nvSpPr>
            <p:cNvPr id="30" name="TextBox 29"/>
            <p:cNvSpPr txBox="1"/>
            <p:nvPr/>
          </p:nvSpPr>
          <p:spPr>
            <a:xfrm>
              <a:off x="5974444" y="1457329"/>
              <a:ext cx="184391" cy="369332"/>
            </a:xfrm>
            <a:prstGeom prst="rect">
              <a:avLst/>
            </a:prstGeom>
            <a:noFill/>
          </p:spPr>
          <p:txBody>
            <a:bodyPr wrap="square" rtlCol="0">
              <a:spAutoFit/>
            </a:bodyPr>
            <a:lstStyle/>
            <a:p>
              <a:r>
                <a:rPr lang="en-US" i="1" dirty="0"/>
                <a:t>Y</a:t>
              </a:r>
            </a:p>
          </p:txBody>
        </p:sp>
        <p:sp>
          <p:nvSpPr>
            <p:cNvPr id="6" name="Right Arrow 5"/>
            <p:cNvSpPr/>
            <p:nvPr/>
          </p:nvSpPr>
          <p:spPr>
            <a:xfrm rot="16200000">
              <a:off x="5773146" y="2420383"/>
              <a:ext cx="190182" cy="175506"/>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565038" y="2500165"/>
              <a:ext cx="603845" cy="369332"/>
            </a:xfrm>
            <a:prstGeom prst="rect">
              <a:avLst/>
            </a:prstGeom>
            <a:noFill/>
          </p:spPr>
          <p:txBody>
            <a:bodyPr wrap="square" rtlCol="0">
              <a:spAutoFit/>
            </a:bodyPr>
            <a:lstStyle/>
            <a:p>
              <a:r>
                <a:rPr lang="en-US" i="1" u="sng" dirty="0"/>
                <a:t>X∩Y</a:t>
              </a:r>
            </a:p>
          </p:txBody>
        </p:sp>
      </p:grpSp>
      <p:pic>
        <p:nvPicPr>
          <p:cNvPr id="9" name="Picture 8"/>
          <p:cNvPicPr>
            <a:picLocks noChangeAspect="1"/>
          </p:cNvPicPr>
          <p:nvPr/>
        </p:nvPicPr>
        <p:blipFill>
          <a:blip r:embed="rId5"/>
          <a:stretch>
            <a:fillRect/>
          </a:stretch>
        </p:blipFill>
        <p:spPr>
          <a:xfrm>
            <a:off x="6425300" y="2476263"/>
            <a:ext cx="2693647" cy="2718869"/>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9004" y="4538021"/>
            <a:ext cx="3469346" cy="1795286"/>
          </a:xfrm>
          <a:prstGeom prst="rect">
            <a:avLst/>
          </a:prstGeom>
        </p:spPr>
      </p:pic>
      <p:grpSp>
        <p:nvGrpSpPr>
          <p:cNvPr id="55" name="Group 54"/>
          <p:cNvGrpSpPr/>
          <p:nvPr/>
        </p:nvGrpSpPr>
        <p:grpSpPr>
          <a:xfrm>
            <a:off x="859970" y="1244128"/>
            <a:ext cx="5371296" cy="4786979"/>
            <a:chOff x="859970" y="1244128"/>
            <a:chExt cx="5371296" cy="4786979"/>
          </a:xfrm>
        </p:grpSpPr>
        <p:grpSp>
          <p:nvGrpSpPr>
            <p:cNvPr id="56" name="Group 55"/>
            <p:cNvGrpSpPr/>
            <p:nvPr/>
          </p:nvGrpSpPr>
          <p:grpSpPr>
            <a:xfrm>
              <a:off x="859970" y="1244128"/>
              <a:ext cx="3513921" cy="1573332"/>
              <a:chOff x="859970" y="1233242"/>
              <a:chExt cx="3513921" cy="1573332"/>
            </a:xfrm>
          </p:grpSpPr>
          <p:grpSp>
            <p:nvGrpSpPr>
              <p:cNvPr id="71" name="Group 70"/>
              <p:cNvGrpSpPr/>
              <p:nvPr/>
            </p:nvGrpSpPr>
            <p:grpSpPr>
              <a:xfrm>
                <a:off x="971341" y="1585016"/>
                <a:ext cx="3402550" cy="1221558"/>
                <a:chOff x="971341" y="1364165"/>
                <a:chExt cx="3402550" cy="1221558"/>
              </a:xfrm>
            </p:grpSpPr>
            <p:grpSp>
              <p:nvGrpSpPr>
                <p:cNvPr id="73" name="Group 72"/>
                <p:cNvGrpSpPr/>
                <p:nvPr/>
              </p:nvGrpSpPr>
              <p:grpSpPr>
                <a:xfrm>
                  <a:off x="1021091" y="1423673"/>
                  <a:ext cx="3352800" cy="1162050"/>
                  <a:chOff x="1021091" y="1423673"/>
                  <a:chExt cx="3352800" cy="1162050"/>
                </a:xfrm>
              </p:grpSpPr>
              <p:pic>
                <p:nvPicPr>
                  <p:cNvPr id="75" name="Picture 74"/>
                  <p:cNvPicPr>
                    <a:picLocks noChangeAspect="1"/>
                  </p:cNvPicPr>
                  <p:nvPr/>
                </p:nvPicPr>
                <p:blipFill>
                  <a:blip r:embed="rId2"/>
                  <a:stretch>
                    <a:fillRect/>
                  </a:stretch>
                </p:blipFill>
                <p:spPr>
                  <a:xfrm>
                    <a:off x="1021091" y="1423673"/>
                    <a:ext cx="3352800" cy="1162050"/>
                  </a:xfrm>
                  <a:prstGeom prst="rect">
                    <a:avLst/>
                  </a:prstGeom>
                  <a:ln w="19050">
                    <a:solidFill>
                      <a:srgbClr val="0F025E"/>
                    </a:solidFill>
                  </a:ln>
                </p:spPr>
              </p:pic>
              <p:sp>
                <p:nvSpPr>
                  <p:cNvPr id="76" name="Rectangle 75"/>
                  <p:cNvSpPr/>
                  <p:nvPr/>
                </p:nvSpPr>
                <p:spPr>
                  <a:xfrm>
                    <a:off x="1222196" y="1522095"/>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74" name="Rectangle 73"/>
                <p:cNvSpPr/>
                <p:nvPr/>
              </p:nvSpPr>
              <p:spPr>
                <a:xfrm>
                  <a:off x="971341" y="1364165"/>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1:</a:t>
                  </a:r>
                  <a:r>
                    <a:rPr lang="en-US" dirty="0"/>
                    <a:t>sdf</a:t>
                  </a:r>
                </a:p>
              </p:txBody>
            </p:sp>
          </p:grpSp>
          <p:sp>
            <p:nvSpPr>
              <p:cNvPr id="72" name="TextBox 71"/>
              <p:cNvSpPr txBox="1"/>
              <p:nvPr/>
            </p:nvSpPr>
            <p:spPr>
              <a:xfrm>
                <a:off x="859970" y="1233242"/>
                <a:ext cx="2035629" cy="369332"/>
              </a:xfrm>
              <a:prstGeom prst="rect">
                <a:avLst/>
              </a:prstGeom>
              <a:noFill/>
            </p:spPr>
            <p:txBody>
              <a:bodyPr wrap="square" rtlCol="0">
                <a:spAutoFit/>
              </a:bodyPr>
              <a:lstStyle/>
              <a:p>
                <a:r>
                  <a:rPr lang="en-US" b="1" i="1" dirty="0"/>
                  <a:t>1. Dice Coefficient</a:t>
                </a:r>
                <a:r>
                  <a:rPr lang="en-US" i="1" dirty="0"/>
                  <a:t>:</a:t>
                </a:r>
                <a:r>
                  <a:rPr lang="en-US" dirty="0"/>
                  <a:t> </a:t>
                </a:r>
              </a:p>
            </p:txBody>
          </p:sp>
        </p:grpSp>
        <p:grpSp>
          <p:nvGrpSpPr>
            <p:cNvPr id="57" name="Group 56"/>
            <p:cNvGrpSpPr/>
            <p:nvPr/>
          </p:nvGrpSpPr>
          <p:grpSpPr>
            <a:xfrm>
              <a:off x="859971" y="2861234"/>
              <a:ext cx="5371295" cy="1573332"/>
              <a:chOff x="859971" y="2436693"/>
              <a:chExt cx="5371295" cy="1573332"/>
            </a:xfrm>
          </p:grpSpPr>
          <p:grpSp>
            <p:nvGrpSpPr>
              <p:cNvPr id="65" name="Group 64"/>
              <p:cNvGrpSpPr/>
              <p:nvPr/>
            </p:nvGrpSpPr>
            <p:grpSpPr>
              <a:xfrm>
                <a:off x="971341" y="2834943"/>
                <a:ext cx="5259925" cy="1175082"/>
                <a:chOff x="971341" y="2834943"/>
                <a:chExt cx="5259925" cy="1175082"/>
              </a:xfrm>
            </p:grpSpPr>
            <p:grpSp>
              <p:nvGrpSpPr>
                <p:cNvPr id="67" name="Group 66"/>
                <p:cNvGrpSpPr/>
                <p:nvPr/>
              </p:nvGrpSpPr>
              <p:grpSpPr>
                <a:xfrm>
                  <a:off x="1021091" y="2847975"/>
                  <a:ext cx="5210175" cy="1162050"/>
                  <a:chOff x="1021091" y="2847975"/>
                  <a:chExt cx="5210175" cy="1162050"/>
                </a:xfrm>
              </p:grpSpPr>
              <p:pic>
                <p:nvPicPr>
                  <p:cNvPr id="69" name="Picture 68"/>
                  <p:cNvPicPr>
                    <a:picLocks noChangeAspect="1"/>
                  </p:cNvPicPr>
                  <p:nvPr/>
                </p:nvPicPr>
                <p:blipFill>
                  <a:blip r:embed="rId3"/>
                  <a:stretch>
                    <a:fillRect/>
                  </a:stretch>
                </p:blipFill>
                <p:spPr>
                  <a:xfrm>
                    <a:off x="1021091" y="2847975"/>
                    <a:ext cx="5210175" cy="1162050"/>
                  </a:xfrm>
                  <a:prstGeom prst="rect">
                    <a:avLst/>
                  </a:prstGeom>
                  <a:noFill/>
                  <a:ln w="19050">
                    <a:solidFill>
                      <a:srgbClr val="0F025E"/>
                    </a:solidFill>
                  </a:ln>
                </p:spPr>
              </p:pic>
              <p:sp>
                <p:nvSpPr>
                  <p:cNvPr id="70" name="Rectangle 69"/>
                  <p:cNvSpPr/>
                  <p:nvPr/>
                </p:nvSpPr>
                <p:spPr>
                  <a:xfrm>
                    <a:off x="2092751" y="2931736"/>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68" name="Rectangle 67"/>
                <p:cNvSpPr/>
                <p:nvPr/>
              </p:nvSpPr>
              <p:spPr>
                <a:xfrm>
                  <a:off x="971341" y="2834943"/>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2:</a:t>
                  </a:r>
                  <a:r>
                    <a:rPr lang="en-US" dirty="0"/>
                    <a:t>sdf</a:t>
                  </a:r>
                </a:p>
              </p:txBody>
            </p:sp>
          </p:grpSp>
          <p:sp>
            <p:nvSpPr>
              <p:cNvPr id="66" name="TextBox 65"/>
              <p:cNvSpPr txBox="1"/>
              <p:nvPr/>
            </p:nvSpPr>
            <p:spPr>
              <a:xfrm>
                <a:off x="859971" y="2436693"/>
                <a:ext cx="2623554" cy="369332"/>
              </a:xfrm>
              <a:prstGeom prst="rect">
                <a:avLst/>
              </a:prstGeom>
              <a:noFill/>
            </p:spPr>
            <p:txBody>
              <a:bodyPr wrap="square" rtlCol="0">
                <a:spAutoFit/>
              </a:bodyPr>
              <a:lstStyle/>
              <a:p>
                <a:r>
                  <a:rPr lang="en-US" b="1" i="1" dirty="0"/>
                  <a:t>2. Mean surface distance</a:t>
                </a:r>
                <a:r>
                  <a:rPr lang="en-US" i="1" dirty="0"/>
                  <a:t>:</a:t>
                </a:r>
                <a:r>
                  <a:rPr lang="en-US" dirty="0"/>
                  <a:t> </a:t>
                </a:r>
              </a:p>
            </p:txBody>
          </p:sp>
        </p:grpSp>
        <p:grpSp>
          <p:nvGrpSpPr>
            <p:cNvPr id="58" name="Group 57"/>
            <p:cNvGrpSpPr/>
            <p:nvPr/>
          </p:nvGrpSpPr>
          <p:grpSpPr>
            <a:xfrm>
              <a:off x="859970" y="4538021"/>
              <a:ext cx="4705068" cy="1493086"/>
              <a:chOff x="859970" y="4015507"/>
              <a:chExt cx="4705068" cy="1493086"/>
            </a:xfrm>
          </p:grpSpPr>
          <p:grpSp>
            <p:nvGrpSpPr>
              <p:cNvPr id="59" name="Group 58"/>
              <p:cNvGrpSpPr/>
              <p:nvPr/>
            </p:nvGrpSpPr>
            <p:grpSpPr>
              <a:xfrm>
                <a:off x="971341" y="4344608"/>
                <a:ext cx="4583650" cy="1163985"/>
                <a:chOff x="971341" y="4344608"/>
                <a:chExt cx="4583650" cy="1163985"/>
              </a:xfrm>
            </p:grpSpPr>
            <p:grpSp>
              <p:nvGrpSpPr>
                <p:cNvPr id="61" name="Group 60"/>
                <p:cNvGrpSpPr/>
                <p:nvPr/>
              </p:nvGrpSpPr>
              <p:grpSpPr>
                <a:xfrm>
                  <a:off x="1021091" y="4403693"/>
                  <a:ext cx="4533900" cy="1104900"/>
                  <a:chOff x="1021091" y="4403693"/>
                  <a:chExt cx="4533900" cy="1104900"/>
                </a:xfrm>
              </p:grpSpPr>
              <p:pic>
                <p:nvPicPr>
                  <p:cNvPr id="63" name="Picture 62"/>
                  <p:cNvPicPr>
                    <a:picLocks noChangeAspect="1"/>
                  </p:cNvPicPr>
                  <p:nvPr/>
                </p:nvPicPr>
                <p:blipFill>
                  <a:blip r:embed="rId4"/>
                  <a:stretch>
                    <a:fillRect/>
                  </a:stretch>
                </p:blipFill>
                <p:spPr>
                  <a:xfrm>
                    <a:off x="1021091" y="4403693"/>
                    <a:ext cx="4533900" cy="1104900"/>
                  </a:xfrm>
                  <a:prstGeom prst="rect">
                    <a:avLst/>
                  </a:prstGeom>
                  <a:ln w="19050">
                    <a:solidFill>
                      <a:srgbClr val="0F025E"/>
                    </a:solidFill>
                  </a:ln>
                </p:spPr>
              </p:pic>
              <p:sp>
                <p:nvSpPr>
                  <p:cNvPr id="64" name="Rectangle 63"/>
                  <p:cNvSpPr/>
                  <p:nvPr/>
                </p:nvSpPr>
                <p:spPr>
                  <a:xfrm>
                    <a:off x="1768951" y="4441401"/>
                    <a:ext cx="2950589" cy="235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62" name="Rectangle 61"/>
                <p:cNvSpPr/>
                <p:nvPr/>
              </p:nvSpPr>
              <p:spPr>
                <a:xfrm>
                  <a:off x="971341" y="4344608"/>
                  <a:ext cx="1538483" cy="429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mr12"/>
                    </a:rPr>
                    <a:t>Criteria 3:</a:t>
                  </a:r>
                  <a:r>
                    <a:rPr lang="en-US" dirty="0"/>
                    <a:t>sdf</a:t>
                  </a:r>
                </a:p>
              </p:txBody>
            </p:sp>
          </p:grpSp>
          <p:sp>
            <p:nvSpPr>
              <p:cNvPr id="60" name="TextBox 59"/>
              <p:cNvSpPr txBox="1"/>
              <p:nvPr/>
            </p:nvSpPr>
            <p:spPr>
              <a:xfrm>
                <a:off x="859970" y="4015507"/>
                <a:ext cx="4705068" cy="369332"/>
              </a:xfrm>
              <a:prstGeom prst="rect">
                <a:avLst/>
              </a:prstGeom>
              <a:noFill/>
            </p:spPr>
            <p:txBody>
              <a:bodyPr wrap="square" rtlCol="0">
                <a:spAutoFit/>
              </a:bodyPr>
              <a:lstStyle/>
              <a:p>
                <a:r>
                  <a:rPr lang="de-DE" b="1" i="1" dirty="0"/>
                  <a:t>3. Hausdorff distance (95% Hausdorff distance)</a:t>
                </a:r>
                <a:r>
                  <a:rPr lang="de-DE" i="1" dirty="0"/>
                  <a:t>:</a:t>
                </a:r>
                <a:r>
                  <a:rPr lang="de-DE" dirty="0"/>
                  <a:t> </a:t>
                </a:r>
                <a:endParaRPr lang="en-US" dirty="0"/>
              </a:p>
            </p:txBody>
          </p:sp>
        </p:grpSp>
      </p:grpSp>
      <p:sp>
        <p:nvSpPr>
          <p:cNvPr id="34" name="TextBox 33"/>
          <p:cNvSpPr txBox="1"/>
          <p:nvPr/>
        </p:nvSpPr>
        <p:spPr>
          <a:xfrm>
            <a:off x="8504553" y="1602829"/>
            <a:ext cx="2468247" cy="646331"/>
          </a:xfrm>
          <a:prstGeom prst="rect">
            <a:avLst/>
          </a:prstGeom>
          <a:solidFill>
            <a:schemeClr val="bg1">
              <a:lumMod val="95000"/>
            </a:schemeClr>
          </a:solidFill>
        </p:spPr>
        <p:txBody>
          <a:bodyPr wrap="square" rtlCol="0">
            <a:spAutoFit/>
          </a:bodyPr>
          <a:lstStyle/>
          <a:p>
            <a:r>
              <a:rPr lang="en-US" b="1" dirty="0"/>
              <a:t>X:  </a:t>
            </a:r>
            <a:r>
              <a:rPr lang="en-US" dirty="0"/>
              <a:t>Ground Truth Region</a:t>
            </a:r>
          </a:p>
          <a:p>
            <a:r>
              <a:rPr lang="en-US" b="1" dirty="0"/>
              <a:t>Y:   </a:t>
            </a:r>
            <a:r>
              <a:rPr lang="en-US" dirty="0"/>
              <a:t>Predicted Region</a:t>
            </a:r>
          </a:p>
        </p:txBody>
      </p:sp>
      <p:sp>
        <p:nvSpPr>
          <p:cNvPr id="119" name="TextBox 118"/>
          <p:cNvSpPr txBox="1"/>
          <p:nvPr/>
        </p:nvSpPr>
        <p:spPr>
          <a:xfrm>
            <a:off x="2490368" y="1244128"/>
            <a:ext cx="4221716" cy="369332"/>
          </a:xfrm>
          <a:prstGeom prst="rect">
            <a:avLst/>
          </a:prstGeom>
          <a:noFill/>
        </p:spPr>
        <p:txBody>
          <a:bodyPr wrap="square" rtlCol="0">
            <a:spAutoFit/>
          </a:bodyPr>
          <a:lstStyle/>
          <a:p>
            <a:pPr algn="ctr"/>
            <a:r>
              <a:rPr lang="en-US" b="1" dirty="0">
                <a:latin typeface="Helvetica" panose="020B0604020202030204" pitchFamily="34" charset="0"/>
              </a:rPr>
              <a:t>Criteria Based Results</a:t>
            </a:r>
          </a:p>
        </p:txBody>
      </p:sp>
      <p:sp>
        <p:nvSpPr>
          <p:cNvPr id="144" name="TextBox 143"/>
          <p:cNvSpPr txBox="1"/>
          <p:nvPr/>
        </p:nvSpPr>
        <p:spPr>
          <a:xfrm>
            <a:off x="962025" y="1447800"/>
            <a:ext cx="2228850" cy="461665"/>
          </a:xfrm>
          <a:prstGeom prst="rect">
            <a:avLst/>
          </a:prstGeom>
          <a:noFill/>
        </p:spPr>
        <p:txBody>
          <a:bodyPr wrap="square" rtlCol="0">
            <a:spAutoFit/>
          </a:bodyPr>
          <a:lstStyle/>
          <a:p>
            <a:r>
              <a:rPr lang="en-US" sz="2400" b="1" dirty="0">
                <a:solidFill>
                  <a:srgbClr val="0000FF"/>
                </a:solidFill>
              </a:rPr>
              <a:t>Also Calculated:</a:t>
            </a:r>
          </a:p>
        </p:txBody>
      </p:sp>
      <p:sp>
        <p:nvSpPr>
          <p:cNvPr id="145" name="TextBox 144"/>
          <p:cNvSpPr txBox="1"/>
          <p:nvPr/>
        </p:nvSpPr>
        <p:spPr>
          <a:xfrm>
            <a:off x="3095624" y="2045732"/>
            <a:ext cx="420730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anose="020B0604020202030204" pitchFamily="34" charset="0"/>
              </a:rPr>
              <a:t>No. of false positive slices</a:t>
            </a:r>
          </a:p>
          <a:p>
            <a:endParaRPr lang="en-US" sz="2400" dirty="0">
              <a:latin typeface="Helvetica" panose="020B0604020202030204" pitchFamily="34" charset="0"/>
            </a:endParaRPr>
          </a:p>
          <a:p>
            <a:pPr marL="342900" indent="-342900">
              <a:buFont typeface="Arial" panose="020B0604020202020204" pitchFamily="34" charset="0"/>
              <a:buChar char="•"/>
            </a:pPr>
            <a:r>
              <a:rPr lang="en-US" sz="2400" dirty="0">
                <a:latin typeface="Helvetica" panose="020B0604020202030204" pitchFamily="34" charset="0"/>
              </a:rPr>
              <a:t>No. of false negative slices</a:t>
            </a:r>
          </a:p>
        </p:txBody>
      </p:sp>
      <p:sp>
        <p:nvSpPr>
          <p:cNvPr id="146" name="TextBox 145"/>
          <p:cNvSpPr txBox="1"/>
          <p:nvPr/>
        </p:nvSpPr>
        <p:spPr>
          <a:xfrm>
            <a:off x="3095623" y="2055671"/>
            <a:ext cx="4724401" cy="646331"/>
          </a:xfrm>
          <a:prstGeom prst="rect">
            <a:avLst/>
          </a:prstGeom>
          <a:noFill/>
        </p:spPr>
        <p:txBody>
          <a:bodyPr wrap="square" rtlCol="0">
            <a:spAutoFit/>
          </a:bodyPr>
          <a:lstStyle/>
          <a:p>
            <a:r>
              <a:rPr lang="en-US" b="1" i="1" dirty="0"/>
              <a:t>4. No. of false positive slices = False Detection</a:t>
            </a:r>
          </a:p>
          <a:p>
            <a:r>
              <a:rPr lang="en-US" b="1" i="1" dirty="0"/>
              <a:t>5. No. of false negative slices = Failed Detection</a:t>
            </a:r>
          </a:p>
        </p:txBody>
      </p:sp>
      <p:sp>
        <p:nvSpPr>
          <p:cNvPr id="35" name="Slide Number Placeholder 34"/>
          <p:cNvSpPr>
            <a:spLocks noGrp="1"/>
          </p:cNvSpPr>
          <p:nvPr>
            <p:ph type="sldNum" sz="quarter" idx="12"/>
          </p:nvPr>
        </p:nvSpPr>
        <p:spPr/>
        <p:txBody>
          <a:bodyPr/>
          <a:lstStyle/>
          <a:p>
            <a:fld id="{CA70E94C-8395-4817-8478-8865915CB9AD}" type="slidenum">
              <a:rPr lang="en-US" smtClean="0"/>
              <a:t>15</a:t>
            </a:fld>
            <a:endParaRPr lang="en-US"/>
          </a:p>
        </p:txBody>
      </p:sp>
      <p:grpSp>
        <p:nvGrpSpPr>
          <p:cNvPr id="91" name="Group 90"/>
          <p:cNvGrpSpPr/>
          <p:nvPr/>
        </p:nvGrpSpPr>
        <p:grpSpPr>
          <a:xfrm>
            <a:off x="2467044" y="6377102"/>
            <a:ext cx="6864379" cy="397857"/>
            <a:chOff x="5002015" y="6656362"/>
            <a:chExt cx="6789448" cy="397857"/>
          </a:xfrm>
        </p:grpSpPr>
        <p:pic>
          <p:nvPicPr>
            <p:cNvPr id="92" name="Picture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93" name="Rectangle 92"/>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grpSp>
        <p:nvGrpSpPr>
          <p:cNvPr id="94" name="Group 93"/>
          <p:cNvGrpSpPr/>
          <p:nvPr/>
        </p:nvGrpSpPr>
        <p:grpSpPr>
          <a:xfrm>
            <a:off x="1079287" y="1571890"/>
            <a:ext cx="7025483" cy="4745909"/>
            <a:chOff x="1412839" y="719667"/>
            <a:chExt cx="8121650" cy="5486400"/>
          </a:xfrm>
        </p:grpSpPr>
        <p:graphicFrame>
          <p:nvGraphicFramePr>
            <p:cNvPr id="95" name="Chart 94"/>
            <p:cNvGraphicFramePr/>
            <p:nvPr>
              <p:extLst>
                <p:ext uri="{D42A27DB-BD31-4B8C-83A1-F6EECF244321}">
                  <p14:modId xmlns:p14="http://schemas.microsoft.com/office/powerpoint/2010/main" val="2144886708"/>
                </p:ext>
              </p:extLst>
            </p:nvPr>
          </p:nvGraphicFramePr>
          <p:xfrm>
            <a:off x="1412839" y="719667"/>
            <a:ext cx="2743200" cy="2743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96" name="Chart 95"/>
            <p:cNvGraphicFramePr/>
            <p:nvPr>
              <p:extLst>
                <p:ext uri="{D42A27DB-BD31-4B8C-83A1-F6EECF244321}">
                  <p14:modId xmlns:p14="http://schemas.microsoft.com/office/powerpoint/2010/main" val="3060046842"/>
                </p:ext>
              </p:extLst>
            </p:nvPr>
          </p:nvGraphicFramePr>
          <p:xfrm>
            <a:off x="4156039" y="719667"/>
            <a:ext cx="2635250" cy="2743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7" name="Chart 96"/>
            <p:cNvGraphicFramePr/>
            <p:nvPr>
              <p:extLst>
                <p:ext uri="{D42A27DB-BD31-4B8C-83A1-F6EECF244321}">
                  <p14:modId xmlns:p14="http://schemas.microsoft.com/office/powerpoint/2010/main" val="200189898"/>
                </p:ext>
              </p:extLst>
            </p:nvPr>
          </p:nvGraphicFramePr>
          <p:xfrm>
            <a:off x="6791289" y="719667"/>
            <a:ext cx="2743200" cy="2743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98" name="Chart 97"/>
            <p:cNvGraphicFramePr/>
            <p:nvPr>
              <p:extLst>
                <p:ext uri="{D42A27DB-BD31-4B8C-83A1-F6EECF244321}">
                  <p14:modId xmlns:p14="http://schemas.microsoft.com/office/powerpoint/2010/main" val="1916779256"/>
                </p:ext>
              </p:extLst>
            </p:nvPr>
          </p:nvGraphicFramePr>
          <p:xfrm>
            <a:off x="5419689" y="3462867"/>
            <a:ext cx="2743200" cy="2743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99" name="Chart 98"/>
            <p:cNvGraphicFramePr/>
            <p:nvPr>
              <p:extLst>
                <p:ext uri="{D42A27DB-BD31-4B8C-83A1-F6EECF244321}">
                  <p14:modId xmlns:p14="http://schemas.microsoft.com/office/powerpoint/2010/main" val="1774427512"/>
                </p:ext>
              </p:extLst>
            </p:nvPr>
          </p:nvGraphicFramePr>
          <p:xfrm>
            <a:off x="2730464" y="3462867"/>
            <a:ext cx="2743200" cy="2743200"/>
          </p:xfrm>
          <a:graphic>
            <a:graphicData uri="http://schemas.openxmlformats.org/drawingml/2006/chart">
              <c:chart xmlns:c="http://schemas.openxmlformats.org/drawingml/2006/chart" xmlns:r="http://schemas.openxmlformats.org/officeDocument/2006/relationships" r:id="rId12"/>
            </a:graphicData>
          </a:graphic>
        </p:graphicFrame>
      </p:grpSp>
      <p:sp>
        <p:nvSpPr>
          <p:cNvPr id="36" name="TextBox 35"/>
          <p:cNvSpPr txBox="1"/>
          <p:nvPr/>
        </p:nvSpPr>
        <p:spPr>
          <a:xfrm rot="5400000">
            <a:off x="8153851" y="2376100"/>
            <a:ext cx="742950" cy="369332"/>
          </a:xfrm>
          <a:prstGeom prst="rect">
            <a:avLst/>
          </a:prstGeom>
          <a:noFill/>
          <a:ln>
            <a:solidFill>
              <a:schemeClr val="tx1"/>
            </a:solidFill>
          </a:ln>
        </p:spPr>
        <p:txBody>
          <a:bodyPr wrap="square" rtlCol="0">
            <a:spAutoFit/>
          </a:bodyPr>
          <a:lstStyle/>
          <a:p>
            <a:r>
              <a:rPr lang="en-US" dirty="0"/>
              <a:t>lower</a:t>
            </a:r>
          </a:p>
        </p:txBody>
      </p:sp>
      <p:sp>
        <p:nvSpPr>
          <p:cNvPr id="102" name="TextBox 101"/>
          <p:cNvSpPr txBox="1"/>
          <p:nvPr/>
        </p:nvSpPr>
        <p:spPr>
          <a:xfrm rot="5400000">
            <a:off x="8153851" y="3176579"/>
            <a:ext cx="742950" cy="369332"/>
          </a:xfrm>
          <a:prstGeom prst="rect">
            <a:avLst/>
          </a:prstGeom>
          <a:noFill/>
          <a:ln>
            <a:solidFill>
              <a:schemeClr val="tx1"/>
            </a:solidFill>
          </a:ln>
        </p:spPr>
        <p:txBody>
          <a:bodyPr wrap="square" rtlCol="0">
            <a:spAutoFit/>
          </a:bodyPr>
          <a:lstStyle/>
          <a:p>
            <a:r>
              <a:rPr lang="en-US" dirty="0">
                <a:solidFill>
                  <a:schemeClr val="accent4">
                    <a:lumMod val="75000"/>
                  </a:schemeClr>
                </a:solidFill>
              </a:rPr>
              <a:t>lower</a:t>
            </a:r>
          </a:p>
        </p:txBody>
      </p:sp>
      <p:sp>
        <p:nvSpPr>
          <p:cNvPr id="103" name="TextBox 102"/>
          <p:cNvSpPr txBox="1"/>
          <p:nvPr/>
        </p:nvSpPr>
        <p:spPr>
          <a:xfrm rot="5400000">
            <a:off x="8129003" y="1588756"/>
            <a:ext cx="792646" cy="369332"/>
          </a:xfrm>
          <a:prstGeom prst="rect">
            <a:avLst/>
          </a:prstGeom>
          <a:noFill/>
          <a:ln>
            <a:solidFill>
              <a:schemeClr val="tx1"/>
            </a:solidFill>
          </a:ln>
        </p:spPr>
        <p:txBody>
          <a:bodyPr wrap="square" rtlCol="0">
            <a:spAutoFit/>
          </a:bodyPr>
          <a:lstStyle/>
          <a:p>
            <a:r>
              <a:rPr lang="en-US" dirty="0">
                <a:solidFill>
                  <a:schemeClr val="accent1">
                    <a:lumMod val="75000"/>
                  </a:schemeClr>
                </a:solidFill>
              </a:rPr>
              <a:t>higher</a:t>
            </a:r>
          </a:p>
        </p:txBody>
      </p:sp>
      <p:grpSp>
        <p:nvGrpSpPr>
          <p:cNvPr id="42" name="Group 41"/>
          <p:cNvGrpSpPr/>
          <p:nvPr/>
        </p:nvGrpSpPr>
        <p:grpSpPr>
          <a:xfrm>
            <a:off x="1319362" y="3548614"/>
            <a:ext cx="6586509" cy="2709447"/>
            <a:chOff x="1319362" y="3548614"/>
            <a:chExt cx="6586509" cy="2709447"/>
          </a:xfrm>
        </p:grpSpPr>
        <p:grpSp>
          <p:nvGrpSpPr>
            <p:cNvPr id="41" name="Group 40"/>
            <p:cNvGrpSpPr/>
            <p:nvPr/>
          </p:nvGrpSpPr>
          <p:grpSpPr>
            <a:xfrm>
              <a:off x="1319362" y="3548614"/>
              <a:ext cx="1968679" cy="338554"/>
              <a:chOff x="1222195" y="-595086"/>
              <a:chExt cx="1968679" cy="338554"/>
            </a:xfrm>
            <a:solidFill>
              <a:schemeClr val="bg1">
                <a:lumMod val="75000"/>
              </a:schemeClr>
            </a:solidFill>
          </p:grpSpPr>
          <p:sp>
            <p:nvSpPr>
              <p:cNvPr id="38" name="TextBox 37"/>
              <p:cNvSpPr txBox="1"/>
              <p:nvPr/>
            </p:nvSpPr>
            <p:spPr>
              <a:xfrm>
                <a:off x="1222195" y="-595086"/>
                <a:ext cx="1968679" cy="338554"/>
              </a:xfrm>
              <a:prstGeom prst="rect">
                <a:avLst/>
              </a:prstGeom>
              <a:grpFill/>
            </p:spPr>
            <p:txBody>
              <a:bodyPr wrap="square" rtlCol="0">
                <a:spAutoFit/>
              </a:bodyPr>
              <a:lstStyle/>
              <a:p>
                <a:r>
                  <a:rPr lang="en-US" sz="1600" dirty="0">
                    <a:latin typeface="Helvetica" panose="020B0604020202030204" pitchFamily="34" charset="0"/>
                  </a:rPr>
                  <a:t>Threshold</a:t>
                </a:r>
              </a:p>
            </p:txBody>
          </p:sp>
          <p:cxnSp>
            <p:nvCxnSpPr>
              <p:cNvPr id="40" name="Straight Arrow Connector 39"/>
              <p:cNvCxnSpPr/>
              <p:nvPr/>
            </p:nvCxnSpPr>
            <p:spPr>
              <a:xfrm>
                <a:off x="2442006" y="-406400"/>
                <a:ext cx="547994" cy="0"/>
              </a:xfrm>
              <a:prstGeom prst="straightConnector1">
                <a:avLst/>
              </a:prstGeom>
              <a:grpFill/>
              <a:ln w="28575">
                <a:tailEnd type="triangle"/>
              </a:ln>
            </p:spPr>
            <p:style>
              <a:lnRef idx="1">
                <a:schemeClr val="dk1"/>
              </a:lnRef>
              <a:fillRef idx="0">
                <a:schemeClr val="dk1"/>
              </a:fillRef>
              <a:effectRef idx="0">
                <a:schemeClr val="dk1"/>
              </a:effectRef>
              <a:fontRef idx="minor">
                <a:schemeClr val="tx1"/>
              </a:fontRef>
            </p:style>
          </p:cxnSp>
        </p:grpSp>
        <p:grpSp>
          <p:nvGrpSpPr>
            <p:cNvPr id="111" name="Group 110"/>
            <p:cNvGrpSpPr/>
            <p:nvPr/>
          </p:nvGrpSpPr>
          <p:grpSpPr>
            <a:xfrm>
              <a:off x="3626178" y="3548614"/>
              <a:ext cx="1968679" cy="338554"/>
              <a:chOff x="1222195" y="-595086"/>
              <a:chExt cx="1968679" cy="338554"/>
            </a:xfrm>
            <a:solidFill>
              <a:schemeClr val="bg1">
                <a:lumMod val="75000"/>
              </a:schemeClr>
            </a:solidFill>
          </p:grpSpPr>
          <p:sp>
            <p:nvSpPr>
              <p:cNvPr id="112" name="TextBox 111"/>
              <p:cNvSpPr txBox="1"/>
              <p:nvPr/>
            </p:nvSpPr>
            <p:spPr>
              <a:xfrm>
                <a:off x="1222195" y="-595086"/>
                <a:ext cx="1968679" cy="338554"/>
              </a:xfrm>
              <a:prstGeom prst="rect">
                <a:avLst/>
              </a:prstGeom>
              <a:grpFill/>
            </p:spPr>
            <p:txBody>
              <a:bodyPr wrap="square" rtlCol="0">
                <a:spAutoFit/>
              </a:bodyPr>
              <a:lstStyle/>
              <a:p>
                <a:r>
                  <a:rPr lang="en-US" sz="1600" dirty="0">
                    <a:latin typeface="Helvetica" panose="020B0604020202030204" pitchFamily="34" charset="0"/>
                  </a:rPr>
                  <a:t>Threshold</a:t>
                </a:r>
              </a:p>
            </p:txBody>
          </p:sp>
          <p:cxnSp>
            <p:nvCxnSpPr>
              <p:cNvPr id="113" name="Straight Arrow Connector 112"/>
              <p:cNvCxnSpPr/>
              <p:nvPr/>
            </p:nvCxnSpPr>
            <p:spPr>
              <a:xfrm>
                <a:off x="2442006" y="-406400"/>
                <a:ext cx="547994" cy="0"/>
              </a:xfrm>
              <a:prstGeom prst="straightConnector1">
                <a:avLst/>
              </a:prstGeom>
              <a:grpFill/>
              <a:ln w="28575">
                <a:tailEnd type="triangle"/>
              </a:ln>
            </p:spPr>
            <p:style>
              <a:lnRef idx="1">
                <a:schemeClr val="dk1"/>
              </a:lnRef>
              <a:fillRef idx="0">
                <a:schemeClr val="dk1"/>
              </a:fillRef>
              <a:effectRef idx="0">
                <a:schemeClr val="dk1"/>
              </a:effectRef>
              <a:fontRef idx="minor">
                <a:schemeClr val="tx1"/>
              </a:fontRef>
            </p:style>
          </p:cxnSp>
        </p:grpSp>
        <p:grpSp>
          <p:nvGrpSpPr>
            <p:cNvPr id="114" name="Group 113"/>
            <p:cNvGrpSpPr/>
            <p:nvPr/>
          </p:nvGrpSpPr>
          <p:grpSpPr>
            <a:xfrm>
              <a:off x="5937192" y="3548614"/>
              <a:ext cx="1968679" cy="338554"/>
              <a:chOff x="1222195" y="-595086"/>
              <a:chExt cx="1968679" cy="338554"/>
            </a:xfrm>
            <a:solidFill>
              <a:schemeClr val="bg1">
                <a:lumMod val="75000"/>
              </a:schemeClr>
            </a:solidFill>
          </p:grpSpPr>
          <p:sp>
            <p:nvSpPr>
              <p:cNvPr id="115" name="TextBox 114"/>
              <p:cNvSpPr txBox="1"/>
              <p:nvPr/>
            </p:nvSpPr>
            <p:spPr>
              <a:xfrm>
                <a:off x="1222195" y="-595086"/>
                <a:ext cx="1968679" cy="338554"/>
              </a:xfrm>
              <a:prstGeom prst="rect">
                <a:avLst/>
              </a:prstGeom>
              <a:grpFill/>
            </p:spPr>
            <p:txBody>
              <a:bodyPr wrap="square" rtlCol="0">
                <a:spAutoFit/>
              </a:bodyPr>
              <a:lstStyle/>
              <a:p>
                <a:r>
                  <a:rPr lang="en-US" sz="1600" dirty="0">
                    <a:latin typeface="Helvetica" panose="020B0604020202030204" pitchFamily="34" charset="0"/>
                  </a:rPr>
                  <a:t>Threshold</a:t>
                </a:r>
              </a:p>
            </p:txBody>
          </p:sp>
          <p:cxnSp>
            <p:nvCxnSpPr>
              <p:cNvPr id="150" name="Straight Arrow Connector 149"/>
              <p:cNvCxnSpPr/>
              <p:nvPr/>
            </p:nvCxnSpPr>
            <p:spPr>
              <a:xfrm>
                <a:off x="2442006" y="-406400"/>
                <a:ext cx="547994" cy="0"/>
              </a:xfrm>
              <a:prstGeom prst="straightConnector1">
                <a:avLst/>
              </a:prstGeom>
              <a:grpFill/>
              <a:ln w="28575">
                <a:tailEnd type="triangle"/>
              </a:ln>
            </p:spPr>
            <p:style>
              <a:lnRef idx="1">
                <a:schemeClr val="dk1"/>
              </a:lnRef>
              <a:fillRef idx="0">
                <a:schemeClr val="dk1"/>
              </a:fillRef>
              <a:effectRef idx="0">
                <a:schemeClr val="dk1"/>
              </a:effectRef>
              <a:fontRef idx="minor">
                <a:schemeClr val="tx1"/>
              </a:fontRef>
            </p:style>
          </p:cxnSp>
        </p:grpSp>
        <p:grpSp>
          <p:nvGrpSpPr>
            <p:cNvPr id="151" name="Group 150"/>
            <p:cNvGrpSpPr/>
            <p:nvPr/>
          </p:nvGrpSpPr>
          <p:grpSpPr>
            <a:xfrm>
              <a:off x="2486334" y="5919507"/>
              <a:ext cx="1968679" cy="338554"/>
              <a:chOff x="1222195" y="-595086"/>
              <a:chExt cx="1968679" cy="338554"/>
            </a:xfrm>
            <a:solidFill>
              <a:schemeClr val="bg1">
                <a:lumMod val="75000"/>
              </a:schemeClr>
            </a:solidFill>
          </p:grpSpPr>
          <p:sp>
            <p:nvSpPr>
              <p:cNvPr id="152" name="TextBox 151"/>
              <p:cNvSpPr txBox="1"/>
              <p:nvPr/>
            </p:nvSpPr>
            <p:spPr>
              <a:xfrm>
                <a:off x="1222195" y="-595086"/>
                <a:ext cx="1968679" cy="338554"/>
              </a:xfrm>
              <a:prstGeom prst="rect">
                <a:avLst/>
              </a:prstGeom>
              <a:grpFill/>
            </p:spPr>
            <p:txBody>
              <a:bodyPr wrap="square" rtlCol="0">
                <a:spAutoFit/>
              </a:bodyPr>
              <a:lstStyle/>
              <a:p>
                <a:r>
                  <a:rPr lang="en-US" sz="1600" dirty="0">
                    <a:latin typeface="Helvetica" panose="020B0604020202030204" pitchFamily="34" charset="0"/>
                  </a:rPr>
                  <a:t>Threshold</a:t>
                </a:r>
              </a:p>
            </p:txBody>
          </p:sp>
          <p:cxnSp>
            <p:nvCxnSpPr>
              <p:cNvPr id="153" name="Straight Arrow Connector 152"/>
              <p:cNvCxnSpPr/>
              <p:nvPr/>
            </p:nvCxnSpPr>
            <p:spPr>
              <a:xfrm>
                <a:off x="2442006" y="-406400"/>
                <a:ext cx="547994" cy="0"/>
              </a:xfrm>
              <a:prstGeom prst="straightConnector1">
                <a:avLst/>
              </a:prstGeom>
              <a:grpFill/>
              <a:ln w="28575">
                <a:tailEnd type="triangle"/>
              </a:ln>
            </p:spPr>
            <p:style>
              <a:lnRef idx="1">
                <a:schemeClr val="dk1"/>
              </a:lnRef>
              <a:fillRef idx="0">
                <a:schemeClr val="dk1"/>
              </a:fillRef>
              <a:effectRef idx="0">
                <a:schemeClr val="dk1"/>
              </a:effectRef>
              <a:fontRef idx="minor">
                <a:schemeClr val="tx1"/>
              </a:fontRef>
            </p:style>
          </p:cxnSp>
        </p:grpSp>
        <p:grpSp>
          <p:nvGrpSpPr>
            <p:cNvPr id="154" name="Group 153"/>
            <p:cNvGrpSpPr/>
            <p:nvPr/>
          </p:nvGrpSpPr>
          <p:grpSpPr>
            <a:xfrm>
              <a:off x="4747475" y="5919507"/>
              <a:ext cx="1968679" cy="338554"/>
              <a:chOff x="1222195" y="-595086"/>
              <a:chExt cx="1968679" cy="338554"/>
            </a:xfrm>
            <a:solidFill>
              <a:schemeClr val="bg1">
                <a:lumMod val="75000"/>
              </a:schemeClr>
            </a:solidFill>
          </p:grpSpPr>
          <p:sp>
            <p:nvSpPr>
              <p:cNvPr id="155" name="TextBox 154"/>
              <p:cNvSpPr txBox="1"/>
              <p:nvPr/>
            </p:nvSpPr>
            <p:spPr>
              <a:xfrm>
                <a:off x="1222195" y="-595086"/>
                <a:ext cx="1968679" cy="338554"/>
              </a:xfrm>
              <a:prstGeom prst="rect">
                <a:avLst/>
              </a:prstGeom>
              <a:grpFill/>
            </p:spPr>
            <p:txBody>
              <a:bodyPr wrap="square" rtlCol="0">
                <a:spAutoFit/>
              </a:bodyPr>
              <a:lstStyle/>
              <a:p>
                <a:r>
                  <a:rPr lang="en-US" sz="1600" dirty="0">
                    <a:latin typeface="Helvetica" panose="020B0604020202030204" pitchFamily="34" charset="0"/>
                  </a:rPr>
                  <a:t>Threshold</a:t>
                </a:r>
              </a:p>
            </p:txBody>
          </p:sp>
          <p:cxnSp>
            <p:nvCxnSpPr>
              <p:cNvPr id="156" name="Straight Arrow Connector 155"/>
              <p:cNvCxnSpPr/>
              <p:nvPr/>
            </p:nvCxnSpPr>
            <p:spPr>
              <a:xfrm>
                <a:off x="2442006" y="-406400"/>
                <a:ext cx="547994" cy="0"/>
              </a:xfrm>
              <a:prstGeom prst="straightConnector1">
                <a:avLst/>
              </a:prstGeom>
              <a:grpFill/>
              <a:ln w="28575">
                <a:tailEnd type="triangle"/>
              </a:ln>
            </p:spPr>
            <p:style>
              <a:lnRef idx="1">
                <a:schemeClr val="dk1"/>
              </a:lnRef>
              <a:fillRef idx="0">
                <a:schemeClr val="dk1"/>
              </a:fillRef>
              <a:effectRef idx="0">
                <a:schemeClr val="dk1"/>
              </a:effectRef>
              <a:fontRef idx="minor">
                <a:schemeClr val="tx1"/>
              </a:fontRef>
            </p:style>
          </p:cxnSp>
        </p:grpSp>
      </p:grpSp>
      <p:sp>
        <p:nvSpPr>
          <p:cNvPr id="100" name="TextBox 99">
            <a:extLst>
              <a:ext uri="{FF2B5EF4-FFF2-40B4-BE49-F238E27FC236}">
                <a16:creationId xmlns:a16="http://schemas.microsoft.com/office/drawing/2014/main" id="{8B5C87A5-23CC-4C0A-8322-5CBCEE07AAE9}"/>
              </a:ext>
            </a:extLst>
          </p:cNvPr>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grpSp>
        <p:nvGrpSpPr>
          <p:cNvPr id="45" name="Group 44"/>
          <p:cNvGrpSpPr/>
          <p:nvPr/>
        </p:nvGrpSpPr>
        <p:grpSpPr>
          <a:xfrm>
            <a:off x="2813170" y="1989502"/>
            <a:ext cx="4546435" cy="802338"/>
            <a:chOff x="2813170" y="1989502"/>
            <a:chExt cx="4546435" cy="802338"/>
          </a:xfrm>
        </p:grpSpPr>
        <p:cxnSp>
          <p:nvCxnSpPr>
            <p:cNvPr id="44" name="Straight Arrow Connector 43"/>
            <p:cNvCxnSpPr/>
            <p:nvPr/>
          </p:nvCxnSpPr>
          <p:spPr>
            <a:xfrm flipH="1">
              <a:off x="2813170" y="1989502"/>
              <a:ext cx="267523" cy="1997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4778211" y="2592051"/>
              <a:ext cx="267523" cy="1997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7092082" y="2592051"/>
              <a:ext cx="267523" cy="1997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7894434" y="4222613"/>
            <a:ext cx="2988915" cy="1631216"/>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16200000" scaled="1"/>
          </a:gradFill>
        </p:spPr>
        <p:txBody>
          <a:bodyPr wrap="square" rtlCol="0">
            <a:spAutoFit/>
          </a:bodyPr>
          <a:lstStyle/>
          <a:p>
            <a:pPr algn="ctr"/>
            <a:endParaRPr lang="en-US" dirty="0"/>
          </a:p>
          <a:p>
            <a:pPr algn="ctr"/>
            <a:r>
              <a:rPr lang="en-US" sz="3200" dirty="0"/>
              <a:t>Selected</a:t>
            </a:r>
          </a:p>
          <a:p>
            <a:pPr algn="ctr"/>
            <a:r>
              <a:rPr lang="en-US" sz="3200" dirty="0"/>
              <a:t>Threshold = </a:t>
            </a:r>
            <a:r>
              <a:rPr lang="en-US" sz="3200" dirty="0">
                <a:solidFill>
                  <a:srgbClr val="FF0000"/>
                </a:solidFill>
              </a:rPr>
              <a:t>0.7</a:t>
            </a:r>
          </a:p>
          <a:p>
            <a:pPr algn="ctr"/>
            <a:endParaRPr lang="en-US" dirty="0"/>
          </a:p>
        </p:txBody>
      </p:sp>
      <p:sp>
        <p:nvSpPr>
          <p:cNvPr id="37" name="TextBox 36"/>
          <p:cNvSpPr txBox="1"/>
          <p:nvPr/>
        </p:nvSpPr>
        <p:spPr>
          <a:xfrm>
            <a:off x="7438489" y="4557703"/>
            <a:ext cx="2735821" cy="707886"/>
          </a:xfrm>
          <a:prstGeom prst="rect">
            <a:avLst/>
          </a:prstGeom>
          <a:solidFill>
            <a:schemeClr val="accent6">
              <a:lumMod val="40000"/>
              <a:lumOff val="60000"/>
            </a:schemeClr>
          </a:solidFill>
          <a:ln>
            <a:solidFill>
              <a:schemeClr val="tx1"/>
            </a:solidFill>
            <a:prstDash val="dash"/>
          </a:ln>
          <a:effectLst>
            <a:outerShdw blurRad="50800" dist="38100" dir="5400000" algn="t" rotWithShape="0">
              <a:prstClr val="black">
                <a:alpha val="40000"/>
              </a:prstClr>
            </a:outerShdw>
            <a:softEdge rad="12700"/>
          </a:effectLst>
        </p:spPr>
        <p:txBody>
          <a:bodyPr wrap="square" rtlCol="0">
            <a:spAutoFit/>
          </a:bodyPr>
          <a:lstStyle/>
          <a:p>
            <a:r>
              <a:rPr lang="en-US" sz="2000" dirty="0">
                <a:ln w="0"/>
                <a:effectLst>
                  <a:outerShdw blurRad="38100" dist="19050" dir="2700000" algn="tl" rotWithShape="0">
                    <a:schemeClr val="dk1">
                      <a:alpha val="40000"/>
                    </a:schemeClr>
                  </a:outerShdw>
                </a:effectLst>
                <a:latin typeface="Arial Narrow" panose="020B0606020202030204" pitchFamily="34" charset="0"/>
              </a:rPr>
              <a:t>Maximize Dice Score &amp;  Minimize other metrics</a:t>
            </a:r>
          </a:p>
        </p:txBody>
      </p:sp>
    </p:spTree>
    <p:extLst>
      <p:ext uri="{BB962C8B-B14F-4D97-AF65-F5344CB8AC3E}">
        <p14:creationId xmlns:p14="http://schemas.microsoft.com/office/powerpoint/2010/main" val="11317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50" fill="hold"/>
                                        <p:tgtEl>
                                          <p:spTgt spid="29"/>
                                        </p:tgtEl>
                                        <p:attrNameLst>
                                          <p:attrName>ppt_x</p:attrName>
                                        </p:attrNameLst>
                                      </p:cBhvr>
                                      <p:tavLst>
                                        <p:tav tm="0">
                                          <p:val>
                                            <p:strVal val="0-#ppt_w/2"/>
                                          </p:val>
                                        </p:tav>
                                        <p:tav tm="100000">
                                          <p:val>
                                            <p:strVal val="#ppt_x"/>
                                          </p:val>
                                        </p:tav>
                                      </p:tavLst>
                                    </p:anim>
                                    <p:anim calcmode="lin" valueType="num">
                                      <p:cBhvr additive="base">
                                        <p:cTn id="8" dur="250" fill="hold"/>
                                        <p:tgtEl>
                                          <p:spTgt spid="29"/>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250"/>
                            </p:stCondLst>
                            <p:childTnLst>
                              <p:par>
                                <p:cTn id="13" presetID="14" presetClass="entr" presetSubtype="1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25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250" fill="hold"/>
                                        <p:tgtEl>
                                          <p:spTgt spid="26"/>
                                        </p:tgtEl>
                                        <p:attrNameLst>
                                          <p:attrName>ppt_x</p:attrName>
                                        </p:attrNameLst>
                                      </p:cBhvr>
                                      <p:tavLst>
                                        <p:tav tm="0">
                                          <p:val>
                                            <p:strVal val="0-#ppt_w/2"/>
                                          </p:val>
                                        </p:tav>
                                        <p:tav tm="100000">
                                          <p:val>
                                            <p:strVal val="#ppt_x"/>
                                          </p:val>
                                        </p:tav>
                                      </p:tavLst>
                                    </p:anim>
                                    <p:anim calcmode="lin" valueType="num">
                                      <p:cBhvr additive="base">
                                        <p:cTn id="21" dur="250" fill="hold"/>
                                        <p:tgtEl>
                                          <p:spTgt spid="26"/>
                                        </p:tgtEl>
                                        <p:attrNameLst>
                                          <p:attrName>ppt_y</p:attrName>
                                        </p:attrNameLst>
                                      </p:cBhvr>
                                      <p:tavLst>
                                        <p:tav tm="0">
                                          <p:val>
                                            <p:strVal val="0-#ppt_h/2"/>
                                          </p:val>
                                        </p:tav>
                                        <p:tav tm="100000">
                                          <p:val>
                                            <p:strVal val="#ppt_y"/>
                                          </p:val>
                                        </p:tav>
                                      </p:tavLst>
                                    </p:anim>
                                  </p:childTnLst>
                                </p:cTn>
                              </p:par>
                              <p:par>
                                <p:cTn id="22" presetID="14"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25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50" fill="hold"/>
                                        <p:tgtEl>
                                          <p:spTgt spid="9"/>
                                        </p:tgtEl>
                                      </p:cBhvr>
                                      <p:by x="50000" y="50000"/>
                                    </p:animScale>
                                  </p:childTnLst>
                                </p:cTn>
                              </p:par>
                              <p:par>
                                <p:cTn id="29" presetID="2" presetClass="entr" presetSubtype="9"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0-#ppt_w/2"/>
                                          </p:val>
                                        </p:tav>
                                        <p:tav tm="100000">
                                          <p:val>
                                            <p:strVal val="#ppt_x"/>
                                          </p:val>
                                        </p:tav>
                                      </p:tavLst>
                                    </p:anim>
                                    <p:anim calcmode="lin" valueType="num">
                                      <p:cBhvr additive="base">
                                        <p:cTn id="32" dur="250" fill="hold"/>
                                        <p:tgtEl>
                                          <p:spTgt spid="27"/>
                                        </p:tgtEl>
                                        <p:attrNameLst>
                                          <p:attrName>ppt_y</p:attrName>
                                        </p:attrNameLst>
                                      </p:cBhvr>
                                      <p:tavLst>
                                        <p:tav tm="0">
                                          <p:val>
                                            <p:strVal val="0-#ppt_h/2"/>
                                          </p:val>
                                        </p:tav>
                                        <p:tav tm="100000">
                                          <p:val>
                                            <p:strVal val="#ppt_y"/>
                                          </p:val>
                                        </p:tav>
                                      </p:tavLst>
                                    </p:anim>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25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nodeType="clickEffect">
                                  <p:stCondLst>
                                    <p:cond delay="0"/>
                                  </p:stCondLst>
                                  <p:childTnLst>
                                    <p:animScale>
                                      <p:cBhvr>
                                        <p:cTn id="39" dur="250" fill="hold"/>
                                        <p:tgtEl>
                                          <p:spTgt spid="32"/>
                                        </p:tgtEl>
                                      </p:cBhvr>
                                      <p:by x="70000" y="70000"/>
                                    </p:animScale>
                                  </p:childTnLst>
                                </p:cTn>
                              </p:par>
                              <p:par>
                                <p:cTn id="40" presetID="42" presetClass="path" presetSubtype="0" accel="50000" decel="50000" fill="hold" nodeType="withEffect">
                                  <p:stCondLst>
                                    <p:cond delay="0"/>
                                  </p:stCondLst>
                                  <p:childTnLst>
                                    <p:animMotion origin="layout" path="M 2.08333E-7 -2.59259E-6 L -0.06628 -0.00092 " pathEditMode="relative" rAng="0" ptsTypes="AA">
                                      <p:cBhvr>
                                        <p:cTn id="41" dur="250" fill="hold"/>
                                        <p:tgtEl>
                                          <p:spTgt spid="32"/>
                                        </p:tgtEl>
                                        <p:attrNameLst>
                                          <p:attrName>ppt_x</p:attrName>
                                          <p:attrName>ppt_y</p:attrName>
                                        </p:attrNameLst>
                                      </p:cBhvr>
                                      <p:rCtr x="-3320" y="-46"/>
                                    </p:animMotion>
                                  </p:childTnLst>
                                </p:cTn>
                              </p:par>
                            </p:childTnLst>
                          </p:cTn>
                        </p:par>
                        <p:par>
                          <p:cTn id="42" fill="hold">
                            <p:stCondLst>
                              <p:cond delay="250"/>
                            </p:stCondLst>
                            <p:childTnLst>
                              <p:par>
                                <p:cTn id="43" presetID="1" presetClass="exit" presetSubtype="0" fill="hold" nodeType="after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50"/>
                                        <p:tgtEl>
                                          <p:spTgt spid="12"/>
                                        </p:tgtEl>
                                      </p:cBhvr>
                                    </p:animEffect>
                                    <p:set>
                                      <p:cBhvr>
                                        <p:cTn id="51" dur="1" fill="hold">
                                          <p:stCondLst>
                                            <p:cond delay="249"/>
                                          </p:stCondLst>
                                        </p:cTn>
                                        <p:tgtEl>
                                          <p:spTgt spid="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50"/>
                                        <p:tgtEl>
                                          <p:spTgt spid="9"/>
                                        </p:tgtEl>
                                      </p:cBhvr>
                                    </p:animEffect>
                                    <p:set>
                                      <p:cBhvr>
                                        <p:cTn id="54" dur="1" fill="hold">
                                          <p:stCondLst>
                                            <p:cond delay="249"/>
                                          </p:stCondLst>
                                        </p:cTn>
                                        <p:tgtEl>
                                          <p:spTgt spid="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32"/>
                                        </p:tgtEl>
                                      </p:cBhvr>
                                    </p:animEffect>
                                    <p:set>
                                      <p:cBhvr>
                                        <p:cTn id="57" dur="1" fill="hold">
                                          <p:stCondLst>
                                            <p:cond delay="249"/>
                                          </p:stCondLst>
                                        </p:cTn>
                                        <p:tgtEl>
                                          <p:spTgt spid="32"/>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55"/>
                                        </p:tgtEl>
                                        <p:attrNameLst>
                                          <p:attrName>style.visibility</p:attrName>
                                        </p:attrNameLst>
                                      </p:cBhvr>
                                      <p:to>
                                        <p:strVal val="visible"/>
                                      </p:to>
                                    </p:set>
                                  </p:childTnLst>
                                </p:cTn>
                              </p:par>
                              <p:par>
                                <p:cTn id="60" presetID="6" presetClass="emph" presetSubtype="0" fill="hold" nodeType="withEffect">
                                  <p:stCondLst>
                                    <p:cond delay="0"/>
                                  </p:stCondLst>
                                  <p:childTnLst>
                                    <p:animScale>
                                      <p:cBhvr>
                                        <p:cTn id="61" dur="500" fill="hold"/>
                                        <p:tgtEl>
                                          <p:spTgt spid="55"/>
                                        </p:tgtEl>
                                      </p:cBhvr>
                                      <p:by x="50000" y="50000"/>
                                    </p:animScale>
                                  </p:childTnLst>
                                </p:cTn>
                              </p:par>
                              <p:par>
                                <p:cTn id="62" presetID="0" presetClass="path" presetSubtype="0" accel="50000" decel="50000" fill="hold" nodeType="withEffect">
                                  <p:stCondLst>
                                    <p:cond delay="0"/>
                                  </p:stCondLst>
                                  <p:childTnLst>
                                    <p:animMotion origin="layout" path="M -0.0086 -0.00324 L 0.53242 -0.1743 " pathEditMode="relative" rAng="0" ptsTypes="AA">
                                      <p:cBhvr>
                                        <p:cTn id="63" dur="750" fill="hold"/>
                                        <p:tgtEl>
                                          <p:spTgt spid="55"/>
                                        </p:tgtEl>
                                        <p:attrNameLst>
                                          <p:attrName>ppt_x</p:attrName>
                                          <p:attrName>ppt_y</p:attrName>
                                        </p:attrNameLst>
                                      </p:cBhvr>
                                      <p:rCtr x="27044" y="-8565"/>
                                    </p:animMotion>
                                  </p:childTnLst>
                                </p:cTn>
                              </p:par>
                              <p:par>
                                <p:cTn id="64" presetID="42" presetClass="path" presetSubtype="0" accel="50000" decel="50000" fill="hold" grpId="1" nodeType="withEffect">
                                  <p:stCondLst>
                                    <p:cond delay="0"/>
                                  </p:stCondLst>
                                  <p:childTnLst>
                                    <p:animMotion origin="layout" path="M 2.08333E-6 2.96296E-6 L 0.0151 0.29745 " pathEditMode="relative" rAng="0" ptsTypes="AA">
                                      <p:cBhvr>
                                        <p:cTn id="65" dur="250" fill="hold"/>
                                        <p:tgtEl>
                                          <p:spTgt spid="34"/>
                                        </p:tgtEl>
                                        <p:attrNameLst>
                                          <p:attrName>ppt_x</p:attrName>
                                          <p:attrName>ppt_y</p:attrName>
                                        </p:attrNameLst>
                                      </p:cBhvr>
                                      <p:rCtr x="755" y="14861"/>
                                    </p:animMotion>
                                  </p:childTnLst>
                                </p:cTn>
                              </p:par>
                              <p:par>
                                <p:cTn id="66" presetID="1" presetClass="entr" presetSubtype="0" fill="hold" grpId="0" nodeType="withEffect">
                                  <p:stCondLst>
                                    <p:cond delay="0"/>
                                  </p:stCondLst>
                                  <p:childTnLst>
                                    <p:set>
                                      <p:cBhvr>
                                        <p:cTn id="67" dur="1" fill="hold">
                                          <p:stCondLst>
                                            <p:cond delay="0"/>
                                          </p:stCondLst>
                                        </p:cTn>
                                        <p:tgtEl>
                                          <p:spTgt spid="10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44"/>
                                        </p:tgtEl>
                                        <p:attrNameLst>
                                          <p:attrName>style.visibility</p:attrName>
                                        </p:attrNameLst>
                                      </p:cBhvr>
                                      <p:to>
                                        <p:strVal val="visible"/>
                                      </p:to>
                                    </p:set>
                                  </p:childTnLst>
                                </p:cTn>
                              </p:par>
                              <p:par>
                                <p:cTn id="76" presetID="10" presetClass="entr" presetSubtype="0" fill="hold" grpId="0" nodeType="withEffect">
                                  <p:stCondLst>
                                    <p:cond delay="0"/>
                                  </p:stCondLst>
                                  <p:childTnLst>
                                    <p:set>
                                      <p:cBhvr>
                                        <p:cTn id="77" dur="1" fill="hold">
                                          <p:stCondLst>
                                            <p:cond delay="0"/>
                                          </p:stCondLst>
                                        </p:cTn>
                                        <p:tgtEl>
                                          <p:spTgt spid="145"/>
                                        </p:tgtEl>
                                        <p:attrNameLst>
                                          <p:attrName>style.visibility</p:attrName>
                                        </p:attrNameLst>
                                      </p:cBhvr>
                                      <p:to>
                                        <p:strVal val="visible"/>
                                      </p:to>
                                    </p:set>
                                    <p:animEffect transition="in" filter="fade">
                                      <p:cBhvr>
                                        <p:cTn id="78" dur="250"/>
                                        <p:tgtEl>
                                          <p:spTgt spid="14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6"/>
                                        </p:tgtEl>
                                        <p:attrNameLst>
                                          <p:attrName>style.visibility</p:attrName>
                                        </p:attrNameLst>
                                      </p:cBhvr>
                                      <p:to>
                                        <p:strVal val="visible"/>
                                      </p:to>
                                    </p:set>
                                  </p:childTnLst>
                                </p:cTn>
                              </p:par>
                              <p:par>
                                <p:cTn id="83" presetID="42" presetClass="path" presetSubtype="0" accel="50000" decel="50000" fill="hold" grpId="1" nodeType="withEffect">
                                  <p:stCondLst>
                                    <p:cond delay="0"/>
                                  </p:stCondLst>
                                  <p:childTnLst>
                                    <p:animMotion origin="layout" path="M -0.00078 7.40741E-7 L 0.3625 0.20787 " pathEditMode="relative" rAng="0" ptsTypes="AA">
                                      <p:cBhvr>
                                        <p:cTn id="84" dur="500" fill="hold"/>
                                        <p:tgtEl>
                                          <p:spTgt spid="146"/>
                                        </p:tgtEl>
                                        <p:attrNameLst>
                                          <p:attrName>ppt_x</p:attrName>
                                          <p:attrName>ppt_y</p:attrName>
                                        </p:attrNameLst>
                                      </p:cBhvr>
                                      <p:rCtr x="18164" y="10394"/>
                                    </p:animMotion>
                                  </p:childTnLst>
                                </p:cTn>
                              </p:par>
                              <p:par>
                                <p:cTn id="85" presetID="6" presetClass="emph" presetSubtype="0" fill="hold" grpId="2" nodeType="withEffect">
                                  <p:stCondLst>
                                    <p:cond delay="0"/>
                                  </p:stCondLst>
                                  <p:childTnLst>
                                    <p:animScale>
                                      <p:cBhvr>
                                        <p:cTn id="86" dur="500" fill="hold"/>
                                        <p:tgtEl>
                                          <p:spTgt spid="146"/>
                                        </p:tgtEl>
                                      </p:cBhvr>
                                      <p:by x="50000" y="50000"/>
                                    </p:animScale>
                                  </p:childTnLst>
                                </p:cTn>
                              </p:par>
                              <p:par>
                                <p:cTn id="87" presetID="1" presetClass="exit" presetSubtype="0" fill="hold" grpId="1" nodeType="withEffect">
                                  <p:stCondLst>
                                    <p:cond delay="0"/>
                                  </p:stCondLst>
                                  <p:childTnLst>
                                    <p:set>
                                      <p:cBhvr>
                                        <p:cTn id="88" dur="1" fill="hold">
                                          <p:stCondLst>
                                            <p:cond delay="0"/>
                                          </p:stCondLst>
                                        </p:cTn>
                                        <p:tgtEl>
                                          <p:spTgt spid="14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44"/>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119"/>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9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25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250"/>
                                        <p:tgtEl>
                                          <p:spTgt spid="33"/>
                                        </p:tgtEl>
                                      </p:cBhvr>
                                    </p:animEffec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8" presetClass="emph" presetSubtype="0" fill="hold" grpId="1" nodeType="withEffect">
                                  <p:stCondLst>
                                    <p:cond delay="0"/>
                                  </p:stCondLst>
                                  <p:childTnLst>
                                    <p:animRot by="5400000">
                                      <p:cBhvr>
                                        <p:cTn id="112" dur="250" fill="hold"/>
                                        <p:tgtEl>
                                          <p:spTgt spid="37"/>
                                        </p:tgtEl>
                                        <p:attrNameLst>
                                          <p:attrName>r</p:attrName>
                                        </p:attrNameLst>
                                      </p:cBhvr>
                                    </p:animRot>
                                  </p:childTnLst>
                                </p:cTn>
                              </p:par>
                              <p:par>
                                <p:cTn id="113" presetID="42" presetClass="path" presetSubtype="0" accel="50000" decel="50000" fill="hold" grpId="2" nodeType="withEffect">
                                  <p:stCondLst>
                                    <p:cond delay="0"/>
                                  </p:stCondLst>
                                  <p:childTnLst>
                                    <p:animMotion origin="layout" path="M -2.70833E-6 2.59259E-6 L -0.58971 0.01574 " pathEditMode="relative" rAng="0" ptsTypes="AA">
                                      <p:cBhvr>
                                        <p:cTn id="114" dur="250" fill="hold"/>
                                        <p:tgtEl>
                                          <p:spTgt spid="37"/>
                                        </p:tgtEl>
                                        <p:attrNameLst>
                                          <p:attrName>ppt_x</p:attrName>
                                          <p:attrName>ppt_y</p:attrName>
                                        </p:attrNameLst>
                                      </p:cBhvr>
                                      <p:rCtr x="-29492" y="787"/>
                                    </p:animMotion>
                                  </p:childTnLst>
                                </p:cTn>
                              </p:par>
                              <p:par>
                                <p:cTn id="115" presetID="6" presetClass="emph" presetSubtype="0" fill="hold" grpId="3" nodeType="withEffect">
                                  <p:stCondLst>
                                    <p:cond delay="0"/>
                                  </p:stCondLst>
                                  <p:childTnLst>
                                    <p:animScale>
                                      <p:cBhvr>
                                        <p:cTn id="116" dur="250" fill="hold"/>
                                        <p:tgtEl>
                                          <p:spTgt spid="37"/>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119" grpId="0"/>
      <p:bldP spid="144" grpId="0"/>
      <p:bldP spid="144" grpId="1"/>
      <p:bldP spid="145" grpId="0"/>
      <p:bldP spid="145" grpId="1"/>
      <p:bldP spid="146" grpId="0"/>
      <p:bldP spid="146" grpId="1"/>
      <p:bldP spid="146" grpId="2"/>
      <p:bldP spid="36" grpId="0" animBg="1"/>
      <p:bldP spid="102" grpId="0" animBg="1"/>
      <p:bldP spid="103" grpId="0" animBg="1"/>
      <p:bldP spid="33" grpId="0" animBg="1"/>
      <p:bldP spid="37" grpId="0" animBg="1"/>
      <p:bldP spid="37" grpId="1" animBg="1"/>
      <p:bldP spid="37" grpId="2" animBg="1"/>
      <p:bldP spid="37"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67044" y="6377102"/>
            <a:ext cx="6864379" cy="397857"/>
            <a:chOff x="5002015" y="6656362"/>
            <a:chExt cx="6789448" cy="397857"/>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10" name="Rectangle 9"/>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20" name="TextBox 19"/>
          <p:cNvSpPr txBox="1"/>
          <p:nvPr/>
        </p:nvSpPr>
        <p:spPr>
          <a:xfrm>
            <a:off x="648516" y="145758"/>
            <a:ext cx="11029677" cy="1015663"/>
          </a:xfrm>
          <a:prstGeom prst="rect">
            <a:avLst/>
          </a:prstGeom>
          <a:noFill/>
        </p:spPr>
        <p:txBody>
          <a:bodyPr wrap="square" rtlCol="0">
            <a:spAutoFit/>
          </a:bodyPr>
          <a:lstStyle/>
          <a:p>
            <a:r>
              <a:rPr lang="en-US" sz="6000" dirty="0">
                <a:solidFill>
                  <a:schemeClr val="bg1"/>
                </a:solidFill>
                <a:latin typeface="DIN Condensed"/>
              </a:rPr>
              <a:t>Evaluation: Threshold Selection </a:t>
            </a:r>
          </a:p>
        </p:txBody>
      </p:sp>
      <p:sp>
        <p:nvSpPr>
          <p:cNvPr id="21" name="TextBox 20"/>
          <p:cNvSpPr txBox="1"/>
          <p:nvPr/>
        </p:nvSpPr>
        <p:spPr>
          <a:xfrm>
            <a:off x="874644" y="1272208"/>
            <a:ext cx="3727173" cy="461665"/>
          </a:xfrm>
          <a:prstGeom prst="rect">
            <a:avLst/>
          </a:prstGeom>
          <a:noFill/>
        </p:spPr>
        <p:txBody>
          <a:bodyPr wrap="square" rtlCol="0">
            <a:spAutoFit/>
          </a:bodyPr>
          <a:lstStyle/>
          <a:p>
            <a:r>
              <a:rPr lang="en-US" sz="2400" u="sng" dirty="0">
                <a:solidFill>
                  <a:srgbClr val="0000FF"/>
                </a:solidFill>
              </a:rPr>
              <a:t>Adaptive vs Fixed Threshold</a:t>
            </a:r>
          </a:p>
        </p:txBody>
      </p:sp>
      <p:sp>
        <p:nvSpPr>
          <p:cNvPr id="25" name="TextBox 24"/>
          <p:cNvSpPr txBox="1"/>
          <p:nvPr/>
        </p:nvSpPr>
        <p:spPr>
          <a:xfrm>
            <a:off x="1030515" y="1733873"/>
            <a:ext cx="3169630" cy="646331"/>
          </a:xfrm>
          <a:prstGeom prst="rect">
            <a:avLst/>
          </a:prstGeom>
          <a:noFill/>
        </p:spPr>
        <p:txBody>
          <a:bodyPr wrap="square" rtlCol="0">
            <a:spAutoFit/>
          </a:bodyPr>
          <a:lstStyle/>
          <a:p>
            <a:r>
              <a:rPr lang="en-US" dirty="0">
                <a:solidFill>
                  <a:srgbClr val="FF0000"/>
                </a:solidFill>
              </a:rPr>
              <a:t>However, we have chosen Fixed Threshold in this scenario!!</a:t>
            </a:r>
          </a:p>
        </p:txBody>
      </p:sp>
      <p:sp>
        <p:nvSpPr>
          <p:cNvPr id="26" name="TextBox 25"/>
          <p:cNvSpPr txBox="1"/>
          <p:nvPr/>
        </p:nvSpPr>
        <p:spPr>
          <a:xfrm>
            <a:off x="874644" y="2291723"/>
            <a:ext cx="2206049" cy="461665"/>
          </a:xfrm>
          <a:prstGeom prst="rect">
            <a:avLst/>
          </a:prstGeom>
          <a:noFill/>
        </p:spPr>
        <p:txBody>
          <a:bodyPr wrap="square" rtlCol="0">
            <a:spAutoFit/>
          </a:bodyPr>
          <a:lstStyle/>
          <a:p>
            <a:r>
              <a:rPr lang="en-US" sz="2400" u="sng" dirty="0">
                <a:solidFill>
                  <a:srgbClr val="0000FF"/>
                </a:solidFill>
              </a:rPr>
              <a:t>Dilation Effect:</a:t>
            </a:r>
          </a:p>
        </p:txBody>
      </p:sp>
      <p:graphicFrame>
        <p:nvGraphicFramePr>
          <p:cNvPr id="27" name="Chart 26"/>
          <p:cNvGraphicFramePr/>
          <p:nvPr>
            <p:extLst>
              <p:ext uri="{D42A27DB-BD31-4B8C-83A1-F6EECF244321}">
                <p14:modId xmlns:p14="http://schemas.microsoft.com/office/powerpoint/2010/main" val="857237645"/>
              </p:ext>
            </p:extLst>
          </p:nvPr>
        </p:nvGraphicFramePr>
        <p:xfrm>
          <a:off x="4592029" y="1212904"/>
          <a:ext cx="6879772" cy="516419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C46B2702-9821-411A-9456-828C59BDFB44}"/>
              </a:ext>
            </a:extLst>
          </p:cNvPr>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grpSp>
        <p:nvGrpSpPr>
          <p:cNvPr id="67" name="Group 66"/>
          <p:cNvGrpSpPr/>
          <p:nvPr/>
        </p:nvGrpSpPr>
        <p:grpSpPr>
          <a:xfrm>
            <a:off x="2615330" y="1908781"/>
            <a:ext cx="6923157" cy="3852334"/>
            <a:chOff x="2467044" y="1952316"/>
            <a:chExt cx="6923157" cy="3852334"/>
          </a:xfrm>
        </p:grpSpPr>
        <p:graphicFrame>
          <p:nvGraphicFramePr>
            <p:cNvPr id="33" name="Chart 32"/>
            <p:cNvGraphicFramePr/>
            <p:nvPr>
              <p:extLst>
                <p:ext uri="{D42A27DB-BD31-4B8C-83A1-F6EECF244321}">
                  <p14:modId xmlns:p14="http://schemas.microsoft.com/office/powerpoint/2010/main" val="3955079451"/>
                </p:ext>
              </p:extLst>
            </p:nvPr>
          </p:nvGraphicFramePr>
          <p:xfrm>
            <a:off x="2467044" y="1952316"/>
            <a:ext cx="6923157" cy="3852334"/>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p:cNvGrpSpPr/>
            <p:nvPr/>
          </p:nvGrpSpPr>
          <p:grpSpPr>
            <a:xfrm>
              <a:off x="6080017" y="4895740"/>
              <a:ext cx="1801129" cy="190575"/>
              <a:chOff x="6080017" y="4895740"/>
              <a:chExt cx="1801129" cy="190575"/>
            </a:xfrm>
          </p:grpSpPr>
          <p:sp>
            <p:nvSpPr>
              <p:cNvPr id="64" name="Rectangle 63"/>
              <p:cNvSpPr/>
              <p:nvPr/>
            </p:nvSpPr>
            <p:spPr>
              <a:xfrm>
                <a:off x="7284799" y="4895740"/>
                <a:ext cx="596347" cy="190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5" name="Rectangle 64"/>
              <p:cNvSpPr/>
              <p:nvPr/>
            </p:nvSpPr>
            <p:spPr>
              <a:xfrm>
                <a:off x="6676364" y="4996872"/>
                <a:ext cx="596347" cy="89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6" name="Rectangle 65"/>
              <p:cNvSpPr/>
              <p:nvPr/>
            </p:nvSpPr>
            <p:spPr>
              <a:xfrm>
                <a:off x="6080017" y="5040600"/>
                <a:ext cx="596347" cy="45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grpSp>
        <p:nvGrpSpPr>
          <p:cNvPr id="74" name="Group 73"/>
          <p:cNvGrpSpPr/>
          <p:nvPr/>
        </p:nvGrpSpPr>
        <p:grpSpPr>
          <a:xfrm>
            <a:off x="1328420" y="5122677"/>
            <a:ext cx="845329" cy="89443"/>
            <a:chOff x="5195435" y="3333712"/>
            <a:chExt cx="1801129" cy="190575"/>
          </a:xfrm>
        </p:grpSpPr>
        <p:sp>
          <p:nvSpPr>
            <p:cNvPr id="71" name="Rectangle 70"/>
            <p:cNvSpPr/>
            <p:nvPr/>
          </p:nvSpPr>
          <p:spPr>
            <a:xfrm>
              <a:off x="6400217" y="3333712"/>
              <a:ext cx="596347" cy="190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72" name="Rectangle 71"/>
            <p:cNvSpPr/>
            <p:nvPr/>
          </p:nvSpPr>
          <p:spPr>
            <a:xfrm>
              <a:off x="5791782" y="3434844"/>
              <a:ext cx="596347" cy="8944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73" name="Rectangle 72"/>
            <p:cNvSpPr/>
            <p:nvPr/>
          </p:nvSpPr>
          <p:spPr>
            <a:xfrm>
              <a:off x="5195435" y="3478572"/>
              <a:ext cx="596347" cy="45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Tree>
    <p:extLst>
      <p:ext uri="{BB962C8B-B14F-4D97-AF65-F5344CB8AC3E}">
        <p14:creationId xmlns:p14="http://schemas.microsoft.com/office/powerpoint/2010/main" val="3362509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67"/>
                                        </p:tgtEl>
                                      </p:cBhvr>
                                      <p:by x="50000" y="50000"/>
                                    </p:animScale>
                                  </p:childTnLst>
                                </p:cTn>
                              </p:par>
                              <p:par>
                                <p:cTn id="7" presetID="42" presetClass="path" presetSubtype="0" accel="50000" decel="50000" fill="hold" nodeType="withEffect">
                                  <p:stCondLst>
                                    <p:cond delay="0"/>
                                  </p:stCondLst>
                                  <p:childTnLst>
                                    <p:animMotion origin="layout" path="M 2.70833E-6 2.22222E-6 L -0.26472 0.11296 " pathEditMode="relative" rAng="0" ptsTypes="AA">
                                      <p:cBhvr>
                                        <p:cTn id="8" dur="250" fill="hold"/>
                                        <p:tgtEl>
                                          <p:spTgt spid="67"/>
                                        </p:tgtEl>
                                        <p:attrNameLst>
                                          <p:attrName>ppt_x</p:attrName>
                                          <p:attrName>ppt_y</p:attrName>
                                        </p:attrNameLst>
                                      </p:cBhvr>
                                      <p:rCtr x="-13242" y="5648"/>
                                    </p:animMotion>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25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Graphic spid="2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14904" y="1854759"/>
            <a:ext cx="8248598" cy="3977365"/>
          </a:xfrm>
          <a:prstGeom prst="rect">
            <a:avLst/>
          </a:prstGeom>
        </p:spPr>
      </p:pic>
      <p:sp>
        <p:nvSpPr>
          <p:cNvPr id="5" name="TextBox 4"/>
          <p:cNvSpPr txBox="1"/>
          <p:nvPr/>
        </p:nvSpPr>
        <p:spPr>
          <a:xfrm>
            <a:off x="648517" y="145758"/>
            <a:ext cx="7887024" cy="1015663"/>
          </a:xfrm>
          <a:prstGeom prst="rect">
            <a:avLst/>
          </a:prstGeom>
          <a:noFill/>
        </p:spPr>
        <p:txBody>
          <a:bodyPr wrap="square" rtlCol="0">
            <a:spAutoFit/>
          </a:bodyPr>
          <a:lstStyle/>
          <a:p>
            <a:r>
              <a:rPr lang="en-US" sz="6000" dirty="0">
                <a:solidFill>
                  <a:schemeClr val="bg1"/>
                </a:solidFill>
                <a:latin typeface="DIN Condensed"/>
              </a:rPr>
              <a:t>Results</a:t>
            </a:r>
          </a:p>
        </p:txBody>
      </p:sp>
      <p:sp>
        <p:nvSpPr>
          <p:cNvPr id="8" name="TextBox 7"/>
          <p:cNvSpPr txBox="1"/>
          <p:nvPr/>
        </p:nvSpPr>
        <p:spPr>
          <a:xfrm>
            <a:off x="899884" y="1335314"/>
            <a:ext cx="3352800" cy="461665"/>
          </a:xfrm>
          <a:prstGeom prst="rect">
            <a:avLst/>
          </a:prstGeom>
          <a:noFill/>
        </p:spPr>
        <p:txBody>
          <a:bodyPr wrap="square" rtlCol="0">
            <a:spAutoFit/>
          </a:bodyPr>
          <a:lstStyle/>
          <a:p>
            <a:r>
              <a:rPr lang="en-US" sz="2400" b="1" dirty="0">
                <a:solidFill>
                  <a:srgbClr val="0000FF"/>
                </a:solidFill>
              </a:rPr>
              <a:t>Patient-wise evaluation:</a:t>
            </a:r>
            <a:r>
              <a:rPr lang="en-US" dirty="0">
                <a:solidFill>
                  <a:srgbClr val="0000FF"/>
                </a:solidFill>
              </a:rPr>
              <a:t> </a:t>
            </a:r>
          </a:p>
        </p:txBody>
      </p:sp>
      <p:grpSp>
        <p:nvGrpSpPr>
          <p:cNvPr id="26" name="Group 25"/>
          <p:cNvGrpSpPr/>
          <p:nvPr/>
        </p:nvGrpSpPr>
        <p:grpSpPr>
          <a:xfrm>
            <a:off x="1014904" y="1854759"/>
            <a:ext cx="9487866" cy="4331948"/>
            <a:chOff x="1669143" y="7250759"/>
            <a:chExt cx="9487866" cy="4331948"/>
          </a:xfrm>
        </p:grpSpPr>
        <p:pic>
          <p:nvPicPr>
            <p:cNvPr id="4" name="Picture 3"/>
            <p:cNvPicPr>
              <a:picLocks noChangeAspect="1"/>
            </p:cNvPicPr>
            <p:nvPr/>
          </p:nvPicPr>
          <p:blipFill>
            <a:blip r:embed="rId3"/>
            <a:stretch>
              <a:fillRect/>
            </a:stretch>
          </p:blipFill>
          <p:spPr>
            <a:xfrm>
              <a:off x="1669143" y="7250759"/>
              <a:ext cx="8544437" cy="4331948"/>
            </a:xfrm>
            <a:prstGeom prst="rect">
              <a:avLst/>
            </a:prstGeom>
          </p:spPr>
        </p:pic>
        <p:sp>
          <p:nvSpPr>
            <p:cNvPr id="23" name="TextBox 22"/>
            <p:cNvSpPr txBox="1"/>
            <p:nvPr/>
          </p:nvSpPr>
          <p:spPr>
            <a:xfrm>
              <a:off x="10213580" y="7907751"/>
              <a:ext cx="943429" cy="646331"/>
            </a:xfrm>
            <a:prstGeom prst="rect">
              <a:avLst/>
            </a:prstGeom>
            <a:noFill/>
          </p:spPr>
          <p:txBody>
            <a:bodyPr wrap="square" rtlCol="0">
              <a:spAutoFit/>
            </a:bodyPr>
            <a:lstStyle/>
            <a:p>
              <a:pPr algn="ctr"/>
              <a:r>
                <a:rPr lang="en-US" dirty="0">
                  <a:solidFill>
                    <a:schemeClr val="accent1">
                      <a:lumMod val="75000"/>
                    </a:schemeClr>
                  </a:solidFill>
                </a:rPr>
                <a:t>Total 316</a:t>
              </a:r>
            </a:p>
          </p:txBody>
        </p:sp>
        <p:sp>
          <p:nvSpPr>
            <p:cNvPr id="24" name="TextBox 23"/>
            <p:cNvSpPr txBox="1"/>
            <p:nvPr/>
          </p:nvSpPr>
          <p:spPr>
            <a:xfrm>
              <a:off x="10213580" y="10038821"/>
              <a:ext cx="943429" cy="646331"/>
            </a:xfrm>
            <a:prstGeom prst="rect">
              <a:avLst/>
            </a:prstGeom>
            <a:noFill/>
          </p:spPr>
          <p:txBody>
            <a:bodyPr wrap="square" rtlCol="0">
              <a:spAutoFit/>
            </a:bodyPr>
            <a:lstStyle/>
            <a:p>
              <a:pPr algn="ctr"/>
              <a:r>
                <a:rPr lang="en-US" dirty="0">
                  <a:solidFill>
                    <a:schemeClr val="accent2">
                      <a:lumMod val="75000"/>
                    </a:schemeClr>
                  </a:solidFill>
                </a:rPr>
                <a:t>Total 260</a:t>
              </a:r>
            </a:p>
          </p:txBody>
        </p:sp>
      </p:grpSp>
      <p:grpSp>
        <p:nvGrpSpPr>
          <p:cNvPr id="33" name="Group 32"/>
          <p:cNvGrpSpPr/>
          <p:nvPr/>
        </p:nvGrpSpPr>
        <p:grpSpPr>
          <a:xfrm>
            <a:off x="1669143" y="1789724"/>
            <a:ext cx="9317323" cy="1019234"/>
            <a:chOff x="1669143" y="1789724"/>
            <a:chExt cx="9317323" cy="1019234"/>
          </a:xfrm>
        </p:grpSpPr>
        <p:grpSp>
          <p:nvGrpSpPr>
            <p:cNvPr id="17" name="Group 16"/>
            <p:cNvGrpSpPr/>
            <p:nvPr/>
          </p:nvGrpSpPr>
          <p:grpSpPr>
            <a:xfrm>
              <a:off x="1669143" y="2162627"/>
              <a:ext cx="8955317" cy="646331"/>
              <a:chOff x="1669143" y="2162627"/>
              <a:chExt cx="8955317" cy="646331"/>
            </a:xfrm>
          </p:grpSpPr>
          <p:cxnSp>
            <p:nvCxnSpPr>
              <p:cNvPr id="10" name="Straight Connector 9"/>
              <p:cNvCxnSpPr/>
              <p:nvPr/>
            </p:nvCxnSpPr>
            <p:spPr>
              <a:xfrm>
                <a:off x="1669143" y="2293257"/>
                <a:ext cx="799737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681031" y="2162627"/>
                <a:ext cx="943429" cy="646331"/>
              </a:xfrm>
              <a:prstGeom prst="rect">
                <a:avLst/>
              </a:prstGeom>
              <a:noFill/>
              <a:ln>
                <a:solidFill>
                  <a:srgbClr val="0000FF"/>
                </a:solidFill>
              </a:ln>
            </p:spPr>
            <p:txBody>
              <a:bodyPr wrap="square" rtlCol="0">
                <a:spAutoFit/>
              </a:bodyPr>
              <a:lstStyle/>
              <a:p>
                <a:pPr algn="ctr"/>
                <a:r>
                  <a:rPr lang="en-US" dirty="0"/>
                  <a:t>Average 0.740</a:t>
                </a:r>
              </a:p>
            </p:txBody>
          </p:sp>
        </p:grpSp>
        <p:sp>
          <p:nvSpPr>
            <p:cNvPr id="28" name="TextBox 27"/>
            <p:cNvSpPr txBox="1"/>
            <p:nvPr/>
          </p:nvSpPr>
          <p:spPr>
            <a:xfrm>
              <a:off x="9289989" y="1789724"/>
              <a:ext cx="1696477" cy="369332"/>
            </a:xfrm>
            <a:prstGeom prst="rect">
              <a:avLst/>
            </a:prstGeom>
            <a:noFill/>
            <a:ln>
              <a:solidFill>
                <a:srgbClr val="0000FF"/>
              </a:solidFill>
            </a:ln>
          </p:spPr>
          <p:txBody>
            <a:bodyPr wrap="square" rtlCol="0">
              <a:spAutoFit/>
            </a:bodyPr>
            <a:lstStyle/>
            <a:p>
              <a:pPr algn="ctr"/>
              <a:r>
                <a:rPr lang="en-US" dirty="0">
                  <a:solidFill>
                    <a:srgbClr val="0000FF"/>
                  </a:solidFill>
                </a:rPr>
                <a:t>Dice Coefficient</a:t>
              </a:r>
            </a:p>
          </p:txBody>
        </p:sp>
      </p:grpSp>
      <p:grpSp>
        <p:nvGrpSpPr>
          <p:cNvPr id="32" name="Group 31"/>
          <p:cNvGrpSpPr/>
          <p:nvPr/>
        </p:nvGrpSpPr>
        <p:grpSpPr>
          <a:xfrm>
            <a:off x="1669143" y="3087777"/>
            <a:ext cx="9278256" cy="1291434"/>
            <a:chOff x="1669143" y="3087777"/>
            <a:chExt cx="9278256" cy="1291434"/>
          </a:xfrm>
        </p:grpSpPr>
        <p:grpSp>
          <p:nvGrpSpPr>
            <p:cNvPr id="18" name="Group 17"/>
            <p:cNvGrpSpPr/>
            <p:nvPr/>
          </p:nvGrpSpPr>
          <p:grpSpPr>
            <a:xfrm>
              <a:off x="1669143" y="3732880"/>
              <a:ext cx="8955316" cy="646331"/>
              <a:chOff x="1669143" y="3732880"/>
              <a:chExt cx="8955316" cy="646331"/>
            </a:xfrm>
          </p:grpSpPr>
          <p:cxnSp>
            <p:nvCxnSpPr>
              <p:cNvPr id="13" name="Straight Connector 12"/>
              <p:cNvCxnSpPr/>
              <p:nvPr/>
            </p:nvCxnSpPr>
            <p:spPr>
              <a:xfrm>
                <a:off x="1669143" y="3878024"/>
                <a:ext cx="799737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81030" y="3732880"/>
                <a:ext cx="943429" cy="646331"/>
              </a:xfrm>
              <a:prstGeom prst="rect">
                <a:avLst/>
              </a:prstGeom>
              <a:noFill/>
              <a:ln>
                <a:solidFill>
                  <a:schemeClr val="accent6">
                    <a:lumMod val="50000"/>
                  </a:schemeClr>
                </a:solidFill>
              </a:ln>
            </p:spPr>
            <p:txBody>
              <a:bodyPr wrap="square" rtlCol="0">
                <a:spAutoFit/>
              </a:bodyPr>
              <a:lstStyle/>
              <a:p>
                <a:pPr algn="ctr"/>
                <a:r>
                  <a:rPr lang="en-US" dirty="0"/>
                  <a:t>Average 1.791</a:t>
                </a:r>
              </a:p>
            </p:txBody>
          </p:sp>
        </p:grpSp>
        <p:sp>
          <p:nvSpPr>
            <p:cNvPr id="29" name="TextBox 28"/>
            <p:cNvSpPr txBox="1"/>
            <p:nvPr/>
          </p:nvSpPr>
          <p:spPr>
            <a:xfrm>
              <a:off x="9329057" y="3087777"/>
              <a:ext cx="1618342" cy="646331"/>
            </a:xfrm>
            <a:prstGeom prst="rect">
              <a:avLst/>
            </a:prstGeom>
            <a:noFill/>
            <a:ln>
              <a:solidFill>
                <a:schemeClr val="accent6">
                  <a:lumMod val="50000"/>
                </a:schemeClr>
              </a:solidFill>
            </a:ln>
          </p:spPr>
          <p:txBody>
            <a:bodyPr wrap="square" rtlCol="0">
              <a:spAutoFit/>
            </a:bodyPr>
            <a:lstStyle/>
            <a:p>
              <a:pPr algn="ctr"/>
              <a:r>
                <a:rPr lang="en-US" dirty="0">
                  <a:solidFill>
                    <a:schemeClr val="accent6">
                      <a:lumMod val="50000"/>
                    </a:schemeClr>
                  </a:solidFill>
                </a:rPr>
                <a:t>Mean Surface</a:t>
              </a:r>
            </a:p>
            <a:p>
              <a:pPr algn="ctr"/>
              <a:r>
                <a:rPr lang="en-US" dirty="0">
                  <a:solidFill>
                    <a:schemeClr val="accent6">
                      <a:lumMod val="50000"/>
                    </a:schemeClr>
                  </a:solidFill>
                </a:rPr>
                <a:t> Distance</a:t>
              </a:r>
            </a:p>
          </p:txBody>
        </p:sp>
      </p:grpSp>
      <p:grpSp>
        <p:nvGrpSpPr>
          <p:cNvPr id="31" name="Group 30"/>
          <p:cNvGrpSpPr/>
          <p:nvPr/>
        </p:nvGrpSpPr>
        <p:grpSpPr>
          <a:xfrm>
            <a:off x="1669143" y="4485742"/>
            <a:ext cx="9278256" cy="1286705"/>
            <a:chOff x="1669143" y="4485742"/>
            <a:chExt cx="9278256" cy="1286705"/>
          </a:xfrm>
        </p:grpSpPr>
        <p:grpSp>
          <p:nvGrpSpPr>
            <p:cNvPr id="19" name="Group 18"/>
            <p:cNvGrpSpPr/>
            <p:nvPr/>
          </p:nvGrpSpPr>
          <p:grpSpPr>
            <a:xfrm>
              <a:off x="1669143" y="5126116"/>
              <a:ext cx="8969830" cy="646331"/>
              <a:chOff x="1669143" y="5126116"/>
              <a:chExt cx="8969830" cy="646331"/>
            </a:xfrm>
          </p:grpSpPr>
          <p:cxnSp>
            <p:nvCxnSpPr>
              <p:cNvPr id="15" name="Straight Connector 14"/>
              <p:cNvCxnSpPr/>
              <p:nvPr/>
            </p:nvCxnSpPr>
            <p:spPr>
              <a:xfrm>
                <a:off x="1669143" y="5296660"/>
                <a:ext cx="79973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695544" y="5126116"/>
                <a:ext cx="943429" cy="646331"/>
              </a:xfrm>
              <a:prstGeom prst="rect">
                <a:avLst/>
              </a:prstGeom>
              <a:noFill/>
              <a:ln>
                <a:solidFill>
                  <a:srgbClr val="FF0000"/>
                </a:solidFill>
              </a:ln>
            </p:spPr>
            <p:txBody>
              <a:bodyPr wrap="square" rtlCol="0">
                <a:spAutoFit/>
              </a:bodyPr>
              <a:lstStyle/>
              <a:p>
                <a:r>
                  <a:rPr lang="en-US" dirty="0"/>
                  <a:t>Average</a:t>
                </a:r>
              </a:p>
              <a:p>
                <a:pPr algn="ctr"/>
                <a:r>
                  <a:rPr lang="en-US" dirty="0"/>
                  <a:t>7.249</a:t>
                </a:r>
              </a:p>
            </p:txBody>
          </p:sp>
        </p:grpSp>
        <p:sp>
          <p:nvSpPr>
            <p:cNvPr id="30" name="TextBox 29"/>
            <p:cNvSpPr txBox="1"/>
            <p:nvPr/>
          </p:nvSpPr>
          <p:spPr>
            <a:xfrm>
              <a:off x="9329057" y="4485742"/>
              <a:ext cx="1618342" cy="646331"/>
            </a:xfrm>
            <a:prstGeom prst="rect">
              <a:avLst/>
            </a:prstGeom>
            <a:noFill/>
            <a:ln>
              <a:solidFill>
                <a:srgbClr val="FF0000"/>
              </a:solidFill>
            </a:ln>
          </p:spPr>
          <p:txBody>
            <a:bodyPr wrap="square" rtlCol="0">
              <a:spAutoFit/>
            </a:bodyPr>
            <a:lstStyle/>
            <a:p>
              <a:pPr algn="ctr"/>
              <a:r>
                <a:rPr lang="en-US" dirty="0">
                  <a:solidFill>
                    <a:srgbClr val="FF0000"/>
                  </a:solidFill>
                </a:rPr>
                <a:t>95% </a:t>
              </a:r>
              <a:r>
                <a:rPr lang="en-US" dirty="0" err="1">
                  <a:solidFill>
                    <a:srgbClr val="FF0000"/>
                  </a:solidFill>
                </a:rPr>
                <a:t>Hausdorff</a:t>
              </a:r>
              <a:endParaRPr lang="en-US" dirty="0">
                <a:solidFill>
                  <a:srgbClr val="FF0000"/>
                </a:solidFill>
              </a:endParaRPr>
            </a:p>
            <a:p>
              <a:pPr algn="ctr"/>
              <a:r>
                <a:rPr lang="en-US" dirty="0">
                  <a:solidFill>
                    <a:srgbClr val="FF0000"/>
                  </a:solidFill>
                </a:rPr>
                <a:t> Distance</a:t>
              </a:r>
            </a:p>
          </p:txBody>
        </p:sp>
      </p:grpSp>
      <p:sp>
        <p:nvSpPr>
          <p:cNvPr id="37" name="Slide Number Placeholder 36"/>
          <p:cNvSpPr>
            <a:spLocks noGrp="1"/>
          </p:cNvSpPr>
          <p:nvPr>
            <p:ph type="sldNum" sz="quarter" idx="12"/>
          </p:nvPr>
        </p:nvSpPr>
        <p:spPr/>
        <p:txBody>
          <a:bodyPr/>
          <a:lstStyle/>
          <a:p>
            <a:fld id="{CA70E94C-8395-4817-8478-8865915CB9AD}" type="slidenum">
              <a:rPr lang="en-US" smtClean="0"/>
              <a:t>17</a:t>
            </a:fld>
            <a:endParaRPr lang="en-US"/>
          </a:p>
        </p:txBody>
      </p:sp>
      <p:grpSp>
        <p:nvGrpSpPr>
          <p:cNvPr id="38" name="Group 37"/>
          <p:cNvGrpSpPr/>
          <p:nvPr/>
        </p:nvGrpSpPr>
        <p:grpSpPr>
          <a:xfrm>
            <a:off x="2467044" y="6377102"/>
            <a:ext cx="6864379" cy="397857"/>
            <a:chOff x="5002015" y="6656362"/>
            <a:chExt cx="6789448" cy="397857"/>
          </a:xfrm>
        </p:grpSpPr>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40" name="Rectangle 39"/>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41" name="TextBox 40"/>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75278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25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25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250"/>
                            </p:stCondLst>
                            <p:childTnLst>
                              <p:par>
                                <p:cTn id="18" presetID="1" presetClass="entr" presetSubtype="0" fill="hold" nodeType="afterEffect">
                                  <p:stCondLst>
                                    <p:cond delay="25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33"/>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2"/>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1"/>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7" y="145758"/>
            <a:ext cx="7887024" cy="1015663"/>
          </a:xfrm>
          <a:prstGeom prst="rect">
            <a:avLst/>
          </a:prstGeom>
          <a:noFill/>
        </p:spPr>
        <p:txBody>
          <a:bodyPr wrap="square" rtlCol="0">
            <a:spAutoFit/>
          </a:bodyPr>
          <a:lstStyle/>
          <a:p>
            <a:r>
              <a:rPr lang="en-US" sz="6000" dirty="0">
                <a:solidFill>
                  <a:schemeClr val="bg1"/>
                </a:solidFill>
                <a:latin typeface="DIN Condensed"/>
              </a:rPr>
              <a:t>Summary</a:t>
            </a:r>
          </a:p>
        </p:txBody>
      </p:sp>
      <p:grpSp>
        <p:nvGrpSpPr>
          <p:cNvPr id="5" name="Group 4"/>
          <p:cNvGrpSpPr/>
          <p:nvPr/>
        </p:nvGrpSpPr>
        <p:grpSpPr>
          <a:xfrm>
            <a:off x="2437934" y="6356350"/>
            <a:ext cx="6864379" cy="397857"/>
            <a:chOff x="5002014" y="6656362"/>
            <a:chExt cx="6789448" cy="397857"/>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7" name="Rectangle 6"/>
            <p:cNvSpPr/>
            <p:nvPr/>
          </p:nvSpPr>
          <p:spPr>
            <a:xfrm>
              <a:off x="5002014"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8" name="Slide Number Placeholder 7"/>
          <p:cNvSpPr>
            <a:spLocks noGrp="1"/>
          </p:cNvSpPr>
          <p:nvPr>
            <p:ph type="sldNum" sz="quarter" idx="12"/>
          </p:nvPr>
        </p:nvSpPr>
        <p:spPr/>
        <p:txBody>
          <a:bodyPr/>
          <a:lstStyle/>
          <a:p>
            <a:fld id="{CA70E94C-8395-4817-8478-8865915CB9AD}" type="slidenum">
              <a:rPr lang="en-US" smtClean="0"/>
              <a:t>18</a:t>
            </a:fld>
            <a:endParaRPr lang="en-US"/>
          </a:p>
        </p:txBody>
      </p:sp>
      <p:sp>
        <p:nvSpPr>
          <p:cNvPr id="9" name="TextBox 8">
            <a:extLst>
              <a:ext uri="{FF2B5EF4-FFF2-40B4-BE49-F238E27FC236}">
                <a16:creationId xmlns:a16="http://schemas.microsoft.com/office/drawing/2014/main" id="{5B0E5B4B-154F-42ED-9326-82CF36E1C047}"/>
              </a:ext>
            </a:extLst>
          </p:cNvPr>
          <p:cNvSpPr txBox="1"/>
          <p:nvPr/>
        </p:nvSpPr>
        <p:spPr>
          <a:xfrm>
            <a:off x="832880" y="1506830"/>
            <a:ext cx="10520920" cy="4585871"/>
          </a:xfrm>
          <a:prstGeom prst="rect">
            <a:avLst/>
          </a:prstGeom>
          <a:gradFill>
            <a:gsLst>
              <a:gs pos="0">
                <a:schemeClr val="accent1">
                  <a:lumMod val="60000"/>
                  <a:lumOff val="40000"/>
                </a:schemeClr>
              </a:gs>
              <a:gs pos="50000">
                <a:schemeClr val="accent1">
                  <a:tint val="44500"/>
                  <a:satMod val="160000"/>
                </a:schemeClr>
              </a:gs>
              <a:gs pos="100000">
                <a:schemeClr val="accent1">
                  <a:tint val="23500"/>
                  <a:satMod val="160000"/>
                </a:schemeClr>
              </a:gs>
            </a:gsLst>
            <a:lin ang="16200000" scaled="1"/>
          </a:gradFill>
        </p:spPr>
        <p:txBody>
          <a:bodyPr wrap="square" rtlCol="0">
            <a:spAutoFit/>
          </a:bodyPr>
          <a:lstStyle/>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Proposed a </a:t>
            </a:r>
            <a:r>
              <a:rPr lang="en-US" sz="2400" b="1" dirty="0">
                <a:latin typeface="Arial" panose="020B0604020202020204" pitchFamily="34" charset="0"/>
                <a:cs typeface="Arial" panose="020B0604020202020204" pitchFamily="34" charset="0"/>
              </a:rPr>
              <a:t>recurrent encoder-decoder based 3-D CNN </a:t>
            </a:r>
            <a:r>
              <a:rPr lang="en-US" sz="2400" dirty="0">
                <a:latin typeface="Arial" panose="020B0604020202020204" pitchFamily="34" charset="0"/>
                <a:cs typeface="Arial" panose="020B0604020202020204" pitchFamily="34" charset="0"/>
              </a:rPr>
              <a:t>architecture to segment lung tumors from CT-Scans</a:t>
            </a:r>
          </a:p>
          <a:p>
            <a:pPr marL="285750" indent="-28575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dirty="0" err="1">
                <a:latin typeface="Arial" panose="020B0604020202020204" pitchFamily="34" charset="0"/>
                <a:cs typeface="Arial" panose="020B0604020202020204" pitchFamily="34" charset="0"/>
              </a:rPr>
              <a:t>Thresholding</a:t>
            </a:r>
            <a:r>
              <a:rPr lang="en-US" sz="2400" dirty="0">
                <a:latin typeface="Arial" panose="020B0604020202020204" pitchFamily="34" charset="0"/>
                <a:cs typeface="Arial" panose="020B0604020202020204" pitchFamily="34" charset="0"/>
              </a:rPr>
              <a:t> (output probabilities) and morphological post-processing were performed to improve the performance</a:t>
            </a:r>
          </a:p>
          <a:p>
            <a:pPr marL="285750" indent="-28575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Achieved an average </a:t>
            </a:r>
            <a:r>
              <a:rPr lang="en-US" sz="2400" b="1" dirty="0">
                <a:solidFill>
                  <a:srgbClr val="0000FF"/>
                </a:solidFill>
                <a:latin typeface="Arial" panose="020B0604020202020204" pitchFamily="34" charset="0"/>
                <a:cs typeface="Arial" panose="020B0604020202020204" pitchFamily="34" charset="0"/>
              </a:rPr>
              <a:t>Dice Score of 0.74 </a:t>
            </a:r>
            <a:r>
              <a:rPr lang="en-US" sz="2400" dirty="0">
                <a:latin typeface="Arial" panose="020B0604020202020204" pitchFamily="34" charset="0"/>
                <a:cs typeface="Arial" panose="020B0604020202020204" pitchFamily="34" charset="0"/>
              </a:rPr>
              <a:t>, </a:t>
            </a:r>
            <a:r>
              <a:rPr lang="en-US" sz="2400" b="1" dirty="0">
                <a:solidFill>
                  <a:srgbClr val="0000FF"/>
                </a:solidFill>
                <a:latin typeface="Arial" panose="020B0604020202020204" pitchFamily="34" charset="0"/>
                <a:cs typeface="Arial" panose="020B0604020202020204" pitchFamily="34" charset="0"/>
              </a:rPr>
              <a:t>Mean Surface Distance of 1.71</a:t>
            </a:r>
            <a:r>
              <a:rPr lang="en-US" sz="2400" dirty="0">
                <a:latin typeface="Arial" panose="020B0604020202020204" pitchFamily="34" charset="0"/>
                <a:cs typeface="Arial" panose="020B0604020202020204" pitchFamily="34" charset="0"/>
              </a:rPr>
              <a:t>, and </a:t>
            </a:r>
            <a:r>
              <a:rPr lang="en-US" sz="2400" b="1" dirty="0">
                <a:solidFill>
                  <a:srgbClr val="0000FF"/>
                </a:solidFill>
                <a:latin typeface="Arial" panose="020B0604020202020204" pitchFamily="34" charset="0"/>
                <a:cs typeface="Arial" panose="020B0604020202020204" pitchFamily="34" charset="0"/>
              </a:rPr>
              <a:t>95% </a:t>
            </a:r>
            <a:r>
              <a:rPr lang="en-US" sz="2400" b="1" dirty="0" err="1">
                <a:solidFill>
                  <a:srgbClr val="0000FF"/>
                </a:solidFill>
                <a:latin typeface="Arial" panose="020B0604020202020204" pitchFamily="34" charset="0"/>
                <a:cs typeface="Arial" panose="020B0604020202020204" pitchFamily="34" charset="0"/>
              </a:rPr>
              <a:t>Hausdorff</a:t>
            </a:r>
            <a:r>
              <a:rPr lang="en-US" sz="2400" b="1" dirty="0">
                <a:solidFill>
                  <a:srgbClr val="0000FF"/>
                </a:solidFill>
                <a:latin typeface="Arial" panose="020B0604020202020204" pitchFamily="34" charset="0"/>
                <a:cs typeface="Arial" panose="020B0604020202020204" pitchFamily="34" charset="0"/>
              </a:rPr>
              <a:t> Distance of 7.249 </a:t>
            </a:r>
            <a:r>
              <a:rPr lang="en-US" sz="2400" dirty="0">
                <a:latin typeface="Arial" panose="020B0604020202020204" pitchFamily="34" charset="0"/>
                <a:cs typeface="Arial" panose="020B0604020202020204" pitchFamily="34" charset="0"/>
              </a:rPr>
              <a:t>on the validation dataset.</a:t>
            </a:r>
          </a:p>
          <a:p>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Improvements can be done by finding an </a:t>
            </a:r>
            <a:r>
              <a:rPr lang="en-US" sz="2400" b="1" dirty="0">
                <a:solidFill>
                  <a:srgbClr val="C00000"/>
                </a:solidFill>
                <a:latin typeface="Arial" panose="020B0604020202020204" pitchFamily="34" charset="0"/>
                <a:cs typeface="Arial" panose="020B0604020202020204" pitchFamily="34" charset="0"/>
              </a:rPr>
              <a:t>optimum threshold </a:t>
            </a:r>
            <a:r>
              <a:rPr lang="en-US" sz="2400" dirty="0">
                <a:latin typeface="Arial" panose="020B0604020202020204" pitchFamily="34" charset="0"/>
                <a:cs typeface="Arial" panose="020B0604020202020204" pitchFamily="34" charset="0"/>
              </a:rPr>
              <a:t>using a data adaptive algorithm</a:t>
            </a:r>
          </a:p>
          <a:p>
            <a:endParaRPr lang="en-US" sz="2800" dirty="0"/>
          </a:p>
        </p:txBody>
      </p:sp>
      <p:sp>
        <p:nvSpPr>
          <p:cNvPr id="10" name="TextBox 9">
            <a:extLst>
              <a:ext uri="{FF2B5EF4-FFF2-40B4-BE49-F238E27FC236}">
                <a16:creationId xmlns:a16="http://schemas.microsoft.com/office/drawing/2014/main" id="{78060CB4-1270-434B-92A7-634229D66A24}"/>
              </a:ext>
            </a:extLst>
          </p:cNvPr>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180876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
        <p:nvSpPr>
          <p:cNvPr id="3" name="WordArt 3"/>
          <p:cNvSpPr>
            <a:spLocks noChangeArrowheads="1" noChangeShapeType="1" noTextEdit="1"/>
          </p:cNvSpPr>
          <p:nvPr/>
        </p:nvSpPr>
        <p:spPr bwMode="gray">
          <a:xfrm>
            <a:off x="1930400" y="3158066"/>
            <a:ext cx="8314267" cy="1710267"/>
          </a:xfrm>
          <a:prstGeom prst="rect">
            <a:avLst/>
          </a:prstGeom>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tx2"/>
                    </a:gs>
                    <a:gs pos="100000">
                      <a:schemeClr val="accent1"/>
                    </a:gs>
                  </a:gsLst>
                  <a:lin ang="5400000" scaled="1"/>
                </a:gradFill>
                <a:effectLst>
                  <a:outerShdw dist="35921" dir="2700000" algn="ctr" rotWithShape="0">
                    <a:schemeClr val="bg2">
                      <a:alpha val="50000"/>
                    </a:schemeClr>
                  </a:outerShdw>
                </a:effectLst>
                <a:latin typeface="Verdana" panose="020B0604030504040204" pitchFamily="34" charset="0"/>
                <a:ea typeface="Verdana" panose="020B0604030504040204" pitchFamily="34" charset="0"/>
              </a:rPr>
              <a:t>Thank You !</a:t>
            </a:r>
          </a:p>
        </p:txBody>
      </p:sp>
    </p:spTree>
    <p:extLst>
      <p:ext uri="{BB962C8B-B14F-4D97-AF65-F5344CB8AC3E}">
        <p14:creationId xmlns:p14="http://schemas.microsoft.com/office/powerpoint/2010/main" val="11622174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7" y="145758"/>
            <a:ext cx="7887024" cy="1015663"/>
          </a:xfrm>
          <a:prstGeom prst="rect">
            <a:avLst/>
          </a:prstGeom>
          <a:noFill/>
        </p:spPr>
        <p:txBody>
          <a:bodyPr wrap="square" rtlCol="0">
            <a:spAutoFit/>
          </a:bodyPr>
          <a:lstStyle/>
          <a:p>
            <a:r>
              <a:rPr lang="en-US" sz="6000" dirty="0">
                <a:solidFill>
                  <a:schemeClr val="bg1"/>
                </a:solidFill>
                <a:latin typeface="DIN Condensed"/>
              </a:rPr>
              <a:t>Presentation Outline</a:t>
            </a:r>
          </a:p>
        </p:txBody>
      </p:sp>
      <p:grpSp>
        <p:nvGrpSpPr>
          <p:cNvPr id="2" name="Group 1"/>
          <p:cNvGrpSpPr/>
          <p:nvPr/>
        </p:nvGrpSpPr>
        <p:grpSpPr>
          <a:xfrm>
            <a:off x="1149451" y="3056454"/>
            <a:ext cx="1360943" cy="1534809"/>
            <a:chOff x="1149451" y="3045205"/>
            <a:chExt cx="1360943" cy="1546278"/>
          </a:xfrm>
        </p:grpSpPr>
        <p:grpSp>
          <p:nvGrpSpPr>
            <p:cNvPr id="120" name="Group 119"/>
            <p:cNvGrpSpPr/>
            <p:nvPr/>
          </p:nvGrpSpPr>
          <p:grpSpPr>
            <a:xfrm>
              <a:off x="1279321" y="3045205"/>
              <a:ext cx="1015066" cy="855675"/>
              <a:chOff x="1283517" y="3045205"/>
              <a:chExt cx="1015066" cy="855675"/>
            </a:xfrm>
            <a:solidFill>
              <a:schemeClr val="accent6"/>
            </a:solidFill>
          </p:grpSpPr>
          <p:grpSp>
            <p:nvGrpSpPr>
              <p:cNvPr id="23" name="Group 22"/>
              <p:cNvGrpSpPr/>
              <p:nvPr/>
            </p:nvGrpSpPr>
            <p:grpSpPr>
              <a:xfrm>
                <a:off x="1283517" y="3691711"/>
                <a:ext cx="1015066" cy="209169"/>
                <a:chOff x="1738793" y="3464117"/>
                <a:chExt cx="3114231" cy="420519"/>
              </a:xfrm>
              <a:grpFill/>
            </p:grpSpPr>
            <p:sp>
              <p:nvSpPr>
                <p:cNvPr id="21" name="Rectangle 20"/>
                <p:cNvSpPr/>
                <p:nvPr/>
              </p:nvSpPr>
              <p:spPr>
                <a:xfrm>
                  <a:off x="1824602" y="3464117"/>
                  <a:ext cx="3028422" cy="4205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Oval 21"/>
                <p:cNvSpPr/>
                <p:nvPr/>
              </p:nvSpPr>
              <p:spPr>
                <a:xfrm>
                  <a:off x="1738793" y="3464117"/>
                  <a:ext cx="209726" cy="4205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4" name="Oval 23"/>
              <p:cNvSpPr/>
              <p:nvPr/>
            </p:nvSpPr>
            <p:spPr>
              <a:xfrm>
                <a:off x="1648568" y="3045205"/>
                <a:ext cx="312931"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flipV="1">
                <a:off x="1805034"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1" name="TextBox 120"/>
            <p:cNvSpPr txBox="1"/>
            <p:nvPr/>
          </p:nvSpPr>
          <p:spPr>
            <a:xfrm>
              <a:off x="1149451" y="4157376"/>
              <a:ext cx="1360943" cy="43410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Overview</a:t>
              </a:r>
            </a:p>
          </p:txBody>
        </p:sp>
      </p:grpSp>
      <p:grpSp>
        <p:nvGrpSpPr>
          <p:cNvPr id="3" name="Group 2"/>
          <p:cNvGrpSpPr/>
          <p:nvPr/>
        </p:nvGrpSpPr>
        <p:grpSpPr>
          <a:xfrm>
            <a:off x="2447615" y="2983966"/>
            <a:ext cx="1119776" cy="1552505"/>
            <a:chOff x="2447615" y="2983966"/>
            <a:chExt cx="1119776" cy="1552505"/>
          </a:xfrm>
        </p:grpSpPr>
        <p:grpSp>
          <p:nvGrpSpPr>
            <p:cNvPr id="89" name="Group 88"/>
            <p:cNvGrpSpPr/>
            <p:nvPr/>
          </p:nvGrpSpPr>
          <p:grpSpPr>
            <a:xfrm flipV="1">
              <a:off x="2532328" y="3702962"/>
              <a:ext cx="987097" cy="833509"/>
              <a:chOff x="2478954" y="3067371"/>
              <a:chExt cx="987097" cy="833509"/>
            </a:xfrm>
            <a:solidFill>
              <a:schemeClr val="accent5">
                <a:lumMod val="75000"/>
              </a:schemeClr>
            </a:solidFill>
          </p:grpSpPr>
          <p:sp>
            <p:nvSpPr>
              <p:cNvPr id="87" name="Rectangle 86"/>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5" name="Oval 84"/>
              <p:cNvSpPr/>
              <p:nvPr/>
            </p:nvSpPr>
            <p:spPr>
              <a:xfrm>
                <a:off x="2803207" y="3067371"/>
                <a:ext cx="338589" cy="2991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86" name="Straight Connector 85"/>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2447615" y="2983966"/>
              <a:ext cx="1119776"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Dataset</a:t>
              </a:r>
            </a:p>
          </p:txBody>
        </p:sp>
      </p:grpSp>
      <p:grpSp>
        <p:nvGrpSpPr>
          <p:cNvPr id="5" name="Group 4"/>
          <p:cNvGrpSpPr/>
          <p:nvPr/>
        </p:nvGrpSpPr>
        <p:grpSpPr>
          <a:xfrm>
            <a:off x="3593210" y="3038760"/>
            <a:ext cx="1468130" cy="1552502"/>
            <a:chOff x="3593210" y="3038760"/>
            <a:chExt cx="1468130" cy="1552502"/>
          </a:xfrm>
        </p:grpSpPr>
        <p:grpSp>
          <p:nvGrpSpPr>
            <p:cNvPr id="90" name="Group 89"/>
            <p:cNvGrpSpPr/>
            <p:nvPr/>
          </p:nvGrpSpPr>
          <p:grpSpPr>
            <a:xfrm>
              <a:off x="3839521" y="3038760"/>
              <a:ext cx="987097" cy="862120"/>
              <a:chOff x="2478954" y="3038760"/>
              <a:chExt cx="987097" cy="862120"/>
            </a:xfrm>
            <a:solidFill>
              <a:schemeClr val="tx2"/>
            </a:solidFill>
          </p:grpSpPr>
          <p:sp>
            <p:nvSpPr>
              <p:cNvPr id="91" name="Rectangle 90"/>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2" name="Oval 91"/>
              <p:cNvSpPr/>
              <p:nvPr/>
            </p:nvSpPr>
            <p:spPr>
              <a:xfrm>
                <a:off x="2796596" y="3038760"/>
                <a:ext cx="345567"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93" name="Straight Connector 92"/>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3593210" y="4160375"/>
              <a:ext cx="1468130"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Challenges</a:t>
              </a:r>
            </a:p>
          </p:txBody>
        </p:sp>
      </p:grpSp>
      <p:grpSp>
        <p:nvGrpSpPr>
          <p:cNvPr id="6" name="Group 5"/>
          <p:cNvGrpSpPr/>
          <p:nvPr/>
        </p:nvGrpSpPr>
        <p:grpSpPr>
          <a:xfrm>
            <a:off x="4674767" y="2956974"/>
            <a:ext cx="1779748" cy="1579494"/>
            <a:chOff x="4674767" y="2956974"/>
            <a:chExt cx="1779748" cy="1579494"/>
          </a:xfrm>
        </p:grpSpPr>
        <p:grpSp>
          <p:nvGrpSpPr>
            <p:cNvPr id="94" name="Group 93"/>
            <p:cNvGrpSpPr/>
            <p:nvPr/>
          </p:nvGrpSpPr>
          <p:grpSpPr>
            <a:xfrm flipV="1">
              <a:off x="5002014" y="3691711"/>
              <a:ext cx="987097" cy="844757"/>
              <a:chOff x="2478954" y="3056123"/>
              <a:chExt cx="987097" cy="844757"/>
            </a:xfrm>
            <a:solidFill>
              <a:schemeClr val="bg1">
                <a:lumMod val="50000"/>
              </a:schemeClr>
            </a:solidFill>
          </p:grpSpPr>
          <p:sp>
            <p:nvSpPr>
              <p:cNvPr id="95" name="Rectangle 94"/>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6" name="Oval 95"/>
              <p:cNvSpPr/>
              <p:nvPr/>
            </p:nvSpPr>
            <p:spPr>
              <a:xfrm>
                <a:off x="2804561" y="3056123"/>
                <a:ext cx="335881"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97" name="Straight Connector 96"/>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a:off x="4674767" y="2956974"/>
              <a:ext cx="1779748"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Methodology</a:t>
              </a:r>
            </a:p>
          </p:txBody>
        </p:sp>
      </p:grpSp>
      <p:grpSp>
        <p:nvGrpSpPr>
          <p:cNvPr id="9" name="Group 8"/>
          <p:cNvGrpSpPr/>
          <p:nvPr/>
        </p:nvGrpSpPr>
        <p:grpSpPr>
          <a:xfrm>
            <a:off x="8625222" y="3038473"/>
            <a:ext cx="1067841" cy="1607581"/>
            <a:chOff x="8625222" y="3038473"/>
            <a:chExt cx="1067841" cy="1607581"/>
          </a:xfrm>
        </p:grpSpPr>
        <p:grpSp>
          <p:nvGrpSpPr>
            <p:cNvPr id="106" name="Group 105"/>
            <p:cNvGrpSpPr/>
            <p:nvPr/>
          </p:nvGrpSpPr>
          <p:grpSpPr>
            <a:xfrm>
              <a:off x="8681918" y="3038473"/>
              <a:ext cx="987097" cy="855964"/>
              <a:chOff x="2478954" y="3044916"/>
              <a:chExt cx="987097" cy="855964"/>
            </a:xfrm>
            <a:solidFill>
              <a:schemeClr val="accent1"/>
            </a:solidFill>
          </p:grpSpPr>
          <p:sp>
            <p:nvSpPr>
              <p:cNvPr id="107" name="Rectangle 106"/>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8" name="Oval 107"/>
              <p:cNvSpPr/>
              <p:nvPr/>
            </p:nvSpPr>
            <p:spPr>
              <a:xfrm>
                <a:off x="2795143" y="3044916"/>
                <a:ext cx="365300"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09" name="Straight Connector 108"/>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8625222" y="4215167"/>
              <a:ext cx="1067841"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Results</a:t>
              </a:r>
            </a:p>
          </p:txBody>
        </p:sp>
      </p:grpSp>
      <p:grpSp>
        <p:nvGrpSpPr>
          <p:cNvPr id="10" name="Group 9"/>
          <p:cNvGrpSpPr/>
          <p:nvPr/>
        </p:nvGrpSpPr>
        <p:grpSpPr>
          <a:xfrm>
            <a:off x="9694297" y="2944485"/>
            <a:ext cx="1418699" cy="1591983"/>
            <a:chOff x="9694297" y="2944485"/>
            <a:chExt cx="1418699" cy="1591983"/>
          </a:xfrm>
        </p:grpSpPr>
        <p:grpSp>
          <p:nvGrpSpPr>
            <p:cNvPr id="114" name="Group 113"/>
            <p:cNvGrpSpPr/>
            <p:nvPr/>
          </p:nvGrpSpPr>
          <p:grpSpPr>
            <a:xfrm flipH="1" flipV="1">
              <a:off x="9910099" y="3680794"/>
              <a:ext cx="1015067" cy="855674"/>
              <a:chOff x="1738793" y="2164366"/>
              <a:chExt cx="3114238" cy="1720270"/>
            </a:xfrm>
            <a:solidFill>
              <a:srgbClr val="7030A0"/>
            </a:solidFill>
          </p:grpSpPr>
          <p:grpSp>
            <p:nvGrpSpPr>
              <p:cNvPr id="115" name="Group 114"/>
              <p:cNvGrpSpPr/>
              <p:nvPr/>
            </p:nvGrpSpPr>
            <p:grpSpPr>
              <a:xfrm>
                <a:off x="1738793" y="3464117"/>
                <a:ext cx="3114238" cy="420519"/>
                <a:chOff x="1738793" y="3464117"/>
                <a:chExt cx="3114238" cy="420519"/>
              </a:xfrm>
              <a:grpFill/>
            </p:grpSpPr>
            <p:sp>
              <p:nvSpPr>
                <p:cNvPr id="118" name="Rectangle 117"/>
                <p:cNvSpPr/>
                <p:nvPr/>
              </p:nvSpPr>
              <p:spPr>
                <a:xfrm>
                  <a:off x="1824605" y="3464117"/>
                  <a:ext cx="3028426" cy="4205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9" name="Oval 118"/>
                <p:cNvSpPr/>
                <p:nvPr/>
              </p:nvSpPr>
              <p:spPr>
                <a:xfrm>
                  <a:off x="1738793" y="3464117"/>
                  <a:ext cx="209725" cy="4205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6" name="Oval 115"/>
              <p:cNvSpPr/>
              <p:nvPr/>
            </p:nvSpPr>
            <p:spPr>
              <a:xfrm>
                <a:off x="2804562" y="2164366"/>
                <a:ext cx="982706" cy="645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17" name="Straight Connector 116"/>
              <p:cNvCxnSpPr/>
              <p:nvPr/>
            </p:nvCxnSpPr>
            <p:spPr>
              <a:xfrm flipV="1">
                <a:off x="3338817" y="2919369"/>
                <a:ext cx="0" cy="411061"/>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9694297" y="2944485"/>
              <a:ext cx="1418699"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Summary</a:t>
              </a:r>
            </a:p>
          </p:txBody>
        </p:sp>
      </p:grpSp>
      <p:grpSp>
        <p:nvGrpSpPr>
          <p:cNvPr id="11" name="Group 10"/>
          <p:cNvGrpSpPr/>
          <p:nvPr/>
        </p:nvGrpSpPr>
        <p:grpSpPr>
          <a:xfrm>
            <a:off x="7218691" y="2996334"/>
            <a:ext cx="1445520" cy="1562305"/>
            <a:chOff x="7218691" y="2996334"/>
            <a:chExt cx="1445520" cy="1562305"/>
          </a:xfrm>
        </p:grpSpPr>
        <p:grpSp>
          <p:nvGrpSpPr>
            <p:cNvPr id="102" name="Group 101"/>
            <p:cNvGrpSpPr/>
            <p:nvPr/>
          </p:nvGrpSpPr>
          <p:grpSpPr>
            <a:xfrm flipV="1">
              <a:off x="7449406" y="3702962"/>
              <a:ext cx="987097" cy="855677"/>
              <a:chOff x="2478954" y="3045203"/>
              <a:chExt cx="987097" cy="855677"/>
            </a:xfrm>
            <a:solidFill>
              <a:schemeClr val="accent4"/>
            </a:solidFill>
          </p:grpSpPr>
          <p:sp>
            <p:nvSpPr>
              <p:cNvPr id="103" name="Rectangle 102"/>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4" name="Oval 103"/>
              <p:cNvSpPr/>
              <p:nvPr/>
            </p:nvSpPr>
            <p:spPr>
              <a:xfrm>
                <a:off x="2809257" y="3045203"/>
                <a:ext cx="330031"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7218691" y="2996334"/>
              <a:ext cx="1445520" cy="430887"/>
            </a:xfrm>
            <a:prstGeom prst="rect">
              <a:avLst/>
            </a:prstGeom>
            <a:noFill/>
          </p:spPr>
          <p:txBody>
            <a:bodyPr wrap="square" rtlCol="0">
              <a:spAutoFit/>
            </a:bodyPr>
            <a:lstStyle/>
            <a:p>
              <a:pPr algn="ctr"/>
              <a:r>
                <a:rPr lang="en-US" sz="2200">
                  <a:latin typeface="Times New Roman" panose="02020603050405020304" pitchFamily="18" charset="0"/>
                  <a:cs typeface="Times New Roman" panose="02020603050405020304" pitchFamily="18" charset="0"/>
                </a:rPr>
                <a:t>Evaluation</a:t>
              </a:r>
              <a:endParaRPr lang="en-US" sz="2200" dirty="0">
                <a:latin typeface="Times New Roman" panose="02020603050405020304" pitchFamily="18" charset="0"/>
                <a:cs typeface="Times New Roman" panose="02020603050405020304" pitchFamily="18" charset="0"/>
              </a:endParaRPr>
            </a:p>
          </p:txBody>
        </p:sp>
      </p:grpSp>
      <p:grpSp>
        <p:nvGrpSpPr>
          <p:cNvPr id="12" name="Group 11"/>
          <p:cNvGrpSpPr/>
          <p:nvPr/>
        </p:nvGrpSpPr>
        <p:grpSpPr>
          <a:xfrm>
            <a:off x="5877990" y="3038473"/>
            <a:ext cx="1615272" cy="1625479"/>
            <a:chOff x="5877990" y="3038473"/>
            <a:chExt cx="1615272" cy="1625479"/>
          </a:xfrm>
        </p:grpSpPr>
        <p:grpSp>
          <p:nvGrpSpPr>
            <p:cNvPr id="98" name="Group 97"/>
            <p:cNvGrpSpPr/>
            <p:nvPr/>
          </p:nvGrpSpPr>
          <p:grpSpPr>
            <a:xfrm>
              <a:off x="6215086" y="3038473"/>
              <a:ext cx="987097" cy="873658"/>
              <a:chOff x="2478954" y="3027222"/>
              <a:chExt cx="987097" cy="873658"/>
            </a:xfrm>
            <a:solidFill>
              <a:schemeClr val="accent2"/>
            </a:solidFill>
          </p:grpSpPr>
          <p:sp>
            <p:nvSpPr>
              <p:cNvPr id="99" name="Rectangle 98"/>
              <p:cNvSpPr/>
              <p:nvPr/>
            </p:nvSpPr>
            <p:spPr>
              <a:xfrm>
                <a:off x="2478954" y="3691711"/>
                <a:ext cx="987097" cy="2091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0" name="Oval 99"/>
              <p:cNvSpPr/>
              <p:nvPr/>
            </p:nvSpPr>
            <p:spPr>
              <a:xfrm>
                <a:off x="2803375" y="3027222"/>
                <a:ext cx="348294" cy="321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01" name="Straight Connector 100"/>
              <p:cNvCxnSpPr/>
              <p:nvPr/>
            </p:nvCxnSpPr>
            <p:spPr>
              <a:xfrm flipV="1">
                <a:off x="2972502" y="3420750"/>
                <a:ext cx="0" cy="204465"/>
              </a:xfrm>
              <a:prstGeom prst="line">
                <a:avLst/>
              </a:prstGeom>
              <a:grpFill/>
              <a:ln w="28575">
                <a:solidFill>
                  <a:srgbClr val="A9D18E"/>
                </a:solidFill>
                <a:prstDash val="sysDot"/>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877990" y="4233065"/>
              <a:ext cx="1615272"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Architecture</a:t>
              </a:r>
            </a:p>
          </p:txBody>
        </p:sp>
      </p:grpSp>
      <p:sp>
        <p:nvSpPr>
          <p:cNvPr id="14" name="Slide Number Placeholder 13"/>
          <p:cNvSpPr>
            <a:spLocks noGrp="1"/>
          </p:cNvSpPr>
          <p:nvPr>
            <p:ph type="sldNum" sz="quarter" idx="12"/>
          </p:nvPr>
        </p:nvSpPr>
        <p:spPr/>
        <p:txBody>
          <a:bodyPr/>
          <a:lstStyle/>
          <a:p>
            <a:fld id="{CA70E94C-8395-4817-8478-8865915CB9AD}" type="slidenum">
              <a:rPr lang="en-US" smtClean="0"/>
              <a:t>2</a:t>
            </a:fld>
            <a:endParaRPr lang="en-US" dirty="0"/>
          </a:p>
        </p:txBody>
      </p:sp>
      <p:sp>
        <p:nvSpPr>
          <p:cNvPr id="15" name="TextBox 14"/>
          <p:cNvSpPr txBox="1"/>
          <p:nvPr/>
        </p:nvSpPr>
        <p:spPr>
          <a:xfrm>
            <a:off x="2184400" y="7023100"/>
            <a:ext cx="7899400" cy="1785104"/>
          </a:xfrm>
          <a:prstGeom prst="rect">
            <a:avLst/>
          </a:prstGeom>
          <a:noFill/>
        </p:spPr>
        <p:txBody>
          <a:bodyPr wrap="square" rtlCol="0">
            <a:spAutoFit/>
          </a:bodyPr>
          <a:lstStyle/>
          <a:p>
            <a:r>
              <a:rPr lang="en-US" sz="2000" b="1" dirty="0"/>
              <a:t>Speech:</a:t>
            </a:r>
            <a:endParaRPr lang="en-US" sz="2000" dirty="0"/>
          </a:p>
          <a:p>
            <a:r>
              <a:rPr lang="en-US" dirty="0"/>
              <a:t>Here is the outline of our presentation. </a:t>
            </a:r>
          </a:p>
          <a:p>
            <a:r>
              <a:rPr lang="en-US" dirty="0"/>
              <a:t>At first, we will talk about this years problem statement and the provided dataset. </a:t>
            </a:r>
          </a:p>
          <a:p>
            <a:r>
              <a:rPr lang="en-US" dirty="0"/>
              <a:t>Next, we will identify some key challenges associated with this problem.</a:t>
            </a:r>
          </a:p>
          <a:p>
            <a:r>
              <a:rPr lang="en-US" dirty="0"/>
              <a:t>After that, we will present our methodology and architecture to solve this problem </a:t>
            </a:r>
          </a:p>
          <a:p>
            <a:r>
              <a:rPr lang="en-US" dirty="0"/>
              <a:t>And finally, we will cover evaluation </a:t>
            </a:r>
            <a:r>
              <a:rPr lang="en-US" dirty="0" err="1"/>
              <a:t>criterias</a:t>
            </a:r>
            <a:r>
              <a:rPr lang="en-US" dirty="0"/>
              <a:t> and our results in details.</a:t>
            </a:r>
          </a:p>
        </p:txBody>
      </p:sp>
      <p:grpSp>
        <p:nvGrpSpPr>
          <p:cNvPr id="60" name="Group 59"/>
          <p:cNvGrpSpPr/>
          <p:nvPr/>
        </p:nvGrpSpPr>
        <p:grpSpPr>
          <a:xfrm>
            <a:off x="2467044" y="6377102"/>
            <a:ext cx="6864379" cy="397857"/>
            <a:chOff x="5002015" y="6656362"/>
            <a:chExt cx="6789448" cy="397857"/>
          </a:xfrm>
        </p:grpSpPr>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64" name="Rectangle 63"/>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65" name="TextBox 64"/>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73334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5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par>
                          <p:cTn id="22" fill="hold">
                            <p:stCondLst>
                              <p:cond delay="25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5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50"/>
                                        <p:tgtEl>
                                          <p:spTgt spid="11"/>
                                        </p:tgtEl>
                                      </p:cBhvr>
                                    </p:animEffect>
                                  </p:childTnLst>
                                </p:cTn>
                              </p:par>
                            </p:childTnLst>
                          </p:cTn>
                        </p:par>
                        <p:par>
                          <p:cTn id="31" fill="hold">
                            <p:stCondLst>
                              <p:cond delay="25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25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7" y="145758"/>
            <a:ext cx="7887024" cy="1015663"/>
          </a:xfrm>
          <a:prstGeom prst="rect">
            <a:avLst/>
          </a:prstGeom>
          <a:noFill/>
        </p:spPr>
        <p:txBody>
          <a:bodyPr wrap="square" rtlCol="0">
            <a:spAutoFit/>
          </a:bodyPr>
          <a:lstStyle/>
          <a:p>
            <a:r>
              <a:rPr lang="en-US" sz="6000" dirty="0">
                <a:solidFill>
                  <a:schemeClr val="bg1"/>
                </a:solidFill>
                <a:latin typeface="DIN Condensed"/>
              </a:rPr>
              <a:t>Contacts</a:t>
            </a:r>
          </a:p>
        </p:txBody>
      </p:sp>
      <p:pic>
        <p:nvPicPr>
          <p:cNvPr id="6" name="uday2.png"/>
          <p:cNvPicPr>
            <a:picLocks noChangeAspect="1"/>
          </p:cNvPicPr>
          <p:nvPr/>
        </p:nvPicPr>
        <p:blipFill>
          <a:blip r:embed="rId2">
            <a:extLst/>
          </a:blip>
          <a:srcRect l="33085" t="5529" r="12923" b="60802"/>
          <a:stretch>
            <a:fillRect/>
          </a:stretch>
        </p:blipFill>
        <p:spPr>
          <a:xfrm>
            <a:off x="1171657" y="1300063"/>
            <a:ext cx="1310444" cy="1085360"/>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asted-image.tiff"/>
          <p:cNvPicPr>
            <a:picLocks noChangeAspect="1"/>
          </p:cNvPicPr>
          <p:nvPr/>
        </p:nvPicPr>
        <p:blipFill>
          <a:blip r:embed="rId3">
            <a:extLst/>
          </a:blip>
          <a:srcRect l="4053" t="550" r="4045" b="7548"/>
          <a:stretch>
            <a:fillRect/>
          </a:stretch>
        </p:blipFill>
        <p:spPr>
          <a:xfrm>
            <a:off x="1171656" y="4999285"/>
            <a:ext cx="1310443" cy="1115765"/>
          </a:xfrm>
          <a:prstGeom prst="ellipse">
            <a:avLst/>
          </a:prstGeom>
          <a:ln w="28575" cap="rnd">
            <a:solidFill>
              <a:schemeClr val="bg2">
                <a:lumMod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Shape 617"/>
          <p:cNvSpPr/>
          <p:nvPr/>
        </p:nvSpPr>
        <p:spPr>
          <a:xfrm>
            <a:off x="2671087" y="1519960"/>
            <a:ext cx="1676916" cy="3713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a:solidFill>
                  <a:schemeClr val="accent1"/>
                </a:solidFill>
              </a:defRPr>
            </a:lvl1pPr>
          </a:lstStyle>
          <a:p>
            <a:r>
              <a:rPr dirty="0">
                <a:solidFill>
                  <a:srgbClr val="222222"/>
                </a:solidFill>
              </a:rPr>
              <a:t>Uday Kamal</a:t>
            </a:r>
          </a:p>
        </p:txBody>
      </p:sp>
      <p:sp>
        <p:nvSpPr>
          <p:cNvPr id="17" name="Shape 620"/>
          <p:cNvSpPr/>
          <p:nvPr/>
        </p:nvSpPr>
        <p:spPr>
          <a:xfrm>
            <a:off x="2671087" y="2700098"/>
            <a:ext cx="2851037" cy="4873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a:solidFill>
                  <a:schemeClr val="accent1"/>
                </a:solidFill>
              </a:defRPr>
            </a:lvl1pPr>
          </a:lstStyle>
          <a:p>
            <a:r>
              <a:rPr lang="en-US" dirty="0">
                <a:solidFill>
                  <a:srgbClr val="222222"/>
                </a:solidFill>
              </a:rPr>
              <a:t>Abdul </a:t>
            </a:r>
            <a:r>
              <a:rPr lang="en-US" dirty="0" err="1">
                <a:solidFill>
                  <a:srgbClr val="222222"/>
                </a:solidFill>
              </a:rPr>
              <a:t>Muntakim</a:t>
            </a:r>
            <a:r>
              <a:rPr lang="en-US" dirty="0">
                <a:solidFill>
                  <a:srgbClr val="222222"/>
                </a:solidFill>
              </a:rPr>
              <a:t> Rafi</a:t>
            </a:r>
            <a:endParaRPr dirty="0">
              <a:solidFill>
                <a:srgbClr val="222222"/>
              </a:solidFill>
            </a:endParaRPr>
          </a:p>
        </p:txBody>
      </p:sp>
      <p:grpSp>
        <p:nvGrpSpPr>
          <p:cNvPr id="11" name="Group 625"/>
          <p:cNvGrpSpPr/>
          <p:nvPr/>
        </p:nvGrpSpPr>
        <p:grpSpPr>
          <a:xfrm>
            <a:off x="2671087" y="3938240"/>
            <a:ext cx="2593659" cy="761573"/>
            <a:chOff x="0" y="-142895"/>
            <a:chExt cx="3712390" cy="1280235"/>
          </a:xfrm>
        </p:grpSpPr>
        <p:sp>
          <p:nvSpPr>
            <p:cNvPr id="15" name="Shape 623"/>
            <p:cNvSpPr/>
            <p:nvPr/>
          </p:nvSpPr>
          <p:spPr>
            <a:xfrm>
              <a:off x="0" y="-142895"/>
              <a:ext cx="3712390" cy="8191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a:solidFill>
                    <a:schemeClr val="accent1"/>
                  </a:solidFill>
                </a:defRPr>
              </a:lvl1pPr>
            </a:lstStyle>
            <a:p>
              <a:r>
                <a:rPr lang="en-US" dirty="0">
                  <a:solidFill>
                    <a:srgbClr val="222222"/>
                  </a:solidFill>
                </a:rPr>
                <a:t>Md. </a:t>
              </a:r>
              <a:r>
                <a:rPr lang="en-US" dirty="0" err="1">
                  <a:solidFill>
                    <a:srgbClr val="222222"/>
                  </a:solidFill>
                </a:rPr>
                <a:t>Rakibul</a:t>
              </a:r>
              <a:r>
                <a:rPr lang="en-US" dirty="0">
                  <a:solidFill>
                    <a:srgbClr val="222222"/>
                  </a:solidFill>
                </a:rPr>
                <a:t> </a:t>
              </a:r>
              <a:r>
                <a:rPr lang="en-US" dirty="0" err="1">
                  <a:solidFill>
                    <a:srgbClr val="222222"/>
                  </a:solidFill>
                </a:rPr>
                <a:t>Hoque</a:t>
              </a:r>
              <a:endParaRPr dirty="0">
                <a:solidFill>
                  <a:srgbClr val="222222"/>
                </a:solidFill>
              </a:endParaRPr>
            </a:p>
          </p:txBody>
        </p:sp>
        <p:sp>
          <p:nvSpPr>
            <p:cNvPr id="16" name="Shape 624"/>
            <p:cNvSpPr/>
            <p:nvPr/>
          </p:nvSpPr>
          <p:spPr>
            <a:xfrm>
              <a:off x="0" y="318147"/>
              <a:ext cx="146936" cy="8191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u="sng">
                  <a:solidFill>
                    <a:srgbClr val="FFFFFF"/>
                  </a:solidFill>
                  <a:hlinkClick r:id="" action="ppaction://noaction"/>
                </a:defRPr>
              </a:lvl1pPr>
            </a:lstStyle>
            <a:p>
              <a:pPr>
                <a:defRPr u="none"/>
              </a:pPr>
              <a:endParaRPr u="none" dirty="0">
                <a:hlinkClick r:id="rId4"/>
              </a:endParaRPr>
            </a:p>
          </p:txBody>
        </p:sp>
      </p:grpSp>
      <p:sp>
        <p:nvSpPr>
          <p:cNvPr id="13" name="Shape 626"/>
          <p:cNvSpPr/>
          <p:nvPr/>
        </p:nvSpPr>
        <p:spPr>
          <a:xfrm>
            <a:off x="2671087" y="4984022"/>
            <a:ext cx="3560718" cy="872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500">
                <a:solidFill>
                  <a:schemeClr val="accent1"/>
                </a:solidFill>
              </a:defRPr>
            </a:lvl1pPr>
          </a:lstStyle>
          <a:p>
            <a:r>
              <a:rPr dirty="0">
                <a:solidFill>
                  <a:srgbClr val="222222"/>
                </a:solidFill>
              </a:rPr>
              <a:t>Dr. Md. </a:t>
            </a:r>
            <a:r>
              <a:rPr dirty="0" err="1">
                <a:solidFill>
                  <a:srgbClr val="222222"/>
                </a:solidFill>
              </a:rPr>
              <a:t>Kamrul</a:t>
            </a:r>
            <a:r>
              <a:rPr dirty="0">
                <a:solidFill>
                  <a:srgbClr val="222222"/>
                </a:solidFill>
              </a:rPr>
              <a:t> Hasan</a:t>
            </a:r>
            <a:r>
              <a:rPr lang="en-US" dirty="0">
                <a:solidFill>
                  <a:srgbClr val="222222"/>
                </a:solidFill>
              </a:rPr>
              <a:t> </a:t>
            </a:r>
          </a:p>
          <a:p>
            <a:r>
              <a:rPr lang="en-US" dirty="0">
                <a:solidFill>
                  <a:srgbClr val="222222"/>
                </a:solidFill>
              </a:rPr>
              <a:t>https://khasan.buet.ac.bd</a:t>
            </a:r>
            <a:endParaRPr dirty="0">
              <a:solidFill>
                <a:srgbClr val="222222"/>
              </a:solidFill>
            </a:endParaRPr>
          </a:p>
        </p:txBody>
      </p:sp>
      <p:sp>
        <p:nvSpPr>
          <p:cNvPr id="2" name="TextBox 1"/>
          <p:cNvSpPr txBox="1"/>
          <p:nvPr/>
        </p:nvSpPr>
        <p:spPr>
          <a:xfrm>
            <a:off x="2671087" y="1815576"/>
            <a:ext cx="2280097" cy="369332"/>
          </a:xfrm>
          <a:prstGeom prst="rect">
            <a:avLst/>
          </a:prstGeom>
          <a:noFill/>
        </p:spPr>
        <p:txBody>
          <a:bodyPr wrap="square" rtlCol="0">
            <a:spAutoFit/>
          </a:bodyPr>
          <a:lstStyle/>
          <a:p>
            <a:r>
              <a:rPr lang="en-US" dirty="0">
                <a:solidFill>
                  <a:srgbClr val="0070C0"/>
                </a:solidFill>
              </a:rPr>
              <a:t>uday2014@gmail.com</a:t>
            </a:r>
          </a:p>
        </p:txBody>
      </p:sp>
      <p:sp>
        <p:nvSpPr>
          <p:cNvPr id="21" name="TextBox 20"/>
          <p:cNvSpPr txBox="1"/>
          <p:nvPr/>
        </p:nvSpPr>
        <p:spPr>
          <a:xfrm>
            <a:off x="2671087" y="3061157"/>
            <a:ext cx="3470722" cy="369332"/>
          </a:xfrm>
          <a:prstGeom prst="rect">
            <a:avLst/>
          </a:prstGeom>
          <a:noFill/>
        </p:spPr>
        <p:txBody>
          <a:bodyPr wrap="square" rtlCol="0">
            <a:spAutoFit/>
          </a:bodyPr>
          <a:lstStyle/>
          <a:p>
            <a:r>
              <a:rPr lang="en-US" dirty="0">
                <a:solidFill>
                  <a:srgbClr val="0070C0"/>
                </a:solidFill>
              </a:rPr>
              <a:t>abdulmuntakimrafirafi@gmail.com</a:t>
            </a:r>
          </a:p>
        </p:txBody>
      </p:sp>
      <p:sp>
        <p:nvSpPr>
          <p:cNvPr id="22" name="TextBox 21"/>
          <p:cNvSpPr txBox="1"/>
          <p:nvPr/>
        </p:nvSpPr>
        <p:spPr>
          <a:xfrm>
            <a:off x="2671087" y="4297461"/>
            <a:ext cx="2746822" cy="369332"/>
          </a:xfrm>
          <a:prstGeom prst="rect">
            <a:avLst/>
          </a:prstGeom>
          <a:noFill/>
        </p:spPr>
        <p:txBody>
          <a:bodyPr wrap="square" rtlCol="0">
            <a:spAutoFit/>
          </a:bodyPr>
          <a:lstStyle/>
          <a:p>
            <a:r>
              <a:rPr lang="en-US" dirty="0">
                <a:solidFill>
                  <a:srgbClr val="0070C0"/>
                </a:solidFill>
              </a:rPr>
              <a:t>rakibul_hoque@gmail.com</a:t>
            </a:r>
          </a:p>
        </p:txBody>
      </p:sp>
      <p:sp>
        <p:nvSpPr>
          <p:cNvPr id="23" name="TextBox 22"/>
          <p:cNvSpPr txBox="1"/>
          <p:nvPr/>
        </p:nvSpPr>
        <p:spPr>
          <a:xfrm>
            <a:off x="2644961" y="5794420"/>
            <a:ext cx="2480122" cy="369332"/>
          </a:xfrm>
          <a:prstGeom prst="rect">
            <a:avLst/>
          </a:prstGeom>
          <a:noFill/>
        </p:spPr>
        <p:txBody>
          <a:bodyPr wrap="square" rtlCol="0">
            <a:spAutoFit/>
          </a:bodyPr>
          <a:lstStyle/>
          <a:p>
            <a:r>
              <a:rPr lang="en-US" dirty="0">
                <a:solidFill>
                  <a:srgbClr val="0070C0"/>
                </a:solidFill>
              </a:rPr>
              <a:t>khasan@eee.buet.ac.bd</a:t>
            </a:r>
          </a:p>
        </p:txBody>
      </p:sp>
      <p:pic>
        <p:nvPicPr>
          <p:cNvPr id="24" name="Picture 23">
            <a:extLst>
              <a:ext uri="{FF2B5EF4-FFF2-40B4-BE49-F238E27FC236}">
                <a16:creationId xmlns:a16="http://schemas.microsoft.com/office/drawing/2014/main" id="{03EABA88-695A-4440-ADF5-1DCBECB723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1657" y="2509387"/>
            <a:ext cx="1310444" cy="1091063"/>
          </a:xfrm>
          <a:prstGeom prst="ellipse">
            <a:avLst/>
          </a:prstGeom>
          <a:ln w="28575" cap="rnd">
            <a:solidFill>
              <a:schemeClr val="tx2">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a:extLst>
              <a:ext uri="{FF2B5EF4-FFF2-40B4-BE49-F238E27FC236}">
                <a16:creationId xmlns:a16="http://schemas.microsoft.com/office/drawing/2014/main" id="{5DD34C7B-5A2D-4161-A750-2A0E201D4A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1657" y="3724414"/>
            <a:ext cx="1310443" cy="1146094"/>
          </a:xfrm>
          <a:prstGeom prst="ellipse">
            <a:avLst/>
          </a:prstGeom>
          <a:ln w="28575" cap="rnd">
            <a:solidFill>
              <a:schemeClr val="bg2">
                <a:lumMod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9" name="Slide Number Placeholder 28"/>
          <p:cNvSpPr>
            <a:spLocks noGrp="1"/>
          </p:cNvSpPr>
          <p:nvPr>
            <p:ph type="sldNum" sz="quarter" idx="12"/>
          </p:nvPr>
        </p:nvSpPr>
        <p:spPr/>
        <p:txBody>
          <a:bodyPr/>
          <a:lstStyle/>
          <a:p>
            <a:fld id="{CA70E94C-8395-4817-8478-8865915CB9AD}" type="slidenum">
              <a:rPr lang="en-US" smtClean="0"/>
              <a:t>20</a:t>
            </a:fld>
            <a:endParaRPr lang="en-US"/>
          </a:p>
        </p:txBody>
      </p:sp>
      <p:grpSp>
        <p:nvGrpSpPr>
          <p:cNvPr id="30" name="Group 29"/>
          <p:cNvGrpSpPr/>
          <p:nvPr/>
        </p:nvGrpSpPr>
        <p:grpSpPr>
          <a:xfrm>
            <a:off x="2467044" y="6377102"/>
            <a:ext cx="6864379" cy="397857"/>
            <a:chOff x="5002015" y="6656362"/>
            <a:chExt cx="6789448" cy="397857"/>
          </a:xfrm>
        </p:grpSpPr>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32" name="Rectangle 31"/>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33" name="TextBox 32"/>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55474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206"/>
          <p:cNvSpPr/>
          <p:nvPr/>
        </p:nvSpPr>
        <p:spPr>
          <a:xfrm>
            <a:off x="-103031" y="172768"/>
            <a:ext cx="12415233" cy="1015663"/>
          </a:xfrm>
          <a:prstGeom prst="rect">
            <a:avLst/>
          </a:prstGeom>
          <a:noFill/>
        </p:spPr>
        <p:txBody>
          <a:bodyPr wrap="square" lIns="91440" tIns="45720" rIns="91440" bIns="45720">
            <a:spAutoFit/>
          </a:bodyPr>
          <a:lstStyle/>
          <a:p>
            <a:r>
              <a:rPr lang="en-US" sz="6000" dirty="0">
                <a:ln w="0"/>
                <a:solidFill>
                  <a:schemeClr val="bg1"/>
                </a:solidFill>
                <a:effectLst>
                  <a:outerShdw blurRad="38100" dist="25400" dir="5400000" algn="ctr" rotWithShape="0">
                    <a:srgbClr val="6E747A">
                      <a:alpha val="43000"/>
                    </a:srgbClr>
                  </a:outerShdw>
                </a:effectLst>
                <a:latin typeface="DIN Condensed"/>
              </a:rPr>
              <a:t>Overview</a:t>
            </a:r>
          </a:p>
        </p:txBody>
      </p:sp>
      <p:sp>
        <p:nvSpPr>
          <p:cNvPr id="9" name="Slide Number Placeholder 8"/>
          <p:cNvSpPr>
            <a:spLocks noGrp="1"/>
          </p:cNvSpPr>
          <p:nvPr>
            <p:ph type="sldNum" sz="quarter" idx="12"/>
          </p:nvPr>
        </p:nvSpPr>
        <p:spPr/>
        <p:txBody>
          <a:bodyPr/>
          <a:lstStyle/>
          <a:p>
            <a:fld id="{CA70E94C-8395-4817-8478-8865915CB9AD}" type="slidenum">
              <a:rPr lang="en-US" smtClean="0"/>
              <a:t>3</a:t>
            </a:fld>
            <a:endParaRPr lang="en-US"/>
          </a:p>
        </p:txBody>
      </p:sp>
      <p:sp>
        <p:nvSpPr>
          <p:cNvPr id="10" name="TextBox 9"/>
          <p:cNvSpPr txBox="1"/>
          <p:nvPr/>
        </p:nvSpPr>
        <p:spPr>
          <a:xfrm>
            <a:off x="2209800" y="7200900"/>
            <a:ext cx="7924800" cy="2893100"/>
          </a:xfrm>
          <a:prstGeom prst="rect">
            <a:avLst/>
          </a:prstGeom>
          <a:noFill/>
        </p:spPr>
        <p:txBody>
          <a:bodyPr wrap="square" rtlCol="0">
            <a:spAutoFit/>
          </a:bodyPr>
          <a:lstStyle/>
          <a:p>
            <a:r>
              <a:rPr lang="en-US" sz="2000" b="1" dirty="0"/>
              <a:t>Speech:</a:t>
            </a:r>
            <a:endParaRPr lang="en-US" sz="2000" dirty="0"/>
          </a:p>
          <a:p>
            <a:r>
              <a:rPr lang="en-US" dirty="0"/>
              <a:t>First of all, let us have an overview of the automated diagnosis of lung cancer.</a:t>
            </a:r>
          </a:p>
          <a:p>
            <a:r>
              <a:rPr lang="en-US" dirty="0"/>
              <a:t>As we all know, CT scan machine generates </a:t>
            </a:r>
            <a:r>
              <a:rPr lang="en-US" dirty="0" err="1"/>
              <a:t>volumatic</a:t>
            </a:r>
            <a:r>
              <a:rPr lang="en-US" dirty="0"/>
              <a:t> data from which we get tomograms or slices of human body. </a:t>
            </a:r>
          </a:p>
          <a:p>
            <a:r>
              <a:rPr lang="en-US" dirty="0"/>
              <a:t>From these slices, location of abnormalities or tumors are detected by generating binary mask.</a:t>
            </a:r>
          </a:p>
          <a:p>
            <a:r>
              <a:rPr lang="en-US" dirty="0"/>
              <a:t>These </a:t>
            </a:r>
            <a:r>
              <a:rPr lang="en-US" dirty="0" err="1"/>
              <a:t>informations</a:t>
            </a:r>
            <a:r>
              <a:rPr lang="en-US" dirty="0"/>
              <a:t> are then further </a:t>
            </a:r>
            <a:r>
              <a:rPr lang="en-US" dirty="0" err="1"/>
              <a:t>analysed</a:t>
            </a:r>
            <a:r>
              <a:rPr lang="en-US" dirty="0"/>
              <a:t> to detect whether the tumor is cancerous or non-cancerous and the patient is treated accordingly.</a:t>
            </a:r>
          </a:p>
          <a:p>
            <a:r>
              <a:rPr lang="en-US" dirty="0"/>
              <a:t>The main focus of this competition is to locate tumorous regions from 2D slices of CT scans.  </a:t>
            </a:r>
          </a:p>
        </p:txBody>
      </p:sp>
      <p:grpSp>
        <p:nvGrpSpPr>
          <p:cNvPr id="46" name="Group 45"/>
          <p:cNvGrpSpPr/>
          <p:nvPr/>
        </p:nvGrpSpPr>
        <p:grpSpPr>
          <a:xfrm>
            <a:off x="2467044" y="6377102"/>
            <a:ext cx="6864379" cy="397857"/>
            <a:chOff x="5002015" y="6656362"/>
            <a:chExt cx="6789448" cy="397857"/>
          </a:xfrm>
        </p:grpSpPr>
        <p:pic>
          <p:nvPicPr>
            <p:cNvPr id="47" name="Picture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48" name="Rectangle 47"/>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61" name="TextBox 60"/>
          <p:cNvSpPr txBox="1"/>
          <p:nvPr/>
        </p:nvSpPr>
        <p:spPr>
          <a:xfrm>
            <a:off x="1040581" y="5328750"/>
            <a:ext cx="4705702" cy="892552"/>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Imaging Modality Used</a:t>
            </a:r>
          </a:p>
          <a:p>
            <a:pPr marL="800100" lvl="1" indent="-342900">
              <a:buFont typeface="Wingdings" panose="05000000000000000000" pitchFamily="2" charset="2"/>
              <a:buChar char="§"/>
            </a:pPr>
            <a:r>
              <a:rPr lang="en-US" sz="2400" dirty="0">
                <a:solidFill>
                  <a:srgbClr val="0000FF"/>
                </a:solidFill>
                <a:latin typeface="Times New Roman" panose="02020603050405020304" pitchFamily="18" charset="0"/>
                <a:cs typeface="Times New Roman" panose="02020603050405020304" pitchFamily="18" charset="0"/>
              </a:rPr>
              <a:t>CT Imaging</a:t>
            </a:r>
          </a:p>
        </p:txBody>
      </p:sp>
      <p:sp>
        <p:nvSpPr>
          <p:cNvPr id="62" name="TextBox 61"/>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
        <p:nvSpPr>
          <p:cNvPr id="65" name="Rectangle 3"/>
          <p:cNvSpPr txBox="1">
            <a:spLocks noChangeArrowheads="1"/>
          </p:cNvSpPr>
          <p:nvPr/>
        </p:nvSpPr>
        <p:spPr>
          <a:xfrm>
            <a:off x="885760" y="1347664"/>
            <a:ext cx="10501162" cy="1999350"/>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Significance of the Problem</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a:solidFill>
                  <a:srgbClr val="0000FF"/>
                </a:solidFill>
                <a:latin typeface="Times New Roman" panose="02020603050405020304" pitchFamily="18" charset="0"/>
                <a:cs typeface="Times New Roman" panose="02020603050405020304" pitchFamily="18" charset="0"/>
              </a:rPr>
              <a:t>Lung cancer is the leading cause of cancer death around the world</a:t>
            </a:r>
          </a:p>
          <a:p>
            <a:pPr lvl="1">
              <a:buFont typeface="Wingdings" panose="05000000000000000000" pitchFamily="2" charset="2"/>
              <a:buChar char="§"/>
            </a:pPr>
            <a:r>
              <a:rPr lang="en-US" dirty="0">
                <a:solidFill>
                  <a:srgbClr val="0000FF"/>
                </a:solidFill>
                <a:latin typeface="Times New Roman" panose="02020603050405020304" pitchFamily="18" charset="0"/>
                <a:cs typeface="Times New Roman" panose="02020603050405020304" pitchFamily="18" charset="0"/>
              </a:rPr>
              <a:t>Men have a lifetime risk of 1 in 15 and women 1 in 17</a:t>
            </a:r>
          </a:p>
          <a:p>
            <a:pPr lvl="1">
              <a:buFont typeface="Wingdings" panose="05000000000000000000" pitchFamily="2" charset="2"/>
              <a:buChar char="§"/>
            </a:pPr>
            <a:r>
              <a:rPr lang="en-US" dirty="0">
                <a:solidFill>
                  <a:srgbClr val="0000FF"/>
                </a:solidFill>
                <a:latin typeface="Times New Roman" panose="02020603050405020304" pitchFamily="18" charset="0"/>
                <a:cs typeface="Times New Roman" panose="02020603050405020304" pitchFamily="18" charset="0"/>
              </a:rPr>
              <a:t>About 14% of all new cancers are lung cancers</a:t>
            </a:r>
          </a:p>
          <a:p>
            <a:pPr lvl="1">
              <a:buFont typeface="Wingdings" panose="05000000000000000000" pitchFamily="2" charset="2"/>
              <a:buChar char="§"/>
            </a:pPr>
            <a:r>
              <a:rPr lang="en-US" dirty="0">
                <a:solidFill>
                  <a:srgbClr val="0000FF"/>
                </a:solidFill>
                <a:latin typeface="Times New Roman" panose="02020603050405020304" pitchFamily="18" charset="0"/>
                <a:cs typeface="Times New Roman" panose="02020603050405020304" pitchFamily="18" charset="0"/>
              </a:rPr>
              <a:t> More than 80% of patients will survive for at least a year if diagnosed early</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solidFill>
                <a:srgbClr val="0000FF"/>
              </a:solidFill>
            </a:endParaRPr>
          </a:p>
          <a:p>
            <a:pPr lvl="2">
              <a:defRPr/>
            </a:pPr>
            <a:endParaRPr lang="en-US" dirty="0"/>
          </a:p>
        </p:txBody>
      </p:sp>
      <p:sp>
        <p:nvSpPr>
          <p:cNvPr id="2" name="Rectangle 1"/>
          <p:cNvSpPr/>
          <p:nvPr/>
        </p:nvSpPr>
        <p:spPr>
          <a:xfrm>
            <a:off x="921618" y="3345991"/>
            <a:ext cx="6433171" cy="2062103"/>
          </a:xfrm>
          <a:prstGeom prst="rect">
            <a:avLst/>
          </a:prstGeom>
        </p:spPr>
        <p:txBody>
          <a:bodyPr wrap="none">
            <a:spAutoFit/>
          </a:bodyPr>
          <a:lstStyle/>
          <a:p>
            <a:pPr>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Noninvasive Diagnosis of Lung Cancers</a:t>
            </a:r>
          </a:p>
          <a:p>
            <a:pPr lvl="1">
              <a:buFont typeface="Wingdings" panose="05000000000000000000" pitchFamily="2" charset="2"/>
              <a:buChar char="§"/>
            </a:pPr>
            <a:r>
              <a:rPr lang="en-US" sz="2800" b="1" dirty="0">
                <a:solidFill>
                  <a:srgbClr val="0000FF"/>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Major steps </a:t>
            </a:r>
          </a:p>
          <a:p>
            <a:pPr lvl="2"/>
            <a:r>
              <a:rPr lang="en-US" sz="2400" dirty="0">
                <a:solidFill>
                  <a:srgbClr val="0000FF"/>
                </a:solidFill>
                <a:latin typeface="Times New Roman" panose="02020603050405020304" pitchFamily="18" charset="0"/>
                <a:cs typeface="Times New Roman" panose="02020603050405020304" pitchFamily="18" charset="0"/>
              </a:rPr>
              <a:t>- Detection</a:t>
            </a:r>
          </a:p>
          <a:p>
            <a:pPr lvl="2"/>
            <a:r>
              <a:rPr lang="en-US" sz="2400" dirty="0">
                <a:solidFill>
                  <a:srgbClr val="0000FF"/>
                </a:solidFill>
                <a:latin typeface="Times New Roman" panose="02020603050405020304" pitchFamily="18" charset="0"/>
                <a:cs typeface="Times New Roman" panose="02020603050405020304" pitchFamily="18" charset="0"/>
              </a:rPr>
              <a:t>- Segmentation</a:t>
            </a:r>
          </a:p>
          <a:p>
            <a:pPr lvl="2"/>
            <a:r>
              <a:rPr lang="en-US" sz="2400" dirty="0">
                <a:solidFill>
                  <a:srgbClr val="0000FF"/>
                </a:solidFill>
                <a:latin typeface="Times New Roman" panose="02020603050405020304" pitchFamily="18" charset="0"/>
                <a:cs typeface="Times New Roman" panose="02020603050405020304" pitchFamily="18" charset="0"/>
              </a:rPr>
              <a:t>- Classification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211" y="3298034"/>
            <a:ext cx="3031191" cy="3031191"/>
          </a:xfrm>
          <a:prstGeom prst="rect">
            <a:avLst/>
          </a:prstGeom>
        </p:spPr>
      </p:pic>
    </p:spTree>
    <p:extLst>
      <p:ext uri="{BB962C8B-B14F-4D97-AF65-F5344CB8AC3E}">
        <p14:creationId xmlns:p14="http://schemas.microsoft.com/office/powerpoint/2010/main" val="1941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Picture 2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6943" y="1379354"/>
            <a:ext cx="1598164" cy="1598164"/>
          </a:xfrm>
          <a:prstGeom prst="rect">
            <a:avLst/>
          </a:prstGeom>
        </p:spPr>
      </p:pic>
      <p:sp>
        <p:nvSpPr>
          <p:cNvPr id="117" name="TextBox 116"/>
          <p:cNvSpPr txBox="1"/>
          <p:nvPr/>
        </p:nvSpPr>
        <p:spPr>
          <a:xfrm>
            <a:off x="1388639" y="2923476"/>
            <a:ext cx="1235888" cy="646331"/>
          </a:xfrm>
          <a:prstGeom prst="rect">
            <a:avLst/>
          </a:prstGeom>
          <a:noFill/>
        </p:spPr>
        <p:txBody>
          <a:bodyPr wrap="square" rtlCol="0">
            <a:spAutoFit/>
          </a:bodyPr>
          <a:lstStyle/>
          <a:p>
            <a:r>
              <a:rPr lang="en-US" b="1" dirty="0">
                <a:latin typeface="Helvetica" panose="020B0604020202030204" pitchFamily="34" charset="0"/>
              </a:rPr>
              <a:t>CT Scan Machine</a:t>
            </a:r>
          </a:p>
        </p:txBody>
      </p:sp>
      <p:sp>
        <p:nvSpPr>
          <p:cNvPr id="118" name="Right Arrow 117"/>
          <p:cNvSpPr/>
          <p:nvPr/>
        </p:nvSpPr>
        <p:spPr>
          <a:xfrm>
            <a:off x="3650877" y="2041212"/>
            <a:ext cx="700599" cy="405324"/>
          </a:xfrm>
          <a:prstGeom prst="rightArrow">
            <a:avLst/>
          </a:prstGeom>
          <a:solidFill>
            <a:schemeClr val="accent1">
              <a:lumMod val="50000"/>
            </a:schemeClr>
          </a:solidFill>
          <a:ln>
            <a:noFill/>
          </a:ln>
          <a:effectLst>
            <a:outerShdw blurRad="57150" dist="19050" dir="5400000" algn="ctr" rotWithShape="0">
              <a:schemeClr val="bg1">
                <a:alpha val="63000"/>
              </a:scheme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6" name="Right Arrow 145"/>
          <p:cNvSpPr/>
          <p:nvPr/>
        </p:nvSpPr>
        <p:spPr>
          <a:xfrm>
            <a:off x="7378324" y="2041212"/>
            <a:ext cx="700599" cy="405324"/>
          </a:xfrm>
          <a:prstGeom prst="rightArrow">
            <a:avLst/>
          </a:prstGeom>
          <a:solidFill>
            <a:schemeClr val="accent1">
              <a:lumMod val="50000"/>
            </a:schemeClr>
          </a:solidFill>
          <a:ln>
            <a:noFill/>
          </a:ln>
          <a:effectLst>
            <a:outerShdw blurRad="57150" dist="19050" dir="5400000" algn="ctr" rotWithShape="0">
              <a:schemeClr val="bg1">
                <a:alpha val="63000"/>
              </a:scheme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9" name="TextBox 198"/>
          <p:cNvSpPr txBox="1"/>
          <p:nvPr/>
        </p:nvSpPr>
        <p:spPr>
          <a:xfrm>
            <a:off x="5018807" y="2923476"/>
            <a:ext cx="1558053" cy="646331"/>
          </a:xfrm>
          <a:prstGeom prst="rect">
            <a:avLst/>
          </a:prstGeom>
          <a:noFill/>
        </p:spPr>
        <p:txBody>
          <a:bodyPr wrap="square" rtlCol="0">
            <a:spAutoFit/>
          </a:bodyPr>
          <a:lstStyle/>
          <a:p>
            <a:pPr algn="ctr"/>
            <a:r>
              <a:rPr lang="en-US" b="1" dirty="0"/>
              <a:t>CT Scan Images</a:t>
            </a:r>
          </a:p>
        </p:txBody>
      </p:sp>
      <p:sp>
        <p:nvSpPr>
          <p:cNvPr id="200" name="TextBox 199"/>
          <p:cNvSpPr txBox="1"/>
          <p:nvPr/>
        </p:nvSpPr>
        <p:spPr>
          <a:xfrm>
            <a:off x="8972936" y="2923476"/>
            <a:ext cx="1558053" cy="369332"/>
          </a:xfrm>
          <a:prstGeom prst="rect">
            <a:avLst/>
          </a:prstGeom>
          <a:noFill/>
        </p:spPr>
        <p:txBody>
          <a:bodyPr wrap="square" rtlCol="0">
            <a:spAutoFit/>
          </a:bodyPr>
          <a:lstStyle/>
          <a:p>
            <a:pPr algn="ctr"/>
            <a:r>
              <a:rPr lang="en-US" b="1" dirty="0"/>
              <a:t>Segmentation</a:t>
            </a:r>
          </a:p>
        </p:txBody>
      </p:sp>
      <p:sp>
        <p:nvSpPr>
          <p:cNvPr id="202" name="TextBox 201"/>
          <p:cNvSpPr txBox="1"/>
          <p:nvPr/>
        </p:nvSpPr>
        <p:spPr>
          <a:xfrm>
            <a:off x="4189891" y="4950722"/>
            <a:ext cx="1657832" cy="1090480"/>
          </a:xfrm>
          <a:prstGeom prst="rect">
            <a:avLst/>
          </a:prstGeom>
          <a:noFill/>
        </p:spPr>
        <p:txBody>
          <a:bodyPr wrap="square" rtlCol="0">
            <a:spAutoFit/>
          </a:bodyPr>
          <a:lstStyle/>
          <a:p>
            <a:endParaRPr lang="en-US" dirty="0"/>
          </a:p>
        </p:txBody>
      </p:sp>
      <p:sp>
        <p:nvSpPr>
          <p:cNvPr id="203" name="TextBox 202"/>
          <p:cNvSpPr txBox="1"/>
          <p:nvPr/>
        </p:nvSpPr>
        <p:spPr>
          <a:xfrm>
            <a:off x="4599997" y="4677802"/>
            <a:ext cx="2495452" cy="584775"/>
          </a:xfrm>
          <a:prstGeom prst="rect">
            <a:avLst/>
          </a:prstGeom>
          <a:noFill/>
          <a:ln>
            <a:solidFill>
              <a:schemeClr val="tx2">
                <a:lumMod val="50000"/>
              </a:schemeClr>
            </a:solidFill>
          </a:ln>
        </p:spPr>
        <p:txBody>
          <a:bodyPr wrap="square" rtlCol="0">
            <a:spAutoFit/>
          </a:bodyPr>
          <a:lstStyle/>
          <a:p>
            <a:pPr algn="ctr"/>
            <a:r>
              <a:rPr lang="en-US" sz="3200" b="1" dirty="0">
                <a:solidFill>
                  <a:schemeClr val="accent1">
                    <a:lumMod val="50000"/>
                  </a:schemeClr>
                </a:solidFill>
              </a:rPr>
              <a:t>Classification</a:t>
            </a:r>
          </a:p>
        </p:txBody>
      </p:sp>
      <p:sp>
        <p:nvSpPr>
          <p:cNvPr id="204" name="Right Arrow 203"/>
          <p:cNvSpPr/>
          <p:nvPr/>
        </p:nvSpPr>
        <p:spPr>
          <a:xfrm rot="5400000">
            <a:off x="9405259" y="3577795"/>
            <a:ext cx="700599" cy="405324"/>
          </a:xfrm>
          <a:prstGeom prst="rightArrow">
            <a:avLst/>
          </a:prstGeom>
          <a:solidFill>
            <a:schemeClr val="accent1">
              <a:lumMod val="50000"/>
            </a:schemeClr>
          </a:solidFill>
          <a:ln>
            <a:no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6" name="Group 5"/>
          <p:cNvGrpSpPr/>
          <p:nvPr/>
        </p:nvGrpSpPr>
        <p:grpSpPr>
          <a:xfrm>
            <a:off x="1177317" y="4057242"/>
            <a:ext cx="1935456" cy="1791278"/>
            <a:chOff x="8669934" y="3704684"/>
            <a:chExt cx="1935456" cy="1791278"/>
          </a:xfrm>
        </p:grpSpPr>
        <p:sp useBgFill="1">
          <p:nvSpPr>
            <p:cNvPr id="205" name="TextBox 204"/>
            <p:cNvSpPr txBox="1"/>
            <p:nvPr/>
          </p:nvSpPr>
          <p:spPr>
            <a:xfrm>
              <a:off x="8669934" y="4664965"/>
              <a:ext cx="1935456" cy="830997"/>
            </a:xfrm>
            <a:prstGeom prst="rect">
              <a:avLst/>
            </a:prstGeom>
          </p:spPr>
          <p:txBody>
            <a:bodyPr wrap="square" rtlCol="0">
              <a:spAutoFit/>
            </a:bodyPr>
            <a:lstStyle/>
            <a:p>
              <a:r>
                <a:rPr lang="en-US" sz="2400" b="1" dirty="0">
                  <a:solidFill>
                    <a:schemeClr val="accent1">
                      <a:lumMod val="50000"/>
                    </a:schemeClr>
                  </a:solidFill>
                </a:rPr>
                <a:t>Treatment Plan</a:t>
              </a:r>
            </a:p>
          </p:txBody>
        </p:sp>
        <p:pic>
          <p:nvPicPr>
            <p:cNvPr id="206" name="Picture 2" descr="à¦¸à¦®à§à¦ªà¦°à§à¦à¦¿à¦¤ à¦à¦¬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9837" y="3704684"/>
              <a:ext cx="964849" cy="964849"/>
            </a:xfrm>
            <a:prstGeom prst="rect">
              <a:avLst/>
            </a:prstGeom>
            <a:noFill/>
            <a:extLst>
              <a:ext uri="{909E8E84-426E-40DD-AFC4-6F175D3DCCD1}">
                <a14:hiddenFill xmlns:a14="http://schemas.microsoft.com/office/drawing/2010/main">
                  <a:solidFill>
                    <a:srgbClr val="FFFFFF"/>
                  </a:solidFill>
                </a14:hiddenFill>
              </a:ext>
            </a:extLst>
          </p:spPr>
        </p:pic>
      </p:grpSp>
      <p:sp>
        <p:nvSpPr>
          <p:cNvPr id="207" name="Rectangle 206"/>
          <p:cNvSpPr/>
          <p:nvPr/>
        </p:nvSpPr>
        <p:spPr>
          <a:xfrm>
            <a:off x="-107112" y="86322"/>
            <a:ext cx="12459694" cy="1015663"/>
          </a:xfrm>
          <a:prstGeom prst="rect">
            <a:avLst/>
          </a:prstGeom>
          <a:noFill/>
        </p:spPr>
        <p:txBody>
          <a:bodyPr wrap="none" lIns="91440" tIns="45720" rIns="91440" bIns="45720">
            <a:spAutoFit/>
          </a:bodyPr>
          <a:lstStyle/>
          <a:p>
            <a:pPr algn="ctr"/>
            <a:r>
              <a:rPr lang="en-US" sz="6000" dirty="0">
                <a:ln w="0"/>
                <a:solidFill>
                  <a:schemeClr val="bg1"/>
                </a:solidFill>
                <a:effectLst>
                  <a:outerShdw blurRad="38100" dist="25400" dir="5400000" algn="ctr" rotWithShape="0">
                    <a:srgbClr val="6E747A">
                      <a:alpha val="43000"/>
                    </a:srgbClr>
                  </a:outerShdw>
                </a:effectLst>
                <a:latin typeface="DIN Condensed"/>
              </a:rPr>
              <a:t>Automated Diagnosis- Lung Tumors</a:t>
            </a:r>
          </a:p>
        </p:txBody>
      </p:sp>
      <p:sp>
        <p:nvSpPr>
          <p:cNvPr id="210" name="Rectangle 209"/>
          <p:cNvSpPr/>
          <p:nvPr/>
        </p:nvSpPr>
        <p:spPr>
          <a:xfrm>
            <a:off x="3629513" y="1273726"/>
            <a:ext cx="4614544" cy="1754326"/>
          </a:xfrm>
          <a:prstGeom prst="rect">
            <a:avLst/>
          </a:prstGeom>
          <a:noFill/>
        </p:spPr>
        <p:txBody>
          <a:bodyPr wrap="square" lIns="91440" tIns="45720" rIns="91440" bIns="45720">
            <a:spAutoFit/>
          </a:bodyPr>
          <a:lstStyle/>
          <a:p>
            <a:pPr algn="ctr"/>
            <a:r>
              <a:rPr lang="en-US" sz="5400" dirty="0">
                <a:ln w="22225">
                  <a:noFill/>
                  <a:prstDash val="solid"/>
                </a:ln>
                <a:solidFill>
                  <a:schemeClr val="accent1">
                    <a:lumMod val="50000"/>
                  </a:schemeClr>
                </a:solidFill>
                <a:latin typeface="Helvetica" panose="020B0604020202030204" pitchFamily="34" charset="0"/>
              </a:rPr>
              <a:t>Competition </a:t>
            </a:r>
          </a:p>
          <a:p>
            <a:pPr algn="ctr"/>
            <a:r>
              <a:rPr lang="en-US" sz="5400" dirty="0">
                <a:ln w="22225">
                  <a:noFill/>
                  <a:prstDash val="solid"/>
                </a:ln>
                <a:solidFill>
                  <a:schemeClr val="accent1">
                    <a:lumMod val="50000"/>
                  </a:schemeClr>
                </a:solidFill>
                <a:latin typeface="Helvetica" panose="020B0604020202030204" pitchFamily="34" charset="0"/>
              </a:rPr>
              <a:t>Challenge</a:t>
            </a:r>
          </a:p>
        </p:txBody>
      </p:sp>
      <p:grpSp>
        <p:nvGrpSpPr>
          <p:cNvPr id="219" name="Group 218"/>
          <p:cNvGrpSpPr/>
          <p:nvPr/>
        </p:nvGrpSpPr>
        <p:grpSpPr>
          <a:xfrm>
            <a:off x="7533550" y="3047414"/>
            <a:ext cx="1529366" cy="516778"/>
            <a:chOff x="2037442" y="6504876"/>
            <a:chExt cx="1529366" cy="389300"/>
          </a:xfrm>
        </p:grpSpPr>
        <p:sp>
          <p:nvSpPr>
            <p:cNvPr id="218" name="Oval 217"/>
            <p:cNvSpPr/>
            <p:nvPr/>
          </p:nvSpPr>
          <p:spPr>
            <a:xfrm>
              <a:off x="2037442" y="6504876"/>
              <a:ext cx="1512503" cy="34487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p:cNvSpPr txBox="1"/>
            <p:nvPr/>
          </p:nvSpPr>
          <p:spPr>
            <a:xfrm>
              <a:off x="2088682" y="6524844"/>
              <a:ext cx="1478126" cy="369332"/>
            </a:xfrm>
            <a:prstGeom prst="rect">
              <a:avLst/>
            </a:prstGeom>
            <a:noFill/>
          </p:spPr>
          <p:txBody>
            <a:bodyPr wrap="square" rtlCol="0">
              <a:spAutoFit/>
            </a:bodyPr>
            <a:lstStyle/>
            <a:p>
              <a:r>
                <a:rPr lang="en-US" dirty="0"/>
                <a:t>Tumor Region</a:t>
              </a:r>
            </a:p>
          </p:txBody>
        </p:sp>
      </p:grpSp>
      <p:pic>
        <p:nvPicPr>
          <p:cNvPr id="102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1017" y="1451540"/>
            <a:ext cx="2071756" cy="142856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4995079" y="1366741"/>
            <a:ext cx="1598163" cy="1598163"/>
            <a:chOff x="4826645" y="-2200284"/>
            <a:chExt cx="2093236" cy="2093236"/>
          </a:xfrm>
        </p:grpSpPr>
        <p:pic>
          <p:nvPicPr>
            <p:cNvPr id="212" name="Picture 2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6645" y="-2200284"/>
              <a:ext cx="2093236" cy="2093236"/>
            </a:xfrm>
            <a:prstGeom prst="rect">
              <a:avLst/>
            </a:prstGeom>
          </p:spPr>
        </p:pic>
        <p:sp>
          <p:nvSpPr>
            <p:cNvPr id="217" name="Freeform 216"/>
            <p:cNvSpPr/>
            <p:nvPr/>
          </p:nvSpPr>
          <p:spPr>
            <a:xfrm>
              <a:off x="5522110" y="-1153667"/>
              <a:ext cx="214312" cy="238125"/>
            </a:xfrm>
            <a:custGeom>
              <a:avLst/>
              <a:gdLst>
                <a:gd name="connsiteX0" fmla="*/ 104775 w 214312"/>
                <a:gd name="connsiteY0" fmla="*/ 57150 h 238125"/>
                <a:gd name="connsiteX1" fmla="*/ 100012 w 214312"/>
                <a:gd name="connsiteY1" fmla="*/ 0 h 238125"/>
                <a:gd name="connsiteX2" fmla="*/ 76200 w 214312"/>
                <a:gd name="connsiteY2" fmla="*/ 0 h 238125"/>
                <a:gd name="connsiteX3" fmla="*/ 52387 w 214312"/>
                <a:gd name="connsiteY3" fmla="*/ 14288 h 238125"/>
                <a:gd name="connsiteX4" fmla="*/ 33337 w 214312"/>
                <a:gd name="connsiteY4" fmla="*/ 14288 h 238125"/>
                <a:gd name="connsiteX5" fmla="*/ 33337 w 214312"/>
                <a:gd name="connsiteY5" fmla="*/ 28575 h 238125"/>
                <a:gd name="connsiteX6" fmla="*/ 23812 w 214312"/>
                <a:gd name="connsiteY6" fmla="*/ 47625 h 238125"/>
                <a:gd name="connsiteX7" fmla="*/ 0 w 214312"/>
                <a:gd name="connsiteY7" fmla="*/ 76200 h 238125"/>
                <a:gd name="connsiteX8" fmla="*/ 0 w 214312"/>
                <a:gd name="connsiteY8" fmla="*/ 109538 h 238125"/>
                <a:gd name="connsiteX9" fmla="*/ 14287 w 214312"/>
                <a:gd name="connsiteY9" fmla="*/ 128588 h 238125"/>
                <a:gd name="connsiteX10" fmla="*/ 19050 w 214312"/>
                <a:gd name="connsiteY10" fmla="*/ 185738 h 238125"/>
                <a:gd name="connsiteX11" fmla="*/ 38100 w 214312"/>
                <a:gd name="connsiteY11" fmla="*/ 214313 h 238125"/>
                <a:gd name="connsiteX12" fmla="*/ 80962 w 214312"/>
                <a:gd name="connsiteY12" fmla="*/ 233363 h 238125"/>
                <a:gd name="connsiteX13" fmla="*/ 128587 w 214312"/>
                <a:gd name="connsiteY13" fmla="*/ 238125 h 238125"/>
                <a:gd name="connsiteX14" fmla="*/ 204787 w 214312"/>
                <a:gd name="connsiteY14" fmla="*/ 176213 h 238125"/>
                <a:gd name="connsiteX15" fmla="*/ 214312 w 214312"/>
                <a:gd name="connsiteY15" fmla="*/ 85725 h 238125"/>
                <a:gd name="connsiteX16" fmla="*/ 195262 w 214312"/>
                <a:gd name="connsiteY16" fmla="*/ 61913 h 238125"/>
                <a:gd name="connsiteX17" fmla="*/ 180975 w 214312"/>
                <a:gd name="connsiteY17" fmla="*/ 61913 h 238125"/>
                <a:gd name="connsiteX18" fmla="*/ 166687 w 214312"/>
                <a:gd name="connsiteY18" fmla="*/ 19050 h 238125"/>
                <a:gd name="connsiteX19" fmla="*/ 142875 w 214312"/>
                <a:gd name="connsiteY19" fmla="*/ 14288 h 238125"/>
                <a:gd name="connsiteX20" fmla="*/ 104775 w 214312"/>
                <a:gd name="connsiteY20" fmla="*/ 5715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4312" h="238125">
                  <a:moveTo>
                    <a:pt x="104775" y="57150"/>
                  </a:moveTo>
                  <a:lnTo>
                    <a:pt x="100012" y="0"/>
                  </a:lnTo>
                  <a:lnTo>
                    <a:pt x="76200" y="0"/>
                  </a:lnTo>
                  <a:lnTo>
                    <a:pt x="52387" y="14288"/>
                  </a:lnTo>
                  <a:lnTo>
                    <a:pt x="33337" y="14288"/>
                  </a:lnTo>
                  <a:lnTo>
                    <a:pt x="33337" y="28575"/>
                  </a:lnTo>
                  <a:lnTo>
                    <a:pt x="23812" y="47625"/>
                  </a:lnTo>
                  <a:lnTo>
                    <a:pt x="0" y="76200"/>
                  </a:lnTo>
                  <a:lnTo>
                    <a:pt x="0" y="109538"/>
                  </a:lnTo>
                  <a:lnTo>
                    <a:pt x="14287" y="128588"/>
                  </a:lnTo>
                  <a:lnTo>
                    <a:pt x="19050" y="185738"/>
                  </a:lnTo>
                  <a:lnTo>
                    <a:pt x="38100" y="214313"/>
                  </a:lnTo>
                  <a:lnTo>
                    <a:pt x="80962" y="233363"/>
                  </a:lnTo>
                  <a:lnTo>
                    <a:pt x="128587" y="238125"/>
                  </a:lnTo>
                  <a:lnTo>
                    <a:pt x="204787" y="176213"/>
                  </a:lnTo>
                  <a:lnTo>
                    <a:pt x="214312" y="85725"/>
                  </a:lnTo>
                  <a:lnTo>
                    <a:pt x="195262" y="61913"/>
                  </a:lnTo>
                  <a:lnTo>
                    <a:pt x="180975" y="61913"/>
                  </a:lnTo>
                  <a:lnTo>
                    <a:pt x="166687" y="19050"/>
                  </a:lnTo>
                  <a:lnTo>
                    <a:pt x="142875" y="14288"/>
                  </a:lnTo>
                  <a:lnTo>
                    <a:pt x="104775" y="57150"/>
                  </a:lnTo>
                  <a:close/>
                </a:path>
              </a:pathLst>
            </a:custGeom>
            <a:solidFill>
              <a:schemeClr val="bg1">
                <a:alpha val="0"/>
              </a:schemeClr>
            </a:solid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0" name="Picture 2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2333" y="1378301"/>
            <a:ext cx="1591000" cy="1591000"/>
          </a:xfrm>
          <a:prstGeom prst="rect">
            <a:avLst/>
          </a:prstGeom>
        </p:spPr>
      </p:pic>
      <p:pic>
        <p:nvPicPr>
          <p:cNvPr id="221" name="Picture 2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89" y="1386614"/>
            <a:ext cx="1598164" cy="1598164"/>
          </a:xfrm>
          <a:prstGeom prst="rect">
            <a:avLst/>
          </a:prstGeom>
        </p:spPr>
      </p:pic>
      <p:sp>
        <p:nvSpPr>
          <p:cNvPr id="222" name="Right Arrow 221"/>
          <p:cNvSpPr/>
          <p:nvPr/>
        </p:nvSpPr>
        <p:spPr>
          <a:xfrm flipH="1">
            <a:off x="7378324" y="4767527"/>
            <a:ext cx="700599" cy="405324"/>
          </a:xfrm>
          <a:prstGeom prst="rightArrow">
            <a:avLst/>
          </a:prstGeom>
          <a:solidFill>
            <a:schemeClr val="accent1">
              <a:lumMod val="50000"/>
            </a:schemeClr>
          </a:solidFill>
          <a:ln>
            <a:noFill/>
          </a:ln>
          <a:effectLst>
            <a:outerShdw blurRad="57150" dist="19050" dir="5400000" algn="ctr" rotWithShape="0">
              <a:schemeClr val="bg1">
                <a:alpha val="63000"/>
              </a:scheme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3" name="Right Arrow 222"/>
          <p:cNvSpPr/>
          <p:nvPr/>
        </p:nvSpPr>
        <p:spPr>
          <a:xfrm flipH="1">
            <a:off x="3650876" y="4767527"/>
            <a:ext cx="700599" cy="405324"/>
          </a:xfrm>
          <a:prstGeom prst="rightArrow">
            <a:avLst/>
          </a:prstGeom>
          <a:solidFill>
            <a:schemeClr val="accent1">
              <a:lumMod val="50000"/>
            </a:schemeClr>
          </a:solidFill>
          <a:ln>
            <a:noFill/>
          </a:ln>
          <a:effectLst>
            <a:outerShdw blurRad="57150" dist="19050" dir="5400000" algn="ctr" rotWithShape="0">
              <a:schemeClr val="bg1">
                <a:alpha val="63000"/>
              </a:scheme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pic>
        <p:nvPicPr>
          <p:cNvPr id="224" name="Picture 2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9689" y="1379354"/>
            <a:ext cx="1598164" cy="1598164"/>
          </a:xfrm>
          <a:prstGeom prst="rect">
            <a:avLst/>
          </a:prstGeom>
        </p:spPr>
      </p:pic>
      <p:cxnSp>
        <p:nvCxnSpPr>
          <p:cNvPr id="216" name="Straight Arrow Connector 215"/>
          <p:cNvCxnSpPr/>
          <p:nvPr/>
        </p:nvCxnSpPr>
        <p:spPr>
          <a:xfrm flipV="1">
            <a:off x="8418682" y="2322286"/>
            <a:ext cx="1088175" cy="739652"/>
          </a:xfrm>
          <a:prstGeom prst="straightConnector1">
            <a:avLst/>
          </a:prstGeom>
          <a:ln w="635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93757" y="4970297"/>
            <a:ext cx="2486056" cy="954107"/>
          </a:xfrm>
          <a:prstGeom prst="rect">
            <a:avLst/>
          </a:prstGeom>
          <a:noFill/>
        </p:spPr>
        <p:txBody>
          <a:bodyPr wrap="square" rtlCol="0">
            <a:spAutoFit/>
          </a:bodyPr>
          <a:lstStyle/>
          <a:p>
            <a:pPr algn="ctr"/>
            <a:r>
              <a:rPr lang="en-US" sz="2800" b="1" dirty="0"/>
              <a:t>Lung Tumor Segmentation</a:t>
            </a:r>
          </a:p>
        </p:txBody>
      </p:sp>
      <p:grpSp>
        <p:nvGrpSpPr>
          <p:cNvPr id="229" name="Group 228"/>
          <p:cNvGrpSpPr/>
          <p:nvPr/>
        </p:nvGrpSpPr>
        <p:grpSpPr>
          <a:xfrm>
            <a:off x="3770868" y="3025720"/>
            <a:ext cx="4278766" cy="1806389"/>
            <a:chOff x="6072452" y="2332698"/>
            <a:chExt cx="4958217" cy="2093236"/>
          </a:xfrm>
        </p:grpSpPr>
        <p:grpSp>
          <p:nvGrpSpPr>
            <p:cNvPr id="230" name="Group 229"/>
            <p:cNvGrpSpPr/>
            <p:nvPr/>
          </p:nvGrpSpPr>
          <p:grpSpPr>
            <a:xfrm>
              <a:off x="6072452" y="2332698"/>
              <a:ext cx="4958217" cy="2093236"/>
              <a:chOff x="5836782" y="2058758"/>
              <a:chExt cx="4958217" cy="2093236"/>
            </a:xfrm>
          </p:grpSpPr>
          <p:pic>
            <p:nvPicPr>
              <p:cNvPr id="232" name="Picture 2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6782" y="2058758"/>
                <a:ext cx="2093236" cy="2093236"/>
              </a:xfrm>
              <a:prstGeom prst="rect">
                <a:avLst/>
              </a:prstGeom>
            </p:spPr>
          </p:pic>
          <p:pic>
            <p:nvPicPr>
              <p:cNvPr id="233" name="Picture 2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1763" y="2058758"/>
                <a:ext cx="2093236" cy="2093236"/>
              </a:xfrm>
              <a:prstGeom prst="rect">
                <a:avLst/>
              </a:prstGeom>
            </p:spPr>
          </p:pic>
          <p:sp>
            <p:nvSpPr>
              <p:cNvPr id="234" name="Right Arrow 233"/>
              <p:cNvSpPr/>
              <p:nvPr/>
            </p:nvSpPr>
            <p:spPr>
              <a:xfrm>
                <a:off x="8045450" y="2867025"/>
                <a:ext cx="546100" cy="385004"/>
              </a:xfrm>
              <a:prstGeom prst="rightArrow">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1" name="Freeform 230"/>
            <p:cNvSpPr/>
            <p:nvPr/>
          </p:nvSpPr>
          <p:spPr>
            <a:xfrm>
              <a:off x="6767917" y="3379316"/>
              <a:ext cx="214312" cy="238125"/>
            </a:xfrm>
            <a:custGeom>
              <a:avLst/>
              <a:gdLst>
                <a:gd name="connsiteX0" fmla="*/ 104775 w 214312"/>
                <a:gd name="connsiteY0" fmla="*/ 57150 h 238125"/>
                <a:gd name="connsiteX1" fmla="*/ 100012 w 214312"/>
                <a:gd name="connsiteY1" fmla="*/ 0 h 238125"/>
                <a:gd name="connsiteX2" fmla="*/ 76200 w 214312"/>
                <a:gd name="connsiteY2" fmla="*/ 0 h 238125"/>
                <a:gd name="connsiteX3" fmla="*/ 52387 w 214312"/>
                <a:gd name="connsiteY3" fmla="*/ 14288 h 238125"/>
                <a:gd name="connsiteX4" fmla="*/ 33337 w 214312"/>
                <a:gd name="connsiteY4" fmla="*/ 14288 h 238125"/>
                <a:gd name="connsiteX5" fmla="*/ 33337 w 214312"/>
                <a:gd name="connsiteY5" fmla="*/ 28575 h 238125"/>
                <a:gd name="connsiteX6" fmla="*/ 23812 w 214312"/>
                <a:gd name="connsiteY6" fmla="*/ 47625 h 238125"/>
                <a:gd name="connsiteX7" fmla="*/ 0 w 214312"/>
                <a:gd name="connsiteY7" fmla="*/ 76200 h 238125"/>
                <a:gd name="connsiteX8" fmla="*/ 0 w 214312"/>
                <a:gd name="connsiteY8" fmla="*/ 109538 h 238125"/>
                <a:gd name="connsiteX9" fmla="*/ 14287 w 214312"/>
                <a:gd name="connsiteY9" fmla="*/ 128588 h 238125"/>
                <a:gd name="connsiteX10" fmla="*/ 19050 w 214312"/>
                <a:gd name="connsiteY10" fmla="*/ 185738 h 238125"/>
                <a:gd name="connsiteX11" fmla="*/ 38100 w 214312"/>
                <a:gd name="connsiteY11" fmla="*/ 214313 h 238125"/>
                <a:gd name="connsiteX12" fmla="*/ 80962 w 214312"/>
                <a:gd name="connsiteY12" fmla="*/ 233363 h 238125"/>
                <a:gd name="connsiteX13" fmla="*/ 128587 w 214312"/>
                <a:gd name="connsiteY13" fmla="*/ 238125 h 238125"/>
                <a:gd name="connsiteX14" fmla="*/ 204787 w 214312"/>
                <a:gd name="connsiteY14" fmla="*/ 176213 h 238125"/>
                <a:gd name="connsiteX15" fmla="*/ 214312 w 214312"/>
                <a:gd name="connsiteY15" fmla="*/ 85725 h 238125"/>
                <a:gd name="connsiteX16" fmla="*/ 195262 w 214312"/>
                <a:gd name="connsiteY16" fmla="*/ 61913 h 238125"/>
                <a:gd name="connsiteX17" fmla="*/ 180975 w 214312"/>
                <a:gd name="connsiteY17" fmla="*/ 61913 h 238125"/>
                <a:gd name="connsiteX18" fmla="*/ 166687 w 214312"/>
                <a:gd name="connsiteY18" fmla="*/ 19050 h 238125"/>
                <a:gd name="connsiteX19" fmla="*/ 142875 w 214312"/>
                <a:gd name="connsiteY19" fmla="*/ 14288 h 238125"/>
                <a:gd name="connsiteX20" fmla="*/ 104775 w 214312"/>
                <a:gd name="connsiteY20" fmla="*/ 5715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4312" h="238125">
                  <a:moveTo>
                    <a:pt x="104775" y="57150"/>
                  </a:moveTo>
                  <a:lnTo>
                    <a:pt x="100012" y="0"/>
                  </a:lnTo>
                  <a:lnTo>
                    <a:pt x="76200" y="0"/>
                  </a:lnTo>
                  <a:lnTo>
                    <a:pt x="52387" y="14288"/>
                  </a:lnTo>
                  <a:lnTo>
                    <a:pt x="33337" y="14288"/>
                  </a:lnTo>
                  <a:lnTo>
                    <a:pt x="33337" y="28575"/>
                  </a:lnTo>
                  <a:lnTo>
                    <a:pt x="23812" y="47625"/>
                  </a:lnTo>
                  <a:lnTo>
                    <a:pt x="0" y="76200"/>
                  </a:lnTo>
                  <a:lnTo>
                    <a:pt x="0" y="109538"/>
                  </a:lnTo>
                  <a:lnTo>
                    <a:pt x="14287" y="128588"/>
                  </a:lnTo>
                  <a:lnTo>
                    <a:pt x="19050" y="185738"/>
                  </a:lnTo>
                  <a:lnTo>
                    <a:pt x="38100" y="214313"/>
                  </a:lnTo>
                  <a:lnTo>
                    <a:pt x="80962" y="233363"/>
                  </a:lnTo>
                  <a:lnTo>
                    <a:pt x="128587" y="238125"/>
                  </a:lnTo>
                  <a:lnTo>
                    <a:pt x="204787" y="176213"/>
                  </a:lnTo>
                  <a:lnTo>
                    <a:pt x="214312" y="85725"/>
                  </a:lnTo>
                  <a:lnTo>
                    <a:pt x="195262" y="61913"/>
                  </a:lnTo>
                  <a:lnTo>
                    <a:pt x="180975" y="61913"/>
                  </a:lnTo>
                  <a:lnTo>
                    <a:pt x="166687" y="19050"/>
                  </a:lnTo>
                  <a:lnTo>
                    <a:pt x="142875" y="14288"/>
                  </a:lnTo>
                  <a:lnTo>
                    <a:pt x="104775" y="57150"/>
                  </a:lnTo>
                  <a:close/>
                </a:path>
              </a:pathLst>
            </a:custGeom>
            <a:solidFill>
              <a:schemeClr val="bg1">
                <a:alpha val="0"/>
              </a:schemeClr>
            </a:solid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p:cNvGrpSpPr/>
          <p:nvPr/>
        </p:nvGrpSpPr>
        <p:grpSpPr>
          <a:xfrm>
            <a:off x="8930483" y="4148412"/>
            <a:ext cx="1657301" cy="1657301"/>
            <a:chOff x="7605486" y="1984001"/>
            <a:chExt cx="1799772" cy="1799772"/>
          </a:xfrm>
        </p:grpSpPr>
        <p:sp>
          <p:nvSpPr>
            <p:cNvPr id="236" name="Rectangle 235"/>
            <p:cNvSpPr/>
            <p:nvPr/>
          </p:nvSpPr>
          <p:spPr>
            <a:xfrm>
              <a:off x="7605486" y="1984001"/>
              <a:ext cx="1799772" cy="17997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7" name="Picture 236"/>
            <p:cNvPicPr>
              <a:picLocks noChangeAspect="1"/>
            </p:cNvPicPr>
            <p:nvPr/>
          </p:nvPicPr>
          <p:blipFill>
            <a:blip r:embed="rId5" cstate="print">
              <a:extLst>
                <a:ext uri="{28A0092B-C50C-407E-A947-70E740481C1C}">
                  <a14:useLocalDpi xmlns:a14="http://schemas.microsoft.com/office/drawing/2010/main" val="0"/>
                </a:ext>
              </a:extLst>
            </a:blip>
            <a:srcRect l="33224" t="50000" r="56537" b="38624"/>
            <a:stretch>
              <a:fillRect/>
            </a:stretch>
          </p:blipFill>
          <p:spPr>
            <a:xfrm>
              <a:off x="8199326" y="2931175"/>
              <a:ext cx="184944" cy="205493"/>
            </a:xfrm>
            <a:custGeom>
              <a:avLst/>
              <a:gdLst>
                <a:gd name="connsiteX0" fmla="*/ 65758 w 184944"/>
                <a:gd name="connsiteY0" fmla="*/ 0 h 205493"/>
                <a:gd name="connsiteX1" fmla="*/ 86307 w 184944"/>
                <a:gd name="connsiteY1" fmla="*/ 0 h 205493"/>
                <a:gd name="connsiteX2" fmla="*/ 90418 w 184944"/>
                <a:gd name="connsiteY2" fmla="*/ 49318 h 205493"/>
                <a:gd name="connsiteX3" fmla="*/ 123297 w 184944"/>
                <a:gd name="connsiteY3" fmla="*/ 12330 h 205493"/>
                <a:gd name="connsiteX4" fmla="*/ 143845 w 184944"/>
                <a:gd name="connsiteY4" fmla="*/ 16440 h 205493"/>
                <a:gd name="connsiteX5" fmla="*/ 156176 w 184944"/>
                <a:gd name="connsiteY5" fmla="*/ 53429 h 205493"/>
                <a:gd name="connsiteX6" fmla="*/ 168505 w 184944"/>
                <a:gd name="connsiteY6" fmla="*/ 53429 h 205493"/>
                <a:gd name="connsiteX7" fmla="*/ 184944 w 184944"/>
                <a:gd name="connsiteY7" fmla="*/ 73978 h 205493"/>
                <a:gd name="connsiteX8" fmla="*/ 176724 w 184944"/>
                <a:gd name="connsiteY8" fmla="*/ 152065 h 205493"/>
                <a:gd name="connsiteX9" fmla="*/ 110966 w 184944"/>
                <a:gd name="connsiteY9" fmla="*/ 205493 h 205493"/>
                <a:gd name="connsiteX10" fmla="*/ 69868 w 184944"/>
                <a:gd name="connsiteY10" fmla="*/ 201384 h 205493"/>
                <a:gd name="connsiteX11" fmla="*/ 32879 w 184944"/>
                <a:gd name="connsiteY11" fmla="*/ 184944 h 205493"/>
                <a:gd name="connsiteX12" fmla="*/ 16440 w 184944"/>
                <a:gd name="connsiteY12" fmla="*/ 160285 h 205493"/>
                <a:gd name="connsiteX13" fmla="*/ 12329 w 184944"/>
                <a:gd name="connsiteY13" fmla="*/ 110967 h 205493"/>
                <a:gd name="connsiteX14" fmla="*/ 0 w 184944"/>
                <a:gd name="connsiteY14" fmla="*/ 94527 h 205493"/>
                <a:gd name="connsiteX15" fmla="*/ 0 w 184944"/>
                <a:gd name="connsiteY15" fmla="*/ 65758 h 205493"/>
                <a:gd name="connsiteX16" fmla="*/ 20549 w 184944"/>
                <a:gd name="connsiteY16" fmla="*/ 41099 h 205493"/>
                <a:gd name="connsiteX17" fmla="*/ 28769 w 184944"/>
                <a:gd name="connsiteY17" fmla="*/ 24659 h 205493"/>
                <a:gd name="connsiteX18" fmla="*/ 28769 w 184944"/>
                <a:gd name="connsiteY18" fmla="*/ 12330 h 205493"/>
                <a:gd name="connsiteX19" fmla="*/ 45208 w 184944"/>
                <a:gd name="connsiteY19" fmla="*/ 12330 h 20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4944" h="205493">
                  <a:moveTo>
                    <a:pt x="65758" y="0"/>
                  </a:moveTo>
                  <a:lnTo>
                    <a:pt x="86307" y="0"/>
                  </a:lnTo>
                  <a:lnTo>
                    <a:pt x="90418" y="49318"/>
                  </a:lnTo>
                  <a:lnTo>
                    <a:pt x="123297" y="12330"/>
                  </a:lnTo>
                  <a:lnTo>
                    <a:pt x="143845" y="16440"/>
                  </a:lnTo>
                  <a:lnTo>
                    <a:pt x="156176" y="53429"/>
                  </a:lnTo>
                  <a:lnTo>
                    <a:pt x="168505" y="53429"/>
                  </a:lnTo>
                  <a:lnTo>
                    <a:pt x="184944" y="73978"/>
                  </a:lnTo>
                  <a:lnTo>
                    <a:pt x="176724" y="152065"/>
                  </a:lnTo>
                  <a:lnTo>
                    <a:pt x="110966" y="205493"/>
                  </a:lnTo>
                  <a:lnTo>
                    <a:pt x="69868" y="201384"/>
                  </a:lnTo>
                  <a:lnTo>
                    <a:pt x="32879" y="184944"/>
                  </a:lnTo>
                  <a:lnTo>
                    <a:pt x="16440" y="160285"/>
                  </a:lnTo>
                  <a:lnTo>
                    <a:pt x="12329" y="110967"/>
                  </a:lnTo>
                  <a:lnTo>
                    <a:pt x="0" y="94527"/>
                  </a:lnTo>
                  <a:lnTo>
                    <a:pt x="0" y="65758"/>
                  </a:lnTo>
                  <a:lnTo>
                    <a:pt x="20549" y="41099"/>
                  </a:lnTo>
                  <a:lnTo>
                    <a:pt x="28769" y="24659"/>
                  </a:lnTo>
                  <a:lnTo>
                    <a:pt x="28769" y="12330"/>
                  </a:lnTo>
                  <a:lnTo>
                    <a:pt x="45208" y="12330"/>
                  </a:lnTo>
                  <a:close/>
                </a:path>
              </a:pathLst>
            </a:custGeom>
          </p:spPr>
        </p:pic>
      </p:grpSp>
      <p:sp>
        <p:nvSpPr>
          <p:cNvPr id="9" name="Slide Number Placeholder 8"/>
          <p:cNvSpPr>
            <a:spLocks noGrp="1"/>
          </p:cNvSpPr>
          <p:nvPr>
            <p:ph type="sldNum" sz="quarter" idx="12"/>
          </p:nvPr>
        </p:nvSpPr>
        <p:spPr/>
        <p:txBody>
          <a:bodyPr/>
          <a:lstStyle/>
          <a:p>
            <a:fld id="{CA70E94C-8395-4817-8478-8865915CB9AD}" type="slidenum">
              <a:rPr lang="en-US" smtClean="0"/>
              <a:t>4</a:t>
            </a:fld>
            <a:endParaRPr lang="en-US"/>
          </a:p>
        </p:txBody>
      </p:sp>
      <p:sp>
        <p:nvSpPr>
          <p:cNvPr id="10" name="TextBox 9"/>
          <p:cNvSpPr txBox="1"/>
          <p:nvPr/>
        </p:nvSpPr>
        <p:spPr>
          <a:xfrm>
            <a:off x="2209800" y="7200900"/>
            <a:ext cx="7924800" cy="2893100"/>
          </a:xfrm>
          <a:prstGeom prst="rect">
            <a:avLst/>
          </a:prstGeom>
          <a:noFill/>
        </p:spPr>
        <p:txBody>
          <a:bodyPr wrap="square" rtlCol="0">
            <a:spAutoFit/>
          </a:bodyPr>
          <a:lstStyle/>
          <a:p>
            <a:r>
              <a:rPr lang="en-US" sz="2000" b="1" dirty="0"/>
              <a:t>Speech:</a:t>
            </a:r>
            <a:endParaRPr lang="en-US" sz="2000" dirty="0"/>
          </a:p>
          <a:p>
            <a:r>
              <a:rPr lang="en-US" dirty="0"/>
              <a:t>First of all, let us have an overview of the automated diagnosis of lung cancer.</a:t>
            </a:r>
          </a:p>
          <a:p>
            <a:r>
              <a:rPr lang="en-US" dirty="0"/>
              <a:t>As we all know, CT scan machine generates </a:t>
            </a:r>
            <a:r>
              <a:rPr lang="en-US" dirty="0" err="1"/>
              <a:t>volumatic</a:t>
            </a:r>
            <a:r>
              <a:rPr lang="en-US" dirty="0"/>
              <a:t> data from which we get tomograms or slices of human body. </a:t>
            </a:r>
          </a:p>
          <a:p>
            <a:r>
              <a:rPr lang="en-US" dirty="0"/>
              <a:t>From these slices, location of abnormalities or tumors are detected by generating binary mask.</a:t>
            </a:r>
          </a:p>
          <a:p>
            <a:r>
              <a:rPr lang="en-US" dirty="0"/>
              <a:t>These </a:t>
            </a:r>
            <a:r>
              <a:rPr lang="en-US" dirty="0" err="1"/>
              <a:t>informations</a:t>
            </a:r>
            <a:r>
              <a:rPr lang="en-US" dirty="0"/>
              <a:t> are then further </a:t>
            </a:r>
            <a:r>
              <a:rPr lang="en-US" dirty="0" err="1"/>
              <a:t>analysed</a:t>
            </a:r>
            <a:r>
              <a:rPr lang="en-US" dirty="0"/>
              <a:t> to detect whether the tumor is cancerous or non-cancerous and the patient is treated accordingly.</a:t>
            </a:r>
          </a:p>
          <a:p>
            <a:r>
              <a:rPr lang="en-US" dirty="0"/>
              <a:t>The main focus of this competition is to locate tumorous regions from 2D slices of CT scans.  </a:t>
            </a:r>
          </a:p>
        </p:txBody>
      </p:sp>
      <p:grpSp>
        <p:nvGrpSpPr>
          <p:cNvPr id="44" name="Group 43"/>
          <p:cNvGrpSpPr/>
          <p:nvPr/>
        </p:nvGrpSpPr>
        <p:grpSpPr>
          <a:xfrm>
            <a:off x="2467044" y="6377102"/>
            <a:ext cx="6864379" cy="397857"/>
            <a:chOff x="5002015" y="6656362"/>
            <a:chExt cx="6789448" cy="397857"/>
          </a:xfrm>
        </p:grpSpPr>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46" name="Rectangle 45"/>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47" name="TextBox 46"/>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
        <p:nvSpPr>
          <p:cNvPr id="3" name="Cloud 2"/>
          <p:cNvSpPr/>
          <p:nvPr/>
        </p:nvSpPr>
        <p:spPr>
          <a:xfrm>
            <a:off x="8205703" y="3084173"/>
            <a:ext cx="2955942" cy="1531239"/>
          </a:xfrm>
          <a:prstGeom prst="cloud">
            <a:avLst/>
          </a:prstGeom>
          <a:solidFill>
            <a:schemeClr val="accent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Helvetica" panose="020B0604020202030204" pitchFamily="34" charset="0"/>
              </a:rPr>
              <a:t>Diagnosis critically depends on segmentation</a:t>
            </a:r>
            <a:endParaRPr lang="en-US" dirty="0">
              <a:ln w="10160">
                <a:solidFill>
                  <a:schemeClr val="accent5"/>
                </a:solidFill>
                <a:prstDash val="solid"/>
              </a:ln>
              <a:solidFill>
                <a:schemeClr val="bg1"/>
              </a:solidFill>
              <a:latin typeface="Helvetica" panose="020B0604020202030204" pitchFamily="34" charset="0"/>
            </a:endParaRPr>
          </a:p>
        </p:txBody>
      </p:sp>
    </p:spTree>
    <p:extLst>
      <p:ext uri="{BB962C8B-B14F-4D97-AF65-F5344CB8AC3E}">
        <p14:creationId xmlns:p14="http://schemas.microsoft.com/office/powerpoint/2010/main" val="9840368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250"/>
                                        <p:tgtEl>
                                          <p:spTgt spid="11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fade">
                                      <p:cBhvr>
                                        <p:cTn id="14" dur="250"/>
                                        <p:tgtEl>
                                          <p:spTgt spid="1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250"/>
                                        <p:tgtEl>
                                          <p:spTgt spid="199"/>
                                        </p:tgtEl>
                                      </p:cBhvr>
                                    </p:animEffect>
                                  </p:childTnLst>
                                </p:cTn>
                              </p:par>
                              <p:par>
                                <p:cTn id="18" presetID="10" presetClass="entr" presetSubtype="0" fill="hold" nodeType="withEffect">
                                  <p:stCondLst>
                                    <p:cond delay="0"/>
                                  </p:stCondLst>
                                  <p:childTnLst>
                                    <p:set>
                                      <p:cBhvr>
                                        <p:cTn id="19" dur="1" fill="hold">
                                          <p:stCondLst>
                                            <p:cond delay="0"/>
                                          </p:stCondLst>
                                        </p:cTn>
                                        <p:tgtEl>
                                          <p:spTgt spid="220"/>
                                        </p:tgtEl>
                                        <p:attrNameLst>
                                          <p:attrName>style.visibility</p:attrName>
                                        </p:attrNameLst>
                                      </p:cBhvr>
                                      <p:to>
                                        <p:strVal val="visible"/>
                                      </p:to>
                                    </p:set>
                                    <p:animEffect transition="in" filter="fade">
                                      <p:cBhvr>
                                        <p:cTn id="20" dur="250"/>
                                        <p:tgtEl>
                                          <p:spTgt spid="220"/>
                                        </p:tgtEl>
                                      </p:cBhvr>
                                    </p:animEffect>
                                  </p:childTnLst>
                                </p:cTn>
                              </p:par>
                            </p:childTnLst>
                          </p:cTn>
                        </p:par>
                        <p:par>
                          <p:cTn id="21" fill="hold">
                            <p:stCondLst>
                              <p:cond delay="500"/>
                            </p:stCondLst>
                            <p:childTnLst>
                              <p:par>
                                <p:cTn id="22" presetID="1" presetClass="exit" presetSubtype="0" fill="hold" nodeType="afterEffect">
                                  <p:stCondLst>
                                    <p:cond delay="0"/>
                                  </p:stCondLst>
                                  <p:childTnLst>
                                    <p:set>
                                      <p:cBhvr>
                                        <p:cTn id="23" dur="1" fill="hold">
                                          <p:stCondLst>
                                            <p:cond delay="0"/>
                                          </p:stCondLst>
                                        </p:cTn>
                                        <p:tgtEl>
                                          <p:spTgt spid="220"/>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6"/>
                                        </p:tgtEl>
                                        <p:attrNameLst>
                                          <p:attrName>style.visibility</p:attrName>
                                        </p:attrNameLst>
                                      </p:cBhvr>
                                      <p:to>
                                        <p:strVal val="visible"/>
                                      </p:to>
                                    </p:set>
                                    <p:animEffect transition="in" filter="fade">
                                      <p:cBhvr>
                                        <p:cTn id="30" dur="250"/>
                                        <p:tgtEl>
                                          <p:spTgt spid="1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250"/>
                                        <p:tgtEl>
                                          <p:spTgt spid="200"/>
                                        </p:tgtEl>
                                      </p:cBhvr>
                                    </p:animEffect>
                                  </p:childTnLst>
                                </p:cTn>
                              </p:par>
                              <p:par>
                                <p:cTn id="34" presetID="10" presetClass="entr" presetSubtype="0" fill="hold" nodeType="withEffect">
                                  <p:stCondLst>
                                    <p:cond delay="0"/>
                                  </p:stCondLst>
                                  <p:childTnLst>
                                    <p:set>
                                      <p:cBhvr>
                                        <p:cTn id="35" dur="1" fill="hold">
                                          <p:stCondLst>
                                            <p:cond delay="0"/>
                                          </p:stCondLst>
                                        </p:cTn>
                                        <p:tgtEl>
                                          <p:spTgt spid="219"/>
                                        </p:tgtEl>
                                        <p:attrNameLst>
                                          <p:attrName>style.visibility</p:attrName>
                                        </p:attrNameLst>
                                      </p:cBhvr>
                                      <p:to>
                                        <p:strVal val="visible"/>
                                      </p:to>
                                    </p:set>
                                    <p:animEffect transition="in" filter="fade">
                                      <p:cBhvr>
                                        <p:cTn id="36" dur="250"/>
                                        <p:tgtEl>
                                          <p:spTgt spid="219"/>
                                        </p:tgtEl>
                                      </p:cBhvr>
                                    </p:animEffect>
                                  </p:childTnLst>
                                </p:cTn>
                              </p:par>
                              <p:par>
                                <p:cTn id="37" presetID="10" presetClass="entr" presetSubtype="0" fill="hold" nodeType="withEffect">
                                  <p:stCondLst>
                                    <p:cond delay="0"/>
                                  </p:stCondLst>
                                  <p:childTnLst>
                                    <p:set>
                                      <p:cBhvr>
                                        <p:cTn id="38" dur="1" fill="hold">
                                          <p:stCondLst>
                                            <p:cond delay="0"/>
                                          </p:stCondLst>
                                        </p:cTn>
                                        <p:tgtEl>
                                          <p:spTgt spid="216"/>
                                        </p:tgtEl>
                                        <p:attrNameLst>
                                          <p:attrName>style.visibility</p:attrName>
                                        </p:attrNameLst>
                                      </p:cBhvr>
                                      <p:to>
                                        <p:strVal val="visible"/>
                                      </p:to>
                                    </p:set>
                                    <p:animEffect transition="in" filter="fade">
                                      <p:cBhvr>
                                        <p:cTn id="39" dur="250"/>
                                        <p:tgtEl>
                                          <p:spTgt spid="216"/>
                                        </p:tgtEl>
                                      </p:cBhvr>
                                    </p:animEffect>
                                  </p:childTnLst>
                                </p:cTn>
                              </p:par>
                              <p:par>
                                <p:cTn id="40" presetID="1" presetClass="entr" presetSubtype="0" fill="hold" nodeType="withEffect">
                                  <p:stCondLst>
                                    <p:cond delay="0"/>
                                  </p:stCondLst>
                                  <p:childTnLst>
                                    <p:set>
                                      <p:cBhvr>
                                        <p:cTn id="41" dur="1" fill="hold">
                                          <p:stCondLst>
                                            <p:cond delay="0"/>
                                          </p:stCondLst>
                                        </p:cTn>
                                        <p:tgtEl>
                                          <p:spTgt spid="213"/>
                                        </p:tgtEl>
                                        <p:attrNameLst>
                                          <p:attrName>style.visibility</p:attrName>
                                        </p:attrNameLst>
                                      </p:cBhvr>
                                      <p:to>
                                        <p:strVal val="visible"/>
                                      </p:to>
                                    </p:set>
                                  </p:childTnLst>
                                </p:cTn>
                              </p:par>
                            </p:childTnLst>
                          </p:cTn>
                        </p:par>
                        <p:par>
                          <p:cTn id="42" fill="hold">
                            <p:stCondLst>
                              <p:cond delay="250"/>
                            </p:stCondLst>
                            <p:childTnLst>
                              <p:par>
                                <p:cTn id="43" presetID="1" presetClass="entr" presetSubtype="0" fill="hold" nodeType="afterEffect">
                                  <p:stCondLst>
                                    <p:cond delay="0"/>
                                  </p:stCondLst>
                                  <p:childTnLst>
                                    <p:set>
                                      <p:cBhvr>
                                        <p:cTn id="44" dur="1" fill="hold">
                                          <p:stCondLst>
                                            <p:cond delay="0"/>
                                          </p:stCondLst>
                                        </p:cTn>
                                        <p:tgtEl>
                                          <p:spTgt spid="224"/>
                                        </p:tgtEl>
                                        <p:attrNameLst>
                                          <p:attrName>style.visibility</p:attrName>
                                        </p:attrNameLst>
                                      </p:cBhvr>
                                      <p:to>
                                        <p:strVal val="visible"/>
                                      </p:to>
                                    </p:set>
                                  </p:childTnLst>
                                </p:cTn>
                              </p:par>
                            </p:childTnLst>
                          </p:cTn>
                        </p:par>
                        <p:par>
                          <p:cTn id="45" fill="hold">
                            <p:stCondLst>
                              <p:cond delay="250"/>
                            </p:stCondLst>
                            <p:childTnLst>
                              <p:par>
                                <p:cTn id="46" presetID="2" presetClass="entr" presetSubtype="1" fill="hold" grpId="0" nodeType="afterEffect">
                                  <p:stCondLst>
                                    <p:cond delay="0"/>
                                  </p:stCondLst>
                                  <p:childTnLst>
                                    <p:set>
                                      <p:cBhvr>
                                        <p:cTn id="47" dur="1" fill="hold">
                                          <p:stCondLst>
                                            <p:cond delay="0"/>
                                          </p:stCondLst>
                                        </p:cTn>
                                        <p:tgtEl>
                                          <p:spTgt spid="204"/>
                                        </p:tgtEl>
                                        <p:attrNameLst>
                                          <p:attrName>style.visibility</p:attrName>
                                        </p:attrNameLst>
                                      </p:cBhvr>
                                      <p:to>
                                        <p:strVal val="visible"/>
                                      </p:to>
                                    </p:set>
                                    <p:anim calcmode="lin" valueType="num">
                                      <p:cBhvr additive="base">
                                        <p:cTn id="48" dur="250" fill="hold"/>
                                        <p:tgtEl>
                                          <p:spTgt spid="204"/>
                                        </p:tgtEl>
                                        <p:attrNameLst>
                                          <p:attrName>ppt_x</p:attrName>
                                        </p:attrNameLst>
                                      </p:cBhvr>
                                      <p:tavLst>
                                        <p:tav tm="0">
                                          <p:val>
                                            <p:strVal val="#ppt_x"/>
                                          </p:val>
                                        </p:tav>
                                        <p:tav tm="100000">
                                          <p:val>
                                            <p:strVal val="#ppt_x"/>
                                          </p:val>
                                        </p:tav>
                                      </p:tavLst>
                                    </p:anim>
                                    <p:anim calcmode="lin" valueType="num">
                                      <p:cBhvr additive="base">
                                        <p:cTn id="49" dur="250" fill="hold"/>
                                        <p:tgtEl>
                                          <p:spTgt spid="204"/>
                                        </p:tgtEl>
                                        <p:attrNameLst>
                                          <p:attrName>ppt_y</p:attrName>
                                        </p:attrNameLst>
                                      </p:cBhvr>
                                      <p:tavLst>
                                        <p:tav tm="0">
                                          <p:val>
                                            <p:strVal val="0-#ppt_h/2"/>
                                          </p:val>
                                        </p:tav>
                                        <p:tav tm="100000">
                                          <p:val>
                                            <p:strVal val="#ppt_y"/>
                                          </p:val>
                                        </p:tav>
                                      </p:tavLst>
                                    </p:anim>
                                  </p:childTnLst>
                                </p:cTn>
                              </p:par>
                              <p:par>
                                <p:cTn id="50" presetID="1" presetClass="entr" presetSubtype="0" fill="hold" nodeType="withEffect">
                                  <p:stCondLst>
                                    <p:cond delay="0"/>
                                  </p:stCondLst>
                                  <p:childTnLst>
                                    <p:set>
                                      <p:cBhvr>
                                        <p:cTn id="51" dur="1" fill="hold">
                                          <p:stCondLst>
                                            <p:cond delay="0"/>
                                          </p:stCondLst>
                                        </p:cTn>
                                        <p:tgtEl>
                                          <p:spTgt spid="221"/>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3.33333E-6 1.48148E-6 L 3.33333E-6 0.41319 " pathEditMode="relative" rAng="0" ptsTypes="AA">
                                      <p:cBhvr>
                                        <p:cTn id="53" dur="250" fill="hold"/>
                                        <p:tgtEl>
                                          <p:spTgt spid="221"/>
                                        </p:tgtEl>
                                        <p:attrNameLst>
                                          <p:attrName>ppt_x</p:attrName>
                                          <p:attrName>ppt_y</p:attrName>
                                        </p:attrNameLst>
                                      </p:cBhvr>
                                      <p:rCtr x="0" y="20648"/>
                                    </p:animMotion>
                                  </p:childTnLst>
                                </p:cTn>
                              </p:par>
                            </p:childTnLst>
                          </p:cTn>
                        </p:par>
                        <p:par>
                          <p:cTn id="54" fill="hold">
                            <p:stCondLst>
                              <p:cond delay="500"/>
                            </p:stCondLst>
                            <p:childTnLst>
                              <p:par>
                                <p:cTn id="55" presetID="1" presetClass="exit" presetSubtype="0" fill="hold" nodeType="afterEffect">
                                  <p:stCondLst>
                                    <p:cond delay="0"/>
                                  </p:stCondLst>
                                  <p:childTnLst>
                                    <p:set>
                                      <p:cBhvr>
                                        <p:cTn id="56" dur="1" fill="hold">
                                          <p:stCondLst>
                                            <p:cond delay="0"/>
                                          </p:stCondLst>
                                        </p:cTn>
                                        <p:tgtEl>
                                          <p:spTgt spid="224"/>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22"/>
                                        </p:tgtEl>
                                        <p:attrNameLst>
                                          <p:attrName>style.visibility</p:attrName>
                                        </p:attrNameLst>
                                      </p:cBhvr>
                                      <p:to>
                                        <p:strVal val="visible"/>
                                      </p:to>
                                    </p:set>
                                    <p:animEffect transition="in" filter="fade">
                                      <p:cBhvr>
                                        <p:cTn id="63" dur="250"/>
                                        <p:tgtEl>
                                          <p:spTgt spid="2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3"/>
                                        </p:tgtEl>
                                        <p:attrNameLst>
                                          <p:attrName>style.visibility</p:attrName>
                                        </p:attrNameLst>
                                      </p:cBhvr>
                                      <p:to>
                                        <p:strVal val="visible"/>
                                      </p:to>
                                    </p:set>
                                    <p:animEffect transition="in" filter="fade">
                                      <p:cBhvr>
                                        <p:cTn id="66" dur="250"/>
                                        <p:tgtEl>
                                          <p:spTgt spid="203"/>
                                        </p:tgtEl>
                                      </p:cBhvr>
                                    </p:animEffect>
                                  </p:childTnLst>
                                </p:cTn>
                              </p:par>
                            </p:childTnLst>
                          </p:cTn>
                        </p:par>
                        <p:par>
                          <p:cTn id="67" fill="hold">
                            <p:stCondLst>
                              <p:cond delay="25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250"/>
                                        <p:tgtEl>
                                          <p:spTgt spid="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3"/>
                                        </p:tgtEl>
                                        <p:attrNameLst>
                                          <p:attrName>style.visibility</p:attrName>
                                        </p:attrNameLst>
                                      </p:cBhvr>
                                      <p:to>
                                        <p:strVal val="visible"/>
                                      </p:to>
                                    </p:set>
                                    <p:animEffect transition="in" filter="fade">
                                      <p:cBhvr>
                                        <p:cTn id="73" dur="250"/>
                                        <p:tgtEl>
                                          <p:spTgt spid="22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026"/>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17"/>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2"/>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18"/>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99"/>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46"/>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1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21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13"/>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204"/>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221"/>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22"/>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203"/>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223"/>
                                        </p:tgtEl>
                                        <p:attrNameLst>
                                          <p:attrName>style.visibility</p:attrName>
                                        </p:attrNameLst>
                                      </p:cBhvr>
                                      <p:to>
                                        <p:strVal val="hidden"/>
                                      </p:to>
                                    </p:set>
                                  </p:childTnLst>
                                </p:cTn>
                              </p:par>
                              <p:par>
                                <p:cTn id="104" presetID="1" presetClass="exit" presetSubtype="0" fill="hold" grpId="0" nodeType="withEffect" nodePh="1">
                                  <p:stCondLst>
                                    <p:cond delay="0"/>
                                  </p:stCondLst>
                                  <p:endCondLst>
                                    <p:cond evt="begin" delay="0">
                                      <p:tn val="104"/>
                                    </p:cond>
                                  </p:endCondLst>
                                  <p:childTnLst>
                                    <p:set>
                                      <p:cBhvr>
                                        <p:cTn id="105" dur="1" fill="hold">
                                          <p:stCondLst>
                                            <p:cond delay="0"/>
                                          </p:stCondLst>
                                        </p:cTn>
                                        <p:tgtEl>
                                          <p:spTgt spid="202"/>
                                        </p:tgtEl>
                                        <p:attrNameLst>
                                          <p:attrName>style.visibility</p:attrName>
                                        </p:attrNameLst>
                                      </p:cBhvr>
                                      <p:to>
                                        <p:strVal val="hidden"/>
                                      </p:to>
                                    </p:set>
                                  </p:childTnLst>
                                </p:cTn>
                              </p:par>
                              <p:par>
                                <p:cTn id="106" presetID="1" presetClass="exit" presetSubtype="0" fill="hold" grpId="0" nodeType="withEffect">
                                  <p:stCondLst>
                                    <p:cond delay="0"/>
                                  </p:stCondLst>
                                  <p:childTnLst>
                                    <p:set>
                                      <p:cBhvr>
                                        <p:cTn id="107" dur="1" fill="hold">
                                          <p:stCondLst>
                                            <p:cond delay="0"/>
                                          </p:stCondLst>
                                        </p:cTn>
                                        <p:tgtEl>
                                          <p:spTgt spid="207"/>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200"/>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235"/>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6"/>
                                        </p:tgtEl>
                                        <p:attrNameLst>
                                          <p:attrName>style.visibility</p:attrName>
                                        </p:attrNameLst>
                                      </p:cBhvr>
                                      <p:to>
                                        <p:strVal val="hidden"/>
                                      </p:to>
                                    </p:set>
                                  </p:childTnLst>
                                </p:cTn>
                              </p:par>
                              <p:par>
                                <p:cTn id="114" presetID="12" presetClass="entr" presetSubtype="1" fill="hold" grpId="0" nodeType="withEffect">
                                  <p:stCondLst>
                                    <p:cond delay="0"/>
                                  </p:stCondLst>
                                  <p:childTnLst>
                                    <p:set>
                                      <p:cBhvr>
                                        <p:cTn id="115" dur="1" fill="hold">
                                          <p:stCondLst>
                                            <p:cond delay="0"/>
                                          </p:stCondLst>
                                        </p:cTn>
                                        <p:tgtEl>
                                          <p:spTgt spid="210"/>
                                        </p:tgtEl>
                                        <p:attrNameLst>
                                          <p:attrName>style.visibility</p:attrName>
                                        </p:attrNameLst>
                                      </p:cBhvr>
                                      <p:to>
                                        <p:strVal val="visible"/>
                                      </p:to>
                                    </p:set>
                                    <p:anim calcmode="lin" valueType="num">
                                      <p:cBhvr additive="base">
                                        <p:cTn id="116" dur="500"/>
                                        <p:tgtEl>
                                          <p:spTgt spid="210"/>
                                        </p:tgtEl>
                                        <p:attrNameLst>
                                          <p:attrName>ppt_y</p:attrName>
                                        </p:attrNameLst>
                                      </p:cBhvr>
                                      <p:tavLst>
                                        <p:tav tm="0">
                                          <p:val>
                                            <p:strVal val="#ppt_y-#ppt_h*1.125000"/>
                                          </p:val>
                                        </p:tav>
                                        <p:tav tm="100000">
                                          <p:val>
                                            <p:strVal val="#ppt_y"/>
                                          </p:val>
                                        </p:tav>
                                      </p:tavLst>
                                    </p:anim>
                                    <p:animEffect transition="in" filter="wipe(down)">
                                      <p:cBhvr>
                                        <p:cTn id="117" dur="500"/>
                                        <p:tgtEl>
                                          <p:spTgt spid="210"/>
                                        </p:tgtEl>
                                      </p:cBhvr>
                                    </p:animEffect>
                                  </p:childTnLst>
                                </p:cTn>
                              </p:par>
                              <p:par>
                                <p:cTn id="118" presetID="1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additive="base">
                                        <p:cTn id="120" dur="500"/>
                                        <p:tgtEl>
                                          <p:spTgt spid="7"/>
                                        </p:tgtEl>
                                        <p:attrNameLst>
                                          <p:attrName>ppt_y</p:attrName>
                                        </p:attrNameLst>
                                      </p:cBhvr>
                                      <p:tavLst>
                                        <p:tav tm="0">
                                          <p:val>
                                            <p:strVal val="#ppt_y+#ppt_h*1.125000"/>
                                          </p:val>
                                        </p:tav>
                                        <p:tav tm="100000">
                                          <p:val>
                                            <p:strVal val="#ppt_y"/>
                                          </p:val>
                                        </p:tav>
                                      </p:tavLst>
                                    </p:anim>
                                    <p:animEffect transition="in" filter="wipe(up)">
                                      <p:cBhvr>
                                        <p:cTn id="121" dur="500"/>
                                        <p:tgtEl>
                                          <p:spTgt spid="7"/>
                                        </p:tgtEl>
                                      </p:cBhvr>
                                    </p:animEffect>
                                  </p:childTnLst>
                                </p:cTn>
                              </p:par>
                              <p:par>
                                <p:cTn id="122" presetID="10" presetClass="entr" presetSubtype="0" fill="hold" nodeType="withEffect">
                                  <p:stCondLst>
                                    <p:cond delay="0"/>
                                  </p:stCondLst>
                                  <p:childTnLst>
                                    <p:set>
                                      <p:cBhvr>
                                        <p:cTn id="123" dur="1" fill="hold">
                                          <p:stCondLst>
                                            <p:cond delay="0"/>
                                          </p:stCondLst>
                                        </p:cTn>
                                        <p:tgtEl>
                                          <p:spTgt spid="229"/>
                                        </p:tgtEl>
                                        <p:attrNameLst>
                                          <p:attrName>style.visibility</p:attrName>
                                        </p:attrNameLst>
                                      </p:cBhvr>
                                      <p:to>
                                        <p:strVal val="visible"/>
                                      </p:to>
                                    </p:set>
                                    <p:animEffect transition="in" filter="fade">
                                      <p:cBhvr>
                                        <p:cTn id="124" dur="250"/>
                                        <p:tgtEl>
                                          <p:spTgt spid="22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fade">
                                      <p:cBhvr>
                                        <p:cTn id="12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7" grpId="1"/>
      <p:bldP spid="118" grpId="0" animBg="1"/>
      <p:bldP spid="118" grpId="1" animBg="1"/>
      <p:bldP spid="146" grpId="0" animBg="1"/>
      <p:bldP spid="146" grpId="1" animBg="1"/>
      <p:bldP spid="199" grpId="0"/>
      <p:bldP spid="199" grpId="1"/>
      <p:bldP spid="200" grpId="0"/>
      <p:bldP spid="200" grpId="1"/>
      <p:bldP spid="202" grpId="0"/>
      <p:bldP spid="203" grpId="0" animBg="1"/>
      <p:bldP spid="203" grpId="1" animBg="1"/>
      <p:bldP spid="204" grpId="0" animBg="1"/>
      <p:bldP spid="204" grpId="1" animBg="1"/>
      <p:bldP spid="207" grpId="0"/>
      <p:bldP spid="210" grpId="0"/>
      <p:bldP spid="222" grpId="0" animBg="1"/>
      <p:bldP spid="222" grpId="1" animBg="1"/>
      <p:bldP spid="223" grpId="0" animBg="1"/>
      <p:bldP spid="223" grpId="1" animBg="1"/>
      <p:bldP spid="7"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923700" y="1607810"/>
            <a:ext cx="4958217" cy="2093236"/>
            <a:chOff x="5836782" y="2058758"/>
            <a:chExt cx="4958217" cy="2093236"/>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6782" y="2058758"/>
              <a:ext cx="2093236" cy="2093236"/>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1763" y="2058758"/>
              <a:ext cx="2093236" cy="2093236"/>
            </a:xfrm>
            <a:prstGeom prst="rect">
              <a:avLst/>
            </a:prstGeom>
          </p:spPr>
        </p:pic>
        <p:sp>
          <p:nvSpPr>
            <p:cNvPr id="20" name="Right Arrow 19"/>
            <p:cNvSpPr/>
            <p:nvPr/>
          </p:nvSpPr>
          <p:spPr>
            <a:xfrm>
              <a:off x="8045450" y="2867025"/>
              <a:ext cx="546100" cy="385004"/>
            </a:xfrm>
            <a:prstGeom prst="rightArrow">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48516" y="145758"/>
            <a:ext cx="9968683" cy="1015663"/>
          </a:xfrm>
          <a:prstGeom prst="rect">
            <a:avLst/>
          </a:prstGeom>
          <a:noFill/>
        </p:spPr>
        <p:txBody>
          <a:bodyPr wrap="square" rtlCol="0">
            <a:spAutoFit/>
          </a:bodyPr>
          <a:lstStyle/>
          <a:p>
            <a:r>
              <a:rPr lang="en-US" sz="6000" dirty="0">
                <a:solidFill>
                  <a:schemeClr val="bg1"/>
                </a:solidFill>
                <a:latin typeface="DIN Condensed"/>
              </a:rPr>
              <a:t>Dataset &amp; Problem Overview</a:t>
            </a:r>
          </a:p>
        </p:txBody>
      </p:sp>
      <p:sp>
        <p:nvSpPr>
          <p:cNvPr id="2" name="TextBox 1"/>
          <p:cNvSpPr txBox="1"/>
          <p:nvPr/>
        </p:nvSpPr>
        <p:spPr>
          <a:xfrm>
            <a:off x="1221971" y="1972941"/>
            <a:ext cx="4499379"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rgbClr val="0F025E"/>
                </a:solidFill>
                <a:latin typeface="Helvetica" panose="020B0604020202030204" pitchFamily="34" charset="0"/>
              </a:rPr>
              <a:t>IEEE VIP Cup 2018 Problem</a:t>
            </a:r>
          </a:p>
        </p:txBody>
      </p:sp>
      <p:sp>
        <p:nvSpPr>
          <p:cNvPr id="3" name="TextBox 2"/>
          <p:cNvSpPr txBox="1"/>
          <p:nvPr/>
        </p:nvSpPr>
        <p:spPr>
          <a:xfrm>
            <a:off x="1595404" y="2488395"/>
            <a:ext cx="3968113" cy="461665"/>
          </a:xfrm>
          <a:prstGeom prst="rect">
            <a:avLst/>
          </a:prstGeom>
          <a:noFill/>
        </p:spPr>
        <p:txBody>
          <a:bodyPr wrap="square" rtlCol="0">
            <a:spAutoFit/>
          </a:bodyPr>
          <a:lstStyle/>
          <a:p>
            <a:r>
              <a:rPr lang="en-US" sz="2400" dirty="0"/>
              <a:t>Lung Tumor </a:t>
            </a:r>
            <a:r>
              <a:rPr lang="en-US" sz="2400" u="sng" dirty="0"/>
              <a:t>Segmentation</a:t>
            </a:r>
          </a:p>
        </p:txBody>
      </p:sp>
      <p:sp>
        <p:nvSpPr>
          <p:cNvPr id="7" name="TextBox 6"/>
          <p:cNvSpPr txBox="1"/>
          <p:nvPr/>
        </p:nvSpPr>
        <p:spPr>
          <a:xfrm>
            <a:off x="1226700" y="3317915"/>
            <a:ext cx="4048298"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rgbClr val="0F025E"/>
                </a:solidFill>
                <a:latin typeface="Helvetica" panose="020B0604020202030204" pitchFamily="34" charset="0"/>
              </a:rPr>
              <a:t>Dataset Overview</a:t>
            </a:r>
          </a:p>
        </p:txBody>
      </p:sp>
      <p:sp>
        <p:nvSpPr>
          <p:cNvPr id="13" name="TextBox 12"/>
          <p:cNvSpPr txBox="1"/>
          <p:nvPr/>
        </p:nvSpPr>
        <p:spPr>
          <a:xfrm>
            <a:off x="1595404" y="5451759"/>
            <a:ext cx="6238006" cy="400110"/>
          </a:xfrm>
          <a:prstGeom prst="rect">
            <a:avLst/>
          </a:prstGeom>
          <a:noFill/>
        </p:spPr>
        <p:txBody>
          <a:bodyPr wrap="square" rtlCol="0">
            <a:spAutoFit/>
          </a:bodyPr>
          <a:lstStyle/>
          <a:p>
            <a:r>
              <a:rPr lang="en-US" sz="2000" dirty="0">
                <a:solidFill>
                  <a:srgbClr val="0F025E"/>
                </a:solidFill>
              </a:rPr>
              <a:t>Provided by:  </a:t>
            </a:r>
            <a:r>
              <a:rPr lang="en-US" dirty="0"/>
              <a:t>The Cancer Imaging Archive (TCIA) </a:t>
            </a:r>
          </a:p>
        </p:txBody>
      </p:sp>
      <p:sp>
        <p:nvSpPr>
          <p:cNvPr id="18" name="Freeform 17"/>
          <p:cNvSpPr/>
          <p:nvPr/>
        </p:nvSpPr>
        <p:spPr>
          <a:xfrm>
            <a:off x="6644970" y="2690581"/>
            <a:ext cx="214312" cy="238125"/>
          </a:xfrm>
          <a:custGeom>
            <a:avLst/>
            <a:gdLst>
              <a:gd name="connsiteX0" fmla="*/ 104775 w 214312"/>
              <a:gd name="connsiteY0" fmla="*/ 57150 h 238125"/>
              <a:gd name="connsiteX1" fmla="*/ 100012 w 214312"/>
              <a:gd name="connsiteY1" fmla="*/ 0 h 238125"/>
              <a:gd name="connsiteX2" fmla="*/ 76200 w 214312"/>
              <a:gd name="connsiteY2" fmla="*/ 0 h 238125"/>
              <a:gd name="connsiteX3" fmla="*/ 52387 w 214312"/>
              <a:gd name="connsiteY3" fmla="*/ 14288 h 238125"/>
              <a:gd name="connsiteX4" fmla="*/ 33337 w 214312"/>
              <a:gd name="connsiteY4" fmla="*/ 14288 h 238125"/>
              <a:gd name="connsiteX5" fmla="*/ 33337 w 214312"/>
              <a:gd name="connsiteY5" fmla="*/ 28575 h 238125"/>
              <a:gd name="connsiteX6" fmla="*/ 23812 w 214312"/>
              <a:gd name="connsiteY6" fmla="*/ 47625 h 238125"/>
              <a:gd name="connsiteX7" fmla="*/ 0 w 214312"/>
              <a:gd name="connsiteY7" fmla="*/ 76200 h 238125"/>
              <a:gd name="connsiteX8" fmla="*/ 0 w 214312"/>
              <a:gd name="connsiteY8" fmla="*/ 109538 h 238125"/>
              <a:gd name="connsiteX9" fmla="*/ 14287 w 214312"/>
              <a:gd name="connsiteY9" fmla="*/ 128588 h 238125"/>
              <a:gd name="connsiteX10" fmla="*/ 19050 w 214312"/>
              <a:gd name="connsiteY10" fmla="*/ 185738 h 238125"/>
              <a:gd name="connsiteX11" fmla="*/ 38100 w 214312"/>
              <a:gd name="connsiteY11" fmla="*/ 214313 h 238125"/>
              <a:gd name="connsiteX12" fmla="*/ 80962 w 214312"/>
              <a:gd name="connsiteY12" fmla="*/ 233363 h 238125"/>
              <a:gd name="connsiteX13" fmla="*/ 128587 w 214312"/>
              <a:gd name="connsiteY13" fmla="*/ 238125 h 238125"/>
              <a:gd name="connsiteX14" fmla="*/ 204787 w 214312"/>
              <a:gd name="connsiteY14" fmla="*/ 176213 h 238125"/>
              <a:gd name="connsiteX15" fmla="*/ 214312 w 214312"/>
              <a:gd name="connsiteY15" fmla="*/ 85725 h 238125"/>
              <a:gd name="connsiteX16" fmla="*/ 195262 w 214312"/>
              <a:gd name="connsiteY16" fmla="*/ 61913 h 238125"/>
              <a:gd name="connsiteX17" fmla="*/ 180975 w 214312"/>
              <a:gd name="connsiteY17" fmla="*/ 61913 h 238125"/>
              <a:gd name="connsiteX18" fmla="*/ 166687 w 214312"/>
              <a:gd name="connsiteY18" fmla="*/ 19050 h 238125"/>
              <a:gd name="connsiteX19" fmla="*/ 142875 w 214312"/>
              <a:gd name="connsiteY19" fmla="*/ 14288 h 238125"/>
              <a:gd name="connsiteX20" fmla="*/ 104775 w 214312"/>
              <a:gd name="connsiteY20" fmla="*/ 5715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4312" h="238125">
                <a:moveTo>
                  <a:pt x="104775" y="57150"/>
                </a:moveTo>
                <a:lnTo>
                  <a:pt x="100012" y="0"/>
                </a:lnTo>
                <a:lnTo>
                  <a:pt x="76200" y="0"/>
                </a:lnTo>
                <a:lnTo>
                  <a:pt x="52387" y="14288"/>
                </a:lnTo>
                <a:lnTo>
                  <a:pt x="33337" y="14288"/>
                </a:lnTo>
                <a:lnTo>
                  <a:pt x="33337" y="28575"/>
                </a:lnTo>
                <a:lnTo>
                  <a:pt x="23812" y="47625"/>
                </a:lnTo>
                <a:lnTo>
                  <a:pt x="0" y="76200"/>
                </a:lnTo>
                <a:lnTo>
                  <a:pt x="0" y="109538"/>
                </a:lnTo>
                <a:lnTo>
                  <a:pt x="14287" y="128588"/>
                </a:lnTo>
                <a:lnTo>
                  <a:pt x="19050" y="185738"/>
                </a:lnTo>
                <a:lnTo>
                  <a:pt x="38100" y="214313"/>
                </a:lnTo>
                <a:lnTo>
                  <a:pt x="80962" y="233363"/>
                </a:lnTo>
                <a:lnTo>
                  <a:pt x="128587" y="238125"/>
                </a:lnTo>
                <a:lnTo>
                  <a:pt x="204787" y="176213"/>
                </a:lnTo>
                <a:lnTo>
                  <a:pt x="214312" y="85725"/>
                </a:lnTo>
                <a:lnTo>
                  <a:pt x="195262" y="61913"/>
                </a:lnTo>
                <a:lnTo>
                  <a:pt x="180975" y="61913"/>
                </a:lnTo>
                <a:lnTo>
                  <a:pt x="166687" y="19050"/>
                </a:lnTo>
                <a:lnTo>
                  <a:pt x="142875" y="14288"/>
                </a:lnTo>
                <a:lnTo>
                  <a:pt x="104775" y="57150"/>
                </a:lnTo>
                <a:close/>
              </a:path>
            </a:pathLst>
          </a:custGeom>
          <a:solidFill>
            <a:schemeClr val="bg1">
              <a:alpha val="0"/>
            </a:schemeClr>
          </a:solid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F3B92DEF-489F-4744-B5E7-CA33CC573E08}"/>
              </a:ext>
            </a:extLst>
          </p:cNvPr>
          <p:cNvGraphicFramePr>
            <a:graphicFrameLocks noGrp="1"/>
          </p:cNvGraphicFramePr>
          <p:nvPr>
            <p:extLst>
              <p:ext uri="{D42A27DB-BD31-4B8C-83A1-F6EECF244321}">
                <p14:modId xmlns:p14="http://schemas.microsoft.com/office/powerpoint/2010/main" val="2215957699"/>
              </p:ext>
            </p:extLst>
          </p:nvPr>
        </p:nvGraphicFramePr>
        <p:xfrm>
          <a:off x="1595404" y="3933572"/>
          <a:ext cx="5948396" cy="1381760"/>
        </p:xfrm>
        <a:graphic>
          <a:graphicData uri="http://schemas.openxmlformats.org/drawingml/2006/table">
            <a:tbl>
              <a:tblPr firstRow="1" bandRow="1">
                <a:tableStyleId>{16D9F66E-5EB9-4882-86FB-DCBF35E3C3E4}</a:tableStyleId>
              </a:tblPr>
              <a:tblGrid>
                <a:gridCol w="1440984">
                  <a:extLst>
                    <a:ext uri="{9D8B030D-6E8A-4147-A177-3AD203B41FA5}">
                      <a16:colId xmlns:a16="http://schemas.microsoft.com/office/drawing/2014/main" val="3940970168"/>
                    </a:ext>
                  </a:extLst>
                </a:gridCol>
                <a:gridCol w="999859">
                  <a:extLst>
                    <a:ext uri="{9D8B030D-6E8A-4147-A177-3AD203B41FA5}">
                      <a16:colId xmlns:a16="http://schemas.microsoft.com/office/drawing/2014/main" val="2825980542"/>
                    </a:ext>
                  </a:extLst>
                </a:gridCol>
                <a:gridCol w="1148037">
                  <a:extLst>
                    <a:ext uri="{9D8B030D-6E8A-4147-A177-3AD203B41FA5}">
                      <a16:colId xmlns:a16="http://schemas.microsoft.com/office/drawing/2014/main" val="689275123"/>
                    </a:ext>
                  </a:extLst>
                </a:gridCol>
                <a:gridCol w="1179758">
                  <a:extLst>
                    <a:ext uri="{9D8B030D-6E8A-4147-A177-3AD203B41FA5}">
                      <a16:colId xmlns:a16="http://schemas.microsoft.com/office/drawing/2014/main" val="2310323291"/>
                    </a:ext>
                  </a:extLst>
                </a:gridCol>
                <a:gridCol w="1179758">
                  <a:extLst>
                    <a:ext uri="{9D8B030D-6E8A-4147-A177-3AD203B41FA5}">
                      <a16:colId xmlns:a16="http://schemas.microsoft.com/office/drawing/2014/main" val="2424359477"/>
                    </a:ext>
                  </a:extLst>
                </a:gridCol>
              </a:tblGrid>
              <a:tr h="370840">
                <a:tc>
                  <a:txBody>
                    <a:bodyPr/>
                    <a:lstStyle/>
                    <a:p>
                      <a:endParaRPr lang="en-US" dirty="0"/>
                    </a:p>
                  </a:txBody>
                  <a:tcPr/>
                </a:tc>
                <a:tc>
                  <a:txBody>
                    <a:bodyPr/>
                    <a:lstStyle/>
                    <a:p>
                      <a:r>
                        <a:rPr lang="en-US" dirty="0"/>
                        <a:t>Train</a:t>
                      </a:r>
                    </a:p>
                  </a:txBody>
                  <a:tcPr/>
                </a:tc>
                <a:tc>
                  <a:txBody>
                    <a:bodyPr/>
                    <a:lstStyle/>
                    <a:p>
                      <a:r>
                        <a:rPr lang="en-US" dirty="0"/>
                        <a:t>Validation</a:t>
                      </a:r>
                    </a:p>
                  </a:txBody>
                  <a:tcPr/>
                </a:tc>
                <a:tc>
                  <a:txBody>
                    <a:bodyPr/>
                    <a:lstStyle/>
                    <a:p>
                      <a:r>
                        <a:rPr lang="en-US" dirty="0"/>
                        <a:t>Test</a:t>
                      </a:r>
                    </a:p>
                  </a:txBody>
                  <a:tcPr/>
                </a:tc>
                <a:tc>
                  <a:txBody>
                    <a:bodyPr/>
                    <a:lstStyle/>
                    <a:p>
                      <a:r>
                        <a:rPr lang="en-US" dirty="0"/>
                        <a:t>Total</a:t>
                      </a:r>
                    </a:p>
                  </a:txBody>
                  <a:tcPr/>
                </a:tc>
                <a:extLst>
                  <a:ext uri="{0D108BD9-81ED-4DB2-BD59-A6C34878D82A}">
                    <a16:rowId xmlns:a16="http://schemas.microsoft.com/office/drawing/2014/main" val="7264801"/>
                  </a:ext>
                </a:extLst>
              </a:tr>
              <a:tr h="370840">
                <a:tc>
                  <a:txBody>
                    <a:bodyPr/>
                    <a:lstStyle/>
                    <a:p>
                      <a:r>
                        <a:rPr lang="en-US" dirty="0"/>
                        <a:t>No of Patients</a:t>
                      </a:r>
                    </a:p>
                  </a:txBody>
                  <a:tcPr/>
                </a:tc>
                <a:tc>
                  <a:txBody>
                    <a:bodyPr/>
                    <a:lstStyle/>
                    <a:p>
                      <a:r>
                        <a:rPr lang="en-US" dirty="0"/>
                        <a:t>260</a:t>
                      </a:r>
                    </a:p>
                  </a:txBody>
                  <a:tcPr/>
                </a:tc>
                <a:tc>
                  <a:txBody>
                    <a:bodyPr/>
                    <a:lstStyle/>
                    <a:p>
                      <a:r>
                        <a:rPr lang="en-US" dirty="0"/>
                        <a:t>40</a:t>
                      </a:r>
                    </a:p>
                  </a:txBody>
                  <a:tcPr/>
                </a:tc>
                <a:tc>
                  <a:txBody>
                    <a:bodyPr/>
                    <a:lstStyle/>
                    <a:p>
                      <a:r>
                        <a:rPr lang="en-US" dirty="0"/>
                        <a:t>40</a:t>
                      </a:r>
                    </a:p>
                  </a:txBody>
                  <a:tcPr/>
                </a:tc>
                <a:tc>
                  <a:txBody>
                    <a:bodyPr/>
                    <a:lstStyle/>
                    <a:p>
                      <a:r>
                        <a:rPr lang="en-US" dirty="0"/>
                        <a:t>340</a:t>
                      </a:r>
                    </a:p>
                  </a:txBody>
                  <a:tcPr/>
                </a:tc>
                <a:extLst>
                  <a:ext uri="{0D108BD9-81ED-4DB2-BD59-A6C34878D82A}">
                    <a16:rowId xmlns:a16="http://schemas.microsoft.com/office/drawing/2014/main" val="883906277"/>
                  </a:ext>
                </a:extLst>
              </a:tr>
              <a:tr h="370840">
                <a:tc>
                  <a:txBody>
                    <a:bodyPr/>
                    <a:lstStyle/>
                    <a:p>
                      <a:r>
                        <a:rPr lang="en-US" dirty="0"/>
                        <a:t>No of Slices</a:t>
                      </a:r>
                    </a:p>
                  </a:txBody>
                  <a:tcPr/>
                </a:tc>
                <a:tc>
                  <a:txBody>
                    <a:bodyPr/>
                    <a:lstStyle/>
                    <a:p>
                      <a:r>
                        <a:rPr lang="en-US" dirty="0"/>
                        <a:t>30949</a:t>
                      </a:r>
                    </a:p>
                  </a:txBody>
                  <a:tcPr/>
                </a:tc>
                <a:tc>
                  <a:txBody>
                    <a:bodyPr/>
                    <a:lstStyle/>
                    <a:p>
                      <a:r>
                        <a:rPr lang="en-US" dirty="0"/>
                        <a:t>4482</a:t>
                      </a:r>
                    </a:p>
                  </a:txBody>
                  <a:tcPr/>
                </a:tc>
                <a:tc>
                  <a:txBody>
                    <a:bodyPr/>
                    <a:lstStyle/>
                    <a:p>
                      <a:r>
                        <a:rPr lang="en-US" dirty="0"/>
                        <a:t>5115</a:t>
                      </a:r>
                    </a:p>
                  </a:txBody>
                  <a:tcPr/>
                </a:tc>
                <a:tc>
                  <a:txBody>
                    <a:bodyPr/>
                    <a:lstStyle/>
                    <a:p>
                      <a:r>
                        <a:rPr lang="en-US" dirty="0"/>
                        <a:t>40546</a:t>
                      </a:r>
                    </a:p>
                  </a:txBody>
                  <a:tcPr/>
                </a:tc>
                <a:extLst>
                  <a:ext uri="{0D108BD9-81ED-4DB2-BD59-A6C34878D82A}">
                    <a16:rowId xmlns:a16="http://schemas.microsoft.com/office/drawing/2014/main" val="1168246770"/>
                  </a:ext>
                </a:extLst>
              </a:tr>
            </a:tbl>
          </a:graphicData>
        </a:graphic>
      </p:graphicFrame>
      <p:sp>
        <p:nvSpPr>
          <p:cNvPr id="6" name="Slide Number Placeholder 5"/>
          <p:cNvSpPr>
            <a:spLocks noGrp="1"/>
          </p:cNvSpPr>
          <p:nvPr>
            <p:ph type="sldNum" sz="quarter" idx="12"/>
          </p:nvPr>
        </p:nvSpPr>
        <p:spPr/>
        <p:txBody>
          <a:bodyPr/>
          <a:lstStyle/>
          <a:p>
            <a:fld id="{CA70E94C-8395-4817-8478-8865915CB9AD}" type="slidenum">
              <a:rPr lang="en-US" smtClean="0"/>
              <a:t>5</a:t>
            </a:fld>
            <a:endParaRPr lang="en-US"/>
          </a:p>
        </p:txBody>
      </p:sp>
      <p:sp>
        <p:nvSpPr>
          <p:cNvPr id="8" name="TextBox 7"/>
          <p:cNvSpPr txBox="1"/>
          <p:nvPr/>
        </p:nvSpPr>
        <p:spPr>
          <a:xfrm>
            <a:off x="2450663" y="7175500"/>
            <a:ext cx="7835900" cy="1231106"/>
          </a:xfrm>
          <a:prstGeom prst="rect">
            <a:avLst/>
          </a:prstGeom>
          <a:noFill/>
        </p:spPr>
        <p:txBody>
          <a:bodyPr wrap="square" rtlCol="0">
            <a:spAutoFit/>
          </a:bodyPr>
          <a:lstStyle/>
          <a:p>
            <a:r>
              <a:rPr lang="en-US" sz="2000" b="1" dirty="0"/>
              <a:t>Speech:</a:t>
            </a:r>
            <a:endParaRPr lang="en-US" sz="2000" dirty="0"/>
          </a:p>
          <a:p>
            <a:r>
              <a:rPr lang="en-US" dirty="0"/>
              <a:t>In this competition, we were provided with a dataset consisting of total 340 patients, which was split into train, validation and test section. Ground truth label was provided only for training and validation data.</a:t>
            </a:r>
          </a:p>
        </p:txBody>
      </p:sp>
      <p:grpSp>
        <p:nvGrpSpPr>
          <p:cNvPr id="21" name="Group 20"/>
          <p:cNvGrpSpPr/>
          <p:nvPr/>
        </p:nvGrpSpPr>
        <p:grpSpPr>
          <a:xfrm>
            <a:off x="2467044" y="6377102"/>
            <a:ext cx="6864379" cy="397857"/>
            <a:chOff x="5002015" y="6656362"/>
            <a:chExt cx="6789448" cy="397857"/>
          </a:xfrm>
        </p:grpSpPr>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24" name="Rectangle 23"/>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25" name="TextBox 24"/>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336816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3"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250" fill="hold"/>
                                        <p:tgtEl>
                                          <p:spTgt spid="23"/>
                                        </p:tgtEl>
                                        <p:attrNameLst>
                                          <p:attrName>ppt_x</p:attrName>
                                        </p:attrNameLst>
                                      </p:cBhvr>
                                      <p:tavLst>
                                        <p:tav tm="0">
                                          <p:val>
                                            <p:strVal val="1+#ppt_w/2"/>
                                          </p:val>
                                        </p:tav>
                                        <p:tav tm="100000">
                                          <p:val>
                                            <p:strVal val="#ppt_x"/>
                                          </p:val>
                                        </p:tav>
                                      </p:tavLst>
                                    </p:anim>
                                    <p:anim calcmode="lin" valueType="num">
                                      <p:cBhvr additive="base">
                                        <p:cTn id="13" dur="250" fill="hold"/>
                                        <p:tgtEl>
                                          <p:spTgt spid="23"/>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50"/>
                                        <p:tgtEl>
                                          <p:spTgt spid="3">
                                            <p:txEl>
                                              <p:pRg st="0" end="0"/>
                                            </p:txEl>
                                          </p:spTgt>
                                        </p:tgtEl>
                                      </p:cBhvr>
                                    </p:animEffect>
                                  </p:childTnLst>
                                </p:cTn>
                              </p:par>
                            </p:childTnLst>
                          </p:cTn>
                        </p:par>
                        <p:par>
                          <p:cTn id="18" fill="hold">
                            <p:stCondLst>
                              <p:cond delay="750"/>
                            </p:stCondLst>
                            <p:childTnLst>
                              <p:par>
                                <p:cTn id="19" presetID="6" presetClass="entr" presetSubtype="1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ircle(in)">
                                      <p:cBhvr>
                                        <p:cTn id="21" dur="250"/>
                                        <p:tgtEl>
                                          <p:spTgt spid="18"/>
                                        </p:tgtEl>
                                      </p:cBhvr>
                                    </p:animEffect>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2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7">
                                            <p:txEl>
                                              <p:pRg st="0" end="0"/>
                                            </p:txEl>
                                          </p:spTgt>
                                        </p:tgtEl>
                                        <p:attrNameLst>
                                          <p:attrName>ppt_y</p:attrName>
                                        </p:attrNameLst>
                                      </p:cBhvr>
                                      <p:tavLst>
                                        <p:tav tm="0">
                                          <p:val>
                                            <p:strVal val="#ppt_y"/>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250"/>
                                        <p:tgtEl>
                                          <p:spTgt spid="5"/>
                                        </p:tgtEl>
                                      </p:cBhvr>
                                    </p:animEffect>
                                  </p:childTnLst>
                                </p:cTn>
                              </p:par>
                            </p:childTnLst>
                          </p:cTn>
                        </p:par>
                        <p:par>
                          <p:cTn id="30" fill="hold">
                            <p:stCondLst>
                              <p:cond delay="1250"/>
                            </p:stCondLst>
                            <p:childTnLst>
                              <p:par>
                                <p:cTn id="31" presetID="10" presetClass="entr" presetSubtype="0" fill="hold" grpId="0" nodeType="after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7" y="145758"/>
            <a:ext cx="7887024" cy="1015663"/>
          </a:xfrm>
          <a:prstGeom prst="rect">
            <a:avLst/>
          </a:prstGeom>
          <a:noFill/>
        </p:spPr>
        <p:txBody>
          <a:bodyPr wrap="square" rtlCol="0">
            <a:spAutoFit/>
          </a:bodyPr>
          <a:lstStyle/>
          <a:p>
            <a:r>
              <a:rPr lang="en-US" sz="6000" dirty="0">
                <a:solidFill>
                  <a:schemeClr val="bg1"/>
                </a:solidFill>
                <a:latin typeface="DIN Condensed"/>
              </a:rPr>
              <a:t>Challenging Scenario</a:t>
            </a:r>
          </a:p>
        </p:txBody>
      </p:sp>
      <p:sp>
        <p:nvSpPr>
          <p:cNvPr id="3" name="TextBox 2"/>
          <p:cNvSpPr txBox="1"/>
          <p:nvPr/>
        </p:nvSpPr>
        <p:spPr>
          <a:xfrm>
            <a:off x="1338262" y="2512599"/>
            <a:ext cx="5027114" cy="830997"/>
          </a:xfrm>
          <a:prstGeom prst="rect">
            <a:avLst/>
          </a:prstGeom>
          <a:noFill/>
        </p:spPr>
        <p:txBody>
          <a:bodyPr wrap="square" rtlCol="0">
            <a:spAutoFit/>
          </a:bodyPr>
          <a:lstStyle/>
          <a:p>
            <a:pPr marL="400050" indent="-400050">
              <a:buFont typeface="+mj-lt"/>
              <a:buAutoNum type="romanUcPeriod"/>
            </a:pPr>
            <a:r>
              <a:rPr lang="en-US" sz="2400" dirty="0"/>
              <a:t>Presence of Small Tumors in Multiple Slices</a:t>
            </a:r>
          </a:p>
        </p:txBody>
      </p:sp>
      <p:sp>
        <p:nvSpPr>
          <p:cNvPr id="6" name="TextBox 5"/>
          <p:cNvSpPr txBox="1"/>
          <p:nvPr/>
        </p:nvSpPr>
        <p:spPr>
          <a:xfrm>
            <a:off x="1338263" y="4184096"/>
            <a:ext cx="5653878" cy="1200329"/>
          </a:xfrm>
          <a:prstGeom prst="rect">
            <a:avLst/>
          </a:prstGeom>
          <a:noFill/>
        </p:spPr>
        <p:txBody>
          <a:bodyPr wrap="square" rtlCol="0">
            <a:spAutoFit/>
          </a:bodyPr>
          <a:lstStyle/>
          <a:p>
            <a:pPr marL="400050" indent="-400050">
              <a:buFont typeface="+mj-lt"/>
              <a:buAutoNum type="romanUcPeriod"/>
            </a:pPr>
            <a:r>
              <a:rPr lang="en-US" sz="2400" dirty="0"/>
              <a:t>Difficulty of identifying tumors in terminal slices</a:t>
            </a:r>
          </a:p>
          <a:p>
            <a:pPr marL="400050" indent="-400050">
              <a:buFont typeface="+mj-lt"/>
              <a:buAutoNum type="romanUcPeriod"/>
            </a:pPr>
            <a:r>
              <a:rPr lang="en-US" sz="2400" dirty="0"/>
              <a:t>Presence of multiple tumors in a slice</a:t>
            </a:r>
          </a:p>
        </p:txBody>
      </p:sp>
      <p:pic>
        <p:nvPicPr>
          <p:cNvPr id="7" name="Picture 6"/>
          <p:cNvPicPr>
            <a:picLocks noChangeAspect="1"/>
          </p:cNvPicPr>
          <p:nvPr/>
        </p:nvPicPr>
        <p:blipFill>
          <a:blip r:embed="rId2"/>
          <a:stretch>
            <a:fillRect/>
          </a:stretch>
        </p:blipFill>
        <p:spPr>
          <a:xfrm>
            <a:off x="6996830" y="1909782"/>
            <a:ext cx="3429390" cy="2228850"/>
          </a:xfrm>
          <a:prstGeom prst="rect">
            <a:avLst/>
          </a:prstGeom>
        </p:spPr>
      </p:pic>
      <p:grpSp>
        <p:nvGrpSpPr>
          <p:cNvPr id="13" name="Group 12"/>
          <p:cNvGrpSpPr/>
          <p:nvPr/>
        </p:nvGrpSpPr>
        <p:grpSpPr>
          <a:xfrm>
            <a:off x="8420100" y="2976563"/>
            <a:ext cx="1502112" cy="1669494"/>
            <a:chOff x="8420100" y="2976563"/>
            <a:chExt cx="1502112" cy="1669494"/>
          </a:xfrm>
        </p:grpSpPr>
        <p:sp>
          <p:nvSpPr>
            <p:cNvPr id="8" name="Freeform 7"/>
            <p:cNvSpPr/>
            <p:nvPr/>
          </p:nvSpPr>
          <p:spPr>
            <a:xfrm>
              <a:off x="8420100" y="2976563"/>
              <a:ext cx="119063" cy="71437"/>
            </a:xfrm>
            <a:custGeom>
              <a:avLst/>
              <a:gdLst>
                <a:gd name="connsiteX0" fmla="*/ 47625 w 119063"/>
                <a:gd name="connsiteY0" fmla="*/ 71437 h 71437"/>
                <a:gd name="connsiteX1" fmla="*/ 119063 w 119063"/>
                <a:gd name="connsiteY1" fmla="*/ 42862 h 71437"/>
                <a:gd name="connsiteX2" fmla="*/ 85725 w 119063"/>
                <a:gd name="connsiteY2" fmla="*/ 0 h 71437"/>
                <a:gd name="connsiteX3" fmla="*/ 19050 w 119063"/>
                <a:gd name="connsiteY3" fmla="*/ 4762 h 71437"/>
                <a:gd name="connsiteX4" fmla="*/ 0 w 119063"/>
                <a:gd name="connsiteY4" fmla="*/ 28575 h 71437"/>
                <a:gd name="connsiteX5" fmla="*/ 47625 w 119063"/>
                <a:gd name="connsiteY5" fmla="*/ 71437 h 7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3" h="71437">
                  <a:moveTo>
                    <a:pt x="47625" y="71437"/>
                  </a:moveTo>
                  <a:lnTo>
                    <a:pt x="119063" y="42862"/>
                  </a:lnTo>
                  <a:lnTo>
                    <a:pt x="85725" y="0"/>
                  </a:lnTo>
                  <a:lnTo>
                    <a:pt x="19050" y="4762"/>
                  </a:lnTo>
                  <a:lnTo>
                    <a:pt x="0" y="28575"/>
                  </a:lnTo>
                  <a:lnTo>
                    <a:pt x="47625" y="71437"/>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8" idx="1"/>
            </p:cNvCxnSpPr>
            <p:nvPr/>
          </p:nvCxnSpPr>
          <p:spPr>
            <a:xfrm flipH="1" flipV="1">
              <a:off x="8539163" y="3019425"/>
              <a:ext cx="590550" cy="134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8535541" y="4276725"/>
              <a:ext cx="1386671" cy="369332"/>
            </a:xfrm>
            <a:prstGeom prst="rect">
              <a:avLst/>
            </a:prstGeom>
            <a:noFill/>
          </p:spPr>
          <p:txBody>
            <a:bodyPr wrap="square" rtlCol="0">
              <a:spAutoFit/>
            </a:bodyPr>
            <a:lstStyle/>
            <a:p>
              <a:r>
                <a:rPr lang="en-US" dirty="0">
                  <a:solidFill>
                    <a:srgbClr val="C00000"/>
                  </a:solidFill>
                </a:rPr>
                <a:t>Small Tumor</a:t>
              </a:r>
            </a:p>
          </p:txBody>
        </p:sp>
      </p:grpSp>
      <p:pic>
        <p:nvPicPr>
          <p:cNvPr id="15" name="Picture 14"/>
          <p:cNvPicPr>
            <a:picLocks noChangeAspect="1"/>
          </p:cNvPicPr>
          <p:nvPr/>
        </p:nvPicPr>
        <p:blipFill>
          <a:blip r:embed="rId3"/>
          <a:stretch>
            <a:fillRect/>
          </a:stretch>
        </p:blipFill>
        <p:spPr>
          <a:xfrm>
            <a:off x="6992140" y="3157691"/>
            <a:ext cx="3447352" cy="2226734"/>
          </a:xfrm>
          <a:prstGeom prst="rect">
            <a:avLst/>
          </a:prstGeom>
        </p:spPr>
      </p:pic>
      <p:grpSp>
        <p:nvGrpSpPr>
          <p:cNvPr id="27" name="Group 26"/>
          <p:cNvGrpSpPr/>
          <p:nvPr/>
        </p:nvGrpSpPr>
        <p:grpSpPr>
          <a:xfrm>
            <a:off x="8090012" y="3961454"/>
            <a:ext cx="2378843" cy="2354724"/>
            <a:chOff x="5791200" y="3821165"/>
            <a:chExt cx="2378843" cy="2354724"/>
          </a:xfrm>
        </p:grpSpPr>
        <p:grpSp>
          <p:nvGrpSpPr>
            <p:cNvPr id="17" name="Group 16"/>
            <p:cNvGrpSpPr/>
            <p:nvPr/>
          </p:nvGrpSpPr>
          <p:grpSpPr>
            <a:xfrm>
              <a:off x="6626204" y="4199899"/>
              <a:ext cx="1543839" cy="1975990"/>
              <a:chOff x="6330929" y="4128130"/>
              <a:chExt cx="1543839" cy="1975990"/>
            </a:xfrm>
          </p:grpSpPr>
          <p:cxnSp>
            <p:nvCxnSpPr>
              <p:cNvPr id="19" name="Straight Arrow Connector 18"/>
              <p:cNvCxnSpPr/>
              <p:nvPr/>
            </p:nvCxnSpPr>
            <p:spPr>
              <a:xfrm flipH="1" flipV="1">
                <a:off x="6330929" y="4128130"/>
                <a:ext cx="590550" cy="1346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6774538" y="5457789"/>
                <a:ext cx="1100230" cy="646331"/>
              </a:xfrm>
              <a:prstGeom prst="rect">
                <a:avLst/>
              </a:prstGeom>
              <a:noFill/>
            </p:spPr>
            <p:txBody>
              <a:bodyPr wrap="square" rtlCol="0">
                <a:spAutoFit/>
              </a:bodyPr>
              <a:lstStyle/>
              <a:p>
                <a:r>
                  <a:rPr lang="en-US" dirty="0">
                    <a:solidFill>
                      <a:srgbClr val="C00000"/>
                    </a:solidFill>
                  </a:rPr>
                  <a:t>Multiple Tumors</a:t>
                </a:r>
              </a:p>
            </p:txBody>
          </p:sp>
        </p:grpSp>
        <p:cxnSp>
          <p:nvCxnSpPr>
            <p:cNvPr id="22" name="Straight Arrow Connector 21"/>
            <p:cNvCxnSpPr/>
            <p:nvPr/>
          </p:nvCxnSpPr>
          <p:spPr>
            <a:xfrm flipH="1" flipV="1">
              <a:off x="5898236" y="3948761"/>
              <a:ext cx="1301750" cy="1580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Freeform 23"/>
            <p:cNvSpPr/>
            <p:nvPr/>
          </p:nvSpPr>
          <p:spPr>
            <a:xfrm flipH="1">
              <a:off x="6474150" y="4077273"/>
              <a:ext cx="122691" cy="165947"/>
            </a:xfrm>
            <a:custGeom>
              <a:avLst/>
              <a:gdLst>
                <a:gd name="connsiteX0" fmla="*/ 50800 w 57150"/>
                <a:gd name="connsiteY0" fmla="*/ 107950 h 107950"/>
                <a:gd name="connsiteX1" fmla="*/ 57150 w 57150"/>
                <a:gd name="connsiteY1" fmla="*/ 6350 h 107950"/>
                <a:gd name="connsiteX2" fmla="*/ 38100 w 57150"/>
                <a:gd name="connsiteY2" fmla="*/ 0 h 107950"/>
                <a:gd name="connsiteX3" fmla="*/ 6350 w 57150"/>
                <a:gd name="connsiteY3" fmla="*/ 38100 h 107950"/>
                <a:gd name="connsiteX4" fmla="*/ 0 w 57150"/>
                <a:gd name="connsiteY4" fmla="*/ 57150 h 107950"/>
                <a:gd name="connsiteX5" fmla="*/ 0 w 57150"/>
                <a:gd name="connsiteY5" fmla="*/ 88900 h 107950"/>
                <a:gd name="connsiteX6" fmla="*/ 50800 w 57150"/>
                <a:gd name="connsiteY6" fmla="*/ 107950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07950">
                  <a:moveTo>
                    <a:pt x="50800" y="107950"/>
                  </a:moveTo>
                  <a:lnTo>
                    <a:pt x="57150" y="6350"/>
                  </a:lnTo>
                  <a:lnTo>
                    <a:pt x="38100" y="0"/>
                  </a:lnTo>
                  <a:lnTo>
                    <a:pt x="6350" y="38100"/>
                  </a:lnTo>
                  <a:lnTo>
                    <a:pt x="0" y="57150"/>
                  </a:lnTo>
                  <a:lnTo>
                    <a:pt x="0" y="88900"/>
                  </a:lnTo>
                  <a:lnTo>
                    <a:pt x="50800" y="107950"/>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flipH="1">
              <a:off x="5791200" y="3821165"/>
              <a:ext cx="126733" cy="126207"/>
            </a:xfrm>
            <a:custGeom>
              <a:avLst/>
              <a:gdLst>
                <a:gd name="connsiteX0" fmla="*/ 61912 w 61912"/>
                <a:gd name="connsiteY0" fmla="*/ 100013 h 119063"/>
                <a:gd name="connsiteX1" fmla="*/ 57150 w 61912"/>
                <a:gd name="connsiteY1" fmla="*/ 19050 h 119063"/>
                <a:gd name="connsiteX2" fmla="*/ 23812 w 61912"/>
                <a:gd name="connsiteY2" fmla="*/ 0 h 119063"/>
                <a:gd name="connsiteX3" fmla="*/ 4762 w 61912"/>
                <a:gd name="connsiteY3" fmla="*/ 23813 h 119063"/>
                <a:gd name="connsiteX4" fmla="*/ 0 w 61912"/>
                <a:gd name="connsiteY4" fmla="*/ 71438 h 119063"/>
                <a:gd name="connsiteX5" fmla="*/ 0 w 61912"/>
                <a:gd name="connsiteY5" fmla="*/ 104775 h 119063"/>
                <a:gd name="connsiteX6" fmla="*/ 14287 w 61912"/>
                <a:gd name="connsiteY6" fmla="*/ 119063 h 119063"/>
                <a:gd name="connsiteX7" fmla="*/ 61912 w 61912"/>
                <a:gd name="connsiteY7" fmla="*/ 100013 h 119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12" h="119063">
                  <a:moveTo>
                    <a:pt x="61912" y="100013"/>
                  </a:moveTo>
                  <a:lnTo>
                    <a:pt x="57150" y="19050"/>
                  </a:lnTo>
                  <a:lnTo>
                    <a:pt x="23812" y="0"/>
                  </a:lnTo>
                  <a:lnTo>
                    <a:pt x="4762" y="23813"/>
                  </a:lnTo>
                  <a:lnTo>
                    <a:pt x="0" y="71438"/>
                  </a:lnTo>
                  <a:lnTo>
                    <a:pt x="0" y="104775"/>
                  </a:lnTo>
                  <a:lnTo>
                    <a:pt x="14287" y="119063"/>
                  </a:lnTo>
                  <a:lnTo>
                    <a:pt x="61912" y="100013"/>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1247776" y="1776808"/>
            <a:ext cx="4048298"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F025E"/>
                </a:solidFill>
                <a:latin typeface="Helvetica" panose="020B0604020202030204" pitchFamily="34" charset="0"/>
              </a:rPr>
              <a:t>Small Tumor</a:t>
            </a:r>
          </a:p>
        </p:txBody>
      </p:sp>
      <p:sp>
        <p:nvSpPr>
          <p:cNvPr id="28" name="TextBox 27"/>
          <p:cNvSpPr txBox="1"/>
          <p:nvPr/>
        </p:nvSpPr>
        <p:spPr>
          <a:xfrm>
            <a:off x="1246399" y="3562892"/>
            <a:ext cx="4048298"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F025E"/>
                </a:solidFill>
                <a:latin typeface="Helvetica" panose="020B0604020202030204" pitchFamily="34" charset="0"/>
              </a:rPr>
              <a:t>Position of Tumor</a:t>
            </a:r>
          </a:p>
        </p:txBody>
      </p:sp>
      <p:sp>
        <p:nvSpPr>
          <p:cNvPr id="2" name="Slide Number Placeholder 1"/>
          <p:cNvSpPr>
            <a:spLocks noGrp="1"/>
          </p:cNvSpPr>
          <p:nvPr>
            <p:ph type="sldNum" sz="quarter" idx="12"/>
          </p:nvPr>
        </p:nvSpPr>
        <p:spPr/>
        <p:txBody>
          <a:bodyPr/>
          <a:lstStyle/>
          <a:p>
            <a:fld id="{CA70E94C-8395-4817-8478-8865915CB9AD}" type="slidenum">
              <a:rPr lang="en-US" smtClean="0"/>
              <a:t>6</a:t>
            </a:fld>
            <a:endParaRPr lang="en-US"/>
          </a:p>
        </p:txBody>
      </p:sp>
      <p:sp>
        <p:nvSpPr>
          <p:cNvPr id="30" name="TextBox 29"/>
          <p:cNvSpPr txBox="1"/>
          <p:nvPr/>
        </p:nvSpPr>
        <p:spPr>
          <a:xfrm>
            <a:off x="2450663" y="7175500"/>
            <a:ext cx="7835900" cy="1508105"/>
          </a:xfrm>
          <a:prstGeom prst="rect">
            <a:avLst/>
          </a:prstGeom>
          <a:noFill/>
        </p:spPr>
        <p:txBody>
          <a:bodyPr wrap="square" rtlCol="0">
            <a:spAutoFit/>
          </a:bodyPr>
          <a:lstStyle/>
          <a:p>
            <a:r>
              <a:rPr lang="en-US" sz="2000" b="1" dirty="0"/>
              <a:t>Speech:</a:t>
            </a:r>
            <a:endParaRPr lang="en-US" sz="2000" dirty="0"/>
          </a:p>
          <a:p>
            <a:r>
              <a:rPr lang="en-US" dirty="0"/>
              <a:t>There were some key challenges that we faced working on this dataset. </a:t>
            </a:r>
          </a:p>
          <a:p>
            <a:r>
              <a:rPr lang="en-US" dirty="0"/>
              <a:t>-First, There were very small tumorous regions. </a:t>
            </a:r>
          </a:p>
          <a:p>
            <a:r>
              <a:rPr lang="en-US" dirty="0"/>
              <a:t>-Then there were tumors in terminal slices which were difficult to localize.</a:t>
            </a:r>
          </a:p>
          <a:p>
            <a:r>
              <a:rPr lang="en-US" dirty="0"/>
              <a:t>And finally some patients had multiple tumors in their slices. </a:t>
            </a:r>
          </a:p>
        </p:txBody>
      </p:sp>
      <p:grpSp>
        <p:nvGrpSpPr>
          <p:cNvPr id="31" name="Group 30"/>
          <p:cNvGrpSpPr/>
          <p:nvPr/>
        </p:nvGrpSpPr>
        <p:grpSpPr>
          <a:xfrm>
            <a:off x="2467044" y="6377102"/>
            <a:ext cx="6864379" cy="397857"/>
            <a:chOff x="5002015" y="6656362"/>
            <a:chExt cx="6789448" cy="397857"/>
          </a:xfrm>
        </p:grpSpPr>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33" name="Rectangle 32"/>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34" name="TextBox 33"/>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6342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2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250"/>
                                        <p:tgtEl>
                                          <p:spTgt spid="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nodeType="clickEffect">
                                  <p:stCondLst>
                                    <p:cond delay="0"/>
                                  </p:stCondLst>
                                  <p:childTnLst>
                                    <p:anim calcmode="lin" valueType="num">
                                      <p:cBhvr>
                                        <p:cTn id="24" dur="250"/>
                                        <p:tgtEl>
                                          <p:spTgt spid="7"/>
                                        </p:tgtEl>
                                        <p:attrNameLst>
                                          <p:attrName>ppt_w</p:attrName>
                                        </p:attrNameLst>
                                      </p:cBhvr>
                                      <p:tavLst>
                                        <p:tav tm="0">
                                          <p:val>
                                            <p:strVal val="ppt_w"/>
                                          </p:val>
                                        </p:tav>
                                        <p:tav tm="100000">
                                          <p:val>
                                            <p:fltVal val="0"/>
                                          </p:val>
                                        </p:tav>
                                      </p:tavLst>
                                    </p:anim>
                                    <p:anim calcmode="lin" valueType="num">
                                      <p:cBhvr>
                                        <p:cTn id="25" dur="250"/>
                                        <p:tgtEl>
                                          <p:spTgt spid="7"/>
                                        </p:tgtEl>
                                        <p:attrNameLst>
                                          <p:attrName>ppt_h</p:attrName>
                                        </p:attrNameLst>
                                      </p:cBhvr>
                                      <p:tavLst>
                                        <p:tav tm="0">
                                          <p:val>
                                            <p:strVal val="ppt_h"/>
                                          </p:val>
                                        </p:tav>
                                        <p:tav tm="100000">
                                          <p:val>
                                            <p:fltVal val="0"/>
                                          </p:val>
                                        </p:tav>
                                      </p:tavLst>
                                    </p:anim>
                                    <p:animEffect transition="out" filter="fade">
                                      <p:cBhvr>
                                        <p:cTn id="26" dur="250"/>
                                        <p:tgtEl>
                                          <p:spTgt spid="7"/>
                                        </p:tgtEl>
                                      </p:cBhvr>
                                    </p:animEffect>
                                    <p:set>
                                      <p:cBhvr>
                                        <p:cTn id="27" dur="1" fill="hold">
                                          <p:stCondLst>
                                            <p:cond delay="24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50"/>
                                        <p:tgtEl>
                                          <p:spTgt spid="13"/>
                                        </p:tgtEl>
                                      </p:cBhvr>
                                    </p:animEffect>
                                    <p:set>
                                      <p:cBhvr>
                                        <p:cTn id="30" dur="1" fill="hold">
                                          <p:stCondLst>
                                            <p:cond delay="249"/>
                                          </p:stCondLst>
                                        </p:cTn>
                                        <p:tgtEl>
                                          <p:spTgt spid="13"/>
                                        </p:tgtEl>
                                        <p:attrNameLst>
                                          <p:attrName>style.visibility</p:attrName>
                                        </p:attrNameLst>
                                      </p:cBhvr>
                                      <p:to>
                                        <p:strVal val="hidden"/>
                                      </p:to>
                                    </p:set>
                                  </p:childTnLst>
                                </p:cTn>
                              </p:par>
                            </p:childTnLst>
                          </p:cTn>
                        </p:par>
                        <p:par>
                          <p:cTn id="31" fill="hold">
                            <p:stCondLst>
                              <p:cond delay="250"/>
                            </p:stCondLst>
                            <p:childTnLst>
                              <p:par>
                                <p:cTn id="32" presetID="2" presetClass="entr" presetSubtype="8" fill="hold" nodeType="after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 calcmode="lin" valueType="num">
                                      <p:cBhvr additive="base">
                                        <p:cTn id="34" dur="25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35" dur="250" fill="hold"/>
                                        <p:tgtEl>
                                          <p:spTgt spid="28">
                                            <p:txEl>
                                              <p:pRg st="0" end="0"/>
                                            </p:txEl>
                                          </p:spTgt>
                                        </p:tgtEl>
                                        <p:attrNameLst>
                                          <p:attrName>ppt_y</p:attrName>
                                        </p:attrNameLst>
                                      </p:cBhvr>
                                      <p:tavLst>
                                        <p:tav tm="0">
                                          <p:val>
                                            <p:strVal val="#ppt_y"/>
                                          </p:val>
                                        </p:tav>
                                        <p:tav tm="100000">
                                          <p:val>
                                            <p:strVal val="#ppt_y"/>
                                          </p:val>
                                        </p:tav>
                                      </p:tavLst>
                                    </p:anim>
                                  </p:childTnLst>
                                </p:cTn>
                              </p:par>
                              <p:par>
                                <p:cTn id="36" presetID="14" presetClass="entr" presetSubtype="1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250"/>
                                        <p:tgtEl>
                                          <p:spTgt spid="6"/>
                                        </p:tgtEl>
                                      </p:cBhvr>
                                    </p:animEffect>
                                  </p:child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250"/>
                                        <p:tgtEl>
                                          <p:spTgt spid="27"/>
                                        </p:tgtEl>
                                      </p:cBhvr>
                                    </p:animEffec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250" fill="hold"/>
                                        <p:tgtEl>
                                          <p:spTgt spid="15"/>
                                        </p:tgtEl>
                                        <p:attrNameLst>
                                          <p:attrName>ppt_x</p:attrName>
                                        </p:attrNameLst>
                                      </p:cBhvr>
                                      <p:tavLst>
                                        <p:tav tm="0">
                                          <p:val>
                                            <p:strVal val="1+#ppt_w/2"/>
                                          </p:val>
                                        </p:tav>
                                        <p:tav tm="100000">
                                          <p:val>
                                            <p:strVal val="#ppt_x"/>
                                          </p:val>
                                        </p:tav>
                                      </p:tavLst>
                                    </p:anim>
                                    <p:anim calcmode="lin" valueType="num">
                                      <p:cBhvr additive="base">
                                        <p:cTn id="46"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7" y="145758"/>
            <a:ext cx="8248740" cy="1015663"/>
          </a:xfrm>
          <a:prstGeom prst="rect">
            <a:avLst/>
          </a:prstGeom>
          <a:noFill/>
        </p:spPr>
        <p:txBody>
          <a:bodyPr wrap="square" rtlCol="0">
            <a:spAutoFit/>
          </a:bodyPr>
          <a:lstStyle/>
          <a:p>
            <a:r>
              <a:rPr lang="en-US" sz="6000" dirty="0">
                <a:solidFill>
                  <a:schemeClr val="bg1"/>
                </a:solidFill>
                <a:latin typeface="DIN Condensed"/>
              </a:rPr>
              <a:t>Brief Literature Review</a:t>
            </a:r>
          </a:p>
        </p:txBody>
      </p:sp>
      <p:sp>
        <p:nvSpPr>
          <p:cNvPr id="22" name="Oval 21">
            <a:extLst>
              <a:ext uri="{FF2B5EF4-FFF2-40B4-BE49-F238E27FC236}">
                <a16:creationId xmlns:a16="http://schemas.microsoft.com/office/drawing/2014/main" id="{51D48B1F-313E-4CB2-979A-DD451EA35EEE}"/>
              </a:ext>
            </a:extLst>
          </p:cNvPr>
          <p:cNvSpPr/>
          <p:nvPr/>
        </p:nvSpPr>
        <p:spPr>
          <a:xfrm>
            <a:off x="5486400" y="1481657"/>
            <a:ext cx="609600" cy="609600"/>
          </a:xfrm>
          <a:prstGeom prst="ellipse">
            <a:avLst/>
          </a:prstGeom>
          <a:solidFill>
            <a:srgbClr val="28AE6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800" b="0" i="0" u="none" strike="noStrike" cap="all" spc="0" normalizeH="0" baseline="0">
              <a:ln>
                <a:noFill/>
              </a:ln>
              <a:solidFill>
                <a:srgbClr val="FFFFFF"/>
              </a:solidFill>
              <a:effectLst/>
              <a:uFillTx/>
              <a:latin typeface="+mn-lt"/>
              <a:ea typeface="+mn-ea"/>
              <a:cs typeface="+mn-cs"/>
              <a:sym typeface="DIN Condensed"/>
            </a:endParaRPr>
          </a:p>
        </p:txBody>
      </p:sp>
      <p:sp>
        <p:nvSpPr>
          <p:cNvPr id="25" name="Oval 24">
            <a:extLst>
              <a:ext uri="{FF2B5EF4-FFF2-40B4-BE49-F238E27FC236}">
                <a16:creationId xmlns:a16="http://schemas.microsoft.com/office/drawing/2014/main" id="{332D5CF5-F850-4677-919A-B810FB4E4028}"/>
              </a:ext>
            </a:extLst>
          </p:cNvPr>
          <p:cNvSpPr/>
          <p:nvPr/>
        </p:nvSpPr>
        <p:spPr>
          <a:xfrm>
            <a:off x="2833472" y="3238966"/>
            <a:ext cx="609600" cy="609600"/>
          </a:xfrm>
          <a:prstGeom prst="ellipse">
            <a:avLst/>
          </a:prstGeom>
          <a:solidFill>
            <a:srgbClr val="FFB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800" b="0" i="0" u="none" strike="noStrike" cap="all" spc="0" normalizeH="0" baseline="0">
              <a:ln>
                <a:noFill/>
              </a:ln>
              <a:solidFill>
                <a:srgbClr val="FFFFFF"/>
              </a:solidFill>
              <a:effectLst/>
              <a:uFillTx/>
              <a:latin typeface="+mn-lt"/>
              <a:ea typeface="+mn-ea"/>
              <a:cs typeface="+mn-cs"/>
              <a:sym typeface="DIN Condensed"/>
            </a:endParaRPr>
          </a:p>
        </p:txBody>
      </p:sp>
      <p:sp>
        <p:nvSpPr>
          <p:cNvPr id="27" name="Oval 26">
            <a:extLst>
              <a:ext uri="{FF2B5EF4-FFF2-40B4-BE49-F238E27FC236}">
                <a16:creationId xmlns:a16="http://schemas.microsoft.com/office/drawing/2014/main" id="{DE34B2C2-D50C-45E4-9B8E-6CAD95D8B63D}"/>
              </a:ext>
            </a:extLst>
          </p:cNvPr>
          <p:cNvSpPr/>
          <p:nvPr/>
        </p:nvSpPr>
        <p:spPr>
          <a:xfrm>
            <a:off x="8139328" y="3247667"/>
            <a:ext cx="609600" cy="609600"/>
          </a:xfrm>
          <a:prstGeom prst="ellipse">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800" b="0" i="0" u="none" strike="noStrike" cap="all" spc="0" normalizeH="0" baseline="0">
              <a:ln>
                <a:noFill/>
              </a:ln>
              <a:solidFill>
                <a:srgbClr val="FFFFFF"/>
              </a:solidFill>
              <a:effectLst/>
              <a:uFillTx/>
              <a:latin typeface="+mn-lt"/>
              <a:ea typeface="+mn-ea"/>
              <a:cs typeface="+mn-cs"/>
              <a:sym typeface="DIN Condensed"/>
            </a:endParaRPr>
          </a:p>
        </p:txBody>
      </p:sp>
      <p:sp>
        <p:nvSpPr>
          <p:cNvPr id="28" name="Left-Right-Up Arrow 6">
            <a:extLst>
              <a:ext uri="{FF2B5EF4-FFF2-40B4-BE49-F238E27FC236}">
                <a16:creationId xmlns:a16="http://schemas.microsoft.com/office/drawing/2014/main" id="{2536018B-1A54-4F62-A3E5-ED9391D34C0D}"/>
              </a:ext>
            </a:extLst>
          </p:cNvPr>
          <p:cNvSpPr/>
          <p:nvPr/>
        </p:nvSpPr>
        <p:spPr>
          <a:xfrm>
            <a:off x="3138272" y="2478591"/>
            <a:ext cx="5305856" cy="758015"/>
          </a:xfrm>
          <a:prstGeom prst="leftRightUpArrow">
            <a:avLst>
              <a:gd name="adj1" fmla="val 7326"/>
              <a:gd name="adj2" fmla="val 25000"/>
              <a:gd name="adj3" fmla="val 0"/>
            </a:avLst>
          </a:prstGeom>
          <a:solidFill>
            <a:srgbClr val="C00000"/>
          </a:solidFill>
          <a:ln w="127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sz="2800" b="0" i="0" u="none" strike="noStrike" cap="all" spc="0" normalizeH="0" baseline="0" dirty="0">
              <a:ln>
                <a:noFill/>
              </a:ln>
              <a:solidFill>
                <a:schemeClr val="bg1">
                  <a:lumMod val="50000"/>
                  <a:lumOff val="50000"/>
                </a:schemeClr>
              </a:solidFill>
              <a:effectLst/>
              <a:uFillTx/>
              <a:latin typeface="+mn-lt"/>
              <a:ea typeface="+mn-ea"/>
              <a:cs typeface="+mn-cs"/>
              <a:sym typeface="DIN Condensed"/>
            </a:endParaRPr>
          </a:p>
        </p:txBody>
      </p:sp>
      <p:sp>
        <p:nvSpPr>
          <p:cNvPr id="29" name="TextBox 28">
            <a:extLst>
              <a:ext uri="{FF2B5EF4-FFF2-40B4-BE49-F238E27FC236}">
                <a16:creationId xmlns:a16="http://schemas.microsoft.com/office/drawing/2014/main" id="{986A9DFD-B6AC-47AE-9564-DB4A5849DFB1}"/>
              </a:ext>
            </a:extLst>
          </p:cNvPr>
          <p:cNvSpPr txBox="1"/>
          <p:nvPr/>
        </p:nvSpPr>
        <p:spPr>
          <a:xfrm>
            <a:off x="1723986" y="3630694"/>
            <a:ext cx="3142827"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584200" hangingPunct="0">
              <a:spcBef>
                <a:spcPts val="2400"/>
              </a:spcBef>
            </a:pPr>
            <a:r>
              <a:rPr lang="en-US" sz="2000" dirty="0">
                <a:solidFill>
                  <a:srgbClr val="222222"/>
                </a:solidFill>
                <a:latin typeface="Futura Medium" charset="0"/>
                <a:ea typeface="Futura Medium" charset="0"/>
                <a:cs typeface="Futura Medium" charset="0"/>
                <a:sym typeface="Avenir Next Medium"/>
              </a:rPr>
              <a:t>Manual Feature Extraction Based Methods</a:t>
            </a:r>
          </a:p>
        </p:txBody>
      </p:sp>
      <p:sp>
        <p:nvSpPr>
          <p:cNvPr id="31" name="TextBox 30">
            <a:extLst>
              <a:ext uri="{FF2B5EF4-FFF2-40B4-BE49-F238E27FC236}">
                <a16:creationId xmlns:a16="http://schemas.microsoft.com/office/drawing/2014/main" id="{90798CE4-BEC7-48BC-ACDC-4B2890B55C07}"/>
              </a:ext>
            </a:extLst>
          </p:cNvPr>
          <p:cNvSpPr txBox="1"/>
          <p:nvPr/>
        </p:nvSpPr>
        <p:spPr>
          <a:xfrm>
            <a:off x="6594355" y="3574279"/>
            <a:ext cx="369954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2400"/>
              </a:spcBef>
              <a:spcAft>
                <a:spcPts val="0"/>
              </a:spcAft>
              <a:buClrTx/>
              <a:buSzTx/>
              <a:buFontTx/>
              <a:buNone/>
              <a:tabLst/>
            </a:pPr>
            <a:r>
              <a:rPr kumimoji="0" lang="en-US" sz="2000" b="0" i="0" u="none" strike="noStrike" cap="none" spc="0" normalizeH="0" baseline="0" dirty="0">
                <a:ln>
                  <a:noFill/>
                </a:ln>
                <a:solidFill>
                  <a:srgbClr val="222222"/>
                </a:solidFill>
                <a:effectLst/>
                <a:uFillTx/>
                <a:latin typeface="Futura Medium" charset="0"/>
                <a:ea typeface="Futura Medium" charset="0"/>
                <a:cs typeface="Futura Medium" charset="0"/>
                <a:sym typeface="Avenir Next Medium"/>
              </a:rPr>
              <a:t>Data Driven Learning </a:t>
            </a:r>
            <a:r>
              <a:rPr kumimoji="0" lang="en-US" sz="2000" b="0" i="0" u="none" strike="noStrike" cap="none" spc="0" normalizeH="0" dirty="0">
                <a:ln>
                  <a:noFill/>
                </a:ln>
                <a:solidFill>
                  <a:srgbClr val="222222"/>
                </a:solidFill>
                <a:effectLst/>
                <a:uFillTx/>
                <a:latin typeface="Futura Medium" charset="0"/>
                <a:ea typeface="Futura Medium" charset="0"/>
                <a:cs typeface="Futura Medium" charset="0"/>
                <a:sym typeface="Avenir Next Medium"/>
              </a:rPr>
              <a:t>Based</a:t>
            </a:r>
            <a:br>
              <a:rPr kumimoji="0" lang="en-US" sz="2000" b="0" i="0" u="none" strike="noStrike" cap="none" spc="0" normalizeH="0" dirty="0">
                <a:ln>
                  <a:noFill/>
                </a:ln>
                <a:solidFill>
                  <a:srgbClr val="222222"/>
                </a:solidFill>
                <a:effectLst/>
                <a:uFillTx/>
                <a:latin typeface="Futura Medium" charset="0"/>
                <a:ea typeface="Futura Medium" charset="0"/>
                <a:cs typeface="Futura Medium" charset="0"/>
                <a:sym typeface="Avenir Next Medium"/>
              </a:rPr>
            </a:br>
            <a:r>
              <a:rPr kumimoji="0" lang="en-US" sz="2000" b="0" i="0" u="none" strike="noStrike" cap="none" spc="0" normalizeH="0" dirty="0">
                <a:ln>
                  <a:noFill/>
                </a:ln>
                <a:solidFill>
                  <a:srgbClr val="222222"/>
                </a:solidFill>
                <a:effectLst/>
                <a:uFillTx/>
                <a:latin typeface="Futura Medium" charset="0"/>
                <a:ea typeface="Futura Medium" charset="0"/>
                <a:cs typeface="Futura Medium" charset="0"/>
                <a:sym typeface="Avenir Next Medium"/>
              </a:rPr>
              <a:t>Methods</a:t>
            </a:r>
            <a:endParaRPr kumimoji="0" lang="en-US" sz="2000" b="0" i="0" u="none" strike="noStrike" cap="none" spc="0" normalizeH="0" baseline="0" dirty="0">
              <a:ln>
                <a:noFill/>
              </a:ln>
              <a:solidFill>
                <a:srgbClr val="222222"/>
              </a:solidFill>
              <a:effectLst/>
              <a:uFillTx/>
              <a:latin typeface="Futura Medium" charset="0"/>
              <a:ea typeface="Futura Medium" charset="0"/>
              <a:cs typeface="Futura Medium" charset="0"/>
              <a:sym typeface="Avenir Next Medium"/>
            </a:endParaRPr>
          </a:p>
        </p:txBody>
      </p:sp>
      <p:sp>
        <p:nvSpPr>
          <p:cNvPr id="37" name="TextBox 36">
            <a:extLst>
              <a:ext uri="{FF2B5EF4-FFF2-40B4-BE49-F238E27FC236}">
                <a16:creationId xmlns:a16="http://schemas.microsoft.com/office/drawing/2014/main" id="{EF60D2E1-F7FD-4E8E-912F-AAB21113FBE7}"/>
              </a:ext>
            </a:extLst>
          </p:cNvPr>
          <p:cNvSpPr txBox="1"/>
          <p:nvPr/>
        </p:nvSpPr>
        <p:spPr>
          <a:xfrm>
            <a:off x="4168206" y="1748784"/>
            <a:ext cx="347683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sz="2000" i="0" u="none" strike="noStrike" cap="none" spc="0" normalizeH="0" baseline="0" dirty="0">
                <a:ln>
                  <a:noFill/>
                </a:ln>
                <a:solidFill>
                  <a:srgbClr val="222222"/>
                </a:solidFill>
                <a:effectLst/>
                <a:uFillTx/>
                <a:latin typeface="Futura Medium" charset="0"/>
                <a:ea typeface="Futura Medium" charset="0"/>
                <a:cs typeface="Futura Medium" charset="0"/>
                <a:sym typeface="Avenir Next Medium"/>
              </a:rPr>
              <a:t>Lung Tumor Segmentation</a:t>
            </a:r>
          </a:p>
        </p:txBody>
      </p:sp>
      <p:sp>
        <p:nvSpPr>
          <p:cNvPr id="38" name="TextBox 37">
            <a:extLst>
              <a:ext uri="{FF2B5EF4-FFF2-40B4-BE49-F238E27FC236}">
                <a16:creationId xmlns:a16="http://schemas.microsoft.com/office/drawing/2014/main" id="{49C1E079-B381-43AC-ABD3-13183A292085}"/>
              </a:ext>
            </a:extLst>
          </p:cNvPr>
          <p:cNvSpPr txBox="1"/>
          <p:nvPr/>
        </p:nvSpPr>
        <p:spPr>
          <a:xfrm>
            <a:off x="1604052" y="4437974"/>
            <a:ext cx="3382694"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defTabSz="584200" hangingPunct="0">
              <a:spcBef>
                <a:spcPts val="2400"/>
              </a:spcBef>
            </a:pPr>
            <a:r>
              <a:rPr lang="en-US" dirty="0">
                <a:latin typeface="Futura Medium" charset="0"/>
                <a:ea typeface="Futura Medium" charset="0"/>
                <a:cs typeface="Futura Medium" charset="0"/>
              </a:rPr>
              <a:t>e.</a:t>
            </a:r>
            <a:r>
              <a:rPr lang="en-US" sz="1800" dirty="0">
                <a:latin typeface="Futura Medium" charset="0"/>
                <a:ea typeface="Futura Medium" charset="0"/>
                <a:cs typeface="Futura Medium" charset="0"/>
              </a:rPr>
              <a:t>g.: </a:t>
            </a:r>
            <a:r>
              <a:rPr lang="en-US" dirty="0">
                <a:solidFill>
                  <a:schemeClr val="accent1">
                    <a:lumMod val="50000"/>
                  </a:schemeClr>
                </a:solidFill>
                <a:latin typeface="Futura Medium" charset="0"/>
                <a:ea typeface="Futura Medium" charset="0"/>
                <a:cs typeface="Futura Medium" charset="0"/>
              </a:rPr>
              <a:t>Thresholding Methods,        Morphological Methods, Deformable Models , Graph-cut Mechanisms etc.    </a:t>
            </a:r>
          </a:p>
          <a:p>
            <a:pPr algn="ctr" defTabSz="584200" hangingPunct="0">
              <a:spcBef>
                <a:spcPts val="2400"/>
              </a:spcBef>
            </a:pPr>
            <a:r>
              <a:rPr lang="en-US" dirty="0">
                <a:latin typeface="Futura Medium" charset="0"/>
                <a:ea typeface="Futura Medium" charset="0"/>
                <a:cs typeface="Futura Medium" charset="0"/>
              </a:rPr>
              <a:t> </a:t>
            </a:r>
          </a:p>
          <a:p>
            <a:pPr marL="0" marR="0" indent="0" algn="ctr" defTabSz="584200" rtl="0" fontAlgn="auto" latinLnBrk="0" hangingPunct="0">
              <a:lnSpc>
                <a:spcPct val="100000"/>
              </a:lnSpc>
              <a:spcBef>
                <a:spcPts val="2400"/>
              </a:spcBef>
              <a:spcAft>
                <a:spcPts val="0"/>
              </a:spcAft>
              <a:buClrTx/>
              <a:buSzTx/>
              <a:buFontTx/>
              <a:buNone/>
              <a:tabLst/>
            </a:pPr>
            <a:endParaRPr lang="en-US" sz="1800" dirty="0">
              <a:latin typeface="Futura Medium" charset="0"/>
              <a:ea typeface="Futura Medium" charset="0"/>
              <a:cs typeface="Futura Medium" charset="0"/>
            </a:endParaRPr>
          </a:p>
        </p:txBody>
      </p:sp>
      <p:cxnSp>
        <p:nvCxnSpPr>
          <p:cNvPr id="49" name="Straight Connector 48">
            <a:extLst>
              <a:ext uri="{FF2B5EF4-FFF2-40B4-BE49-F238E27FC236}">
                <a16:creationId xmlns:a16="http://schemas.microsoft.com/office/drawing/2014/main" id="{4646CBF3-77E1-44F3-9816-45C3E278DEF6}"/>
              </a:ext>
            </a:extLst>
          </p:cNvPr>
          <p:cNvCxnSpPr/>
          <p:nvPr/>
        </p:nvCxnSpPr>
        <p:spPr>
          <a:xfrm>
            <a:off x="9496452" y="4656616"/>
            <a:ext cx="0" cy="272648"/>
          </a:xfrm>
          <a:prstGeom prst="line">
            <a:avLst/>
          </a:prstGeom>
          <a:noFill/>
          <a:ln w="12700" cap="flat">
            <a:solidFill>
              <a:schemeClr val="bg1">
                <a:lumMod val="25000"/>
                <a:lumOff val="75000"/>
              </a:schemeClr>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a16="http://schemas.microsoft.com/office/drawing/2014/main" id="{13AC2FB3-5BA1-47BD-BA48-174C78E73691}"/>
              </a:ext>
            </a:extLst>
          </p:cNvPr>
          <p:cNvSpPr txBox="1"/>
          <p:nvPr/>
        </p:nvSpPr>
        <p:spPr>
          <a:xfrm>
            <a:off x="7020581" y="4018369"/>
            <a:ext cx="3057299" cy="15491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2400"/>
              </a:spcBef>
              <a:spcAft>
                <a:spcPts val="0"/>
              </a:spcAft>
              <a:buClrTx/>
              <a:buSzTx/>
              <a:buFontTx/>
              <a:buNone/>
              <a:tabLst/>
            </a:pPr>
            <a:endParaRPr kumimoji="0" lang="en-US" sz="1800" b="0" i="0" u="none" strike="noStrike" cap="none" spc="0" normalizeH="0" baseline="0" dirty="0">
              <a:ln>
                <a:noFill/>
              </a:ln>
              <a:solidFill>
                <a:srgbClr val="838787"/>
              </a:solidFill>
              <a:effectLst/>
              <a:uFillTx/>
              <a:latin typeface="Futura Medium" charset="0"/>
              <a:ea typeface="Futura Medium" charset="0"/>
              <a:cs typeface="Futura Medium" charset="0"/>
              <a:sym typeface="Avenir Next Medium"/>
            </a:endParaRPr>
          </a:p>
          <a:p>
            <a:pPr marL="0" marR="0" indent="0" algn="r" defTabSz="584200" rtl="0" fontAlgn="auto" latinLnBrk="0" hangingPunct="0">
              <a:lnSpc>
                <a:spcPct val="100000"/>
              </a:lnSpc>
              <a:spcBef>
                <a:spcPts val="2400"/>
              </a:spcBef>
              <a:spcAft>
                <a:spcPts val="0"/>
              </a:spcAft>
              <a:buClrTx/>
              <a:buSzTx/>
              <a:buFontTx/>
              <a:buNone/>
              <a:tabLst/>
            </a:pPr>
            <a:r>
              <a:rPr lang="en-US" dirty="0">
                <a:latin typeface="Futura Medium" charset="0"/>
                <a:ea typeface="Futura Medium" charset="0"/>
                <a:cs typeface="Futura Medium" charset="0"/>
              </a:rPr>
              <a:t>e.</a:t>
            </a:r>
            <a:r>
              <a:rPr lang="en-US" sz="1800" dirty="0">
                <a:latin typeface="Futura Medium" charset="0"/>
                <a:ea typeface="Futura Medium" charset="0"/>
                <a:cs typeface="Futura Medium" charset="0"/>
              </a:rPr>
              <a:t>g.: </a:t>
            </a:r>
            <a:r>
              <a:rPr lang="en-US" sz="1800" dirty="0">
                <a:solidFill>
                  <a:schemeClr val="accent1">
                    <a:lumMod val="50000"/>
                  </a:schemeClr>
                </a:solidFill>
                <a:latin typeface="Futura Medium" charset="0"/>
                <a:ea typeface="Futura Medium" charset="0"/>
                <a:cs typeface="Futura Medium" charset="0"/>
              </a:rPr>
              <a:t>Deep </a:t>
            </a:r>
            <a:r>
              <a:rPr lang="en-US" dirty="0">
                <a:solidFill>
                  <a:schemeClr val="accent1">
                    <a:lumMod val="50000"/>
                  </a:schemeClr>
                </a:solidFill>
                <a:latin typeface="Futura Medium" charset="0"/>
                <a:ea typeface="Futura Medium" charset="0"/>
                <a:cs typeface="Futura Medium" charset="0"/>
              </a:rPr>
              <a:t>Learning Based </a:t>
            </a:r>
            <a:r>
              <a:rPr lang="en-US" sz="1800" dirty="0">
                <a:solidFill>
                  <a:schemeClr val="accent1">
                    <a:lumMod val="50000"/>
                  </a:schemeClr>
                </a:solidFill>
                <a:latin typeface="Futura Medium" charset="0"/>
                <a:ea typeface="Futura Medium" charset="0"/>
                <a:cs typeface="Futura Medium" charset="0"/>
              </a:rPr>
              <a:t>CNN Models</a:t>
            </a:r>
          </a:p>
        </p:txBody>
      </p:sp>
      <p:sp>
        <p:nvSpPr>
          <p:cNvPr id="2" name="Slide Number Placeholder 1"/>
          <p:cNvSpPr>
            <a:spLocks noGrp="1"/>
          </p:cNvSpPr>
          <p:nvPr>
            <p:ph type="sldNum" sz="quarter" idx="12"/>
          </p:nvPr>
        </p:nvSpPr>
        <p:spPr/>
        <p:txBody>
          <a:bodyPr/>
          <a:lstStyle/>
          <a:p>
            <a:fld id="{CA70E94C-8395-4817-8478-8865915CB9AD}" type="slidenum">
              <a:rPr lang="en-US" smtClean="0"/>
              <a:t>7</a:t>
            </a:fld>
            <a:endParaRPr lang="en-US"/>
          </a:p>
        </p:txBody>
      </p:sp>
      <p:sp>
        <p:nvSpPr>
          <p:cNvPr id="17" name="TextBox 16"/>
          <p:cNvSpPr txBox="1"/>
          <p:nvPr/>
        </p:nvSpPr>
        <p:spPr>
          <a:xfrm>
            <a:off x="2450663" y="7175500"/>
            <a:ext cx="7835900" cy="2339102"/>
          </a:xfrm>
          <a:prstGeom prst="rect">
            <a:avLst/>
          </a:prstGeom>
          <a:noFill/>
        </p:spPr>
        <p:txBody>
          <a:bodyPr wrap="square" rtlCol="0">
            <a:spAutoFit/>
          </a:bodyPr>
          <a:lstStyle/>
          <a:p>
            <a:r>
              <a:rPr lang="en-US" sz="2000" b="1" dirty="0"/>
              <a:t>Speech:</a:t>
            </a:r>
            <a:endParaRPr lang="en-US" sz="2000" dirty="0"/>
          </a:p>
          <a:p>
            <a:r>
              <a:rPr lang="en-US" dirty="0"/>
              <a:t>The existing methods of Lung Tumor Segmentation can be categorized into two sub section:</a:t>
            </a:r>
          </a:p>
          <a:p>
            <a:r>
              <a:rPr lang="en-US" dirty="0"/>
              <a:t>First, Manually Extracted Feature based methods, where different handcrafted features are used to identify tumorous region. Among them </a:t>
            </a:r>
            <a:r>
              <a:rPr lang="en-US" dirty="0" err="1"/>
              <a:t>thresholding</a:t>
            </a:r>
            <a:r>
              <a:rPr lang="en-US" dirty="0"/>
              <a:t> methods, morphological methods, deformable methods etc. are notable.</a:t>
            </a:r>
          </a:p>
          <a:p>
            <a:r>
              <a:rPr lang="en-US" dirty="0"/>
              <a:t>The other category is data driven method, where the useful features are learnt inherently. Various deep learning based methods fall into this category.</a:t>
            </a:r>
          </a:p>
        </p:txBody>
      </p:sp>
      <p:grpSp>
        <p:nvGrpSpPr>
          <p:cNvPr id="18" name="Group 17"/>
          <p:cNvGrpSpPr/>
          <p:nvPr/>
        </p:nvGrpSpPr>
        <p:grpSpPr>
          <a:xfrm>
            <a:off x="2467044" y="6377102"/>
            <a:ext cx="6864379" cy="397857"/>
            <a:chOff x="5002015" y="6656362"/>
            <a:chExt cx="6789448" cy="397857"/>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20" name="Rectangle 19"/>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21" name="TextBox 20"/>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4289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25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250"/>
                                        <p:tgtEl>
                                          <p:spTgt spid="3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25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250"/>
                                        <p:tgtEl>
                                          <p:spTgt spid="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250"/>
                                        <p:tgtEl>
                                          <p:spTgt spid="2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250"/>
                                        <p:tgtEl>
                                          <p:spTgt spid="3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250"/>
                                        <p:tgtEl>
                                          <p:spTgt spid="2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dissolve">
                                      <p:cBhvr>
                                        <p:cTn id="30" dur="250"/>
                                        <p:tgtEl>
                                          <p:spTgt spid="3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dissolve">
                                      <p:cBhvr>
                                        <p:cTn id="33"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7" grpId="0" animBg="1"/>
      <p:bldP spid="28" grpId="0" animBg="1"/>
      <p:bldP spid="29" grpId="0"/>
      <p:bldP spid="31" grpId="0"/>
      <p:bldP spid="37" grpId="0"/>
      <p:bldP spid="38"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8516" y="145758"/>
            <a:ext cx="11022784" cy="1015663"/>
          </a:xfrm>
          <a:prstGeom prst="rect">
            <a:avLst/>
          </a:prstGeom>
          <a:noFill/>
        </p:spPr>
        <p:txBody>
          <a:bodyPr wrap="square" rtlCol="0">
            <a:spAutoFit/>
          </a:bodyPr>
          <a:lstStyle/>
          <a:p>
            <a:r>
              <a:rPr lang="en-US" sz="6000" dirty="0">
                <a:solidFill>
                  <a:srgbClr val="FFFFFF"/>
                </a:solidFill>
                <a:latin typeface="DIN Condensed"/>
              </a:rPr>
              <a:t>Our Approach: Key Features </a:t>
            </a:r>
          </a:p>
        </p:txBody>
      </p:sp>
      <p:sp>
        <p:nvSpPr>
          <p:cNvPr id="5" name="TextBox 4"/>
          <p:cNvSpPr txBox="1"/>
          <p:nvPr/>
        </p:nvSpPr>
        <p:spPr>
          <a:xfrm>
            <a:off x="1397408" y="2393694"/>
            <a:ext cx="9525000" cy="523220"/>
          </a:xfrm>
          <a:prstGeom prst="rect">
            <a:avLst/>
          </a:prstGeom>
          <a:noFill/>
        </p:spPr>
        <p:txBody>
          <a:bodyPr wrap="square" rtlCol="0">
            <a:spAutoFit/>
          </a:bodyPr>
          <a:lstStyle/>
          <a:p>
            <a:pPr marL="742950" lvl="1"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High accuracy and low inference time</a:t>
            </a:r>
          </a:p>
        </p:txBody>
      </p:sp>
      <p:sp>
        <p:nvSpPr>
          <p:cNvPr id="7" name="TextBox 6"/>
          <p:cNvSpPr txBox="1"/>
          <p:nvPr/>
        </p:nvSpPr>
        <p:spPr>
          <a:xfrm>
            <a:off x="1397408" y="4454133"/>
            <a:ext cx="9525000" cy="523220"/>
          </a:xfrm>
          <a:prstGeom prst="rect">
            <a:avLst/>
          </a:prstGeom>
          <a:noFill/>
        </p:spPr>
        <p:txBody>
          <a:bodyPr wrap="square" rtlCol="0">
            <a:spAutoFit/>
          </a:bodyPr>
          <a:lstStyle/>
          <a:p>
            <a:pPr marL="285750" indent="-285750">
              <a:buFont typeface="Wingdings" panose="05000000000000000000" pitchFamily="2" charset="2"/>
              <a:buChar char="§"/>
            </a:pPr>
            <a:endParaRPr lang="en-US" sz="2800" dirty="0"/>
          </a:p>
        </p:txBody>
      </p:sp>
      <p:sp>
        <p:nvSpPr>
          <p:cNvPr id="12" name="Slide Number Placeholder 11"/>
          <p:cNvSpPr>
            <a:spLocks noGrp="1"/>
          </p:cNvSpPr>
          <p:nvPr>
            <p:ph type="sldNum" sz="quarter" idx="12"/>
          </p:nvPr>
        </p:nvSpPr>
        <p:spPr/>
        <p:txBody>
          <a:bodyPr/>
          <a:lstStyle/>
          <a:p>
            <a:fld id="{CA70E94C-8395-4817-8478-8865915CB9AD}" type="slidenum">
              <a:rPr lang="en-US" smtClean="0"/>
              <a:t>8</a:t>
            </a:fld>
            <a:endParaRPr lang="en-US"/>
          </a:p>
        </p:txBody>
      </p:sp>
      <p:sp>
        <p:nvSpPr>
          <p:cNvPr id="13" name="TextBox 12"/>
          <p:cNvSpPr txBox="1"/>
          <p:nvPr/>
        </p:nvSpPr>
        <p:spPr>
          <a:xfrm>
            <a:off x="1247776" y="1652198"/>
            <a:ext cx="9559924" cy="646331"/>
          </a:xfrm>
          <a:prstGeom prst="rect">
            <a:avLst/>
          </a:prstGeom>
          <a:noFill/>
        </p:spPr>
        <p:txBody>
          <a:bodyPr wrap="square" rtlCol="0">
            <a:spAutoFit/>
          </a:bodyPr>
          <a:lstStyle/>
          <a:p>
            <a:pPr marL="342900" indent="-342900">
              <a:buFont typeface="Wingdings" panose="05000000000000000000" pitchFamily="2" charset="2"/>
              <a:buChar char="q"/>
            </a:pPr>
            <a:r>
              <a:rPr lang="en-US" sz="3600" b="1" dirty="0">
                <a:solidFill>
                  <a:srgbClr val="0F025E"/>
                </a:solidFill>
                <a:latin typeface="Helvetica" panose="020B0604020202030204" pitchFamily="34" charset="0"/>
              </a:rPr>
              <a:t> Deep Learning Based Method</a:t>
            </a:r>
          </a:p>
        </p:txBody>
      </p:sp>
      <p:sp>
        <p:nvSpPr>
          <p:cNvPr id="15" name="TextBox 14"/>
          <p:cNvSpPr txBox="1"/>
          <p:nvPr/>
        </p:nvSpPr>
        <p:spPr>
          <a:xfrm>
            <a:off x="1399102" y="3865531"/>
            <a:ext cx="9525000" cy="523220"/>
          </a:xfrm>
          <a:prstGeom prst="rect">
            <a:avLst/>
          </a:prstGeom>
          <a:noFill/>
        </p:spPr>
        <p:txBody>
          <a:bodyPr wrap="square" rtlCol="0">
            <a:spAutoFit/>
          </a:bodyPr>
          <a:lstStyle/>
          <a:p>
            <a:pPr marL="742950" lvl="1"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utilize the inter-slice relation of the tumor</a:t>
            </a:r>
          </a:p>
        </p:txBody>
      </p:sp>
      <p:sp>
        <p:nvSpPr>
          <p:cNvPr id="16" name="TextBox 15"/>
          <p:cNvSpPr txBox="1"/>
          <p:nvPr/>
        </p:nvSpPr>
        <p:spPr>
          <a:xfrm>
            <a:off x="1249470" y="3152243"/>
            <a:ext cx="5026024" cy="646331"/>
          </a:xfrm>
          <a:prstGeom prst="rect">
            <a:avLst/>
          </a:prstGeom>
          <a:noFill/>
        </p:spPr>
        <p:txBody>
          <a:bodyPr wrap="square" rtlCol="0">
            <a:spAutoFit/>
          </a:bodyPr>
          <a:lstStyle/>
          <a:p>
            <a:pPr marL="342900" indent="-342900">
              <a:buFont typeface="Wingdings" panose="05000000000000000000" pitchFamily="2" charset="2"/>
              <a:buChar char="q"/>
            </a:pPr>
            <a:r>
              <a:rPr lang="en-US" sz="3600" b="1" dirty="0">
                <a:solidFill>
                  <a:srgbClr val="0F025E"/>
                </a:solidFill>
                <a:latin typeface="Helvetica" panose="020B0604020202030204" pitchFamily="34" charset="0"/>
              </a:rPr>
              <a:t> 3D instead of 2D</a:t>
            </a:r>
          </a:p>
        </p:txBody>
      </p:sp>
      <p:sp>
        <p:nvSpPr>
          <p:cNvPr id="18" name="TextBox 17"/>
          <p:cNvSpPr txBox="1"/>
          <p:nvPr/>
        </p:nvSpPr>
        <p:spPr>
          <a:xfrm>
            <a:off x="2450663" y="7175500"/>
            <a:ext cx="7835900" cy="3785652"/>
          </a:xfrm>
          <a:prstGeom prst="rect">
            <a:avLst/>
          </a:prstGeom>
          <a:noFill/>
        </p:spPr>
        <p:txBody>
          <a:bodyPr wrap="square" rtlCol="0">
            <a:spAutoFit/>
          </a:bodyPr>
          <a:lstStyle/>
          <a:p>
            <a:r>
              <a:rPr lang="en-US" sz="2000" b="1" dirty="0"/>
              <a:t>Speech:</a:t>
            </a:r>
          </a:p>
          <a:p>
            <a:endParaRPr lang="en-US" sz="2000" b="1" dirty="0"/>
          </a:p>
          <a:p>
            <a:r>
              <a:rPr lang="en-US" dirty="0"/>
              <a:t>Now we will describe the intuitions behind our approach:</a:t>
            </a:r>
          </a:p>
          <a:p>
            <a:r>
              <a:rPr lang="en-US" dirty="0"/>
              <a:t>First of all, we adopted Data driven method to address the problem. because CNN based Deep Neural Networks have performed exceptionally well in different medical image segmentation problems with high accuracy and low inference time.</a:t>
            </a:r>
          </a:p>
          <a:p>
            <a:endParaRPr lang="en-US" dirty="0"/>
          </a:p>
          <a:p>
            <a:r>
              <a:rPr lang="en-US" dirty="0"/>
              <a:t>And, we used 3d volumetric data so that our model can learn the inter slice relation and continuity of the tumorous region.</a:t>
            </a:r>
          </a:p>
          <a:p>
            <a:endParaRPr lang="en-US" dirty="0"/>
          </a:p>
          <a:p>
            <a:r>
              <a:rPr lang="en-US" dirty="0"/>
              <a:t>Finally,  </a:t>
            </a:r>
            <a:r>
              <a:rPr lang="en-US" dirty="0" err="1"/>
              <a:t>thresholding</a:t>
            </a:r>
            <a:r>
              <a:rPr lang="en-US" dirty="0"/>
              <a:t> and morphological </a:t>
            </a:r>
            <a:r>
              <a:rPr lang="en-US" dirty="0" err="1"/>
              <a:t>postprocessing</a:t>
            </a:r>
            <a:r>
              <a:rPr lang="en-US" dirty="0"/>
              <a:t> were applied on the output probability to improve the performance.</a:t>
            </a:r>
          </a:p>
          <a:p>
            <a:endParaRPr lang="en-US" sz="2000" dirty="0"/>
          </a:p>
        </p:txBody>
      </p:sp>
      <p:sp>
        <p:nvSpPr>
          <p:cNvPr id="19" name="TextBox 18"/>
          <p:cNvSpPr txBox="1"/>
          <p:nvPr/>
        </p:nvSpPr>
        <p:spPr>
          <a:xfrm>
            <a:off x="1399102" y="5225069"/>
            <a:ext cx="9525000" cy="523220"/>
          </a:xfrm>
          <a:prstGeom prst="rect">
            <a:avLst/>
          </a:prstGeom>
          <a:noFill/>
        </p:spPr>
        <p:txBody>
          <a:bodyPr wrap="square" rtlCol="0">
            <a:spAutoFit/>
          </a:bodyPr>
          <a:lstStyle/>
          <a:p>
            <a:pPr marL="742950" lvl="1"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improve the performance of deep learning models</a:t>
            </a:r>
          </a:p>
        </p:txBody>
      </p:sp>
      <p:sp>
        <p:nvSpPr>
          <p:cNvPr id="20" name="TextBox 19"/>
          <p:cNvSpPr txBox="1"/>
          <p:nvPr/>
        </p:nvSpPr>
        <p:spPr>
          <a:xfrm>
            <a:off x="1249469" y="4511781"/>
            <a:ext cx="7938543" cy="646331"/>
          </a:xfrm>
          <a:prstGeom prst="rect">
            <a:avLst/>
          </a:prstGeom>
          <a:noFill/>
        </p:spPr>
        <p:txBody>
          <a:bodyPr wrap="square" rtlCol="0">
            <a:spAutoFit/>
          </a:bodyPr>
          <a:lstStyle/>
          <a:p>
            <a:pPr marL="342900" indent="-342900">
              <a:buFont typeface="Wingdings" panose="05000000000000000000" pitchFamily="2" charset="2"/>
              <a:buChar char="q"/>
            </a:pPr>
            <a:r>
              <a:rPr lang="en-US" sz="3600" b="1" dirty="0">
                <a:solidFill>
                  <a:srgbClr val="0F025E"/>
                </a:solidFill>
                <a:latin typeface="Helvetica" panose="020B0604020202030204" pitchFamily="34" charset="0"/>
              </a:rPr>
              <a:t> Morphological Post-Processing</a:t>
            </a:r>
          </a:p>
        </p:txBody>
      </p:sp>
      <p:grpSp>
        <p:nvGrpSpPr>
          <p:cNvPr id="17" name="Group 16"/>
          <p:cNvGrpSpPr/>
          <p:nvPr/>
        </p:nvGrpSpPr>
        <p:grpSpPr>
          <a:xfrm>
            <a:off x="2467044" y="6377102"/>
            <a:ext cx="6864379" cy="397857"/>
            <a:chOff x="5002015" y="6656362"/>
            <a:chExt cx="6789448" cy="397857"/>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22" name="Rectangle 21"/>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23" name="TextBox 22"/>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28750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2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25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8" dur="25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25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25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28" dur="25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75296"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0" name="Rectangle 29"/>
          <p:cNvSpPr/>
          <p:nvPr/>
        </p:nvSpPr>
        <p:spPr>
          <a:xfrm>
            <a:off x="4875296" y="3212779"/>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48516" y="145758"/>
            <a:ext cx="10254710" cy="1015663"/>
          </a:xfrm>
          <a:prstGeom prst="rect">
            <a:avLst/>
          </a:prstGeom>
          <a:noFill/>
        </p:spPr>
        <p:txBody>
          <a:bodyPr wrap="square" rtlCol="0">
            <a:spAutoFit/>
          </a:bodyPr>
          <a:lstStyle/>
          <a:p>
            <a:r>
              <a:rPr lang="en-US" sz="6000" dirty="0">
                <a:solidFill>
                  <a:srgbClr val="FFFFFF"/>
                </a:solidFill>
                <a:latin typeface="DIN Condensed"/>
              </a:rPr>
              <a:t>3D CNN Based Methodology</a:t>
            </a:r>
          </a:p>
        </p:txBody>
      </p:sp>
      <p:sp>
        <p:nvSpPr>
          <p:cNvPr id="2" name="Rectangle 1"/>
          <p:cNvSpPr/>
          <p:nvPr/>
        </p:nvSpPr>
        <p:spPr>
          <a:xfrm>
            <a:off x="2332622" y="1739566"/>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75296" y="1739566"/>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62599"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3855893" y="2220829"/>
            <a:ext cx="9393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573128" y="2749780"/>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573128" y="422944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298764" y="5172577"/>
            <a:ext cx="3292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6" name="Group 25"/>
          <p:cNvGrpSpPr/>
          <p:nvPr/>
        </p:nvGrpSpPr>
        <p:grpSpPr>
          <a:xfrm>
            <a:off x="781116" y="1570963"/>
            <a:ext cx="1345867" cy="1270923"/>
            <a:chOff x="2042147" y="2813593"/>
            <a:chExt cx="2111334" cy="2111334"/>
          </a:xfrm>
        </p:grpSpPr>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sp>
        <p:nvSpPr>
          <p:cNvPr id="28" name="TextBox 27"/>
          <p:cNvSpPr txBox="1"/>
          <p:nvPr/>
        </p:nvSpPr>
        <p:spPr>
          <a:xfrm>
            <a:off x="2618713" y="2036163"/>
            <a:ext cx="784402" cy="369332"/>
          </a:xfrm>
          <a:prstGeom prst="rect">
            <a:avLst/>
          </a:prstGeom>
          <a:noFill/>
        </p:spPr>
        <p:txBody>
          <a:bodyPr wrap="square" rtlCol="0">
            <a:spAutoFit/>
          </a:bodyPr>
          <a:lstStyle/>
          <a:p>
            <a:pPr algn="ctr"/>
            <a:r>
              <a:rPr lang="en-US" dirty="0"/>
              <a:t>Input</a:t>
            </a:r>
          </a:p>
        </p:txBody>
      </p:sp>
      <p:sp>
        <p:nvSpPr>
          <p:cNvPr id="29" name="TextBox 28"/>
          <p:cNvSpPr txBox="1"/>
          <p:nvPr/>
        </p:nvSpPr>
        <p:spPr>
          <a:xfrm>
            <a:off x="4780876" y="2036163"/>
            <a:ext cx="1600873" cy="369332"/>
          </a:xfrm>
          <a:prstGeom prst="rect">
            <a:avLst/>
          </a:prstGeom>
          <a:noFill/>
        </p:spPr>
        <p:txBody>
          <a:bodyPr wrap="square" rtlCol="0">
            <a:spAutoFit/>
          </a:bodyPr>
          <a:lstStyle/>
          <a:p>
            <a:pPr algn="ctr"/>
            <a:r>
              <a:rPr lang="en-US" dirty="0"/>
              <a:t>Augmentation</a:t>
            </a:r>
          </a:p>
        </p:txBody>
      </p:sp>
      <p:sp>
        <p:nvSpPr>
          <p:cNvPr id="31" name="TextBox 30"/>
          <p:cNvSpPr txBox="1"/>
          <p:nvPr/>
        </p:nvSpPr>
        <p:spPr>
          <a:xfrm>
            <a:off x="5038051" y="3509376"/>
            <a:ext cx="1090033" cy="369332"/>
          </a:xfrm>
          <a:prstGeom prst="rect">
            <a:avLst/>
          </a:prstGeom>
          <a:noFill/>
        </p:spPr>
        <p:txBody>
          <a:bodyPr wrap="square" rtlCol="0">
            <a:spAutoFit/>
          </a:bodyPr>
          <a:lstStyle/>
          <a:p>
            <a:pPr algn="ctr"/>
            <a:r>
              <a:rPr lang="en-US" dirty="0"/>
              <a:t>Localizer</a:t>
            </a:r>
          </a:p>
        </p:txBody>
      </p:sp>
      <p:sp>
        <p:nvSpPr>
          <p:cNvPr id="36" name="TextBox 35"/>
          <p:cNvSpPr txBox="1"/>
          <p:nvPr/>
        </p:nvSpPr>
        <p:spPr>
          <a:xfrm>
            <a:off x="6611758" y="4969229"/>
            <a:ext cx="1497637" cy="369332"/>
          </a:xfrm>
          <a:prstGeom prst="rect">
            <a:avLst/>
          </a:prstGeom>
          <a:noFill/>
        </p:spPr>
        <p:txBody>
          <a:bodyPr wrap="square" rtlCol="0">
            <a:spAutoFit/>
          </a:bodyPr>
          <a:lstStyle/>
          <a:p>
            <a:pPr algn="ctr"/>
            <a:r>
              <a:rPr lang="en-US" dirty="0" err="1"/>
              <a:t>Thresholding</a:t>
            </a:r>
            <a:r>
              <a:rPr lang="en-US" dirty="0"/>
              <a:t> </a:t>
            </a:r>
          </a:p>
        </p:txBody>
      </p:sp>
      <p:sp>
        <p:nvSpPr>
          <p:cNvPr id="37" name="TextBox 36"/>
          <p:cNvSpPr txBox="1"/>
          <p:nvPr/>
        </p:nvSpPr>
        <p:spPr>
          <a:xfrm>
            <a:off x="5038051" y="4987911"/>
            <a:ext cx="1090033" cy="369332"/>
          </a:xfrm>
          <a:prstGeom prst="rect">
            <a:avLst/>
          </a:prstGeom>
          <a:noFill/>
        </p:spPr>
        <p:txBody>
          <a:bodyPr wrap="square" rtlCol="0">
            <a:spAutoFit/>
          </a:bodyPr>
          <a:lstStyle/>
          <a:p>
            <a:pPr algn="ctr"/>
            <a:r>
              <a:rPr lang="en-US" dirty="0"/>
              <a:t>Output</a:t>
            </a:r>
          </a:p>
        </p:txBody>
      </p:sp>
      <p:cxnSp>
        <p:nvCxnSpPr>
          <p:cNvPr id="39" name="Curved Connector 38"/>
          <p:cNvCxnSpPr/>
          <p:nvPr/>
        </p:nvCxnSpPr>
        <p:spPr>
          <a:xfrm flipV="1">
            <a:off x="6381749" y="1856655"/>
            <a:ext cx="1005840" cy="373699"/>
          </a:xfrm>
          <a:prstGeom prst="curvedConnector3">
            <a:avLst>
              <a:gd name="adj1" fmla="val 50000"/>
            </a:avLst>
          </a:prstGeom>
          <a:ln w="38100">
            <a:tailEnd type="triangle"/>
          </a:ln>
        </p:spPr>
        <p:style>
          <a:lnRef idx="3">
            <a:schemeClr val="dk1"/>
          </a:lnRef>
          <a:fillRef idx="0">
            <a:schemeClr val="dk1"/>
          </a:fillRef>
          <a:effectRef idx="2">
            <a:schemeClr val="dk1"/>
          </a:effectRef>
          <a:fontRef idx="minor">
            <a:schemeClr val="tx1"/>
          </a:fontRef>
        </p:style>
      </p:cxnSp>
      <p:grpSp>
        <p:nvGrpSpPr>
          <p:cNvPr id="46" name="Group 45"/>
          <p:cNvGrpSpPr/>
          <p:nvPr/>
        </p:nvGrpSpPr>
        <p:grpSpPr>
          <a:xfrm>
            <a:off x="2116031" y="3142156"/>
            <a:ext cx="1800114" cy="2358831"/>
            <a:chOff x="1206718" y="609600"/>
            <a:chExt cx="14886306" cy="20047937"/>
          </a:xfrm>
        </p:grpSpPr>
        <p:sp>
          <p:nvSpPr>
            <p:cNvPr id="102" name="Freeform 101"/>
            <p:cNvSpPr/>
            <p:nvPr/>
          </p:nvSpPr>
          <p:spPr>
            <a:xfrm>
              <a:off x="3273244" y="4419600"/>
              <a:ext cx="2641119" cy="11751469"/>
            </a:xfrm>
            <a:custGeom>
              <a:avLst/>
              <a:gdLst>
                <a:gd name="connsiteX0" fmla="*/ 1238250 w 1257300"/>
                <a:gd name="connsiteY0" fmla="*/ 0 h 4476750"/>
                <a:gd name="connsiteX1" fmla="*/ 19050 w 1257300"/>
                <a:gd name="connsiteY1" fmla="*/ 3581400 h 4476750"/>
                <a:gd name="connsiteX2" fmla="*/ 0 w 1257300"/>
                <a:gd name="connsiteY2" fmla="*/ 4476750 h 4476750"/>
                <a:gd name="connsiteX3" fmla="*/ 1257300 w 1257300"/>
                <a:gd name="connsiteY3" fmla="*/ 2609850 h 4476750"/>
                <a:gd name="connsiteX4" fmla="*/ 1238250 w 1257300"/>
                <a:gd name="connsiteY4" fmla="*/ 0 h 447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4476750">
                  <a:moveTo>
                    <a:pt x="1238250" y="0"/>
                  </a:moveTo>
                  <a:lnTo>
                    <a:pt x="19050" y="3581400"/>
                  </a:lnTo>
                  <a:lnTo>
                    <a:pt x="0" y="4476750"/>
                  </a:lnTo>
                  <a:lnTo>
                    <a:pt x="1257300" y="2609850"/>
                  </a:lnTo>
                  <a:lnTo>
                    <a:pt x="1238250" y="0"/>
                  </a:lnTo>
                  <a:close/>
                </a:path>
              </a:pathLst>
            </a:custGeom>
            <a:solidFill>
              <a:schemeClr val="bg2">
                <a:lumMod val="90000"/>
                <a:alpha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3" name="Rectangle 102"/>
            <p:cNvSpPr/>
            <p:nvPr/>
          </p:nvSpPr>
          <p:spPr>
            <a:xfrm>
              <a:off x="6634668" y="526970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4" name="Rectangle 103"/>
            <p:cNvSpPr/>
            <p:nvPr/>
          </p:nvSpPr>
          <p:spPr>
            <a:xfrm>
              <a:off x="6954803" y="566975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5" name="Rectangle 104"/>
            <p:cNvSpPr/>
            <p:nvPr/>
          </p:nvSpPr>
          <p:spPr>
            <a:xfrm>
              <a:off x="7274939" y="606980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6" name="Rectangle 105"/>
            <p:cNvSpPr/>
            <p:nvPr/>
          </p:nvSpPr>
          <p:spPr>
            <a:xfrm>
              <a:off x="7595074" y="646985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7" name="Rectangle 106"/>
            <p:cNvSpPr/>
            <p:nvPr/>
          </p:nvSpPr>
          <p:spPr>
            <a:xfrm>
              <a:off x="7915210" y="686990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8" name="Rectangle 107"/>
            <p:cNvSpPr/>
            <p:nvPr/>
          </p:nvSpPr>
          <p:spPr>
            <a:xfrm>
              <a:off x="8235346" y="726995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09" name="Rectangle 108"/>
            <p:cNvSpPr/>
            <p:nvPr/>
          </p:nvSpPr>
          <p:spPr>
            <a:xfrm>
              <a:off x="8555481" y="767000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10" name="Rectangle 109"/>
            <p:cNvSpPr/>
            <p:nvPr/>
          </p:nvSpPr>
          <p:spPr>
            <a:xfrm>
              <a:off x="8875617" y="8070056"/>
              <a:ext cx="2401017" cy="2800350"/>
            </a:xfrm>
            <a:prstGeom prst="rect">
              <a:avLst/>
            </a:prstGeom>
            <a:solidFill>
              <a:schemeClr val="accent3">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11" name="TextBox 110"/>
            <p:cNvSpPr txBox="1"/>
            <p:nvPr/>
          </p:nvSpPr>
          <p:spPr>
            <a:xfrm>
              <a:off x="8875616" y="4469619"/>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1</a:t>
              </a:r>
            </a:p>
          </p:txBody>
        </p:sp>
        <p:sp>
          <p:nvSpPr>
            <p:cNvPr id="112" name="TextBox 111"/>
            <p:cNvSpPr txBox="1"/>
            <p:nvPr/>
          </p:nvSpPr>
          <p:spPr>
            <a:xfrm>
              <a:off x="9195759" y="4869672"/>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2</a:t>
              </a:r>
            </a:p>
          </p:txBody>
        </p:sp>
        <p:sp>
          <p:nvSpPr>
            <p:cNvPr id="113" name="TextBox 112"/>
            <p:cNvSpPr txBox="1"/>
            <p:nvPr/>
          </p:nvSpPr>
          <p:spPr>
            <a:xfrm>
              <a:off x="9515893" y="5269724"/>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3</a:t>
              </a:r>
            </a:p>
          </p:txBody>
        </p:sp>
        <p:sp>
          <p:nvSpPr>
            <p:cNvPr id="114" name="TextBox 113"/>
            <p:cNvSpPr txBox="1"/>
            <p:nvPr/>
          </p:nvSpPr>
          <p:spPr>
            <a:xfrm>
              <a:off x="9836028" y="5669768"/>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4</a:t>
              </a:r>
            </a:p>
          </p:txBody>
        </p:sp>
        <p:sp>
          <p:nvSpPr>
            <p:cNvPr id="115" name="TextBox 114"/>
            <p:cNvSpPr txBox="1"/>
            <p:nvPr/>
          </p:nvSpPr>
          <p:spPr>
            <a:xfrm>
              <a:off x="10156171" y="6069821"/>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5</a:t>
              </a:r>
            </a:p>
          </p:txBody>
        </p:sp>
        <p:sp>
          <p:nvSpPr>
            <p:cNvPr id="116" name="TextBox 115"/>
            <p:cNvSpPr txBox="1"/>
            <p:nvPr/>
          </p:nvSpPr>
          <p:spPr>
            <a:xfrm>
              <a:off x="10476297" y="6469874"/>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6</a:t>
              </a:r>
            </a:p>
          </p:txBody>
        </p:sp>
        <p:sp>
          <p:nvSpPr>
            <p:cNvPr id="117" name="TextBox 116"/>
            <p:cNvSpPr txBox="1"/>
            <p:nvPr/>
          </p:nvSpPr>
          <p:spPr>
            <a:xfrm>
              <a:off x="10796431" y="6869892"/>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7</a:t>
              </a:r>
            </a:p>
          </p:txBody>
        </p:sp>
        <p:sp>
          <p:nvSpPr>
            <p:cNvPr id="118" name="TextBox 117"/>
            <p:cNvSpPr txBox="1"/>
            <p:nvPr/>
          </p:nvSpPr>
          <p:spPr>
            <a:xfrm>
              <a:off x="11116566" y="7269945"/>
              <a:ext cx="480202" cy="1177117"/>
            </a:xfrm>
            <a:prstGeom prst="rect">
              <a:avLst/>
            </a:prstGeom>
            <a:solidFill>
              <a:schemeClr val="bg1">
                <a:alpha val="0"/>
              </a:schemeClr>
            </a:solidFill>
            <a:ln>
              <a:noFill/>
            </a:ln>
          </p:spPr>
          <p:txBody>
            <a:bodyPr wrap="square" rtlCol="0">
              <a:spAutoFit/>
            </a:bodyPr>
            <a:lstStyle/>
            <a:p>
              <a:r>
                <a:rPr lang="en-US" sz="300" dirty="0">
                  <a:latin typeface="cmr12" pitchFamily="34" charset="0"/>
                </a:rPr>
                <a:t>8</a:t>
              </a:r>
            </a:p>
          </p:txBody>
        </p:sp>
        <p:sp>
          <p:nvSpPr>
            <p:cNvPr id="119" name="Rectangle 118"/>
            <p:cNvSpPr/>
            <p:nvPr/>
          </p:nvSpPr>
          <p:spPr>
            <a:xfrm>
              <a:off x="5914363" y="4419600"/>
              <a:ext cx="6242644" cy="6800850"/>
            </a:xfrm>
            <a:prstGeom prst="rect">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0" name="Freeform 119"/>
            <p:cNvSpPr/>
            <p:nvPr/>
          </p:nvSpPr>
          <p:spPr>
            <a:xfrm>
              <a:off x="3193210" y="11270456"/>
              <a:ext cx="8883762" cy="4850606"/>
            </a:xfrm>
            <a:custGeom>
              <a:avLst/>
              <a:gdLst>
                <a:gd name="connsiteX0" fmla="*/ 4229100 w 4229100"/>
                <a:gd name="connsiteY0" fmla="*/ 0 h 1847850"/>
                <a:gd name="connsiteX1" fmla="*/ 1257300 w 4229100"/>
                <a:gd name="connsiteY1" fmla="*/ 0 h 1847850"/>
                <a:gd name="connsiteX2" fmla="*/ 0 w 4229100"/>
                <a:gd name="connsiteY2" fmla="*/ 1847850 h 1847850"/>
                <a:gd name="connsiteX3" fmla="*/ 1104900 w 4229100"/>
                <a:gd name="connsiteY3" fmla="*/ 1847850 h 1847850"/>
                <a:gd name="connsiteX4" fmla="*/ 4229100 w 4229100"/>
                <a:gd name="connsiteY4" fmla="*/ 0 h 184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00" h="1847850">
                  <a:moveTo>
                    <a:pt x="4229100" y="0"/>
                  </a:moveTo>
                  <a:lnTo>
                    <a:pt x="1257300" y="0"/>
                  </a:lnTo>
                  <a:lnTo>
                    <a:pt x="0" y="1847850"/>
                  </a:lnTo>
                  <a:lnTo>
                    <a:pt x="1104900" y="1847850"/>
                  </a:lnTo>
                  <a:lnTo>
                    <a:pt x="4229100" y="0"/>
                  </a:lnTo>
                  <a:close/>
                </a:path>
              </a:pathLst>
            </a:cu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1" name="Cube 120"/>
            <p:cNvSpPr/>
            <p:nvPr/>
          </p:nvSpPr>
          <p:spPr>
            <a:xfrm>
              <a:off x="2392871" y="13620750"/>
              <a:ext cx="3201356" cy="4000500"/>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2" name="Cube 121"/>
            <p:cNvSpPr/>
            <p:nvPr/>
          </p:nvSpPr>
          <p:spPr>
            <a:xfrm>
              <a:off x="6874769" y="13620750"/>
              <a:ext cx="3201356" cy="4000500"/>
            </a:xfrm>
            <a:prstGeom prst="cub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3" name="Right Arrow 122"/>
            <p:cNvSpPr/>
            <p:nvPr/>
          </p:nvSpPr>
          <p:spPr>
            <a:xfrm>
              <a:off x="5274091" y="15420975"/>
              <a:ext cx="1600678" cy="800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4" name="Right Arrow 123"/>
            <p:cNvSpPr/>
            <p:nvPr/>
          </p:nvSpPr>
          <p:spPr>
            <a:xfrm>
              <a:off x="9755990" y="15420975"/>
              <a:ext cx="1600678" cy="800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5" name="Cube 124"/>
            <p:cNvSpPr/>
            <p:nvPr/>
          </p:nvSpPr>
          <p:spPr>
            <a:xfrm>
              <a:off x="11356667" y="13620750"/>
              <a:ext cx="3201356" cy="4000500"/>
            </a:xfrm>
            <a:prstGeom prst="cub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6" name="TextBox 125"/>
            <p:cNvSpPr txBox="1"/>
            <p:nvPr/>
          </p:nvSpPr>
          <p:spPr>
            <a:xfrm>
              <a:off x="4765519" y="609600"/>
              <a:ext cx="9407682" cy="1831080"/>
            </a:xfrm>
            <a:prstGeom prst="rect">
              <a:avLst/>
            </a:prstGeom>
            <a:noFill/>
          </p:spPr>
          <p:txBody>
            <a:bodyPr wrap="square" rtlCol="0">
              <a:spAutoFit/>
            </a:bodyPr>
            <a:lstStyle/>
            <a:p>
              <a:pPr algn="ctr"/>
              <a:r>
                <a:rPr lang="en-US" sz="800" b="1" u="sng" dirty="0">
                  <a:latin typeface="cmr12" pitchFamily="34" charset="0"/>
                </a:rPr>
                <a:t>Pre-Processing</a:t>
              </a:r>
            </a:p>
          </p:txBody>
        </p:sp>
        <p:sp>
          <p:nvSpPr>
            <p:cNvPr id="127" name="Rectangle 126"/>
            <p:cNvSpPr/>
            <p:nvPr/>
          </p:nvSpPr>
          <p:spPr>
            <a:xfrm>
              <a:off x="1206718" y="838200"/>
              <a:ext cx="14886306" cy="19819337"/>
            </a:xfrm>
            <a:prstGeom prst="rect">
              <a:avLst/>
            </a:prstGeom>
            <a:solidFill>
              <a:schemeClr val="bg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latin typeface="cmr12" pitchFamily="34" charset="0"/>
              </a:endParaRPr>
            </a:p>
          </p:txBody>
        </p:sp>
        <p:sp>
          <p:nvSpPr>
            <p:cNvPr id="128" name="TextBox 127"/>
            <p:cNvSpPr txBox="1"/>
            <p:nvPr/>
          </p:nvSpPr>
          <p:spPr>
            <a:xfrm>
              <a:off x="1657703" y="17405365"/>
              <a:ext cx="4181117" cy="2877404"/>
            </a:xfrm>
            <a:prstGeom prst="rect">
              <a:avLst/>
            </a:prstGeom>
            <a:noFill/>
          </p:spPr>
          <p:txBody>
            <a:bodyPr wrap="square" rtlCol="0">
              <a:spAutoFit/>
            </a:bodyPr>
            <a:lstStyle/>
            <a:p>
              <a:pPr algn="ctr"/>
              <a:r>
                <a:rPr lang="en-US" sz="800" b="1" dirty="0">
                  <a:latin typeface="cmr12" pitchFamily="34" charset="0"/>
                </a:rPr>
                <a:t>3D  Patch</a:t>
              </a:r>
            </a:p>
          </p:txBody>
        </p:sp>
        <p:sp>
          <p:nvSpPr>
            <p:cNvPr id="129" name="Rectangle 128"/>
            <p:cNvSpPr/>
            <p:nvPr/>
          </p:nvSpPr>
          <p:spPr>
            <a:xfrm>
              <a:off x="5085786" y="17621245"/>
              <a:ext cx="7459990" cy="2877404"/>
            </a:xfrm>
            <a:prstGeom prst="rect">
              <a:avLst/>
            </a:prstGeom>
          </p:spPr>
          <p:txBody>
            <a:bodyPr wrap="none">
              <a:spAutoFit/>
            </a:bodyPr>
            <a:lstStyle/>
            <a:p>
              <a:pPr algn="ctr"/>
              <a:r>
                <a:rPr lang="en-US" sz="800" b="1" dirty="0">
                  <a:latin typeface="cmr12" pitchFamily="34" charset="0"/>
                </a:rPr>
                <a:t>Normalized</a:t>
              </a:r>
            </a:p>
            <a:p>
              <a:pPr algn="ctr"/>
              <a:r>
                <a:rPr lang="en-US" sz="800" b="1" dirty="0">
                  <a:latin typeface="cmr12" pitchFamily="34" charset="0"/>
                </a:rPr>
                <a:t>3D Patch</a:t>
              </a:r>
            </a:p>
          </p:txBody>
        </p:sp>
        <p:sp>
          <p:nvSpPr>
            <p:cNvPr id="130" name="Rectangle 129"/>
            <p:cNvSpPr/>
            <p:nvPr/>
          </p:nvSpPr>
          <p:spPr>
            <a:xfrm>
              <a:off x="11067378" y="17983204"/>
              <a:ext cx="4969032" cy="1831080"/>
            </a:xfrm>
            <a:prstGeom prst="rect">
              <a:avLst/>
            </a:prstGeom>
          </p:spPr>
          <p:txBody>
            <a:bodyPr wrap="none">
              <a:spAutoFit/>
            </a:bodyPr>
            <a:lstStyle/>
            <a:p>
              <a:pPr algn="ctr"/>
              <a:r>
                <a:rPr lang="en-US" sz="800" b="1" dirty="0">
                  <a:latin typeface="cmr12" pitchFamily="34" charset="0"/>
                </a:rPr>
                <a:t>INPUT</a:t>
              </a:r>
            </a:p>
          </p:txBody>
        </p:sp>
      </p:grpSp>
      <p:grpSp>
        <p:nvGrpSpPr>
          <p:cNvPr id="47" name="Group 46"/>
          <p:cNvGrpSpPr/>
          <p:nvPr/>
        </p:nvGrpSpPr>
        <p:grpSpPr>
          <a:xfrm>
            <a:off x="7386064" y="1427475"/>
            <a:ext cx="2812397" cy="2839689"/>
            <a:chOff x="23568530" y="91458"/>
            <a:chExt cx="26581614" cy="35525112"/>
          </a:xfrm>
        </p:grpSpPr>
        <p:sp>
          <p:nvSpPr>
            <p:cNvPr id="48" name="Rectangle 47"/>
            <p:cNvSpPr/>
            <p:nvPr/>
          </p:nvSpPr>
          <p:spPr>
            <a:xfrm>
              <a:off x="24354951" y="91458"/>
              <a:ext cx="23690355" cy="35525112"/>
            </a:xfrm>
            <a:prstGeom prst="rect">
              <a:avLst/>
            </a:prstGeom>
            <a:solidFill>
              <a:schemeClr val="bg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5008" tIns="62504" rIns="125008" bIns="62504" rtlCol="0" anchor="ctr"/>
            <a:lstStyle/>
            <a:p>
              <a:pPr algn="ctr"/>
              <a:endParaRPr lang="en-US" sz="4400" dirty="0">
                <a:latin typeface="cmr12" pitchFamily="34" charset="0"/>
              </a:endParaRPr>
            </a:p>
          </p:txBody>
        </p:sp>
        <p:sp>
          <p:nvSpPr>
            <p:cNvPr id="49" name="TextBox 48"/>
            <p:cNvSpPr txBox="1"/>
            <p:nvPr/>
          </p:nvSpPr>
          <p:spPr>
            <a:xfrm>
              <a:off x="30179238" y="316267"/>
              <a:ext cx="13921514" cy="3515545"/>
            </a:xfrm>
            <a:prstGeom prst="rect">
              <a:avLst/>
            </a:prstGeom>
            <a:noFill/>
          </p:spPr>
          <p:txBody>
            <a:bodyPr wrap="square" lIns="125008" tIns="62504" rIns="125008" bIns="62504" rtlCol="0">
              <a:spAutoFit/>
            </a:bodyPr>
            <a:lstStyle/>
            <a:p>
              <a:pPr algn="ctr"/>
              <a:r>
                <a:rPr lang="en-US" sz="900" b="1" u="sng" dirty="0">
                  <a:latin typeface="cmr12" pitchFamily="34" charset="0"/>
                </a:rPr>
                <a:t>Data Augmentation</a:t>
              </a:r>
            </a:p>
          </p:txBody>
        </p:sp>
        <p:grpSp>
          <p:nvGrpSpPr>
            <p:cNvPr id="50" name="Group 49"/>
            <p:cNvGrpSpPr/>
            <p:nvPr/>
          </p:nvGrpSpPr>
          <p:grpSpPr>
            <a:xfrm>
              <a:off x="28405965" y="2691184"/>
              <a:ext cx="16658803" cy="10592829"/>
              <a:chOff x="21976658" y="2272954"/>
              <a:chExt cx="13327046" cy="6779411"/>
            </a:xfrm>
          </p:grpSpPr>
          <p:sp>
            <p:nvSpPr>
              <p:cNvPr id="92" name="Cube 91"/>
              <p:cNvSpPr/>
              <p:nvPr/>
            </p:nvSpPr>
            <p:spPr>
              <a:xfrm>
                <a:off x="22721480" y="4619624"/>
                <a:ext cx="1920814" cy="24003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3" name="Cube 92"/>
              <p:cNvSpPr/>
              <p:nvPr/>
            </p:nvSpPr>
            <p:spPr>
              <a:xfrm>
                <a:off x="26403039" y="4619624"/>
                <a:ext cx="1920814" cy="2400300"/>
              </a:xfrm>
              <a:prstGeom prst="cube">
                <a:avLst/>
              </a:prstGeom>
              <a:solidFill>
                <a:schemeClr val="accent5">
                  <a:lumMod val="40000"/>
                  <a:lumOff val="60000"/>
                </a:schemeClr>
              </a:solidFill>
              <a:ln>
                <a:solidFill>
                  <a:schemeClr val="tx1">
                    <a:lumMod val="75000"/>
                    <a:lumOff val="25000"/>
                  </a:schemeClr>
                </a:solidFill>
              </a:ln>
              <a:scene3d>
                <a:camera prst="orthographicFront">
                  <a:rot lat="0" lon="0"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4" name="Cube 93"/>
              <p:cNvSpPr/>
              <p:nvPr/>
            </p:nvSpPr>
            <p:spPr>
              <a:xfrm>
                <a:off x="26403039" y="4619624"/>
                <a:ext cx="1920814" cy="2400300"/>
              </a:xfrm>
              <a:prstGeom prst="cube">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5" name="Cube 94"/>
              <p:cNvSpPr/>
              <p:nvPr/>
            </p:nvSpPr>
            <p:spPr>
              <a:xfrm>
                <a:off x="30244666" y="4619624"/>
                <a:ext cx="1920814" cy="2400300"/>
              </a:xfrm>
              <a:prstGeom prst="cube">
                <a:avLst/>
              </a:prstGeom>
              <a:solidFill>
                <a:schemeClr val="accent6">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6" name="Right Arrow 95"/>
              <p:cNvSpPr/>
              <p:nvPr/>
            </p:nvSpPr>
            <p:spPr>
              <a:xfrm>
                <a:off x="24642294" y="5419724"/>
                <a:ext cx="1600678" cy="800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7" name="Right Arrow 96"/>
              <p:cNvSpPr/>
              <p:nvPr/>
            </p:nvSpPr>
            <p:spPr>
              <a:xfrm>
                <a:off x="28483921" y="5419724"/>
                <a:ext cx="1600678" cy="800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8" name="TextBox 97"/>
              <p:cNvSpPr txBox="1"/>
              <p:nvPr/>
            </p:nvSpPr>
            <p:spPr>
              <a:xfrm>
                <a:off x="23681884" y="7450616"/>
                <a:ext cx="7363115" cy="1601749"/>
              </a:xfrm>
              <a:prstGeom prst="rect">
                <a:avLst/>
              </a:prstGeom>
              <a:noFill/>
            </p:spPr>
            <p:txBody>
              <a:bodyPr wrap="square" rtlCol="0">
                <a:spAutoFit/>
              </a:bodyPr>
              <a:lstStyle/>
              <a:p>
                <a:pPr algn="ctr"/>
                <a:r>
                  <a:rPr lang="en-US" sz="700" b="1" dirty="0">
                    <a:solidFill>
                      <a:srgbClr val="C00000"/>
                    </a:solidFill>
                    <a:latin typeface="cmr12" pitchFamily="34" charset="0"/>
                  </a:rPr>
                  <a:t> (a) 3D- Rotation</a:t>
                </a:r>
              </a:p>
            </p:txBody>
          </p:sp>
          <p:sp>
            <p:nvSpPr>
              <p:cNvPr id="99" name="TextBox 98"/>
              <p:cNvSpPr txBox="1"/>
              <p:nvPr/>
            </p:nvSpPr>
            <p:spPr>
              <a:xfrm>
                <a:off x="29924516" y="3003239"/>
                <a:ext cx="5379188" cy="1601749"/>
              </a:xfrm>
              <a:prstGeom prst="rect">
                <a:avLst/>
              </a:prstGeom>
              <a:noFill/>
            </p:spPr>
            <p:txBody>
              <a:bodyPr wrap="square" rtlCol="0">
                <a:spAutoFit/>
              </a:bodyPr>
              <a:lstStyle/>
              <a:p>
                <a:r>
                  <a:rPr lang="en-US" sz="700" dirty="0">
                    <a:latin typeface="cmr12" pitchFamily="34" charset="0"/>
                  </a:rPr>
                  <a:t>Interpolation</a:t>
                </a:r>
              </a:p>
            </p:txBody>
          </p:sp>
          <p:sp>
            <p:nvSpPr>
              <p:cNvPr id="100" name="TextBox 99"/>
              <p:cNvSpPr txBox="1"/>
              <p:nvPr/>
            </p:nvSpPr>
            <p:spPr>
              <a:xfrm>
                <a:off x="25857685" y="2272954"/>
                <a:ext cx="4387088" cy="2464229"/>
              </a:xfrm>
              <a:prstGeom prst="rect">
                <a:avLst/>
              </a:prstGeom>
              <a:noFill/>
            </p:spPr>
            <p:txBody>
              <a:bodyPr wrap="square" rtlCol="0">
                <a:spAutoFit/>
              </a:bodyPr>
              <a:lstStyle/>
              <a:p>
                <a:r>
                  <a:rPr lang="en-US" sz="700" dirty="0">
                    <a:latin typeface="cmr12" pitchFamily="34" charset="0"/>
                  </a:rPr>
                  <a:t>Rotate &amp;</a:t>
                </a:r>
              </a:p>
              <a:p>
                <a:r>
                  <a:rPr lang="en-US" sz="700" dirty="0">
                    <a:latin typeface="cmr12" pitchFamily="34" charset="0"/>
                  </a:rPr>
                  <a:t>Cropping</a:t>
                </a:r>
              </a:p>
            </p:txBody>
          </p:sp>
          <p:sp>
            <p:nvSpPr>
              <p:cNvPr id="101" name="TextBox 100"/>
              <p:cNvSpPr txBox="1"/>
              <p:nvPr/>
            </p:nvSpPr>
            <p:spPr>
              <a:xfrm>
                <a:off x="21976658" y="3149246"/>
                <a:ext cx="4266312" cy="1601749"/>
              </a:xfrm>
              <a:prstGeom prst="rect">
                <a:avLst/>
              </a:prstGeom>
              <a:noFill/>
            </p:spPr>
            <p:txBody>
              <a:bodyPr wrap="square" rtlCol="0">
                <a:spAutoFit/>
              </a:bodyPr>
              <a:lstStyle/>
              <a:p>
                <a:r>
                  <a:rPr lang="en-US" sz="700" dirty="0">
                    <a:latin typeface="cmr12" pitchFamily="34" charset="0"/>
                  </a:rPr>
                  <a:t>3D-Patch</a:t>
                </a:r>
              </a:p>
            </p:txBody>
          </p:sp>
        </p:grpSp>
        <p:grpSp>
          <p:nvGrpSpPr>
            <p:cNvPr id="51" name="Group 50"/>
            <p:cNvGrpSpPr/>
            <p:nvPr/>
          </p:nvGrpSpPr>
          <p:grpSpPr>
            <a:xfrm>
              <a:off x="36516091" y="13692186"/>
              <a:ext cx="10180634" cy="5315588"/>
              <a:chOff x="23681879" y="17021175"/>
              <a:chExt cx="8144507" cy="3401976"/>
            </a:xfrm>
          </p:grpSpPr>
          <p:sp>
            <p:nvSpPr>
              <p:cNvPr id="88" name="Cube 87"/>
              <p:cNvSpPr/>
              <p:nvPr/>
            </p:nvSpPr>
            <p:spPr>
              <a:xfrm>
                <a:off x="25922836" y="17021175"/>
                <a:ext cx="1280542" cy="16002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89" name="Cube 88"/>
              <p:cNvSpPr/>
              <p:nvPr/>
            </p:nvSpPr>
            <p:spPr>
              <a:xfrm>
                <a:off x="28163785" y="17021175"/>
                <a:ext cx="1280542" cy="1600200"/>
              </a:xfrm>
              <a:prstGeom prst="cube">
                <a:avLst/>
              </a:prstGeom>
              <a:solidFill>
                <a:schemeClr val="accent4">
                  <a:lumMod val="60000"/>
                  <a:lumOff val="40000"/>
                </a:schemeClr>
              </a:solidFill>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0" name="Right Arrow 89"/>
              <p:cNvSpPr/>
              <p:nvPr/>
            </p:nvSpPr>
            <p:spPr>
              <a:xfrm>
                <a:off x="27203378" y="17421225"/>
                <a:ext cx="960407" cy="6000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91" name="TextBox 90"/>
              <p:cNvSpPr txBox="1"/>
              <p:nvPr/>
            </p:nvSpPr>
            <p:spPr>
              <a:xfrm>
                <a:off x="23681879" y="18821404"/>
                <a:ext cx="8144507" cy="1601747"/>
              </a:xfrm>
              <a:prstGeom prst="rect">
                <a:avLst/>
              </a:prstGeom>
              <a:noFill/>
            </p:spPr>
            <p:txBody>
              <a:bodyPr wrap="square" rtlCol="0">
                <a:spAutoFit/>
              </a:bodyPr>
              <a:lstStyle/>
              <a:p>
                <a:pPr algn="ctr"/>
                <a:r>
                  <a:rPr lang="en-US" sz="700" b="1" dirty="0">
                    <a:solidFill>
                      <a:srgbClr val="C00000"/>
                    </a:solidFill>
                    <a:latin typeface="cmr12" pitchFamily="34" charset="0"/>
                  </a:rPr>
                  <a:t> (d)  Left-Right Flip</a:t>
                </a:r>
              </a:p>
            </p:txBody>
          </p:sp>
        </p:grpSp>
        <p:grpSp>
          <p:nvGrpSpPr>
            <p:cNvPr id="52" name="Group 51"/>
            <p:cNvGrpSpPr/>
            <p:nvPr/>
          </p:nvGrpSpPr>
          <p:grpSpPr>
            <a:xfrm>
              <a:off x="23568530" y="12739690"/>
              <a:ext cx="13182461" cy="10384988"/>
              <a:chOff x="18578283" y="9820275"/>
              <a:chExt cx="10545967" cy="6646392"/>
            </a:xfrm>
          </p:grpSpPr>
          <p:sp>
            <p:nvSpPr>
              <p:cNvPr id="74" name="TextBox 73"/>
              <p:cNvSpPr txBox="1"/>
              <p:nvPr/>
            </p:nvSpPr>
            <p:spPr>
              <a:xfrm>
                <a:off x="19479995" y="11176438"/>
                <a:ext cx="8855418" cy="1601747"/>
              </a:xfrm>
              <a:prstGeom prst="rect">
                <a:avLst/>
              </a:prstGeom>
              <a:noFill/>
            </p:spPr>
            <p:txBody>
              <a:bodyPr wrap="square" rtlCol="0">
                <a:spAutoFit/>
              </a:bodyPr>
              <a:lstStyle/>
              <a:p>
                <a:r>
                  <a:rPr lang="en-US" sz="700" dirty="0">
                    <a:latin typeface="cmr12" pitchFamily="34" charset="0"/>
                  </a:rPr>
                  <a:t>Random Global Shifting</a:t>
                </a:r>
              </a:p>
            </p:txBody>
          </p:sp>
          <p:grpSp>
            <p:nvGrpSpPr>
              <p:cNvPr id="75" name="Group 74"/>
              <p:cNvGrpSpPr/>
              <p:nvPr/>
            </p:nvGrpSpPr>
            <p:grpSpPr>
              <a:xfrm>
                <a:off x="18578283" y="9820275"/>
                <a:ext cx="10545967" cy="6646392"/>
                <a:chOff x="18578283" y="9820275"/>
                <a:chExt cx="10545967" cy="6646392"/>
              </a:xfrm>
            </p:grpSpPr>
            <p:sp>
              <p:nvSpPr>
                <p:cNvPr id="76" name="Cube 75"/>
                <p:cNvSpPr/>
                <p:nvPr/>
              </p:nvSpPr>
              <p:spPr>
                <a:xfrm>
                  <a:off x="20640599" y="9820275"/>
                  <a:ext cx="1280542" cy="16002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77" name="Cube 76"/>
                <p:cNvSpPr/>
                <p:nvPr/>
              </p:nvSpPr>
              <p:spPr>
                <a:xfrm>
                  <a:off x="22881548" y="9820275"/>
                  <a:ext cx="1280542" cy="1600200"/>
                </a:xfrm>
                <a:prstGeom prst="cube">
                  <a:avLst/>
                </a:prstGeom>
                <a:solidFill>
                  <a:schemeClr val="bg2">
                    <a:lumMod val="9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78" name="TextBox 77"/>
                <p:cNvSpPr txBox="1"/>
                <p:nvPr/>
              </p:nvSpPr>
              <p:spPr>
                <a:xfrm>
                  <a:off x="21633067" y="9898283"/>
                  <a:ext cx="960402" cy="1961865"/>
                </a:xfrm>
                <a:prstGeom prst="rect">
                  <a:avLst/>
                </a:prstGeom>
                <a:noFill/>
              </p:spPr>
              <p:txBody>
                <a:bodyPr wrap="square" rtlCol="0">
                  <a:spAutoFit/>
                </a:bodyPr>
                <a:lstStyle/>
                <a:p>
                  <a:r>
                    <a:rPr lang="en-US" sz="900" b="1" dirty="0">
                      <a:latin typeface="cmr12" pitchFamily="34" charset="0"/>
                    </a:rPr>
                    <a:t>+</a:t>
                  </a:r>
                </a:p>
              </p:txBody>
            </p:sp>
            <p:sp>
              <p:nvSpPr>
                <p:cNvPr id="79" name="TextBox 78"/>
                <p:cNvSpPr txBox="1"/>
                <p:nvPr/>
              </p:nvSpPr>
              <p:spPr>
                <a:xfrm>
                  <a:off x="23931617" y="9924992"/>
                  <a:ext cx="960402" cy="1961865"/>
                </a:xfrm>
                <a:prstGeom prst="rect">
                  <a:avLst/>
                </a:prstGeom>
                <a:noFill/>
              </p:spPr>
              <p:txBody>
                <a:bodyPr wrap="square" rtlCol="0">
                  <a:spAutoFit/>
                </a:bodyPr>
                <a:lstStyle/>
                <a:p>
                  <a:r>
                    <a:rPr lang="en-US" sz="900" b="1" dirty="0">
                      <a:latin typeface="cmr12" pitchFamily="34" charset="0"/>
                    </a:rPr>
                    <a:t>=</a:t>
                  </a:r>
                </a:p>
              </p:txBody>
            </p:sp>
            <p:sp>
              <p:nvSpPr>
                <p:cNvPr id="80" name="Cube 79"/>
                <p:cNvSpPr/>
                <p:nvPr/>
              </p:nvSpPr>
              <p:spPr>
                <a:xfrm>
                  <a:off x="25122497" y="9820275"/>
                  <a:ext cx="1280542" cy="1600200"/>
                </a:xfrm>
                <a:prstGeom prst="cube">
                  <a:avLst/>
                </a:prstGeom>
                <a:solidFill>
                  <a:schemeClr val="accent3">
                    <a:lumMod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81" name="Cube 80"/>
                <p:cNvSpPr/>
                <p:nvPr/>
              </p:nvSpPr>
              <p:spPr>
                <a:xfrm>
                  <a:off x="20640599" y="12420600"/>
                  <a:ext cx="1280542" cy="16002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82" name="Cube 81"/>
                <p:cNvSpPr/>
                <p:nvPr/>
              </p:nvSpPr>
              <p:spPr>
                <a:xfrm>
                  <a:off x="22881548" y="12420600"/>
                  <a:ext cx="1280542" cy="1600200"/>
                </a:xfrm>
                <a:prstGeom prst="cube">
                  <a:avLst/>
                </a:prstGeom>
                <a:solidFill>
                  <a:schemeClr val="accent2">
                    <a:lumMod val="75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83" name="TextBox 82"/>
                <p:cNvSpPr txBox="1"/>
                <p:nvPr/>
              </p:nvSpPr>
              <p:spPr>
                <a:xfrm>
                  <a:off x="21633067" y="12376593"/>
                  <a:ext cx="960402" cy="1961865"/>
                </a:xfrm>
                <a:prstGeom prst="rect">
                  <a:avLst/>
                </a:prstGeom>
                <a:noFill/>
              </p:spPr>
              <p:txBody>
                <a:bodyPr wrap="square" rtlCol="0">
                  <a:spAutoFit/>
                </a:bodyPr>
                <a:lstStyle/>
                <a:p>
                  <a:r>
                    <a:rPr lang="en-US" sz="900" b="1" dirty="0">
                      <a:latin typeface="cmr12" pitchFamily="34" charset="0"/>
                    </a:rPr>
                    <a:t>X</a:t>
                  </a:r>
                </a:p>
              </p:txBody>
            </p:sp>
            <p:sp>
              <p:nvSpPr>
                <p:cNvPr id="84" name="TextBox 83"/>
                <p:cNvSpPr txBox="1"/>
                <p:nvPr/>
              </p:nvSpPr>
              <p:spPr>
                <a:xfrm>
                  <a:off x="23931617" y="12464313"/>
                  <a:ext cx="960402" cy="1961865"/>
                </a:xfrm>
                <a:prstGeom prst="rect">
                  <a:avLst/>
                </a:prstGeom>
                <a:noFill/>
              </p:spPr>
              <p:txBody>
                <a:bodyPr wrap="square" rtlCol="0">
                  <a:spAutoFit/>
                </a:bodyPr>
                <a:lstStyle/>
                <a:p>
                  <a:r>
                    <a:rPr lang="en-US" sz="900" b="1" dirty="0">
                      <a:latin typeface="cmr12" pitchFamily="34" charset="0"/>
                    </a:rPr>
                    <a:t>=</a:t>
                  </a:r>
                </a:p>
              </p:txBody>
            </p:sp>
            <p:sp>
              <p:nvSpPr>
                <p:cNvPr id="85" name="Cube 84"/>
                <p:cNvSpPr/>
                <p:nvPr/>
              </p:nvSpPr>
              <p:spPr>
                <a:xfrm>
                  <a:off x="25122497" y="12420600"/>
                  <a:ext cx="1280542" cy="1600200"/>
                </a:xfrm>
                <a:prstGeom prst="cube">
                  <a:avLst/>
                </a:prstGeom>
                <a:solidFill>
                  <a:schemeClr val="accent1">
                    <a:lumMod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86" name="TextBox 85"/>
                <p:cNvSpPr txBox="1"/>
                <p:nvPr/>
              </p:nvSpPr>
              <p:spPr>
                <a:xfrm>
                  <a:off x="19533461" y="13932199"/>
                  <a:ext cx="8486648" cy="1601747"/>
                </a:xfrm>
                <a:prstGeom prst="rect">
                  <a:avLst/>
                </a:prstGeom>
                <a:noFill/>
              </p:spPr>
              <p:txBody>
                <a:bodyPr wrap="square" rtlCol="0">
                  <a:spAutoFit/>
                </a:bodyPr>
                <a:lstStyle/>
                <a:p>
                  <a:r>
                    <a:rPr lang="en-US" sz="700" dirty="0">
                      <a:latin typeface="cmr12" pitchFamily="34" charset="0"/>
                    </a:rPr>
                    <a:t>Random Global Scaling</a:t>
                  </a:r>
                </a:p>
              </p:txBody>
            </p:sp>
            <p:sp>
              <p:nvSpPr>
                <p:cNvPr id="87" name="TextBox 86"/>
                <p:cNvSpPr txBox="1"/>
                <p:nvPr/>
              </p:nvSpPr>
              <p:spPr>
                <a:xfrm>
                  <a:off x="18578283" y="14864920"/>
                  <a:ext cx="10545967" cy="1601747"/>
                </a:xfrm>
                <a:prstGeom prst="rect">
                  <a:avLst/>
                </a:prstGeom>
                <a:noFill/>
              </p:spPr>
              <p:txBody>
                <a:bodyPr wrap="square" rtlCol="0">
                  <a:spAutoFit/>
                </a:bodyPr>
                <a:lstStyle/>
                <a:p>
                  <a:pPr algn="ctr"/>
                  <a:r>
                    <a:rPr lang="en-US" sz="700" b="1" dirty="0">
                      <a:solidFill>
                        <a:srgbClr val="C00000"/>
                      </a:solidFill>
                      <a:latin typeface="cmr12" pitchFamily="34" charset="0"/>
                    </a:rPr>
                    <a:t> (b) 3D Shifting and Scaling</a:t>
                  </a:r>
                </a:p>
              </p:txBody>
            </p:sp>
          </p:grpSp>
        </p:grpSp>
        <p:grpSp>
          <p:nvGrpSpPr>
            <p:cNvPr id="53" name="Group 52"/>
            <p:cNvGrpSpPr/>
            <p:nvPr/>
          </p:nvGrpSpPr>
          <p:grpSpPr>
            <a:xfrm>
              <a:off x="24798144" y="23505609"/>
              <a:ext cx="12673070" cy="10453770"/>
              <a:chOff x="27212187" y="9776263"/>
              <a:chExt cx="10138456" cy="6690412"/>
            </a:xfrm>
          </p:grpSpPr>
          <p:sp>
            <p:nvSpPr>
              <p:cNvPr id="61" name="Cube 60"/>
              <p:cNvSpPr/>
              <p:nvPr/>
            </p:nvSpPr>
            <p:spPr>
              <a:xfrm>
                <a:off x="28483921" y="9820275"/>
                <a:ext cx="1280542" cy="16002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62" name="Cube 61"/>
              <p:cNvSpPr/>
              <p:nvPr/>
            </p:nvSpPr>
            <p:spPr>
              <a:xfrm>
                <a:off x="30724870" y="9820275"/>
                <a:ext cx="1280542" cy="1600200"/>
              </a:xfrm>
              <a:prstGeom prst="cube">
                <a:avLst/>
              </a:prstGeom>
              <a:solidFill>
                <a:schemeClr val="tx2">
                  <a:lumMod val="20000"/>
                  <a:lumOff val="8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63" name="TextBox 62"/>
              <p:cNvSpPr txBox="1"/>
              <p:nvPr/>
            </p:nvSpPr>
            <p:spPr>
              <a:xfrm>
                <a:off x="29476380" y="9776263"/>
                <a:ext cx="960403" cy="1961865"/>
              </a:xfrm>
              <a:prstGeom prst="rect">
                <a:avLst/>
              </a:prstGeom>
              <a:noFill/>
            </p:spPr>
            <p:txBody>
              <a:bodyPr wrap="square" rtlCol="0">
                <a:spAutoFit/>
              </a:bodyPr>
              <a:lstStyle/>
              <a:p>
                <a:r>
                  <a:rPr lang="en-US" sz="900" b="1" dirty="0">
                    <a:latin typeface="cmr12" pitchFamily="34" charset="0"/>
                  </a:rPr>
                  <a:t>+</a:t>
                </a:r>
              </a:p>
            </p:txBody>
          </p:sp>
          <p:sp>
            <p:nvSpPr>
              <p:cNvPr id="64" name="TextBox 63"/>
              <p:cNvSpPr txBox="1"/>
              <p:nvPr/>
            </p:nvSpPr>
            <p:spPr>
              <a:xfrm>
                <a:off x="31717330" y="9802973"/>
                <a:ext cx="960403" cy="1961865"/>
              </a:xfrm>
              <a:prstGeom prst="rect">
                <a:avLst/>
              </a:prstGeom>
              <a:noFill/>
            </p:spPr>
            <p:txBody>
              <a:bodyPr wrap="square" rtlCol="0">
                <a:spAutoFit/>
              </a:bodyPr>
              <a:lstStyle/>
              <a:p>
                <a:r>
                  <a:rPr lang="en-US" sz="900" b="1" dirty="0">
                    <a:latin typeface="cmr12" pitchFamily="34" charset="0"/>
                  </a:rPr>
                  <a:t>=</a:t>
                </a:r>
              </a:p>
            </p:txBody>
          </p:sp>
          <p:sp>
            <p:nvSpPr>
              <p:cNvPr id="65" name="Cube 64"/>
              <p:cNvSpPr/>
              <p:nvPr/>
            </p:nvSpPr>
            <p:spPr>
              <a:xfrm>
                <a:off x="32965819" y="9820275"/>
                <a:ext cx="1280542" cy="1600200"/>
              </a:xfrm>
              <a:prstGeom prst="cube">
                <a:avLst/>
              </a:prstGeom>
              <a:solidFill>
                <a:schemeClr val="accent6">
                  <a:lumMod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66" name="Cube 65"/>
              <p:cNvSpPr/>
              <p:nvPr/>
            </p:nvSpPr>
            <p:spPr>
              <a:xfrm>
                <a:off x="28483921" y="12420600"/>
                <a:ext cx="1280542" cy="16002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67" name="Cube 66"/>
              <p:cNvSpPr/>
              <p:nvPr/>
            </p:nvSpPr>
            <p:spPr>
              <a:xfrm>
                <a:off x="30724870" y="12420600"/>
                <a:ext cx="1280542" cy="1600200"/>
              </a:xfrm>
              <a:prstGeom prst="cube">
                <a:avLst/>
              </a:prstGeom>
              <a:solidFill>
                <a:schemeClr val="tx1">
                  <a:lumMod val="50000"/>
                  <a:lumOff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68" name="TextBox 67"/>
              <p:cNvSpPr txBox="1"/>
              <p:nvPr/>
            </p:nvSpPr>
            <p:spPr>
              <a:xfrm>
                <a:off x="29476380" y="12376593"/>
                <a:ext cx="960403" cy="1961865"/>
              </a:xfrm>
              <a:prstGeom prst="rect">
                <a:avLst/>
              </a:prstGeom>
              <a:noFill/>
            </p:spPr>
            <p:txBody>
              <a:bodyPr wrap="square" rtlCol="0">
                <a:spAutoFit/>
              </a:bodyPr>
              <a:lstStyle/>
              <a:p>
                <a:r>
                  <a:rPr lang="en-US" sz="900" b="1" dirty="0">
                    <a:latin typeface="cmr12" pitchFamily="34" charset="0"/>
                  </a:rPr>
                  <a:t>X</a:t>
                </a:r>
              </a:p>
            </p:txBody>
          </p:sp>
          <p:sp>
            <p:nvSpPr>
              <p:cNvPr id="69" name="TextBox 68"/>
              <p:cNvSpPr txBox="1"/>
              <p:nvPr/>
            </p:nvSpPr>
            <p:spPr>
              <a:xfrm>
                <a:off x="31717330" y="12403311"/>
                <a:ext cx="960403" cy="1961865"/>
              </a:xfrm>
              <a:prstGeom prst="rect">
                <a:avLst/>
              </a:prstGeom>
              <a:noFill/>
            </p:spPr>
            <p:txBody>
              <a:bodyPr wrap="square" rtlCol="0">
                <a:spAutoFit/>
              </a:bodyPr>
              <a:lstStyle/>
              <a:p>
                <a:r>
                  <a:rPr lang="en-US" sz="900" b="1" dirty="0">
                    <a:latin typeface="cmr12" pitchFamily="34" charset="0"/>
                  </a:rPr>
                  <a:t>=</a:t>
                </a:r>
              </a:p>
            </p:txBody>
          </p:sp>
          <p:sp>
            <p:nvSpPr>
              <p:cNvPr id="70" name="Cube 69"/>
              <p:cNvSpPr/>
              <p:nvPr/>
            </p:nvSpPr>
            <p:spPr>
              <a:xfrm>
                <a:off x="32965819" y="12420600"/>
                <a:ext cx="1280542" cy="1600200"/>
              </a:xfrm>
              <a:prstGeom prst="cube">
                <a:avLst/>
              </a:prstGeom>
              <a:solidFill>
                <a:schemeClr val="accent5">
                  <a:lumMod val="5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71" name="TextBox 70"/>
              <p:cNvSpPr txBox="1"/>
              <p:nvPr/>
            </p:nvSpPr>
            <p:spPr>
              <a:xfrm>
                <a:off x="27212187" y="11176438"/>
                <a:ext cx="8658217" cy="1601747"/>
              </a:xfrm>
              <a:prstGeom prst="rect">
                <a:avLst/>
              </a:prstGeom>
              <a:noFill/>
            </p:spPr>
            <p:txBody>
              <a:bodyPr wrap="square" rtlCol="0">
                <a:spAutoFit/>
              </a:bodyPr>
              <a:lstStyle/>
              <a:p>
                <a:r>
                  <a:rPr lang="en-US" sz="700" dirty="0">
                    <a:latin typeface="cmr12" pitchFamily="34" charset="0"/>
                  </a:rPr>
                  <a:t>Random Noise addition</a:t>
                </a:r>
              </a:p>
            </p:txBody>
          </p:sp>
          <p:sp>
            <p:nvSpPr>
              <p:cNvPr id="72" name="TextBox 71"/>
              <p:cNvSpPr txBox="1"/>
              <p:nvPr/>
            </p:nvSpPr>
            <p:spPr>
              <a:xfrm>
                <a:off x="27280458" y="13871189"/>
                <a:ext cx="10070185" cy="1601747"/>
              </a:xfrm>
              <a:prstGeom prst="rect">
                <a:avLst/>
              </a:prstGeom>
              <a:noFill/>
            </p:spPr>
            <p:txBody>
              <a:bodyPr wrap="square" rtlCol="0">
                <a:spAutoFit/>
              </a:bodyPr>
              <a:lstStyle/>
              <a:p>
                <a:r>
                  <a:rPr lang="en-US" sz="700" dirty="0">
                    <a:latin typeface="cmr12" pitchFamily="34" charset="0"/>
                  </a:rPr>
                  <a:t>Random Noise Multiplication</a:t>
                </a:r>
              </a:p>
            </p:txBody>
          </p:sp>
          <p:sp>
            <p:nvSpPr>
              <p:cNvPr id="73" name="TextBox 72"/>
              <p:cNvSpPr txBox="1"/>
              <p:nvPr/>
            </p:nvSpPr>
            <p:spPr>
              <a:xfrm>
                <a:off x="27356653" y="14864928"/>
                <a:ext cx="8456135" cy="1601747"/>
              </a:xfrm>
              <a:prstGeom prst="rect">
                <a:avLst/>
              </a:prstGeom>
              <a:noFill/>
            </p:spPr>
            <p:txBody>
              <a:bodyPr wrap="square" rtlCol="0">
                <a:spAutoFit/>
              </a:bodyPr>
              <a:lstStyle/>
              <a:p>
                <a:pPr algn="ctr"/>
                <a:r>
                  <a:rPr lang="en-US" sz="700" b="1" dirty="0">
                    <a:solidFill>
                      <a:srgbClr val="C00000"/>
                    </a:solidFill>
                    <a:latin typeface="cmr12" pitchFamily="34" charset="0"/>
                  </a:rPr>
                  <a:t> (c) Noise Addition</a:t>
                </a:r>
              </a:p>
            </p:txBody>
          </p:sp>
        </p:grpSp>
        <p:grpSp>
          <p:nvGrpSpPr>
            <p:cNvPr id="54" name="Group 53"/>
            <p:cNvGrpSpPr/>
            <p:nvPr/>
          </p:nvGrpSpPr>
          <p:grpSpPr>
            <a:xfrm>
              <a:off x="35909246" y="21073675"/>
              <a:ext cx="14240898" cy="9051564"/>
              <a:chOff x="25146000" y="8991353"/>
              <a:chExt cx="11392719" cy="5793003"/>
            </a:xfrm>
          </p:grpSpPr>
          <p:sp>
            <p:nvSpPr>
              <p:cNvPr id="55" name="Cube 54"/>
              <p:cNvSpPr/>
              <p:nvPr/>
            </p:nvSpPr>
            <p:spPr>
              <a:xfrm>
                <a:off x="25374600" y="9372600"/>
                <a:ext cx="1920814" cy="2400300"/>
              </a:xfrm>
              <a:prstGeom prst="cube">
                <a:avLst/>
              </a:prstGeom>
              <a:solidFill>
                <a:schemeClr val="accent4">
                  <a:lumMod val="60000"/>
                  <a:lumOff val="40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56" name="Right Arrow 55"/>
              <p:cNvSpPr/>
              <p:nvPr/>
            </p:nvSpPr>
            <p:spPr>
              <a:xfrm>
                <a:off x="27203400" y="10058400"/>
                <a:ext cx="1600678" cy="8001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57" name="Cube 56"/>
              <p:cNvSpPr/>
              <p:nvPr/>
            </p:nvSpPr>
            <p:spPr>
              <a:xfrm>
                <a:off x="28879800" y="9372600"/>
                <a:ext cx="1920814" cy="2400300"/>
              </a:xfrm>
              <a:prstGeom prst="cube">
                <a:avLst/>
              </a:prstGeom>
              <a:solidFill>
                <a:schemeClr val="bg1">
                  <a:lumMod val="75000"/>
                </a:schemeClr>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cmr12" pitchFamily="34" charset="0"/>
                </a:endParaRPr>
              </a:p>
            </p:txBody>
          </p:sp>
          <p:sp>
            <p:nvSpPr>
              <p:cNvPr id="58" name="TextBox 57"/>
              <p:cNvSpPr txBox="1"/>
              <p:nvPr/>
            </p:nvSpPr>
            <p:spPr>
              <a:xfrm>
                <a:off x="25374592" y="12039611"/>
                <a:ext cx="5257798" cy="1601748"/>
              </a:xfrm>
              <a:prstGeom prst="rect">
                <a:avLst/>
              </a:prstGeom>
              <a:noFill/>
            </p:spPr>
            <p:txBody>
              <a:bodyPr wrap="square" rtlCol="0">
                <a:spAutoFit/>
              </a:bodyPr>
              <a:lstStyle/>
              <a:p>
                <a:pPr algn="ctr"/>
                <a:r>
                  <a:rPr lang="en-US" sz="700" dirty="0">
                    <a:latin typeface="cmr12" pitchFamily="34" charset="0"/>
                  </a:rPr>
                  <a:t>Blurring</a:t>
                </a:r>
              </a:p>
            </p:txBody>
          </p:sp>
          <p:sp>
            <p:nvSpPr>
              <p:cNvPr id="59" name="TextBox 58"/>
              <p:cNvSpPr txBox="1"/>
              <p:nvPr/>
            </p:nvSpPr>
            <p:spPr>
              <a:xfrm>
                <a:off x="30516692" y="8991353"/>
                <a:ext cx="6022027" cy="3326701"/>
              </a:xfrm>
              <a:prstGeom prst="rect">
                <a:avLst/>
              </a:prstGeom>
              <a:noFill/>
            </p:spPr>
            <p:txBody>
              <a:bodyPr wrap="square" rtlCol="0">
                <a:spAutoFit/>
              </a:bodyPr>
              <a:lstStyle/>
              <a:p>
                <a:r>
                  <a:rPr lang="en-US" sz="700" dirty="0">
                    <a:latin typeface="cmr12" pitchFamily="34" charset="0"/>
                  </a:rPr>
                  <a:t>*Median</a:t>
                </a:r>
              </a:p>
              <a:p>
                <a:r>
                  <a:rPr lang="en-US" sz="600" dirty="0">
                    <a:latin typeface="cmr12" pitchFamily="34" charset="0"/>
                  </a:rPr>
                  <a:t>*</a:t>
                </a:r>
                <a:r>
                  <a:rPr lang="en-US" sz="700" dirty="0">
                    <a:latin typeface="cmr12" pitchFamily="34" charset="0"/>
                  </a:rPr>
                  <a:t>Gaussian</a:t>
                </a:r>
              </a:p>
              <a:p>
                <a:r>
                  <a:rPr lang="en-US" sz="700" dirty="0">
                    <a:latin typeface="cmr12" pitchFamily="34" charset="0"/>
                  </a:rPr>
                  <a:t>*Average</a:t>
                </a:r>
              </a:p>
            </p:txBody>
          </p:sp>
          <p:sp>
            <p:nvSpPr>
              <p:cNvPr id="60" name="TextBox 59"/>
              <p:cNvSpPr txBox="1"/>
              <p:nvPr/>
            </p:nvSpPr>
            <p:spPr>
              <a:xfrm>
                <a:off x="25146000" y="13182608"/>
                <a:ext cx="7363121" cy="1601748"/>
              </a:xfrm>
              <a:prstGeom prst="rect">
                <a:avLst/>
              </a:prstGeom>
              <a:noFill/>
            </p:spPr>
            <p:txBody>
              <a:bodyPr wrap="square" rtlCol="0">
                <a:spAutoFit/>
              </a:bodyPr>
              <a:lstStyle/>
              <a:p>
                <a:pPr algn="ctr"/>
                <a:r>
                  <a:rPr lang="en-US" sz="700" b="1" dirty="0">
                    <a:solidFill>
                      <a:srgbClr val="C00000"/>
                    </a:solidFill>
                    <a:latin typeface="cmr12" pitchFamily="34" charset="0"/>
                  </a:rPr>
                  <a:t>     (e) 2D- Blurring</a:t>
                </a:r>
              </a:p>
            </p:txBody>
          </p:sp>
        </p:grpSp>
      </p:grpSp>
      <p:cxnSp>
        <p:nvCxnSpPr>
          <p:cNvPr id="131" name="Curved Connector 130"/>
          <p:cNvCxnSpPr/>
          <p:nvPr/>
        </p:nvCxnSpPr>
        <p:spPr>
          <a:xfrm>
            <a:off x="1951108" y="2787886"/>
            <a:ext cx="412039" cy="304110"/>
          </a:xfrm>
          <a:prstGeom prst="curvedConnector3">
            <a:avLst>
              <a:gd name="adj1" fmla="val 50000"/>
            </a:avLst>
          </a:prstGeom>
          <a:ln w="38100">
            <a:tailEnd type="triangle"/>
          </a:ln>
        </p:spPr>
        <p:style>
          <a:lnRef idx="3">
            <a:schemeClr val="dk1"/>
          </a:lnRef>
          <a:fillRef idx="0">
            <a:schemeClr val="dk1"/>
          </a:fillRef>
          <a:effectRef idx="2">
            <a:schemeClr val="dk1"/>
          </a:effectRef>
          <a:fontRef idx="minor">
            <a:schemeClr val="tx1"/>
          </a:fontRef>
        </p:style>
      </p:cxnSp>
      <p:cxnSp>
        <p:nvCxnSpPr>
          <p:cNvPr id="136" name="Straight Arrow Connector 135"/>
          <p:cNvCxnSpPr/>
          <p:nvPr/>
        </p:nvCxnSpPr>
        <p:spPr>
          <a:xfrm flipV="1">
            <a:off x="2965962" y="2711680"/>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rot="16200000">
            <a:off x="828679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50" name="Group 149"/>
          <p:cNvGrpSpPr/>
          <p:nvPr/>
        </p:nvGrpSpPr>
        <p:grpSpPr>
          <a:xfrm>
            <a:off x="4852999" y="2907152"/>
            <a:ext cx="1371600" cy="1371600"/>
            <a:chOff x="9362504" y="4539506"/>
            <a:chExt cx="1500109" cy="1500109"/>
          </a:xfrm>
        </p:grpSpPr>
        <p:pic>
          <p:nvPicPr>
            <p:cNvPr id="151" name="Picture 1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152" name="Picture 15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153" name="Picture 1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154" name="Picture 1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155" name="Picture 1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156" name="Picture 15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157" name="Picture 1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158" name="Picture 15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sp>
        <p:nvSpPr>
          <p:cNvPr id="159" name="TextBox 158"/>
          <p:cNvSpPr txBox="1"/>
          <p:nvPr/>
        </p:nvSpPr>
        <p:spPr>
          <a:xfrm>
            <a:off x="4568783" y="1207007"/>
            <a:ext cx="2163103" cy="523220"/>
          </a:xfrm>
          <a:prstGeom prst="rect">
            <a:avLst/>
          </a:prstGeom>
          <a:noFill/>
        </p:spPr>
        <p:txBody>
          <a:bodyPr wrap="square" rtlCol="0">
            <a:spAutoFit/>
          </a:bodyPr>
          <a:lstStyle/>
          <a:p>
            <a:r>
              <a:rPr lang="en-US" sz="2800" b="1" dirty="0">
                <a:solidFill>
                  <a:schemeClr val="accent6">
                    <a:lumMod val="50000"/>
                  </a:schemeClr>
                </a:solidFill>
                <a:latin typeface="Agency FB" panose="020B0503020202020204" pitchFamily="34" charset="0"/>
              </a:rPr>
              <a:t>During Training </a:t>
            </a:r>
          </a:p>
        </p:txBody>
      </p:sp>
      <p:sp>
        <p:nvSpPr>
          <p:cNvPr id="160" name="TextBox 159"/>
          <p:cNvSpPr txBox="1"/>
          <p:nvPr/>
        </p:nvSpPr>
        <p:spPr>
          <a:xfrm>
            <a:off x="4568783" y="1201531"/>
            <a:ext cx="2163103" cy="523220"/>
          </a:xfrm>
          <a:prstGeom prst="rect">
            <a:avLst/>
          </a:prstGeom>
          <a:noFill/>
        </p:spPr>
        <p:txBody>
          <a:bodyPr wrap="square" rtlCol="0">
            <a:spAutoFit/>
          </a:bodyPr>
          <a:lstStyle/>
          <a:p>
            <a:r>
              <a:rPr lang="en-US" sz="2800" b="1" dirty="0">
                <a:solidFill>
                  <a:schemeClr val="accent6">
                    <a:lumMod val="50000"/>
                  </a:schemeClr>
                </a:solidFill>
                <a:latin typeface="Agency FB" panose="020B0503020202020204" pitchFamily="34" charset="0"/>
              </a:rPr>
              <a:t>During Testing</a:t>
            </a:r>
          </a:p>
        </p:txBody>
      </p:sp>
      <p:sp>
        <p:nvSpPr>
          <p:cNvPr id="162" name="TextBox 161"/>
          <p:cNvSpPr txBox="1"/>
          <p:nvPr/>
        </p:nvSpPr>
        <p:spPr>
          <a:xfrm>
            <a:off x="806851" y="2855479"/>
            <a:ext cx="1393116" cy="584775"/>
          </a:xfrm>
          <a:prstGeom prst="rect">
            <a:avLst/>
          </a:prstGeom>
          <a:noFill/>
        </p:spPr>
        <p:txBody>
          <a:bodyPr wrap="square" rtlCol="0">
            <a:spAutoFit/>
          </a:bodyPr>
          <a:lstStyle/>
          <a:p>
            <a:pPr algn="ctr"/>
            <a:r>
              <a:rPr lang="en-US" sz="1600" dirty="0">
                <a:solidFill>
                  <a:schemeClr val="accent6">
                    <a:lumMod val="50000"/>
                  </a:schemeClr>
                </a:solidFill>
              </a:rPr>
              <a:t>8 consecutive slices</a:t>
            </a:r>
          </a:p>
        </p:txBody>
      </p:sp>
      <p:grpSp>
        <p:nvGrpSpPr>
          <p:cNvPr id="163" name="Group 162"/>
          <p:cNvGrpSpPr/>
          <p:nvPr/>
        </p:nvGrpSpPr>
        <p:grpSpPr>
          <a:xfrm>
            <a:off x="2322061" y="3362913"/>
            <a:ext cx="1345867" cy="1270923"/>
            <a:chOff x="2042147" y="2813593"/>
            <a:chExt cx="2111334" cy="2111334"/>
          </a:xfrm>
        </p:grpSpPr>
        <p:pic>
          <p:nvPicPr>
            <p:cNvPr id="164" name="Picture 1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65" name="Picture 1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166" name="Picture 1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16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169" name="Picture 16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170" name="Picture 1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171" name="Picture 17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grpSp>
        <p:nvGrpSpPr>
          <p:cNvPr id="181" name="Group 180"/>
          <p:cNvGrpSpPr/>
          <p:nvPr/>
        </p:nvGrpSpPr>
        <p:grpSpPr>
          <a:xfrm>
            <a:off x="2705248" y="1622134"/>
            <a:ext cx="1345867" cy="1270923"/>
            <a:chOff x="2042147" y="2813593"/>
            <a:chExt cx="2111334" cy="2111334"/>
          </a:xfrm>
        </p:grpSpPr>
        <p:pic>
          <p:nvPicPr>
            <p:cNvPr id="182" name="Picture 1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83" name="Picture 1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184" name="Picture 1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186" name="Picture 1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187" name="Picture 1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188" name="Picture 18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189" name="Picture 18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grpSp>
        <p:nvGrpSpPr>
          <p:cNvPr id="190" name="Group 189"/>
          <p:cNvGrpSpPr/>
          <p:nvPr/>
        </p:nvGrpSpPr>
        <p:grpSpPr>
          <a:xfrm>
            <a:off x="4882312" y="1531841"/>
            <a:ext cx="1345867" cy="1270923"/>
            <a:chOff x="2042147" y="2813593"/>
            <a:chExt cx="2111334" cy="2111334"/>
          </a:xfrm>
        </p:grpSpPr>
        <p:pic>
          <p:nvPicPr>
            <p:cNvPr id="191" name="Picture 1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92" name="Picture 1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193" name="Picture 1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194" name="Picture 1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196" name="Picture 19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197" name="Picture 19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198" name="Picture 1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grpSp>
        <p:nvGrpSpPr>
          <p:cNvPr id="199" name="Group 198"/>
          <p:cNvGrpSpPr/>
          <p:nvPr/>
        </p:nvGrpSpPr>
        <p:grpSpPr>
          <a:xfrm>
            <a:off x="5005399" y="3059552"/>
            <a:ext cx="1338271" cy="1299647"/>
            <a:chOff x="9362504" y="4539506"/>
            <a:chExt cx="1500109" cy="1500109"/>
          </a:xfrm>
        </p:grpSpPr>
        <p:pic>
          <p:nvPicPr>
            <p:cNvPr id="200" name="Picture 19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201" name="Picture 20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202" name="Picture 20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203" name="Picture 2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204" name="Picture 20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205" name="Picture 2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206" name="Picture 20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207" name="Picture 20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cxnSp>
        <p:nvCxnSpPr>
          <p:cNvPr id="208" name="Straight Arrow Connector 207"/>
          <p:cNvCxnSpPr/>
          <p:nvPr/>
        </p:nvCxnSpPr>
        <p:spPr>
          <a:xfrm rot="16200000">
            <a:off x="2116031" y="1984966"/>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74" name="Group 173"/>
          <p:cNvGrpSpPr/>
          <p:nvPr/>
        </p:nvGrpSpPr>
        <p:grpSpPr>
          <a:xfrm>
            <a:off x="3002437" y="1570963"/>
            <a:ext cx="1345867" cy="1270923"/>
            <a:chOff x="2042147" y="2813593"/>
            <a:chExt cx="2111334" cy="2111334"/>
          </a:xfrm>
        </p:grpSpPr>
        <p:pic>
          <p:nvPicPr>
            <p:cNvPr id="175" name="Picture 1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2147" y="2813593"/>
              <a:ext cx="1061334" cy="1061334"/>
            </a:xfrm>
            <a:prstGeom prst="rect">
              <a:avLst/>
            </a:prstGeom>
            <a:scene3d>
              <a:camera prst="isometricOffAxis2Right"/>
              <a:lightRig rig="threePt" dir="t"/>
            </a:scene3d>
            <a:sp3d z="25400" contourW="38100"/>
          </p:spPr>
        </p:pic>
        <p:pic>
          <p:nvPicPr>
            <p:cNvPr id="176" name="Picture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147" y="2963593"/>
              <a:ext cx="1061334" cy="1061334"/>
            </a:xfrm>
            <a:prstGeom prst="rect">
              <a:avLst/>
            </a:prstGeom>
            <a:scene3d>
              <a:camera prst="isometricOffAxis2Right"/>
              <a:lightRig rig="threePt" dir="t"/>
            </a:scene3d>
            <a:sp3d z="25400" contourW="38100"/>
          </p:spPr>
        </p:pic>
        <p:pic>
          <p:nvPicPr>
            <p:cNvPr id="177" name="Picture 1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147" y="3113593"/>
              <a:ext cx="1061334" cy="1061334"/>
            </a:xfrm>
            <a:prstGeom prst="rect">
              <a:avLst/>
            </a:prstGeom>
            <a:scene3d>
              <a:camera prst="isometricOffAxis2Right"/>
              <a:lightRig rig="threePt" dir="t"/>
            </a:scene3d>
            <a:sp3d z="25400" contourW="38100"/>
          </p:spPr>
        </p:pic>
        <p:pic>
          <p:nvPicPr>
            <p:cNvPr id="178" name="Picture 1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147" y="3263593"/>
              <a:ext cx="1061334" cy="1061334"/>
            </a:xfrm>
            <a:prstGeom prst="rect">
              <a:avLst/>
            </a:prstGeom>
            <a:scene3d>
              <a:camera prst="isometricOffAxis2Right"/>
              <a:lightRig rig="threePt" dir="t"/>
            </a:scene3d>
            <a:sp3d z="25400" contourW="38100"/>
          </p:spPr>
        </p:pic>
        <p:pic>
          <p:nvPicPr>
            <p:cNvPr id="179" name="Picture 1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2147" y="3413593"/>
              <a:ext cx="1061334" cy="1061334"/>
            </a:xfrm>
            <a:prstGeom prst="rect">
              <a:avLst/>
            </a:prstGeom>
            <a:scene3d>
              <a:camera prst="isometricOffAxis2Right"/>
              <a:lightRig rig="threePt" dir="t"/>
            </a:scene3d>
            <a:sp3d z="25400" contourW="38100"/>
          </p:spPr>
        </p:pic>
        <p:pic>
          <p:nvPicPr>
            <p:cNvPr id="180" name="Picture 17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2147" y="3563593"/>
              <a:ext cx="1061334" cy="1061334"/>
            </a:xfrm>
            <a:prstGeom prst="rect">
              <a:avLst/>
            </a:prstGeom>
            <a:scene3d>
              <a:camera prst="isometricOffAxis2Right"/>
              <a:lightRig rig="threePt" dir="t"/>
            </a:scene3d>
            <a:sp3d z="25400" contourW="38100"/>
          </p:spPr>
        </p:pic>
        <p:pic>
          <p:nvPicPr>
            <p:cNvPr id="209" name="Picture 20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42147" y="3713593"/>
              <a:ext cx="1061334" cy="1061334"/>
            </a:xfrm>
            <a:prstGeom prst="rect">
              <a:avLst/>
            </a:prstGeom>
            <a:scene3d>
              <a:camera prst="isometricOffAxis2Right"/>
              <a:lightRig rig="threePt" dir="t"/>
            </a:scene3d>
            <a:sp3d z="25400" contourW="38100"/>
          </p:spPr>
        </p:pic>
        <p:pic>
          <p:nvPicPr>
            <p:cNvPr id="210" name="Picture 20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92147" y="3863593"/>
              <a:ext cx="1061334" cy="1061334"/>
            </a:xfrm>
            <a:prstGeom prst="rect">
              <a:avLst/>
            </a:prstGeom>
            <a:scene3d>
              <a:camera prst="isometricOffAxis2Right"/>
              <a:lightRig rig="threePt" dir="t"/>
            </a:scene3d>
            <a:sp3d z="25400" contourW="38100"/>
          </p:spPr>
        </p:pic>
      </p:grpSp>
      <p:sp>
        <p:nvSpPr>
          <p:cNvPr id="6" name="Arc 5"/>
          <p:cNvSpPr/>
          <p:nvPr/>
        </p:nvSpPr>
        <p:spPr>
          <a:xfrm>
            <a:off x="2295158" y="2125268"/>
            <a:ext cx="3269160" cy="1838890"/>
          </a:xfrm>
          <a:prstGeom prst="arc">
            <a:avLst>
              <a:gd name="adj1" fmla="val 15659911"/>
              <a:gd name="adj2" fmla="val 252687"/>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3" name="Group 222"/>
          <p:cNvGrpSpPr/>
          <p:nvPr/>
        </p:nvGrpSpPr>
        <p:grpSpPr>
          <a:xfrm>
            <a:off x="4852825" y="2907152"/>
            <a:ext cx="1371600" cy="1371600"/>
            <a:chOff x="9362504" y="4539506"/>
            <a:chExt cx="1500109" cy="1500109"/>
          </a:xfrm>
        </p:grpSpPr>
        <p:pic>
          <p:nvPicPr>
            <p:cNvPr id="224" name="Picture 2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225" name="Picture 2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226" name="Picture 2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227" name="Picture 2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228" name="Picture 2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229" name="Picture 22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230" name="Picture 22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231" name="Picture 23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grpSp>
        <p:nvGrpSpPr>
          <p:cNvPr id="242" name="Group 241"/>
          <p:cNvGrpSpPr/>
          <p:nvPr/>
        </p:nvGrpSpPr>
        <p:grpSpPr>
          <a:xfrm>
            <a:off x="4948645" y="4457411"/>
            <a:ext cx="1371600" cy="1371600"/>
            <a:chOff x="9362504" y="4539506"/>
            <a:chExt cx="1500109" cy="1500109"/>
          </a:xfrm>
        </p:grpSpPr>
        <p:pic>
          <p:nvPicPr>
            <p:cNvPr id="243" name="Picture 2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244" name="Picture 2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245" name="Picture 2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246" name="Picture 2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247" name="Picture 2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248" name="Picture 24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249" name="Picture 24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250" name="Picture 2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grpSp>
        <p:nvGrpSpPr>
          <p:cNvPr id="251" name="Group 250"/>
          <p:cNvGrpSpPr/>
          <p:nvPr/>
        </p:nvGrpSpPr>
        <p:grpSpPr>
          <a:xfrm>
            <a:off x="6812976" y="4457411"/>
            <a:ext cx="1371600" cy="1371600"/>
            <a:chOff x="9362504" y="4539506"/>
            <a:chExt cx="1500109" cy="1500109"/>
          </a:xfrm>
        </p:grpSpPr>
        <p:pic>
          <p:nvPicPr>
            <p:cNvPr id="252" name="Picture 25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253" name="Picture 25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254" name="Picture 25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255" name="Picture 25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256" name="Picture 25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257" name="Picture 25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258" name="Picture 2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259" name="Picture 25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sp>
        <p:nvSpPr>
          <p:cNvPr id="3" name="Oval 2"/>
          <p:cNvSpPr/>
          <p:nvPr/>
        </p:nvSpPr>
        <p:spPr>
          <a:xfrm>
            <a:off x="4771390" y="2827232"/>
            <a:ext cx="1643322" cy="175227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CA70E94C-8395-4817-8478-8865915CB9AD}" type="slidenum">
              <a:rPr lang="en-US" smtClean="0"/>
              <a:t>9</a:t>
            </a:fld>
            <a:endParaRPr lang="en-US"/>
          </a:p>
        </p:txBody>
      </p:sp>
      <p:sp>
        <p:nvSpPr>
          <p:cNvPr id="10" name="TextBox 9"/>
          <p:cNvSpPr txBox="1"/>
          <p:nvPr/>
        </p:nvSpPr>
        <p:spPr>
          <a:xfrm>
            <a:off x="1075378" y="6897809"/>
            <a:ext cx="8395312" cy="2862322"/>
          </a:xfrm>
          <a:prstGeom prst="rect">
            <a:avLst/>
          </a:prstGeom>
          <a:noFill/>
        </p:spPr>
        <p:txBody>
          <a:bodyPr wrap="none" rtlCol="0">
            <a:spAutoFit/>
          </a:bodyPr>
          <a:lstStyle/>
          <a:p>
            <a:r>
              <a:rPr lang="en-US" b="1" dirty="0"/>
              <a:t>Speech</a:t>
            </a:r>
            <a:r>
              <a:rPr lang="en-US" dirty="0"/>
              <a:t> : </a:t>
            </a:r>
          </a:p>
          <a:p>
            <a:r>
              <a:rPr lang="en-US" dirty="0"/>
              <a:t>Now we will describe our methodology.</a:t>
            </a:r>
          </a:p>
          <a:p>
            <a:r>
              <a:rPr lang="en-US" dirty="0"/>
              <a:t>The input data is created by taking 8 consecutive slices together and normalizing </a:t>
            </a:r>
          </a:p>
          <a:p>
            <a:r>
              <a:rPr lang="en-US" dirty="0"/>
              <a:t>them. Then different types of augmentations such as random rotation, shifting, scaling, </a:t>
            </a:r>
          </a:p>
          <a:p>
            <a:r>
              <a:rPr lang="en-US" dirty="0"/>
              <a:t>noise addition </a:t>
            </a:r>
            <a:r>
              <a:rPr lang="en-US" dirty="0" err="1"/>
              <a:t>etc</a:t>
            </a:r>
            <a:r>
              <a:rPr lang="en-US" dirty="0"/>
              <a:t> were applied. </a:t>
            </a:r>
          </a:p>
          <a:p>
            <a:r>
              <a:rPr lang="en-US" dirty="0"/>
              <a:t>Then it was fed to our localizer model which outputs the binary segmentation</a:t>
            </a:r>
          </a:p>
          <a:p>
            <a:r>
              <a:rPr lang="en-US" dirty="0"/>
              <a:t>masks. </a:t>
            </a:r>
          </a:p>
          <a:p>
            <a:r>
              <a:rPr lang="en-US" dirty="0"/>
              <a:t>During testing, the same procedure is followed and further post processing was </a:t>
            </a:r>
          </a:p>
          <a:p>
            <a:r>
              <a:rPr lang="en-US" dirty="0"/>
              <a:t>applied on the output mask probabilities. </a:t>
            </a:r>
          </a:p>
          <a:p>
            <a:endParaRPr lang="en-US" dirty="0"/>
          </a:p>
        </p:txBody>
      </p:sp>
      <p:sp>
        <p:nvSpPr>
          <p:cNvPr id="214" name="Rectangle 213"/>
          <p:cNvSpPr/>
          <p:nvPr/>
        </p:nvSpPr>
        <p:spPr>
          <a:xfrm>
            <a:off x="8491664" y="4691314"/>
            <a:ext cx="1395664" cy="962526"/>
          </a:xfrm>
          <a:prstGeom prst="rect">
            <a:avLst/>
          </a:prstGeom>
          <a:solidFill>
            <a:schemeClr val="accent4">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Arrow Connector 214"/>
          <p:cNvCxnSpPr/>
          <p:nvPr/>
        </p:nvCxnSpPr>
        <p:spPr>
          <a:xfrm rot="16200000">
            <a:off x="10092587" y="4990138"/>
            <a:ext cx="0" cy="392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16" name="Group 215"/>
          <p:cNvGrpSpPr/>
          <p:nvPr/>
        </p:nvGrpSpPr>
        <p:grpSpPr>
          <a:xfrm>
            <a:off x="8519773" y="4457411"/>
            <a:ext cx="1371600" cy="1371600"/>
            <a:chOff x="9362504" y="4539506"/>
            <a:chExt cx="1500109" cy="1500109"/>
          </a:xfrm>
        </p:grpSpPr>
        <p:pic>
          <p:nvPicPr>
            <p:cNvPr id="217" name="Picture 2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62504" y="4539506"/>
              <a:ext cx="450109" cy="450109"/>
            </a:xfrm>
            <a:prstGeom prst="rect">
              <a:avLst/>
            </a:prstGeom>
            <a:scene3d>
              <a:camera prst="isometricRightUp">
                <a:rot lat="1800000" lon="18000000" rev="0"/>
              </a:camera>
              <a:lightRig rig="threePt" dir="t"/>
            </a:scene3d>
            <a:sp3d contourW="38100"/>
          </p:spPr>
        </p:pic>
        <p:pic>
          <p:nvPicPr>
            <p:cNvPr id="218" name="Picture 2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12504" y="4689506"/>
              <a:ext cx="450109" cy="450109"/>
            </a:xfrm>
            <a:prstGeom prst="rect">
              <a:avLst/>
            </a:prstGeom>
            <a:scene3d>
              <a:camera prst="isometricRightUp">
                <a:rot lat="1800000" lon="18000000" rev="0"/>
              </a:camera>
              <a:lightRig rig="threePt" dir="t"/>
            </a:scene3d>
            <a:sp3d contourW="38100"/>
          </p:spPr>
        </p:pic>
        <p:pic>
          <p:nvPicPr>
            <p:cNvPr id="219" name="Picture 2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62504" y="4839506"/>
              <a:ext cx="450109" cy="450109"/>
            </a:xfrm>
            <a:prstGeom prst="rect">
              <a:avLst/>
            </a:prstGeom>
            <a:scene3d>
              <a:camera prst="isometricRightUp">
                <a:rot lat="1800000" lon="18000000" rev="0"/>
              </a:camera>
              <a:lightRig rig="threePt" dir="t"/>
            </a:scene3d>
            <a:sp3d contourW="38100"/>
          </p:spPr>
        </p:pic>
        <p:pic>
          <p:nvPicPr>
            <p:cNvPr id="220" name="Picture 2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812504" y="4989506"/>
              <a:ext cx="450109" cy="450109"/>
            </a:xfrm>
            <a:prstGeom prst="rect">
              <a:avLst/>
            </a:prstGeom>
            <a:scene3d>
              <a:camera prst="isometricRightUp">
                <a:rot lat="1800000" lon="18000000" rev="0"/>
              </a:camera>
              <a:lightRig rig="threePt" dir="t"/>
            </a:scene3d>
            <a:sp3d contourW="38100"/>
          </p:spPr>
        </p:pic>
        <p:pic>
          <p:nvPicPr>
            <p:cNvPr id="221" name="Picture 2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62504" y="5139506"/>
              <a:ext cx="450109" cy="450109"/>
            </a:xfrm>
            <a:prstGeom prst="rect">
              <a:avLst/>
            </a:prstGeom>
            <a:scene3d>
              <a:camera prst="isometricRightUp">
                <a:rot lat="1800000" lon="18000000" rev="0"/>
              </a:camera>
              <a:lightRig rig="threePt" dir="t"/>
            </a:scene3d>
            <a:sp3d contourW="38100"/>
          </p:spPr>
        </p:pic>
        <p:pic>
          <p:nvPicPr>
            <p:cNvPr id="222" name="Picture 2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2504" y="5289506"/>
              <a:ext cx="450109" cy="450109"/>
            </a:xfrm>
            <a:prstGeom prst="rect">
              <a:avLst/>
            </a:prstGeom>
            <a:scene3d>
              <a:camera prst="isometricRightUp">
                <a:rot lat="1800000" lon="18000000" rev="0"/>
              </a:camera>
              <a:lightRig rig="threePt" dir="t"/>
            </a:scene3d>
            <a:sp3d contourW="38100"/>
          </p:spPr>
        </p:pic>
        <p:pic>
          <p:nvPicPr>
            <p:cNvPr id="232" name="Picture 23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62504" y="5439506"/>
              <a:ext cx="450109" cy="450109"/>
            </a:xfrm>
            <a:prstGeom prst="rect">
              <a:avLst/>
            </a:prstGeom>
            <a:scene3d>
              <a:camera prst="isometricRightUp">
                <a:rot lat="1800000" lon="18000000" rev="0"/>
              </a:camera>
              <a:lightRig rig="threePt" dir="t"/>
            </a:scene3d>
            <a:sp3d contourW="38100"/>
          </p:spPr>
        </p:pic>
        <p:pic>
          <p:nvPicPr>
            <p:cNvPr id="233" name="Picture 23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12504" y="5589506"/>
              <a:ext cx="450109" cy="450109"/>
            </a:xfrm>
            <a:prstGeom prst="rect">
              <a:avLst/>
            </a:prstGeom>
            <a:scene3d>
              <a:camera prst="isometricRightUp">
                <a:rot lat="1800000" lon="18000000" rev="0"/>
              </a:camera>
              <a:lightRig rig="threePt" dir="t"/>
            </a:scene3d>
            <a:sp3d contourW="38100"/>
          </p:spPr>
        </p:pic>
      </p:grpSp>
      <p:sp>
        <p:nvSpPr>
          <p:cNvPr id="235" name="TextBox 234"/>
          <p:cNvSpPr txBox="1"/>
          <p:nvPr/>
        </p:nvSpPr>
        <p:spPr>
          <a:xfrm>
            <a:off x="8458848" y="4969229"/>
            <a:ext cx="1497637" cy="369332"/>
          </a:xfrm>
          <a:prstGeom prst="rect">
            <a:avLst/>
          </a:prstGeom>
          <a:noFill/>
        </p:spPr>
        <p:txBody>
          <a:bodyPr wrap="square" rtlCol="0">
            <a:spAutoFit/>
          </a:bodyPr>
          <a:lstStyle/>
          <a:p>
            <a:pPr algn="ctr"/>
            <a:r>
              <a:rPr lang="en-US" dirty="0"/>
              <a:t>Dilation</a:t>
            </a:r>
          </a:p>
        </p:txBody>
      </p:sp>
      <p:grpSp>
        <p:nvGrpSpPr>
          <p:cNvPr id="236" name="Group 235"/>
          <p:cNvGrpSpPr/>
          <p:nvPr/>
        </p:nvGrpSpPr>
        <p:grpSpPr>
          <a:xfrm>
            <a:off x="2467044" y="6377102"/>
            <a:ext cx="6864379" cy="397857"/>
            <a:chOff x="5002015" y="6656362"/>
            <a:chExt cx="6789448" cy="397857"/>
          </a:xfrm>
        </p:grpSpPr>
        <p:pic>
          <p:nvPicPr>
            <p:cNvPr id="237" name="Picture 23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08965" y="6661781"/>
              <a:ext cx="387533" cy="392438"/>
            </a:xfrm>
            <a:prstGeom prst="rect">
              <a:avLst/>
            </a:prstGeom>
          </p:spPr>
        </p:pic>
        <p:sp>
          <p:nvSpPr>
            <p:cNvPr id="238" name="Rectangle 237"/>
            <p:cNvSpPr/>
            <p:nvPr/>
          </p:nvSpPr>
          <p:spPr>
            <a:xfrm>
              <a:off x="5002015" y="6656362"/>
              <a:ext cx="6789448" cy="338554"/>
            </a:xfrm>
            <a:prstGeom prst="rect">
              <a:avLst/>
            </a:prstGeom>
          </p:spPr>
          <p:txBody>
            <a:bodyPr wrap="square">
              <a:spAutoFit/>
            </a:bodyPr>
            <a:lstStyle/>
            <a:p>
              <a:pPr lvl="2" algn="ctr">
                <a:spcBef>
                  <a:spcPts val="1969"/>
                </a:spcBef>
                <a:defRPr sz="2800"/>
              </a:pPr>
              <a:r>
                <a:rPr lang="en-US" sz="1600" dirty="0">
                  <a:solidFill>
                    <a:srgbClr val="222222">
                      <a:alpha val="50000"/>
                    </a:srgbClr>
                  </a:solidFill>
                  <a:latin typeface="Futura Medium" charset="0"/>
                  <a:ea typeface="Futura Medium" charset="0"/>
                  <a:cs typeface="Futura Medium" charset="0"/>
                </a:rPr>
                <a:t>Bangladesh University of Engineering and Technology (BUET)</a:t>
              </a:r>
            </a:p>
          </p:txBody>
        </p:sp>
      </p:grpSp>
      <p:sp>
        <p:nvSpPr>
          <p:cNvPr id="239" name="TextBox 238"/>
          <p:cNvSpPr txBox="1"/>
          <p:nvPr/>
        </p:nvSpPr>
        <p:spPr>
          <a:xfrm>
            <a:off x="45228" y="1896467"/>
            <a:ext cx="677108" cy="4327525"/>
          </a:xfrm>
          <a:prstGeom prst="rect">
            <a:avLst/>
          </a:prstGeom>
          <a:noFill/>
        </p:spPr>
        <p:txBody>
          <a:bodyPr vert="vert270" wrap="square" rtlCol="0">
            <a:spAutoFit/>
          </a:bodyPr>
          <a:lstStyle/>
          <a:p>
            <a:r>
              <a:rPr lang="en-US" sz="3200" dirty="0">
                <a:solidFill>
                  <a:schemeClr val="tx1">
                    <a:alpha val="10000"/>
                  </a:schemeClr>
                </a:solidFill>
              </a:rPr>
              <a:t>DSP Research Laboratory</a:t>
            </a:r>
          </a:p>
        </p:txBody>
      </p:sp>
    </p:spTree>
    <p:extLst>
      <p:ext uri="{BB962C8B-B14F-4D97-AF65-F5344CB8AC3E}">
        <p14:creationId xmlns:p14="http://schemas.microsoft.com/office/powerpoint/2010/main" val="15141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randombar(horizontal)">
                                      <p:cBhvr>
                                        <p:cTn id="7" dur="250"/>
                                        <p:tgtEl>
                                          <p:spTgt spid="159"/>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50"/>
                                        <p:tgtEl>
                                          <p:spTgt spid="26"/>
                                        </p:tgtEl>
                                      </p:cBhvr>
                                    </p:animEffect>
                                    <p:anim calcmode="lin" valueType="num">
                                      <p:cBhvr>
                                        <p:cTn id="11" dur="250" fill="hold"/>
                                        <p:tgtEl>
                                          <p:spTgt spid="26"/>
                                        </p:tgtEl>
                                        <p:attrNameLst>
                                          <p:attrName>ppt_x</p:attrName>
                                        </p:attrNameLst>
                                      </p:cBhvr>
                                      <p:tavLst>
                                        <p:tav tm="0">
                                          <p:val>
                                            <p:strVal val="#ppt_x"/>
                                          </p:val>
                                        </p:tav>
                                        <p:tav tm="100000">
                                          <p:val>
                                            <p:strVal val="#ppt_x"/>
                                          </p:val>
                                        </p:tav>
                                      </p:tavLst>
                                    </p:anim>
                                    <p:anim calcmode="lin" valueType="num">
                                      <p:cBhvr>
                                        <p:cTn id="12" dur="25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250"/>
                            </p:stCondLst>
                            <p:childTnLst>
                              <p:par>
                                <p:cTn id="14" presetID="16" presetClass="entr" presetSubtype="21" fill="hold" grpId="0" nodeType="afterEffect">
                                  <p:stCondLst>
                                    <p:cond delay="0"/>
                                  </p:stCondLst>
                                  <p:childTnLst>
                                    <p:set>
                                      <p:cBhvr>
                                        <p:cTn id="15" dur="1" fill="hold">
                                          <p:stCondLst>
                                            <p:cond delay="0"/>
                                          </p:stCondLst>
                                        </p:cTn>
                                        <p:tgtEl>
                                          <p:spTgt spid="162"/>
                                        </p:tgtEl>
                                        <p:attrNameLst>
                                          <p:attrName>style.visibility</p:attrName>
                                        </p:attrNameLst>
                                      </p:cBhvr>
                                      <p:to>
                                        <p:strVal val="visible"/>
                                      </p:to>
                                    </p:set>
                                    <p:animEffect transition="in" filter="barn(inVertical)">
                                      <p:cBhvr>
                                        <p:cTn id="16" dur="250"/>
                                        <p:tgtEl>
                                          <p:spTgt spid="162"/>
                                        </p:tgtEl>
                                      </p:cBhvr>
                                    </p:animEffect>
                                  </p:childTnLst>
                                </p:cTn>
                              </p:par>
                            </p:childTnLst>
                          </p:cTn>
                        </p:par>
                        <p:par>
                          <p:cTn id="17" fill="hold">
                            <p:stCondLst>
                              <p:cond delay="500"/>
                            </p:stCondLst>
                            <p:childTnLst>
                              <p:par>
                                <p:cTn id="18" presetID="13" presetClass="entr" presetSubtype="16"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plus(in)">
                                      <p:cBhvr>
                                        <p:cTn id="20" dur="250"/>
                                        <p:tgtEl>
                                          <p:spTgt spid="46"/>
                                        </p:tgtEl>
                                      </p:cBhvr>
                                    </p:animEffect>
                                  </p:childTnLst>
                                </p:cTn>
                              </p:par>
                              <p:par>
                                <p:cTn id="21" presetID="13" presetClass="entr" presetSubtype="16"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plus(in)">
                                      <p:cBhvr>
                                        <p:cTn id="23" dur="250"/>
                                        <p:tgtEl>
                                          <p:spTgt spid="131"/>
                                        </p:tgtEl>
                                      </p:cBhvr>
                                    </p:animEffect>
                                  </p:childTnLst>
                                </p:cTn>
                              </p:par>
                            </p:childTnLst>
                          </p:cTn>
                        </p:par>
                        <p:par>
                          <p:cTn id="24" fill="hold">
                            <p:stCondLst>
                              <p:cond delay="750"/>
                            </p:stCondLst>
                            <p:childTnLst>
                              <p:par>
                                <p:cTn id="25" presetID="31" presetClass="exit" presetSubtype="0" fill="hold" grpId="1" nodeType="afterEffect">
                                  <p:stCondLst>
                                    <p:cond delay="0"/>
                                  </p:stCondLst>
                                  <p:childTnLst>
                                    <p:anim calcmode="lin" valueType="num">
                                      <p:cBhvr>
                                        <p:cTn id="26" dur="500"/>
                                        <p:tgtEl>
                                          <p:spTgt spid="162"/>
                                        </p:tgtEl>
                                        <p:attrNameLst>
                                          <p:attrName>ppt_w</p:attrName>
                                        </p:attrNameLst>
                                      </p:cBhvr>
                                      <p:tavLst>
                                        <p:tav tm="0">
                                          <p:val>
                                            <p:strVal val="ppt_w"/>
                                          </p:val>
                                        </p:tav>
                                        <p:tav tm="100000">
                                          <p:val>
                                            <p:fltVal val="0"/>
                                          </p:val>
                                        </p:tav>
                                      </p:tavLst>
                                    </p:anim>
                                    <p:anim calcmode="lin" valueType="num">
                                      <p:cBhvr>
                                        <p:cTn id="27" dur="500"/>
                                        <p:tgtEl>
                                          <p:spTgt spid="162"/>
                                        </p:tgtEl>
                                        <p:attrNameLst>
                                          <p:attrName>ppt_h</p:attrName>
                                        </p:attrNameLst>
                                      </p:cBhvr>
                                      <p:tavLst>
                                        <p:tav tm="0">
                                          <p:val>
                                            <p:strVal val="ppt_h"/>
                                          </p:val>
                                        </p:tav>
                                        <p:tav tm="100000">
                                          <p:val>
                                            <p:fltVal val="0"/>
                                          </p:val>
                                        </p:tav>
                                      </p:tavLst>
                                    </p:anim>
                                    <p:anim calcmode="lin" valueType="num">
                                      <p:cBhvr>
                                        <p:cTn id="28" dur="500"/>
                                        <p:tgtEl>
                                          <p:spTgt spid="162"/>
                                        </p:tgtEl>
                                        <p:attrNameLst>
                                          <p:attrName>style.rotation</p:attrName>
                                        </p:attrNameLst>
                                      </p:cBhvr>
                                      <p:tavLst>
                                        <p:tav tm="0">
                                          <p:val>
                                            <p:fltVal val="0"/>
                                          </p:val>
                                        </p:tav>
                                        <p:tav tm="100000">
                                          <p:val>
                                            <p:fltVal val="90"/>
                                          </p:val>
                                        </p:tav>
                                      </p:tavLst>
                                    </p:anim>
                                    <p:animEffect transition="out" filter="fade">
                                      <p:cBhvr>
                                        <p:cTn id="29" dur="500"/>
                                        <p:tgtEl>
                                          <p:spTgt spid="162"/>
                                        </p:tgtEl>
                                      </p:cBhvr>
                                    </p:animEffect>
                                    <p:set>
                                      <p:cBhvr>
                                        <p:cTn id="30" dur="1" fill="hold">
                                          <p:stCondLst>
                                            <p:cond delay="499"/>
                                          </p:stCondLst>
                                        </p:cTn>
                                        <p:tgtEl>
                                          <p:spTgt spid="162"/>
                                        </p:tgtEl>
                                        <p:attrNameLst>
                                          <p:attrName>style.visibility</p:attrName>
                                        </p:attrNameLst>
                                      </p:cBhvr>
                                      <p:to>
                                        <p:strVal val="hidden"/>
                                      </p:to>
                                    </p:set>
                                  </p:childTnLst>
                                </p:cTn>
                              </p:par>
                            </p:childTnLst>
                          </p:cTn>
                        </p:par>
                        <p:par>
                          <p:cTn id="31" fill="hold">
                            <p:stCondLst>
                              <p:cond delay="1250"/>
                            </p:stCondLst>
                            <p:childTnLst>
                              <p:par>
                                <p:cTn id="32" presetID="42" presetClass="path" presetSubtype="0" accel="50000" decel="50000" fill="hold" nodeType="afterEffect">
                                  <p:stCondLst>
                                    <p:cond delay="0"/>
                                  </p:stCondLst>
                                  <p:childTnLst>
                                    <p:animMotion origin="layout" path="M -8.33333E-7 7.40741E-7 L 0.12031 0.25023 " pathEditMode="relative" rAng="0" ptsTypes="AA">
                                      <p:cBhvr>
                                        <p:cTn id="33" dur="500" fill="hold"/>
                                        <p:tgtEl>
                                          <p:spTgt spid="26"/>
                                        </p:tgtEl>
                                        <p:attrNameLst>
                                          <p:attrName>ppt_x</p:attrName>
                                          <p:attrName>ppt_y</p:attrName>
                                        </p:attrNameLst>
                                      </p:cBhvr>
                                      <p:rCtr x="6016" y="12500"/>
                                    </p:animMotion>
                                  </p:childTnLst>
                                </p:cTn>
                              </p:par>
                              <p:par>
                                <p:cTn id="34" presetID="10" presetClass="exit" presetSubtype="0" fill="hold"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131"/>
                                        </p:tgtEl>
                                      </p:cBhvr>
                                    </p:animEffect>
                                    <p:set>
                                      <p:cBhvr>
                                        <p:cTn id="39" dur="1" fill="hold">
                                          <p:stCondLst>
                                            <p:cond delay="499"/>
                                          </p:stCondLst>
                                        </p:cTn>
                                        <p:tgtEl>
                                          <p:spTgt spid="131"/>
                                        </p:tgtEl>
                                        <p:attrNameLst>
                                          <p:attrName>style.visibility</p:attrName>
                                        </p:attrNameLst>
                                      </p:cBhvr>
                                      <p:to>
                                        <p:strVal val="hidden"/>
                                      </p:to>
                                    </p:set>
                                  </p:childTnLst>
                                </p:cTn>
                              </p:par>
                            </p:childTnLst>
                          </p:cTn>
                        </p:par>
                        <p:par>
                          <p:cTn id="40" fill="hold">
                            <p:stCondLst>
                              <p:cond delay="1750"/>
                            </p:stCondLst>
                            <p:childTnLst>
                              <p:par>
                                <p:cTn id="41" presetID="22" presetClass="entr" presetSubtype="4"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250"/>
                                        <p:tgtEl>
                                          <p:spTgt spid="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250"/>
                                        <p:tgtEl>
                                          <p:spTgt spid="28"/>
                                        </p:tgtEl>
                                      </p:cBhvr>
                                    </p:animEffect>
                                  </p:childTnLst>
                                </p:cTn>
                              </p:par>
                              <p:par>
                                <p:cTn id="47" presetID="22" presetClass="entr" presetSubtype="4"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wipe(down)">
                                      <p:cBhvr>
                                        <p:cTn id="49" dur="250"/>
                                        <p:tgtEl>
                                          <p:spTgt spid="136"/>
                                        </p:tgtEl>
                                      </p:cBhvr>
                                    </p:animEffect>
                                  </p:childTnLst>
                                </p:cTn>
                              </p:par>
                            </p:childTnLst>
                          </p:cTn>
                        </p:par>
                        <p:par>
                          <p:cTn id="50" fill="hold">
                            <p:stCondLst>
                              <p:cond delay="2000"/>
                            </p:stCondLst>
                            <p:childTnLst>
                              <p:par>
                                <p:cTn id="51" presetID="1" presetClass="entr" presetSubtype="0"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42" presetClass="path" presetSubtype="0" accel="50000" decel="50000" fill="hold" nodeType="withEffect">
                                  <p:stCondLst>
                                    <p:cond delay="0"/>
                                  </p:stCondLst>
                                  <p:childTnLst>
                                    <p:animMotion origin="layout" path="M -3.125E-6 -3.7037E-7 L -3.125E-6 -0.23426 " pathEditMode="relative" rAng="0" ptsTypes="AA">
                                      <p:cBhvr>
                                        <p:cTn id="54" dur="500" fill="hold"/>
                                        <p:tgtEl>
                                          <p:spTgt spid="163"/>
                                        </p:tgtEl>
                                        <p:attrNameLst>
                                          <p:attrName>ppt_x</p:attrName>
                                          <p:attrName>ppt_y</p:attrName>
                                        </p:attrNameLst>
                                      </p:cBhvr>
                                      <p:rCtr x="0" y="-11713"/>
                                    </p:animMotion>
                                  </p:childTnLst>
                                </p:cTn>
                              </p:par>
                              <p:par>
                                <p:cTn id="55" presetID="10" presetClass="exit" presetSubtype="0" fill="hold" nodeType="withEffect">
                                  <p:stCondLst>
                                    <p:cond delay="0"/>
                                  </p:stCondLst>
                                  <p:childTnLst>
                                    <p:animEffect transition="out" filter="fade">
                                      <p:cBhvr>
                                        <p:cTn id="56" dur="500"/>
                                        <p:tgtEl>
                                          <p:spTgt spid="163"/>
                                        </p:tgtEl>
                                      </p:cBhvr>
                                    </p:animEffect>
                                    <p:set>
                                      <p:cBhvr>
                                        <p:cTn id="57" dur="1" fill="hold">
                                          <p:stCondLst>
                                            <p:cond delay="499"/>
                                          </p:stCondLst>
                                        </p:cTn>
                                        <p:tgtEl>
                                          <p:spTgt spid="16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250"/>
                                        <p:tgtEl>
                                          <p:spTgt spid="9"/>
                                        </p:tgtEl>
                                      </p:cBhvr>
                                    </p:animEffect>
                                    <p:anim calcmode="lin" valueType="num">
                                      <p:cBhvr>
                                        <p:cTn id="63" dur="250" fill="hold"/>
                                        <p:tgtEl>
                                          <p:spTgt spid="9"/>
                                        </p:tgtEl>
                                        <p:attrNameLst>
                                          <p:attrName>ppt_x</p:attrName>
                                        </p:attrNameLst>
                                      </p:cBhvr>
                                      <p:tavLst>
                                        <p:tav tm="0">
                                          <p:val>
                                            <p:strVal val="#ppt_x"/>
                                          </p:val>
                                        </p:tav>
                                        <p:tav tm="100000">
                                          <p:val>
                                            <p:strVal val="#ppt_x"/>
                                          </p:val>
                                        </p:tav>
                                      </p:tavLst>
                                    </p:anim>
                                    <p:anim calcmode="lin" valueType="num">
                                      <p:cBhvr>
                                        <p:cTn id="64" dur="250" fill="hold"/>
                                        <p:tgtEl>
                                          <p:spTgt spid="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250"/>
                                        <p:tgtEl>
                                          <p:spTgt spid="29"/>
                                        </p:tgtEl>
                                      </p:cBhvr>
                                    </p:animEffect>
                                    <p:anim calcmode="lin" valueType="num">
                                      <p:cBhvr>
                                        <p:cTn id="68" dur="250" fill="hold"/>
                                        <p:tgtEl>
                                          <p:spTgt spid="29"/>
                                        </p:tgtEl>
                                        <p:attrNameLst>
                                          <p:attrName>ppt_x</p:attrName>
                                        </p:attrNameLst>
                                      </p:cBhvr>
                                      <p:tavLst>
                                        <p:tav tm="0">
                                          <p:val>
                                            <p:strVal val="#ppt_x"/>
                                          </p:val>
                                        </p:tav>
                                        <p:tav tm="100000">
                                          <p:val>
                                            <p:strVal val="#ppt_x"/>
                                          </p:val>
                                        </p:tav>
                                      </p:tavLst>
                                    </p:anim>
                                    <p:anim calcmode="lin" valueType="num">
                                      <p:cBhvr>
                                        <p:cTn id="69" dur="25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250"/>
                                        <p:tgtEl>
                                          <p:spTgt spid="5"/>
                                        </p:tgtEl>
                                      </p:cBhvr>
                                    </p:animEffect>
                                    <p:anim calcmode="lin" valueType="num">
                                      <p:cBhvr>
                                        <p:cTn id="73" dur="250" fill="hold"/>
                                        <p:tgtEl>
                                          <p:spTgt spid="5"/>
                                        </p:tgtEl>
                                        <p:attrNameLst>
                                          <p:attrName>ppt_x</p:attrName>
                                        </p:attrNameLst>
                                      </p:cBhvr>
                                      <p:tavLst>
                                        <p:tav tm="0">
                                          <p:val>
                                            <p:strVal val="#ppt_x"/>
                                          </p:val>
                                        </p:tav>
                                        <p:tav tm="100000">
                                          <p:val>
                                            <p:strVal val="#ppt_x"/>
                                          </p:val>
                                        </p:tav>
                                      </p:tavLst>
                                    </p:anim>
                                    <p:anim calcmode="lin" valueType="num">
                                      <p:cBhvr>
                                        <p:cTn id="74" dur="250" fill="hold"/>
                                        <p:tgtEl>
                                          <p:spTgt spid="5"/>
                                        </p:tgtEl>
                                        <p:attrNameLst>
                                          <p:attrName>ppt_y</p:attrName>
                                        </p:attrNameLst>
                                      </p:cBhvr>
                                      <p:tavLst>
                                        <p:tav tm="0">
                                          <p:val>
                                            <p:strVal val="#ppt_y+.1"/>
                                          </p:val>
                                        </p:tav>
                                        <p:tav tm="100000">
                                          <p:val>
                                            <p:strVal val="#ppt_y"/>
                                          </p:val>
                                        </p:tav>
                                      </p:tavLst>
                                    </p:anim>
                                  </p:childTnLst>
                                </p:cTn>
                              </p:par>
                              <p:par>
                                <p:cTn id="75" presetID="1" presetClass="entr" presetSubtype="0" fill="hold" nodeType="withEffect">
                                  <p:stCondLst>
                                    <p:cond delay="0"/>
                                  </p:stCondLst>
                                  <p:childTnLst>
                                    <p:set>
                                      <p:cBhvr>
                                        <p:cTn id="76" dur="1" fill="hold">
                                          <p:stCondLst>
                                            <p:cond delay="0"/>
                                          </p:stCondLst>
                                        </p:cTn>
                                        <p:tgtEl>
                                          <p:spTgt spid="181"/>
                                        </p:tgtEl>
                                        <p:attrNameLst>
                                          <p:attrName>style.visibility</p:attrName>
                                        </p:attrNameLst>
                                      </p:cBhvr>
                                      <p:to>
                                        <p:strVal val="visible"/>
                                      </p:to>
                                    </p:set>
                                  </p:childTnLst>
                                </p:cTn>
                              </p:par>
                              <p:par>
                                <p:cTn id="77" presetID="42" presetClass="path" presetSubtype="0" accel="50000" decel="50000" fill="hold" nodeType="withEffect">
                                  <p:stCondLst>
                                    <p:cond delay="0"/>
                                  </p:stCondLst>
                                  <p:childTnLst>
                                    <p:animMotion origin="layout" path="M 0.02383 0.00023 L 0.14688 -0.00139 " pathEditMode="relative" rAng="0" ptsTypes="AA">
                                      <p:cBhvr>
                                        <p:cTn id="78" dur="500" fill="hold"/>
                                        <p:tgtEl>
                                          <p:spTgt spid="181"/>
                                        </p:tgtEl>
                                        <p:attrNameLst>
                                          <p:attrName>ppt_x</p:attrName>
                                          <p:attrName>ppt_y</p:attrName>
                                        </p:attrNameLst>
                                      </p:cBhvr>
                                      <p:rCtr x="6146" y="-93"/>
                                    </p:animMotion>
                                  </p:childTnLst>
                                </p:cTn>
                              </p:par>
                              <p:par>
                                <p:cTn id="79" presetID="10" presetClass="exit" presetSubtype="0" fill="hold" nodeType="withEffect">
                                  <p:stCondLst>
                                    <p:cond delay="0"/>
                                  </p:stCondLst>
                                  <p:childTnLst>
                                    <p:animEffect transition="out" filter="fade">
                                      <p:cBhvr>
                                        <p:cTn id="80" dur="500"/>
                                        <p:tgtEl>
                                          <p:spTgt spid="181"/>
                                        </p:tgtEl>
                                      </p:cBhvr>
                                    </p:animEffect>
                                    <p:set>
                                      <p:cBhvr>
                                        <p:cTn id="81" dur="1" fill="hold">
                                          <p:stCondLst>
                                            <p:cond delay="499"/>
                                          </p:stCondLst>
                                        </p:cTn>
                                        <p:tgtEl>
                                          <p:spTgt spid="181"/>
                                        </p:tgtEl>
                                        <p:attrNameLst>
                                          <p:attrName>style.visibility</p:attrName>
                                        </p:attrNameLst>
                                      </p:cBhvr>
                                      <p:to>
                                        <p:strVal val="hidden"/>
                                      </p:to>
                                    </p:set>
                                  </p:childTnLst>
                                </p:cTn>
                              </p:par>
                            </p:childTnLst>
                          </p:cTn>
                        </p:par>
                        <p:par>
                          <p:cTn id="82" fill="hold">
                            <p:stCondLst>
                              <p:cond delay="500"/>
                            </p:stCondLst>
                            <p:childTnLst>
                              <p:par>
                                <p:cTn id="83" presetID="14" presetClass="entr" presetSubtype="10" fill="hold"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randombar(horizontal)">
                                      <p:cBhvr>
                                        <p:cTn id="85" dur="250"/>
                                        <p:tgtEl>
                                          <p:spTgt spid="39"/>
                                        </p:tgtEl>
                                      </p:cBhvr>
                                    </p:animEffect>
                                  </p:childTnLst>
                                </p:cTn>
                              </p:par>
                              <p:par>
                                <p:cTn id="86" presetID="14" presetClass="entr" presetSubtype="10"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randombar(horizontal)">
                                      <p:cBhvr>
                                        <p:cTn id="88" dur="250"/>
                                        <p:tgtEl>
                                          <p:spTgt spid="47"/>
                                        </p:tgtEl>
                                      </p:cBhvr>
                                    </p:animEffect>
                                  </p:childTnLst>
                                </p:cTn>
                              </p:par>
                            </p:childTnLst>
                          </p:cTn>
                        </p:par>
                      </p:childTnLst>
                    </p:cTn>
                  </p:par>
                  <p:par>
                    <p:cTn id="89" fill="hold">
                      <p:stCondLst>
                        <p:cond delay="indefinite"/>
                      </p:stCondLst>
                      <p:childTnLst>
                        <p:par>
                          <p:cTn id="90" fill="hold">
                            <p:stCondLst>
                              <p:cond delay="0"/>
                            </p:stCondLst>
                            <p:childTnLst>
                              <p:par>
                                <p:cTn id="91" presetID="20" presetClass="entr" presetSubtype="0"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edge">
                                      <p:cBhvr>
                                        <p:cTn id="93" dur="250"/>
                                        <p:tgtEl>
                                          <p:spTgt spid="11"/>
                                        </p:tgtEl>
                                      </p:cBhvr>
                                    </p:animEffect>
                                  </p:childTnLst>
                                </p:cTn>
                              </p:par>
                              <p:par>
                                <p:cTn id="94" presetID="20" presetClass="entr" presetSubtype="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edge">
                                      <p:cBhvr>
                                        <p:cTn id="96" dur="250"/>
                                        <p:tgtEl>
                                          <p:spTgt spid="30"/>
                                        </p:tgtEl>
                                      </p:cBhvr>
                                    </p:animEffect>
                                  </p:childTnLst>
                                </p:cTn>
                              </p:par>
                              <p:par>
                                <p:cTn id="97" presetID="20"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wedge">
                                      <p:cBhvr>
                                        <p:cTn id="99" dur="250"/>
                                        <p:tgtEl>
                                          <p:spTgt spid="31"/>
                                        </p:tgtEl>
                                      </p:cBhvr>
                                    </p:animEffect>
                                  </p:childTnLst>
                                </p:cTn>
                              </p:par>
                              <p:par>
                                <p:cTn id="100" presetID="1" presetClass="entr" presetSubtype="0" fill="hold" nodeType="withEffect">
                                  <p:stCondLst>
                                    <p:cond delay="0"/>
                                  </p:stCondLst>
                                  <p:childTnLst>
                                    <p:set>
                                      <p:cBhvr>
                                        <p:cTn id="101" dur="1" fill="hold">
                                          <p:stCondLst>
                                            <p:cond delay="0"/>
                                          </p:stCondLst>
                                        </p:cTn>
                                        <p:tgtEl>
                                          <p:spTgt spid="190"/>
                                        </p:tgtEl>
                                        <p:attrNameLst>
                                          <p:attrName>style.visibility</p:attrName>
                                        </p:attrNameLst>
                                      </p:cBhvr>
                                      <p:to>
                                        <p:strVal val="visible"/>
                                      </p:to>
                                    </p:set>
                                  </p:childTnLst>
                                </p:cTn>
                              </p:par>
                              <p:par>
                                <p:cTn id="102" presetID="42" presetClass="path" presetSubtype="0" accel="50000" decel="50000" fill="hold" nodeType="withEffect">
                                  <p:stCondLst>
                                    <p:cond delay="0"/>
                                  </p:stCondLst>
                                  <p:childTnLst>
                                    <p:animMotion origin="layout" path="M 1.04167E-6 -2.22222E-6 L 1.04167E-6 0.20486 " pathEditMode="relative" rAng="0" ptsTypes="AA">
                                      <p:cBhvr>
                                        <p:cTn id="103" dur="500" fill="hold"/>
                                        <p:tgtEl>
                                          <p:spTgt spid="190"/>
                                        </p:tgtEl>
                                        <p:attrNameLst>
                                          <p:attrName>ppt_x</p:attrName>
                                          <p:attrName>ppt_y</p:attrName>
                                        </p:attrNameLst>
                                      </p:cBhvr>
                                      <p:rCtr x="0" y="10231"/>
                                    </p:animMotion>
                                  </p:childTnLst>
                                </p:cTn>
                              </p:par>
                              <p:par>
                                <p:cTn id="104" presetID="10" presetClass="exit" presetSubtype="0" fill="hold" nodeType="withEffect">
                                  <p:stCondLst>
                                    <p:cond delay="0"/>
                                  </p:stCondLst>
                                  <p:childTnLst>
                                    <p:animEffect transition="out" filter="fade">
                                      <p:cBhvr>
                                        <p:cTn id="105" dur="500"/>
                                        <p:tgtEl>
                                          <p:spTgt spid="190"/>
                                        </p:tgtEl>
                                      </p:cBhvr>
                                    </p:animEffect>
                                    <p:set>
                                      <p:cBhvr>
                                        <p:cTn id="106" dur="1" fill="hold">
                                          <p:stCondLst>
                                            <p:cond delay="499"/>
                                          </p:stCondLst>
                                        </p:cTn>
                                        <p:tgtEl>
                                          <p:spTgt spid="19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47" presetClass="entr" presetSubtype="0"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250"/>
                                        <p:tgtEl>
                                          <p:spTgt spid="15"/>
                                        </p:tgtEl>
                                      </p:cBhvr>
                                    </p:animEffect>
                                    <p:anim calcmode="lin" valueType="num">
                                      <p:cBhvr>
                                        <p:cTn id="112" dur="250" fill="hold"/>
                                        <p:tgtEl>
                                          <p:spTgt spid="15"/>
                                        </p:tgtEl>
                                        <p:attrNameLst>
                                          <p:attrName>ppt_x</p:attrName>
                                        </p:attrNameLst>
                                      </p:cBhvr>
                                      <p:tavLst>
                                        <p:tav tm="0">
                                          <p:val>
                                            <p:strVal val="#ppt_x"/>
                                          </p:val>
                                        </p:tav>
                                        <p:tav tm="100000">
                                          <p:val>
                                            <p:strVal val="#ppt_x"/>
                                          </p:val>
                                        </p:tav>
                                      </p:tavLst>
                                    </p:anim>
                                    <p:anim calcmode="lin" valueType="num">
                                      <p:cBhvr>
                                        <p:cTn id="113" dur="250" fill="hold"/>
                                        <p:tgtEl>
                                          <p:spTgt spid="15"/>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250"/>
                                        <p:tgtEl>
                                          <p:spTgt spid="32"/>
                                        </p:tgtEl>
                                      </p:cBhvr>
                                    </p:animEffect>
                                    <p:anim calcmode="lin" valueType="num">
                                      <p:cBhvr>
                                        <p:cTn id="117" dur="250" fill="hold"/>
                                        <p:tgtEl>
                                          <p:spTgt spid="32"/>
                                        </p:tgtEl>
                                        <p:attrNameLst>
                                          <p:attrName>ppt_x</p:attrName>
                                        </p:attrNameLst>
                                      </p:cBhvr>
                                      <p:tavLst>
                                        <p:tav tm="0">
                                          <p:val>
                                            <p:strVal val="#ppt_x"/>
                                          </p:val>
                                        </p:tav>
                                        <p:tav tm="100000">
                                          <p:val>
                                            <p:strVal val="#ppt_x"/>
                                          </p:val>
                                        </p:tav>
                                      </p:tavLst>
                                    </p:anim>
                                    <p:anim calcmode="lin" valueType="num">
                                      <p:cBhvr>
                                        <p:cTn id="118" dur="250" fill="hold"/>
                                        <p:tgtEl>
                                          <p:spTgt spid="32"/>
                                        </p:tgtEl>
                                        <p:attrNameLst>
                                          <p:attrName>ppt_y</p:attrName>
                                        </p:attrNameLst>
                                      </p:cBhvr>
                                      <p:tavLst>
                                        <p:tav tm="0">
                                          <p:val>
                                            <p:strVal val="#ppt_y-.1"/>
                                          </p:val>
                                        </p:tav>
                                        <p:tav tm="100000">
                                          <p:val>
                                            <p:strVal val="#ppt_y"/>
                                          </p:val>
                                        </p:tav>
                                      </p:tavLst>
                                    </p:anim>
                                  </p:childTnLst>
                                </p:cTn>
                              </p:par>
                              <p:par>
                                <p:cTn id="119" presetID="47" presetClass="entr" presetSubtype="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250"/>
                                        <p:tgtEl>
                                          <p:spTgt spid="37"/>
                                        </p:tgtEl>
                                      </p:cBhvr>
                                    </p:animEffect>
                                    <p:anim calcmode="lin" valueType="num">
                                      <p:cBhvr>
                                        <p:cTn id="122" dur="250" fill="hold"/>
                                        <p:tgtEl>
                                          <p:spTgt spid="37"/>
                                        </p:tgtEl>
                                        <p:attrNameLst>
                                          <p:attrName>ppt_x</p:attrName>
                                        </p:attrNameLst>
                                      </p:cBhvr>
                                      <p:tavLst>
                                        <p:tav tm="0">
                                          <p:val>
                                            <p:strVal val="#ppt_x"/>
                                          </p:val>
                                        </p:tav>
                                        <p:tav tm="100000">
                                          <p:val>
                                            <p:strVal val="#ppt_x"/>
                                          </p:val>
                                        </p:tav>
                                      </p:tavLst>
                                    </p:anim>
                                    <p:anim calcmode="lin" valueType="num">
                                      <p:cBhvr>
                                        <p:cTn id="123" dur="250" fill="hold"/>
                                        <p:tgtEl>
                                          <p:spTgt spid="37"/>
                                        </p:tgtEl>
                                        <p:attrNameLst>
                                          <p:attrName>ppt_y</p:attrName>
                                        </p:attrNameLst>
                                      </p:cBhvr>
                                      <p:tavLst>
                                        <p:tav tm="0">
                                          <p:val>
                                            <p:strVal val="#ppt_y-.1"/>
                                          </p:val>
                                        </p:tav>
                                        <p:tav tm="100000">
                                          <p:val>
                                            <p:strVal val="#ppt_y"/>
                                          </p:val>
                                        </p:tav>
                                      </p:tavLst>
                                    </p:anim>
                                  </p:childTnLst>
                                </p:cTn>
                              </p:par>
                            </p:childTnLst>
                          </p:cTn>
                        </p:par>
                        <p:par>
                          <p:cTn id="124" fill="hold">
                            <p:stCondLst>
                              <p:cond delay="250"/>
                            </p:stCondLst>
                            <p:childTnLst>
                              <p:par>
                                <p:cTn id="125" presetID="1" presetClass="entr" presetSubtype="0" fill="hold" nodeType="afterEffect">
                                  <p:stCondLst>
                                    <p:cond delay="0"/>
                                  </p:stCondLst>
                                  <p:childTnLst>
                                    <p:set>
                                      <p:cBhvr>
                                        <p:cTn id="126" dur="1" fill="hold">
                                          <p:stCondLst>
                                            <p:cond delay="0"/>
                                          </p:stCondLst>
                                        </p:cTn>
                                        <p:tgtEl>
                                          <p:spTgt spid="150"/>
                                        </p:tgtEl>
                                        <p:attrNameLst>
                                          <p:attrName>style.visibility</p:attrName>
                                        </p:attrNameLst>
                                      </p:cBhvr>
                                      <p:to>
                                        <p:strVal val="visible"/>
                                      </p:to>
                                    </p:set>
                                  </p:childTnLst>
                                </p:cTn>
                              </p:par>
                              <p:par>
                                <p:cTn id="127" presetID="42" presetClass="path" presetSubtype="0" accel="50000" decel="50000" fill="hold" nodeType="withEffect">
                                  <p:stCondLst>
                                    <p:cond delay="0"/>
                                  </p:stCondLst>
                                  <p:childTnLst>
                                    <p:animMotion origin="layout" path="M 3.125E-6 -2.59259E-6 L 3.125E-6 0.20486 " pathEditMode="relative" rAng="0" ptsTypes="AA">
                                      <p:cBhvr>
                                        <p:cTn id="128" dur="500" fill="hold"/>
                                        <p:tgtEl>
                                          <p:spTgt spid="150"/>
                                        </p:tgtEl>
                                        <p:attrNameLst>
                                          <p:attrName>ppt_x</p:attrName>
                                          <p:attrName>ppt_y</p:attrName>
                                        </p:attrNameLst>
                                      </p:cBhvr>
                                      <p:rCtr x="0" y="10231"/>
                                    </p:animMotion>
                                  </p:childTnLst>
                                </p:cTn>
                              </p:par>
                              <p:par>
                                <p:cTn id="129" presetID="10" presetClass="exit" presetSubtype="0" fill="hold" nodeType="withEffect">
                                  <p:stCondLst>
                                    <p:cond delay="0"/>
                                  </p:stCondLst>
                                  <p:childTnLst>
                                    <p:animEffect transition="out" filter="fade">
                                      <p:cBhvr>
                                        <p:cTn id="130" dur="500"/>
                                        <p:tgtEl>
                                          <p:spTgt spid="150"/>
                                        </p:tgtEl>
                                      </p:cBhvr>
                                    </p:animEffect>
                                    <p:set>
                                      <p:cBhvr>
                                        <p:cTn id="131" dur="1" fill="hold">
                                          <p:stCondLst>
                                            <p:cond delay="499"/>
                                          </p:stCondLst>
                                        </p:cTn>
                                        <p:tgtEl>
                                          <p:spTgt spid="150"/>
                                        </p:tgtEl>
                                        <p:attrNameLst>
                                          <p:attrName>style.visibility</p:attrName>
                                        </p:attrNameLst>
                                      </p:cBhvr>
                                      <p:to>
                                        <p:strVal val="hidden"/>
                                      </p:to>
                                    </p:set>
                                  </p:childTnLst>
                                </p:cTn>
                              </p:par>
                            </p:childTnLst>
                          </p:cTn>
                        </p:par>
                        <p:par>
                          <p:cTn id="132" fill="hold">
                            <p:stCondLst>
                              <p:cond delay="750"/>
                            </p:stCondLst>
                            <p:childTnLst>
                              <p:par>
                                <p:cTn id="133" presetID="55" presetClass="entr" presetSubtype="0" fill="hold" nodeType="afterEffect">
                                  <p:stCondLst>
                                    <p:cond delay="0"/>
                                  </p:stCondLst>
                                  <p:childTnLst>
                                    <p:set>
                                      <p:cBhvr>
                                        <p:cTn id="134" dur="1" fill="hold">
                                          <p:stCondLst>
                                            <p:cond delay="0"/>
                                          </p:stCondLst>
                                        </p:cTn>
                                        <p:tgtEl>
                                          <p:spTgt spid="17"/>
                                        </p:tgtEl>
                                        <p:attrNameLst>
                                          <p:attrName>style.visibility</p:attrName>
                                        </p:attrNameLst>
                                      </p:cBhvr>
                                      <p:to>
                                        <p:strVal val="visible"/>
                                      </p:to>
                                    </p:set>
                                    <p:anim calcmode="lin" valueType="num">
                                      <p:cBhvr>
                                        <p:cTn id="135" dur="250" fill="hold"/>
                                        <p:tgtEl>
                                          <p:spTgt spid="17"/>
                                        </p:tgtEl>
                                        <p:attrNameLst>
                                          <p:attrName>ppt_w</p:attrName>
                                        </p:attrNameLst>
                                      </p:cBhvr>
                                      <p:tavLst>
                                        <p:tav tm="0">
                                          <p:val>
                                            <p:strVal val="#ppt_w*0.70"/>
                                          </p:val>
                                        </p:tav>
                                        <p:tav tm="100000">
                                          <p:val>
                                            <p:strVal val="#ppt_w"/>
                                          </p:val>
                                        </p:tav>
                                      </p:tavLst>
                                    </p:anim>
                                    <p:anim calcmode="lin" valueType="num">
                                      <p:cBhvr>
                                        <p:cTn id="136" dur="250" fill="hold"/>
                                        <p:tgtEl>
                                          <p:spTgt spid="17"/>
                                        </p:tgtEl>
                                        <p:attrNameLst>
                                          <p:attrName>ppt_h</p:attrName>
                                        </p:attrNameLst>
                                      </p:cBhvr>
                                      <p:tavLst>
                                        <p:tav tm="0">
                                          <p:val>
                                            <p:strVal val="#ppt_h"/>
                                          </p:val>
                                        </p:tav>
                                        <p:tav tm="100000">
                                          <p:val>
                                            <p:strVal val="#ppt_h"/>
                                          </p:val>
                                        </p:tav>
                                      </p:tavLst>
                                    </p:anim>
                                    <p:animEffect transition="in" filter="fade">
                                      <p:cBhvr>
                                        <p:cTn id="137" dur="250"/>
                                        <p:tgtEl>
                                          <p:spTgt spid="17"/>
                                        </p:tgtEl>
                                      </p:cBhvr>
                                    </p:animEffect>
                                  </p:childTnLst>
                                </p:cTn>
                              </p:par>
                            </p:childTnLst>
                          </p:cTn>
                        </p:par>
                        <p:par>
                          <p:cTn id="138" fill="hold">
                            <p:stCondLst>
                              <p:cond delay="1000"/>
                            </p:stCondLst>
                            <p:childTnLst>
                              <p:par>
                                <p:cTn id="139" presetID="1" presetClass="entr" presetSubtype="0" fill="hold" nodeType="afterEffect">
                                  <p:stCondLst>
                                    <p:cond delay="0"/>
                                  </p:stCondLst>
                                  <p:childTnLst>
                                    <p:set>
                                      <p:cBhvr>
                                        <p:cTn id="140" dur="1" fill="hold">
                                          <p:stCondLst>
                                            <p:cond delay="0"/>
                                          </p:stCondLst>
                                        </p:cTn>
                                        <p:tgtEl>
                                          <p:spTgt spid="199"/>
                                        </p:tgtEl>
                                        <p:attrNameLst>
                                          <p:attrName>style.visibility</p:attrName>
                                        </p:attrNameLst>
                                      </p:cBhvr>
                                      <p:to>
                                        <p:strVal val="visible"/>
                                      </p:to>
                                    </p:set>
                                  </p:childTnLst>
                                </p:cTn>
                              </p:par>
                              <p:par>
                                <p:cTn id="141" presetID="42" presetClass="path" presetSubtype="0" accel="50000" decel="50000" fill="hold" nodeType="withEffect">
                                  <p:stCondLst>
                                    <p:cond delay="0"/>
                                  </p:stCondLst>
                                  <p:childTnLst>
                                    <p:animMotion origin="layout" path="M -0.01106 0.18796 L 0.14974 0.20926 " pathEditMode="relative" rAng="0" ptsTypes="AA">
                                      <p:cBhvr>
                                        <p:cTn id="142" dur="500" fill="hold"/>
                                        <p:tgtEl>
                                          <p:spTgt spid="199"/>
                                        </p:tgtEl>
                                        <p:attrNameLst>
                                          <p:attrName>ppt_x</p:attrName>
                                          <p:attrName>ppt_y</p:attrName>
                                        </p:attrNameLst>
                                      </p:cBhvr>
                                      <p:rCtr x="8060" y="1065"/>
                                    </p:animMotion>
                                  </p:childTnLst>
                                </p:cTn>
                              </p:par>
                            </p:childTnLst>
                          </p:cTn>
                        </p:par>
                      </p:childTnLst>
                    </p:cTn>
                  </p:par>
                  <p:par>
                    <p:cTn id="143" fill="hold">
                      <p:stCondLst>
                        <p:cond delay="indefinite"/>
                      </p:stCondLst>
                      <p:childTnLst>
                        <p:par>
                          <p:cTn id="144" fill="hold">
                            <p:stCondLst>
                              <p:cond delay="0"/>
                            </p:stCondLst>
                            <p:childTnLst>
                              <p:par>
                                <p:cTn id="145" presetID="6" presetClass="exit" presetSubtype="32" fill="hold" grpId="1" nodeType="clickEffect">
                                  <p:stCondLst>
                                    <p:cond delay="0"/>
                                  </p:stCondLst>
                                  <p:childTnLst>
                                    <p:animEffect transition="out" filter="circle(out)">
                                      <p:cBhvr>
                                        <p:cTn id="146" dur="750"/>
                                        <p:tgtEl>
                                          <p:spTgt spid="159"/>
                                        </p:tgtEl>
                                      </p:cBhvr>
                                    </p:animEffect>
                                    <p:set>
                                      <p:cBhvr>
                                        <p:cTn id="147" dur="1" fill="hold">
                                          <p:stCondLst>
                                            <p:cond delay="749"/>
                                          </p:stCondLst>
                                        </p:cTn>
                                        <p:tgtEl>
                                          <p:spTgt spid="159"/>
                                        </p:tgtEl>
                                        <p:attrNameLst>
                                          <p:attrName>style.visibility</p:attrName>
                                        </p:attrNameLst>
                                      </p:cBhvr>
                                      <p:to>
                                        <p:strVal val="hidden"/>
                                      </p:to>
                                    </p:set>
                                  </p:childTnLst>
                                </p:cTn>
                              </p:par>
                              <p:par>
                                <p:cTn id="148" presetID="53" presetClass="entr" presetSubtype="16" fill="hold" grpId="0" nodeType="withEffect">
                                  <p:stCondLst>
                                    <p:cond delay="0"/>
                                  </p:stCondLst>
                                  <p:childTnLst>
                                    <p:set>
                                      <p:cBhvr>
                                        <p:cTn id="149" dur="1" fill="hold">
                                          <p:stCondLst>
                                            <p:cond delay="0"/>
                                          </p:stCondLst>
                                        </p:cTn>
                                        <p:tgtEl>
                                          <p:spTgt spid="160"/>
                                        </p:tgtEl>
                                        <p:attrNameLst>
                                          <p:attrName>style.visibility</p:attrName>
                                        </p:attrNameLst>
                                      </p:cBhvr>
                                      <p:to>
                                        <p:strVal val="visible"/>
                                      </p:to>
                                    </p:set>
                                    <p:anim calcmode="lin" valueType="num">
                                      <p:cBhvr>
                                        <p:cTn id="150" dur="750" fill="hold"/>
                                        <p:tgtEl>
                                          <p:spTgt spid="160"/>
                                        </p:tgtEl>
                                        <p:attrNameLst>
                                          <p:attrName>ppt_w</p:attrName>
                                        </p:attrNameLst>
                                      </p:cBhvr>
                                      <p:tavLst>
                                        <p:tav tm="0">
                                          <p:val>
                                            <p:fltVal val="0"/>
                                          </p:val>
                                        </p:tav>
                                        <p:tav tm="100000">
                                          <p:val>
                                            <p:strVal val="#ppt_w"/>
                                          </p:val>
                                        </p:tav>
                                      </p:tavLst>
                                    </p:anim>
                                    <p:anim calcmode="lin" valueType="num">
                                      <p:cBhvr>
                                        <p:cTn id="151" dur="750" fill="hold"/>
                                        <p:tgtEl>
                                          <p:spTgt spid="160"/>
                                        </p:tgtEl>
                                        <p:attrNameLst>
                                          <p:attrName>ppt_h</p:attrName>
                                        </p:attrNameLst>
                                      </p:cBhvr>
                                      <p:tavLst>
                                        <p:tav tm="0">
                                          <p:val>
                                            <p:fltVal val="0"/>
                                          </p:val>
                                        </p:tav>
                                        <p:tav tm="100000">
                                          <p:val>
                                            <p:strVal val="#ppt_h"/>
                                          </p:val>
                                        </p:tav>
                                      </p:tavLst>
                                    </p:anim>
                                    <p:animEffect transition="in" filter="fade">
                                      <p:cBhvr>
                                        <p:cTn id="152" dur="750"/>
                                        <p:tgtEl>
                                          <p:spTgt spid="160"/>
                                        </p:tgtEl>
                                      </p:cBhvr>
                                    </p:animEffect>
                                  </p:childTnLst>
                                </p:cTn>
                              </p:par>
                              <p:par>
                                <p:cTn id="153" presetID="1" presetClass="exit" presetSubtype="0" fill="hold" nodeType="withEffect">
                                  <p:stCondLst>
                                    <p:cond delay="0"/>
                                  </p:stCondLst>
                                  <p:childTnLst>
                                    <p:set>
                                      <p:cBhvr>
                                        <p:cTn id="154" dur="1" fill="hold">
                                          <p:stCondLst>
                                            <p:cond delay="0"/>
                                          </p:stCondLst>
                                        </p:cTn>
                                        <p:tgtEl>
                                          <p:spTgt spid="9"/>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5"/>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11"/>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29"/>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5"/>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9"/>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47"/>
                                        </p:tgtEl>
                                        <p:attrNameLst>
                                          <p:attrName>style.visibility</p:attrName>
                                        </p:attrNameLst>
                                      </p:cBhvr>
                                      <p:to>
                                        <p:strVal val="hidden"/>
                                      </p:to>
                                    </p:set>
                                  </p:childTnLst>
                                </p:cTn>
                              </p:par>
                              <p:par>
                                <p:cTn id="167" presetID="22" presetClass="exit" presetSubtype="4" fill="hold" nodeType="withEffect">
                                  <p:stCondLst>
                                    <p:cond delay="0"/>
                                  </p:stCondLst>
                                  <p:childTnLst>
                                    <p:animEffect transition="out" filter="wipe(down)">
                                      <p:cBhvr>
                                        <p:cTn id="168" dur="500"/>
                                        <p:tgtEl>
                                          <p:spTgt spid="46"/>
                                        </p:tgtEl>
                                      </p:cBhvr>
                                    </p:animEffect>
                                    <p:set>
                                      <p:cBhvr>
                                        <p:cTn id="169" dur="1" fill="hold">
                                          <p:stCondLst>
                                            <p:cond delay="499"/>
                                          </p:stCondLst>
                                        </p:cTn>
                                        <p:tgtEl>
                                          <p:spTgt spid="46"/>
                                        </p:tgtEl>
                                        <p:attrNameLst>
                                          <p:attrName>style.visibility</p:attrName>
                                        </p:attrNameLst>
                                      </p:cBhvr>
                                      <p:to>
                                        <p:strVal val="hidden"/>
                                      </p:to>
                                    </p:set>
                                  </p:childTnLst>
                                </p:cTn>
                              </p:par>
                              <p:par>
                                <p:cTn id="170" presetID="22" presetClass="exit" presetSubtype="4" fill="hold" nodeType="withEffect">
                                  <p:stCondLst>
                                    <p:cond delay="0"/>
                                  </p:stCondLst>
                                  <p:childTnLst>
                                    <p:animEffect transition="out" filter="wipe(down)">
                                      <p:cBhvr>
                                        <p:cTn id="171" dur="500"/>
                                        <p:tgtEl>
                                          <p:spTgt spid="136"/>
                                        </p:tgtEl>
                                      </p:cBhvr>
                                    </p:animEffect>
                                    <p:set>
                                      <p:cBhvr>
                                        <p:cTn id="172" dur="1" fill="hold">
                                          <p:stCondLst>
                                            <p:cond delay="499"/>
                                          </p:stCondLst>
                                        </p:cTn>
                                        <p:tgtEl>
                                          <p:spTgt spid="136"/>
                                        </p:tgtEl>
                                        <p:attrNameLst>
                                          <p:attrName>style.visibility</p:attrName>
                                        </p:attrNameLst>
                                      </p:cBhvr>
                                      <p:to>
                                        <p:strVal val="hidden"/>
                                      </p:to>
                                    </p:set>
                                  </p:childTnLst>
                                </p:cTn>
                              </p:par>
                              <p:par>
                                <p:cTn id="173" presetID="6" presetClass="entr" presetSubtype="16" fill="hold" grpId="0" nodeType="withEffect">
                                  <p:stCondLst>
                                    <p:cond delay="0"/>
                                  </p:stCondLst>
                                  <p:childTnLst>
                                    <p:set>
                                      <p:cBhvr>
                                        <p:cTn id="174" dur="1" fill="hold">
                                          <p:stCondLst>
                                            <p:cond delay="0"/>
                                          </p:stCondLst>
                                        </p:cTn>
                                        <p:tgtEl>
                                          <p:spTgt spid="6"/>
                                        </p:tgtEl>
                                        <p:attrNameLst>
                                          <p:attrName>style.visibility</p:attrName>
                                        </p:attrNameLst>
                                      </p:cBhvr>
                                      <p:to>
                                        <p:strVal val="visible"/>
                                      </p:to>
                                    </p:set>
                                    <p:animEffect transition="in" filter="circle(in)">
                                      <p:cBhvr>
                                        <p:cTn id="175" dur="500"/>
                                        <p:tgtEl>
                                          <p:spTgt spid="6"/>
                                        </p:tgtEl>
                                      </p:cBhvr>
                                    </p:animEffect>
                                  </p:childTnLst>
                                </p:cTn>
                              </p:par>
                              <p:par>
                                <p:cTn id="176" presetID="47" presetClass="entr" presetSubtype="0" fill="hold" nodeType="withEffect">
                                  <p:stCondLst>
                                    <p:cond delay="0"/>
                                  </p:stCondLst>
                                  <p:childTnLst>
                                    <p:set>
                                      <p:cBhvr>
                                        <p:cTn id="177" dur="1" fill="hold">
                                          <p:stCondLst>
                                            <p:cond delay="0"/>
                                          </p:stCondLst>
                                        </p:cTn>
                                        <p:tgtEl>
                                          <p:spTgt spid="26"/>
                                        </p:tgtEl>
                                        <p:attrNameLst>
                                          <p:attrName>style.visibility</p:attrName>
                                        </p:attrNameLst>
                                      </p:cBhvr>
                                      <p:to>
                                        <p:strVal val="visible"/>
                                      </p:to>
                                    </p:set>
                                    <p:animEffect transition="in" filter="fade">
                                      <p:cBhvr>
                                        <p:cTn id="178" dur="250"/>
                                        <p:tgtEl>
                                          <p:spTgt spid="26"/>
                                        </p:tgtEl>
                                      </p:cBhvr>
                                    </p:animEffect>
                                    <p:anim calcmode="lin" valueType="num">
                                      <p:cBhvr>
                                        <p:cTn id="179" dur="250" fill="hold"/>
                                        <p:tgtEl>
                                          <p:spTgt spid="26"/>
                                        </p:tgtEl>
                                        <p:attrNameLst>
                                          <p:attrName>ppt_x</p:attrName>
                                        </p:attrNameLst>
                                      </p:cBhvr>
                                      <p:tavLst>
                                        <p:tav tm="0">
                                          <p:val>
                                            <p:strVal val="#ppt_x"/>
                                          </p:val>
                                        </p:tav>
                                        <p:tav tm="100000">
                                          <p:val>
                                            <p:strVal val="#ppt_x"/>
                                          </p:val>
                                        </p:tav>
                                      </p:tavLst>
                                    </p:anim>
                                    <p:anim calcmode="lin" valueType="num">
                                      <p:cBhvr>
                                        <p:cTn id="180" dur="250" fill="hold"/>
                                        <p:tgtEl>
                                          <p:spTgt spid="26"/>
                                        </p:tgtEl>
                                        <p:attrNameLst>
                                          <p:attrName>ppt_y</p:attrName>
                                        </p:attrNameLst>
                                      </p:cBhvr>
                                      <p:tavLst>
                                        <p:tav tm="0">
                                          <p:val>
                                            <p:strVal val="#ppt_y-.1"/>
                                          </p:val>
                                        </p:tav>
                                        <p:tav tm="100000">
                                          <p:val>
                                            <p:strVal val="#ppt_y"/>
                                          </p:val>
                                        </p:tav>
                                      </p:tavLst>
                                    </p:anim>
                                  </p:childTnLst>
                                </p:cTn>
                              </p:par>
                              <p:par>
                                <p:cTn id="181" presetID="1" presetClass="exit" presetSubtype="0" fill="hold" nodeType="withEffect">
                                  <p:stCondLst>
                                    <p:cond delay="0"/>
                                  </p:stCondLst>
                                  <p:childTnLst>
                                    <p:set>
                                      <p:cBhvr>
                                        <p:cTn id="182" dur="1" fill="hold">
                                          <p:stCondLst>
                                            <p:cond delay="0"/>
                                          </p:stCondLst>
                                        </p:cTn>
                                        <p:tgtEl>
                                          <p:spTgt spid="199"/>
                                        </p:tgtEl>
                                        <p:attrNameLst>
                                          <p:attrName>style.visibility</p:attrName>
                                        </p:attrNameLst>
                                      </p:cBhvr>
                                      <p:to>
                                        <p:strVal val="hidden"/>
                                      </p:to>
                                    </p:set>
                                  </p:childTnLst>
                                </p:cTn>
                              </p:par>
                              <p:par>
                                <p:cTn id="183" presetID="47" presetClass="entr" presetSubtype="0" fill="hold" nodeType="withEffect">
                                  <p:stCondLst>
                                    <p:cond delay="0"/>
                                  </p:stCondLst>
                                  <p:childTnLst>
                                    <p:set>
                                      <p:cBhvr>
                                        <p:cTn id="184" dur="1" fill="hold">
                                          <p:stCondLst>
                                            <p:cond delay="0"/>
                                          </p:stCondLst>
                                        </p:cTn>
                                        <p:tgtEl>
                                          <p:spTgt spid="208"/>
                                        </p:tgtEl>
                                        <p:attrNameLst>
                                          <p:attrName>style.visibility</p:attrName>
                                        </p:attrNameLst>
                                      </p:cBhvr>
                                      <p:to>
                                        <p:strVal val="visible"/>
                                      </p:to>
                                    </p:set>
                                    <p:animEffect transition="in" filter="fade">
                                      <p:cBhvr>
                                        <p:cTn id="185" dur="250"/>
                                        <p:tgtEl>
                                          <p:spTgt spid="208"/>
                                        </p:tgtEl>
                                      </p:cBhvr>
                                    </p:animEffect>
                                    <p:anim calcmode="lin" valueType="num">
                                      <p:cBhvr>
                                        <p:cTn id="186" dur="250" fill="hold"/>
                                        <p:tgtEl>
                                          <p:spTgt spid="208"/>
                                        </p:tgtEl>
                                        <p:attrNameLst>
                                          <p:attrName>ppt_x</p:attrName>
                                        </p:attrNameLst>
                                      </p:cBhvr>
                                      <p:tavLst>
                                        <p:tav tm="0">
                                          <p:val>
                                            <p:strVal val="#ppt_x"/>
                                          </p:val>
                                        </p:tav>
                                        <p:tav tm="100000">
                                          <p:val>
                                            <p:strVal val="#ppt_x"/>
                                          </p:val>
                                        </p:tav>
                                      </p:tavLst>
                                    </p:anim>
                                    <p:anim calcmode="lin" valueType="num">
                                      <p:cBhvr>
                                        <p:cTn id="187" dur="250" fill="hold"/>
                                        <p:tgtEl>
                                          <p:spTgt spid="208"/>
                                        </p:tgtEl>
                                        <p:attrNameLst>
                                          <p:attrName>ppt_y</p:attrName>
                                        </p:attrNameLst>
                                      </p:cBhvr>
                                      <p:tavLst>
                                        <p:tav tm="0">
                                          <p:val>
                                            <p:strVal val="#ppt_y-.1"/>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8.33333E-7 7.40741E-7 L 0.125 -0.0044 " pathEditMode="relative" rAng="0" ptsTypes="AA">
                                      <p:cBhvr>
                                        <p:cTn id="191" dur="500" fill="hold"/>
                                        <p:tgtEl>
                                          <p:spTgt spid="26"/>
                                        </p:tgtEl>
                                        <p:attrNameLst>
                                          <p:attrName>ppt_x</p:attrName>
                                          <p:attrName>ppt_y</p:attrName>
                                        </p:attrNameLst>
                                      </p:cBhvr>
                                      <p:rCtr x="6250" y="-231"/>
                                    </p:animMotion>
                                  </p:childTnLst>
                                </p:cTn>
                              </p:par>
                              <p:par>
                                <p:cTn id="192" presetID="22" presetClass="exit" presetSubtype="4" fill="hold" nodeType="withEffect">
                                  <p:stCondLst>
                                    <p:cond delay="0"/>
                                  </p:stCondLst>
                                  <p:childTnLst>
                                    <p:animEffect transition="out" filter="wipe(down)">
                                      <p:cBhvr>
                                        <p:cTn id="193" dur="500"/>
                                        <p:tgtEl>
                                          <p:spTgt spid="26"/>
                                        </p:tgtEl>
                                      </p:cBhvr>
                                    </p:animEffect>
                                    <p:set>
                                      <p:cBhvr>
                                        <p:cTn id="194" dur="1" fill="hold">
                                          <p:stCondLst>
                                            <p:cond delay="499"/>
                                          </p:stCondLst>
                                        </p:cTn>
                                        <p:tgtEl>
                                          <p:spTgt spid="26"/>
                                        </p:tgtEl>
                                        <p:attrNameLst>
                                          <p:attrName>style.visibility</p:attrName>
                                        </p:attrNameLst>
                                      </p:cBhvr>
                                      <p:to>
                                        <p:strVal val="hidden"/>
                                      </p:to>
                                    </p:set>
                                  </p:childTnLst>
                                </p:cTn>
                              </p:par>
                            </p:childTnLst>
                          </p:cTn>
                        </p:par>
                        <p:par>
                          <p:cTn id="195" fill="hold">
                            <p:stCondLst>
                              <p:cond delay="500"/>
                            </p:stCondLst>
                            <p:childTnLst>
                              <p:par>
                                <p:cTn id="196" presetID="47" presetClass="entr" presetSubtype="0" fill="hold" nodeType="afterEffect">
                                  <p:stCondLst>
                                    <p:cond delay="0"/>
                                  </p:stCondLst>
                                  <p:childTnLst>
                                    <p:set>
                                      <p:cBhvr>
                                        <p:cTn id="197" dur="1" fill="hold">
                                          <p:stCondLst>
                                            <p:cond delay="0"/>
                                          </p:stCondLst>
                                        </p:cTn>
                                        <p:tgtEl>
                                          <p:spTgt spid="174"/>
                                        </p:tgtEl>
                                        <p:attrNameLst>
                                          <p:attrName>style.visibility</p:attrName>
                                        </p:attrNameLst>
                                      </p:cBhvr>
                                      <p:to>
                                        <p:strVal val="visible"/>
                                      </p:to>
                                    </p:set>
                                    <p:animEffect transition="in" filter="fade">
                                      <p:cBhvr>
                                        <p:cTn id="198" dur="250"/>
                                        <p:tgtEl>
                                          <p:spTgt spid="174"/>
                                        </p:tgtEl>
                                      </p:cBhvr>
                                    </p:animEffect>
                                    <p:anim calcmode="lin" valueType="num">
                                      <p:cBhvr>
                                        <p:cTn id="199" dur="250" fill="hold"/>
                                        <p:tgtEl>
                                          <p:spTgt spid="174"/>
                                        </p:tgtEl>
                                        <p:attrNameLst>
                                          <p:attrName>ppt_x</p:attrName>
                                        </p:attrNameLst>
                                      </p:cBhvr>
                                      <p:tavLst>
                                        <p:tav tm="0">
                                          <p:val>
                                            <p:strVal val="#ppt_x"/>
                                          </p:val>
                                        </p:tav>
                                        <p:tav tm="100000">
                                          <p:val>
                                            <p:strVal val="#ppt_x"/>
                                          </p:val>
                                        </p:tav>
                                      </p:tavLst>
                                    </p:anim>
                                    <p:anim calcmode="lin" valueType="num">
                                      <p:cBhvr>
                                        <p:cTn id="200" dur="250" fill="hold"/>
                                        <p:tgtEl>
                                          <p:spTgt spid="174"/>
                                        </p:tgtEl>
                                        <p:attrNameLst>
                                          <p:attrName>ppt_y</p:attrName>
                                        </p:attrNameLst>
                                      </p:cBhvr>
                                      <p:tavLst>
                                        <p:tav tm="0">
                                          <p:val>
                                            <p:strVal val="#ppt_y-.1"/>
                                          </p:val>
                                        </p:tav>
                                        <p:tav tm="100000">
                                          <p:val>
                                            <p:strVal val="#ppt_y"/>
                                          </p:val>
                                        </p:tav>
                                      </p:tavLst>
                                    </p:anim>
                                  </p:childTnLst>
                                </p:cTn>
                              </p:par>
                              <p:par>
                                <p:cTn id="201" presetID="50" presetClass="path" presetSubtype="0" accel="50000" decel="50000" fill="hold" nodeType="withEffect">
                                  <p:stCondLst>
                                    <p:cond delay="0"/>
                                  </p:stCondLst>
                                  <p:childTnLst>
                                    <p:animMotion origin="layout" path="M -2.29167E-6 7.40741E-7 L 0.07709 7.40741E-7 C 0.11159 7.40741E-7 0.15417 0.03866 0.15417 0.07037 L 0.15417 0.14074 " pathEditMode="relative" rAng="0" ptsTypes="AAAA">
                                      <p:cBhvr>
                                        <p:cTn id="202" dur="500" fill="hold"/>
                                        <p:tgtEl>
                                          <p:spTgt spid="174"/>
                                        </p:tgtEl>
                                        <p:attrNameLst>
                                          <p:attrName>ppt_x</p:attrName>
                                          <p:attrName>ppt_y</p:attrName>
                                        </p:attrNameLst>
                                      </p:cBhvr>
                                      <p:rCtr x="7708" y="7037"/>
                                    </p:animMotion>
                                  </p:childTnLst>
                                </p:cTn>
                              </p:par>
                              <p:par>
                                <p:cTn id="203" presetID="10" presetClass="exit" presetSubtype="0" fill="hold" nodeType="withEffect">
                                  <p:stCondLst>
                                    <p:cond delay="0"/>
                                  </p:stCondLst>
                                  <p:childTnLst>
                                    <p:animEffect transition="out" filter="fade">
                                      <p:cBhvr>
                                        <p:cTn id="204" dur="500"/>
                                        <p:tgtEl>
                                          <p:spTgt spid="174"/>
                                        </p:tgtEl>
                                      </p:cBhvr>
                                    </p:animEffect>
                                    <p:set>
                                      <p:cBhvr>
                                        <p:cTn id="205" dur="1" fill="hold">
                                          <p:stCondLst>
                                            <p:cond delay="499"/>
                                          </p:stCondLst>
                                        </p:cTn>
                                        <p:tgtEl>
                                          <p:spTgt spid="174"/>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223"/>
                                        </p:tgtEl>
                                        <p:attrNameLst>
                                          <p:attrName>style.visibility</p:attrName>
                                        </p:attrNameLst>
                                      </p:cBhvr>
                                      <p:to>
                                        <p:strVal val="visible"/>
                                      </p:to>
                                    </p:set>
                                  </p:childTnLst>
                                </p:cTn>
                              </p:par>
                              <p:par>
                                <p:cTn id="210" presetID="42" presetClass="path" presetSubtype="0" accel="50000" decel="50000" fill="hold" nodeType="withEffect">
                                  <p:stCondLst>
                                    <p:cond delay="0"/>
                                  </p:stCondLst>
                                  <p:childTnLst>
                                    <p:animMotion origin="layout" path="M 3.125E-6 -2.59259E-6 L 3.125E-6 0.20486 " pathEditMode="relative" rAng="0" ptsTypes="AA">
                                      <p:cBhvr>
                                        <p:cTn id="211" dur="500" fill="hold"/>
                                        <p:tgtEl>
                                          <p:spTgt spid="223"/>
                                        </p:tgtEl>
                                        <p:attrNameLst>
                                          <p:attrName>ppt_x</p:attrName>
                                          <p:attrName>ppt_y</p:attrName>
                                        </p:attrNameLst>
                                      </p:cBhvr>
                                      <p:rCtr x="0" y="10231"/>
                                    </p:animMotion>
                                  </p:childTnLst>
                                </p:cTn>
                              </p:par>
                              <p:par>
                                <p:cTn id="212" presetID="10" presetClass="exit" presetSubtype="0" fill="hold" nodeType="withEffect">
                                  <p:stCondLst>
                                    <p:cond delay="0"/>
                                  </p:stCondLst>
                                  <p:childTnLst>
                                    <p:animEffect transition="out" filter="fade">
                                      <p:cBhvr>
                                        <p:cTn id="213" dur="500"/>
                                        <p:tgtEl>
                                          <p:spTgt spid="223"/>
                                        </p:tgtEl>
                                      </p:cBhvr>
                                    </p:animEffect>
                                    <p:set>
                                      <p:cBhvr>
                                        <p:cTn id="214" dur="1" fill="hold">
                                          <p:stCondLst>
                                            <p:cond delay="499"/>
                                          </p:stCondLst>
                                        </p:cTn>
                                        <p:tgtEl>
                                          <p:spTgt spid="223"/>
                                        </p:tgtEl>
                                        <p:attrNameLst>
                                          <p:attrName>style.visibility</p:attrName>
                                        </p:attrNameLst>
                                      </p:cBhvr>
                                      <p:to>
                                        <p:strVal val="hidden"/>
                                      </p:to>
                                    </p:set>
                                  </p:childTnLst>
                                </p:cTn>
                              </p:par>
                            </p:childTnLst>
                          </p:cTn>
                        </p:par>
                        <p:par>
                          <p:cTn id="215" fill="hold">
                            <p:stCondLst>
                              <p:cond delay="500"/>
                            </p:stCondLst>
                            <p:childTnLst>
                              <p:par>
                                <p:cTn id="216" presetID="1" presetClass="entr" presetSubtype="0" fill="hold" nodeType="afterEffect">
                                  <p:stCondLst>
                                    <p:cond delay="0"/>
                                  </p:stCondLst>
                                  <p:childTnLst>
                                    <p:set>
                                      <p:cBhvr>
                                        <p:cTn id="217" dur="1" fill="hold">
                                          <p:stCondLst>
                                            <p:cond delay="0"/>
                                          </p:stCondLst>
                                        </p:cTn>
                                        <p:tgtEl>
                                          <p:spTgt spid="242"/>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36"/>
                                        </p:tgtEl>
                                        <p:attrNameLst>
                                          <p:attrName>style.visibility</p:attrName>
                                        </p:attrNameLst>
                                      </p:cBhvr>
                                      <p:to>
                                        <p:strVal val="visible"/>
                                      </p:to>
                                    </p:set>
                                  </p:childTnLst>
                                </p:cTn>
                              </p:par>
                              <p:par>
                                <p:cTn id="222" presetID="42" presetClass="path" presetSubtype="0" accel="50000" decel="50000" fill="hold" nodeType="withEffect">
                                  <p:stCondLst>
                                    <p:cond delay="0"/>
                                  </p:stCondLst>
                                  <p:childTnLst>
                                    <p:animMotion origin="layout" path="M 6.25E-7 1.11022E-16 L 0.12422 0.00278 " pathEditMode="relative" rAng="0" ptsTypes="AA">
                                      <p:cBhvr>
                                        <p:cTn id="223" dur="500" fill="hold"/>
                                        <p:tgtEl>
                                          <p:spTgt spid="242"/>
                                        </p:tgtEl>
                                        <p:attrNameLst>
                                          <p:attrName>ppt_x</p:attrName>
                                          <p:attrName>ppt_y</p:attrName>
                                        </p:attrNameLst>
                                      </p:cBhvr>
                                      <p:rCtr x="6211" y="139"/>
                                    </p:animMotion>
                                  </p:childTnLst>
                                </p:cTn>
                              </p:par>
                              <p:par>
                                <p:cTn id="224" presetID="10" presetClass="exit" presetSubtype="0" fill="hold" nodeType="withEffect">
                                  <p:stCondLst>
                                    <p:cond delay="0"/>
                                  </p:stCondLst>
                                  <p:childTnLst>
                                    <p:animEffect transition="out" filter="fade">
                                      <p:cBhvr>
                                        <p:cTn id="225" dur="500"/>
                                        <p:tgtEl>
                                          <p:spTgt spid="242"/>
                                        </p:tgtEl>
                                      </p:cBhvr>
                                    </p:animEffect>
                                    <p:set>
                                      <p:cBhvr>
                                        <p:cTn id="226" dur="1" fill="hold">
                                          <p:stCondLst>
                                            <p:cond delay="499"/>
                                          </p:stCondLst>
                                        </p:cTn>
                                        <p:tgtEl>
                                          <p:spTgt spid="242"/>
                                        </p:tgtEl>
                                        <p:attrNameLst>
                                          <p:attrName>style.visibility</p:attrName>
                                        </p:attrNameLst>
                                      </p:cBhvr>
                                      <p:to>
                                        <p:strVal val="hidden"/>
                                      </p:to>
                                    </p:set>
                                  </p:childTnLst>
                                </p:cTn>
                              </p:par>
                            </p:childTnLst>
                          </p:cTn>
                        </p:par>
                        <p:par>
                          <p:cTn id="227" fill="hold">
                            <p:stCondLst>
                              <p:cond delay="1000"/>
                            </p:stCondLst>
                            <p:childTnLst>
                              <p:par>
                                <p:cTn id="228" presetID="1" presetClass="entr" presetSubtype="0" fill="hold" nodeType="afterEffect">
                                  <p:stCondLst>
                                    <p:cond delay="0"/>
                                  </p:stCondLst>
                                  <p:childTnLst>
                                    <p:set>
                                      <p:cBhvr>
                                        <p:cTn id="229" dur="1" fill="hold">
                                          <p:stCondLst>
                                            <p:cond delay="0"/>
                                          </p:stCondLst>
                                        </p:cTn>
                                        <p:tgtEl>
                                          <p:spTgt spid="148"/>
                                        </p:tgtEl>
                                        <p:attrNameLst>
                                          <p:attrName>style.visibility</p:attrName>
                                        </p:attrNameLst>
                                      </p:cBhvr>
                                      <p:to>
                                        <p:strVal val="visible"/>
                                      </p:to>
                                    </p:set>
                                  </p:childTnLst>
                                </p:cTn>
                              </p:par>
                              <p:par>
                                <p:cTn id="230" presetID="1" presetClass="entr" presetSubtype="0" fill="hold" nodeType="withEffect">
                                  <p:stCondLst>
                                    <p:cond delay="0"/>
                                  </p:stCondLst>
                                  <p:childTnLst>
                                    <p:set>
                                      <p:cBhvr>
                                        <p:cTn id="231" dur="1" fill="hold">
                                          <p:stCondLst>
                                            <p:cond delay="0"/>
                                          </p:stCondLst>
                                        </p:cTn>
                                        <p:tgtEl>
                                          <p:spTgt spid="251"/>
                                        </p:tgtEl>
                                        <p:attrNameLst>
                                          <p:attrName>style.visibility</p:attrName>
                                        </p:attrNameLst>
                                      </p:cBhvr>
                                      <p:to>
                                        <p:strVal val="visible"/>
                                      </p:to>
                                    </p:set>
                                  </p:childTnLst>
                                </p:cTn>
                              </p:par>
                              <p:par>
                                <p:cTn id="232" presetID="42" presetClass="path" presetSubtype="0" accel="50000" decel="50000" fill="hold" nodeType="withEffect">
                                  <p:stCondLst>
                                    <p:cond delay="0"/>
                                  </p:stCondLst>
                                  <p:childTnLst>
                                    <p:animMotion origin="layout" path="M -4.16667E-6 1.11022E-16 L 0.1375 0.00093 " pathEditMode="relative" rAng="0" ptsTypes="AA">
                                      <p:cBhvr>
                                        <p:cTn id="233" dur="500" fill="hold"/>
                                        <p:tgtEl>
                                          <p:spTgt spid="251"/>
                                        </p:tgtEl>
                                        <p:attrNameLst>
                                          <p:attrName>ppt_x</p:attrName>
                                          <p:attrName>ppt_y</p:attrName>
                                        </p:attrNameLst>
                                      </p:cBhvr>
                                      <p:rCtr x="6875" y="46"/>
                                    </p:animMotion>
                                  </p:childTnLst>
                                </p:cTn>
                              </p:par>
                              <p:par>
                                <p:cTn id="234" presetID="10" presetClass="exit" presetSubtype="0" fill="hold" nodeType="withEffect">
                                  <p:stCondLst>
                                    <p:cond delay="0"/>
                                  </p:stCondLst>
                                  <p:childTnLst>
                                    <p:animEffect transition="out" filter="fade">
                                      <p:cBhvr>
                                        <p:cTn id="235" dur="500"/>
                                        <p:tgtEl>
                                          <p:spTgt spid="251"/>
                                        </p:tgtEl>
                                      </p:cBhvr>
                                    </p:animEffect>
                                    <p:set>
                                      <p:cBhvr>
                                        <p:cTn id="236" dur="1" fill="hold">
                                          <p:stCondLst>
                                            <p:cond delay="499"/>
                                          </p:stCondLst>
                                        </p:cTn>
                                        <p:tgtEl>
                                          <p:spTgt spid="251"/>
                                        </p:tgtEl>
                                        <p:attrNameLst>
                                          <p:attrName>style.visibility</p:attrName>
                                        </p:attrNameLst>
                                      </p:cBhvr>
                                      <p:to>
                                        <p:strVal val="hidden"/>
                                      </p:to>
                                    </p:set>
                                  </p:childTnLst>
                                </p:cTn>
                              </p:par>
                              <p:par>
                                <p:cTn id="237" presetID="1" presetClass="entr" presetSubtype="0" fill="hold" nodeType="withEffect">
                                  <p:stCondLst>
                                    <p:cond delay="0"/>
                                  </p:stCondLst>
                                  <p:childTnLst>
                                    <p:set>
                                      <p:cBhvr>
                                        <p:cTn id="238" dur="1" fill="hold">
                                          <p:stCondLst>
                                            <p:cond delay="0"/>
                                          </p:stCondLst>
                                        </p:cTn>
                                        <p:tgtEl>
                                          <p:spTgt spid="215"/>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214"/>
                                        </p:tgtEl>
                                        <p:attrNameLst>
                                          <p:attrName>style.visibility</p:attrName>
                                        </p:attrNameLst>
                                      </p:cBhvr>
                                      <p:to>
                                        <p:strVal val="visible"/>
                                      </p:to>
                                    </p:set>
                                  </p:childTnLst>
                                </p:cTn>
                              </p:par>
                            </p:childTnLst>
                          </p:cTn>
                        </p:par>
                        <p:par>
                          <p:cTn id="241" fill="hold">
                            <p:stCondLst>
                              <p:cond delay="1500"/>
                            </p:stCondLst>
                            <p:childTnLst>
                              <p:par>
                                <p:cTn id="242" presetID="1" presetClass="entr" presetSubtype="0" fill="hold" nodeType="afterEffect">
                                  <p:stCondLst>
                                    <p:cond delay="0"/>
                                  </p:stCondLst>
                                  <p:childTnLst>
                                    <p:set>
                                      <p:cBhvr>
                                        <p:cTn id="243" dur="1" fill="hold">
                                          <p:stCondLst>
                                            <p:cond delay="0"/>
                                          </p:stCondLst>
                                        </p:cTn>
                                        <p:tgtEl>
                                          <p:spTgt spid="216"/>
                                        </p:tgtEl>
                                        <p:attrNameLst>
                                          <p:attrName>style.visibility</p:attrName>
                                        </p:attrNameLst>
                                      </p:cBhvr>
                                      <p:to>
                                        <p:strVal val="visible"/>
                                      </p:to>
                                    </p:set>
                                  </p:childTnLst>
                                </p:cTn>
                              </p:par>
                              <p:par>
                                <p:cTn id="244" presetID="42" presetClass="path" presetSubtype="0" accel="50000" decel="50000" fill="hold" nodeType="withEffect">
                                  <p:stCondLst>
                                    <p:cond delay="0"/>
                                  </p:stCondLst>
                                  <p:childTnLst>
                                    <p:animMotion origin="layout" path="M 1.875E-6 1.11022E-16 L 0.12044 1.11022E-16 " pathEditMode="relative" rAng="0" ptsTypes="AA">
                                      <p:cBhvr>
                                        <p:cTn id="245" dur="500" fill="hold"/>
                                        <p:tgtEl>
                                          <p:spTgt spid="216"/>
                                        </p:tgtEl>
                                        <p:attrNameLst>
                                          <p:attrName>ppt_x</p:attrName>
                                          <p:attrName>ppt_y</p:attrName>
                                        </p:attrNameLst>
                                      </p:cBhvr>
                                      <p:rCtr x="6016" y="0"/>
                                    </p:animMotion>
                                  </p:childTnLst>
                                </p:cTn>
                              </p:par>
                              <p:par>
                                <p:cTn id="246" presetID="1" presetClass="entr" presetSubtype="0" fill="hold" grpId="0" nodeType="withEffect">
                                  <p:stCondLst>
                                    <p:cond delay="0"/>
                                  </p:stCondLst>
                                  <p:childTnLst>
                                    <p:set>
                                      <p:cBhvr>
                                        <p:cTn id="247" dur="1" fill="hold">
                                          <p:stCondLst>
                                            <p:cond delay="0"/>
                                          </p:stCondLst>
                                        </p:cTn>
                                        <p:tgtEl>
                                          <p:spTgt spid="235"/>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3"/>
                                        </p:tgtEl>
                                        <p:attrNameLst>
                                          <p:attrName>style.visibility</p:attrName>
                                        </p:attrNameLst>
                                      </p:cBhvr>
                                      <p:to>
                                        <p:strVal val="visible"/>
                                      </p:to>
                                    </p:set>
                                    <p:animEffect transition="in" filter="fade">
                                      <p:cBhvr>
                                        <p:cTn id="25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2" grpId="0" animBg="1"/>
      <p:bldP spid="5" grpId="0" animBg="1"/>
      <p:bldP spid="5" grpId="1" animBg="1"/>
      <p:bldP spid="5" grpId="2" animBg="1"/>
      <p:bldP spid="8" grpId="0" animBg="1"/>
      <p:bldP spid="28" grpId="0"/>
      <p:bldP spid="29" grpId="0"/>
      <p:bldP spid="29" grpId="1"/>
      <p:bldP spid="31" grpId="0"/>
      <p:bldP spid="36" grpId="0"/>
      <p:bldP spid="37" grpId="0"/>
      <p:bldP spid="159" grpId="0"/>
      <p:bldP spid="159" grpId="1"/>
      <p:bldP spid="160" grpId="0"/>
      <p:bldP spid="162" grpId="0"/>
      <p:bldP spid="162" grpId="1"/>
      <p:bldP spid="6" grpId="0" animBg="1"/>
      <p:bldP spid="3" grpId="0" animBg="1"/>
      <p:bldP spid="214" grpId="0" animBg="1"/>
      <p:bldP spid="2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6065</TotalTime>
  <Words>2420</Words>
  <Application>Microsoft Office PowerPoint</Application>
  <PresentationFormat>Widescreen</PresentationFormat>
  <Paragraphs>544</Paragraphs>
  <Slides>20</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Agency FB</vt:lpstr>
      <vt:lpstr>Arial</vt:lpstr>
      <vt:lpstr>Arial Narrow</vt:lpstr>
      <vt:lpstr>Avenir Next</vt:lpstr>
      <vt:lpstr>Avenir Next Medium</vt:lpstr>
      <vt:lpstr>Bahnschrift</vt:lpstr>
      <vt:lpstr>Calibri</vt:lpstr>
      <vt:lpstr>Calibri Light</vt:lpstr>
      <vt:lpstr>Cambria Math</vt:lpstr>
      <vt:lpstr>cmr12</vt:lpstr>
      <vt:lpstr>DIN Condensed</vt:lpstr>
      <vt:lpstr>Futura Medium</vt:lpstr>
      <vt:lpstr>Helvetica</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Shamim Hussain</dc:creator>
  <cp:lastModifiedBy>DSP</cp:lastModifiedBy>
  <cp:revision>384</cp:revision>
  <dcterms:created xsi:type="dcterms:W3CDTF">2018-09-25T20:41:51Z</dcterms:created>
  <dcterms:modified xsi:type="dcterms:W3CDTF">2018-10-06T09:30:45Z</dcterms:modified>
</cp:coreProperties>
</file>