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
      <p:font typeface="Amatic SC"/>
      <p:regular r:id="rId34"/>
      <p:bold r:id="rId35"/>
    </p:embeddedFont>
    <p:embeddedFont>
      <p:font typeface="Source Code Pr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AmaticSC-bold.fntdata"/><Relationship Id="rId12" Type="http://schemas.openxmlformats.org/officeDocument/2006/relationships/slide" Target="slides/slide7.xml"/><Relationship Id="rId34" Type="http://schemas.openxmlformats.org/officeDocument/2006/relationships/font" Target="fonts/AmaticSC-regular.fntdata"/><Relationship Id="rId15" Type="http://schemas.openxmlformats.org/officeDocument/2006/relationships/slide" Target="slides/slide10.xml"/><Relationship Id="rId37" Type="http://schemas.openxmlformats.org/officeDocument/2006/relationships/font" Target="fonts/SourceCodePro-bold.fntdata"/><Relationship Id="rId14" Type="http://schemas.openxmlformats.org/officeDocument/2006/relationships/slide" Target="slides/slide9.xml"/><Relationship Id="rId36" Type="http://schemas.openxmlformats.org/officeDocument/2006/relationships/font" Target="fonts/SourceCodePro-regular.fntdata"/><Relationship Id="rId17" Type="http://schemas.openxmlformats.org/officeDocument/2006/relationships/slide" Target="slides/slide12.xml"/><Relationship Id="rId39" Type="http://schemas.openxmlformats.org/officeDocument/2006/relationships/font" Target="fonts/SourceCodePro-boldItalic.fntdata"/><Relationship Id="rId16" Type="http://schemas.openxmlformats.org/officeDocument/2006/relationships/slide" Target="slides/slide11.xml"/><Relationship Id="rId38" Type="http://schemas.openxmlformats.org/officeDocument/2006/relationships/font" Target="fonts/SourceCodePr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8190129c14_686_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g8190129c14_686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714ae489ec_18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714ae489ec_181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714ae489ec_18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714ae489ec_181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714ae489ec_18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714ae489ec_181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714ae489ec_18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714ae489ec_181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f5123c34f7c08df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f5123c34f7c08df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96fbb58d6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96fbb58d6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714ae489ec_18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714ae489ec_181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714ae489ec_1697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14ae489ec_1697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714ae489ec_21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14ae489ec_2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Clothespins, binder clips, and “chip” clip activities can provide similar strengthening challenges if you don’t have a tennis ball (or don’t want to cut one!) Picking up small objects such as pom poms, cereal, beads,rubber bands, buttons or pasta can be used. Check out your junk drawer and get creative! Please use parental supervision and aways watch for sharp edges and choking hazards for little ones.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714ae489ec_66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14ae489ec_66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Old magazines,junk mail, newspapers, phone books, greeting cards, index cards allmake great materials to practice cutting and provide strengthening to hands.</a:t>
            </a:r>
            <a:r>
              <a:rPr i="1" lang="en"/>
              <a:t> Always supervise </a:t>
            </a:r>
            <a:r>
              <a:rPr lang="en"/>
              <a:t>children with scissors even if they don’t seem sharp!</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8190129c14_696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g8190129c14_696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714ae489ec_1126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714ae489ec_1126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Turn sorting laundry into a game. Match socks from a laundry basket and make it more challenging by adding a timer!</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714ae489ec_18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714ae489ec_181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This may be more appropriate for younger kiddos but older ones can make more elaborate patterns such as letters, houses or snowflakes.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714ae489ec_44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714ae489ec_446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This would be a great opportunity to write to a grandparent or relative that is isolated ,or even to send some letters to a nursing home.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714ae489ec_21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14ae489ec_21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8187f1fea8_22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8187f1fea8_224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8190129c14_696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8190129c14_696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8190129c14_696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g8190129c14_696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 To make the task easier, use bigger beads or tube shaped pasta. Ensure your student is holding the bead or pasta either between the tips of their index finger and thumb (neat pincer), or between the tips of their index,middle and thumb(tripod grasp). The sturdier the “string” is the easier the task will be for your student. I.E. pipe cleaner will be easier than friendship yarn.</a:t>
            </a:r>
            <a:endParaRPr/>
          </a:p>
          <a:p>
            <a:pPr indent="0" lvl="0" marL="0" rtl="0" algn="l">
              <a:lnSpc>
                <a:spcPct val="100000"/>
              </a:lnSpc>
              <a:spcBef>
                <a:spcPts val="0"/>
              </a:spcBef>
              <a:spcAft>
                <a:spcPts val="0"/>
              </a:spcAft>
              <a:buSzPts val="1100"/>
              <a:buNone/>
            </a:pPr>
            <a:r>
              <a:rPr lang="en"/>
              <a:t>*** To make this harder you can use smaller beads with smaller holes and thinner string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84c8358874_7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84c8358874_78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8190129c14_696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g8190129c14_696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8190129c14_696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g8190129c14_696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8190129c14_696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8190129c14_696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714ae489ec_1697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714ae489ec_1697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txBox="1"/>
          <p:nvPr>
            <p:ph type="ctrTitle"/>
          </p:nvPr>
        </p:nvSpPr>
        <p:spPr>
          <a:xfrm>
            <a:off x="311700" y="392150"/>
            <a:ext cx="8520600" cy="2690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8000"/>
              <a:buNone/>
              <a:defRPr sz="8000"/>
            </a:lvl1pPr>
            <a:lvl2pPr lvl="1" algn="ctr">
              <a:lnSpc>
                <a:spcPct val="100000"/>
              </a:lnSpc>
              <a:spcBef>
                <a:spcPts val="0"/>
              </a:spcBef>
              <a:spcAft>
                <a:spcPts val="0"/>
              </a:spcAft>
              <a:buSzPts val="8000"/>
              <a:buNone/>
              <a:defRPr sz="8000"/>
            </a:lvl2pPr>
            <a:lvl3pPr lvl="2" algn="ctr">
              <a:lnSpc>
                <a:spcPct val="100000"/>
              </a:lnSpc>
              <a:spcBef>
                <a:spcPts val="0"/>
              </a:spcBef>
              <a:spcAft>
                <a:spcPts val="0"/>
              </a:spcAft>
              <a:buSzPts val="8000"/>
              <a:buNone/>
              <a:defRPr sz="8000"/>
            </a:lvl3pPr>
            <a:lvl4pPr lvl="3" algn="ctr">
              <a:lnSpc>
                <a:spcPct val="100000"/>
              </a:lnSpc>
              <a:spcBef>
                <a:spcPts val="0"/>
              </a:spcBef>
              <a:spcAft>
                <a:spcPts val="0"/>
              </a:spcAft>
              <a:buSzPts val="8000"/>
              <a:buNone/>
              <a:defRPr sz="8000"/>
            </a:lvl4pPr>
            <a:lvl5pPr lvl="4" algn="ctr">
              <a:lnSpc>
                <a:spcPct val="100000"/>
              </a:lnSpc>
              <a:spcBef>
                <a:spcPts val="0"/>
              </a:spcBef>
              <a:spcAft>
                <a:spcPts val="0"/>
              </a:spcAft>
              <a:buSzPts val="8000"/>
              <a:buNone/>
              <a:defRPr sz="8000"/>
            </a:lvl5pPr>
            <a:lvl6pPr lvl="5" algn="ctr">
              <a:lnSpc>
                <a:spcPct val="100000"/>
              </a:lnSpc>
              <a:spcBef>
                <a:spcPts val="0"/>
              </a:spcBef>
              <a:spcAft>
                <a:spcPts val="0"/>
              </a:spcAft>
              <a:buSzPts val="8000"/>
              <a:buNone/>
              <a:defRPr sz="8000"/>
            </a:lvl6pPr>
            <a:lvl7pPr lvl="6" algn="ctr">
              <a:lnSpc>
                <a:spcPct val="100000"/>
              </a:lnSpc>
              <a:spcBef>
                <a:spcPts val="0"/>
              </a:spcBef>
              <a:spcAft>
                <a:spcPts val="0"/>
              </a:spcAft>
              <a:buSzPts val="8000"/>
              <a:buNone/>
              <a:defRPr sz="8000"/>
            </a:lvl7pPr>
            <a:lvl8pPr lvl="7" algn="ctr">
              <a:lnSpc>
                <a:spcPct val="100000"/>
              </a:lnSpc>
              <a:spcBef>
                <a:spcPts val="0"/>
              </a:spcBef>
              <a:spcAft>
                <a:spcPts val="0"/>
              </a:spcAft>
              <a:buSzPts val="8000"/>
              <a:buNone/>
              <a:defRPr sz="8000"/>
            </a:lvl8pPr>
            <a:lvl9pPr lvl="8" algn="ctr">
              <a:lnSpc>
                <a:spcPct val="100000"/>
              </a:lnSpc>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2000"/>
              <a:buNone/>
              <a:defRPr sz="12000">
                <a:solidFill>
                  <a:schemeClr val="lt1"/>
                </a:solidFill>
                <a:highlight>
                  <a:schemeClr val="accent1"/>
                </a:highlight>
              </a:defRPr>
            </a:lvl1pPr>
            <a:lvl2pPr lvl="1" algn="ctr">
              <a:lnSpc>
                <a:spcPct val="100000"/>
              </a:lnSpc>
              <a:spcBef>
                <a:spcPts val="0"/>
              </a:spcBef>
              <a:spcAft>
                <a:spcPts val="0"/>
              </a:spcAft>
              <a:buClr>
                <a:schemeClr val="lt1"/>
              </a:buClr>
              <a:buSzPts val="12000"/>
              <a:buNone/>
              <a:defRPr sz="12000">
                <a:solidFill>
                  <a:schemeClr val="lt1"/>
                </a:solidFill>
                <a:highlight>
                  <a:schemeClr val="accent1"/>
                </a:highlight>
              </a:defRPr>
            </a:lvl2pPr>
            <a:lvl3pPr lvl="2" algn="ctr">
              <a:lnSpc>
                <a:spcPct val="100000"/>
              </a:lnSpc>
              <a:spcBef>
                <a:spcPts val="0"/>
              </a:spcBef>
              <a:spcAft>
                <a:spcPts val="0"/>
              </a:spcAft>
              <a:buClr>
                <a:schemeClr val="lt1"/>
              </a:buClr>
              <a:buSzPts val="12000"/>
              <a:buNone/>
              <a:defRPr sz="12000">
                <a:solidFill>
                  <a:schemeClr val="lt1"/>
                </a:solidFill>
                <a:highlight>
                  <a:schemeClr val="accent1"/>
                </a:highlight>
              </a:defRPr>
            </a:lvl3pPr>
            <a:lvl4pPr lvl="3" algn="ctr">
              <a:lnSpc>
                <a:spcPct val="100000"/>
              </a:lnSpc>
              <a:spcBef>
                <a:spcPts val="0"/>
              </a:spcBef>
              <a:spcAft>
                <a:spcPts val="0"/>
              </a:spcAft>
              <a:buClr>
                <a:schemeClr val="lt1"/>
              </a:buClr>
              <a:buSzPts val="12000"/>
              <a:buNone/>
              <a:defRPr sz="12000">
                <a:solidFill>
                  <a:schemeClr val="lt1"/>
                </a:solidFill>
                <a:highlight>
                  <a:schemeClr val="accent1"/>
                </a:highlight>
              </a:defRPr>
            </a:lvl4pPr>
            <a:lvl5pPr lvl="4" algn="ctr">
              <a:lnSpc>
                <a:spcPct val="100000"/>
              </a:lnSpc>
              <a:spcBef>
                <a:spcPts val="0"/>
              </a:spcBef>
              <a:spcAft>
                <a:spcPts val="0"/>
              </a:spcAft>
              <a:buClr>
                <a:schemeClr val="lt1"/>
              </a:buClr>
              <a:buSzPts val="12000"/>
              <a:buNone/>
              <a:defRPr sz="12000">
                <a:solidFill>
                  <a:schemeClr val="lt1"/>
                </a:solidFill>
                <a:highlight>
                  <a:schemeClr val="accent1"/>
                </a:highlight>
              </a:defRPr>
            </a:lvl5pPr>
            <a:lvl6pPr lvl="5" algn="ctr">
              <a:lnSpc>
                <a:spcPct val="100000"/>
              </a:lnSpc>
              <a:spcBef>
                <a:spcPts val="0"/>
              </a:spcBef>
              <a:spcAft>
                <a:spcPts val="0"/>
              </a:spcAft>
              <a:buClr>
                <a:schemeClr val="lt1"/>
              </a:buClr>
              <a:buSzPts val="12000"/>
              <a:buNone/>
              <a:defRPr sz="12000">
                <a:solidFill>
                  <a:schemeClr val="lt1"/>
                </a:solidFill>
                <a:highlight>
                  <a:schemeClr val="accent1"/>
                </a:highlight>
              </a:defRPr>
            </a:lvl6pPr>
            <a:lvl7pPr lvl="6" algn="ctr">
              <a:lnSpc>
                <a:spcPct val="100000"/>
              </a:lnSpc>
              <a:spcBef>
                <a:spcPts val="0"/>
              </a:spcBef>
              <a:spcAft>
                <a:spcPts val="0"/>
              </a:spcAft>
              <a:buClr>
                <a:schemeClr val="lt1"/>
              </a:buClr>
              <a:buSzPts val="12000"/>
              <a:buNone/>
              <a:defRPr sz="12000">
                <a:solidFill>
                  <a:schemeClr val="lt1"/>
                </a:solidFill>
                <a:highlight>
                  <a:schemeClr val="accent1"/>
                </a:highlight>
              </a:defRPr>
            </a:lvl7pPr>
            <a:lvl8pPr lvl="7" algn="ctr">
              <a:lnSpc>
                <a:spcPct val="100000"/>
              </a:lnSpc>
              <a:spcBef>
                <a:spcPts val="0"/>
              </a:spcBef>
              <a:spcAft>
                <a:spcPts val="0"/>
              </a:spcAft>
              <a:buClr>
                <a:schemeClr val="lt1"/>
              </a:buClr>
              <a:buSzPts val="12000"/>
              <a:buNone/>
              <a:defRPr sz="12000">
                <a:solidFill>
                  <a:schemeClr val="lt1"/>
                </a:solidFill>
                <a:highlight>
                  <a:schemeClr val="accent1"/>
                </a:highlight>
              </a:defRPr>
            </a:lvl8pPr>
            <a:lvl9pPr lvl="8" algn="ctr">
              <a:lnSpc>
                <a:spcPct val="100000"/>
              </a:lnSpc>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lnSpc>
                <a:spcPct val="115000"/>
              </a:lnSpc>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lnSpc>
                <a:spcPct val="115000"/>
              </a:lnSpc>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lnSpc>
                <a:spcPct val="115000"/>
              </a:lnSpc>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lnSpc>
                <a:spcPct val="115000"/>
              </a:lnSpc>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lnSpc>
                <a:spcPct val="115000"/>
              </a:lnSpc>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lnSpc>
                <a:spcPct val="115000"/>
              </a:lnSpc>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lnSpc>
                <a:spcPct val="115000"/>
              </a:lnSpc>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lnSpc>
                <a:spcPct val="115000"/>
              </a:lnSpc>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highlight>
                  <a:schemeClr val="dk1"/>
                </a:highlight>
              </a:defRPr>
            </a:lvl1pPr>
            <a:lvl2pPr lvl="1" algn="l">
              <a:lnSpc>
                <a:spcPct val="100000"/>
              </a:lnSpc>
              <a:spcBef>
                <a:spcPts val="0"/>
              </a:spcBef>
              <a:spcAft>
                <a:spcPts val="0"/>
              </a:spcAft>
              <a:buSzPts val="3000"/>
              <a:buNone/>
              <a:defRPr sz="3000">
                <a:highlight>
                  <a:schemeClr val="dk1"/>
                </a:highlight>
              </a:defRPr>
            </a:lvl2pPr>
            <a:lvl3pPr lvl="2" algn="l">
              <a:lnSpc>
                <a:spcPct val="100000"/>
              </a:lnSpc>
              <a:spcBef>
                <a:spcPts val="0"/>
              </a:spcBef>
              <a:spcAft>
                <a:spcPts val="0"/>
              </a:spcAft>
              <a:buSzPts val="3000"/>
              <a:buNone/>
              <a:defRPr sz="3000">
                <a:highlight>
                  <a:schemeClr val="dk1"/>
                </a:highlight>
              </a:defRPr>
            </a:lvl3pPr>
            <a:lvl4pPr lvl="3" algn="l">
              <a:lnSpc>
                <a:spcPct val="100000"/>
              </a:lnSpc>
              <a:spcBef>
                <a:spcPts val="0"/>
              </a:spcBef>
              <a:spcAft>
                <a:spcPts val="0"/>
              </a:spcAft>
              <a:buSzPts val="3000"/>
              <a:buNone/>
              <a:defRPr sz="3000">
                <a:highlight>
                  <a:schemeClr val="dk1"/>
                </a:highlight>
              </a:defRPr>
            </a:lvl4pPr>
            <a:lvl5pPr lvl="4" algn="l">
              <a:lnSpc>
                <a:spcPct val="100000"/>
              </a:lnSpc>
              <a:spcBef>
                <a:spcPts val="0"/>
              </a:spcBef>
              <a:spcAft>
                <a:spcPts val="0"/>
              </a:spcAft>
              <a:buSzPts val="3000"/>
              <a:buNone/>
              <a:defRPr sz="3000">
                <a:highlight>
                  <a:schemeClr val="dk1"/>
                </a:highlight>
              </a:defRPr>
            </a:lvl5pPr>
            <a:lvl6pPr lvl="5" algn="l">
              <a:lnSpc>
                <a:spcPct val="100000"/>
              </a:lnSpc>
              <a:spcBef>
                <a:spcPts val="0"/>
              </a:spcBef>
              <a:spcAft>
                <a:spcPts val="0"/>
              </a:spcAft>
              <a:buSzPts val="3000"/>
              <a:buNone/>
              <a:defRPr sz="3000">
                <a:highlight>
                  <a:schemeClr val="dk1"/>
                </a:highlight>
              </a:defRPr>
            </a:lvl6pPr>
            <a:lvl7pPr lvl="6" algn="l">
              <a:lnSpc>
                <a:spcPct val="100000"/>
              </a:lnSpc>
              <a:spcBef>
                <a:spcPts val="0"/>
              </a:spcBef>
              <a:spcAft>
                <a:spcPts val="0"/>
              </a:spcAft>
              <a:buSzPts val="3000"/>
              <a:buNone/>
              <a:defRPr sz="3000">
                <a:highlight>
                  <a:schemeClr val="dk1"/>
                </a:highlight>
              </a:defRPr>
            </a:lvl7pPr>
            <a:lvl8pPr lvl="7" algn="l">
              <a:lnSpc>
                <a:spcPct val="100000"/>
              </a:lnSpc>
              <a:spcBef>
                <a:spcPts val="0"/>
              </a:spcBef>
              <a:spcAft>
                <a:spcPts val="0"/>
              </a:spcAft>
              <a:buSzPts val="3000"/>
              <a:buNone/>
              <a:defRPr sz="3000">
                <a:highlight>
                  <a:schemeClr val="dk1"/>
                </a:highlight>
              </a:defRPr>
            </a:lvl8pPr>
            <a:lvl9pPr lvl="8" algn="l">
              <a:lnSpc>
                <a:spcPct val="100000"/>
              </a:lnSpc>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6000"/>
              <a:buNone/>
              <a:defRPr sz="6000">
                <a:solidFill>
                  <a:schemeClr val="lt1"/>
                </a:solidFill>
              </a:defRPr>
            </a:lvl1pPr>
            <a:lvl2pPr lvl="1" algn="l">
              <a:lnSpc>
                <a:spcPct val="100000"/>
              </a:lnSpc>
              <a:spcBef>
                <a:spcPts val="0"/>
              </a:spcBef>
              <a:spcAft>
                <a:spcPts val="0"/>
              </a:spcAft>
              <a:buClr>
                <a:schemeClr val="lt1"/>
              </a:buClr>
              <a:buSzPts val="6000"/>
              <a:buNone/>
              <a:defRPr sz="6000">
                <a:solidFill>
                  <a:schemeClr val="lt1"/>
                </a:solidFill>
              </a:defRPr>
            </a:lvl2pPr>
            <a:lvl3pPr lvl="2" algn="l">
              <a:lnSpc>
                <a:spcPct val="100000"/>
              </a:lnSpc>
              <a:spcBef>
                <a:spcPts val="0"/>
              </a:spcBef>
              <a:spcAft>
                <a:spcPts val="0"/>
              </a:spcAft>
              <a:buClr>
                <a:schemeClr val="lt1"/>
              </a:buClr>
              <a:buSzPts val="6000"/>
              <a:buNone/>
              <a:defRPr sz="6000">
                <a:solidFill>
                  <a:schemeClr val="lt1"/>
                </a:solidFill>
              </a:defRPr>
            </a:lvl3pPr>
            <a:lvl4pPr lvl="3" algn="l">
              <a:lnSpc>
                <a:spcPct val="100000"/>
              </a:lnSpc>
              <a:spcBef>
                <a:spcPts val="0"/>
              </a:spcBef>
              <a:spcAft>
                <a:spcPts val="0"/>
              </a:spcAft>
              <a:buClr>
                <a:schemeClr val="lt1"/>
              </a:buClr>
              <a:buSzPts val="6000"/>
              <a:buNone/>
              <a:defRPr sz="6000">
                <a:solidFill>
                  <a:schemeClr val="lt1"/>
                </a:solidFill>
              </a:defRPr>
            </a:lvl4pPr>
            <a:lvl5pPr lvl="4" algn="l">
              <a:lnSpc>
                <a:spcPct val="100000"/>
              </a:lnSpc>
              <a:spcBef>
                <a:spcPts val="0"/>
              </a:spcBef>
              <a:spcAft>
                <a:spcPts val="0"/>
              </a:spcAft>
              <a:buClr>
                <a:schemeClr val="lt1"/>
              </a:buClr>
              <a:buSzPts val="6000"/>
              <a:buNone/>
              <a:defRPr sz="6000">
                <a:solidFill>
                  <a:schemeClr val="lt1"/>
                </a:solidFill>
              </a:defRPr>
            </a:lvl5pPr>
            <a:lvl6pPr lvl="5" algn="l">
              <a:lnSpc>
                <a:spcPct val="100000"/>
              </a:lnSpc>
              <a:spcBef>
                <a:spcPts val="0"/>
              </a:spcBef>
              <a:spcAft>
                <a:spcPts val="0"/>
              </a:spcAft>
              <a:buClr>
                <a:schemeClr val="lt1"/>
              </a:buClr>
              <a:buSzPts val="6000"/>
              <a:buNone/>
              <a:defRPr sz="6000">
                <a:solidFill>
                  <a:schemeClr val="lt1"/>
                </a:solidFill>
              </a:defRPr>
            </a:lvl6pPr>
            <a:lvl7pPr lvl="6" algn="l">
              <a:lnSpc>
                <a:spcPct val="100000"/>
              </a:lnSpc>
              <a:spcBef>
                <a:spcPts val="0"/>
              </a:spcBef>
              <a:spcAft>
                <a:spcPts val="0"/>
              </a:spcAft>
              <a:buClr>
                <a:schemeClr val="lt1"/>
              </a:buClr>
              <a:buSzPts val="6000"/>
              <a:buNone/>
              <a:defRPr sz="6000">
                <a:solidFill>
                  <a:schemeClr val="lt1"/>
                </a:solidFill>
              </a:defRPr>
            </a:lvl7pPr>
            <a:lvl8pPr lvl="7" algn="l">
              <a:lnSpc>
                <a:spcPct val="100000"/>
              </a:lnSpc>
              <a:spcBef>
                <a:spcPts val="0"/>
              </a:spcBef>
              <a:spcAft>
                <a:spcPts val="0"/>
              </a:spcAft>
              <a:buClr>
                <a:schemeClr val="lt1"/>
              </a:buClr>
              <a:buSzPts val="6000"/>
              <a:buNone/>
              <a:defRPr sz="6000">
                <a:solidFill>
                  <a:schemeClr val="lt1"/>
                </a:solidFill>
              </a:defRPr>
            </a:lvl8pPr>
            <a:lvl9pPr lvl="8" algn="l">
              <a:lnSpc>
                <a:spcPct val="100000"/>
              </a:lnSpc>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accent1"/>
              </a:buClr>
              <a:buSzPts val="1800"/>
              <a:buChar char="●"/>
              <a:defRPr>
                <a:solidFill>
                  <a:schemeClr val="accent1"/>
                </a:solidFill>
                <a:highlight>
                  <a:schemeClr val="lt1"/>
                </a:highlight>
              </a:defRPr>
            </a:lvl1pPr>
            <a:lvl2pPr indent="-317500" lvl="1" marL="914400" algn="l">
              <a:lnSpc>
                <a:spcPct val="115000"/>
              </a:lnSpc>
              <a:spcBef>
                <a:spcPts val="1600"/>
              </a:spcBef>
              <a:spcAft>
                <a:spcPts val="0"/>
              </a:spcAft>
              <a:buClr>
                <a:schemeClr val="accent1"/>
              </a:buClr>
              <a:buSzPts val="1400"/>
              <a:buChar char="○"/>
              <a:defRPr>
                <a:solidFill>
                  <a:schemeClr val="accent1"/>
                </a:solidFill>
                <a:highlight>
                  <a:schemeClr val="lt1"/>
                </a:highlight>
              </a:defRPr>
            </a:lvl2pPr>
            <a:lvl3pPr indent="-317500" lvl="2" marL="1371600" algn="l">
              <a:lnSpc>
                <a:spcPct val="115000"/>
              </a:lnSpc>
              <a:spcBef>
                <a:spcPts val="1600"/>
              </a:spcBef>
              <a:spcAft>
                <a:spcPts val="0"/>
              </a:spcAft>
              <a:buClr>
                <a:schemeClr val="accent1"/>
              </a:buClr>
              <a:buSzPts val="1400"/>
              <a:buChar char="■"/>
              <a:defRPr>
                <a:solidFill>
                  <a:schemeClr val="accent1"/>
                </a:solidFill>
                <a:highlight>
                  <a:schemeClr val="lt1"/>
                </a:highlight>
              </a:defRPr>
            </a:lvl3pPr>
            <a:lvl4pPr indent="-317500" lvl="3" marL="1828800" algn="l">
              <a:lnSpc>
                <a:spcPct val="115000"/>
              </a:lnSpc>
              <a:spcBef>
                <a:spcPts val="1600"/>
              </a:spcBef>
              <a:spcAft>
                <a:spcPts val="0"/>
              </a:spcAft>
              <a:buClr>
                <a:schemeClr val="accent1"/>
              </a:buClr>
              <a:buSzPts val="1400"/>
              <a:buChar char="●"/>
              <a:defRPr>
                <a:solidFill>
                  <a:schemeClr val="accent1"/>
                </a:solidFill>
                <a:highlight>
                  <a:schemeClr val="lt1"/>
                </a:highlight>
              </a:defRPr>
            </a:lvl4pPr>
            <a:lvl5pPr indent="-317500" lvl="4" marL="2286000" algn="l">
              <a:lnSpc>
                <a:spcPct val="115000"/>
              </a:lnSpc>
              <a:spcBef>
                <a:spcPts val="1600"/>
              </a:spcBef>
              <a:spcAft>
                <a:spcPts val="0"/>
              </a:spcAft>
              <a:buClr>
                <a:schemeClr val="accent1"/>
              </a:buClr>
              <a:buSzPts val="1400"/>
              <a:buChar char="○"/>
              <a:defRPr>
                <a:solidFill>
                  <a:schemeClr val="accent1"/>
                </a:solidFill>
                <a:highlight>
                  <a:schemeClr val="lt1"/>
                </a:highlight>
              </a:defRPr>
            </a:lvl5pPr>
            <a:lvl6pPr indent="-317500" lvl="5" marL="2743200" algn="l">
              <a:lnSpc>
                <a:spcPct val="115000"/>
              </a:lnSpc>
              <a:spcBef>
                <a:spcPts val="1600"/>
              </a:spcBef>
              <a:spcAft>
                <a:spcPts val="0"/>
              </a:spcAft>
              <a:buClr>
                <a:schemeClr val="accent1"/>
              </a:buClr>
              <a:buSzPts val="1400"/>
              <a:buChar char="■"/>
              <a:defRPr>
                <a:solidFill>
                  <a:schemeClr val="accent1"/>
                </a:solidFill>
                <a:highlight>
                  <a:schemeClr val="lt1"/>
                </a:highlight>
              </a:defRPr>
            </a:lvl6pPr>
            <a:lvl7pPr indent="-317500" lvl="6" marL="3200400" algn="l">
              <a:lnSpc>
                <a:spcPct val="115000"/>
              </a:lnSpc>
              <a:spcBef>
                <a:spcPts val="1600"/>
              </a:spcBef>
              <a:spcAft>
                <a:spcPts val="0"/>
              </a:spcAft>
              <a:buClr>
                <a:schemeClr val="accent1"/>
              </a:buClr>
              <a:buSzPts val="1400"/>
              <a:buChar char="●"/>
              <a:defRPr>
                <a:solidFill>
                  <a:schemeClr val="accent1"/>
                </a:solidFill>
                <a:highlight>
                  <a:schemeClr val="lt1"/>
                </a:highlight>
              </a:defRPr>
            </a:lvl7pPr>
            <a:lvl8pPr indent="-317500" lvl="7" marL="3657600" algn="l">
              <a:lnSpc>
                <a:spcPct val="115000"/>
              </a:lnSpc>
              <a:spcBef>
                <a:spcPts val="1600"/>
              </a:spcBef>
              <a:spcAft>
                <a:spcPts val="0"/>
              </a:spcAft>
              <a:buClr>
                <a:schemeClr val="accent1"/>
              </a:buClr>
              <a:buSzPts val="1400"/>
              <a:buChar char="○"/>
              <a:defRPr>
                <a:solidFill>
                  <a:schemeClr val="accent1"/>
                </a:solidFill>
                <a:highlight>
                  <a:schemeClr val="lt1"/>
                </a:highlight>
              </a:defRPr>
            </a:lvl8pPr>
            <a:lvl9pPr indent="-317500" lvl="8" marL="4114800" algn="l">
              <a:lnSpc>
                <a:spcPct val="115000"/>
              </a:lnSpc>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1pPr>
            <a:lvl2pPr lvl="1"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2pPr>
            <a:lvl3pPr lvl="2"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3pPr>
            <a:lvl4pPr lvl="3"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4pPr>
            <a:lvl5pPr lvl="4"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5pPr>
            <a:lvl6pPr lvl="5"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6pPr>
            <a:lvl7pPr lvl="6"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7pPr>
            <a:lvl8pPr lvl="7"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8pPr>
            <a:lvl9pPr lvl="8"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Source Code Pro"/>
              <a:buChar char="●"/>
              <a:defRPr b="0" i="0" sz="1800" u="none" cap="none" strike="noStrike">
                <a:solidFill>
                  <a:schemeClr val="dk2"/>
                </a:solidFill>
                <a:latin typeface="Source Code Pro"/>
                <a:ea typeface="Source Code Pro"/>
                <a:cs typeface="Source Code Pro"/>
                <a:sym typeface="Source Code Pro"/>
              </a:defRPr>
            </a:lvl1pPr>
            <a:lvl2pPr indent="-317500" lvl="1" marL="9144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2pPr>
            <a:lvl3pPr indent="-317500" lvl="2" marL="13716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3pPr>
            <a:lvl4pPr indent="-317500" lvl="3" marL="18288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4pPr>
            <a:lvl5pPr indent="-317500" lvl="4" marL="22860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5pPr>
            <a:lvl6pPr indent="-317500" lvl="5" marL="27432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6pPr>
            <a:lvl7pPr indent="-317500" lvl="6" marL="32004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7pPr>
            <a:lvl8pPr indent="-317500" lvl="7" marL="36576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8pPr>
            <a:lvl9pPr indent="-317500" lvl="8" marL="4114800" marR="0" rtl="0" algn="l">
              <a:lnSpc>
                <a:spcPct val="115000"/>
              </a:lnSpc>
              <a:spcBef>
                <a:spcPts val="1600"/>
              </a:spcBef>
              <a:spcAft>
                <a:spcPts val="160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hyperlink" Target="https://www.youtube.com/watch?v=DrBsNhwxzgc" TargetMode="External"/><Relationship Id="rId4" Type="http://schemas.openxmlformats.org/officeDocument/2006/relationships/hyperlink" Target="https://www.youtube.com/watch?v=BOLR3pQt8zg" TargetMode="External"/><Relationship Id="rId5" Type="http://schemas.openxmlformats.org/officeDocument/2006/relationships/hyperlink" Target="https://www.youtube.com/watch?v=o9D5lfqZF3o"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www.ot-mom-learning-activities.com/" TargetMode="External"/><Relationship Id="rId4" Type="http://schemas.openxmlformats.org/officeDocument/2006/relationships/hyperlink" Target="https://cornerstoneautismcenter.com/about-autism/ot-sensory-ideas-home/" TargetMode="External"/><Relationship Id="rId11" Type="http://schemas.openxmlformats.org/officeDocument/2006/relationships/hyperlink" Target="https://otplan.com/" TargetMode="External"/><Relationship Id="rId10" Type="http://schemas.openxmlformats.org/officeDocument/2006/relationships/hyperlink" Target="https://www.yourtherapysource.com" TargetMode="External"/><Relationship Id="rId9" Type="http://schemas.openxmlformats.org/officeDocument/2006/relationships/hyperlink" Target="https://www.handsonaswegrow.com" TargetMode="External"/><Relationship Id="rId5" Type="http://schemas.openxmlformats.org/officeDocument/2006/relationships/hyperlink" Target="http://therapystreetforkids.com/?fbclid=IwAR1_CqDjyWRXk7kZ7dGsg-I8trD3tyzNfaeoJsCHAN2pUNXGa6pNeMtE6BM" TargetMode="External"/><Relationship Id="rId6" Type="http://schemas.openxmlformats.org/officeDocument/2006/relationships/hyperlink" Target="http://therapystreetforkids.com/?fbclid=IwAR1_CqDjyWRXk7kZ7dGsg-I8trD3tyzNfaeoJsCHAN2pUNXGa6pNeMtE6BM" TargetMode="External"/><Relationship Id="rId7" Type="http://schemas.openxmlformats.org/officeDocument/2006/relationships/hyperlink" Target="https://www.youtube.com/watch?v=QJVR8hHBQyM" TargetMode="External"/><Relationship Id="rId8" Type="http://schemas.openxmlformats.org/officeDocument/2006/relationships/hyperlink" Target="https://www.3dinosaurs.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910675" y="752175"/>
            <a:ext cx="7500000" cy="2690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8000"/>
              <a:buNone/>
            </a:pPr>
            <a:r>
              <a:t/>
            </a:r>
            <a:endParaRPr b="0"/>
          </a:p>
          <a:p>
            <a:pPr indent="0" lvl="0" marL="0" rtl="0" algn="ctr">
              <a:lnSpc>
                <a:spcPct val="100000"/>
              </a:lnSpc>
              <a:spcBef>
                <a:spcPts val="0"/>
              </a:spcBef>
              <a:spcAft>
                <a:spcPts val="0"/>
              </a:spcAft>
              <a:buSzPts val="8000"/>
              <a:buNone/>
            </a:pPr>
            <a:r>
              <a:rPr b="0" lang="en" sz="7200"/>
              <a:t>Occupational Therapy</a:t>
            </a:r>
            <a:endParaRPr b="0" sz="7200"/>
          </a:p>
          <a:p>
            <a:pPr indent="0" lvl="0" marL="0" rtl="0" algn="ctr">
              <a:lnSpc>
                <a:spcPct val="100000"/>
              </a:lnSpc>
              <a:spcBef>
                <a:spcPts val="0"/>
              </a:spcBef>
              <a:spcAft>
                <a:spcPts val="0"/>
              </a:spcAft>
              <a:buSzPts val="8000"/>
              <a:buNone/>
            </a:pPr>
            <a:r>
              <a:rPr b="0" lang="en" sz="7200"/>
              <a:t>Home Activities</a:t>
            </a:r>
            <a:endParaRPr b="0" sz="7200"/>
          </a:p>
          <a:p>
            <a:pPr indent="0" lvl="0" marL="0" rtl="0" algn="ctr">
              <a:lnSpc>
                <a:spcPct val="100000"/>
              </a:lnSpc>
              <a:spcBef>
                <a:spcPts val="0"/>
              </a:spcBef>
              <a:spcAft>
                <a:spcPts val="0"/>
              </a:spcAft>
              <a:buSzPts val="8000"/>
              <a:buNone/>
            </a:pPr>
            <a:r>
              <a:t/>
            </a:r>
            <a:endParaRPr b="0" sz="3600"/>
          </a:p>
        </p:txBody>
      </p:sp>
      <p:sp>
        <p:nvSpPr>
          <p:cNvPr id="57" name="Google Shape;57;p13"/>
          <p:cNvSpPr txBox="1"/>
          <p:nvPr/>
        </p:nvSpPr>
        <p:spPr>
          <a:xfrm>
            <a:off x="433075" y="3975975"/>
            <a:ext cx="9003000" cy="8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4800">
              <a:latin typeface="Amatic SC"/>
              <a:ea typeface="Amatic SC"/>
              <a:cs typeface="Amatic SC"/>
              <a:sym typeface="Amatic S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462000" y="0"/>
            <a:ext cx="8433600" cy="514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
              <a:t>Play Outside! </a:t>
            </a:r>
            <a:endParaRPr/>
          </a:p>
        </p:txBody>
      </p:sp>
      <p:sp>
        <p:nvSpPr>
          <p:cNvPr id="121" name="Google Shape;121;p22"/>
          <p:cNvSpPr txBox="1"/>
          <p:nvPr>
            <p:ph idx="1" type="body"/>
          </p:nvPr>
        </p:nvSpPr>
        <p:spPr>
          <a:xfrm>
            <a:off x="311700" y="1228675"/>
            <a:ext cx="5124900" cy="37125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Calibri"/>
              <a:buAutoNum type="arabicPeriod"/>
            </a:pPr>
            <a:r>
              <a:rPr lang="en" sz="1400">
                <a:solidFill>
                  <a:srgbClr val="000000"/>
                </a:solidFill>
                <a:latin typeface="Calibri"/>
                <a:ea typeface="Calibri"/>
                <a:cs typeface="Calibri"/>
                <a:sym typeface="Calibri"/>
              </a:rPr>
              <a:t>Draw/color/write with chalk</a:t>
            </a:r>
            <a:endParaRPr sz="1400">
              <a:solidFill>
                <a:srgbClr val="000000"/>
              </a:solidFill>
              <a:latin typeface="Calibri"/>
              <a:ea typeface="Calibri"/>
              <a:cs typeface="Calibri"/>
              <a:sym typeface="Calibri"/>
            </a:endParaRPr>
          </a:p>
          <a:p>
            <a:pPr indent="-317500" lvl="0" marL="457200" rtl="0" algn="l">
              <a:lnSpc>
                <a:spcPct val="115000"/>
              </a:lnSpc>
              <a:spcBef>
                <a:spcPts val="0"/>
              </a:spcBef>
              <a:spcAft>
                <a:spcPts val="0"/>
              </a:spcAft>
              <a:buClr>
                <a:srgbClr val="000000"/>
              </a:buClr>
              <a:buSzPts val="1400"/>
              <a:buFont typeface="Calibri"/>
              <a:buAutoNum type="arabicPeriod"/>
            </a:pPr>
            <a:r>
              <a:rPr lang="en" sz="1400">
                <a:solidFill>
                  <a:srgbClr val="000000"/>
                </a:solidFill>
                <a:latin typeface="Calibri"/>
                <a:ea typeface="Calibri"/>
                <a:cs typeface="Calibri"/>
                <a:sym typeface="Calibri"/>
              </a:rPr>
              <a:t>Collect and sort rocks, leaves, and sticks</a:t>
            </a:r>
            <a:endParaRPr sz="1400">
              <a:solidFill>
                <a:srgbClr val="000000"/>
              </a:solidFill>
              <a:latin typeface="Calibri"/>
              <a:ea typeface="Calibri"/>
              <a:cs typeface="Calibri"/>
              <a:sym typeface="Calibri"/>
            </a:endParaRPr>
          </a:p>
          <a:p>
            <a:pPr indent="-317500" lvl="0" marL="457200" rtl="0" algn="l">
              <a:lnSpc>
                <a:spcPct val="115000"/>
              </a:lnSpc>
              <a:spcBef>
                <a:spcPts val="0"/>
              </a:spcBef>
              <a:spcAft>
                <a:spcPts val="0"/>
              </a:spcAft>
              <a:buClr>
                <a:srgbClr val="000000"/>
              </a:buClr>
              <a:buSzPts val="1400"/>
              <a:buFont typeface="Calibri"/>
              <a:buAutoNum type="arabicPeriod"/>
            </a:pPr>
            <a:r>
              <a:rPr lang="en" sz="1400">
                <a:solidFill>
                  <a:srgbClr val="000000"/>
                </a:solidFill>
                <a:latin typeface="Calibri"/>
                <a:ea typeface="Calibri"/>
                <a:cs typeface="Calibri"/>
                <a:sym typeface="Calibri"/>
              </a:rPr>
              <a:t>Use sticks and stones to form letters or shapes</a:t>
            </a:r>
            <a:endParaRPr sz="1400">
              <a:solidFill>
                <a:srgbClr val="000000"/>
              </a:solidFill>
              <a:latin typeface="Calibri"/>
              <a:ea typeface="Calibri"/>
              <a:cs typeface="Calibri"/>
              <a:sym typeface="Calibri"/>
            </a:endParaRPr>
          </a:p>
          <a:p>
            <a:pPr indent="-317500" lvl="0" marL="457200" rtl="0" algn="l">
              <a:lnSpc>
                <a:spcPct val="115000"/>
              </a:lnSpc>
              <a:spcBef>
                <a:spcPts val="0"/>
              </a:spcBef>
              <a:spcAft>
                <a:spcPts val="0"/>
              </a:spcAft>
              <a:buClr>
                <a:srgbClr val="000000"/>
              </a:buClr>
              <a:buSzPts val="1400"/>
              <a:buFont typeface="Calibri"/>
              <a:buAutoNum type="arabicPeriod"/>
            </a:pPr>
            <a:r>
              <a:rPr lang="en" sz="1400">
                <a:solidFill>
                  <a:srgbClr val="000000"/>
                </a:solidFill>
                <a:latin typeface="Calibri"/>
                <a:ea typeface="Calibri"/>
                <a:cs typeface="Calibri"/>
                <a:sym typeface="Calibri"/>
              </a:rPr>
              <a:t>Blowing and popping bubbles (works on isolating fingers!) can also pop bubbles with one foot to encourage balance standing on one foot.</a:t>
            </a:r>
            <a:endParaRPr sz="1400">
              <a:solidFill>
                <a:srgbClr val="000000"/>
              </a:solidFill>
              <a:latin typeface="Calibri"/>
              <a:ea typeface="Calibri"/>
              <a:cs typeface="Calibri"/>
              <a:sym typeface="Calibri"/>
            </a:endParaRPr>
          </a:p>
          <a:p>
            <a:pPr indent="-317500" lvl="0" marL="457200" rtl="0" algn="l">
              <a:lnSpc>
                <a:spcPct val="115000"/>
              </a:lnSpc>
              <a:spcBef>
                <a:spcPts val="0"/>
              </a:spcBef>
              <a:spcAft>
                <a:spcPts val="0"/>
              </a:spcAft>
              <a:buClr>
                <a:srgbClr val="000000"/>
              </a:buClr>
              <a:buSzPts val="1400"/>
              <a:buFont typeface="Calibri"/>
              <a:buAutoNum type="arabicPeriod"/>
            </a:pPr>
            <a:r>
              <a:rPr lang="en" sz="1400">
                <a:solidFill>
                  <a:srgbClr val="000000"/>
                </a:solidFill>
                <a:latin typeface="Calibri"/>
                <a:ea typeface="Calibri"/>
                <a:cs typeface="Calibri"/>
                <a:sym typeface="Calibri"/>
              </a:rPr>
              <a:t>Go to the park or play in your backyard</a:t>
            </a:r>
            <a:endParaRPr sz="1400">
              <a:solidFill>
                <a:srgbClr val="000000"/>
              </a:solidFill>
              <a:latin typeface="Calibri"/>
              <a:ea typeface="Calibri"/>
              <a:cs typeface="Calibri"/>
              <a:sym typeface="Calibri"/>
            </a:endParaRPr>
          </a:p>
          <a:p>
            <a:pPr indent="-317500" lvl="1" marL="914400" rtl="0" algn="l">
              <a:lnSpc>
                <a:spcPct val="115000"/>
              </a:lnSpc>
              <a:spcBef>
                <a:spcPts val="0"/>
              </a:spcBef>
              <a:spcAft>
                <a:spcPts val="0"/>
              </a:spcAft>
              <a:buClr>
                <a:srgbClr val="000000"/>
              </a:buClr>
              <a:buSzPts val="1400"/>
              <a:buFont typeface="Calibri"/>
              <a:buAutoNum type="alphaLcPeriod"/>
            </a:pPr>
            <a:r>
              <a:rPr lang="en">
                <a:solidFill>
                  <a:srgbClr val="000000"/>
                </a:solidFill>
                <a:latin typeface="Calibri"/>
                <a:ea typeface="Calibri"/>
                <a:cs typeface="Calibri"/>
                <a:sym typeface="Calibri"/>
              </a:rPr>
              <a:t>At this time, it is not recommended to play on playground equipment unless it is in your backyard and not touched by other children</a:t>
            </a:r>
            <a:endParaRPr>
              <a:solidFill>
                <a:srgbClr val="000000"/>
              </a:solidFill>
              <a:latin typeface="Calibri"/>
              <a:ea typeface="Calibri"/>
              <a:cs typeface="Calibri"/>
              <a:sym typeface="Calibri"/>
            </a:endParaRPr>
          </a:p>
          <a:p>
            <a:pPr indent="-317500" lvl="1" marL="914400" rtl="0" algn="l">
              <a:lnSpc>
                <a:spcPct val="115000"/>
              </a:lnSpc>
              <a:spcBef>
                <a:spcPts val="0"/>
              </a:spcBef>
              <a:spcAft>
                <a:spcPts val="0"/>
              </a:spcAft>
              <a:buClr>
                <a:srgbClr val="000000"/>
              </a:buClr>
              <a:buSzPts val="1400"/>
              <a:buFont typeface="Calibri"/>
              <a:buAutoNum type="alphaLcPeriod"/>
            </a:pPr>
            <a:r>
              <a:rPr lang="en">
                <a:solidFill>
                  <a:srgbClr val="000000"/>
                </a:solidFill>
                <a:latin typeface="Calibri"/>
                <a:ea typeface="Calibri"/>
                <a:cs typeface="Calibri"/>
                <a:sym typeface="Calibri"/>
              </a:rPr>
              <a:t>However, riding bikes, walking, running, skipping, jumping, hopping, completing jumping jacks and other non physical contact activities are all excellent activities to complete at the park</a:t>
            </a:r>
            <a:endParaRPr>
              <a:solidFill>
                <a:srgbClr val="000000"/>
              </a:solidFill>
              <a:latin typeface="Calibri"/>
              <a:ea typeface="Calibri"/>
              <a:cs typeface="Calibri"/>
              <a:sym typeface="Calibri"/>
            </a:endParaRPr>
          </a:p>
          <a:p>
            <a:pPr indent="0" lvl="0" marL="914400" rtl="0" algn="l">
              <a:lnSpc>
                <a:spcPct val="115000"/>
              </a:lnSpc>
              <a:spcBef>
                <a:spcPts val="1600"/>
              </a:spcBef>
              <a:spcAft>
                <a:spcPts val="0"/>
              </a:spcAft>
              <a:buSzPts val="1800"/>
              <a:buNone/>
            </a:pPr>
            <a:r>
              <a:t/>
            </a:r>
            <a:endParaRPr>
              <a:solidFill>
                <a:srgbClr val="000000"/>
              </a:solidFill>
              <a:latin typeface="Calibri"/>
              <a:ea typeface="Calibri"/>
              <a:cs typeface="Calibri"/>
              <a:sym typeface="Calibri"/>
            </a:endParaRPr>
          </a:p>
          <a:p>
            <a:pPr indent="0" lvl="0" marL="914400" rtl="0" algn="l">
              <a:lnSpc>
                <a:spcPct val="115000"/>
              </a:lnSpc>
              <a:spcBef>
                <a:spcPts val="1600"/>
              </a:spcBef>
              <a:spcAft>
                <a:spcPts val="0"/>
              </a:spcAft>
              <a:buSzPts val="1800"/>
              <a:buNone/>
            </a:pPr>
            <a:r>
              <a:t/>
            </a:r>
            <a:endParaRPr>
              <a:solidFill>
                <a:srgbClr val="000000"/>
              </a:solidFill>
              <a:latin typeface="Calibri"/>
              <a:ea typeface="Calibri"/>
              <a:cs typeface="Calibri"/>
              <a:sym typeface="Calibri"/>
            </a:endParaRPr>
          </a:p>
          <a:p>
            <a:pPr indent="0" lvl="0" marL="457200" rtl="0" algn="l">
              <a:lnSpc>
                <a:spcPct val="115000"/>
              </a:lnSpc>
              <a:spcBef>
                <a:spcPts val="1600"/>
              </a:spcBef>
              <a:spcAft>
                <a:spcPts val="0"/>
              </a:spcAft>
              <a:buSzPts val="1800"/>
              <a:buNone/>
            </a:pPr>
            <a:r>
              <a:t/>
            </a:r>
            <a:endParaRPr>
              <a:solidFill>
                <a:srgbClr val="000000"/>
              </a:solidFill>
              <a:latin typeface="Calibri"/>
              <a:ea typeface="Calibri"/>
              <a:cs typeface="Calibri"/>
              <a:sym typeface="Calibri"/>
            </a:endParaRPr>
          </a:p>
          <a:p>
            <a:pPr indent="0" lvl="0" marL="0" rtl="0" algn="l">
              <a:lnSpc>
                <a:spcPct val="115000"/>
              </a:lnSpc>
              <a:spcBef>
                <a:spcPts val="1600"/>
              </a:spcBef>
              <a:spcAft>
                <a:spcPts val="0"/>
              </a:spcAft>
              <a:buSzPts val="1800"/>
              <a:buNone/>
            </a:pPr>
            <a:r>
              <a:t/>
            </a:r>
            <a:endParaRPr>
              <a:solidFill>
                <a:srgbClr val="000000"/>
              </a:solidFill>
              <a:latin typeface="Calibri"/>
              <a:ea typeface="Calibri"/>
              <a:cs typeface="Calibri"/>
              <a:sym typeface="Calibri"/>
            </a:endParaRPr>
          </a:p>
          <a:p>
            <a:pPr indent="0" lvl="0" marL="0" rtl="0" algn="l">
              <a:lnSpc>
                <a:spcPct val="115000"/>
              </a:lnSpc>
              <a:spcBef>
                <a:spcPts val="1600"/>
              </a:spcBef>
              <a:spcAft>
                <a:spcPts val="0"/>
              </a:spcAft>
              <a:buSzPts val="1800"/>
              <a:buNone/>
            </a:pPr>
            <a:r>
              <a:t/>
            </a:r>
            <a:endParaRPr>
              <a:solidFill>
                <a:srgbClr val="000000"/>
              </a:solidFill>
              <a:latin typeface="Calibri"/>
              <a:ea typeface="Calibri"/>
              <a:cs typeface="Calibri"/>
              <a:sym typeface="Calibri"/>
            </a:endParaRPr>
          </a:p>
          <a:p>
            <a:pPr indent="0" lvl="0" marL="0" rtl="0" algn="l">
              <a:lnSpc>
                <a:spcPct val="115000"/>
              </a:lnSpc>
              <a:spcBef>
                <a:spcPts val="1600"/>
              </a:spcBef>
              <a:spcAft>
                <a:spcPts val="0"/>
              </a:spcAft>
              <a:buSzPts val="1800"/>
              <a:buNone/>
            </a:pPr>
            <a:r>
              <a:t/>
            </a:r>
            <a:endParaRPr>
              <a:solidFill>
                <a:srgbClr val="000000"/>
              </a:solidFill>
              <a:latin typeface="Calibri"/>
              <a:ea typeface="Calibri"/>
              <a:cs typeface="Calibri"/>
              <a:sym typeface="Calibri"/>
            </a:endParaRPr>
          </a:p>
          <a:p>
            <a:pPr indent="0" lvl="0" marL="0" rtl="0" algn="l">
              <a:lnSpc>
                <a:spcPct val="115000"/>
              </a:lnSpc>
              <a:spcBef>
                <a:spcPts val="1600"/>
              </a:spcBef>
              <a:spcAft>
                <a:spcPts val="0"/>
              </a:spcAft>
              <a:buSzPts val="1800"/>
              <a:buNone/>
            </a:pPr>
            <a:r>
              <a:t/>
            </a:r>
            <a:endParaRPr>
              <a:solidFill>
                <a:srgbClr val="000000"/>
              </a:solidFill>
              <a:latin typeface="Calibri"/>
              <a:ea typeface="Calibri"/>
              <a:cs typeface="Calibri"/>
              <a:sym typeface="Calibri"/>
            </a:endParaRPr>
          </a:p>
          <a:p>
            <a:pPr indent="0" lvl="0" marL="457200" rtl="0" algn="l">
              <a:lnSpc>
                <a:spcPct val="115000"/>
              </a:lnSpc>
              <a:spcBef>
                <a:spcPts val="1600"/>
              </a:spcBef>
              <a:spcAft>
                <a:spcPts val="0"/>
              </a:spcAft>
              <a:buSzPts val="1800"/>
              <a:buNone/>
            </a:pPr>
            <a:r>
              <a:t/>
            </a:r>
            <a:endParaRPr>
              <a:solidFill>
                <a:srgbClr val="000000"/>
              </a:solidFill>
              <a:latin typeface="Calibri"/>
              <a:ea typeface="Calibri"/>
              <a:cs typeface="Calibri"/>
              <a:sym typeface="Calibri"/>
            </a:endParaRPr>
          </a:p>
          <a:p>
            <a:pPr indent="0" lvl="0" marL="0" rtl="0" algn="l">
              <a:lnSpc>
                <a:spcPct val="115000"/>
              </a:lnSpc>
              <a:spcBef>
                <a:spcPts val="1600"/>
              </a:spcBef>
              <a:spcAft>
                <a:spcPts val="1600"/>
              </a:spcAft>
              <a:buSzPts val="1800"/>
              <a:buNone/>
            </a:pPr>
            <a:r>
              <a:t/>
            </a:r>
            <a:endParaRPr/>
          </a:p>
        </p:txBody>
      </p:sp>
      <p:pic>
        <p:nvPicPr>
          <p:cNvPr id="122" name="Google Shape;122;p22"/>
          <p:cNvPicPr preferRelativeResize="0"/>
          <p:nvPr/>
        </p:nvPicPr>
        <p:blipFill/>
        <p:spPr>
          <a:xfrm>
            <a:off x="5509400" y="292850"/>
            <a:ext cx="2938967" cy="2204225"/>
          </a:xfrm>
          <a:prstGeom prst="rect">
            <a:avLst/>
          </a:prstGeom>
          <a:noFill/>
          <a:ln>
            <a:noFill/>
          </a:ln>
        </p:spPr>
      </p:pic>
      <p:pic>
        <p:nvPicPr>
          <p:cNvPr id="123" name="Google Shape;123;p22"/>
          <p:cNvPicPr preferRelativeResize="0"/>
          <p:nvPr/>
        </p:nvPicPr>
        <p:blipFill/>
        <p:spPr>
          <a:xfrm>
            <a:off x="5789025" y="2633550"/>
            <a:ext cx="3043276" cy="20294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40650" y="0"/>
            <a:ext cx="9062700" cy="514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
              <a:t>Floor Time</a:t>
            </a:r>
            <a:endParaRPr/>
          </a:p>
        </p:txBody>
      </p:sp>
      <p:sp>
        <p:nvSpPr>
          <p:cNvPr id="129" name="Google Shape;129;p23"/>
          <p:cNvSpPr txBox="1"/>
          <p:nvPr>
            <p:ph idx="1" type="body"/>
          </p:nvPr>
        </p:nvSpPr>
        <p:spPr>
          <a:xfrm>
            <a:off x="311700" y="1209325"/>
            <a:ext cx="5006400" cy="3359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Calibri"/>
              <a:buAutoNum type="arabicPeriod"/>
            </a:pPr>
            <a:r>
              <a:rPr lang="en">
                <a:solidFill>
                  <a:srgbClr val="000000"/>
                </a:solidFill>
                <a:latin typeface="Calibri"/>
                <a:ea typeface="Calibri"/>
                <a:cs typeface="Calibri"/>
                <a:sym typeface="Calibri"/>
              </a:rPr>
              <a:t>Laying belly down on the floor is another great way to strengthen the upper body/core muscles and is also a great way to encourage proper wrist positioning for writing activities.</a:t>
            </a:r>
            <a:endParaRPr>
              <a:solidFill>
                <a:srgbClr val="000000"/>
              </a:solidFill>
              <a:latin typeface="Calibri"/>
              <a:ea typeface="Calibri"/>
              <a:cs typeface="Calibri"/>
              <a:sym typeface="Calibri"/>
            </a:endParaRPr>
          </a:p>
          <a:p>
            <a:pPr indent="-342900" lvl="0" marL="457200" rtl="0" algn="l">
              <a:lnSpc>
                <a:spcPct val="115000"/>
              </a:lnSpc>
              <a:spcBef>
                <a:spcPts val="0"/>
              </a:spcBef>
              <a:spcAft>
                <a:spcPts val="0"/>
              </a:spcAft>
              <a:buClr>
                <a:srgbClr val="000000"/>
              </a:buClr>
              <a:buSzPts val="1800"/>
              <a:buFont typeface="Calibri"/>
              <a:buAutoNum type="arabicPeriod"/>
            </a:pPr>
            <a:r>
              <a:rPr lang="en">
                <a:solidFill>
                  <a:srgbClr val="000000"/>
                </a:solidFill>
                <a:latin typeface="Calibri"/>
                <a:ea typeface="Calibri"/>
                <a:cs typeface="Calibri"/>
                <a:sym typeface="Calibri"/>
              </a:rPr>
              <a:t>Most activities can be done on the floor:</a:t>
            </a:r>
            <a:endParaRPr>
              <a:solidFill>
                <a:srgbClr val="000000"/>
              </a:solidFill>
              <a:latin typeface="Calibri"/>
              <a:ea typeface="Calibri"/>
              <a:cs typeface="Calibri"/>
              <a:sym typeface="Calibri"/>
            </a:endParaRPr>
          </a:p>
          <a:p>
            <a:pPr indent="-317500" lvl="1" marL="914400" rtl="0" algn="l">
              <a:lnSpc>
                <a:spcPct val="115000"/>
              </a:lnSpc>
              <a:spcBef>
                <a:spcPts val="0"/>
              </a:spcBef>
              <a:spcAft>
                <a:spcPts val="0"/>
              </a:spcAft>
              <a:buClr>
                <a:srgbClr val="000000"/>
              </a:buClr>
              <a:buSzPts val="1400"/>
              <a:buFont typeface="Calibri"/>
              <a:buAutoNum type="alphaLcPeriod"/>
            </a:pPr>
            <a:r>
              <a:rPr lang="en">
                <a:solidFill>
                  <a:srgbClr val="000000"/>
                </a:solidFill>
                <a:latin typeface="Calibri"/>
                <a:ea typeface="Calibri"/>
                <a:cs typeface="Calibri"/>
                <a:sym typeface="Calibri"/>
              </a:rPr>
              <a:t>Drawing/coloring</a:t>
            </a:r>
            <a:endParaRPr>
              <a:solidFill>
                <a:srgbClr val="000000"/>
              </a:solidFill>
              <a:latin typeface="Calibri"/>
              <a:ea typeface="Calibri"/>
              <a:cs typeface="Calibri"/>
              <a:sym typeface="Calibri"/>
            </a:endParaRPr>
          </a:p>
          <a:p>
            <a:pPr indent="-317500" lvl="1" marL="914400" rtl="0" algn="l">
              <a:lnSpc>
                <a:spcPct val="115000"/>
              </a:lnSpc>
              <a:spcBef>
                <a:spcPts val="0"/>
              </a:spcBef>
              <a:spcAft>
                <a:spcPts val="0"/>
              </a:spcAft>
              <a:buClr>
                <a:srgbClr val="000000"/>
              </a:buClr>
              <a:buSzPts val="1400"/>
              <a:buFont typeface="Calibri"/>
              <a:buAutoNum type="alphaLcPeriod"/>
            </a:pPr>
            <a:r>
              <a:rPr lang="en">
                <a:solidFill>
                  <a:srgbClr val="000000"/>
                </a:solidFill>
                <a:latin typeface="Calibri"/>
                <a:ea typeface="Calibri"/>
                <a:cs typeface="Calibri"/>
                <a:sym typeface="Calibri"/>
              </a:rPr>
              <a:t>Games</a:t>
            </a:r>
            <a:endParaRPr>
              <a:solidFill>
                <a:srgbClr val="000000"/>
              </a:solidFill>
              <a:latin typeface="Calibri"/>
              <a:ea typeface="Calibri"/>
              <a:cs typeface="Calibri"/>
              <a:sym typeface="Calibri"/>
            </a:endParaRPr>
          </a:p>
          <a:p>
            <a:pPr indent="-317500" lvl="1" marL="914400" rtl="0" algn="l">
              <a:lnSpc>
                <a:spcPct val="115000"/>
              </a:lnSpc>
              <a:spcBef>
                <a:spcPts val="0"/>
              </a:spcBef>
              <a:spcAft>
                <a:spcPts val="0"/>
              </a:spcAft>
              <a:buClr>
                <a:srgbClr val="000000"/>
              </a:buClr>
              <a:buSzPts val="1400"/>
              <a:buFont typeface="Calibri"/>
              <a:buAutoNum type="alphaLcPeriod"/>
            </a:pPr>
            <a:r>
              <a:rPr lang="en">
                <a:solidFill>
                  <a:srgbClr val="000000"/>
                </a:solidFill>
                <a:latin typeface="Calibri"/>
                <a:ea typeface="Calibri"/>
                <a:cs typeface="Calibri"/>
                <a:sym typeface="Calibri"/>
              </a:rPr>
              <a:t>Puzzles</a:t>
            </a:r>
            <a:endParaRPr>
              <a:solidFill>
                <a:srgbClr val="000000"/>
              </a:solidFill>
              <a:latin typeface="Calibri"/>
              <a:ea typeface="Calibri"/>
              <a:cs typeface="Calibri"/>
              <a:sym typeface="Calibri"/>
            </a:endParaRPr>
          </a:p>
          <a:p>
            <a:pPr indent="-317500" lvl="1" marL="914400" rtl="0" algn="l">
              <a:lnSpc>
                <a:spcPct val="115000"/>
              </a:lnSpc>
              <a:spcBef>
                <a:spcPts val="0"/>
              </a:spcBef>
              <a:spcAft>
                <a:spcPts val="0"/>
              </a:spcAft>
              <a:buClr>
                <a:srgbClr val="000000"/>
              </a:buClr>
              <a:buSzPts val="1400"/>
              <a:buFont typeface="Calibri"/>
              <a:buAutoNum type="alphaLcPeriod"/>
            </a:pPr>
            <a:r>
              <a:rPr lang="en">
                <a:solidFill>
                  <a:srgbClr val="000000"/>
                </a:solidFill>
                <a:latin typeface="Calibri"/>
                <a:ea typeface="Calibri"/>
                <a:cs typeface="Calibri"/>
                <a:sym typeface="Calibri"/>
              </a:rPr>
              <a:t>Fine motor activities</a:t>
            </a:r>
            <a:endParaRPr>
              <a:solidFill>
                <a:srgbClr val="000000"/>
              </a:solidFill>
              <a:latin typeface="Calibri"/>
              <a:ea typeface="Calibri"/>
              <a:cs typeface="Calibri"/>
              <a:sym typeface="Calibri"/>
            </a:endParaRPr>
          </a:p>
          <a:p>
            <a:pPr indent="-317500" lvl="1" marL="914400" rtl="0" algn="l">
              <a:lnSpc>
                <a:spcPct val="115000"/>
              </a:lnSpc>
              <a:spcBef>
                <a:spcPts val="0"/>
              </a:spcBef>
              <a:spcAft>
                <a:spcPts val="0"/>
              </a:spcAft>
              <a:buClr>
                <a:srgbClr val="000000"/>
              </a:buClr>
              <a:buSzPts val="1400"/>
              <a:buFont typeface="Calibri"/>
              <a:buAutoNum type="alphaLcPeriod"/>
            </a:pPr>
            <a:r>
              <a:rPr lang="en">
                <a:solidFill>
                  <a:srgbClr val="000000"/>
                </a:solidFill>
                <a:latin typeface="Calibri"/>
                <a:ea typeface="Calibri"/>
                <a:cs typeface="Calibri"/>
                <a:sym typeface="Calibri"/>
              </a:rPr>
              <a:t>Sorting laundry with mom and dad</a:t>
            </a:r>
            <a:endParaRPr>
              <a:solidFill>
                <a:srgbClr val="000000"/>
              </a:solidFill>
              <a:latin typeface="Calibri"/>
              <a:ea typeface="Calibri"/>
              <a:cs typeface="Calibri"/>
              <a:sym typeface="Calibri"/>
            </a:endParaRPr>
          </a:p>
          <a:p>
            <a:pPr indent="-317500" lvl="1" marL="914400" rtl="0" algn="l">
              <a:lnSpc>
                <a:spcPct val="115000"/>
              </a:lnSpc>
              <a:spcBef>
                <a:spcPts val="0"/>
              </a:spcBef>
              <a:spcAft>
                <a:spcPts val="0"/>
              </a:spcAft>
              <a:buClr>
                <a:srgbClr val="000000"/>
              </a:buClr>
              <a:buSzPts val="1400"/>
              <a:buFont typeface="Calibri"/>
              <a:buAutoNum type="alphaLcPeriod"/>
            </a:pPr>
            <a:r>
              <a:rPr lang="en">
                <a:solidFill>
                  <a:srgbClr val="000000"/>
                </a:solidFill>
                <a:latin typeface="Calibri"/>
                <a:ea typeface="Calibri"/>
                <a:cs typeface="Calibri"/>
                <a:sym typeface="Calibri"/>
              </a:rPr>
              <a:t>Playing with toys</a:t>
            </a:r>
            <a:endParaRPr>
              <a:solidFill>
                <a:srgbClr val="000000"/>
              </a:solidFill>
              <a:latin typeface="Calibri"/>
              <a:ea typeface="Calibri"/>
              <a:cs typeface="Calibri"/>
              <a:sym typeface="Calibri"/>
            </a:endParaRPr>
          </a:p>
          <a:p>
            <a:pPr indent="0" lvl="0" marL="457200" rtl="0" algn="l">
              <a:lnSpc>
                <a:spcPct val="115000"/>
              </a:lnSpc>
              <a:spcBef>
                <a:spcPts val="1600"/>
              </a:spcBef>
              <a:spcAft>
                <a:spcPts val="0"/>
              </a:spcAft>
              <a:buSzPts val="1800"/>
              <a:buNone/>
            </a:pPr>
            <a:r>
              <a:t/>
            </a:r>
            <a:endParaRPr>
              <a:solidFill>
                <a:srgbClr val="000000"/>
              </a:solidFill>
              <a:latin typeface="Calibri"/>
              <a:ea typeface="Calibri"/>
              <a:cs typeface="Calibri"/>
              <a:sym typeface="Calibri"/>
            </a:endParaRPr>
          </a:p>
          <a:p>
            <a:pPr indent="0" lvl="0" marL="0" rtl="0" algn="l">
              <a:lnSpc>
                <a:spcPct val="115000"/>
              </a:lnSpc>
              <a:spcBef>
                <a:spcPts val="1600"/>
              </a:spcBef>
              <a:spcAft>
                <a:spcPts val="0"/>
              </a:spcAft>
              <a:buSzPts val="1800"/>
              <a:buNone/>
            </a:pPr>
            <a:r>
              <a:t/>
            </a:r>
            <a:endParaRPr>
              <a:solidFill>
                <a:srgbClr val="000000"/>
              </a:solidFill>
              <a:latin typeface="Calibri"/>
              <a:ea typeface="Calibri"/>
              <a:cs typeface="Calibri"/>
              <a:sym typeface="Calibri"/>
            </a:endParaRPr>
          </a:p>
          <a:p>
            <a:pPr indent="0" lvl="0" marL="0" rtl="0" algn="l">
              <a:lnSpc>
                <a:spcPct val="115000"/>
              </a:lnSpc>
              <a:spcBef>
                <a:spcPts val="1600"/>
              </a:spcBef>
              <a:spcAft>
                <a:spcPts val="0"/>
              </a:spcAft>
              <a:buSzPts val="1800"/>
              <a:buNone/>
            </a:pPr>
            <a:r>
              <a:t/>
            </a:r>
            <a:endParaRPr>
              <a:solidFill>
                <a:srgbClr val="000000"/>
              </a:solidFill>
              <a:latin typeface="Calibri"/>
              <a:ea typeface="Calibri"/>
              <a:cs typeface="Calibri"/>
              <a:sym typeface="Calibri"/>
            </a:endParaRPr>
          </a:p>
          <a:p>
            <a:pPr indent="0" lvl="0" marL="0" rtl="0" algn="l">
              <a:lnSpc>
                <a:spcPct val="115000"/>
              </a:lnSpc>
              <a:spcBef>
                <a:spcPts val="1600"/>
              </a:spcBef>
              <a:spcAft>
                <a:spcPts val="0"/>
              </a:spcAft>
              <a:buSzPts val="1800"/>
              <a:buNone/>
            </a:pPr>
            <a:r>
              <a:t/>
            </a:r>
            <a:endParaRPr>
              <a:solidFill>
                <a:srgbClr val="000000"/>
              </a:solidFill>
              <a:latin typeface="Calibri"/>
              <a:ea typeface="Calibri"/>
              <a:cs typeface="Calibri"/>
              <a:sym typeface="Calibri"/>
            </a:endParaRPr>
          </a:p>
          <a:p>
            <a:pPr indent="0" lvl="0" marL="0" rtl="0" algn="l">
              <a:lnSpc>
                <a:spcPct val="115000"/>
              </a:lnSpc>
              <a:spcBef>
                <a:spcPts val="1600"/>
              </a:spcBef>
              <a:spcAft>
                <a:spcPts val="0"/>
              </a:spcAft>
              <a:buSzPts val="1800"/>
              <a:buNone/>
            </a:pPr>
            <a:r>
              <a:t/>
            </a:r>
            <a:endParaRPr>
              <a:solidFill>
                <a:srgbClr val="000000"/>
              </a:solidFill>
              <a:latin typeface="Calibri"/>
              <a:ea typeface="Calibri"/>
              <a:cs typeface="Calibri"/>
              <a:sym typeface="Calibri"/>
            </a:endParaRPr>
          </a:p>
          <a:p>
            <a:pPr indent="0" lvl="0" marL="457200" rtl="0" algn="l">
              <a:lnSpc>
                <a:spcPct val="115000"/>
              </a:lnSpc>
              <a:spcBef>
                <a:spcPts val="1600"/>
              </a:spcBef>
              <a:spcAft>
                <a:spcPts val="0"/>
              </a:spcAft>
              <a:buSzPts val="1800"/>
              <a:buNone/>
            </a:pPr>
            <a:r>
              <a:t/>
            </a:r>
            <a:endParaRPr>
              <a:solidFill>
                <a:srgbClr val="000000"/>
              </a:solidFill>
              <a:latin typeface="Calibri"/>
              <a:ea typeface="Calibri"/>
              <a:cs typeface="Calibri"/>
              <a:sym typeface="Calibri"/>
            </a:endParaRPr>
          </a:p>
          <a:p>
            <a:pPr indent="0" lvl="0" marL="0" rtl="0" algn="l">
              <a:lnSpc>
                <a:spcPct val="115000"/>
              </a:lnSpc>
              <a:spcBef>
                <a:spcPts val="1600"/>
              </a:spcBef>
              <a:spcAft>
                <a:spcPts val="1600"/>
              </a:spcAft>
              <a:buSzPts val="1800"/>
              <a:buNone/>
            </a:pPr>
            <a:r>
              <a:t/>
            </a:r>
            <a:endParaRPr/>
          </a:p>
        </p:txBody>
      </p:sp>
      <p:pic>
        <p:nvPicPr>
          <p:cNvPr id="130" name="Google Shape;130;p23"/>
          <p:cNvPicPr preferRelativeResize="0"/>
          <p:nvPr/>
        </p:nvPicPr>
        <p:blipFill/>
        <p:spPr>
          <a:xfrm>
            <a:off x="5516700" y="1785225"/>
            <a:ext cx="3521101" cy="19806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292850"/>
            <a:ext cx="8520600" cy="46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4200"/>
              <a:buNone/>
            </a:pPr>
            <a:r>
              <a:rPr lang="en" sz="3000"/>
              <a:t>Fine motor strengthening &amp; pincer development -</a:t>
            </a:r>
            <a:r>
              <a:rPr lang="en"/>
              <a:t>Tactile Play</a:t>
            </a:r>
            <a:endParaRPr/>
          </a:p>
        </p:txBody>
      </p:sp>
      <p:sp>
        <p:nvSpPr>
          <p:cNvPr id="136" name="Google Shape;136;p24"/>
          <p:cNvSpPr txBox="1"/>
          <p:nvPr>
            <p:ph idx="1" type="body"/>
          </p:nvPr>
        </p:nvSpPr>
        <p:spPr>
          <a:xfrm>
            <a:off x="371750" y="1228675"/>
            <a:ext cx="5006400" cy="3340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Calibri"/>
              <a:buAutoNum type="arabicPeriod"/>
            </a:pPr>
            <a:r>
              <a:rPr lang="en">
                <a:solidFill>
                  <a:srgbClr val="000000"/>
                </a:solidFill>
                <a:latin typeface="Calibri"/>
                <a:ea typeface="Calibri"/>
                <a:cs typeface="Calibri"/>
                <a:sym typeface="Calibri"/>
              </a:rPr>
              <a:t>Play with playdoh, putty, or clay for hand strengthening activities: </a:t>
            </a:r>
            <a:endParaRPr>
              <a:solidFill>
                <a:srgbClr val="000000"/>
              </a:solidFill>
              <a:latin typeface="Calibri"/>
              <a:ea typeface="Calibri"/>
              <a:cs typeface="Calibri"/>
              <a:sym typeface="Calibri"/>
            </a:endParaRPr>
          </a:p>
          <a:p>
            <a:pPr indent="-330200" lvl="1" marL="914400" rtl="0" algn="l">
              <a:lnSpc>
                <a:spcPct val="115000"/>
              </a:lnSpc>
              <a:spcBef>
                <a:spcPts val="0"/>
              </a:spcBef>
              <a:spcAft>
                <a:spcPts val="0"/>
              </a:spcAft>
              <a:buClr>
                <a:srgbClr val="000000"/>
              </a:buClr>
              <a:buSzPts val="1600"/>
              <a:buFont typeface="Calibri"/>
              <a:buAutoNum type="alphaLcPeriod"/>
            </a:pPr>
            <a:r>
              <a:rPr lang="en" sz="1600">
                <a:solidFill>
                  <a:srgbClr val="000000"/>
                </a:solidFill>
                <a:latin typeface="Calibri"/>
                <a:ea typeface="Calibri"/>
                <a:cs typeface="Calibri"/>
                <a:sym typeface="Calibri"/>
              </a:rPr>
              <a:t>Hide coins/small toys in putty and have your child find them</a:t>
            </a:r>
            <a:endParaRPr sz="1600">
              <a:solidFill>
                <a:srgbClr val="000000"/>
              </a:solidFill>
              <a:latin typeface="Calibri"/>
              <a:ea typeface="Calibri"/>
              <a:cs typeface="Calibri"/>
              <a:sym typeface="Calibri"/>
            </a:endParaRPr>
          </a:p>
          <a:p>
            <a:pPr indent="-330200" lvl="1" marL="914400" rtl="0" algn="l">
              <a:lnSpc>
                <a:spcPct val="115000"/>
              </a:lnSpc>
              <a:spcBef>
                <a:spcPts val="0"/>
              </a:spcBef>
              <a:spcAft>
                <a:spcPts val="0"/>
              </a:spcAft>
              <a:buClr>
                <a:srgbClr val="000000"/>
              </a:buClr>
              <a:buSzPts val="1600"/>
              <a:buFont typeface="Calibri"/>
              <a:buAutoNum type="alphaLcPeriod"/>
            </a:pPr>
            <a:r>
              <a:rPr lang="en" sz="1600">
                <a:solidFill>
                  <a:srgbClr val="000000"/>
                </a:solidFill>
                <a:latin typeface="Calibri"/>
                <a:ea typeface="Calibri"/>
                <a:cs typeface="Calibri"/>
                <a:sym typeface="Calibri"/>
              </a:rPr>
              <a:t>Roll logs, flatten pancakes</a:t>
            </a:r>
            <a:endParaRPr sz="1600">
              <a:solidFill>
                <a:srgbClr val="000000"/>
              </a:solidFill>
              <a:latin typeface="Calibri"/>
              <a:ea typeface="Calibri"/>
              <a:cs typeface="Calibri"/>
              <a:sym typeface="Calibri"/>
            </a:endParaRPr>
          </a:p>
          <a:p>
            <a:pPr indent="-330200" lvl="1" marL="914400" rtl="0" algn="l">
              <a:lnSpc>
                <a:spcPct val="115000"/>
              </a:lnSpc>
              <a:spcBef>
                <a:spcPts val="0"/>
              </a:spcBef>
              <a:spcAft>
                <a:spcPts val="0"/>
              </a:spcAft>
              <a:buClr>
                <a:srgbClr val="000000"/>
              </a:buClr>
              <a:buSzPts val="1600"/>
              <a:buFont typeface="Calibri"/>
              <a:buAutoNum type="alphaLcPeriod"/>
            </a:pPr>
            <a:r>
              <a:rPr lang="en" sz="1600">
                <a:solidFill>
                  <a:srgbClr val="000000"/>
                </a:solidFill>
                <a:latin typeface="Calibri"/>
                <a:ea typeface="Calibri"/>
                <a:cs typeface="Calibri"/>
                <a:sym typeface="Calibri"/>
              </a:rPr>
              <a:t>Make letters or shapes</a:t>
            </a:r>
            <a:endParaRPr sz="1600">
              <a:solidFill>
                <a:srgbClr val="000000"/>
              </a:solidFill>
              <a:latin typeface="Calibri"/>
              <a:ea typeface="Calibri"/>
              <a:cs typeface="Calibri"/>
              <a:sym typeface="Calibri"/>
            </a:endParaRPr>
          </a:p>
          <a:p>
            <a:pPr indent="-330200" lvl="1" marL="914400" rtl="0" algn="l">
              <a:lnSpc>
                <a:spcPct val="115000"/>
              </a:lnSpc>
              <a:spcBef>
                <a:spcPts val="0"/>
              </a:spcBef>
              <a:spcAft>
                <a:spcPts val="0"/>
              </a:spcAft>
              <a:buClr>
                <a:srgbClr val="000000"/>
              </a:buClr>
              <a:buSzPts val="1600"/>
              <a:buFont typeface="Calibri"/>
              <a:buAutoNum type="alphaLcPeriod"/>
            </a:pPr>
            <a:r>
              <a:rPr lang="en" sz="1600">
                <a:solidFill>
                  <a:srgbClr val="000000"/>
                </a:solidFill>
                <a:latin typeface="Calibri"/>
                <a:ea typeface="Calibri"/>
                <a:cs typeface="Calibri"/>
                <a:sym typeface="Calibri"/>
              </a:rPr>
              <a:t>Have your child hide coins for YOU to find :) </a:t>
            </a:r>
            <a:endParaRPr sz="1600">
              <a:solidFill>
                <a:srgbClr val="000000"/>
              </a:solidFill>
              <a:latin typeface="Calibri"/>
              <a:ea typeface="Calibri"/>
              <a:cs typeface="Calibri"/>
              <a:sym typeface="Calibri"/>
            </a:endParaRPr>
          </a:p>
          <a:p>
            <a:pPr indent="0" lvl="0" marL="457200" rtl="0" algn="l">
              <a:lnSpc>
                <a:spcPct val="115000"/>
              </a:lnSpc>
              <a:spcBef>
                <a:spcPts val="1600"/>
              </a:spcBef>
              <a:spcAft>
                <a:spcPts val="0"/>
              </a:spcAft>
              <a:buSzPts val="1800"/>
              <a:buNone/>
            </a:pPr>
            <a:r>
              <a:t/>
            </a:r>
            <a:endParaRPr>
              <a:solidFill>
                <a:srgbClr val="000000"/>
              </a:solidFill>
              <a:latin typeface="Calibri"/>
              <a:ea typeface="Calibri"/>
              <a:cs typeface="Calibri"/>
              <a:sym typeface="Calibri"/>
            </a:endParaRPr>
          </a:p>
          <a:p>
            <a:pPr indent="0" lvl="0" marL="0" rtl="0" algn="l">
              <a:lnSpc>
                <a:spcPct val="115000"/>
              </a:lnSpc>
              <a:spcBef>
                <a:spcPts val="1600"/>
              </a:spcBef>
              <a:spcAft>
                <a:spcPts val="0"/>
              </a:spcAft>
              <a:buSzPts val="1800"/>
              <a:buNone/>
            </a:pPr>
            <a:r>
              <a:t/>
            </a:r>
            <a:endParaRPr>
              <a:solidFill>
                <a:srgbClr val="000000"/>
              </a:solidFill>
              <a:latin typeface="Calibri"/>
              <a:ea typeface="Calibri"/>
              <a:cs typeface="Calibri"/>
              <a:sym typeface="Calibri"/>
            </a:endParaRPr>
          </a:p>
          <a:p>
            <a:pPr indent="0" lvl="0" marL="0" rtl="0" algn="l">
              <a:lnSpc>
                <a:spcPct val="115000"/>
              </a:lnSpc>
              <a:spcBef>
                <a:spcPts val="1600"/>
              </a:spcBef>
              <a:spcAft>
                <a:spcPts val="0"/>
              </a:spcAft>
              <a:buSzPts val="1800"/>
              <a:buNone/>
            </a:pPr>
            <a:r>
              <a:t/>
            </a:r>
            <a:endParaRPr>
              <a:solidFill>
                <a:srgbClr val="000000"/>
              </a:solidFill>
              <a:latin typeface="Calibri"/>
              <a:ea typeface="Calibri"/>
              <a:cs typeface="Calibri"/>
              <a:sym typeface="Calibri"/>
            </a:endParaRPr>
          </a:p>
          <a:p>
            <a:pPr indent="0" lvl="0" marL="0" rtl="0" algn="l">
              <a:lnSpc>
                <a:spcPct val="115000"/>
              </a:lnSpc>
              <a:spcBef>
                <a:spcPts val="1600"/>
              </a:spcBef>
              <a:spcAft>
                <a:spcPts val="0"/>
              </a:spcAft>
              <a:buSzPts val="1800"/>
              <a:buNone/>
            </a:pPr>
            <a:r>
              <a:t/>
            </a:r>
            <a:endParaRPr>
              <a:solidFill>
                <a:srgbClr val="000000"/>
              </a:solidFill>
              <a:latin typeface="Calibri"/>
              <a:ea typeface="Calibri"/>
              <a:cs typeface="Calibri"/>
              <a:sym typeface="Calibri"/>
            </a:endParaRPr>
          </a:p>
          <a:p>
            <a:pPr indent="0" lvl="0" marL="0" rtl="0" algn="l">
              <a:lnSpc>
                <a:spcPct val="115000"/>
              </a:lnSpc>
              <a:spcBef>
                <a:spcPts val="1600"/>
              </a:spcBef>
              <a:spcAft>
                <a:spcPts val="0"/>
              </a:spcAft>
              <a:buSzPts val="1800"/>
              <a:buNone/>
            </a:pPr>
            <a:r>
              <a:t/>
            </a:r>
            <a:endParaRPr>
              <a:solidFill>
                <a:srgbClr val="000000"/>
              </a:solidFill>
              <a:latin typeface="Calibri"/>
              <a:ea typeface="Calibri"/>
              <a:cs typeface="Calibri"/>
              <a:sym typeface="Calibri"/>
            </a:endParaRPr>
          </a:p>
          <a:p>
            <a:pPr indent="0" lvl="0" marL="457200" rtl="0" algn="l">
              <a:lnSpc>
                <a:spcPct val="115000"/>
              </a:lnSpc>
              <a:spcBef>
                <a:spcPts val="1600"/>
              </a:spcBef>
              <a:spcAft>
                <a:spcPts val="0"/>
              </a:spcAft>
              <a:buSzPts val="1800"/>
              <a:buNone/>
            </a:pPr>
            <a:r>
              <a:t/>
            </a:r>
            <a:endParaRPr>
              <a:solidFill>
                <a:srgbClr val="000000"/>
              </a:solidFill>
              <a:latin typeface="Calibri"/>
              <a:ea typeface="Calibri"/>
              <a:cs typeface="Calibri"/>
              <a:sym typeface="Calibri"/>
            </a:endParaRPr>
          </a:p>
          <a:p>
            <a:pPr indent="0" lvl="0" marL="0" rtl="0" algn="l">
              <a:lnSpc>
                <a:spcPct val="115000"/>
              </a:lnSpc>
              <a:spcBef>
                <a:spcPts val="1600"/>
              </a:spcBef>
              <a:spcAft>
                <a:spcPts val="1600"/>
              </a:spcAft>
              <a:buSzPts val="1800"/>
              <a:buNone/>
            </a:pPr>
            <a:r>
              <a:t/>
            </a:r>
            <a:endParaRPr/>
          </a:p>
        </p:txBody>
      </p:sp>
      <p:pic>
        <p:nvPicPr>
          <p:cNvPr id="137" name="Google Shape;137;p24"/>
          <p:cNvPicPr preferRelativeResize="0"/>
          <p:nvPr/>
        </p:nvPicPr>
        <p:blipFill/>
        <p:spPr>
          <a:xfrm>
            <a:off x="5311200" y="1138225"/>
            <a:ext cx="3521100" cy="3521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443050" y="172400"/>
            <a:ext cx="7031400" cy="86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 sz="2400"/>
              <a:t>F</a:t>
            </a:r>
            <a:r>
              <a:rPr lang="en" sz="3000"/>
              <a:t>ine motor strengthening &amp; </a:t>
            </a:r>
            <a:endParaRPr sz="3000"/>
          </a:p>
          <a:p>
            <a:pPr indent="0" lvl="0" marL="0" rtl="0" algn="l">
              <a:lnSpc>
                <a:spcPct val="100000"/>
              </a:lnSpc>
              <a:spcBef>
                <a:spcPts val="0"/>
              </a:spcBef>
              <a:spcAft>
                <a:spcPts val="0"/>
              </a:spcAft>
              <a:buSzPts val="4200"/>
              <a:buNone/>
            </a:pPr>
            <a:r>
              <a:rPr lang="en" sz="3000"/>
              <a:t>pincer development- Tong/Tweezer Fun!</a:t>
            </a:r>
            <a:endParaRPr sz="3000"/>
          </a:p>
        </p:txBody>
      </p:sp>
      <p:sp>
        <p:nvSpPr>
          <p:cNvPr id="143" name="Google Shape;143;p25"/>
          <p:cNvSpPr txBox="1"/>
          <p:nvPr>
            <p:ph idx="1" type="body"/>
          </p:nvPr>
        </p:nvSpPr>
        <p:spPr>
          <a:xfrm>
            <a:off x="116660" y="1228725"/>
            <a:ext cx="4976400" cy="3609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Calibri"/>
              <a:buAutoNum type="arabicPeriod"/>
            </a:pPr>
            <a:r>
              <a:rPr lang="en">
                <a:solidFill>
                  <a:srgbClr val="000000"/>
                </a:solidFill>
                <a:latin typeface="Calibri"/>
                <a:ea typeface="Calibri"/>
                <a:cs typeface="Calibri"/>
                <a:sym typeface="Calibri"/>
              </a:rPr>
              <a:t>Find household items that can be picked up with tongs or tweezers… or just their fingers!</a:t>
            </a:r>
            <a:endParaRPr>
              <a:solidFill>
                <a:srgbClr val="000000"/>
              </a:solidFill>
              <a:latin typeface="Calibri"/>
              <a:ea typeface="Calibri"/>
              <a:cs typeface="Calibri"/>
              <a:sym typeface="Calibri"/>
            </a:endParaRPr>
          </a:p>
          <a:p>
            <a:pPr indent="-317500" lvl="1" marL="914400" rtl="0" algn="l">
              <a:lnSpc>
                <a:spcPct val="115000"/>
              </a:lnSpc>
              <a:spcBef>
                <a:spcPts val="0"/>
              </a:spcBef>
              <a:spcAft>
                <a:spcPts val="0"/>
              </a:spcAft>
              <a:buClr>
                <a:srgbClr val="000000"/>
              </a:buClr>
              <a:buSzPts val="1400"/>
              <a:buFont typeface="Calibri"/>
              <a:buAutoNum type="alphaLcPeriod"/>
            </a:pPr>
            <a:r>
              <a:rPr lang="en">
                <a:solidFill>
                  <a:srgbClr val="000000"/>
                </a:solidFill>
                <a:latin typeface="Calibri"/>
                <a:ea typeface="Calibri"/>
                <a:cs typeface="Calibri"/>
                <a:sym typeface="Calibri"/>
              </a:rPr>
              <a:t>Items such as: pom poms, cotton balls, pasta, beans, small toys, small food items, etc. </a:t>
            </a:r>
            <a:endParaRPr>
              <a:solidFill>
                <a:srgbClr val="000000"/>
              </a:solidFill>
              <a:latin typeface="Calibri"/>
              <a:ea typeface="Calibri"/>
              <a:cs typeface="Calibri"/>
              <a:sym typeface="Calibri"/>
            </a:endParaRPr>
          </a:p>
          <a:p>
            <a:pPr indent="-342900" lvl="0" marL="457200" rtl="0" algn="l">
              <a:lnSpc>
                <a:spcPct val="115000"/>
              </a:lnSpc>
              <a:spcBef>
                <a:spcPts val="0"/>
              </a:spcBef>
              <a:spcAft>
                <a:spcPts val="0"/>
              </a:spcAft>
              <a:buClr>
                <a:srgbClr val="000000"/>
              </a:buClr>
              <a:buSzPts val="1800"/>
              <a:buFont typeface="Calibri"/>
              <a:buAutoNum type="arabicPeriod"/>
            </a:pPr>
            <a:r>
              <a:rPr lang="en">
                <a:solidFill>
                  <a:srgbClr val="000000"/>
                </a:solidFill>
                <a:latin typeface="Calibri"/>
                <a:ea typeface="Calibri"/>
                <a:cs typeface="Calibri"/>
                <a:sym typeface="Calibri"/>
              </a:rPr>
              <a:t>Use tongs/tweezers to sort items (sort into water bottles, cupcake tins, etc).</a:t>
            </a:r>
            <a:endParaRPr>
              <a:solidFill>
                <a:srgbClr val="000000"/>
              </a:solidFill>
              <a:latin typeface="Calibri"/>
              <a:ea typeface="Calibri"/>
              <a:cs typeface="Calibri"/>
              <a:sym typeface="Calibri"/>
            </a:endParaRPr>
          </a:p>
          <a:p>
            <a:pPr indent="0" lvl="0" marL="0" rtl="0" algn="l">
              <a:lnSpc>
                <a:spcPct val="115000"/>
              </a:lnSpc>
              <a:spcBef>
                <a:spcPts val="0"/>
              </a:spcBef>
              <a:spcAft>
                <a:spcPts val="0"/>
              </a:spcAft>
              <a:buNone/>
            </a:pPr>
            <a:r>
              <a:rPr lang="en">
                <a:solidFill>
                  <a:srgbClr val="000000"/>
                </a:solidFill>
                <a:latin typeface="Calibri"/>
                <a:ea typeface="Calibri"/>
                <a:cs typeface="Calibri"/>
                <a:sym typeface="Calibri"/>
              </a:rPr>
              <a:t> 3.      </a:t>
            </a:r>
            <a:r>
              <a:rPr lang="en">
                <a:solidFill>
                  <a:srgbClr val="000000"/>
                </a:solidFill>
                <a:latin typeface="Calibri"/>
                <a:ea typeface="Calibri"/>
                <a:cs typeface="Calibri"/>
                <a:sym typeface="Calibri"/>
              </a:rPr>
              <a:t>Use tweezers to “feed” food to animals </a:t>
            </a:r>
            <a:endParaRPr>
              <a:solidFill>
                <a:srgbClr val="000000"/>
              </a:solidFill>
              <a:latin typeface="Calibri"/>
              <a:ea typeface="Calibri"/>
              <a:cs typeface="Calibri"/>
              <a:sym typeface="Calibri"/>
            </a:endParaRPr>
          </a:p>
          <a:p>
            <a:pPr indent="0" lvl="0" marL="0" rtl="0" algn="l">
              <a:lnSpc>
                <a:spcPct val="115000"/>
              </a:lnSpc>
              <a:spcBef>
                <a:spcPts val="0"/>
              </a:spcBef>
              <a:spcAft>
                <a:spcPts val="0"/>
              </a:spcAft>
              <a:buNone/>
            </a:pPr>
            <a:r>
              <a:rPr lang="en">
                <a:solidFill>
                  <a:srgbClr val="000000"/>
                </a:solidFill>
                <a:latin typeface="Calibri"/>
                <a:ea typeface="Calibri"/>
                <a:cs typeface="Calibri"/>
                <a:sym typeface="Calibri"/>
              </a:rPr>
              <a:t>         (decorate water bottles or cups)</a:t>
            </a:r>
            <a:endParaRPr>
              <a:solidFill>
                <a:srgbClr val="000000"/>
              </a:solidFill>
              <a:latin typeface="Calibri"/>
              <a:ea typeface="Calibri"/>
              <a:cs typeface="Calibri"/>
              <a:sym typeface="Calibri"/>
            </a:endParaRPr>
          </a:p>
          <a:p>
            <a:pPr indent="0" lvl="0" marL="0" rtl="0" algn="l">
              <a:lnSpc>
                <a:spcPct val="115000"/>
              </a:lnSpc>
              <a:spcBef>
                <a:spcPts val="1600"/>
              </a:spcBef>
              <a:spcAft>
                <a:spcPts val="0"/>
              </a:spcAft>
              <a:buSzPts val="1800"/>
              <a:buNone/>
            </a:pPr>
            <a:r>
              <a:rPr lang="en">
                <a:solidFill>
                  <a:srgbClr val="000000"/>
                </a:solidFill>
                <a:latin typeface="Calibri"/>
                <a:ea typeface="Calibri"/>
                <a:cs typeface="Calibri"/>
                <a:sym typeface="Calibri"/>
              </a:rPr>
              <a:t>TIP: You can also use clothespins as an alternative to tongs/tweezers.</a:t>
            </a:r>
            <a:endParaRPr>
              <a:solidFill>
                <a:srgbClr val="000000"/>
              </a:solidFill>
              <a:latin typeface="Calibri"/>
              <a:ea typeface="Calibri"/>
              <a:cs typeface="Calibri"/>
              <a:sym typeface="Calibri"/>
            </a:endParaRPr>
          </a:p>
          <a:p>
            <a:pPr indent="0" lvl="0" marL="0" rtl="0" algn="l">
              <a:lnSpc>
                <a:spcPct val="115000"/>
              </a:lnSpc>
              <a:spcBef>
                <a:spcPts val="1600"/>
              </a:spcBef>
              <a:spcAft>
                <a:spcPts val="0"/>
              </a:spcAft>
              <a:buSzPts val="1800"/>
              <a:buNone/>
            </a:pPr>
            <a:r>
              <a:t/>
            </a:r>
            <a:endParaRPr>
              <a:solidFill>
                <a:srgbClr val="000000"/>
              </a:solidFill>
              <a:latin typeface="Calibri"/>
              <a:ea typeface="Calibri"/>
              <a:cs typeface="Calibri"/>
              <a:sym typeface="Calibri"/>
            </a:endParaRPr>
          </a:p>
          <a:p>
            <a:pPr indent="0" lvl="0" marL="457200" rtl="0" algn="l">
              <a:lnSpc>
                <a:spcPct val="115000"/>
              </a:lnSpc>
              <a:spcBef>
                <a:spcPts val="1600"/>
              </a:spcBef>
              <a:spcAft>
                <a:spcPts val="0"/>
              </a:spcAft>
              <a:buSzPts val="1800"/>
              <a:buNone/>
            </a:pPr>
            <a:r>
              <a:t/>
            </a:r>
            <a:endParaRPr>
              <a:solidFill>
                <a:srgbClr val="000000"/>
              </a:solidFill>
              <a:latin typeface="Calibri"/>
              <a:ea typeface="Calibri"/>
              <a:cs typeface="Calibri"/>
              <a:sym typeface="Calibri"/>
            </a:endParaRPr>
          </a:p>
          <a:p>
            <a:pPr indent="0" lvl="0" marL="0" rtl="0" algn="l">
              <a:lnSpc>
                <a:spcPct val="115000"/>
              </a:lnSpc>
              <a:spcBef>
                <a:spcPts val="1600"/>
              </a:spcBef>
              <a:spcAft>
                <a:spcPts val="1600"/>
              </a:spcAft>
              <a:buSzPts val="1800"/>
              <a:buNone/>
            </a:pPr>
            <a:r>
              <a:t/>
            </a:r>
            <a:endParaRPr/>
          </a:p>
        </p:txBody>
      </p:sp>
      <p:pic>
        <p:nvPicPr>
          <p:cNvPr id="144" name="Google Shape;144;p25"/>
          <p:cNvPicPr preferRelativeResize="0"/>
          <p:nvPr/>
        </p:nvPicPr>
        <p:blipFill/>
        <p:spPr>
          <a:xfrm>
            <a:off x="5179500" y="185046"/>
            <a:ext cx="2106151" cy="2104201"/>
          </a:xfrm>
          <a:prstGeom prst="rect">
            <a:avLst/>
          </a:prstGeom>
          <a:noFill/>
          <a:ln>
            <a:noFill/>
          </a:ln>
        </p:spPr>
      </p:pic>
      <p:pic>
        <p:nvPicPr>
          <p:cNvPr id="145" name="Google Shape;145;p25"/>
          <p:cNvPicPr preferRelativeResize="0"/>
          <p:nvPr/>
        </p:nvPicPr>
        <p:blipFill/>
        <p:spPr>
          <a:xfrm>
            <a:off x="6912224" y="1408413"/>
            <a:ext cx="2106150" cy="2326678"/>
          </a:xfrm>
          <a:prstGeom prst="rect">
            <a:avLst/>
          </a:prstGeom>
          <a:noFill/>
          <a:ln>
            <a:noFill/>
          </a:ln>
        </p:spPr>
      </p:pic>
      <p:pic>
        <p:nvPicPr>
          <p:cNvPr id="146" name="Google Shape;146;p25"/>
          <p:cNvPicPr preferRelativeResize="0"/>
          <p:nvPr/>
        </p:nvPicPr>
        <p:blipFill/>
        <p:spPr>
          <a:xfrm>
            <a:off x="5456775" y="3116975"/>
            <a:ext cx="2294349" cy="1720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Make Playdough</a:t>
            </a:r>
            <a:endParaRPr/>
          </a:p>
        </p:txBody>
      </p:sp>
      <p:sp>
        <p:nvSpPr>
          <p:cNvPr id="152" name="Google Shape;152;p26"/>
          <p:cNvSpPr txBox="1"/>
          <p:nvPr>
            <p:ph idx="1" type="body"/>
          </p:nvPr>
        </p:nvSpPr>
        <p:spPr>
          <a:xfrm>
            <a:off x="311700" y="923975"/>
            <a:ext cx="8520600" cy="401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c flour</a:t>
            </a:r>
            <a:endParaRPr/>
          </a:p>
          <a:p>
            <a:pPr indent="0" lvl="0" marL="0" rtl="0" algn="l">
              <a:spcBef>
                <a:spcPts val="0"/>
              </a:spcBef>
              <a:spcAft>
                <a:spcPts val="0"/>
              </a:spcAft>
              <a:buNone/>
            </a:pPr>
            <a:r>
              <a:rPr lang="en"/>
              <a:t>¼ c salt</a:t>
            </a:r>
            <a:endParaRPr/>
          </a:p>
          <a:p>
            <a:pPr indent="0" lvl="0" marL="0" rtl="0" algn="l">
              <a:spcBef>
                <a:spcPts val="0"/>
              </a:spcBef>
              <a:spcAft>
                <a:spcPts val="0"/>
              </a:spcAft>
              <a:buNone/>
            </a:pPr>
            <a:r>
              <a:rPr lang="en"/>
              <a:t>¾ c water</a:t>
            </a:r>
            <a:endParaRPr/>
          </a:p>
          <a:p>
            <a:pPr indent="0" lvl="0" marL="0" rtl="0" algn="l">
              <a:spcBef>
                <a:spcPts val="0"/>
              </a:spcBef>
              <a:spcAft>
                <a:spcPts val="0"/>
              </a:spcAft>
              <a:buNone/>
            </a:pPr>
            <a:r>
              <a:rPr lang="en"/>
              <a:t>3 T lemon juice</a:t>
            </a:r>
            <a:endParaRPr/>
          </a:p>
          <a:p>
            <a:pPr indent="0" lvl="0" marL="0" rtl="0" algn="l">
              <a:spcBef>
                <a:spcPts val="0"/>
              </a:spcBef>
              <a:spcAft>
                <a:spcPts val="0"/>
              </a:spcAft>
              <a:buNone/>
            </a:pPr>
            <a:r>
              <a:rPr lang="en"/>
              <a:t>1 T oil</a:t>
            </a:r>
            <a:endParaRPr/>
          </a:p>
          <a:p>
            <a:pPr indent="0" lvl="0" marL="0" rtl="0" algn="l">
              <a:spcBef>
                <a:spcPts val="0"/>
              </a:spcBef>
              <a:spcAft>
                <a:spcPts val="0"/>
              </a:spcAft>
              <a:buNone/>
            </a:pPr>
            <a:r>
              <a:rPr lang="en"/>
              <a:t>Mix flour, salt and oil. Add water and lemon juice together and microwave until warm. Mix together with flour mixture very slowly. Stir until forms a dough. Then use your hands to keep mixing until not sticky. Now use cookie cutters, bottle lids, anything you find in the house! Try making your spelling words.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nvSpPr>
        <p:spPr>
          <a:xfrm>
            <a:off x="563995" y="202206"/>
            <a:ext cx="8580000" cy="47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b="1" i="1" lang="en" sz="3200" u="sng"/>
              <a:t>Finger gym</a:t>
            </a:r>
            <a:endParaRPr b="1" i="1" sz="3200" u="sng"/>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500" u="sng">
                <a:solidFill>
                  <a:schemeClr val="hlink"/>
                </a:solidFill>
                <a:hlinkClick r:id="rId3"/>
              </a:rPr>
              <a:t>https://www.youtube.com/watch?v=DrBsNhwxzgc</a:t>
            </a:r>
            <a:r>
              <a:rPr lang="en" sz="1800"/>
              <a:t>   </a:t>
            </a:r>
            <a:r>
              <a:rPr lang="en"/>
              <a:t> </a:t>
            </a:r>
            <a:r>
              <a:rPr lang="en" sz="2300">
                <a:highlight>
                  <a:srgbClr val="F9F9F9"/>
                </a:highlight>
                <a:latin typeface="Roboto"/>
                <a:ea typeface="Roboto"/>
                <a:cs typeface="Roboto"/>
                <a:sym typeface="Roboto"/>
              </a:rPr>
              <a:t>Fine motor development | Playdough song | If you're happy and you know it</a:t>
            </a:r>
            <a:endParaRPr sz="2300">
              <a:highlight>
                <a:srgbClr val="F9F9F9"/>
              </a:highlight>
              <a:latin typeface="Roboto"/>
              <a:ea typeface="Roboto"/>
              <a:cs typeface="Roboto"/>
              <a:sym typeface="Roboto"/>
            </a:endParaRPr>
          </a:p>
          <a:p>
            <a:pPr indent="0" lvl="0" marL="0" rtl="0" algn="l">
              <a:spcBef>
                <a:spcPts val="0"/>
              </a:spcBef>
              <a:spcAft>
                <a:spcPts val="0"/>
              </a:spcAft>
              <a:buNone/>
            </a:pPr>
            <a:r>
              <a:t/>
            </a:r>
            <a:endParaRPr sz="2300">
              <a:solidFill>
                <a:schemeClr val="dk1"/>
              </a:solidFill>
              <a:highlight>
                <a:srgbClr val="F9F9F9"/>
              </a:highlight>
              <a:latin typeface="Roboto"/>
              <a:ea typeface="Roboto"/>
              <a:cs typeface="Roboto"/>
              <a:sym typeface="Roboto"/>
            </a:endParaRPr>
          </a:p>
          <a:p>
            <a:pPr indent="0" lvl="0" marL="0" rtl="0" algn="l">
              <a:spcBef>
                <a:spcPts val="0"/>
              </a:spcBef>
              <a:spcAft>
                <a:spcPts val="0"/>
              </a:spcAft>
              <a:buNone/>
            </a:pPr>
            <a:r>
              <a:rPr lang="en" sz="1100" u="sng">
                <a:solidFill>
                  <a:schemeClr val="hlink"/>
                </a:solidFill>
                <a:hlinkClick r:id="rId4"/>
              </a:rPr>
              <a:t>https://www.youtube.com/watch?v=BOLR3pQt8zg</a:t>
            </a:r>
            <a:r>
              <a:rPr lang="en" sz="2300">
                <a:solidFill>
                  <a:schemeClr val="dk1"/>
                </a:solidFill>
                <a:highlight>
                  <a:srgbClr val="F9F9F9"/>
                </a:highlight>
                <a:latin typeface="Roboto"/>
                <a:ea typeface="Roboto"/>
                <a:cs typeface="Roboto"/>
                <a:sym typeface="Roboto"/>
              </a:rPr>
              <a:t>  </a:t>
            </a:r>
            <a:r>
              <a:rPr lang="en" sz="2300">
                <a:highlight>
                  <a:srgbClr val="F9F9F9"/>
                </a:highlight>
                <a:latin typeface="Roboto"/>
                <a:ea typeface="Roboto"/>
                <a:cs typeface="Roboto"/>
                <a:sym typeface="Roboto"/>
              </a:rPr>
              <a:t>'</a:t>
            </a:r>
            <a:r>
              <a:rPr lang="en" sz="2300">
                <a:highlight>
                  <a:srgbClr val="F9F9F9"/>
                </a:highlight>
                <a:latin typeface="Roboto"/>
                <a:ea typeface="Roboto"/>
                <a:cs typeface="Roboto"/>
                <a:sym typeface="Roboto"/>
              </a:rPr>
              <a:t>I like to' pl</a:t>
            </a:r>
            <a:r>
              <a:rPr lang="en" sz="2300">
                <a:highlight>
                  <a:srgbClr val="F9F9F9"/>
                </a:highlight>
                <a:latin typeface="Roboto"/>
                <a:ea typeface="Roboto"/>
                <a:cs typeface="Roboto"/>
                <a:sym typeface="Roboto"/>
              </a:rPr>
              <a:t>aydough action song</a:t>
            </a:r>
            <a:endParaRPr sz="2300">
              <a:highlight>
                <a:srgbClr val="F9F9F9"/>
              </a:highlight>
              <a:latin typeface="Roboto"/>
              <a:ea typeface="Roboto"/>
              <a:cs typeface="Roboto"/>
              <a:sym typeface="Roboto"/>
            </a:endParaRPr>
          </a:p>
          <a:p>
            <a:pPr indent="0" lvl="0" marL="0" rtl="0" algn="l">
              <a:spcBef>
                <a:spcPts val="0"/>
              </a:spcBef>
              <a:spcAft>
                <a:spcPts val="0"/>
              </a:spcAft>
              <a:buNone/>
            </a:pPr>
            <a:r>
              <a:t/>
            </a:r>
            <a:endParaRPr sz="2300">
              <a:solidFill>
                <a:schemeClr val="dk1"/>
              </a:solidFill>
              <a:highlight>
                <a:srgbClr val="F9F9F9"/>
              </a:highlight>
              <a:latin typeface="Roboto"/>
              <a:ea typeface="Roboto"/>
              <a:cs typeface="Roboto"/>
              <a:sym typeface="Roboto"/>
            </a:endParaRPr>
          </a:p>
          <a:p>
            <a:pPr indent="0" lvl="0" marL="0" rtl="0" algn="l">
              <a:spcBef>
                <a:spcPts val="0"/>
              </a:spcBef>
              <a:spcAft>
                <a:spcPts val="0"/>
              </a:spcAft>
              <a:buNone/>
            </a:pPr>
            <a:r>
              <a:t/>
            </a:r>
            <a:endParaRPr sz="2300">
              <a:solidFill>
                <a:schemeClr val="dk1"/>
              </a:solidFill>
              <a:highlight>
                <a:srgbClr val="F9F9F9"/>
              </a:highlight>
              <a:latin typeface="Roboto"/>
              <a:ea typeface="Roboto"/>
              <a:cs typeface="Roboto"/>
              <a:sym typeface="Roboto"/>
            </a:endParaRPr>
          </a:p>
          <a:p>
            <a:pPr indent="0" lvl="0" marL="0" rtl="0" algn="l">
              <a:spcBef>
                <a:spcPts val="0"/>
              </a:spcBef>
              <a:spcAft>
                <a:spcPts val="0"/>
              </a:spcAft>
              <a:buNone/>
            </a:pPr>
            <a:r>
              <a:rPr lang="en" sz="1100" u="sng">
                <a:solidFill>
                  <a:schemeClr val="hlink"/>
                </a:solidFill>
                <a:hlinkClick r:id="rId5"/>
              </a:rPr>
              <a:t>https://www.youtube.com/watch?v=o9D5lfqZF3o</a:t>
            </a:r>
            <a:r>
              <a:rPr lang="en" sz="2300">
                <a:solidFill>
                  <a:schemeClr val="dk1"/>
                </a:solidFill>
                <a:highlight>
                  <a:srgbClr val="F9F9F9"/>
                </a:highlight>
                <a:latin typeface="Roboto"/>
                <a:ea typeface="Roboto"/>
                <a:cs typeface="Roboto"/>
                <a:sym typeface="Roboto"/>
              </a:rPr>
              <a:t>  </a:t>
            </a:r>
            <a:r>
              <a:rPr lang="en" sz="2300">
                <a:highlight>
                  <a:srgbClr val="F9F9F9"/>
                </a:highlight>
                <a:latin typeface="Roboto"/>
                <a:ea typeface="Roboto"/>
                <a:cs typeface="Roboto"/>
                <a:sym typeface="Roboto"/>
              </a:rPr>
              <a:t>Dough dance/finger gym routine | Down in the Jungle | Nursery rhyme with playdough</a:t>
            </a:r>
            <a:endParaRPr sz="2300">
              <a:highlight>
                <a:srgbClr val="F9F9F9"/>
              </a:highlight>
              <a:latin typeface="Roboto"/>
              <a:ea typeface="Roboto"/>
              <a:cs typeface="Roboto"/>
              <a:sym typeface="Roboto"/>
            </a:endParaRPr>
          </a:p>
          <a:p>
            <a:pPr indent="0" lvl="0" marL="0" rtl="0" algn="l">
              <a:spcBef>
                <a:spcPts val="0"/>
              </a:spcBef>
              <a:spcAft>
                <a:spcPts val="0"/>
              </a:spcAft>
              <a:buNone/>
            </a:pPr>
            <a:r>
              <a:t/>
            </a:r>
            <a:endParaRPr sz="2300">
              <a:solidFill>
                <a:schemeClr val="dk1"/>
              </a:solidFill>
              <a:highlight>
                <a:srgbClr val="F9F9F9"/>
              </a:highlight>
              <a:latin typeface="Roboto"/>
              <a:ea typeface="Roboto"/>
              <a:cs typeface="Roboto"/>
              <a:sym typeface="Roboto"/>
            </a:endParaRPr>
          </a:p>
          <a:p>
            <a:pPr indent="0" lvl="0" marL="0" rtl="0" algn="l">
              <a:spcBef>
                <a:spcPts val="0"/>
              </a:spcBef>
              <a:spcAft>
                <a:spcPts val="0"/>
              </a:spcAft>
              <a:buNone/>
            </a:pPr>
            <a:r>
              <a:t/>
            </a:r>
            <a:endParaRPr sz="2300">
              <a:solidFill>
                <a:schemeClr val="dk1"/>
              </a:solidFill>
              <a:highlight>
                <a:srgbClr val="F9F9F9"/>
              </a:highlight>
              <a:latin typeface="Roboto"/>
              <a:ea typeface="Roboto"/>
              <a:cs typeface="Roboto"/>
              <a:sym typeface="Roboto"/>
            </a:endParaRPr>
          </a:p>
          <a:p>
            <a:pPr indent="0" lvl="0" marL="0" rtl="0" algn="l">
              <a:spcBef>
                <a:spcPts val="0"/>
              </a:spcBef>
              <a:spcAft>
                <a:spcPts val="0"/>
              </a:spcAft>
              <a:buNone/>
            </a:pPr>
            <a:r>
              <a:t/>
            </a:r>
            <a:endParaRPr sz="2300">
              <a:solidFill>
                <a:schemeClr val="dk1"/>
              </a:solidFill>
              <a:highlight>
                <a:srgbClr val="F9F9F9"/>
              </a:highlight>
              <a:latin typeface="Roboto"/>
              <a:ea typeface="Roboto"/>
              <a:cs typeface="Roboto"/>
              <a:sym typeface="Roboto"/>
            </a:endParaRPr>
          </a:p>
          <a:p>
            <a:pPr indent="0" lvl="0" marL="0" rtl="0" algn="l">
              <a:spcBef>
                <a:spcPts val="0"/>
              </a:spcBef>
              <a:spcAft>
                <a:spcPts val="0"/>
              </a:spcAft>
              <a:buNone/>
            </a:pPr>
            <a:r>
              <a:t/>
            </a:r>
            <a:endParaRPr sz="2300">
              <a:solidFill>
                <a:schemeClr val="dk1"/>
              </a:solidFill>
              <a:highlight>
                <a:srgbClr val="F9F9F9"/>
              </a:highlight>
              <a:latin typeface="Roboto"/>
              <a:ea typeface="Roboto"/>
              <a:cs typeface="Roboto"/>
              <a:sym typeface="Roboto"/>
            </a:endParaRPr>
          </a:p>
          <a:p>
            <a:pPr indent="0" lvl="0" marL="0" rtl="0" algn="l">
              <a:spcBef>
                <a:spcPts val="0"/>
              </a:spcBef>
              <a:spcAft>
                <a:spcPts val="0"/>
              </a:spcAft>
              <a:buNone/>
            </a:pPr>
            <a:r>
              <a:t/>
            </a:r>
            <a:endParaRPr sz="2300">
              <a:solidFill>
                <a:schemeClr val="dk1"/>
              </a:solidFill>
              <a:highlight>
                <a:srgbClr val="F9F9F9"/>
              </a:highlight>
              <a:latin typeface="Roboto"/>
              <a:ea typeface="Roboto"/>
              <a:cs typeface="Roboto"/>
              <a:sym typeface="Roboto"/>
            </a:endParaRPr>
          </a:p>
          <a:p>
            <a:pPr indent="0" lvl="0" marL="0" rtl="0" algn="l">
              <a:spcBef>
                <a:spcPts val="0"/>
              </a:spcBef>
              <a:spcAft>
                <a:spcPts val="0"/>
              </a:spcAft>
              <a:buNone/>
            </a:pPr>
            <a:r>
              <a:t/>
            </a:r>
            <a:endParaRPr sz="2300">
              <a:solidFill>
                <a:schemeClr val="dk1"/>
              </a:solidFill>
              <a:highlight>
                <a:srgbClr val="F9F9F9"/>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 sz="3000"/>
              <a:t>Fine motor strengthening &amp; pincer development- </a:t>
            </a:r>
            <a:r>
              <a:rPr lang="en"/>
              <a:t>Q-Tip Painting</a:t>
            </a:r>
            <a:endParaRPr/>
          </a:p>
        </p:txBody>
      </p:sp>
      <p:sp>
        <p:nvSpPr>
          <p:cNvPr id="163" name="Google Shape;163;p28"/>
          <p:cNvSpPr txBox="1"/>
          <p:nvPr>
            <p:ph idx="1" type="body"/>
          </p:nvPr>
        </p:nvSpPr>
        <p:spPr>
          <a:xfrm>
            <a:off x="311700" y="1228675"/>
            <a:ext cx="5006400" cy="3340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Calibri"/>
              <a:buAutoNum type="arabicPeriod"/>
            </a:pPr>
            <a:r>
              <a:rPr lang="en">
                <a:solidFill>
                  <a:srgbClr val="000000"/>
                </a:solidFill>
                <a:latin typeface="Calibri"/>
                <a:ea typeface="Calibri"/>
                <a:cs typeface="Calibri"/>
                <a:sym typeface="Calibri"/>
              </a:rPr>
              <a:t>Use q-tips or cotton balls (or paint brushes) to paint pictures</a:t>
            </a:r>
            <a:endParaRPr>
              <a:solidFill>
                <a:srgbClr val="000000"/>
              </a:solidFill>
              <a:latin typeface="Calibri"/>
              <a:ea typeface="Calibri"/>
              <a:cs typeface="Calibri"/>
              <a:sym typeface="Calibri"/>
            </a:endParaRPr>
          </a:p>
          <a:p>
            <a:pPr indent="-342900" lvl="0" marL="457200" rtl="0" algn="l">
              <a:lnSpc>
                <a:spcPct val="115000"/>
              </a:lnSpc>
              <a:spcBef>
                <a:spcPts val="0"/>
              </a:spcBef>
              <a:spcAft>
                <a:spcPts val="0"/>
              </a:spcAft>
              <a:buClr>
                <a:srgbClr val="000000"/>
              </a:buClr>
              <a:buSzPts val="1800"/>
              <a:buFont typeface="Calibri"/>
              <a:buAutoNum type="arabicPeriod"/>
            </a:pPr>
            <a:r>
              <a:rPr lang="en">
                <a:solidFill>
                  <a:srgbClr val="000000"/>
                </a:solidFill>
                <a:latin typeface="Calibri"/>
                <a:ea typeface="Calibri"/>
                <a:cs typeface="Calibri"/>
                <a:sym typeface="Calibri"/>
              </a:rPr>
              <a:t>If you have access to a computer and printer, you can find q-tip painting pages online</a:t>
            </a:r>
            <a:endParaRPr>
              <a:solidFill>
                <a:srgbClr val="000000"/>
              </a:solidFill>
              <a:latin typeface="Calibri"/>
              <a:ea typeface="Calibri"/>
              <a:cs typeface="Calibri"/>
              <a:sym typeface="Calibri"/>
            </a:endParaRPr>
          </a:p>
          <a:p>
            <a:pPr indent="-342900" lvl="0" marL="457200" rtl="0" algn="l">
              <a:lnSpc>
                <a:spcPct val="115000"/>
              </a:lnSpc>
              <a:spcBef>
                <a:spcPts val="0"/>
              </a:spcBef>
              <a:spcAft>
                <a:spcPts val="0"/>
              </a:spcAft>
              <a:buClr>
                <a:srgbClr val="000000"/>
              </a:buClr>
              <a:buSzPts val="1800"/>
              <a:buFont typeface="Calibri"/>
              <a:buAutoNum type="arabicPeriod"/>
            </a:pPr>
            <a:r>
              <a:rPr lang="en">
                <a:solidFill>
                  <a:srgbClr val="000000"/>
                </a:solidFill>
                <a:latin typeface="Calibri"/>
                <a:ea typeface="Calibri"/>
                <a:cs typeface="Calibri"/>
                <a:sym typeface="Calibri"/>
              </a:rPr>
              <a:t>If you don’t have access to a computer or printer, you can draw a picture of your child to paint on or have them create their own</a:t>
            </a:r>
            <a:endParaRPr>
              <a:solidFill>
                <a:srgbClr val="000000"/>
              </a:solidFill>
              <a:latin typeface="Calibri"/>
              <a:ea typeface="Calibri"/>
              <a:cs typeface="Calibri"/>
              <a:sym typeface="Calibri"/>
            </a:endParaRPr>
          </a:p>
          <a:p>
            <a:pPr indent="0" lvl="0" marL="457200" rtl="0" algn="l">
              <a:lnSpc>
                <a:spcPct val="115000"/>
              </a:lnSpc>
              <a:spcBef>
                <a:spcPts val="1600"/>
              </a:spcBef>
              <a:spcAft>
                <a:spcPts val="0"/>
              </a:spcAft>
              <a:buSzPts val="1800"/>
              <a:buNone/>
            </a:pPr>
            <a:r>
              <a:t/>
            </a:r>
            <a:endParaRPr>
              <a:solidFill>
                <a:srgbClr val="000000"/>
              </a:solidFill>
              <a:latin typeface="Calibri"/>
              <a:ea typeface="Calibri"/>
              <a:cs typeface="Calibri"/>
              <a:sym typeface="Calibri"/>
            </a:endParaRPr>
          </a:p>
          <a:p>
            <a:pPr indent="0" lvl="0" marL="0" rtl="0" algn="l">
              <a:lnSpc>
                <a:spcPct val="115000"/>
              </a:lnSpc>
              <a:spcBef>
                <a:spcPts val="1600"/>
              </a:spcBef>
              <a:spcAft>
                <a:spcPts val="0"/>
              </a:spcAft>
              <a:buSzPts val="1800"/>
              <a:buNone/>
            </a:pPr>
            <a:r>
              <a:t/>
            </a:r>
            <a:endParaRPr>
              <a:solidFill>
                <a:srgbClr val="000000"/>
              </a:solidFill>
              <a:latin typeface="Calibri"/>
              <a:ea typeface="Calibri"/>
              <a:cs typeface="Calibri"/>
              <a:sym typeface="Calibri"/>
            </a:endParaRPr>
          </a:p>
          <a:p>
            <a:pPr indent="0" lvl="0" marL="0" rtl="0" algn="l">
              <a:lnSpc>
                <a:spcPct val="115000"/>
              </a:lnSpc>
              <a:spcBef>
                <a:spcPts val="1600"/>
              </a:spcBef>
              <a:spcAft>
                <a:spcPts val="0"/>
              </a:spcAft>
              <a:buSzPts val="1800"/>
              <a:buNone/>
            </a:pPr>
            <a:r>
              <a:t/>
            </a:r>
            <a:endParaRPr>
              <a:solidFill>
                <a:srgbClr val="000000"/>
              </a:solidFill>
              <a:latin typeface="Calibri"/>
              <a:ea typeface="Calibri"/>
              <a:cs typeface="Calibri"/>
              <a:sym typeface="Calibri"/>
            </a:endParaRPr>
          </a:p>
          <a:p>
            <a:pPr indent="0" lvl="0" marL="0" rtl="0" algn="l">
              <a:lnSpc>
                <a:spcPct val="115000"/>
              </a:lnSpc>
              <a:spcBef>
                <a:spcPts val="1600"/>
              </a:spcBef>
              <a:spcAft>
                <a:spcPts val="0"/>
              </a:spcAft>
              <a:buSzPts val="1800"/>
              <a:buNone/>
            </a:pPr>
            <a:r>
              <a:t/>
            </a:r>
            <a:endParaRPr>
              <a:solidFill>
                <a:srgbClr val="000000"/>
              </a:solidFill>
              <a:latin typeface="Calibri"/>
              <a:ea typeface="Calibri"/>
              <a:cs typeface="Calibri"/>
              <a:sym typeface="Calibri"/>
            </a:endParaRPr>
          </a:p>
          <a:p>
            <a:pPr indent="0" lvl="0" marL="0" rtl="0" algn="l">
              <a:lnSpc>
                <a:spcPct val="115000"/>
              </a:lnSpc>
              <a:spcBef>
                <a:spcPts val="1600"/>
              </a:spcBef>
              <a:spcAft>
                <a:spcPts val="0"/>
              </a:spcAft>
              <a:buSzPts val="1800"/>
              <a:buNone/>
            </a:pPr>
            <a:r>
              <a:t/>
            </a:r>
            <a:endParaRPr>
              <a:solidFill>
                <a:srgbClr val="000000"/>
              </a:solidFill>
              <a:latin typeface="Calibri"/>
              <a:ea typeface="Calibri"/>
              <a:cs typeface="Calibri"/>
              <a:sym typeface="Calibri"/>
            </a:endParaRPr>
          </a:p>
          <a:p>
            <a:pPr indent="0" lvl="0" marL="457200" rtl="0" algn="l">
              <a:lnSpc>
                <a:spcPct val="115000"/>
              </a:lnSpc>
              <a:spcBef>
                <a:spcPts val="1600"/>
              </a:spcBef>
              <a:spcAft>
                <a:spcPts val="0"/>
              </a:spcAft>
              <a:buSzPts val="1800"/>
              <a:buNone/>
            </a:pPr>
            <a:r>
              <a:t/>
            </a:r>
            <a:endParaRPr>
              <a:solidFill>
                <a:srgbClr val="000000"/>
              </a:solidFill>
              <a:latin typeface="Calibri"/>
              <a:ea typeface="Calibri"/>
              <a:cs typeface="Calibri"/>
              <a:sym typeface="Calibri"/>
            </a:endParaRPr>
          </a:p>
          <a:p>
            <a:pPr indent="0" lvl="0" marL="0" rtl="0" algn="l">
              <a:lnSpc>
                <a:spcPct val="115000"/>
              </a:lnSpc>
              <a:spcBef>
                <a:spcPts val="1600"/>
              </a:spcBef>
              <a:spcAft>
                <a:spcPts val="1600"/>
              </a:spcAft>
              <a:buSzPts val="1800"/>
              <a:buNone/>
            </a:pPr>
            <a:r>
              <a:t/>
            </a:r>
            <a:endParaRPr/>
          </a:p>
        </p:txBody>
      </p:sp>
      <p:pic>
        <p:nvPicPr>
          <p:cNvPr id="164" name="Google Shape;164;p28"/>
          <p:cNvPicPr preferRelativeResize="0"/>
          <p:nvPr/>
        </p:nvPicPr>
        <p:blipFill/>
        <p:spPr>
          <a:xfrm>
            <a:off x="5470500" y="1246250"/>
            <a:ext cx="3521100" cy="2347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Cutting </a:t>
            </a:r>
            <a:endParaRPr/>
          </a:p>
        </p:txBody>
      </p:sp>
      <p:sp>
        <p:nvSpPr>
          <p:cNvPr id="170" name="Google Shape;170;p29"/>
          <p:cNvSpPr txBox="1"/>
          <p:nvPr>
            <p:ph idx="1" type="body"/>
          </p:nvPr>
        </p:nvSpPr>
        <p:spPr>
          <a:xfrm>
            <a:off x="311700" y="1228675"/>
            <a:ext cx="4260300" cy="3708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libri"/>
              <a:buAutoNum type="arabicPeriod" startAt="4"/>
            </a:pPr>
            <a:r>
              <a:rPr lang="en">
                <a:latin typeface="Calibri"/>
                <a:ea typeface="Calibri"/>
                <a:cs typeface="Calibri"/>
                <a:sym typeface="Calibri"/>
              </a:rPr>
              <a:t>Cut stickers: have your child place stickers at the top of lines drawn on paper (straight, wavy, zig-zag) and cut on the line to “eat” the sticker.</a:t>
            </a:r>
            <a:endParaRPr>
              <a:latin typeface="Calibri"/>
              <a:ea typeface="Calibri"/>
              <a:cs typeface="Calibri"/>
              <a:sym typeface="Calibri"/>
            </a:endParaRPr>
          </a:p>
          <a:p>
            <a:pPr indent="-317500" lvl="1" marL="914400" rtl="0" algn="l">
              <a:spcBef>
                <a:spcPts val="0"/>
              </a:spcBef>
              <a:spcAft>
                <a:spcPts val="0"/>
              </a:spcAft>
              <a:buSzPts val="1400"/>
              <a:buFont typeface="Calibri"/>
              <a:buAutoNum type="alphaLcPeriod"/>
            </a:pPr>
            <a:r>
              <a:rPr lang="en">
                <a:latin typeface="Calibri"/>
                <a:ea typeface="Calibri"/>
                <a:cs typeface="Calibri"/>
                <a:sym typeface="Calibri"/>
              </a:rPr>
              <a:t>Peeling and placing the stickers is also good for fine motor and hand strength.</a:t>
            </a:r>
            <a:endParaRPr>
              <a:latin typeface="Calibri"/>
              <a:ea typeface="Calibri"/>
              <a:cs typeface="Calibri"/>
              <a:sym typeface="Calibri"/>
            </a:endParaRPr>
          </a:p>
          <a:p>
            <a:pPr indent="-342900" lvl="0" marL="457200" rtl="0" algn="l">
              <a:spcBef>
                <a:spcPts val="0"/>
              </a:spcBef>
              <a:spcAft>
                <a:spcPts val="0"/>
              </a:spcAft>
              <a:buSzPts val="1800"/>
              <a:buFont typeface="Calibri"/>
              <a:buAutoNum type="arabicPeriod" startAt="4"/>
            </a:pPr>
            <a:r>
              <a:rPr lang="en">
                <a:latin typeface="Calibri"/>
                <a:ea typeface="Calibri"/>
                <a:cs typeface="Calibri"/>
                <a:sym typeface="Calibri"/>
              </a:rPr>
              <a:t>Cut paper plates into spirals to make wind </a:t>
            </a:r>
            <a:r>
              <a:rPr lang="en">
                <a:latin typeface="Calibri"/>
                <a:ea typeface="Calibri"/>
                <a:cs typeface="Calibri"/>
                <a:sym typeface="Calibri"/>
              </a:rPr>
              <a:t>twirlers</a:t>
            </a:r>
            <a:r>
              <a:rPr lang="en">
                <a:latin typeface="Calibri"/>
                <a:ea typeface="Calibri"/>
                <a:cs typeface="Calibri"/>
                <a:sym typeface="Calibri"/>
              </a:rPr>
              <a:t>, snakes, or other animals.</a:t>
            </a:r>
            <a:endParaRPr>
              <a:latin typeface="Calibri"/>
              <a:ea typeface="Calibri"/>
              <a:cs typeface="Calibri"/>
              <a:sym typeface="Calibri"/>
            </a:endParaRPr>
          </a:p>
          <a:p>
            <a:pPr indent="-342900" lvl="0" marL="457200" rtl="0" algn="l">
              <a:spcBef>
                <a:spcPts val="0"/>
              </a:spcBef>
              <a:spcAft>
                <a:spcPts val="0"/>
              </a:spcAft>
              <a:buSzPts val="1800"/>
              <a:buFont typeface="Calibri"/>
              <a:buAutoNum type="arabicPeriod" startAt="4"/>
            </a:pPr>
            <a:r>
              <a:rPr lang="en">
                <a:latin typeface="Calibri"/>
                <a:ea typeface="Calibri"/>
                <a:cs typeface="Calibri"/>
                <a:sym typeface="Calibri"/>
              </a:rPr>
              <a:t>Cut and paste worksheets</a:t>
            </a:r>
            <a:endParaRPr>
              <a:latin typeface="Calibri"/>
              <a:ea typeface="Calibri"/>
              <a:cs typeface="Calibri"/>
              <a:sym typeface="Calibri"/>
            </a:endParaRPr>
          </a:p>
          <a:p>
            <a:pPr indent="-317500" lvl="1" marL="914400" rtl="0" algn="l">
              <a:spcBef>
                <a:spcPts val="0"/>
              </a:spcBef>
              <a:spcAft>
                <a:spcPts val="0"/>
              </a:spcAft>
              <a:buSzPts val="1400"/>
              <a:buFont typeface="Calibri"/>
              <a:buAutoNum type="alphaLcPeriod"/>
            </a:pPr>
            <a:r>
              <a:rPr lang="en">
                <a:latin typeface="Calibri"/>
                <a:ea typeface="Calibri"/>
                <a:cs typeface="Calibri"/>
                <a:sym typeface="Calibri"/>
              </a:rPr>
              <a:t>Easy to find online</a:t>
            </a:r>
            <a:endParaRPr>
              <a:latin typeface="Calibri"/>
              <a:ea typeface="Calibri"/>
              <a:cs typeface="Calibri"/>
              <a:sym typeface="Calibri"/>
            </a:endParaRPr>
          </a:p>
          <a:p>
            <a:pPr indent="0" lvl="0" marL="0" rtl="0" algn="l">
              <a:spcBef>
                <a:spcPts val="0"/>
              </a:spcBef>
              <a:spcAft>
                <a:spcPts val="0"/>
              </a:spcAft>
              <a:buNone/>
            </a:pPr>
            <a:r>
              <a:t/>
            </a:r>
            <a:endParaRPr/>
          </a:p>
        </p:txBody>
      </p:sp>
      <p:pic>
        <p:nvPicPr>
          <p:cNvPr id="171" name="Google Shape;171;p29"/>
          <p:cNvPicPr preferRelativeResize="0"/>
          <p:nvPr/>
        </p:nvPicPr>
        <p:blipFill/>
        <p:spPr>
          <a:xfrm>
            <a:off x="6124700" y="2722400"/>
            <a:ext cx="2857500" cy="2305050"/>
          </a:xfrm>
          <a:prstGeom prst="rect">
            <a:avLst/>
          </a:prstGeom>
          <a:noFill/>
          <a:ln>
            <a:noFill/>
          </a:ln>
        </p:spPr>
      </p:pic>
      <p:pic>
        <p:nvPicPr>
          <p:cNvPr id="172" name="Google Shape;172;p29"/>
          <p:cNvPicPr preferRelativeResize="0"/>
          <p:nvPr/>
        </p:nvPicPr>
        <p:blipFill/>
        <p:spPr>
          <a:xfrm>
            <a:off x="4572002" y="139150"/>
            <a:ext cx="2219750" cy="28762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1139400" y="466600"/>
            <a:ext cx="49503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Fine motor strengthening -</a:t>
            </a:r>
            <a:r>
              <a:rPr lang="en"/>
              <a:t>Munchie Ball </a:t>
            </a:r>
            <a:endParaRPr/>
          </a:p>
        </p:txBody>
      </p:sp>
      <p:sp>
        <p:nvSpPr>
          <p:cNvPr id="178" name="Google Shape;178;p30"/>
          <p:cNvSpPr txBox="1"/>
          <p:nvPr>
            <p:ph idx="1" type="body"/>
          </p:nvPr>
        </p:nvSpPr>
        <p:spPr>
          <a:xfrm>
            <a:off x="258900" y="2270925"/>
            <a:ext cx="8520600" cy="261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libri"/>
              <a:buAutoNum type="arabicPeriod"/>
            </a:pPr>
            <a:r>
              <a:rPr lang="en">
                <a:latin typeface="Calibri"/>
                <a:ea typeface="Calibri"/>
                <a:cs typeface="Calibri"/>
                <a:sym typeface="Calibri"/>
              </a:rPr>
              <a:t>Cut a slit in a tennis ball and decorate tennis ball with facial features, hair, etc. </a:t>
            </a:r>
            <a:endParaRPr>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n">
                <a:latin typeface="Calibri"/>
                <a:ea typeface="Calibri"/>
                <a:cs typeface="Calibri"/>
                <a:sym typeface="Calibri"/>
              </a:rPr>
              <a:t>Encourage child to place their thumb on one of the balls “cheeks” and their index finger on the other “cheek” and squeeze until the “mouth” opens</a:t>
            </a:r>
            <a:endParaRPr>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n">
                <a:latin typeface="Calibri"/>
                <a:ea typeface="Calibri"/>
                <a:cs typeface="Calibri"/>
                <a:sym typeface="Calibri"/>
              </a:rPr>
              <a:t>With other hand, child picks up small objects (coins, beads, small erasers) and places it into the Munchie’s mouth</a:t>
            </a:r>
            <a:endParaRPr>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n">
                <a:latin typeface="Calibri"/>
                <a:ea typeface="Calibri"/>
                <a:cs typeface="Calibri"/>
                <a:sym typeface="Calibri"/>
              </a:rPr>
              <a:t>Some tennis balls are softer than others, you can make activity easier this way. You can find smaller tennis balls at the pet supply store for smaller hands. </a:t>
            </a:r>
            <a:endParaRPr>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n">
                <a:latin typeface="Calibri"/>
                <a:ea typeface="Calibri"/>
                <a:cs typeface="Calibri"/>
                <a:sym typeface="Calibri"/>
              </a:rPr>
              <a:t>This activity works on hand strengthening, bilateral coordination, pincer grasp</a:t>
            </a:r>
            <a:endParaRPr>
              <a:latin typeface="Calibri"/>
              <a:ea typeface="Calibri"/>
              <a:cs typeface="Calibri"/>
              <a:sym typeface="Calibri"/>
            </a:endParaRPr>
          </a:p>
        </p:txBody>
      </p:sp>
      <p:pic>
        <p:nvPicPr>
          <p:cNvPr id="179" name="Google Shape;179;p30"/>
          <p:cNvPicPr preferRelativeResize="0"/>
          <p:nvPr/>
        </p:nvPicPr>
        <p:blipFill/>
        <p:spPr>
          <a:xfrm>
            <a:off x="6272300" y="466598"/>
            <a:ext cx="1857375" cy="2050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311700" y="322900"/>
            <a:ext cx="8520600" cy="46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Cutting</a:t>
            </a:r>
            <a:endParaRPr/>
          </a:p>
        </p:txBody>
      </p:sp>
      <p:sp>
        <p:nvSpPr>
          <p:cNvPr id="185" name="Google Shape;185;p31"/>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1. </a:t>
            </a:r>
            <a:r>
              <a:rPr lang="en">
                <a:latin typeface="Calibri"/>
                <a:ea typeface="Calibri"/>
                <a:cs typeface="Calibri"/>
                <a:sym typeface="Calibri"/>
              </a:rPr>
              <a:t>Roll play-doh “spaghetti” and have your child snip smaller pieces</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2. Collect your child’s favorite color paint chips and practice cutting on the line.</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3. Draw curves/angles/shapes on index cards and have your child ‘cut on the road’. Because computer paper is flimsy, construction paper, index cards, and card stock are easier to manipulate and cut.</a:t>
            </a:r>
            <a:endParaRPr>
              <a:latin typeface="Calibri"/>
              <a:ea typeface="Calibri"/>
              <a:cs typeface="Calibri"/>
              <a:sym typeface="Calibri"/>
            </a:endParaRPr>
          </a:p>
          <a:p>
            <a:pPr indent="0" lvl="0" marL="0" rtl="0" algn="l">
              <a:spcBef>
                <a:spcPts val="0"/>
              </a:spcBef>
              <a:spcAft>
                <a:spcPts val="0"/>
              </a:spcAft>
              <a:buNone/>
            </a:pPr>
            <a:r>
              <a:t/>
            </a:r>
            <a:endParaRPr/>
          </a:p>
        </p:txBody>
      </p:sp>
      <p:pic>
        <p:nvPicPr>
          <p:cNvPr id="186" name="Google Shape;186;p31"/>
          <p:cNvPicPr preferRelativeResize="0"/>
          <p:nvPr/>
        </p:nvPicPr>
        <p:blipFill/>
        <p:spPr>
          <a:xfrm>
            <a:off x="1269100" y="2912375"/>
            <a:ext cx="2638600" cy="1759925"/>
          </a:xfrm>
          <a:prstGeom prst="rect">
            <a:avLst/>
          </a:prstGeom>
          <a:noFill/>
          <a:ln>
            <a:noFill/>
          </a:ln>
        </p:spPr>
      </p:pic>
      <p:pic>
        <p:nvPicPr>
          <p:cNvPr id="187" name="Google Shape;187;p31"/>
          <p:cNvPicPr preferRelativeResize="0"/>
          <p:nvPr/>
        </p:nvPicPr>
        <p:blipFill/>
        <p:spPr>
          <a:xfrm>
            <a:off x="5124375" y="2826288"/>
            <a:ext cx="2909499" cy="19320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925600" y="802500"/>
            <a:ext cx="7334400" cy="3567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a:t>Occupational Therapy</a:t>
            </a:r>
            <a:endParaRPr/>
          </a:p>
          <a:p>
            <a:pPr indent="0" lvl="0" marL="0" rtl="0" algn="ctr">
              <a:lnSpc>
                <a:spcPct val="100000"/>
              </a:lnSpc>
              <a:spcBef>
                <a:spcPts val="0"/>
              </a:spcBef>
              <a:spcAft>
                <a:spcPts val="0"/>
              </a:spcAft>
              <a:buSzPts val="4800"/>
              <a:buNone/>
            </a:pPr>
            <a:r>
              <a:rPr lang="en"/>
              <a:t>Home Activities</a:t>
            </a:r>
            <a:endParaRPr/>
          </a:p>
          <a:p>
            <a:pPr indent="0" lvl="0" marL="0" rtl="0" algn="ctr">
              <a:lnSpc>
                <a:spcPct val="100000"/>
              </a:lnSpc>
              <a:spcBef>
                <a:spcPts val="0"/>
              </a:spcBef>
              <a:spcAft>
                <a:spcPts val="0"/>
              </a:spcAft>
              <a:buSzPts val="4800"/>
              <a:buNone/>
            </a:pPr>
            <a:r>
              <a:t/>
            </a:r>
            <a:endParaRPr sz="1000"/>
          </a:p>
          <a:p>
            <a:pPr indent="0" lvl="0" marL="0" rtl="0" algn="ctr">
              <a:lnSpc>
                <a:spcPct val="100000"/>
              </a:lnSpc>
              <a:spcBef>
                <a:spcPts val="0"/>
              </a:spcBef>
              <a:spcAft>
                <a:spcPts val="0"/>
              </a:spcAft>
              <a:buSzPts val="4800"/>
              <a:buNone/>
            </a:pPr>
            <a:r>
              <a:rPr b="0" lang="en" sz="1800">
                <a:latin typeface="Calibri"/>
                <a:ea typeface="Calibri"/>
                <a:cs typeface="Calibri"/>
                <a:sym typeface="Calibri"/>
              </a:rPr>
              <a:t>School isn’t in the classroom? Then let’s work on fine motor, visual motor, </a:t>
            </a:r>
            <a:endParaRPr b="0" sz="1800">
              <a:latin typeface="Calibri"/>
              <a:ea typeface="Calibri"/>
              <a:cs typeface="Calibri"/>
              <a:sym typeface="Calibri"/>
            </a:endParaRPr>
          </a:p>
          <a:p>
            <a:pPr indent="0" lvl="0" marL="0" rtl="0" algn="ctr">
              <a:lnSpc>
                <a:spcPct val="100000"/>
              </a:lnSpc>
              <a:spcBef>
                <a:spcPts val="0"/>
              </a:spcBef>
              <a:spcAft>
                <a:spcPts val="0"/>
              </a:spcAft>
              <a:buSzPts val="4800"/>
              <a:buNone/>
            </a:pPr>
            <a:r>
              <a:rPr b="0" lang="en" sz="1800">
                <a:latin typeface="Calibri"/>
                <a:ea typeface="Calibri"/>
                <a:cs typeface="Calibri"/>
                <a:sym typeface="Calibri"/>
              </a:rPr>
              <a:t>sensory, self-help and many more skills at home! </a:t>
            </a:r>
            <a:endParaRPr b="0" sz="1800">
              <a:latin typeface="Calibri"/>
              <a:ea typeface="Calibri"/>
              <a:cs typeface="Calibri"/>
              <a:sym typeface="Calibri"/>
            </a:endParaRPr>
          </a:p>
          <a:p>
            <a:pPr indent="0" lvl="0" marL="0" rtl="0" algn="ctr">
              <a:lnSpc>
                <a:spcPct val="100000"/>
              </a:lnSpc>
              <a:spcBef>
                <a:spcPts val="0"/>
              </a:spcBef>
              <a:spcAft>
                <a:spcPts val="0"/>
              </a:spcAft>
              <a:buSzPts val="4800"/>
              <a:buNone/>
            </a:pPr>
            <a:r>
              <a:rPr b="0" lang="en" sz="1800">
                <a:latin typeface="Calibri"/>
                <a:ea typeface="Calibri"/>
                <a:cs typeface="Calibri"/>
                <a:sym typeface="Calibri"/>
              </a:rPr>
              <a:t>The following activities are quick activities that each work on </a:t>
            </a:r>
            <a:r>
              <a:rPr b="0" lang="en" sz="1800">
                <a:latin typeface="Calibri"/>
                <a:ea typeface="Calibri"/>
                <a:cs typeface="Calibri"/>
                <a:sym typeface="Calibri"/>
              </a:rPr>
              <a:t>a variety of important skills</a:t>
            </a:r>
            <a:r>
              <a:rPr b="0" lang="en" sz="1800">
                <a:latin typeface="Calibri"/>
                <a:ea typeface="Calibri"/>
                <a:cs typeface="Calibri"/>
                <a:sym typeface="Calibri"/>
              </a:rPr>
              <a:t>!</a:t>
            </a:r>
            <a:endParaRPr b="0" sz="1800">
              <a:latin typeface="Calibri"/>
              <a:ea typeface="Calibri"/>
              <a:cs typeface="Calibri"/>
              <a:sym typeface="Calibri"/>
            </a:endParaRPr>
          </a:p>
          <a:p>
            <a:pPr indent="0" lvl="0" marL="0" rtl="0" algn="ctr">
              <a:lnSpc>
                <a:spcPct val="100000"/>
              </a:lnSpc>
              <a:spcBef>
                <a:spcPts val="0"/>
              </a:spcBef>
              <a:spcAft>
                <a:spcPts val="0"/>
              </a:spcAft>
              <a:buSzPts val="4800"/>
              <a:buNone/>
            </a:pPr>
            <a:r>
              <a:rPr b="0" lang="en" sz="1800">
                <a:latin typeface="Calibri"/>
                <a:ea typeface="Calibri"/>
                <a:cs typeface="Calibri"/>
                <a:sym typeface="Calibri"/>
              </a:rPr>
              <a:t> Each activity should take between 5-20 minutes each. </a:t>
            </a:r>
            <a:endParaRPr b="0" sz="1800">
              <a:latin typeface="Calibri"/>
              <a:ea typeface="Calibri"/>
              <a:cs typeface="Calibri"/>
              <a:sym typeface="Calibri"/>
            </a:endParaRPr>
          </a:p>
          <a:p>
            <a:pPr indent="0" lvl="0" marL="0" rtl="0" algn="ctr">
              <a:lnSpc>
                <a:spcPct val="100000"/>
              </a:lnSpc>
              <a:spcBef>
                <a:spcPts val="0"/>
              </a:spcBef>
              <a:spcAft>
                <a:spcPts val="0"/>
              </a:spcAft>
              <a:buSzPts val="4800"/>
              <a:buNone/>
            </a:pPr>
            <a:r>
              <a:rPr lang="en" sz="1800">
                <a:latin typeface="Calibri"/>
                <a:ea typeface="Calibri"/>
                <a:cs typeface="Calibri"/>
                <a:sym typeface="Calibri"/>
              </a:rPr>
              <a:t>**Parent supervision is needed for all activities.**</a:t>
            </a:r>
            <a:endParaRPr sz="18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311700" y="144325"/>
            <a:ext cx="8520600" cy="801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
              <a:t>visual perception</a:t>
            </a:r>
            <a:endParaRPr/>
          </a:p>
        </p:txBody>
      </p:sp>
      <p:sp>
        <p:nvSpPr>
          <p:cNvPr id="193" name="Google Shape;193;p32"/>
          <p:cNvSpPr txBox="1"/>
          <p:nvPr>
            <p:ph idx="1" type="body"/>
          </p:nvPr>
        </p:nvSpPr>
        <p:spPr>
          <a:xfrm>
            <a:off x="175225" y="781750"/>
            <a:ext cx="8657100" cy="384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00"/>
              </a:spcBef>
              <a:spcAft>
                <a:spcPts val="0"/>
              </a:spcAft>
              <a:buNone/>
            </a:pPr>
            <a:r>
              <a:rPr lang="en" u="sng">
                <a:solidFill>
                  <a:srgbClr val="000000"/>
                </a:solidFill>
                <a:latin typeface="Calibri"/>
                <a:ea typeface="Calibri"/>
                <a:cs typeface="Calibri"/>
                <a:sym typeface="Calibri"/>
              </a:rPr>
              <a:t>Figure ground at home:</a:t>
            </a:r>
            <a:endParaRPr u="sng">
              <a:solidFill>
                <a:srgbClr val="000000"/>
              </a:solidFill>
              <a:latin typeface="Calibri"/>
              <a:ea typeface="Calibri"/>
              <a:cs typeface="Calibri"/>
              <a:sym typeface="Calibri"/>
            </a:endParaRPr>
          </a:p>
          <a:p>
            <a:pPr indent="-342900" lvl="0" marL="457200" rtl="0" algn="l">
              <a:lnSpc>
                <a:spcPct val="100000"/>
              </a:lnSpc>
              <a:spcBef>
                <a:spcPts val="100"/>
              </a:spcBef>
              <a:spcAft>
                <a:spcPts val="0"/>
              </a:spcAft>
              <a:buClr>
                <a:srgbClr val="000000"/>
              </a:buClr>
              <a:buSzPts val="1800"/>
              <a:buFont typeface="Calibri"/>
              <a:buChar char="●"/>
            </a:pPr>
            <a:r>
              <a:rPr lang="en">
                <a:solidFill>
                  <a:srgbClr val="000000"/>
                </a:solidFill>
                <a:latin typeface="Calibri"/>
                <a:ea typeface="Calibri"/>
                <a:cs typeface="Calibri"/>
                <a:sym typeface="Calibri"/>
              </a:rPr>
              <a:t>Play games to find objects in a cluttered area such as finding socks in a messy drawer or finding a specific item in the refrigerator</a:t>
            </a:r>
            <a:endParaRPr>
              <a:solidFill>
                <a:srgbClr val="000000"/>
              </a:solidFill>
              <a:latin typeface="Calibri"/>
              <a:ea typeface="Calibri"/>
              <a:cs typeface="Calibri"/>
              <a:sym typeface="Calibri"/>
            </a:endParaRPr>
          </a:p>
          <a:p>
            <a:pPr indent="-342900" lvl="0" marL="457200" rtl="0" algn="l">
              <a:lnSpc>
                <a:spcPct val="100000"/>
              </a:lnSpc>
              <a:spcBef>
                <a:spcPts val="100"/>
              </a:spcBef>
              <a:spcAft>
                <a:spcPts val="0"/>
              </a:spcAft>
              <a:buClr>
                <a:srgbClr val="000000"/>
              </a:buClr>
              <a:buSzPts val="1800"/>
              <a:buFont typeface="Calibri"/>
              <a:buChar char="●"/>
            </a:pPr>
            <a:r>
              <a:rPr lang="en">
                <a:solidFill>
                  <a:srgbClr val="000000"/>
                </a:solidFill>
                <a:latin typeface="Calibri"/>
                <a:ea typeface="Calibri"/>
                <a:cs typeface="Calibri"/>
                <a:sym typeface="Calibri"/>
              </a:rPr>
              <a:t>Use hidden picture books such as I spy</a:t>
            </a:r>
            <a:endParaRPr>
              <a:solidFill>
                <a:srgbClr val="000000"/>
              </a:solidFill>
              <a:latin typeface="Calibri"/>
              <a:ea typeface="Calibri"/>
              <a:cs typeface="Calibri"/>
              <a:sym typeface="Calibri"/>
            </a:endParaRPr>
          </a:p>
          <a:p>
            <a:pPr indent="0" lvl="0" marL="0" rtl="0" algn="l">
              <a:lnSpc>
                <a:spcPct val="100000"/>
              </a:lnSpc>
              <a:spcBef>
                <a:spcPts val="100"/>
              </a:spcBef>
              <a:spcAft>
                <a:spcPts val="0"/>
              </a:spcAft>
              <a:buNone/>
            </a:pPr>
            <a:r>
              <a:t/>
            </a:r>
            <a:endParaRPr u="sng">
              <a:solidFill>
                <a:srgbClr val="000000"/>
              </a:solidFill>
              <a:latin typeface="Calibri"/>
              <a:ea typeface="Calibri"/>
              <a:cs typeface="Calibri"/>
              <a:sym typeface="Calibri"/>
            </a:endParaRPr>
          </a:p>
          <a:p>
            <a:pPr indent="0" lvl="0" marL="0" rtl="0" algn="l">
              <a:lnSpc>
                <a:spcPct val="100000"/>
              </a:lnSpc>
              <a:spcBef>
                <a:spcPts val="100"/>
              </a:spcBef>
              <a:spcAft>
                <a:spcPts val="0"/>
              </a:spcAft>
              <a:buNone/>
            </a:pPr>
            <a:r>
              <a:rPr lang="en" u="sng">
                <a:solidFill>
                  <a:srgbClr val="000000"/>
                </a:solidFill>
                <a:latin typeface="Calibri"/>
                <a:ea typeface="Calibri"/>
                <a:cs typeface="Calibri"/>
                <a:sym typeface="Calibri"/>
              </a:rPr>
              <a:t>Visual Discrimination at home:</a:t>
            </a:r>
            <a:endParaRPr u="sng">
              <a:solidFill>
                <a:srgbClr val="000000"/>
              </a:solidFill>
              <a:latin typeface="Calibri"/>
              <a:ea typeface="Calibri"/>
              <a:cs typeface="Calibri"/>
              <a:sym typeface="Calibri"/>
            </a:endParaRPr>
          </a:p>
          <a:p>
            <a:pPr indent="-342900" lvl="0" marL="457200" rtl="0" algn="l">
              <a:lnSpc>
                <a:spcPct val="100000"/>
              </a:lnSpc>
              <a:spcBef>
                <a:spcPts val="100"/>
              </a:spcBef>
              <a:spcAft>
                <a:spcPts val="0"/>
              </a:spcAft>
              <a:buClr>
                <a:srgbClr val="000000"/>
              </a:buClr>
              <a:buSzPts val="1800"/>
              <a:buFont typeface="Calibri"/>
              <a:buChar char="●"/>
            </a:pPr>
            <a:r>
              <a:rPr lang="en">
                <a:solidFill>
                  <a:srgbClr val="000000"/>
                </a:solidFill>
                <a:latin typeface="Calibri"/>
                <a:ea typeface="Calibri"/>
                <a:cs typeface="Calibri"/>
                <a:sym typeface="Calibri"/>
              </a:rPr>
              <a:t>Have child  “correct” a paper with letters formed incorrectly</a:t>
            </a:r>
            <a:endParaRPr>
              <a:solidFill>
                <a:srgbClr val="000000"/>
              </a:solidFill>
              <a:latin typeface="Calibri"/>
              <a:ea typeface="Calibri"/>
              <a:cs typeface="Calibri"/>
              <a:sym typeface="Calibri"/>
            </a:endParaRPr>
          </a:p>
          <a:p>
            <a:pPr indent="-342900" lvl="0" marL="457200" rtl="0" algn="l">
              <a:lnSpc>
                <a:spcPct val="100000"/>
              </a:lnSpc>
              <a:spcBef>
                <a:spcPts val="100"/>
              </a:spcBef>
              <a:spcAft>
                <a:spcPts val="0"/>
              </a:spcAft>
              <a:buClr>
                <a:srgbClr val="000000"/>
              </a:buClr>
              <a:buSzPts val="1800"/>
              <a:buFont typeface="Calibri"/>
              <a:buChar char="●"/>
            </a:pPr>
            <a:r>
              <a:rPr lang="en">
                <a:solidFill>
                  <a:srgbClr val="000000"/>
                </a:solidFill>
                <a:latin typeface="Calibri"/>
                <a:ea typeface="Calibri"/>
                <a:cs typeface="Calibri"/>
                <a:sym typeface="Calibri"/>
              </a:rPr>
              <a:t>Make flashcards with the correct and incorrectly formed letters</a:t>
            </a:r>
            <a:endParaRPr>
              <a:solidFill>
                <a:srgbClr val="000000"/>
              </a:solidFill>
              <a:latin typeface="Calibri"/>
              <a:ea typeface="Calibri"/>
              <a:cs typeface="Calibri"/>
              <a:sym typeface="Calibri"/>
            </a:endParaRPr>
          </a:p>
          <a:p>
            <a:pPr indent="0" lvl="0" marL="457200" rtl="0" algn="l">
              <a:lnSpc>
                <a:spcPct val="100000"/>
              </a:lnSpc>
              <a:spcBef>
                <a:spcPts val="100"/>
              </a:spcBef>
              <a:spcAft>
                <a:spcPts val="0"/>
              </a:spcAft>
              <a:buNone/>
            </a:pPr>
            <a:r>
              <a:t/>
            </a:r>
            <a:endParaRPr sz="2400">
              <a:solidFill>
                <a:srgbClr val="000000"/>
              </a:solidFill>
              <a:latin typeface="Arial"/>
              <a:ea typeface="Arial"/>
              <a:cs typeface="Arial"/>
              <a:sym typeface="Arial"/>
            </a:endParaRPr>
          </a:p>
          <a:p>
            <a:pPr indent="0" lvl="0" marL="0" rtl="0" algn="l">
              <a:lnSpc>
                <a:spcPct val="100000"/>
              </a:lnSpc>
              <a:spcBef>
                <a:spcPts val="100"/>
              </a:spcBef>
              <a:spcAft>
                <a:spcPts val="0"/>
              </a:spcAft>
              <a:buNone/>
            </a:pPr>
            <a:r>
              <a:t/>
            </a:r>
            <a:endParaRPr sz="2400">
              <a:solidFill>
                <a:srgbClr val="000000"/>
              </a:solidFill>
              <a:latin typeface="Arial"/>
              <a:ea typeface="Arial"/>
              <a:cs typeface="Arial"/>
              <a:sym typeface="Arial"/>
            </a:endParaRPr>
          </a:p>
          <a:p>
            <a:pPr indent="0" lvl="0" marL="0" rtl="0" algn="l">
              <a:lnSpc>
                <a:spcPct val="100000"/>
              </a:lnSpc>
              <a:spcBef>
                <a:spcPts val="100"/>
              </a:spcBef>
              <a:spcAft>
                <a:spcPts val="0"/>
              </a:spcAft>
              <a:buNone/>
            </a:pPr>
            <a:r>
              <a:t/>
            </a:r>
            <a:endParaRPr sz="2400">
              <a:solidFill>
                <a:srgbClr val="000000"/>
              </a:solidFill>
              <a:latin typeface="Arial"/>
              <a:ea typeface="Arial"/>
              <a:cs typeface="Arial"/>
              <a:sym typeface="Arial"/>
            </a:endParaRPr>
          </a:p>
          <a:p>
            <a:pPr indent="0" lvl="0" marL="0" rtl="0" algn="l">
              <a:lnSpc>
                <a:spcPct val="100000"/>
              </a:lnSpc>
              <a:spcBef>
                <a:spcPts val="100"/>
              </a:spcBef>
              <a:spcAft>
                <a:spcPts val="0"/>
              </a:spcAft>
              <a:buSzPts val="1800"/>
              <a:buNone/>
            </a:pPr>
            <a:r>
              <a:t/>
            </a:r>
            <a:endParaRPr sz="2400">
              <a:solidFill>
                <a:srgbClr val="000000"/>
              </a:solidFill>
              <a:latin typeface="Calibri"/>
              <a:ea typeface="Calibri"/>
              <a:cs typeface="Calibri"/>
              <a:sym typeface="Calibri"/>
            </a:endParaRPr>
          </a:p>
          <a:p>
            <a:pPr indent="0" lvl="0" marL="0" rtl="0" algn="l">
              <a:lnSpc>
                <a:spcPct val="100000"/>
              </a:lnSpc>
              <a:spcBef>
                <a:spcPts val="100"/>
              </a:spcBef>
              <a:spcAft>
                <a:spcPts val="0"/>
              </a:spcAft>
              <a:buSzPts val="1800"/>
              <a:buNone/>
            </a:pPr>
            <a:r>
              <a:t/>
            </a:r>
            <a:endParaRPr sz="2400">
              <a:solidFill>
                <a:srgbClr val="000000"/>
              </a:solidFill>
              <a:latin typeface="Calibri"/>
              <a:ea typeface="Calibri"/>
              <a:cs typeface="Calibri"/>
              <a:sym typeface="Calibri"/>
            </a:endParaRPr>
          </a:p>
          <a:p>
            <a:pPr indent="0" lvl="0" marL="0" rtl="0" algn="l">
              <a:lnSpc>
                <a:spcPct val="100000"/>
              </a:lnSpc>
              <a:spcBef>
                <a:spcPts val="100"/>
              </a:spcBef>
              <a:spcAft>
                <a:spcPts val="0"/>
              </a:spcAft>
              <a:buSzPts val="1800"/>
              <a:buNone/>
            </a:pPr>
            <a:r>
              <a:t/>
            </a:r>
            <a:endParaRPr sz="2400">
              <a:solidFill>
                <a:srgbClr val="000000"/>
              </a:solidFill>
              <a:latin typeface="Calibri"/>
              <a:ea typeface="Calibri"/>
              <a:cs typeface="Calibri"/>
              <a:sym typeface="Calibri"/>
            </a:endParaRPr>
          </a:p>
          <a:p>
            <a:pPr indent="0" lvl="0" marL="457200" rtl="0" algn="l">
              <a:lnSpc>
                <a:spcPct val="100000"/>
              </a:lnSpc>
              <a:spcBef>
                <a:spcPts val="100"/>
              </a:spcBef>
              <a:spcAft>
                <a:spcPts val="0"/>
              </a:spcAft>
              <a:buSzPts val="1800"/>
              <a:buNone/>
            </a:pPr>
            <a:r>
              <a:t/>
            </a:r>
            <a:endParaRPr sz="2400">
              <a:solidFill>
                <a:srgbClr val="000000"/>
              </a:solidFill>
              <a:latin typeface="Calibri"/>
              <a:ea typeface="Calibri"/>
              <a:cs typeface="Calibri"/>
              <a:sym typeface="Calibri"/>
            </a:endParaRPr>
          </a:p>
          <a:p>
            <a:pPr indent="0" lvl="0" marL="0" rtl="0" algn="l">
              <a:lnSpc>
                <a:spcPct val="100000"/>
              </a:lnSpc>
              <a:spcBef>
                <a:spcPts val="100"/>
              </a:spcBef>
              <a:spcAft>
                <a:spcPts val="100"/>
              </a:spcAft>
              <a:buSzPts val="1800"/>
              <a:buNone/>
            </a:pPr>
            <a:r>
              <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357275" y="292850"/>
            <a:ext cx="8520600" cy="801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
              <a:t>Pre-Writing Shapes/Strokes</a:t>
            </a:r>
            <a:endParaRPr/>
          </a:p>
        </p:txBody>
      </p:sp>
      <p:sp>
        <p:nvSpPr>
          <p:cNvPr id="199" name="Google Shape;199;p33"/>
          <p:cNvSpPr txBox="1"/>
          <p:nvPr>
            <p:ph idx="1" type="body"/>
          </p:nvPr>
        </p:nvSpPr>
        <p:spPr>
          <a:xfrm>
            <a:off x="311700" y="1228675"/>
            <a:ext cx="5006400" cy="3340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Calibri"/>
              <a:buAutoNum type="arabicPeriod"/>
            </a:pPr>
            <a:r>
              <a:rPr lang="en">
                <a:solidFill>
                  <a:srgbClr val="000000"/>
                </a:solidFill>
                <a:latin typeface="Calibri"/>
                <a:ea typeface="Calibri"/>
                <a:cs typeface="Calibri"/>
                <a:sym typeface="Calibri"/>
              </a:rPr>
              <a:t>Find household items with straight sides such as popsicle sticks, Q-tips, pieces of spaghetti</a:t>
            </a:r>
            <a:endParaRPr>
              <a:solidFill>
                <a:srgbClr val="000000"/>
              </a:solidFill>
              <a:latin typeface="Calibri"/>
              <a:ea typeface="Calibri"/>
              <a:cs typeface="Calibri"/>
              <a:sym typeface="Calibri"/>
            </a:endParaRPr>
          </a:p>
          <a:p>
            <a:pPr indent="-342900" lvl="0" marL="457200" rtl="0" algn="l">
              <a:lnSpc>
                <a:spcPct val="115000"/>
              </a:lnSpc>
              <a:spcBef>
                <a:spcPts val="0"/>
              </a:spcBef>
              <a:spcAft>
                <a:spcPts val="0"/>
              </a:spcAft>
              <a:buClr>
                <a:srgbClr val="000000"/>
              </a:buClr>
              <a:buSzPts val="1800"/>
              <a:buFont typeface="Calibri"/>
              <a:buAutoNum type="arabicPeriod"/>
            </a:pPr>
            <a:r>
              <a:rPr lang="en">
                <a:solidFill>
                  <a:srgbClr val="000000"/>
                </a:solidFill>
                <a:latin typeface="Calibri"/>
                <a:ea typeface="Calibri"/>
                <a:cs typeface="Calibri"/>
                <a:sym typeface="Calibri"/>
              </a:rPr>
              <a:t>Draw shapes with straight sides on the piece of paper (vertical line, horizontal line, triangle, square, rectangle, etc.)</a:t>
            </a:r>
            <a:endParaRPr>
              <a:solidFill>
                <a:srgbClr val="000000"/>
              </a:solidFill>
              <a:latin typeface="Calibri"/>
              <a:ea typeface="Calibri"/>
              <a:cs typeface="Calibri"/>
              <a:sym typeface="Calibri"/>
            </a:endParaRPr>
          </a:p>
          <a:p>
            <a:pPr indent="-342900" lvl="0" marL="457200" rtl="0" algn="l">
              <a:lnSpc>
                <a:spcPct val="115000"/>
              </a:lnSpc>
              <a:spcBef>
                <a:spcPts val="0"/>
              </a:spcBef>
              <a:spcAft>
                <a:spcPts val="0"/>
              </a:spcAft>
              <a:buClr>
                <a:srgbClr val="000000"/>
              </a:buClr>
              <a:buSzPts val="1800"/>
              <a:buFont typeface="Calibri"/>
              <a:buAutoNum type="arabicPeriod"/>
            </a:pPr>
            <a:r>
              <a:rPr lang="en">
                <a:solidFill>
                  <a:srgbClr val="000000"/>
                </a:solidFill>
                <a:latin typeface="Calibri"/>
                <a:ea typeface="Calibri"/>
                <a:cs typeface="Calibri"/>
                <a:sym typeface="Calibri"/>
              </a:rPr>
              <a:t>Have your child use the items to “trace” the shapes</a:t>
            </a:r>
            <a:endParaRPr>
              <a:solidFill>
                <a:srgbClr val="000000"/>
              </a:solidFill>
              <a:latin typeface="Calibri"/>
              <a:ea typeface="Calibri"/>
              <a:cs typeface="Calibri"/>
              <a:sym typeface="Calibri"/>
            </a:endParaRPr>
          </a:p>
          <a:p>
            <a:pPr indent="0" lvl="0" marL="0" rtl="0" algn="l">
              <a:lnSpc>
                <a:spcPct val="115000"/>
              </a:lnSpc>
              <a:spcBef>
                <a:spcPts val="1600"/>
              </a:spcBef>
              <a:spcAft>
                <a:spcPts val="0"/>
              </a:spcAft>
              <a:buSzPts val="1800"/>
              <a:buNone/>
            </a:pPr>
            <a:r>
              <a:t/>
            </a:r>
            <a:endParaRPr>
              <a:solidFill>
                <a:srgbClr val="000000"/>
              </a:solidFill>
              <a:latin typeface="Calibri"/>
              <a:ea typeface="Calibri"/>
              <a:cs typeface="Calibri"/>
              <a:sym typeface="Calibri"/>
            </a:endParaRPr>
          </a:p>
          <a:p>
            <a:pPr indent="0" lvl="0" marL="0" rtl="0" algn="l">
              <a:lnSpc>
                <a:spcPct val="115000"/>
              </a:lnSpc>
              <a:spcBef>
                <a:spcPts val="1600"/>
              </a:spcBef>
              <a:spcAft>
                <a:spcPts val="0"/>
              </a:spcAft>
              <a:buSzPts val="1800"/>
              <a:buNone/>
            </a:pPr>
            <a:r>
              <a:t/>
            </a:r>
            <a:endParaRPr>
              <a:solidFill>
                <a:srgbClr val="000000"/>
              </a:solidFill>
              <a:latin typeface="Calibri"/>
              <a:ea typeface="Calibri"/>
              <a:cs typeface="Calibri"/>
              <a:sym typeface="Calibri"/>
            </a:endParaRPr>
          </a:p>
          <a:p>
            <a:pPr indent="0" lvl="0" marL="0" rtl="0" algn="l">
              <a:lnSpc>
                <a:spcPct val="115000"/>
              </a:lnSpc>
              <a:spcBef>
                <a:spcPts val="1600"/>
              </a:spcBef>
              <a:spcAft>
                <a:spcPts val="0"/>
              </a:spcAft>
              <a:buSzPts val="1800"/>
              <a:buNone/>
            </a:pPr>
            <a:r>
              <a:t/>
            </a:r>
            <a:endParaRPr>
              <a:solidFill>
                <a:srgbClr val="000000"/>
              </a:solidFill>
              <a:latin typeface="Calibri"/>
              <a:ea typeface="Calibri"/>
              <a:cs typeface="Calibri"/>
              <a:sym typeface="Calibri"/>
            </a:endParaRPr>
          </a:p>
          <a:p>
            <a:pPr indent="0" lvl="0" marL="457200" rtl="0" algn="l">
              <a:lnSpc>
                <a:spcPct val="115000"/>
              </a:lnSpc>
              <a:spcBef>
                <a:spcPts val="1600"/>
              </a:spcBef>
              <a:spcAft>
                <a:spcPts val="0"/>
              </a:spcAft>
              <a:buSzPts val="1800"/>
              <a:buNone/>
            </a:pPr>
            <a:r>
              <a:t/>
            </a:r>
            <a:endParaRPr>
              <a:solidFill>
                <a:srgbClr val="000000"/>
              </a:solidFill>
              <a:latin typeface="Calibri"/>
              <a:ea typeface="Calibri"/>
              <a:cs typeface="Calibri"/>
              <a:sym typeface="Calibri"/>
            </a:endParaRPr>
          </a:p>
          <a:p>
            <a:pPr indent="0" lvl="0" marL="0" rtl="0" algn="l">
              <a:lnSpc>
                <a:spcPct val="115000"/>
              </a:lnSpc>
              <a:spcBef>
                <a:spcPts val="1600"/>
              </a:spcBef>
              <a:spcAft>
                <a:spcPts val="1600"/>
              </a:spcAft>
              <a:buSzPts val="1800"/>
              <a:buNone/>
            </a:pPr>
            <a:r>
              <a:t/>
            </a:r>
            <a:endParaRPr/>
          </a:p>
        </p:txBody>
      </p:sp>
      <p:pic>
        <p:nvPicPr>
          <p:cNvPr id="200" name="Google Shape;200;p33"/>
          <p:cNvPicPr preferRelativeResize="0"/>
          <p:nvPr/>
        </p:nvPicPr>
        <p:blipFill/>
        <p:spPr>
          <a:xfrm>
            <a:off x="5870875" y="292850"/>
            <a:ext cx="2876150" cy="2157100"/>
          </a:xfrm>
          <a:prstGeom prst="rect">
            <a:avLst/>
          </a:prstGeom>
          <a:noFill/>
          <a:ln>
            <a:noFill/>
          </a:ln>
        </p:spPr>
      </p:pic>
      <p:pic>
        <p:nvPicPr>
          <p:cNvPr id="201" name="Google Shape;201;p33"/>
          <p:cNvPicPr preferRelativeResize="0"/>
          <p:nvPr/>
        </p:nvPicPr>
        <p:blipFill/>
        <p:spPr>
          <a:xfrm>
            <a:off x="5470500" y="2602350"/>
            <a:ext cx="3521100" cy="231072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4"/>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
              <a:t>Handwriting practice </a:t>
            </a:r>
            <a:endParaRPr/>
          </a:p>
        </p:txBody>
      </p:sp>
      <p:sp>
        <p:nvSpPr>
          <p:cNvPr id="207" name="Google Shape;207;p34"/>
          <p:cNvSpPr txBox="1"/>
          <p:nvPr>
            <p:ph idx="1" type="body"/>
          </p:nvPr>
        </p:nvSpPr>
        <p:spPr>
          <a:xfrm>
            <a:off x="311700" y="1228675"/>
            <a:ext cx="5006400" cy="3340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Calibri"/>
              <a:buAutoNum type="arabicPeriod"/>
            </a:pPr>
            <a:r>
              <a:rPr lang="en">
                <a:solidFill>
                  <a:srgbClr val="000000"/>
                </a:solidFill>
                <a:latin typeface="Calibri"/>
                <a:ea typeface="Calibri"/>
                <a:cs typeface="Calibri"/>
                <a:sym typeface="Calibri"/>
              </a:rPr>
              <a:t>Practice forming letters in various tactile mediums such as shaving cream, sand, etc.</a:t>
            </a:r>
            <a:endParaRPr>
              <a:solidFill>
                <a:srgbClr val="000000"/>
              </a:solidFill>
              <a:latin typeface="Calibri"/>
              <a:ea typeface="Calibri"/>
              <a:cs typeface="Calibri"/>
              <a:sym typeface="Calibri"/>
            </a:endParaRPr>
          </a:p>
          <a:p>
            <a:pPr indent="-342900" lvl="0" marL="457200" rtl="0" algn="l">
              <a:lnSpc>
                <a:spcPct val="115000"/>
              </a:lnSpc>
              <a:spcBef>
                <a:spcPts val="0"/>
              </a:spcBef>
              <a:spcAft>
                <a:spcPts val="0"/>
              </a:spcAft>
              <a:buClr>
                <a:srgbClr val="000000"/>
              </a:buClr>
              <a:buSzPts val="1800"/>
              <a:buFont typeface="Calibri"/>
              <a:buAutoNum type="arabicPeriod"/>
            </a:pPr>
            <a:r>
              <a:rPr lang="en">
                <a:solidFill>
                  <a:srgbClr val="000000"/>
                </a:solidFill>
                <a:latin typeface="Calibri"/>
                <a:ea typeface="Calibri"/>
                <a:cs typeface="Calibri"/>
                <a:sym typeface="Calibri"/>
              </a:rPr>
              <a:t>Have your child write a letter to a friend or family member</a:t>
            </a:r>
            <a:endParaRPr>
              <a:solidFill>
                <a:srgbClr val="000000"/>
              </a:solidFill>
              <a:latin typeface="Calibri"/>
              <a:ea typeface="Calibri"/>
              <a:cs typeface="Calibri"/>
              <a:sym typeface="Calibri"/>
            </a:endParaRPr>
          </a:p>
          <a:p>
            <a:pPr indent="-342900" lvl="0" marL="457200" rtl="0" algn="l">
              <a:lnSpc>
                <a:spcPct val="115000"/>
              </a:lnSpc>
              <a:spcBef>
                <a:spcPts val="0"/>
              </a:spcBef>
              <a:spcAft>
                <a:spcPts val="0"/>
              </a:spcAft>
              <a:buClr>
                <a:srgbClr val="000000"/>
              </a:buClr>
              <a:buSzPts val="1800"/>
              <a:buFont typeface="Calibri"/>
              <a:buAutoNum type="arabicPeriod"/>
            </a:pPr>
            <a:r>
              <a:rPr lang="en">
                <a:solidFill>
                  <a:srgbClr val="000000"/>
                </a:solidFill>
                <a:latin typeface="Calibri"/>
                <a:ea typeface="Calibri"/>
                <a:cs typeface="Calibri"/>
                <a:sym typeface="Calibri"/>
              </a:rPr>
              <a:t>Write with chalk outside</a:t>
            </a:r>
            <a:endParaRPr>
              <a:solidFill>
                <a:srgbClr val="000000"/>
              </a:solidFill>
              <a:latin typeface="Calibri"/>
              <a:ea typeface="Calibri"/>
              <a:cs typeface="Calibri"/>
              <a:sym typeface="Calibri"/>
            </a:endParaRPr>
          </a:p>
          <a:p>
            <a:pPr indent="-342900" lvl="0" marL="457200" rtl="0" algn="l">
              <a:lnSpc>
                <a:spcPct val="115000"/>
              </a:lnSpc>
              <a:spcBef>
                <a:spcPts val="0"/>
              </a:spcBef>
              <a:spcAft>
                <a:spcPts val="0"/>
              </a:spcAft>
              <a:buClr>
                <a:srgbClr val="000000"/>
              </a:buClr>
              <a:buSzPts val="1800"/>
              <a:buFont typeface="Calibri"/>
              <a:buAutoNum type="arabicPeriod"/>
            </a:pPr>
            <a:r>
              <a:rPr lang="en">
                <a:solidFill>
                  <a:srgbClr val="000000"/>
                </a:solidFill>
                <a:latin typeface="Calibri"/>
                <a:ea typeface="Calibri"/>
                <a:cs typeface="Calibri"/>
                <a:sym typeface="Calibri"/>
              </a:rPr>
              <a:t>Remember handwriting rules:</a:t>
            </a:r>
            <a:endParaRPr>
              <a:solidFill>
                <a:srgbClr val="000000"/>
              </a:solidFill>
              <a:latin typeface="Calibri"/>
              <a:ea typeface="Calibri"/>
              <a:cs typeface="Calibri"/>
              <a:sym typeface="Calibri"/>
            </a:endParaRPr>
          </a:p>
          <a:p>
            <a:pPr indent="-317500" lvl="1" marL="914400" rtl="0" algn="l">
              <a:lnSpc>
                <a:spcPct val="115000"/>
              </a:lnSpc>
              <a:spcBef>
                <a:spcPts val="0"/>
              </a:spcBef>
              <a:spcAft>
                <a:spcPts val="0"/>
              </a:spcAft>
              <a:buClr>
                <a:srgbClr val="000000"/>
              </a:buClr>
              <a:buSzPts val="1400"/>
              <a:buFont typeface="Calibri"/>
              <a:buChar char="○"/>
            </a:pPr>
            <a:r>
              <a:rPr lang="en">
                <a:solidFill>
                  <a:srgbClr val="000000"/>
                </a:solidFill>
                <a:latin typeface="Calibri"/>
                <a:ea typeface="Calibri"/>
                <a:cs typeface="Calibri"/>
                <a:sym typeface="Calibri"/>
              </a:rPr>
              <a:t>Form letters top to bottom and left to right</a:t>
            </a:r>
            <a:endParaRPr>
              <a:solidFill>
                <a:srgbClr val="000000"/>
              </a:solidFill>
              <a:latin typeface="Calibri"/>
              <a:ea typeface="Calibri"/>
              <a:cs typeface="Calibri"/>
              <a:sym typeface="Calibri"/>
            </a:endParaRPr>
          </a:p>
          <a:p>
            <a:pPr indent="-317500" lvl="1" marL="914400" rtl="0" algn="l">
              <a:lnSpc>
                <a:spcPct val="115000"/>
              </a:lnSpc>
              <a:spcBef>
                <a:spcPts val="0"/>
              </a:spcBef>
              <a:spcAft>
                <a:spcPts val="0"/>
              </a:spcAft>
              <a:buClr>
                <a:srgbClr val="000000"/>
              </a:buClr>
              <a:buSzPts val="1400"/>
              <a:buFont typeface="Calibri"/>
              <a:buChar char="○"/>
            </a:pPr>
            <a:r>
              <a:rPr lang="en">
                <a:solidFill>
                  <a:srgbClr val="000000"/>
                </a:solidFill>
                <a:latin typeface="Calibri"/>
                <a:ea typeface="Calibri"/>
                <a:cs typeface="Calibri"/>
                <a:sym typeface="Calibri"/>
              </a:rPr>
              <a:t>Leave space between words</a:t>
            </a:r>
            <a:endParaRPr>
              <a:solidFill>
                <a:srgbClr val="000000"/>
              </a:solidFill>
              <a:latin typeface="Calibri"/>
              <a:ea typeface="Calibri"/>
              <a:cs typeface="Calibri"/>
              <a:sym typeface="Calibri"/>
            </a:endParaRPr>
          </a:p>
          <a:p>
            <a:pPr indent="-317500" lvl="1" marL="914400" rtl="0" algn="l">
              <a:lnSpc>
                <a:spcPct val="115000"/>
              </a:lnSpc>
              <a:spcBef>
                <a:spcPts val="0"/>
              </a:spcBef>
              <a:spcAft>
                <a:spcPts val="0"/>
              </a:spcAft>
              <a:buClr>
                <a:srgbClr val="000000"/>
              </a:buClr>
              <a:buSzPts val="1400"/>
              <a:buFont typeface="Calibri"/>
              <a:buChar char="○"/>
            </a:pPr>
            <a:r>
              <a:rPr lang="en">
                <a:solidFill>
                  <a:srgbClr val="000000"/>
                </a:solidFill>
                <a:latin typeface="Calibri"/>
                <a:ea typeface="Calibri"/>
                <a:cs typeface="Calibri"/>
                <a:sym typeface="Calibri"/>
              </a:rPr>
              <a:t>Keep “tall” letters tall, “small” letters small, and encourage “fall” letters to fall (j,g,p,q,y)</a:t>
            </a:r>
            <a:endParaRPr>
              <a:solidFill>
                <a:srgbClr val="000000"/>
              </a:solidFill>
              <a:latin typeface="Calibri"/>
              <a:ea typeface="Calibri"/>
              <a:cs typeface="Calibri"/>
              <a:sym typeface="Calibri"/>
            </a:endParaRPr>
          </a:p>
          <a:p>
            <a:pPr indent="0" lvl="0" marL="457200" rtl="0" algn="l">
              <a:lnSpc>
                <a:spcPct val="115000"/>
              </a:lnSpc>
              <a:spcBef>
                <a:spcPts val="1600"/>
              </a:spcBef>
              <a:spcAft>
                <a:spcPts val="0"/>
              </a:spcAft>
              <a:buSzPts val="1800"/>
              <a:buNone/>
            </a:pPr>
            <a:r>
              <a:t/>
            </a:r>
            <a:endParaRPr>
              <a:solidFill>
                <a:srgbClr val="000000"/>
              </a:solidFill>
              <a:latin typeface="Calibri"/>
              <a:ea typeface="Calibri"/>
              <a:cs typeface="Calibri"/>
              <a:sym typeface="Calibri"/>
            </a:endParaRPr>
          </a:p>
          <a:p>
            <a:pPr indent="0" lvl="0" marL="457200" rtl="0" algn="l">
              <a:lnSpc>
                <a:spcPct val="115000"/>
              </a:lnSpc>
              <a:spcBef>
                <a:spcPts val="1600"/>
              </a:spcBef>
              <a:spcAft>
                <a:spcPts val="0"/>
              </a:spcAft>
              <a:buSzPts val="1800"/>
              <a:buNone/>
            </a:pPr>
            <a:r>
              <a:t/>
            </a:r>
            <a:endParaRPr>
              <a:solidFill>
                <a:srgbClr val="000000"/>
              </a:solidFill>
              <a:latin typeface="Calibri"/>
              <a:ea typeface="Calibri"/>
              <a:cs typeface="Calibri"/>
              <a:sym typeface="Calibri"/>
            </a:endParaRPr>
          </a:p>
          <a:p>
            <a:pPr indent="0" lvl="0" marL="0" rtl="0" algn="l">
              <a:lnSpc>
                <a:spcPct val="115000"/>
              </a:lnSpc>
              <a:spcBef>
                <a:spcPts val="1600"/>
              </a:spcBef>
              <a:spcAft>
                <a:spcPts val="0"/>
              </a:spcAft>
              <a:buSzPts val="1800"/>
              <a:buNone/>
            </a:pPr>
            <a:r>
              <a:t/>
            </a:r>
            <a:endParaRPr>
              <a:solidFill>
                <a:srgbClr val="000000"/>
              </a:solidFill>
              <a:latin typeface="Calibri"/>
              <a:ea typeface="Calibri"/>
              <a:cs typeface="Calibri"/>
              <a:sym typeface="Calibri"/>
            </a:endParaRPr>
          </a:p>
          <a:p>
            <a:pPr indent="0" lvl="0" marL="0" rtl="0" algn="l">
              <a:lnSpc>
                <a:spcPct val="115000"/>
              </a:lnSpc>
              <a:spcBef>
                <a:spcPts val="1600"/>
              </a:spcBef>
              <a:spcAft>
                <a:spcPts val="0"/>
              </a:spcAft>
              <a:buSzPts val="1800"/>
              <a:buNone/>
            </a:pPr>
            <a:r>
              <a:t/>
            </a:r>
            <a:endParaRPr>
              <a:solidFill>
                <a:srgbClr val="000000"/>
              </a:solidFill>
              <a:latin typeface="Calibri"/>
              <a:ea typeface="Calibri"/>
              <a:cs typeface="Calibri"/>
              <a:sym typeface="Calibri"/>
            </a:endParaRPr>
          </a:p>
          <a:p>
            <a:pPr indent="0" lvl="0" marL="0" rtl="0" algn="l">
              <a:lnSpc>
                <a:spcPct val="115000"/>
              </a:lnSpc>
              <a:spcBef>
                <a:spcPts val="1600"/>
              </a:spcBef>
              <a:spcAft>
                <a:spcPts val="0"/>
              </a:spcAft>
              <a:buSzPts val="1800"/>
              <a:buNone/>
            </a:pPr>
            <a:r>
              <a:t/>
            </a:r>
            <a:endParaRPr>
              <a:solidFill>
                <a:srgbClr val="000000"/>
              </a:solidFill>
              <a:latin typeface="Calibri"/>
              <a:ea typeface="Calibri"/>
              <a:cs typeface="Calibri"/>
              <a:sym typeface="Calibri"/>
            </a:endParaRPr>
          </a:p>
          <a:p>
            <a:pPr indent="0" lvl="0" marL="0" rtl="0" algn="l">
              <a:lnSpc>
                <a:spcPct val="115000"/>
              </a:lnSpc>
              <a:spcBef>
                <a:spcPts val="1600"/>
              </a:spcBef>
              <a:spcAft>
                <a:spcPts val="0"/>
              </a:spcAft>
              <a:buSzPts val="1800"/>
              <a:buNone/>
            </a:pPr>
            <a:r>
              <a:t/>
            </a:r>
            <a:endParaRPr>
              <a:solidFill>
                <a:srgbClr val="000000"/>
              </a:solidFill>
              <a:latin typeface="Calibri"/>
              <a:ea typeface="Calibri"/>
              <a:cs typeface="Calibri"/>
              <a:sym typeface="Calibri"/>
            </a:endParaRPr>
          </a:p>
          <a:p>
            <a:pPr indent="0" lvl="0" marL="457200" rtl="0" algn="l">
              <a:lnSpc>
                <a:spcPct val="115000"/>
              </a:lnSpc>
              <a:spcBef>
                <a:spcPts val="1600"/>
              </a:spcBef>
              <a:spcAft>
                <a:spcPts val="0"/>
              </a:spcAft>
              <a:buSzPts val="1800"/>
              <a:buNone/>
            </a:pPr>
            <a:r>
              <a:t/>
            </a:r>
            <a:endParaRPr>
              <a:solidFill>
                <a:srgbClr val="000000"/>
              </a:solidFill>
              <a:latin typeface="Calibri"/>
              <a:ea typeface="Calibri"/>
              <a:cs typeface="Calibri"/>
              <a:sym typeface="Calibri"/>
            </a:endParaRPr>
          </a:p>
          <a:p>
            <a:pPr indent="0" lvl="0" marL="0" rtl="0" algn="l">
              <a:lnSpc>
                <a:spcPct val="115000"/>
              </a:lnSpc>
              <a:spcBef>
                <a:spcPts val="1600"/>
              </a:spcBef>
              <a:spcAft>
                <a:spcPts val="1600"/>
              </a:spcAft>
              <a:buSzPts val="1800"/>
              <a:buNone/>
            </a:pPr>
            <a:r>
              <a:t/>
            </a:r>
            <a:endParaRPr/>
          </a:p>
        </p:txBody>
      </p:sp>
      <p:pic>
        <p:nvPicPr>
          <p:cNvPr id="208" name="Google Shape;208;p34"/>
          <p:cNvPicPr preferRelativeResize="0"/>
          <p:nvPr/>
        </p:nvPicPr>
        <p:blipFill/>
        <p:spPr>
          <a:xfrm>
            <a:off x="5318100" y="1457250"/>
            <a:ext cx="3361800" cy="222900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Vocational Skills for all ages</a:t>
            </a:r>
            <a:endParaRPr/>
          </a:p>
        </p:txBody>
      </p:sp>
      <p:sp>
        <p:nvSpPr>
          <p:cNvPr id="214" name="Google Shape;214;p35"/>
          <p:cNvSpPr txBox="1"/>
          <p:nvPr>
            <p:ph idx="1" type="body"/>
          </p:nvPr>
        </p:nvSpPr>
        <p:spPr>
          <a:xfrm>
            <a:off x="311700" y="1228675"/>
            <a:ext cx="50391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libri"/>
              <a:buAutoNum type="arabicPeriod"/>
            </a:pPr>
            <a:r>
              <a:rPr lang="en">
                <a:latin typeface="Calibri"/>
                <a:ea typeface="Calibri"/>
                <a:cs typeface="Calibri"/>
                <a:sym typeface="Calibri"/>
              </a:rPr>
              <a:t>Have your child participate in household chores with you when they are home! </a:t>
            </a:r>
            <a:endParaRPr>
              <a:latin typeface="Calibri"/>
              <a:ea typeface="Calibri"/>
              <a:cs typeface="Calibri"/>
              <a:sym typeface="Calibri"/>
            </a:endParaRPr>
          </a:p>
          <a:p>
            <a:pPr indent="-342900" lvl="1" marL="914400" rtl="0" algn="l">
              <a:spcBef>
                <a:spcPts val="0"/>
              </a:spcBef>
              <a:spcAft>
                <a:spcPts val="0"/>
              </a:spcAft>
              <a:buSzPts val="1800"/>
              <a:buFont typeface="Calibri"/>
              <a:buAutoNum type="alphaLcPeriod"/>
            </a:pPr>
            <a:r>
              <a:rPr lang="en" sz="1800">
                <a:latin typeface="Calibri"/>
                <a:ea typeface="Calibri"/>
                <a:cs typeface="Calibri"/>
                <a:sym typeface="Calibri"/>
              </a:rPr>
              <a:t>Folding towels/clothes</a:t>
            </a:r>
            <a:endParaRPr sz="1800">
              <a:latin typeface="Calibri"/>
              <a:ea typeface="Calibri"/>
              <a:cs typeface="Calibri"/>
              <a:sym typeface="Calibri"/>
            </a:endParaRPr>
          </a:p>
          <a:p>
            <a:pPr indent="-342900" lvl="1" marL="914400" rtl="0" algn="l">
              <a:spcBef>
                <a:spcPts val="0"/>
              </a:spcBef>
              <a:spcAft>
                <a:spcPts val="0"/>
              </a:spcAft>
              <a:buSzPts val="1800"/>
              <a:buFont typeface="Calibri"/>
              <a:buAutoNum type="alphaLcPeriod"/>
            </a:pPr>
            <a:r>
              <a:rPr lang="en" sz="1800">
                <a:latin typeface="Calibri"/>
                <a:ea typeface="Calibri"/>
                <a:cs typeface="Calibri"/>
                <a:sym typeface="Calibri"/>
              </a:rPr>
              <a:t>Sweeping and using the vacuum</a:t>
            </a:r>
            <a:endParaRPr sz="1800">
              <a:latin typeface="Calibri"/>
              <a:ea typeface="Calibri"/>
              <a:cs typeface="Calibri"/>
              <a:sym typeface="Calibri"/>
            </a:endParaRPr>
          </a:p>
          <a:p>
            <a:pPr indent="-342900" lvl="1" marL="914400" rtl="0" algn="l">
              <a:spcBef>
                <a:spcPts val="0"/>
              </a:spcBef>
              <a:spcAft>
                <a:spcPts val="0"/>
              </a:spcAft>
              <a:buSzPts val="1800"/>
              <a:buFont typeface="Calibri"/>
              <a:buAutoNum type="alphaLcPeriod"/>
            </a:pPr>
            <a:r>
              <a:rPr lang="en" sz="1800">
                <a:latin typeface="Calibri"/>
                <a:ea typeface="Calibri"/>
                <a:cs typeface="Calibri"/>
                <a:sym typeface="Calibri"/>
              </a:rPr>
              <a:t>Wiping down tables</a:t>
            </a:r>
            <a:endParaRPr sz="1800">
              <a:latin typeface="Calibri"/>
              <a:ea typeface="Calibri"/>
              <a:cs typeface="Calibri"/>
              <a:sym typeface="Calibri"/>
            </a:endParaRPr>
          </a:p>
          <a:p>
            <a:pPr indent="-342900" lvl="1" marL="914400" rtl="0" algn="l">
              <a:spcBef>
                <a:spcPts val="0"/>
              </a:spcBef>
              <a:spcAft>
                <a:spcPts val="0"/>
              </a:spcAft>
              <a:buSzPts val="1800"/>
              <a:buFont typeface="Calibri"/>
              <a:buAutoNum type="alphaLcPeriod"/>
            </a:pPr>
            <a:r>
              <a:rPr lang="en" sz="1800">
                <a:latin typeface="Calibri"/>
                <a:ea typeface="Calibri"/>
                <a:cs typeface="Calibri"/>
                <a:sym typeface="Calibri"/>
              </a:rPr>
              <a:t>Cleaning windows</a:t>
            </a:r>
            <a:endParaRPr sz="1800">
              <a:latin typeface="Calibri"/>
              <a:ea typeface="Calibri"/>
              <a:cs typeface="Calibri"/>
              <a:sym typeface="Calibri"/>
            </a:endParaRPr>
          </a:p>
          <a:p>
            <a:pPr indent="-342900" lvl="1" marL="914400" rtl="0" algn="l">
              <a:spcBef>
                <a:spcPts val="0"/>
              </a:spcBef>
              <a:spcAft>
                <a:spcPts val="0"/>
              </a:spcAft>
              <a:buSzPts val="1800"/>
              <a:buFont typeface="Calibri"/>
              <a:buAutoNum type="alphaLcPeriod"/>
            </a:pPr>
            <a:r>
              <a:rPr lang="en" sz="1800">
                <a:latin typeface="Calibri"/>
                <a:ea typeface="Calibri"/>
                <a:cs typeface="Calibri"/>
                <a:sym typeface="Calibri"/>
              </a:rPr>
              <a:t>Putting their clothes and toys away</a:t>
            </a:r>
            <a:endParaRPr sz="1800">
              <a:latin typeface="Calibri"/>
              <a:ea typeface="Calibri"/>
              <a:cs typeface="Calibri"/>
              <a:sym typeface="Calibri"/>
            </a:endParaRPr>
          </a:p>
          <a:p>
            <a:pPr indent="-342900" lvl="1" marL="914400" rtl="0" algn="l">
              <a:spcBef>
                <a:spcPts val="0"/>
              </a:spcBef>
              <a:spcAft>
                <a:spcPts val="0"/>
              </a:spcAft>
              <a:buSzPts val="1800"/>
              <a:buFont typeface="Calibri"/>
              <a:buAutoNum type="alphaLcPeriod"/>
            </a:pPr>
            <a:r>
              <a:rPr lang="en" sz="1800">
                <a:latin typeface="Calibri"/>
                <a:ea typeface="Calibri"/>
                <a:cs typeface="Calibri"/>
                <a:sym typeface="Calibri"/>
              </a:rPr>
              <a:t>Putting clothes in the washer</a:t>
            </a:r>
            <a:endParaRPr sz="1800">
              <a:latin typeface="Calibri"/>
              <a:ea typeface="Calibri"/>
              <a:cs typeface="Calibri"/>
              <a:sym typeface="Calibri"/>
            </a:endParaRPr>
          </a:p>
          <a:p>
            <a:pPr indent="-342900" lvl="1" marL="914400" rtl="0" algn="l">
              <a:spcBef>
                <a:spcPts val="0"/>
              </a:spcBef>
              <a:spcAft>
                <a:spcPts val="0"/>
              </a:spcAft>
              <a:buSzPts val="1800"/>
              <a:buFont typeface="Calibri"/>
              <a:buAutoNum type="alphaLcPeriod"/>
            </a:pPr>
            <a:r>
              <a:rPr lang="en" sz="1800">
                <a:latin typeface="Calibri"/>
                <a:ea typeface="Calibri"/>
                <a:cs typeface="Calibri"/>
                <a:sym typeface="Calibri"/>
              </a:rPr>
              <a:t>Cleaning dishes</a:t>
            </a:r>
            <a:endParaRPr sz="1800">
              <a:latin typeface="Calibri"/>
              <a:ea typeface="Calibri"/>
              <a:cs typeface="Calibri"/>
              <a:sym typeface="Calibri"/>
            </a:endParaRPr>
          </a:p>
          <a:p>
            <a:pPr indent="-342900" lvl="1" marL="914400" rtl="0" algn="l">
              <a:spcBef>
                <a:spcPts val="0"/>
              </a:spcBef>
              <a:spcAft>
                <a:spcPts val="0"/>
              </a:spcAft>
              <a:buSzPts val="1800"/>
              <a:buFont typeface="Calibri"/>
              <a:buAutoNum type="alphaLcPeriod"/>
            </a:pPr>
            <a:r>
              <a:rPr lang="en" sz="1800">
                <a:latin typeface="Calibri"/>
                <a:ea typeface="Calibri"/>
                <a:cs typeface="Calibri"/>
                <a:sym typeface="Calibri"/>
              </a:rPr>
              <a:t>Cooking simple meals or snacks</a:t>
            </a:r>
            <a:endParaRPr sz="1800">
              <a:latin typeface="Calibri"/>
              <a:ea typeface="Calibri"/>
              <a:cs typeface="Calibri"/>
              <a:sym typeface="Calibri"/>
            </a:endParaRPr>
          </a:p>
        </p:txBody>
      </p:sp>
      <p:pic>
        <p:nvPicPr>
          <p:cNvPr id="215" name="Google Shape;215;p35"/>
          <p:cNvPicPr preferRelativeResize="0"/>
          <p:nvPr/>
        </p:nvPicPr>
        <p:blipFill/>
        <p:spPr>
          <a:xfrm>
            <a:off x="5084275" y="292850"/>
            <a:ext cx="2110599" cy="1688476"/>
          </a:xfrm>
          <a:prstGeom prst="rect">
            <a:avLst/>
          </a:prstGeom>
          <a:noFill/>
          <a:ln>
            <a:noFill/>
          </a:ln>
        </p:spPr>
      </p:pic>
      <p:pic>
        <p:nvPicPr>
          <p:cNvPr id="216" name="Google Shape;216;p35"/>
          <p:cNvPicPr preferRelativeResize="0"/>
          <p:nvPr/>
        </p:nvPicPr>
        <p:blipFill/>
        <p:spPr>
          <a:xfrm>
            <a:off x="6265675" y="1829925"/>
            <a:ext cx="2225477" cy="1483651"/>
          </a:xfrm>
          <a:prstGeom prst="rect">
            <a:avLst/>
          </a:prstGeom>
          <a:noFill/>
          <a:ln>
            <a:noFill/>
          </a:ln>
        </p:spPr>
      </p:pic>
      <p:pic>
        <p:nvPicPr>
          <p:cNvPr id="217" name="Google Shape;217;p35"/>
          <p:cNvPicPr preferRelativeResize="0"/>
          <p:nvPr/>
        </p:nvPicPr>
        <p:blipFill/>
        <p:spPr>
          <a:xfrm>
            <a:off x="4975426" y="3077125"/>
            <a:ext cx="2531497" cy="1688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311700" y="-11950"/>
            <a:ext cx="8520600" cy="493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 sz="3000"/>
              <a:t>H</a:t>
            </a:r>
            <a:r>
              <a:rPr lang="en" sz="3000"/>
              <a:t>elpful Websites</a:t>
            </a:r>
            <a:endParaRPr sz="3000"/>
          </a:p>
        </p:txBody>
      </p:sp>
      <p:sp>
        <p:nvSpPr>
          <p:cNvPr id="223" name="Google Shape;223;p36"/>
          <p:cNvSpPr txBox="1"/>
          <p:nvPr>
            <p:ph idx="1" type="body"/>
          </p:nvPr>
        </p:nvSpPr>
        <p:spPr>
          <a:xfrm>
            <a:off x="187925" y="482475"/>
            <a:ext cx="8905800" cy="4408200"/>
          </a:xfrm>
          <a:prstGeom prst="rect">
            <a:avLst/>
          </a:prstGeom>
          <a:noFill/>
          <a:ln>
            <a:noFill/>
          </a:ln>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Font typeface="Arial"/>
              <a:buChar char="●"/>
            </a:pPr>
            <a:r>
              <a:rPr b="1" lang="en" sz="1400" u="sng">
                <a:solidFill>
                  <a:schemeClr val="hlink"/>
                </a:solidFill>
                <a:latin typeface="Arial"/>
                <a:ea typeface="Arial"/>
                <a:cs typeface="Arial"/>
                <a:sym typeface="Arial"/>
                <a:hlinkClick r:id="rId3"/>
              </a:rPr>
              <a:t>https://www.ot-mom-learning-activities.com</a:t>
            </a:r>
            <a:endParaRPr/>
          </a:p>
          <a:p>
            <a:pPr indent="-317500" lvl="0" marL="457200" rtl="0" algn="l">
              <a:lnSpc>
                <a:spcPct val="200000"/>
              </a:lnSpc>
              <a:spcBef>
                <a:spcPts val="0"/>
              </a:spcBef>
              <a:spcAft>
                <a:spcPts val="0"/>
              </a:spcAft>
              <a:buSzPts val="1400"/>
              <a:buFont typeface="Arial"/>
              <a:buChar char="●"/>
            </a:pPr>
            <a:r>
              <a:rPr b="1" lang="en" sz="1400" u="sng">
                <a:solidFill>
                  <a:schemeClr val="hlink"/>
                </a:solidFill>
                <a:latin typeface="Arial"/>
                <a:ea typeface="Arial"/>
                <a:cs typeface="Arial"/>
                <a:sym typeface="Arial"/>
                <a:hlinkClick r:id="rId4"/>
              </a:rPr>
              <a:t>ttps://cornerstoneautismcenter.com/about-autism/ot-sensory-ideas-homeh/</a:t>
            </a:r>
            <a:endParaRPr b="1" sz="1400">
              <a:solidFill>
                <a:srgbClr val="000000"/>
              </a:solidFill>
              <a:latin typeface="Arial"/>
              <a:ea typeface="Arial"/>
              <a:cs typeface="Arial"/>
              <a:sym typeface="Arial"/>
            </a:endParaRPr>
          </a:p>
          <a:p>
            <a:pPr indent="-317500" lvl="0" marL="457200" rtl="0" algn="l">
              <a:lnSpc>
                <a:spcPct val="200000"/>
              </a:lnSpc>
              <a:spcBef>
                <a:spcPts val="0"/>
              </a:spcBef>
              <a:spcAft>
                <a:spcPts val="0"/>
              </a:spcAft>
              <a:buSzPts val="1400"/>
              <a:buFont typeface="Arial"/>
              <a:buChar char="●"/>
            </a:pPr>
            <a:r>
              <a:rPr b="1" lang="en" sz="1400">
                <a:solidFill>
                  <a:srgbClr val="000000"/>
                </a:solidFill>
                <a:latin typeface="Arial"/>
                <a:ea typeface="Arial"/>
                <a:cs typeface="Arial"/>
                <a:sym typeface="Arial"/>
              </a:rPr>
              <a:t>Pinterest</a:t>
            </a:r>
            <a:endParaRPr b="1" sz="1400">
              <a:solidFill>
                <a:srgbClr val="000000"/>
              </a:solidFill>
              <a:latin typeface="Arial"/>
              <a:ea typeface="Arial"/>
              <a:cs typeface="Arial"/>
              <a:sym typeface="Arial"/>
            </a:endParaRPr>
          </a:p>
          <a:p>
            <a:pPr indent="-317500" lvl="0" marL="457200" rtl="0" algn="l">
              <a:lnSpc>
                <a:spcPct val="200000"/>
              </a:lnSpc>
              <a:spcBef>
                <a:spcPts val="0"/>
              </a:spcBef>
              <a:spcAft>
                <a:spcPts val="0"/>
              </a:spcAft>
              <a:buSzPts val="1400"/>
              <a:buFont typeface="Arial"/>
              <a:buChar char="●"/>
            </a:pPr>
            <a:r>
              <a:rPr b="1" lang="en" sz="1400">
                <a:solidFill>
                  <a:srgbClr val="FF0000"/>
                </a:solidFill>
                <a:uFill>
                  <a:noFill/>
                </a:uFill>
                <a:latin typeface="Arial"/>
                <a:ea typeface="Arial"/>
                <a:cs typeface="Arial"/>
                <a:sym typeface="Arial"/>
                <a:hlinkClick r:id="rId5">
                  <a:extLst>
                    <a:ext uri="{A12FA001-AC4F-418D-AE19-62706E023703}">
                      <ahyp:hlinkClr val="tx"/>
                    </a:ext>
                  </a:extLst>
                </a:hlinkClick>
              </a:rPr>
              <a:t>h</a:t>
            </a:r>
            <a:r>
              <a:rPr b="1" lang="en" sz="1400">
                <a:solidFill>
                  <a:srgbClr val="FF0000"/>
                </a:solidFill>
                <a:uFill>
                  <a:noFill/>
                </a:uFill>
                <a:latin typeface="Arial"/>
                <a:ea typeface="Arial"/>
                <a:cs typeface="Arial"/>
                <a:sym typeface="Arial"/>
                <a:hlinkClick r:id="rId6">
                  <a:extLst>
                    <a:ext uri="{A12FA001-AC4F-418D-AE19-62706E023703}">
                      <ahyp:hlinkClr val="tx"/>
                    </a:ext>
                  </a:extLst>
                </a:hlinkClick>
              </a:rPr>
              <a:t>ttp://therapystreetforkids.com</a:t>
            </a:r>
            <a:endParaRPr b="1" sz="1400">
              <a:solidFill>
                <a:srgbClr val="000000"/>
              </a:solidFill>
              <a:latin typeface="Arial"/>
              <a:ea typeface="Arial"/>
              <a:cs typeface="Arial"/>
              <a:sym typeface="Arial"/>
            </a:endParaRPr>
          </a:p>
          <a:p>
            <a:pPr indent="-317500" lvl="0" marL="457200" rtl="0" algn="l">
              <a:lnSpc>
                <a:spcPct val="200000"/>
              </a:lnSpc>
              <a:spcBef>
                <a:spcPts val="0"/>
              </a:spcBef>
              <a:spcAft>
                <a:spcPts val="0"/>
              </a:spcAft>
              <a:buSzPts val="1400"/>
              <a:buFont typeface="Arial"/>
              <a:buChar char="●"/>
            </a:pPr>
            <a:r>
              <a:rPr b="1" lang="en" sz="1400">
                <a:solidFill>
                  <a:srgbClr val="000000"/>
                </a:solidFill>
                <a:latin typeface="Arial"/>
                <a:ea typeface="Arial"/>
                <a:cs typeface="Arial"/>
                <a:sym typeface="Arial"/>
              </a:rPr>
              <a:t>Shoe tying  </a:t>
            </a:r>
            <a:r>
              <a:rPr b="1" lang="en" sz="1400" u="sng">
                <a:solidFill>
                  <a:schemeClr val="hlink"/>
                </a:solidFill>
                <a:latin typeface="Arial"/>
                <a:ea typeface="Arial"/>
                <a:cs typeface="Arial"/>
                <a:sym typeface="Arial"/>
                <a:hlinkClick r:id="rId7"/>
              </a:rPr>
              <a:t>https://www.youtube.com/watch?v=QJVR8hHBQyM</a:t>
            </a:r>
            <a:r>
              <a:rPr b="1" lang="en" sz="1400">
                <a:solidFill>
                  <a:srgbClr val="000000"/>
                </a:solidFill>
                <a:latin typeface="Arial"/>
                <a:ea typeface="Arial"/>
                <a:cs typeface="Arial"/>
                <a:sym typeface="Arial"/>
              </a:rPr>
              <a:t> /</a:t>
            </a:r>
            <a:r>
              <a:rPr b="1" lang="en" sz="1400">
                <a:solidFill>
                  <a:srgbClr val="000000"/>
                </a:solidFill>
                <a:latin typeface="Arial"/>
                <a:ea typeface="Arial"/>
                <a:cs typeface="Arial"/>
                <a:sym typeface="Arial"/>
              </a:rPr>
              <a:t>Typing.com or Typingclub.com	</a:t>
            </a:r>
            <a:r>
              <a:rPr b="1" lang="en" sz="1400">
                <a:solidFill>
                  <a:srgbClr val="000000"/>
                </a:solidFill>
                <a:latin typeface="Arial"/>
                <a:ea typeface="Arial"/>
                <a:cs typeface="Arial"/>
                <a:sym typeface="Arial"/>
              </a:rPr>
              <a:t>https://www.pinkoatmeal.com</a:t>
            </a:r>
            <a:endParaRPr b="1" sz="1400">
              <a:solidFill>
                <a:srgbClr val="000000"/>
              </a:solidFill>
              <a:latin typeface="Arial"/>
              <a:ea typeface="Arial"/>
              <a:cs typeface="Arial"/>
              <a:sym typeface="Arial"/>
            </a:endParaRPr>
          </a:p>
          <a:p>
            <a:pPr indent="-317500" lvl="0" marL="457200" rtl="0" algn="l">
              <a:lnSpc>
                <a:spcPct val="200000"/>
              </a:lnSpc>
              <a:spcBef>
                <a:spcPts val="0"/>
              </a:spcBef>
              <a:spcAft>
                <a:spcPts val="0"/>
              </a:spcAft>
              <a:buClr>
                <a:srgbClr val="000000"/>
              </a:buClr>
              <a:buSzPts val="1400"/>
              <a:buFont typeface="Arial"/>
              <a:buChar char="●"/>
            </a:pPr>
            <a:r>
              <a:rPr b="1" lang="en" sz="1400" u="sng">
                <a:solidFill>
                  <a:schemeClr val="hlink"/>
                </a:solidFill>
                <a:latin typeface="Arial"/>
                <a:ea typeface="Arial"/>
                <a:cs typeface="Arial"/>
                <a:sym typeface="Arial"/>
                <a:hlinkClick r:id="rId8"/>
              </a:rPr>
              <a:t>https://www.3dinosaurs.com</a:t>
            </a:r>
            <a:r>
              <a:rPr b="1" lang="en" sz="1400">
                <a:solidFill>
                  <a:srgbClr val="000000"/>
                </a:solidFill>
                <a:latin typeface="Arial"/>
                <a:ea typeface="Arial"/>
                <a:cs typeface="Arial"/>
                <a:sym typeface="Arial"/>
              </a:rPr>
              <a:t>					https://www.theottoolbox.com</a:t>
            </a:r>
            <a:endParaRPr b="1" sz="1400">
              <a:solidFill>
                <a:srgbClr val="000000"/>
              </a:solidFill>
              <a:latin typeface="Arial"/>
              <a:ea typeface="Arial"/>
              <a:cs typeface="Arial"/>
              <a:sym typeface="Arial"/>
            </a:endParaRPr>
          </a:p>
          <a:p>
            <a:pPr indent="-317500" lvl="0" marL="457200" rtl="0" algn="l">
              <a:lnSpc>
                <a:spcPct val="200000"/>
              </a:lnSpc>
              <a:spcBef>
                <a:spcPts val="0"/>
              </a:spcBef>
              <a:spcAft>
                <a:spcPts val="0"/>
              </a:spcAft>
              <a:buClr>
                <a:srgbClr val="000000"/>
              </a:buClr>
              <a:buSzPts val="1400"/>
              <a:buFont typeface="Arial"/>
              <a:buChar char="●"/>
            </a:pPr>
            <a:r>
              <a:rPr b="1" lang="en" sz="1400" u="sng">
                <a:solidFill>
                  <a:schemeClr val="hlink"/>
                </a:solidFill>
                <a:latin typeface="Arial"/>
                <a:ea typeface="Arial"/>
                <a:cs typeface="Arial"/>
                <a:sym typeface="Arial"/>
                <a:hlinkClick r:id="rId9"/>
              </a:rPr>
              <a:t>https://www.handsonaswegrow.com</a:t>
            </a:r>
            <a:r>
              <a:rPr b="1" lang="en" sz="1400">
                <a:solidFill>
                  <a:srgbClr val="000000"/>
                </a:solidFill>
                <a:latin typeface="Arial"/>
                <a:ea typeface="Arial"/>
                <a:cs typeface="Arial"/>
                <a:sym typeface="Arial"/>
              </a:rPr>
              <a:t>				https://www.youclevermonkey.com		</a:t>
            </a:r>
            <a:r>
              <a:rPr b="1" lang="en" sz="1700">
                <a:solidFill>
                  <a:srgbClr val="FF0000"/>
                </a:solidFill>
                <a:latin typeface="Arial"/>
                <a:ea typeface="Arial"/>
                <a:cs typeface="Arial"/>
                <a:sym typeface="Arial"/>
              </a:rPr>
              <a:t>https://www.theinspired treehouse</a:t>
            </a:r>
            <a:endParaRPr b="1" sz="1700">
              <a:solidFill>
                <a:srgbClr val="FF0000"/>
              </a:solidFill>
              <a:latin typeface="Arial"/>
              <a:ea typeface="Arial"/>
              <a:cs typeface="Arial"/>
              <a:sym typeface="Arial"/>
            </a:endParaRPr>
          </a:p>
          <a:p>
            <a:pPr indent="-317500" lvl="0" marL="457200" rtl="0" algn="l">
              <a:lnSpc>
                <a:spcPct val="200000"/>
              </a:lnSpc>
              <a:spcBef>
                <a:spcPts val="0"/>
              </a:spcBef>
              <a:spcAft>
                <a:spcPts val="0"/>
              </a:spcAft>
              <a:buClr>
                <a:srgbClr val="000000"/>
              </a:buClr>
              <a:buSzPts val="1400"/>
              <a:buFont typeface="Arial"/>
              <a:buChar char="●"/>
            </a:pPr>
            <a:r>
              <a:rPr b="1" lang="en" sz="1400" u="sng">
                <a:solidFill>
                  <a:schemeClr val="hlink"/>
                </a:solidFill>
                <a:latin typeface="Arial"/>
                <a:ea typeface="Arial"/>
                <a:cs typeface="Arial"/>
                <a:sym typeface="Arial"/>
                <a:hlinkClick r:id="rId10"/>
              </a:rPr>
              <a:t>https://www.yourtherapysource.com</a:t>
            </a:r>
            <a:r>
              <a:rPr b="1" lang="en" sz="1400">
                <a:solidFill>
                  <a:srgbClr val="000000"/>
                </a:solidFill>
                <a:latin typeface="Arial"/>
                <a:ea typeface="Arial"/>
                <a:cs typeface="Arial"/>
                <a:sym typeface="Arial"/>
              </a:rPr>
              <a:t>				</a:t>
            </a:r>
            <a:r>
              <a:rPr lang="en" sz="2600" u="sng">
                <a:solidFill>
                  <a:schemeClr val="hlink"/>
                </a:solidFill>
                <a:latin typeface="Arial"/>
                <a:ea typeface="Arial"/>
                <a:cs typeface="Arial"/>
                <a:sym typeface="Arial"/>
                <a:hlinkClick r:id="rId11"/>
              </a:rPr>
              <a:t>https://otplan.com/</a:t>
            </a:r>
            <a:r>
              <a:rPr b="1" lang="en" sz="2900">
                <a:solidFill>
                  <a:srgbClr val="000000"/>
                </a:solidFill>
                <a:latin typeface="Arial"/>
                <a:ea typeface="Arial"/>
                <a:cs typeface="Arial"/>
                <a:sym typeface="Arial"/>
              </a:rPr>
              <a:t> </a:t>
            </a:r>
            <a:endParaRPr b="1" sz="29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nvSpPr>
        <p:spPr>
          <a:xfrm>
            <a:off x="492925" y="208725"/>
            <a:ext cx="4457400" cy="7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Amatic SC"/>
                <a:ea typeface="Amatic SC"/>
                <a:cs typeface="Amatic SC"/>
                <a:sym typeface="Amatic SC"/>
              </a:rPr>
              <a:t>Beginning fine motor skills</a:t>
            </a:r>
            <a:endParaRPr sz="3600">
              <a:latin typeface="Amatic SC"/>
              <a:ea typeface="Amatic SC"/>
              <a:cs typeface="Amatic SC"/>
              <a:sym typeface="Amatic SC"/>
            </a:endParaRPr>
          </a:p>
        </p:txBody>
      </p:sp>
      <p:pic>
        <p:nvPicPr>
          <p:cNvPr id="68" name="Google Shape;68;p15"/>
          <p:cNvPicPr preferRelativeResize="0"/>
          <p:nvPr/>
        </p:nvPicPr>
        <p:blipFill/>
        <p:spPr>
          <a:xfrm>
            <a:off x="6217450" y="136775"/>
            <a:ext cx="2836075" cy="1707325"/>
          </a:xfrm>
          <a:prstGeom prst="rect">
            <a:avLst/>
          </a:prstGeom>
          <a:noFill/>
          <a:ln>
            <a:noFill/>
          </a:ln>
        </p:spPr>
      </p:pic>
      <p:pic>
        <p:nvPicPr>
          <p:cNvPr id="69" name="Google Shape;69;p15"/>
          <p:cNvPicPr preferRelativeResize="0"/>
          <p:nvPr/>
        </p:nvPicPr>
        <p:blipFill/>
        <p:spPr>
          <a:xfrm>
            <a:off x="5560250" y="1844100"/>
            <a:ext cx="3155150" cy="1768100"/>
          </a:xfrm>
          <a:prstGeom prst="rect">
            <a:avLst/>
          </a:prstGeom>
          <a:noFill/>
          <a:ln>
            <a:noFill/>
          </a:ln>
        </p:spPr>
      </p:pic>
      <p:sp>
        <p:nvSpPr>
          <p:cNvPr id="70" name="Google Shape;70;p15"/>
          <p:cNvSpPr txBox="1"/>
          <p:nvPr/>
        </p:nvSpPr>
        <p:spPr>
          <a:xfrm>
            <a:off x="247162" y="1045591"/>
            <a:ext cx="5112300" cy="3944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libri"/>
              <a:buAutoNum type="arabicPeriod"/>
            </a:pPr>
            <a:r>
              <a:rPr lang="en" sz="1800">
                <a:latin typeface="Calibri"/>
                <a:ea typeface="Calibri"/>
                <a:cs typeface="Calibri"/>
                <a:sym typeface="Calibri"/>
              </a:rPr>
              <a:t>If</a:t>
            </a:r>
            <a:r>
              <a:rPr lang="en" sz="1800">
                <a:latin typeface="Calibri"/>
                <a:ea typeface="Calibri"/>
                <a:cs typeface="Calibri"/>
                <a:sym typeface="Calibri"/>
              </a:rPr>
              <a:t> your kids are working on early fine motor skills, provide large open containers and various sized and shaped items, and practice putting in and taking out of the container.</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n" sz="1800">
                <a:latin typeface="Calibri"/>
                <a:ea typeface="Calibri"/>
                <a:cs typeface="Calibri"/>
                <a:sym typeface="Calibri"/>
              </a:rPr>
              <a:t>Work on reaching by placing items in various places on table or wheelchair tray, or holding them up in front of your child in various places so they have to reach and grab the items before they put them into the container.</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n" sz="1800">
                <a:latin typeface="Calibri"/>
                <a:ea typeface="Calibri"/>
                <a:cs typeface="Calibri"/>
                <a:sym typeface="Calibri"/>
              </a:rPr>
              <a:t>Work on pincer grasp (index finger and thumb grasping a small item) at snack time with goldfish crackers, cheerios, raisins, etc.</a:t>
            </a:r>
            <a:endParaRPr sz="1800">
              <a:latin typeface="Calibri"/>
              <a:ea typeface="Calibri"/>
              <a:cs typeface="Calibri"/>
              <a:sym typeface="Calibri"/>
            </a:endParaRPr>
          </a:p>
        </p:txBody>
      </p:sp>
      <p:pic>
        <p:nvPicPr>
          <p:cNvPr id="71" name="Google Shape;71;p15"/>
          <p:cNvPicPr preferRelativeResize="0"/>
          <p:nvPr/>
        </p:nvPicPr>
        <p:blipFill/>
        <p:spPr>
          <a:xfrm>
            <a:off x="7276524" y="3612200"/>
            <a:ext cx="1867474" cy="15639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1870725" y="423900"/>
            <a:ext cx="8755200" cy="4719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
              <a:t>Stringing beads</a:t>
            </a:r>
            <a:endParaRPr/>
          </a:p>
        </p:txBody>
      </p:sp>
      <p:sp>
        <p:nvSpPr>
          <p:cNvPr id="77" name="Google Shape;77;p16"/>
          <p:cNvSpPr txBox="1"/>
          <p:nvPr>
            <p:ph idx="1" type="body"/>
          </p:nvPr>
        </p:nvSpPr>
        <p:spPr>
          <a:xfrm>
            <a:off x="165894" y="1320499"/>
            <a:ext cx="5006400" cy="3485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Calibri"/>
              <a:buAutoNum type="arabicPeriod"/>
            </a:pPr>
            <a:r>
              <a:rPr lang="en">
                <a:solidFill>
                  <a:srgbClr val="000000"/>
                </a:solidFill>
                <a:latin typeface="Calibri"/>
                <a:ea typeface="Calibri"/>
                <a:cs typeface="Calibri"/>
                <a:sym typeface="Calibri"/>
              </a:rPr>
              <a:t>Find household items such as beads, tube-shaped pasta (rigatoni, penne, etc.), or snip straws into pieces </a:t>
            </a:r>
            <a:endParaRPr>
              <a:solidFill>
                <a:srgbClr val="000000"/>
              </a:solidFill>
              <a:latin typeface="Calibri"/>
              <a:ea typeface="Calibri"/>
              <a:cs typeface="Calibri"/>
              <a:sym typeface="Calibri"/>
            </a:endParaRPr>
          </a:p>
          <a:p>
            <a:pPr indent="-342900" lvl="0" marL="457200" rtl="0" algn="l">
              <a:lnSpc>
                <a:spcPct val="115000"/>
              </a:lnSpc>
              <a:spcBef>
                <a:spcPts val="0"/>
              </a:spcBef>
              <a:spcAft>
                <a:spcPts val="0"/>
              </a:spcAft>
              <a:buClr>
                <a:srgbClr val="000000"/>
              </a:buClr>
              <a:buSzPts val="1800"/>
              <a:buFont typeface="Calibri"/>
              <a:buAutoNum type="arabicPeriod"/>
            </a:pPr>
            <a:r>
              <a:rPr lang="en">
                <a:solidFill>
                  <a:srgbClr val="000000"/>
                </a:solidFill>
                <a:latin typeface="Calibri"/>
                <a:ea typeface="Calibri"/>
                <a:cs typeface="Calibri"/>
                <a:sym typeface="Calibri"/>
              </a:rPr>
              <a:t>Find string (If you don’t have any sort of string, shoelace, pipecleaner, or even use a long spaghetti noodle) </a:t>
            </a:r>
            <a:endParaRPr>
              <a:solidFill>
                <a:srgbClr val="000000"/>
              </a:solidFill>
              <a:latin typeface="Calibri"/>
              <a:ea typeface="Calibri"/>
              <a:cs typeface="Calibri"/>
              <a:sym typeface="Calibri"/>
            </a:endParaRPr>
          </a:p>
          <a:p>
            <a:pPr indent="-342900" lvl="0" marL="457200" rtl="0" algn="l">
              <a:lnSpc>
                <a:spcPct val="115000"/>
              </a:lnSpc>
              <a:spcBef>
                <a:spcPts val="0"/>
              </a:spcBef>
              <a:spcAft>
                <a:spcPts val="0"/>
              </a:spcAft>
              <a:buClr>
                <a:srgbClr val="000000"/>
              </a:buClr>
              <a:buSzPts val="1800"/>
              <a:buFont typeface="Calibri"/>
              <a:buAutoNum type="arabicPeriod"/>
            </a:pPr>
            <a:r>
              <a:rPr lang="en">
                <a:solidFill>
                  <a:srgbClr val="000000"/>
                </a:solidFill>
                <a:latin typeface="Calibri"/>
                <a:ea typeface="Calibri"/>
                <a:cs typeface="Calibri"/>
                <a:sym typeface="Calibri"/>
              </a:rPr>
              <a:t>Have child hold “string” with non-dominant hand and thread the “bead” with the dominant hand.</a:t>
            </a:r>
            <a:endParaRPr>
              <a:solidFill>
                <a:srgbClr val="000000"/>
              </a:solidFill>
              <a:latin typeface="Calibri"/>
              <a:ea typeface="Calibri"/>
              <a:cs typeface="Calibri"/>
              <a:sym typeface="Calibri"/>
            </a:endParaRPr>
          </a:p>
          <a:p>
            <a:pPr indent="-342900" lvl="0" marL="457200" rtl="0" algn="l">
              <a:lnSpc>
                <a:spcPct val="115000"/>
              </a:lnSpc>
              <a:spcBef>
                <a:spcPts val="0"/>
              </a:spcBef>
              <a:spcAft>
                <a:spcPts val="0"/>
              </a:spcAft>
              <a:buClr>
                <a:srgbClr val="000000"/>
              </a:buClr>
              <a:buSzPts val="1800"/>
              <a:buFont typeface="Calibri"/>
              <a:buAutoNum type="arabicPeriod"/>
            </a:pPr>
            <a:r>
              <a:rPr lang="en">
                <a:solidFill>
                  <a:srgbClr val="000000"/>
                </a:solidFill>
                <a:latin typeface="Calibri"/>
                <a:ea typeface="Calibri"/>
                <a:cs typeface="Calibri"/>
                <a:sym typeface="Calibri"/>
              </a:rPr>
              <a:t>Tip: tie together and make a necklace or bracelet!</a:t>
            </a:r>
            <a:endParaRPr>
              <a:solidFill>
                <a:srgbClr val="000000"/>
              </a:solidFill>
              <a:latin typeface="Calibri"/>
              <a:ea typeface="Calibri"/>
              <a:cs typeface="Calibri"/>
              <a:sym typeface="Calibri"/>
            </a:endParaRPr>
          </a:p>
          <a:p>
            <a:pPr indent="0" lvl="0" marL="0" rtl="0" algn="l">
              <a:lnSpc>
                <a:spcPct val="115000"/>
              </a:lnSpc>
              <a:spcBef>
                <a:spcPts val="1600"/>
              </a:spcBef>
              <a:spcAft>
                <a:spcPts val="1600"/>
              </a:spcAft>
              <a:buSzPts val="1800"/>
              <a:buNone/>
            </a:pPr>
            <a:r>
              <a:t/>
            </a:r>
            <a:endParaRPr/>
          </a:p>
        </p:txBody>
      </p:sp>
      <p:pic>
        <p:nvPicPr>
          <p:cNvPr id="78" name="Google Shape;78;p16"/>
          <p:cNvPicPr preferRelativeResize="0"/>
          <p:nvPr/>
        </p:nvPicPr>
        <p:blipFill/>
        <p:spPr>
          <a:xfrm>
            <a:off x="5470500" y="1197400"/>
            <a:ext cx="3521100" cy="2347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0" y="0"/>
            <a:ext cx="8925300" cy="5397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
              <a:t>Crossing midline- Rainbow Arch</a:t>
            </a:r>
            <a:endParaRPr/>
          </a:p>
        </p:txBody>
      </p:sp>
      <p:sp>
        <p:nvSpPr>
          <p:cNvPr id="84" name="Google Shape;84;p17"/>
          <p:cNvSpPr txBox="1"/>
          <p:nvPr>
            <p:ph idx="1" type="body"/>
          </p:nvPr>
        </p:nvSpPr>
        <p:spPr>
          <a:xfrm>
            <a:off x="520675" y="868200"/>
            <a:ext cx="5484300" cy="4275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Calibri"/>
              <a:buAutoNum type="arabicPeriod"/>
            </a:pPr>
            <a:r>
              <a:rPr lang="en">
                <a:solidFill>
                  <a:srgbClr val="000000"/>
                </a:solidFill>
                <a:latin typeface="Calibri"/>
                <a:ea typeface="Calibri"/>
                <a:cs typeface="Calibri"/>
                <a:sym typeface="Calibri"/>
              </a:rPr>
              <a:t>Place a large piece of paper (or regular pieces of paper taped together) on the floor.</a:t>
            </a:r>
            <a:endParaRPr>
              <a:solidFill>
                <a:srgbClr val="000000"/>
              </a:solidFill>
              <a:latin typeface="Calibri"/>
              <a:ea typeface="Calibri"/>
              <a:cs typeface="Calibri"/>
              <a:sym typeface="Calibri"/>
            </a:endParaRPr>
          </a:p>
          <a:p>
            <a:pPr indent="-342900" lvl="0" marL="457200" rtl="0" algn="l">
              <a:lnSpc>
                <a:spcPct val="115000"/>
              </a:lnSpc>
              <a:spcBef>
                <a:spcPts val="0"/>
              </a:spcBef>
              <a:spcAft>
                <a:spcPts val="0"/>
              </a:spcAft>
              <a:buClr>
                <a:srgbClr val="000000"/>
              </a:buClr>
              <a:buSzPts val="1800"/>
              <a:buFont typeface="Calibri"/>
              <a:buAutoNum type="arabicPeriod"/>
            </a:pPr>
            <a:r>
              <a:rPr lang="en">
                <a:solidFill>
                  <a:srgbClr val="000000"/>
                </a:solidFill>
                <a:latin typeface="Calibri"/>
                <a:ea typeface="Calibri"/>
                <a:cs typeface="Calibri"/>
                <a:sym typeface="Calibri"/>
              </a:rPr>
              <a:t>Ask your child to sit on or below the paper.</a:t>
            </a:r>
            <a:endParaRPr>
              <a:solidFill>
                <a:srgbClr val="000000"/>
              </a:solidFill>
              <a:latin typeface="Calibri"/>
              <a:ea typeface="Calibri"/>
              <a:cs typeface="Calibri"/>
              <a:sym typeface="Calibri"/>
            </a:endParaRPr>
          </a:p>
          <a:p>
            <a:pPr indent="-342900" lvl="0" marL="457200" rtl="0" algn="l">
              <a:lnSpc>
                <a:spcPct val="115000"/>
              </a:lnSpc>
              <a:spcBef>
                <a:spcPts val="0"/>
              </a:spcBef>
              <a:spcAft>
                <a:spcPts val="0"/>
              </a:spcAft>
              <a:buClr>
                <a:srgbClr val="000000"/>
              </a:buClr>
              <a:buSzPts val="1800"/>
              <a:buFont typeface="Calibri"/>
              <a:buAutoNum type="arabicPeriod"/>
            </a:pPr>
            <a:r>
              <a:rPr lang="en">
                <a:solidFill>
                  <a:srgbClr val="000000"/>
                </a:solidFill>
                <a:latin typeface="Calibri"/>
                <a:ea typeface="Calibri"/>
                <a:cs typeface="Calibri"/>
                <a:sym typeface="Calibri"/>
              </a:rPr>
              <a:t>Give the child crayons and ask them to draw an arch from one side to the other side. </a:t>
            </a:r>
            <a:endParaRPr>
              <a:solidFill>
                <a:srgbClr val="000000"/>
              </a:solidFill>
              <a:latin typeface="Calibri"/>
              <a:ea typeface="Calibri"/>
              <a:cs typeface="Calibri"/>
              <a:sym typeface="Calibri"/>
            </a:endParaRPr>
          </a:p>
          <a:p>
            <a:pPr indent="-342900" lvl="0" marL="457200" rtl="0" algn="l">
              <a:lnSpc>
                <a:spcPct val="115000"/>
              </a:lnSpc>
              <a:spcBef>
                <a:spcPts val="0"/>
              </a:spcBef>
              <a:spcAft>
                <a:spcPts val="0"/>
              </a:spcAft>
              <a:buClr>
                <a:srgbClr val="000000"/>
              </a:buClr>
              <a:buSzPts val="1800"/>
              <a:buFont typeface="Calibri"/>
              <a:buAutoNum type="arabicPeriod"/>
            </a:pPr>
            <a:r>
              <a:rPr lang="en">
                <a:solidFill>
                  <a:srgbClr val="000000"/>
                </a:solidFill>
                <a:latin typeface="Calibri"/>
                <a:ea typeface="Calibri"/>
                <a:cs typeface="Calibri"/>
                <a:sym typeface="Calibri"/>
              </a:rPr>
              <a:t>You can grade this activity to meet your child’s needs by:</a:t>
            </a:r>
            <a:endParaRPr>
              <a:solidFill>
                <a:srgbClr val="000000"/>
              </a:solidFill>
              <a:latin typeface="Calibri"/>
              <a:ea typeface="Calibri"/>
              <a:cs typeface="Calibri"/>
              <a:sym typeface="Calibri"/>
            </a:endParaRPr>
          </a:p>
          <a:p>
            <a:pPr indent="-323850" lvl="1" marL="914400" rtl="0" algn="l">
              <a:lnSpc>
                <a:spcPct val="115000"/>
              </a:lnSpc>
              <a:spcBef>
                <a:spcPts val="0"/>
              </a:spcBef>
              <a:spcAft>
                <a:spcPts val="0"/>
              </a:spcAft>
              <a:buClr>
                <a:srgbClr val="000000"/>
              </a:buClr>
              <a:buSzPts val="1500"/>
              <a:buFont typeface="Calibri"/>
              <a:buAutoNum type="alphaLcPeriod"/>
            </a:pPr>
            <a:r>
              <a:rPr lang="en" sz="1500">
                <a:solidFill>
                  <a:srgbClr val="000000"/>
                </a:solidFill>
                <a:latin typeface="Calibri"/>
                <a:ea typeface="Calibri"/>
                <a:cs typeface="Calibri"/>
                <a:sym typeface="Calibri"/>
              </a:rPr>
              <a:t>Providing a visual demonstration</a:t>
            </a:r>
            <a:endParaRPr sz="1500">
              <a:solidFill>
                <a:srgbClr val="000000"/>
              </a:solidFill>
              <a:latin typeface="Calibri"/>
              <a:ea typeface="Calibri"/>
              <a:cs typeface="Calibri"/>
              <a:sym typeface="Calibri"/>
            </a:endParaRPr>
          </a:p>
          <a:p>
            <a:pPr indent="-323850" lvl="1" marL="914400" rtl="0" algn="l">
              <a:lnSpc>
                <a:spcPct val="115000"/>
              </a:lnSpc>
              <a:spcBef>
                <a:spcPts val="0"/>
              </a:spcBef>
              <a:spcAft>
                <a:spcPts val="0"/>
              </a:spcAft>
              <a:buClr>
                <a:srgbClr val="000000"/>
              </a:buClr>
              <a:buSzPts val="1500"/>
              <a:buFont typeface="Calibri"/>
              <a:buAutoNum type="alphaLcPeriod"/>
            </a:pPr>
            <a:r>
              <a:rPr lang="en" sz="1500">
                <a:solidFill>
                  <a:srgbClr val="000000"/>
                </a:solidFill>
                <a:latin typeface="Calibri"/>
                <a:ea typeface="Calibri"/>
                <a:cs typeface="Calibri"/>
                <a:sym typeface="Calibri"/>
              </a:rPr>
              <a:t>Verbal cues as needed</a:t>
            </a:r>
            <a:endParaRPr sz="1500">
              <a:solidFill>
                <a:srgbClr val="000000"/>
              </a:solidFill>
              <a:latin typeface="Calibri"/>
              <a:ea typeface="Calibri"/>
              <a:cs typeface="Calibri"/>
              <a:sym typeface="Calibri"/>
            </a:endParaRPr>
          </a:p>
          <a:p>
            <a:pPr indent="-323850" lvl="1" marL="914400" rtl="0" algn="l">
              <a:lnSpc>
                <a:spcPct val="115000"/>
              </a:lnSpc>
              <a:spcBef>
                <a:spcPts val="0"/>
              </a:spcBef>
              <a:spcAft>
                <a:spcPts val="0"/>
              </a:spcAft>
              <a:buClr>
                <a:srgbClr val="000000"/>
              </a:buClr>
              <a:buSzPts val="1500"/>
              <a:buFont typeface="Calibri"/>
              <a:buAutoNum type="alphaLcPeriod"/>
            </a:pPr>
            <a:r>
              <a:rPr lang="en" sz="1500">
                <a:solidFill>
                  <a:srgbClr val="000000"/>
                </a:solidFill>
                <a:latin typeface="Calibri"/>
                <a:ea typeface="Calibri"/>
                <a:cs typeface="Calibri"/>
                <a:sym typeface="Calibri"/>
              </a:rPr>
              <a:t>Starting and ending dots on each side</a:t>
            </a:r>
            <a:endParaRPr sz="1500">
              <a:solidFill>
                <a:srgbClr val="000000"/>
              </a:solidFill>
              <a:latin typeface="Calibri"/>
              <a:ea typeface="Calibri"/>
              <a:cs typeface="Calibri"/>
              <a:sym typeface="Calibri"/>
            </a:endParaRPr>
          </a:p>
          <a:p>
            <a:pPr indent="-323850" lvl="1" marL="914400" rtl="0" algn="l">
              <a:lnSpc>
                <a:spcPct val="115000"/>
              </a:lnSpc>
              <a:spcBef>
                <a:spcPts val="0"/>
              </a:spcBef>
              <a:spcAft>
                <a:spcPts val="0"/>
              </a:spcAft>
              <a:buClr>
                <a:srgbClr val="000000"/>
              </a:buClr>
              <a:buSzPts val="1500"/>
              <a:buFont typeface="Calibri"/>
              <a:buAutoNum type="alphaLcPeriod"/>
            </a:pPr>
            <a:r>
              <a:rPr lang="en" sz="1500">
                <a:solidFill>
                  <a:srgbClr val="000000"/>
                </a:solidFill>
                <a:latin typeface="Calibri"/>
                <a:ea typeface="Calibri"/>
                <a:cs typeface="Calibri"/>
                <a:sym typeface="Calibri"/>
              </a:rPr>
              <a:t>Or, draw a “rainbow road” and have child drive a car along the road.</a:t>
            </a:r>
            <a:endParaRPr sz="1500">
              <a:solidFill>
                <a:srgbClr val="000000"/>
              </a:solidFill>
              <a:latin typeface="Calibri"/>
              <a:ea typeface="Calibri"/>
              <a:cs typeface="Calibri"/>
              <a:sym typeface="Calibri"/>
            </a:endParaRPr>
          </a:p>
          <a:p>
            <a:pPr indent="0" lvl="0" marL="0" rtl="0" algn="l">
              <a:lnSpc>
                <a:spcPct val="115000"/>
              </a:lnSpc>
              <a:spcBef>
                <a:spcPts val="1600"/>
              </a:spcBef>
              <a:spcAft>
                <a:spcPts val="1600"/>
              </a:spcAft>
              <a:buSzPts val="1800"/>
              <a:buNone/>
            </a:pPr>
            <a:r>
              <a:t/>
            </a:r>
            <a:endParaRPr sz="1900"/>
          </a:p>
        </p:txBody>
      </p:sp>
      <p:pic>
        <p:nvPicPr>
          <p:cNvPr id="85" name="Google Shape;85;p17"/>
          <p:cNvPicPr preferRelativeResize="0"/>
          <p:nvPr/>
        </p:nvPicPr>
        <p:blipFill/>
        <p:spPr>
          <a:xfrm>
            <a:off x="6277550" y="1979000"/>
            <a:ext cx="2571750" cy="2571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786525" y="251900"/>
            <a:ext cx="8520600" cy="801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
              <a:t>DIY Sensory Bins</a:t>
            </a:r>
            <a:endParaRPr/>
          </a:p>
        </p:txBody>
      </p:sp>
      <p:sp>
        <p:nvSpPr>
          <p:cNvPr id="91" name="Google Shape;91;p18"/>
          <p:cNvSpPr txBox="1"/>
          <p:nvPr>
            <p:ph idx="1" type="body"/>
          </p:nvPr>
        </p:nvSpPr>
        <p:spPr>
          <a:xfrm>
            <a:off x="311700" y="1228675"/>
            <a:ext cx="5006400" cy="3340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Calibri"/>
              <a:buAutoNum type="arabicPeriod"/>
            </a:pPr>
            <a:r>
              <a:rPr lang="en">
                <a:solidFill>
                  <a:srgbClr val="000000"/>
                </a:solidFill>
                <a:latin typeface="Calibri"/>
                <a:ea typeface="Calibri"/>
                <a:cs typeface="Calibri"/>
                <a:sym typeface="Calibri"/>
              </a:rPr>
              <a:t>Find a medium sized container or shoebox</a:t>
            </a:r>
            <a:endParaRPr>
              <a:solidFill>
                <a:srgbClr val="000000"/>
              </a:solidFill>
              <a:latin typeface="Calibri"/>
              <a:ea typeface="Calibri"/>
              <a:cs typeface="Calibri"/>
              <a:sym typeface="Calibri"/>
            </a:endParaRPr>
          </a:p>
          <a:p>
            <a:pPr indent="-342900" lvl="0" marL="457200" rtl="0" algn="l">
              <a:lnSpc>
                <a:spcPct val="115000"/>
              </a:lnSpc>
              <a:spcBef>
                <a:spcPts val="0"/>
              </a:spcBef>
              <a:spcAft>
                <a:spcPts val="0"/>
              </a:spcAft>
              <a:buClr>
                <a:srgbClr val="000000"/>
              </a:buClr>
              <a:buSzPts val="1800"/>
              <a:buFont typeface="Calibri"/>
              <a:buAutoNum type="arabicPeriod"/>
            </a:pPr>
            <a:r>
              <a:rPr lang="en">
                <a:solidFill>
                  <a:srgbClr val="000000"/>
                </a:solidFill>
                <a:latin typeface="Calibri"/>
                <a:ea typeface="Calibri"/>
                <a:cs typeface="Calibri"/>
                <a:sym typeface="Calibri"/>
              </a:rPr>
              <a:t>Find items in your house that can be used for a sensory bin (uncooked beans, uncooked rice, uncooked pasta, etc.)</a:t>
            </a:r>
            <a:endParaRPr>
              <a:solidFill>
                <a:srgbClr val="000000"/>
              </a:solidFill>
              <a:latin typeface="Calibri"/>
              <a:ea typeface="Calibri"/>
              <a:cs typeface="Calibri"/>
              <a:sym typeface="Calibri"/>
            </a:endParaRPr>
          </a:p>
          <a:p>
            <a:pPr indent="-342900" lvl="0" marL="457200" rtl="0" algn="l">
              <a:lnSpc>
                <a:spcPct val="115000"/>
              </a:lnSpc>
              <a:spcBef>
                <a:spcPts val="0"/>
              </a:spcBef>
              <a:spcAft>
                <a:spcPts val="0"/>
              </a:spcAft>
              <a:buClr>
                <a:srgbClr val="000000"/>
              </a:buClr>
              <a:buSzPts val="1800"/>
              <a:buFont typeface="Calibri"/>
              <a:buAutoNum type="arabicPeriod"/>
            </a:pPr>
            <a:r>
              <a:rPr lang="en">
                <a:solidFill>
                  <a:srgbClr val="000000"/>
                </a:solidFill>
                <a:latin typeface="Calibri"/>
                <a:ea typeface="Calibri"/>
                <a:cs typeface="Calibri"/>
                <a:sym typeface="Calibri"/>
              </a:rPr>
              <a:t>Ask your child to help you fill the box halfway (you can draw a line and have them fill it to the line for an extra challenge!)</a:t>
            </a:r>
            <a:endParaRPr>
              <a:solidFill>
                <a:srgbClr val="000000"/>
              </a:solidFill>
              <a:latin typeface="Calibri"/>
              <a:ea typeface="Calibri"/>
              <a:cs typeface="Calibri"/>
              <a:sym typeface="Calibri"/>
            </a:endParaRPr>
          </a:p>
          <a:p>
            <a:pPr indent="-342900" lvl="0" marL="457200" rtl="0" algn="l">
              <a:lnSpc>
                <a:spcPct val="115000"/>
              </a:lnSpc>
              <a:spcBef>
                <a:spcPts val="0"/>
              </a:spcBef>
              <a:spcAft>
                <a:spcPts val="0"/>
              </a:spcAft>
              <a:buClr>
                <a:srgbClr val="000000"/>
              </a:buClr>
              <a:buSzPts val="1800"/>
              <a:buFont typeface="Calibri"/>
              <a:buAutoNum type="arabicPeriod"/>
            </a:pPr>
            <a:r>
              <a:rPr lang="en">
                <a:solidFill>
                  <a:srgbClr val="000000"/>
                </a:solidFill>
                <a:latin typeface="Calibri"/>
                <a:ea typeface="Calibri"/>
                <a:cs typeface="Calibri"/>
                <a:sym typeface="Calibri"/>
              </a:rPr>
              <a:t>Hide items in the box, suc</a:t>
            </a:r>
            <a:r>
              <a:rPr lang="en">
                <a:solidFill>
                  <a:srgbClr val="000000"/>
                </a:solidFill>
                <a:latin typeface="Calibri"/>
                <a:ea typeface="Calibri"/>
                <a:cs typeface="Calibri"/>
                <a:sym typeface="Calibri"/>
              </a:rPr>
              <a:t>h</a:t>
            </a:r>
            <a:r>
              <a:rPr lang="en">
                <a:solidFill>
                  <a:srgbClr val="000000"/>
                </a:solidFill>
                <a:latin typeface="Calibri"/>
                <a:ea typeface="Calibri"/>
                <a:cs typeface="Calibri"/>
                <a:sym typeface="Calibri"/>
              </a:rPr>
              <a:t> as puzzle pieces and toys.</a:t>
            </a:r>
            <a:endParaRPr>
              <a:solidFill>
                <a:srgbClr val="000000"/>
              </a:solidFill>
              <a:latin typeface="Calibri"/>
              <a:ea typeface="Calibri"/>
              <a:cs typeface="Calibri"/>
              <a:sym typeface="Calibri"/>
            </a:endParaRPr>
          </a:p>
          <a:p>
            <a:pPr indent="-342900" lvl="0" marL="457200" rtl="0" algn="l">
              <a:lnSpc>
                <a:spcPct val="115000"/>
              </a:lnSpc>
              <a:spcBef>
                <a:spcPts val="0"/>
              </a:spcBef>
              <a:spcAft>
                <a:spcPts val="0"/>
              </a:spcAft>
              <a:buClr>
                <a:srgbClr val="000000"/>
              </a:buClr>
              <a:buSzPts val="1800"/>
              <a:buFont typeface="Calibri"/>
              <a:buAutoNum type="arabicPeriod"/>
            </a:pPr>
            <a:r>
              <a:rPr lang="en">
                <a:solidFill>
                  <a:srgbClr val="000000"/>
                </a:solidFill>
                <a:latin typeface="Calibri"/>
                <a:ea typeface="Calibri"/>
                <a:cs typeface="Calibri"/>
                <a:sym typeface="Calibri"/>
              </a:rPr>
              <a:t>Have your child find items and then place them on the gameboard or puzzle. </a:t>
            </a:r>
            <a:endParaRPr>
              <a:solidFill>
                <a:srgbClr val="000000"/>
              </a:solidFill>
              <a:latin typeface="Calibri"/>
              <a:ea typeface="Calibri"/>
              <a:cs typeface="Calibri"/>
              <a:sym typeface="Calibri"/>
            </a:endParaRPr>
          </a:p>
          <a:p>
            <a:pPr indent="0" lvl="0" marL="0" rtl="0" algn="l">
              <a:lnSpc>
                <a:spcPct val="115000"/>
              </a:lnSpc>
              <a:spcBef>
                <a:spcPts val="1600"/>
              </a:spcBef>
              <a:spcAft>
                <a:spcPts val="1600"/>
              </a:spcAft>
              <a:buSzPts val="1800"/>
              <a:buNone/>
            </a:pPr>
            <a:r>
              <a:t/>
            </a:r>
            <a:endParaRPr/>
          </a:p>
        </p:txBody>
      </p:sp>
      <p:pic>
        <p:nvPicPr>
          <p:cNvPr id="92" name="Google Shape;92;p18"/>
          <p:cNvPicPr preferRelativeResize="0"/>
          <p:nvPr/>
        </p:nvPicPr>
        <p:blipFill/>
        <p:spPr>
          <a:xfrm>
            <a:off x="6101700" y="623125"/>
            <a:ext cx="2488908" cy="3744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
              <a:t>Building with Blocks</a:t>
            </a:r>
            <a:endParaRPr/>
          </a:p>
        </p:txBody>
      </p:sp>
      <p:sp>
        <p:nvSpPr>
          <p:cNvPr id="98" name="Google Shape;98;p19"/>
          <p:cNvSpPr txBox="1"/>
          <p:nvPr>
            <p:ph idx="1" type="body"/>
          </p:nvPr>
        </p:nvSpPr>
        <p:spPr>
          <a:xfrm>
            <a:off x="311700" y="1228675"/>
            <a:ext cx="5006400" cy="3340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Calibri"/>
              <a:buAutoNum type="arabicPeriod"/>
            </a:pPr>
            <a:r>
              <a:rPr lang="en">
                <a:solidFill>
                  <a:srgbClr val="000000"/>
                </a:solidFill>
                <a:latin typeface="Calibri"/>
                <a:ea typeface="Calibri"/>
                <a:cs typeface="Calibri"/>
                <a:sym typeface="Calibri"/>
              </a:rPr>
              <a:t>Use blocks or other household items to stack and create designs with blocks</a:t>
            </a:r>
            <a:endParaRPr>
              <a:solidFill>
                <a:srgbClr val="000000"/>
              </a:solidFill>
              <a:latin typeface="Calibri"/>
              <a:ea typeface="Calibri"/>
              <a:cs typeface="Calibri"/>
              <a:sym typeface="Calibri"/>
            </a:endParaRPr>
          </a:p>
          <a:p>
            <a:pPr indent="-342900" lvl="0" marL="457200" rtl="0" algn="l">
              <a:lnSpc>
                <a:spcPct val="115000"/>
              </a:lnSpc>
              <a:spcBef>
                <a:spcPts val="0"/>
              </a:spcBef>
              <a:spcAft>
                <a:spcPts val="0"/>
              </a:spcAft>
              <a:buClr>
                <a:srgbClr val="000000"/>
              </a:buClr>
              <a:buSzPts val="1800"/>
              <a:buFont typeface="Calibri"/>
              <a:buAutoNum type="arabicPeriod"/>
            </a:pPr>
            <a:r>
              <a:rPr lang="en">
                <a:solidFill>
                  <a:srgbClr val="000000"/>
                </a:solidFill>
                <a:latin typeface="Calibri"/>
                <a:ea typeface="Calibri"/>
                <a:cs typeface="Calibri"/>
                <a:sym typeface="Calibri"/>
              </a:rPr>
              <a:t>Make a design for your child and have them imitate the design, if they can.</a:t>
            </a:r>
            <a:endParaRPr>
              <a:solidFill>
                <a:srgbClr val="000000"/>
              </a:solidFill>
              <a:latin typeface="Calibri"/>
              <a:ea typeface="Calibri"/>
              <a:cs typeface="Calibri"/>
              <a:sym typeface="Calibri"/>
            </a:endParaRPr>
          </a:p>
          <a:p>
            <a:pPr indent="0" lvl="0" marL="457200" rtl="0" algn="l">
              <a:lnSpc>
                <a:spcPct val="115000"/>
              </a:lnSpc>
              <a:spcBef>
                <a:spcPts val="1600"/>
              </a:spcBef>
              <a:spcAft>
                <a:spcPts val="0"/>
              </a:spcAft>
              <a:buSzPts val="1800"/>
              <a:buNone/>
            </a:pPr>
            <a:r>
              <a:t/>
            </a:r>
            <a:endParaRPr>
              <a:solidFill>
                <a:srgbClr val="000000"/>
              </a:solidFill>
              <a:latin typeface="Calibri"/>
              <a:ea typeface="Calibri"/>
              <a:cs typeface="Calibri"/>
              <a:sym typeface="Calibri"/>
            </a:endParaRPr>
          </a:p>
          <a:p>
            <a:pPr indent="0" lvl="0" marL="457200" rtl="0" algn="l">
              <a:lnSpc>
                <a:spcPct val="115000"/>
              </a:lnSpc>
              <a:spcBef>
                <a:spcPts val="1600"/>
              </a:spcBef>
              <a:spcAft>
                <a:spcPts val="0"/>
              </a:spcAft>
              <a:buSzPts val="1800"/>
              <a:buNone/>
            </a:pPr>
            <a:r>
              <a:t/>
            </a:r>
            <a:endParaRPr>
              <a:solidFill>
                <a:srgbClr val="000000"/>
              </a:solidFill>
              <a:latin typeface="Calibri"/>
              <a:ea typeface="Calibri"/>
              <a:cs typeface="Calibri"/>
              <a:sym typeface="Calibri"/>
            </a:endParaRPr>
          </a:p>
          <a:p>
            <a:pPr indent="0" lvl="0" marL="0" rtl="0" algn="l">
              <a:lnSpc>
                <a:spcPct val="115000"/>
              </a:lnSpc>
              <a:spcBef>
                <a:spcPts val="1600"/>
              </a:spcBef>
              <a:spcAft>
                <a:spcPts val="0"/>
              </a:spcAft>
              <a:buSzPts val="1800"/>
              <a:buNone/>
            </a:pPr>
            <a:r>
              <a:t/>
            </a:r>
            <a:endParaRPr>
              <a:solidFill>
                <a:srgbClr val="000000"/>
              </a:solidFill>
              <a:latin typeface="Calibri"/>
              <a:ea typeface="Calibri"/>
              <a:cs typeface="Calibri"/>
              <a:sym typeface="Calibri"/>
            </a:endParaRPr>
          </a:p>
          <a:p>
            <a:pPr indent="0" lvl="0" marL="0" rtl="0" algn="l">
              <a:lnSpc>
                <a:spcPct val="115000"/>
              </a:lnSpc>
              <a:spcBef>
                <a:spcPts val="1600"/>
              </a:spcBef>
              <a:spcAft>
                <a:spcPts val="0"/>
              </a:spcAft>
              <a:buSzPts val="1800"/>
              <a:buNone/>
            </a:pPr>
            <a:r>
              <a:t/>
            </a:r>
            <a:endParaRPr>
              <a:solidFill>
                <a:srgbClr val="000000"/>
              </a:solidFill>
              <a:latin typeface="Calibri"/>
              <a:ea typeface="Calibri"/>
              <a:cs typeface="Calibri"/>
              <a:sym typeface="Calibri"/>
            </a:endParaRPr>
          </a:p>
          <a:p>
            <a:pPr indent="0" lvl="0" marL="0" rtl="0" algn="l">
              <a:lnSpc>
                <a:spcPct val="115000"/>
              </a:lnSpc>
              <a:spcBef>
                <a:spcPts val="1600"/>
              </a:spcBef>
              <a:spcAft>
                <a:spcPts val="0"/>
              </a:spcAft>
              <a:buSzPts val="1800"/>
              <a:buNone/>
            </a:pPr>
            <a:r>
              <a:t/>
            </a:r>
            <a:endParaRPr>
              <a:solidFill>
                <a:srgbClr val="000000"/>
              </a:solidFill>
              <a:latin typeface="Calibri"/>
              <a:ea typeface="Calibri"/>
              <a:cs typeface="Calibri"/>
              <a:sym typeface="Calibri"/>
            </a:endParaRPr>
          </a:p>
          <a:p>
            <a:pPr indent="0" lvl="0" marL="0" rtl="0" algn="l">
              <a:lnSpc>
                <a:spcPct val="115000"/>
              </a:lnSpc>
              <a:spcBef>
                <a:spcPts val="1600"/>
              </a:spcBef>
              <a:spcAft>
                <a:spcPts val="0"/>
              </a:spcAft>
              <a:buSzPts val="1800"/>
              <a:buNone/>
            </a:pPr>
            <a:r>
              <a:t/>
            </a:r>
            <a:endParaRPr>
              <a:solidFill>
                <a:srgbClr val="000000"/>
              </a:solidFill>
              <a:latin typeface="Calibri"/>
              <a:ea typeface="Calibri"/>
              <a:cs typeface="Calibri"/>
              <a:sym typeface="Calibri"/>
            </a:endParaRPr>
          </a:p>
          <a:p>
            <a:pPr indent="0" lvl="0" marL="457200" rtl="0" algn="l">
              <a:lnSpc>
                <a:spcPct val="115000"/>
              </a:lnSpc>
              <a:spcBef>
                <a:spcPts val="1600"/>
              </a:spcBef>
              <a:spcAft>
                <a:spcPts val="0"/>
              </a:spcAft>
              <a:buSzPts val="1800"/>
              <a:buNone/>
            </a:pPr>
            <a:r>
              <a:t/>
            </a:r>
            <a:endParaRPr>
              <a:solidFill>
                <a:srgbClr val="000000"/>
              </a:solidFill>
              <a:latin typeface="Calibri"/>
              <a:ea typeface="Calibri"/>
              <a:cs typeface="Calibri"/>
              <a:sym typeface="Calibri"/>
            </a:endParaRPr>
          </a:p>
          <a:p>
            <a:pPr indent="0" lvl="0" marL="0" rtl="0" algn="l">
              <a:lnSpc>
                <a:spcPct val="115000"/>
              </a:lnSpc>
              <a:spcBef>
                <a:spcPts val="1600"/>
              </a:spcBef>
              <a:spcAft>
                <a:spcPts val="1600"/>
              </a:spcAft>
              <a:buSzPts val="1800"/>
              <a:buNone/>
            </a:pPr>
            <a:r>
              <a:t/>
            </a:r>
            <a:endParaRPr/>
          </a:p>
        </p:txBody>
      </p:sp>
      <p:pic>
        <p:nvPicPr>
          <p:cNvPr id="99" name="Google Shape;99;p19"/>
          <p:cNvPicPr preferRelativeResize="0"/>
          <p:nvPr/>
        </p:nvPicPr>
        <p:blipFill/>
        <p:spPr>
          <a:xfrm>
            <a:off x="5438750" y="1320325"/>
            <a:ext cx="3521099" cy="234830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2550" y="292850"/>
            <a:ext cx="8520600" cy="801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
              <a:t>Motor warm up- Build an Obstacle Course</a:t>
            </a:r>
            <a:endParaRPr/>
          </a:p>
        </p:txBody>
      </p:sp>
      <p:sp>
        <p:nvSpPr>
          <p:cNvPr id="105" name="Google Shape;105;p20"/>
          <p:cNvSpPr txBox="1"/>
          <p:nvPr>
            <p:ph idx="1" type="body"/>
          </p:nvPr>
        </p:nvSpPr>
        <p:spPr>
          <a:xfrm>
            <a:off x="207256" y="1193000"/>
            <a:ext cx="4575300" cy="3340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Calibri"/>
              <a:buAutoNum type="arabicPeriod"/>
            </a:pPr>
            <a:r>
              <a:rPr lang="en">
                <a:solidFill>
                  <a:srgbClr val="000000"/>
                </a:solidFill>
                <a:latin typeface="Calibri"/>
                <a:ea typeface="Calibri"/>
                <a:cs typeface="Calibri"/>
                <a:sym typeface="Calibri"/>
              </a:rPr>
              <a:t>Use household items and furniture to build an obstacle course!</a:t>
            </a:r>
            <a:endParaRPr>
              <a:solidFill>
                <a:srgbClr val="000000"/>
              </a:solidFill>
              <a:latin typeface="Calibri"/>
              <a:ea typeface="Calibri"/>
              <a:cs typeface="Calibri"/>
              <a:sym typeface="Calibri"/>
            </a:endParaRPr>
          </a:p>
          <a:p>
            <a:pPr indent="-342900" lvl="0" marL="457200" rtl="0" algn="l">
              <a:lnSpc>
                <a:spcPct val="115000"/>
              </a:lnSpc>
              <a:spcBef>
                <a:spcPts val="0"/>
              </a:spcBef>
              <a:spcAft>
                <a:spcPts val="0"/>
              </a:spcAft>
              <a:buClr>
                <a:srgbClr val="000000"/>
              </a:buClr>
              <a:buSzPts val="1800"/>
              <a:buFont typeface="Calibri"/>
              <a:buAutoNum type="arabicPeriod"/>
            </a:pPr>
            <a:r>
              <a:rPr lang="en">
                <a:solidFill>
                  <a:srgbClr val="000000"/>
                </a:solidFill>
                <a:latin typeface="Calibri"/>
                <a:ea typeface="Calibri"/>
                <a:cs typeface="Calibri"/>
                <a:sym typeface="Calibri"/>
              </a:rPr>
              <a:t>Use couch cushions, blankets, and chairs to make tunnels and “stepping stones”</a:t>
            </a:r>
            <a:endParaRPr>
              <a:solidFill>
                <a:srgbClr val="000000"/>
              </a:solidFill>
              <a:latin typeface="Calibri"/>
              <a:ea typeface="Calibri"/>
              <a:cs typeface="Calibri"/>
              <a:sym typeface="Calibri"/>
            </a:endParaRPr>
          </a:p>
          <a:p>
            <a:pPr indent="-342900" lvl="0" marL="457200" rtl="0" algn="l">
              <a:lnSpc>
                <a:spcPct val="115000"/>
              </a:lnSpc>
              <a:spcBef>
                <a:spcPts val="0"/>
              </a:spcBef>
              <a:spcAft>
                <a:spcPts val="0"/>
              </a:spcAft>
              <a:buClr>
                <a:srgbClr val="000000"/>
              </a:buClr>
              <a:buSzPts val="1800"/>
              <a:buFont typeface="Calibri"/>
              <a:buAutoNum type="arabicPeriod"/>
            </a:pPr>
            <a:r>
              <a:rPr lang="en">
                <a:solidFill>
                  <a:srgbClr val="000000"/>
                </a:solidFill>
                <a:latin typeface="Calibri"/>
                <a:ea typeface="Calibri"/>
                <a:cs typeface="Calibri"/>
                <a:sym typeface="Calibri"/>
              </a:rPr>
              <a:t>Use painters tape on the floor for a “balance beam”, walking pathways, and jumping hurdles</a:t>
            </a:r>
            <a:endParaRPr>
              <a:solidFill>
                <a:srgbClr val="000000"/>
              </a:solidFill>
              <a:latin typeface="Calibri"/>
              <a:ea typeface="Calibri"/>
              <a:cs typeface="Calibri"/>
              <a:sym typeface="Calibri"/>
            </a:endParaRPr>
          </a:p>
          <a:p>
            <a:pPr indent="-342900" lvl="0" marL="457200" rtl="0" algn="l">
              <a:lnSpc>
                <a:spcPct val="115000"/>
              </a:lnSpc>
              <a:spcBef>
                <a:spcPts val="0"/>
              </a:spcBef>
              <a:spcAft>
                <a:spcPts val="0"/>
              </a:spcAft>
              <a:buClr>
                <a:srgbClr val="000000"/>
              </a:buClr>
              <a:buSzPts val="1800"/>
              <a:buFont typeface="Calibri"/>
              <a:buAutoNum type="arabicPeriod"/>
            </a:pPr>
            <a:r>
              <a:rPr lang="en">
                <a:solidFill>
                  <a:srgbClr val="000000"/>
                </a:solidFill>
                <a:latin typeface="Calibri"/>
                <a:ea typeface="Calibri"/>
                <a:cs typeface="Calibri"/>
                <a:sym typeface="Calibri"/>
              </a:rPr>
              <a:t>Place puzzle pieces on one side and a puzzle on the other</a:t>
            </a:r>
            <a:endParaRPr>
              <a:solidFill>
                <a:srgbClr val="000000"/>
              </a:solidFill>
              <a:latin typeface="Calibri"/>
              <a:ea typeface="Calibri"/>
              <a:cs typeface="Calibri"/>
              <a:sym typeface="Calibri"/>
            </a:endParaRPr>
          </a:p>
          <a:p>
            <a:pPr indent="-342900" lvl="0" marL="457200" rtl="0" algn="l">
              <a:lnSpc>
                <a:spcPct val="115000"/>
              </a:lnSpc>
              <a:spcBef>
                <a:spcPts val="0"/>
              </a:spcBef>
              <a:spcAft>
                <a:spcPts val="0"/>
              </a:spcAft>
              <a:buClr>
                <a:srgbClr val="000000"/>
              </a:buClr>
              <a:buSzPts val="1800"/>
              <a:buFont typeface="Calibri"/>
              <a:buAutoNum type="arabicPeriod"/>
            </a:pPr>
            <a:r>
              <a:rPr lang="en">
                <a:solidFill>
                  <a:srgbClr val="000000"/>
                </a:solidFill>
                <a:latin typeface="Calibri"/>
                <a:ea typeface="Calibri"/>
                <a:cs typeface="Calibri"/>
                <a:sym typeface="Calibri"/>
              </a:rPr>
              <a:t>Have your child go through the obstacle course and place the pieces on the puzzle</a:t>
            </a:r>
            <a:endParaRPr>
              <a:solidFill>
                <a:srgbClr val="000000"/>
              </a:solidFill>
              <a:latin typeface="Calibri"/>
              <a:ea typeface="Calibri"/>
              <a:cs typeface="Calibri"/>
              <a:sym typeface="Calibri"/>
            </a:endParaRPr>
          </a:p>
          <a:p>
            <a:pPr indent="0" lvl="0" marL="0" rtl="0" algn="l">
              <a:lnSpc>
                <a:spcPct val="115000"/>
              </a:lnSpc>
              <a:spcBef>
                <a:spcPts val="1600"/>
              </a:spcBef>
              <a:spcAft>
                <a:spcPts val="0"/>
              </a:spcAft>
              <a:buSzPts val="1800"/>
              <a:buNone/>
            </a:pPr>
            <a:r>
              <a:t/>
            </a:r>
            <a:endParaRPr>
              <a:solidFill>
                <a:srgbClr val="000000"/>
              </a:solidFill>
              <a:latin typeface="Calibri"/>
              <a:ea typeface="Calibri"/>
              <a:cs typeface="Calibri"/>
              <a:sym typeface="Calibri"/>
            </a:endParaRPr>
          </a:p>
          <a:p>
            <a:pPr indent="0" lvl="0" marL="0" rtl="0" algn="l">
              <a:lnSpc>
                <a:spcPct val="115000"/>
              </a:lnSpc>
              <a:spcBef>
                <a:spcPts val="1600"/>
              </a:spcBef>
              <a:spcAft>
                <a:spcPts val="0"/>
              </a:spcAft>
              <a:buSzPts val="1800"/>
              <a:buNone/>
            </a:pPr>
            <a:r>
              <a:t/>
            </a:r>
            <a:endParaRPr>
              <a:solidFill>
                <a:srgbClr val="000000"/>
              </a:solidFill>
              <a:latin typeface="Calibri"/>
              <a:ea typeface="Calibri"/>
              <a:cs typeface="Calibri"/>
              <a:sym typeface="Calibri"/>
            </a:endParaRPr>
          </a:p>
          <a:p>
            <a:pPr indent="0" lvl="0" marL="0" rtl="0" algn="l">
              <a:lnSpc>
                <a:spcPct val="115000"/>
              </a:lnSpc>
              <a:spcBef>
                <a:spcPts val="1600"/>
              </a:spcBef>
              <a:spcAft>
                <a:spcPts val="0"/>
              </a:spcAft>
              <a:buSzPts val="1800"/>
              <a:buNone/>
            </a:pPr>
            <a:r>
              <a:t/>
            </a:r>
            <a:endParaRPr>
              <a:solidFill>
                <a:srgbClr val="000000"/>
              </a:solidFill>
              <a:latin typeface="Calibri"/>
              <a:ea typeface="Calibri"/>
              <a:cs typeface="Calibri"/>
              <a:sym typeface="Calibri"/>
            </a:endParaRPr>
          </a:p>
          <a:p>
            <a:pPr indent="0" lvl="0" marL="0" rtl="0" algn="l">
              <a:lnSpc>
                <a:spcPct val="115000"/>
              </a:lnSpc>
              <a:spcBef>
                <a:spcPts val="1600"/>
              </a:spcBef>
              <a:spcAft>
                <a:spcPts val="0"/>
              </a:spcAft>
              <a:buSzPts val="1800"/>
              <a:buNone/>
            </a:pPr>
            <a:r>
              <a:t/>
            </a:r>
            <a:endParaRPr>
              <a:solidFill>
                <a:srgbClr val="000000"/>
              </a:solidFill>
              <a:latin typeface="Calibri"/>
              <a:ea typeface="Calibri"/>
              <a:cs typeface="Calibri"/>
              <a:sym typeface="Calibri"/>
            </a:endParaRPr>
          </a:p>
          <a:p>
            <a:pPr indent="0" lvl="0" marL="457200" rtl="0" algn="l">
              <a:lnSpc>
                <a:spcPct val="115000"/>
              </a:lnSpc>
              <a:spcBef>
                <a:spcPts val="1600"/>
              </a:spcBef>
              <a:spcAft>
                <a:spcPts val="0"/>
              </a:spcAft>
              <a:buSzPts val="1800"/>
              <a:buNone/>
            </a:pPr>
            <a:r>
              <a:t/>
            </a:r>
            <a:endParaRPr>
              <a:solidFill>
                <a:srgbClr val="000000"/>
              </a:solidFill>
              <a:latin typeface="Calibri"/>
              <a:ea typeface="Calibri"/>
              <a:cs typeface="Calibri"/>
              <a:sym typeface="Calibri"/>
            </a:endParaRPr>
          </a:p>
          <a:p>
            <a:pPr indent="0" lvl="0" marL="0" rtl="0" algn="l">
              <a:lnSpc>
                <a:spcPct val="115000"/>
              </a:lnSpc>
              <a:spcBef>
                <a:spcPts val="1600"/>
              </a:spcBef>
              <a:spcAft>
                <a:spcPts val="1600"/>
              </a:spcAft>
              <a:buSzPts val="1800"/>
              <a:buNone/>
            </a:pPr>
            <a:r>
              <a:t/>
            </a:r>
            <a:endParaRPr/>
          </a:p>
        </p:txBody>
      </p:sp>
      <p:pic>
        <p:nvPicPr>
          <p:cNvPr id="106" name="Google Shape;106;p20"/>
          <p:cNvPicPr preferRelativeResize="0"/>
          <p:nvPr/>
        </p:nvPicPr>
        <p:blipFill/>
        <p:spPr>
          <a:xfrm>
            <a:off x="4940725" y="2518013"/>
            <a:ext cx="3361800" cy="2237125"/>
          </a:xfrm>
          <a:prstGeom prst="rect">
            <a:avLst/>
          </a:prstGeom>
          <a:noFill/>
          <a:ln>
            <a:noFill/>
          </a:ln>
        </p:spPr>
      </p:pic>
      <p:pic>
        <p:nvPicPr>
          <p:cNvPr id="107" name="Google Shape;107;p20"/>
          <p:cNvPicPr preferRelativeResize="0"/>
          <p:nvPr/>
        </p:nvPicPr>
        <p:blipFill/>
        <p:spPr>
          <a:xfrm>
            <a:off x="6997838" y="215563"/>
            <a:ext cx="1743075" cy="2619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2550" y="292850"/>
            <a:ext cx="8520600" cy="801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
              <a:t>Gross Motor - animal walks and yoga</a:t>
            </a:r>
            <a:endParaRPr/>
          </a:p>
        </p:txBody>
      </p:sp>
      <p:sp>
        <p:nvSpPr>
          <p:cNvPr id="113" name="Google Shape;113;p21"/>
          <p:cNvSpPr txBox="1"/>
          <p:nvPr>
            <p:ph idx="1" type="body"/>
          </p:nvPr>
        </p:nvSpPr>
        <p:spPr>
          <a:xfrm>
            <a:off x="232725" y="1053025"/>
            <a:ext cx="2808300" cy="331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1800"/>
              <a:buNone/>
            </a:pPr>
            <a:r>
              <a:rPr lang="en">
                <a:solidFill>
                  <a:srgbClr val="000000"/>
                </a:solidFill>
                <a:latin typeface="Calibri"/>
                <a:ea typeface="Calibri"/>
                <a:cs typeface="Calibri"/>
                <a:sym typeface="Calibri"/>
              </a:rPr>
              <a:t>Imitate animals to work on core strength, balance, and motor planning.</a:t>
            </a:r>
            <a:endParaRPr>
              <a:solidFill>
                <a:srgbClr val="000000"/>
              </a:solidFill>
              <a:latin typeface="Calibri"/>
              <a:ea typeface="Calibri"/>
              <a:cs typeface="Calibri"/>
              <a:sym typeface="Calibri"/>
            </a:endParaRPr>
          </a:p>
          <a:p>
            <a:pPr indent="-342900" lvl="0" marL="457200" rtl="0" algn="l">
              <a:lnSpc>
                <a:spcPct val="115000"/>
              </a:lnSpc>
              <a:spcBef>
                <a:spcPts val="1600"/>
              </a:spcBef>
              <a:spcAft>
                <a:spcPts val="0"/>
              </a:spcAft>
              <a:buClr>
                <a:srgbClr val="000000"/>
              </a:buClr>
              <a:buSzPts val="1800"/>
              <a:buFont typeface="Calibri"/>
              <a:buChar char="●"/>
            </a:pPr>
            <a:r>
              <a:rPr lang="en">
                <a:solidFill>
                  <a:srgbClr val="000000"/>
                </a:solidFill>
                <a:latin typeface="Calibri"/>
                <a:ea typeface="Calibri"/>
                <a:cs typeface="Calibri"/>
                <a:sym typeface="Calibri"/>
              </a:rPr>
              <a:t>Bear walk</a:t>
            </a:r>
            <a:endParaRPr>
              <a:solidFill>
                <a:srgbClr val="000000"/>
              </a:solidFill>
              <a:latin typeface="Calibri"/>
              <a:ea typeface="Calibri"/>
              <a:cs typeface="Calibri"/>
              <a:sym typeface="Calibri"/>
            </a:endParaRPr>
          </a:p>
          <a:p>
            <a:pPr indent="-342900" lvl="0" marL="457200" rtl="0" algn="l">
              <a:lnSpc>
                <a:spcPct val="115000"/>
              </a:lnSpc>
              <a:spcBef>
                <a:spcPts val="0"/>
              </a:spcBef>
              <a:spcAft>
                <a:spcPts val="0"/>
              </a:spcAft>
              <a:buClr>
                <a:srgbClr val="000000"/>
              </a:buClr>
              <a:buSzPts val="1800"/>
              <a:buFont typeface="Calibri"/>
              <a:buChar char="●"/>
            </a:pPr>
            <a:r>
              <a:rPr lang="en">
                <a:solidFill>
                  <a:srgbClr val="000000"/>
                </a:solidFill>
                <a:latin typeface="Calibri"/>
                <a:ea typeface="Calibri"/>
                <a:cs typeface="Calibri"/>
                <a:sym typeface="Calibri"/>
              </a:rPr>
              <a:t>Crab walk</a:t>
            </a:r>
            <a:endParaRPr>
              <a:solidFill>
                <a:srgbClr val="000000"/>
              </a:solidFill>
              <a:latin typeface="Calibri"/>
              <a:ea typeface="Calibri"/>
              <a:cs typeface="Calibri"/>
              <a:sym typeface="Calibri"/>
            </a:endParaRPr>
          </a:p>
          <a:p>
            <a:pPr indent="-342900" lvl="0" marL="457200" rtl="0" algn="l">
              <a:lnSpc>
                <a:spcPct val="115000"/>
              </a:lnSpc>
              <a:spcBef>
                <a:spcPts val="0"/>
              </a:spcBef>
              <a:spcAft>
                <a:spcPts val="0"/>
              </a:spcAft>
              <a:buClr>
                <a:srgbClr val="000000"/>
              </a:buClr>
              <a:buSzPts val="1800"/>
              <a:buFont typeface="Calibri"/>
              <a:buChar char="●"/>
            </a:pPr>
            <a:r>
              <a:rPr lang="en">
                <a:solidFill>
                  <a:srgbClr val="000000"/>
                </a:solidFill>
                <a:latin typeface="Calibri"/>
                <a:ea typeface="Calibri"/>
                <a:cs typeface="Calibri"/>
                <a:sym typeface="Calibri"/>
              </a:rPr>
              <a:t>Frog jumps</a:t>
            </a:r>
            <a:endParaRPr>
              <a:solidFill>
                <a:srgbClr val="000000"/>
              </a:solidFill>
              <a:latin typeface="Calibri"/>
              <a:ea typeface="Calibri"/>
              <a:cs typeface="Calibri"/>
              <a:sym typeface="Calibri"/>
            </a:endParaRPr>
          </a:p>
          <a:p>
            <a:pPr indent="-342900" lvl="0" marL="457200" rtl="0" algn="l">
              <a:lnSpc>
                <a:spcPct val="115000"/>
              </a:lnSpc>
              <a:spcBef>
                <a:spcPts val="0"/>
              </a:spcBef>
              <a:spcAft>
                <a:spcPts val="0"/>
              </a:spcAft>
              <a:buClr>
                <a:srgbClr val="000000"/>
              </a:buClr>
              <a:buSzPts val="1800"/>
              <a:buFont typeface="Calibri"/>
              <a:buChar char="●"/>
            </a:pPr>
            <a:r>
              <a:rPr lang="en">
                <a:solidFill>
                  <a:srgbClr val="000000"/>
                </a:solidFill>
                <a:latin typeface="Calibri"/>
                <a:ea typeface="Calibri"/>
                <a:cs typeface="Calibri"/>
                <a:sym typeface="Calibri"/>
              </a:rPr>
              <a:t>Donkey kicks</a:t>
            </a:r>
            <a:endParaRPr>
              <a:solidFill>
                <a:srgbClr val="000000"/>
              </a:solidFill>
              <a:latin typeface="Calibri"/>
              <a:ea typeface="Calibri"/>
              <a:cs typeface="Calibri"/>
              <a:sym typeface="Calibri"/>
            </a:endParaRPr>
          </a:p>
          <a:p>
            <a:pPr indent="-342900" lvl="0" marL="457200" rtl="0" algn="l">
              <a:lnSpc>
                <a:spcPct val="115000"/>
              </a:lnSpc>
              <a:spcBef>
                <a:spcPts val="0"/>
              </a:spcBef>
              <a:spcAft>
                <a:spcPts val="0"/>
              </a:spcAft>
              <a:buClr>
                <a:srgbClr val="000000"/>
              </a:buClr>
              <a:buSzPts val="1800"/>
              <a:buFont typeface="Calibri"/>
              <a:buChar char="●"/>
            </a:pPr>
            <a:r>
              <a:rPr lang="en">
                <a:solidFill>
                  <a:srgbClr val="000000"/>
                </a:solidFill>
                <a:latin typeface="Calibri"/>
                <a:ea typeface="Calibri"/>
                <a:cs typeface="Calibri"/>
                <a:sym typeface="Calibri"/>
              </a:rPr>
              <a:t>Snake crawl</a:t>
            </a:r>
            <a:endParaRPr>
              <a:solidFill>
                <a:srgbClr val="000000"/>
              </a:solidFill>
              <a:latin typeface="Calibri"/>
              <a:ea typeface="Calibri"/>
              <a:cs typeface="Calibri"/>
              <a:sym typeface="Calibri"/>
            </a:endParaRPr>
          </a:p>
          <a:p>
            <a:pPr indent="-342900" lvl="0" marL="457200" rtl="0" algn="l">
              <a:lnSpc>
                <a:spcPct val="115000"/>
              </a:lnSpc>
              <a:spcBef>
                <a:spcPts val="0"/>
              </a:spcBef>
              <a:spcAft>
                <a:spcPts val="0"/>
              </a:spcAft>
              <a:buClr>
                <a:srgbClr val="000000"/>
              </a:buClr>
              <a:buSzPts val="1800"/>
              <a:buFont typeface="Calibri"/>
              <a:buChar char="●"/>
            </a:pPr>
            <a:r>
              <a:rPr lang="en">
                <a:solidFill>
                  <a:srgbClr val="000000"/>
                </a:solidFill>
                <a:latin typeface="Calibri"/>
                <a:ea typeface="Calibri"/>
                <a:cs typeface="Calibri"/>
                <a:sym typeface="Calibri"/>
              </a:rPr>
              <a:t>Bunny hops</a:t>
            </a:r>
            <a:endParaRPr>
              <a:solidFill>
                <a:srgbClr val="000000"/>
              </a:solidFill>
              <a:latin typeface="Calibri"/>
              <a:ea typeface="Calibri"/>
              <a:cs typeface="Calibri"/>
              <a:sym typeface="Calibri"/>
            </a:endParaRPr>
          </a:p>
          <a:p>
            <a:pPr indent="-342900" lvl="0" marL="457200" rtl="0" algn="l">
              <a:lnSpc>
                <a:spcPct val="115000"/>
              </a:lnSpc>
              <a:spcBef>
                <a:spcPts val="0"/>
              </a:spcBef>
              <a:spcAft>
                <a:spcPts val="0"/>
              </a:spcAft>
              <a:buClr>
                <a:srgbClr val="000000"/>
              </a:buClr>
              <a:buSzPts val="1800"/>
              <a:buFont typeface="Calibri"/>
              <a:buChar char="●"/>
            </a:pPr>
            <a:r>
              <a:rPr lang="en">
                <a:solidFill>
                  <a:srgbClr val="000000"/>
                </a:solidFill>
                <a:latin typeface="Calibri"/>
                <a:ea typeface="Calibri"/>
                <a:cs typeface="Calibri"/>
                <a:sym typeface="Calibri"/>
              </a:rPr>
              <a:t>And more...</a:t>
            </a:r>
            <a:endParaRPr>
              <a:solidFill>
                <a:srgbClr val="000000"/>
              </a:solidFill>
              <a:latin typeface="Calibri"/>
              <a:ea typeface="Calibri"/>
              <a:cs typeface="Calibri"/>
              <a:sym typeface="Calibri"/>
            </a:endParaRPr>
          </a:p>
          <a:p>
            <a:pPr indent="0" lvl="0" marL="0" rtl="0" algn="l">
              <a:lnSpc>
                <a:spcPct val="115000"/>
              </a:lnSpc>
              <a:spcBef>
                <a:spcPts val="1600"/>
              </a:spcBef>
              <a:spcAft>
                <a:spcPts val="0"/>
              </a:spcAft>
              <a:buNone/>
            </a:pPr>
            <a:r>
              <a:t/>
            </a:r>
            <a:endParaRPr>
              <a:solidFill>
                <a:srgbClr val="000000"/>
              </a:solidFill>
              <a:latin typeface="Calibri"/>
              <a:ea typeface="Calibri"/>
              <a:cs typeface="Calibri"/>
              <a:sym typeface="Calibri"/>
            </a:endParaRPr>
          </a:p>
          <a:p>
            <a:pPr indent="0" lvl="0" marL="0" rtl="0" algn="l">
              <a:lnSpc>
                <a:spcPct val="115000"/>
              </a:lnSpc>
              <a:spcBef>
                <a:spcPts val="1600"/>
              </a:spcBef>
              <a:spcAft>
                <a:spcPts val="0"/>
              </a:spcAft>
              <a:buSzPts val="1800"/>
              <a:buNone/>
            </a:pPr>
            <a:r>
              <a:t/>
            </a:r>
            <a:endParaRPr>
              <a:solidFill>
                <a:srgbClr val="000000"/>
              </a:solidFill>
              <a:latin typeface="Calibri"/>
              <a:ea typeface="Calibri"/>
              <a:cs typeface="Calibri"/>
              <a:sym typeface="Calibri"/>
            </a:endParaRPr>
          </a:p>
          <a:p>
            <a:pPr indent="0" lvl="0" marL="0" rtl="0" algn="l">
              <a:lnSpc>
                <a:spcPct val="115000"/>
              </a:lnSpc>
              <a:spcBef>
                <a:spcPts val="1600"/>
              </a:spcBef>
              <a:spcAft>
                <a:spcPts val="0"/>
              </a:spcAft>
              <a:buSzPts val="1800"/>
              <a:buNone/>
            </a:pPr>
            <a:r>
              <a:t/>
            </a:r>
            <a:endParaRPr>
              <a:solidFill>
                <a:srgbClr val="000000"/>
              </a:solidFill>
              <a:latin typeface="Calibri"/>
              <a:ea typeface="Calibri"/>
              <a:cs typeface="Calibri"/>
              <a:sym typeface="Calibri"/>
            </a:endParaRPr>
          </a:p>
          <a:p>
            <a:pPr indent="0" lvl="0" marL="0" rtl="0" algn="l">
              <a:lnSpc>
                <a:spcPct val="115000"/>
              </a:lnSpc>
              <a:spcBef>
                <a:spcPts val="1600"/>
              </a:spcBef>
              <a:spcAft>
                <a:spcPts val="0"/>
              </a:spcAft>
              <a:buSzPts val="1800"/>
              <a:buNone/>
            </a:pPr>
            <a:r>
              <a:t/>
            </a:r>
            <a:endParaRPr>
              <a:solidFill>
                <a:srgbClr val="000000"/>
              </a:solidFill>
              <a:latin typeface="Calibri"/>
              <a:ea typeface="Calibri"/>
              <a:cs typeface="Calibri"/>
              <a:sym typeface="Calibri"/>
            </a:endParaRPr>
          </a:p>
          <a:p>
            <a:pPr indent="0" lvl="0" marL="457200" rtl="0" algn="l">
              <a:lnSpc>
                <a:spcPct val="115000"/>
              </a:lnSpc>
              <a:spcBef>
                <a:spcPts val="1600"/>
              </a:spcBef>
              <a:spcAft>
                <a:spcPts val="0"/>
              </a:spcAft>
              <a:buSzPts val="1800"/>
              <a:buNone/>
            </a:pPr>
            <a:r>
              <a:t/>
            </a:r>
            <a:endParaRPr>
              <a:solidFill>
                <a:srgbClr val="000000"/>
              </a:solidFill>
              <a:latin typeface="Calibri"/>
              <a:ea typeface="Calibri"/>
              <a:cs typeface="Calibri"/>
              <a:sym typeface="Calibri"/>
            </a:endParaRPr>
          </a:p>
          <a:p>
            <a:pPr indent="0" lvl="0" marL="0" rtl="0" algn="l">
              <a:lnSpc>
                <a:spcPct val="115000"/>
              </a:lnSpc>
              <a:spcBef>
                <a:spcPts val="1600"/>
              </a:spcBef>
              <a:spcAft>
                <a:spcPts val="1600"/>
              </a:spcAft>
              <a:buSzPts val="1800"/>
              <a:buNone/>
            </a:pPr>
            <a:r>
              <a:t/>
            </a:r>
            <a:endParaRPr/>
          </a:p>
        </p:txBody>
      </p:sp>
      <p:sp>
        <p:nvSpPr>
          <p:cNvPr id="114" name="Google Shape;114;p21"/>
          <p:cNvSpPr txBox="1"/>
          <p:nvPr>
            <p:ph idx="1" type="body"/>
          </p:nvPr>
        </p:nvSpPr>
        <p:spPr>
          <a:xfrm>
            <a:off x="5908596" y="1053025"/>
            <a:ext cx="2808300" cy="331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None/>
            </a:pPr>
            <a:r>
              <a:rPr lang="en">
                <a:solidFill>
                  <a:srgbClr val="000000"/>
                </a:solidFill>
                <a:latin typeface="Calibri"/>
                <a:ea typeface="Calibri"/>
                <a:cs typeface="Calibri"/>
                <a:sym typeface="Calibri"/>
              </a:rPr>
              <a:t>Follow along to YouTube videos of yoga routines. </a:t>
            </a:r>
            <a:endParaRPr>
              <a:solidFill>
                <a:srgbClr val="000000"/>
              </a:solidFill>
              <a:latin typeface="Calibri"/>
              <a:ea typeface="Calibri"/>
              <a:cs typeface="Calibri"/>
              <a:sym typeface="Calibri"/>
            </a:endParaRPr>
          </a:p>
          <a:p>
            <a:pPr indent="0" lvl="0" marL="0" rtl="0" algn="l">
              <a:lnSpc>
                <a:spcPct val="115000"/>
              </a:lnSpc>
              <a:spcBef>
                <a:spcPts val="1600"/>
              </a:spcBef>
              <a:spcAft>
                <a:spcPts val="0"/>
              </a:spcAft>
              <a:buNone/>
            </a:pPr>
            <a:r>
              <a:rPr lang="en">
                <a:solidFill>
                  <a:srgbClr val="000000"/>
                </a:solidFill>
                <a:latin typeface="Calibri"/>
                <a:ea typeface="Calibri"/>
                <a:cs typeface="Calibri"/>
                <a:sym typeface="Calibri"/>
              </a:rPr>
              <a:t>Check out these channels:</a:t>
            </a:r>
            <a:endParaRPr>
              <a:solidFill>
                <a:srgbClr val="000000"/>
              </a:solidFill>
              <a:latin typeface="Calibri"/>
              <a:ea typeface="Calibri"/>
              <a:cs typeface="Calibri"/>
              <a:sym typeface="Calibri"/>
            </a:endParaRPr>
          </a:p>
          <a:p>
            <a:pPr indent="-342900" lvl="0" marL="457200" rtl="0" algn="l">
              <a:lnSpc>
                <a:spcPct val="115000"/>
              </a:lnSpc>
              <a:spcBef>
                <a:spcPts val="1600"/>
              </a:spcBef>
              <a:spcAft>
                <a:spcPts val="0"/>
              </a:spcAft>
              <a:buClr>
                <a:srgbClr val="000000"/>
              </a:buClr>
              <a:buSzPts val="1800"/>
              <a:buFont typeface="Calibri"/>
              <a:buChar char="●"/>
            </a:pPr>
            <a:r>
              <a:rPr lang="en">
                <a:solidFill>
                  <a:srgbClr val="000000"/>
                </a:solidFill>
                <a:latin typeface="Calibri"/>
                <a:ea typeface="Calibri"/>
                <a:cs typeface="Calibri"/>
                <a:sym typeface="Calibri"/>
              </a:rPr>
              <a:t>Cosmic Kids Yoga</a:t>
            </a:r>
            <a:endParaRPr>
              <a:solidFill>
                <a:srgbClr val="000000"/>
              </a:solidFill>
              <a:latin typeface="Calibri"/>
              <a:ea typeface="Calibri"/>
              <a:cs typeface="Calibri"/>
              <a:sym typeface="Calibri"/>
            </a:endParaRPr>
          </a:p>
          <a:p>
            <a:pPr indent="-342900" lvl="0" marL="457200" rtl="0" algn="l">
              <a:lnSpc>
                <a:spcPct val="115000"/>
              </a:lnSpc>
              <a:spcBef>
                <a:spcPts val="0"/>
              </a:spcBef>
              <a:spcAft>
                <a:spcPts val="0"/>
              </a:spcAft>
              <a:buClr>
                <a:srgbClr val="000000"/>
              </a:buClr>
              <a:buSzPts val="1800"/>
              <a:buFont typeface="Calibri"/>
              <a:buChar char="●"/>
            </a:pPr>
            <a:r>
              <a:rPr lang="en">
                <a:solidFill>
                  <a:srgbClr val="000000"/>
                </a:solidFill>
                <a:latin typeface="Calibri"/>
                <a:ea typeface="Calibri"/>
                <a:cs typeface="Calibri"/>
                <a:sym typeface="Calibri"/>
              </a:rPr>
              <a:t>Bari Koral</a:t>
            </a:r>
            <a:endParaRPr>
              <a:solidFill>
                <a:srgbClr val="000000"/>
              </a:solidFill>
              <a:latin typeface="Calibri"/>
              <a:ea typeface="Calibri"/>
              <a:cs typeface="Calibri"/>
              <a:sym typeface="Calibri"/>
            </a:endParaRPr>
          </a:p>
          <a:p>
            <a:pPr indent="0" lvl="0" marL="0" rtl="0" algn="l">
              <a:lnSpc>
                <a:spcPct val="115000"/>
              </a:lnSpc>
              <a:spcBef>
                <a:spcPts val="1600"/>
              </a:spcBef>
              <a:spcAft>
                <a:spcPts val="0"/>
              </a:spcAft>
              <a:buNone/>
            </a:pPr>
            <a:r>
              <a:t/>
            </a:r>
            <a:endParaRPr>
              <a:solidFill>
                <a:srgbClr val="000000"/>
              </a:solidFill>
              <a:latin typeface="Calibri"/>
              <a:ea typeface="Calibri"/>
              <a:cs typeface="Calibri"/>
              <a:sym typeface="Calibri"/>
            </a:endParaRPr>
          </a:p>
          <a:p>
            <a:pPr indent="0" lvl="0" marL="0" rtl="0" algn="l">
              <a:lnSpc>
                <a:spcPct val="115000"/>
              </a:lnSpc>
              <a:spcBef>
                <a:spcPts val="1600"/>
              </a:spcBef>
              <a:spcAft>
                <a:spcPts val="0"/>
              </a:spcAft>
              <a:buSzPts val="1800"/>
              <a:buNone/>
            </a:pPr>
            <a:r>
              <a:t/>
            </a:r>
            <a:endParaRPr>
              <a:solidFill>
                <a:srgbClr val="000000"/>
              </a:solidFill>
              <a:latin typeface="Calibri"/>
              <a:ea typeface="Calibri"/>
              <a:cs typeface="Calibri"/>
              <a:sym typeface="Calibri"/>
            </a:endParaRPr>
          </a:p>
          <a:p>
            <a:pPr indent="0" lvl="0" marL="0" rtl="0" algn="l">
              <a:lnSpc>
                <a:spcPct val="115000"/>
              </a:lnSpc>
              <a:spcBef>
                <a:spcPts val="1600"/>
              </a:spcBef>
              <a:spcAft>
                <a:spcPts val="0"/>
              </a:spcAft>
              <a:buSzPts val="1800"/>
              <a:buNone/>
            </a:pPr>
            <a:r>
              <a:t/>
            </a:r>
            <a:endParaRPr>
              <a:solidFill>
                <a:srgbClr val="000000"/>
              </a:solidFill>
              <a:latin typeface="Calibri"/>
              <a:ea typeface="Calibri"/>
              <a:cs typeface="Calibri"/>
              <a:sym typeface="Calibri"/>
            </a:endParaRPr>
          </a:p>
          <a:p>
            <a:pPr indent="0" lvl="0" marL="0" rtl="0" algn="l">
              <a:lnSpc>
                <a:spcPct val="115000"/>
              </a:lnSpc>
              <a:spcBef>
                <a:spcPts val="1600"/>
              </a:spcBef>
              <a:spcAft>
                <a:spcPts val="0"/>
              </a:spcAft>
              <a:buSzPts val="1800"/>
              <a:buNone/>
            </a:pPr>
            <a:r>
              <a:t/>
            </a:r>
            <a:endParaRPr>
              <a:solidFill>
                <a:srgbClr val="000000"/>
              </a:solidFill>
              <a:latin typeface="Calibri"/>
              <a:ea typeface="Calibri"/>
              <a:cs typeface="Calibri"/>
              <a:sym typeface="Calibri"/>
            </a:endParaRPr>
          </a:p>
          <a:p>
            <a:pPr indent="0" lvl="0" marL="457200" rtl="0" algn="l">
              <a:lnSpc>
                <a:spcPct val="115000"/>
              </a:lnSpc>
              <a:spcBef>
                <a:spcPts val="1600"/>
              </a:spcBef>
              <a:spcAft>
                <a:spcPts val="0"/>
              </a:spcAft>
              <a:buSzPts val="1800"/>
              <a:buNone/>
            </a:pPr>
            <a:r>
              <a:t/>
            </a:r>
            <a:endParaRPr>
              <a:solidFill>
                <a:srgbClr val="000000"/>
              </a:solidFill>
              <a:latin typeface="Calibri"/>
              <a:ea typeface="Calibri"/>
              <a:cs typeface="Calibri"/>
              <a:sym typeface="Calibri"/>
            </a:endParaRPr>
          </a:p>
          <a:p>
            <a:pPr indent="0" lvl="0" marL="0" rtl="0" algn="l">
              <a:lnSpc>
                <a:spcPct val="115000"/>
              </a:lnSpc>
              <a:spcBef>
                <a:spcPts val="1600"/>
              </a:spcBef>
              <a:spcAft>
                <a:spcPts val="1600"/>
              </a:spcAft>
              <a:buSzPts val="1800"/>
              <a:buNone/>
            </a:pPr>
            <a:r>
              <a:t/>
            </a:r>
            <a:endParaRPr/>
          </a:p>
        </p:txBody>
      </p:sp>
      <p:pic>
        <p:nvPicPr>
          <p:cNvPr id="115" name="Google Shape;115;p21"/>
          <p:cNvPicPr preferRelativeResize="0"/>
          <p:nvPr/>
        </p:nvPicPr>
        <p:blipFill/>
        <p:spPr>
          <a:xfrm>
            <a:off x="6366552" y="3466600"/>
            <a:ext cx="2001250" cy="1507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