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8" r:id="rId2"/>
    <p:sldId id="264" r:id="rId3"/>
    <p:sldId id="268" r:id="rId4"/>
    <p:sldId id="269" r:id="rId5"/>
    <p:sldId id="270" r:id="rId6"/>
    <p:sldId id="271" r:id="rId7"/>
    <p:sldId id="267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winkl" panose="020B060402020202020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pos="340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5397" userDrawn="1">
          <p15:clr>
            <a:srgbClr val="A4A3A4"/>
          </p15:clr>
        </p15:guide>
        <p15:guide id="7" orient="horz" pos="346" userDrawn="1">
          <p15:clr>
            <a:srgbClr val="A4A3A4"/>
          </p15:clr>
        </p15:guide>
        <p15:guide id="8" pos="476" userDrawn="1">
          <p15:clr>
            <a:srgbClr val="A4A3A4"/>
          </p15:clr>
        </p15:guide>
        <p15:guide id="9" orient="horz" pos="482" userDrawn="1">
          <p15:clr>
            <a:srgbClr val="A4A3A4"/>
          </p15:clr>
        </p15:guide>
        <p15:guide id="10" orient="horz" pos="3838" userDrawn="1">
          <p15:clr>
            <a:srgbClr val="A4A3A4"/>
          </p15:clr>
        </p15:guide>
        <p15:guide id="11" pos="5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71"/>
    <a:srgbClr val="AD8AC0"/>
    <a:srgbClr val="F1C656"/>
    <a:srgbClr val="009F90"/>
    <a:srgbClr val="6FC9C7"/>
    <a:srgbClr val="18A0DB"/>
    <a:srgbClr val="DE1E5A"/>
    <a:srgbClr val="BC0105"/>
    <a:srgbClr val="4DB1E3"/>
    <a:srgbClr val="80C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8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886" y="72"/>
      </p:cViewPr>
      <p:guideLst>
        <p:guide orient="horz" pos="2160"/>
        <p:guide pos="2880"/>
        <p:guide pos="340"/>
        <p:guide orient="horz" pos="3974"/>
        <p:guide pos="5397"/>
        <p:guide orient="horz" pos="346"/>
        <p:guide pos="476"/>
        <p:guide orient="horz" pos="482"/>
        <p:guide orient="horz" pos="3838"/>
        <p:guide pos="52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26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4F151-63AC-41CE-96F5-7702E930870C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6B846-B279-40AC-BFF5-DBC401337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397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2C5D1-7818-41B5-ABAD-5E4B38A5388F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1341-850D-40E1-BB3D-87946DC9B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04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7" y="6196125"/>
            <a:ext cx="576495" cy="5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 bwMode="auto">
          <a:xfrm>
            <a:off x="457198" y="438151"/>
            <a:ext cx="8220075" cy="5957887"/>
          </a:xfrm>
          <a:prstGeom prst="roundRect">
            <a:avLst>
              <a:gd name="adj" fmla="val 2649"/>
            </a:avLst>
          </a:prstGeom>
          <a:solidFill>
            <a:schemeClr val="bg1">
              <a:alpha val="90000"/>
            </a:schemeClr>
          </a:solidFill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350" dirty="0">
                <a:latin typeface="Twinkl" pitchFamily="50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97" y="5734211"/>
            <a:ext cx="576495" cy="5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7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 bwMode="auto">
          <a:xfrm>
            <a:off x="457198" y="438151"/>
            <a:ext cx="8220075" cy="5957887"/>
          </a:xfrm>
          <a:prstGeom prst="roundRect">
            <a:avLst>
              <a:gd name="adj" fmla="val 2649"/>
            </a:avLst>
          </a:prstGeom>
          <a:solidFill>
            <a:schemeClr val="bg1">
              <a:alpha val="90000"/>
            </a:schemeClr>
          </a:solidFill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350" dirty="0">
                <a:latin typeface="Twinkl" pitchFamily="50" charset="0"/>
              </a:rPr>
              <a:t> 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57198" y="478895"/>
            <a:ext cx="8220075" cy="994306"/>
          </a:xfrm>
        </p:spPr>
        <p:txBody>
          <a:bodyPr>
            <a:noAutofit/>
          </a:bodyPr>
          <a:lstStyle>
            <a:lvl1pPr>
              <a:defRPr>
                <a:latin typeface="Twink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7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m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52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7" y="6196125"/>
            <a:ext cx="576495" cy="5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745" y="695325"/>
            <a:ext cx="8164510" cy="1150938"/>
          </a:xfrm>
          <a:prstGeom prst="roundRect">
            <a:avLst>
              <a:gd name="adj" fmla="val 9641"/>
            </a:avLst>
          </a:prstGeom>
          <a:noFill/>
          <a:ln w="25400">
            <a:noFill/>
          </a:ln>
        </p:spPr>
        <p:txBody>
          <a:bodyPr vert="horz" lIns="252000" tIns="252000" rIns="252000" bIns="252000" rtlCol="0" anchor="ctr" anchorCtr="1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745" y="1957386"/>
            <a:ext cx="8164510" cy="4387851"/>
          </a:xfrm>
          <a:prstGeom prst="roundRect">
            <a:avLst>
              <a:gd name="adj" fmla="val 2585"/>
            </a:avLst>
          </a:prstGeom>
          <a:noFill/>
          <a:ln w="25400">
            <a:noFill/>
          </a:ln>
        </p:spPr>
        <p:txBody>
          <a:bodyPr vert="horz" lIns="252000" tIns="252000" rIns="252000" bIns="252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8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1C1C1C"/>
          </a:solidFill>
          <a:latin typeface="Twinkl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1C1C1C"/>
          </a:solidFill>
          <a:latin typeface="Twinkl" pitchFamily="50" charset="0"/>
          <a:ea typeface="Twinkl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1C1C1C"/>
          </a:solidFill>
          <a:latin typeface="Twinkl" pitchFamily="50" charset="0"/>
          <a:ea typeface="Twinkl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1C1C1C"/>
          </a:solidFill>
          <a:latin typeface="Twinkl" pitchFamily="50" charset="0"/>
          <a:ea typeface="Twinkl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1C1C1C"/>
          </a:solidFill>
          <a:latin typeface="Twinkl" pitchFamily="50" charset="0"/>
          <a:ea typeface="Twinkl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1C1C1C"/>
          </a:solidFill>
          <a:latin typeface="Twinkl" pitchFamily="50" charset="0"/>
          <a:ea typeface="Twinkl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88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55649" y="5305427"/>
            <a:ext cx="6861475" cy="735578"/>
          </a:xfrm>
          <a:prstGeom prst="roundRect">
            <a:avLst/>
          </a:prstGeom>
          <a:solidFill>
            <a:srgbClr val="F15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684000" rtlCol="0" anchor="ctr"/>
          <a:lstStyle/>
          <a:p>
            <a:r>
              <a:rPr lang="en-GB" dirty="0">
                <a:solidFill>
                  <a:schemeClr val="bg1"/>
                </a:solidFill>
              </a:rPr>
              <a:t>What do you think might be an inappropriate touch?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55650" y="4256958"/>
            <a:ext cx="4673839" cy="740019"/>
          </a:xfrm>
          <a:prstGeom prst="roundRect">
            <a:avLst/>
          </a:prstGeom>
          <a:solidFill>
            <a:srgbClr val="F15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720000" rtlCol="0" anchor="ctr"/>
          <a:lstStyle/>
          <a:p>
            <a:r>
              <a:rPr lang="en-GB" dirty="0">
                <a:solidFill>
                  <a:schemeClr val="bg1"/>
                </a:solidFill>
              </a:rPr>
              <a:t>This can make my friends and teachers sad.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830127" y="2644833"/>
            <a:ext cx="4558223" cy="541847"/>
          </a:xfrm>
          <a:prstGeom prst="roundRect">
            <a:avLst/>
          </a:prstGeom>
          <a:solidFill>
            <a:srgbClr val="F15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GB" dirty="0">
                <a:solidFill>
                  <a:schemeClr val="bg1"/>
                </a:solidFill>
              </a:rPr>
              <a:t>They might not like it.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863307" y="1604273"/>
            <a:ext cx="6525044" cy="739179"/>
          </a:xfrm>
          <a:prstGeom prst="roundRect">
            <a:avLst/>
          </a:prstGeom>
          <a:solidFill>
            <a:srgbClr val="F15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GB" dirty="0">
                <a:solidFill>
                  <a:schemeClr val="bg1"/>
                </a:solidFill>
              </a:rPr>
              <a:t>Sometimes at school I might touch my teachers or  other children.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+mn-lt"/>
              </a:rPr>
              <a:t>Appropriate Ways to Touch People</a:t>
            </a:r>
          </a:p>
        </p:txBody>
      </p:sp>
      <p:sp>
        <p:nvSpPr>
          <p:cNvPr id="2" name="Oval 1"/>
          <p:cNvSpPr/>
          <p:nvPr/>
        </p:nvSpPr>
        <p:spPr>
          <a:xfrm>
            <a:off x="2775389" y="2514601"/>
            <a:ext cx="1573482" cy="157348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15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55650" y="1473201"/>
            <a:ext cx="1573482" cy="157348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15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795128" y="3603926"/>
            <a:ext cx="1573482" cy="157348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15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814868" y="4513231"/>
            <a:ext cx="1573482" cy="157348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15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0" y="1799797"/>
            <a:ext cx="1186067" cy="93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61" y="2821205"/>
            <a:ext cx="1147738" cy="956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51" y="3731945"/>
            <a:ext cx="685036" cy="13174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16" y="4684143"/>
            <a:ext cx="1119386" cy="12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+mn-lt"/>
              </a:rPr>
              <a:t>What Should I Do?</a:t>
            </a:r>
          </a:p>
        </p:txBody>
      </p:sp>
      <p:sp>
        <p:nvSpPr>
          <p:cNvPr id="6" name="Oval 5">
            <a:hlinkClick r:id="rId2" action="ppaction://hlinksldjump"/>
          </p:cNvPr>
          <p:cNvSpPr/>
          <p:nvPr/>
        </p:nvSpPr>
        <p:spPr>
          <a:xfrm>
            <a:off x="876419" y="1473200"/>
            <a:ext cx="3505799" cy="350579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15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hlinkClick r:id="rId3" action="ppaction://hlinksldjump"/>
          </p:cNvPr>
          <p:cNvSpPr/>
          <p:nvPr/>
        </p:nvSpPr>
        <p:spPr>
          <a:xfrm>
            <a:off x="4763906" y="1473200"/>
            <a:ext cx="3505799" cy="350579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15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165403" y="5141343"/>
            <a:ext cx="292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Think about the appropriate ways</a:t>
            </a:r>
          </a:p>
          <a:p>
            <a:pPr algn="ctr"/>
            <a:r>
              <a:rPr lang="en-GB" dirty="0"/>
              <a:t>to touch other people.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2890" y="5141343"/>
            <a:ext cx="292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Touch my friend</a:t>
            </a:r>
          </a:p>
          <a:p>
            <a:pPr algn="ctr"/>
            <a:r>
              <a:rPr lang="en-GB" dirty="0"/>
              <a:t>or the teacher</a:t>
            </a:r>
          </a:p>
          <a:p>
            <a:pPr algn="ctr"/>
            <a:r>
              <a:rPr lang="en-GB" dirty="0"/>
              <a:t>whatever way I want to.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9" y="2096999"/>
            <a:ext cx="3104276" cy="1975448"/>
          </a:xfrm>
          <a:prstGeom prst="rect">
            <a:avLst/>
          </a:prstGeom>
        </p:spPr>
      </p:pic>
      <p:pic>
        <p:nvPicPr>
          <p:cNvPr id="5" name="Pictur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017" y="1759789"/>
            <a:ext cx="2069574" cy="29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4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+mn-lt"/>
              </a:rPr>
              <a:t>Well Done! Great Choice!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650" y="1473201"/>
            <a:ext cx="7632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can think about what is the most appropriate way to touch someone.</a:t>
            </a:r>
          </a:p>
          <a:p>
            <a:r>
              <a:rPr lang="en-GB" dirty="0"/>
              <a:t>I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tap someone gently on the shoulder</a:t>
            </a:r>
          </a:p>
          <a:p>
            <a:r>
              <a:rPr lang="en-GB" dirty="0"/>
              <a:t>    and say, “Excuse me”;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shake hands with people</a:t>
            </a:r>
          </a:p>
          <a:p>
            <a:r>
              <a:rPr lang="en-GB" dirty="0"/>
              <a:t>    and say, “Hello”;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give a high five when I</a:t>
            </a:r>
          </a:p>
          <a:p>
            <a:r>
              <a:rPr lang="en-GB" dirty="0"/>
              <a:t>    am happy about something.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92" y="2570672"/>
            <a:ext cx="4334658" cy="351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1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457198" y="478895"/>
            <a:ext cx="8220075" cy="1858770"/>
          </a:xfrm>
        </p:spPr>
        <p:txBody>
          <a:bodyPr/>
          <a:lstStyle/>
          <a:p>
            <a:pPr algn="ctr"/>
            <a:r>
              <a:rPr lang="en-GB" sz="3200" dirty="0">
                <a:latin typeface="+mn-lt"/>
              </a:rPr>
              <a:t>Hmmm... Let’s Think About What Happens If I Touch Other People When They Do Not Want to Be Touched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650" y="2337663"/>
            <a:ext cx="7632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I touch other people when they do not</a:t>
            </a:r>
          </a:p>
          <a:p>
            <a:r>
              <a:rPr lang="en-GB" dirty="0"/>
              <a:t>want to be touched, I can annoy and</a:t>
            </a:r>
          </a:p>
          <a:p>
            <a:r>
              <a:rPr lang="en-GB" dirty="0"/>
              <a:t>upset them.</a:t>
            </a:r>
          </a:p>
          <a:p>
            <a:endParaRPr lang="en-GB" dirty="0"/>
          </a:p>
          <a:p>
            <a:r>
              <a:rPr lang="en-GB" dirty="0"/>
              <a:t>This might make my teachers or</a:t>
            </a:r>
          </a:p>
          <a:p>
            <a:r>
              <a:rPr lang="en-GB" dirty="0"/>
              <a:t>friends feel sad.</a:t>
            </a:r>
          </a:p>
          <a:p>
            <a:endParaRPr lang="en-GB" dirty="0"/>
          </a:p>
          <a:p>
            <a:r>
              <a:rPr lang="en-GB" dirty="0"/>
              <a:t>I might get in trouble.</a:t>
            </a:r>
          </a:p>
          <a:p>
            <a:endParaRPr lang="en-GB" dirty="0"/>
          </a:p>
          <a:p>
            <a:r>
              <a:rPr lang="en-GB" dirty="0"/>
              <a:t>How would you feel if your friend</a:t>
            </a:r>
          </a:p>
          <a:p>
            <a:r>
              <a:rPr lang="en-GB" dirty="0"/>
              <a:t>touched you and you did not like it?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2" y="2178453"/>
            <a:ext cx="3557558" cy="39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9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650" y="1474848"/>
            <a:ext cx="763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will think about whether I need to touch the other</a:t>
            </a:r>
          </a:p>
          <a:p>
            <a:r>
              <a:rPr lang="en-GB" dirty="0"/>
              <a:t>person or not.</a:t>
            </a:r>
          </a:p>
          <a:p>
            <a:endParaRPr lang="en-GB" dirty="0"/>
          </a:p>
          <a:p>
            <a:r>
              <a:rPr lang="en-GB" dirty="0"/>
              <a:t>I will try to remember to keep my hands to myself.</a:t>
            </a:r>
          </a:p>
          <a:p>
            <a:endParaRPr lang="en-GB" dirty="0"/>
          </a:p>
          <a:p>
            <a:r>
              <a:rPr lang="en-GB" dirty="0"/>
              <a:t>I can learn about the appropriate</a:t>
            </a:r>
          </a:p>
          <a:p>
            <a:r>
              <a:rPr lang="en-GB" dirty="0"/>
              <a:t>ways to touch other people.</a:t>
            </a:r>
          </a:p>
          <a:p>
            <a:endParaRPr lang="en-GB" dirty="0"/>
          </a:p>
          <a:p>
            <a:r>
              <a:rPr lang="en-GB" dirty="0"/>
              <a:t>My teacher will help me with this.</a:t>
            </a:r>
          </a:p>
          <a:p>
            <a:endParaRPr lang="en-GB" dirty="0"/>
          </a:p>
          <a:p>
            <a:r>
              <a:rPr lang="en-GB" dirty="0"/>
              <a:t>My friends will feel happy and</a:t>
            </a:r>
          </a:p>
          <a:p>
            <a:r>
              <a:rPr lang="en-GB" dirty="0"/>
              <a:t>we can all play together.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14868" y="1473201"/>
            <a:ext cx="1573482" cy="1573482"/>
            <a:chOff x="6814868" y="1473201"/>
            <a:chExt cx="1573482" cy="1573482"/>
          </a:xfrm>
        </p:grpSpPr>
        <p:sp>
          <p:nvSpPr>
            <p:cNvPr id="6" name="Oval 5"/>
            <p:cNvSpPr/>
            <p:nvPr/>
          </p:nvSpPr>
          <p:spPr>
            <a:xfrm>
              <a:off x="6814868" y="1473201"/>
              <a:ext cx="1573482" cy="15734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15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542" y="1613875"/>
              <a:ext cx="1292134" cy="129213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00" dirty="0"/>
              <a:t>Appropriate Ways to Touch People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43" y="3183008"/>
            <a:ext cx="4112333" cy="45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07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winkl Template">
      <a:dk1>
        <a:srgbClr val="1C1C1C"/>
      </a:dk1>
      <a:lt1>
        <a:sysClr val="window" lastClr="FFFFFF"/>
      </a:lt1>
      <a:dk2>
        <a:srgbClr val="4A4A4A"/>
      </a:dk2>
      <a:lt2>
        <a:srgbClr val="F4F2F2"/>
      </a:lt2>
      <a:accent1>
        <a:srgbClr val="E34192"/>
      </a:accent1>
      <a:accent2>
        <a:srgbClr val="EB8634"/>
      </a:accent2>
      <a:accent3>
        <a:srgbClr val="E6C734"/>
      </a:accent3>
      <a:accent4>
        <a:srgbClr val="79AD42"/>
      </a:accent4>
      <a:accent5>
        <a:srgbClr val="23A7F9"/>
      </a:accent5>
      <a:accent6>
        <a:srgbClr val="954EBE"/>
      </a:accent6>
      <a:hlink>
        <a:srgbClr val="23A7F9"/>
      </a:hlink>
      <a:folHlink>
        <a:srgbClr val="757070"/>
      </a:folHlink>
    </a:clrScheme>
    <a:fontScheme name="Custom 1">
      <a:majorFont>
        <a:latin typeface="Twinkl Sb"/>
        <a:ea typeface=""/>
        <a:cs typeface=""/>
      </a:majorFont>
      <a:minorFont>
        <a:latin typeface="Twink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A0D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 Guidance.pptx" id="{180D27B9-5640-447B-B5C0-DD73573B2821}" vid="{310EF2B5-F8B8-4941-8818-76ED4D5D30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396</TotalTime>
  <Words>266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Twinkl</vt:lpstr>
      <vt:lpstr>Office Theme</vt:lpstr>
      <vt:lpstr>PowerPoint Presentation</vt:lpstr>
      <vt:lpstr>Appropriate Ways to Touch People</vt:lpstr>
      <vt:lpstr>What Should I Do?</vt:lpstr>
      <vt:lpstr>Well Done! Great Choice! </vt:lpstr>
      <vt:lpstr>Hmmm... Let’s Think About What Happens If I Touch Other People When They Do Not Want to Be Touched</vt:lpstr>
      <vt:lpstr>Appropriate Ways to Touch People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Devon Homar</dc:creator>
  <cp:lastModifiedBy>ammu unni</cp:lastModifiedBy>
  <cp:revision>129</cp:revision>
  <dcterms:created xsi:type="dcterms:W3CDTF">2019-04-01T09:00:49Z</dcterms:created>
  <dcterms:modified xsi:type="dcterms:W3CDTF">2022-04-09T10:14:19Z</dcterms:modified>
</cp:coreProperties>
</file>