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6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AED/Sqft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 H1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935</c:v>
                </c:pt>
                <c:pt idx="1">
                  <c:v>990</c:v>
                </c:pt>
                <c:pt idx="2">
                  <c:v>1020</c:v>
                </c:pt>
                <c:pt idx="3">
                  <c:v>1080</c:v>
                </c:pt>
                <c:pt idx="4">
                  <c:v>1110</c:v>
                </c:pt>
                <c:pt idx="5">
                  <c:v>960</c:v>
                </c:pt>
                <c:pt idx="6">
                  <c:v>1120</c:v>
                </c:pt>
                <c:pt idx="7">
                  <c:v>1310</c:v>
                </c:pt>
                <c:pt idx="8">
                  <c:v>1470</c:v>
                </c:pt>
                <c:pt idx="9">
                  <c:v>1702</c:v>
                </c:pt>
                <c:pt idx="10">
                  <c:v>1420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6-4AF2-9863-3A744F3EFF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  <c:max val="1800"/>
          <c:min val="900"/>
        </c:scaling>
        <c:delete val="1"/>
        <c:axPos val="l"/>
        <c:numFmt formatCode="General" sourceLinked="1"/>
        <c:majorTickMark val="none"/>
        <c:minorTickMark val="none"/>
        <c:tickLblPos val="nextTo"/>
        <c:crossAx val="211879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Abu Dhabi developer market</a:t>
            </a:r>
            <a:r>
              <a:rPr lang="en-US" sz="1200" baseline="0" dirty="0" smtClean="0"/>
              <a:t> share 2024</a:t>
            </a:r>
            <a:endParaRPr lang="en-US" sz="1200" dirty="0"/>
          </a:p>
        </c:rich>
      </c:tx>
      <c:layout>
        <c:manualLayout>
          <c:xMode val="edge"/>
          <c:yMode val="edge"/>
          <c:x val="0.1255643875211801"/>
          <c:y val="0.1365355759749632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076547393601116"/>
          <c:y val="0.24023071866470411"/>
          <c:w val="0.49733006079936209"/>
          <c:h val="0.713050359403804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%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Aldar</c:v>
                </c:pt>
                <c:pt idx="1">
                  <c:v>Q Properties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E-403B-B87E-6167FA4066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78114867994441"/>
          <c:y val="4.923921257488794E-2"/>
          <c:w val="0.73695890954807119"/>
          <c:h val="0.7828679304319160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Emaar (Dubai)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2015–2020</c:v>
                </c:pt>
                <c:pt idx="1">
                  <c:v>2021–2024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117500</c:v>
                </c:pt>
                <c:pt idx="1">
                  <c:v>94000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1-445A-A52C-885973BD0E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Aldar (Abu Dhabi)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2015–2020</c:v>
                </c:pt>
                <c:pt idx="1">
                  <c:v>2021–2024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63200</c:v>
                </c:pt>
                <c:pt idx="1">
                  <c:v>54600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1-445A-A52C-885973BD0E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lang="en-US" sz="1200" dirty="0"/>
                  <a:t>Period</a:t>
                </a:r>
              </a:p>
            </c:rich>
          </c:tx>
          <c:layout>
            <c:manualLayout>
              <c:xMode val="edge"/>
              <c:yMode val="edge"/>
              <c:x val="0.47341808376894062"/>
              <c:y val="0.8899906830953355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400" b="0"/>
                  <a:t>Total Revenue (mn AED)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89151989431357"/>
          <c:y val="8.4933246821800895E-2"/>
          <c:w val="0.16069060843029934"/>
          <c:h val="0.1178430035631020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73345378860303"/>
          <c:y val="4.6847382032655815E-2"/>
          <c:w val="0.75206082485571235"/>
          <c:h val="0.8102933867053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Aldar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9500</c:v>
                </c:pt>
                <c:pt idx="1">
                  <c:v>10200</c:v>
                </c:pt>
                <c:pt idx="2">
                  <c:v>11000</c:v>
                </c:pt>
                <c:pt idx="3">
                  <c:v>11900</c:v>
                </c:pt>
                <c:pt idx="4">
                  <c:v>11300</c:v>
                </c:pt>
                <c:pt idx="5">
                  <c:v>9400</c:v>
                </c:pt>
                <c:pt idx="6">
                  <c:v>11100</c:v>
                </c:pt>
                <c:pt idx="7">
                  <c:v>13000</c:v>
                </c:pt>
                <c:pt idx="8">
                  <c:v>14500</c:v>
                </c:pt>
                <c:pt idx="9">
                  <c:v>15700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49-4559-A04B-1E767469C0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 Properties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1300</c:v>
                </c:pt>
                <c:pt idx="1">
                  <c:v>1500</c:v>
                </c:pt>
                <c:pt idx="2">
                  <c:v>1800</c:v>
                </c:pt>
                <c:pt idx="3">
                  <c:v>2100</c:v>
                </c:pt>
                <c:pt idx="4">
                  <c:v>2000</c:v>
                </c:pt>
                <c:pt idx="5">
                  <c:v>1600</c:v>
                </c:pt>
                <c:pt idx="6">
                  <c:v>1900</c:v>
                </c:pt>
                <c:pt idx="7">
                  <c:v>2300</c:v>
                </c:pt>
                <c:pt idx="8">
                  <c:v>2700</c:v>
                </c:pt>
                <c:pt idx="9">
                  <c:v>3100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9-4559-A04B-1E767469C0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lang="en-US" sz="1200"/>
                  <a:t>Year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400"/>
                  <a:t>Revenue (mn AED)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18791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413304308129567"/>
          <c:y val="1.2877531383978293E-2"/>
          <c:w val="0.219214098456848"/>
          <c:h val="0.25820913969491821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Transaction Volume</a:t>
            </a:r>
          </a:p>
        </c:rich>
      </c:tx>
      <c:layout>
        <c:manualLayout>
          <c:xMode val="edge"/>
          <c:yMode val="edge"/>
          <c:x val="0.39236308866421299"/>
          <c:y val="4.3697270812975683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 Volume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 H1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55983</c:v>
                </c:pt>
                <c:pt idx="1">
                  <c:v>60821</c:v>
                </c:pt>
                <c:pt idx="2">
                  <c:v>66190</c:v>
                </c:pt>
                <c:pt idx="3">
                  <c:v>70412</c:v>
                </c:pt>
                <c:pt idx="4">
                  <c:v>67025</c:v>
                </c:pt>
                <c:pt idx="5">
                  <c:v>53710</c:v>
                </c:pt>
                <c:pt idx="6">
                  <c:v>65443</c:v>
                </c:pt>
                <c:pt idx="7">
                  <c:v>75931</c:v>
                </c:pt>
                <c:pt idx="8">
                  <c:v>86642</c:v>
                </c:pt>
                <c:pt idx="9">
                  <c:v>94250</c:v>
                </c:pt>
                <c:pt idx="10">
                  <c:v>77223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7-49C5-86D2-53C7C30EEF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Transaction Value </a:t>
            </a:r>
            <a:r>
              <a:rPr lang="en-US" sz="1200" dirty="0" smtClean="0"/>
              <a:t>(AED Billions)</a:t>
            </a:r>
            <a:endParaRPr lang="en-US" sz="1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 Value (bn AED)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 H1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183.14</c:v>
                </c:pt>
                <c:pt idx="1">
                  <c:v>196.18</c:v>
                </c:pt>
                <c:pt idx="2">
                  <c:v>192.1</c:v>
                </c:pt>
                <c:pt idx="3">
                  <c:v>155.34</c:v>
                </c:pt>
                <c:pt idx="4">
                  <c:v>153.62</c:v>
                </c:pt>
                <c:pt idx="5">
                  <c:v>118.89</c:v>
                </c:pt>
                <c:pt idx="6">
                  <c:v>209.31</c:v>
                </c:pt>
                <c:pt idx="7">
                  <c:v>354.91</c:v>
                </c:pt>
                <c:pt idx="8">
                  <c:v>459.29</c:v>
                </c:pt>
                <c:pt idx="9">
                  <c:v>547.78</c:v>
                </c:pt>
                <c:pt idx="10">
                  <c:v>271.99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F-4931-BD4F-6A0F16976B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200" dirty="0" smtClean="0"/>
                  <a:t>AED (Billions)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Property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E2-439D-A48F-FF6F2DE3A1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E2-439D-A48F-FF6F2DE3A1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E2-439D-A48F-FF6F2DE3A1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0E2-439D-A48F-FF6F2DE3A126}"/>
              </c:ext>
            </c:extLst>
          </c:dPt>
          <c:dLbls>
            <c:dLbl>
              <c:idx val="0"/>
              <c:layout>
                <c:manualLayout>
                  <c:x val="-1.3888888888888888E-2"/>
                  <c:y val="1.111111111111100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E2-439D-A48F-FF6F2DE3A126}"/>
                </c:ext>
              </c:extLst>
            </c:dLbl>
            <c:dLbl>
              <c:idx val="1"/>
              <c:layout>
                <c:manualLayout>
                  <c:x val="0"/>
                  <c:y val="2.22222222222222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E2-439D-A48F-FF6F2DE3A126}"/>
                </c:ext>
              </c:extLst>
            </c:dLbl>
            <c:dLbl>
              <c:idx val="2"/>
              <c:layout>
                <c:manualLayout>
                  <c:x val="-1.8518518518518517E-2"/>
                  <c:y val="2.7777777777777779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0E2-439D-A48F-FF6F2DE3A126}"/>
                </c:ext>
              </c:extLst>
            </c:dLbl>
            <c:dLbl>
              <c:idx val="3"/>
              <c:layout>
                <c:manualLayout>
                  <c:x val="9.2592592592592587E-3"/>
                  <c:y val="-2.22222222222222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0E2-439D-A48F-FF6F2DE3A12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Unit</c:v>
                </c:pt>
                <c:pt idx="1">
                  <c:v>Villa</c:v>
                </c:pt>
                <c:pt idx="2">
                  <c:v>Land</c:v>
                </c:pt>
                <c:pt idx="3">
                  <c:v>Building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16.899999999999999</c:v>
                </c:pt>
                <c:pt idx="2">
                  <c:v>10.6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E2-439D-A48F-FF6F2DE3A12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2015–2020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Palm Jumeirah</c:v>
                </c:pt>
                <c:pt idx="1">
                  <c:v>Marsa Dubai</c:v>
                </c:pt>
                <c:pt idx="2">
                  <c:v>Burj Khalifa</c:v>
                </c:pt>
                <c:pt idx="3">
                  <c:v>Business Bay</c:v>
                </c:pt>
                <c:pt idx="4">
                  <c:v>Jabal Ali First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56.26</c:v>
                </c:pt>
                <c:pt idx="1">
                  <c:v>53.57</c:v>
                </c:pt>
                <c:pt idx="2">
                  <c:v>50.93</c:v>
                </c:pt>
                <c:pt idx="3">
                  <c:v>41.87</c:v>
                </c:pt>
                <c:pt idx="4">
                  <c:v>29.73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EC-451F-9A6C-0A1CA3D0AF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2020–2025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Palm Jumeirah</c:v>
                </c:pt>
                <c:pt idx="1">
                  <c:v>Marsa Dubai</c:v>
                </c:pt>
                <c:pt idx="2">
                  <c:v>Burj Khalifa</c:v>
                </c:pt>
                <c:pt idx="3">
                  <c:v>Business Bay</c:v>
                </c:pt>
                <c:pt idx="4">
                  <c:v>Jabal Ali First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120.62</c:v>
                </c:pt>
                <c:pt idx="1">
                  <c:v>123.08</c:v>
                </c:pt>
                <c:pt idx="2">
                  <c:v>82.42</c:v>
                </c:pt>
                <c:pt idx="3">
                  <c:v>92.2</c:v>
                </c:pt>
                <c:pt idx="4">
                  <c:v>53.21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EC-451F-9A6C-0A1CA3D0AF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100"/>
                  <a:t>Transaction Value (bn AED)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34228809634079"/>
          <c:y val="9.9520997375328088E-2"/>
          <c:w val="0.17604986876640419"/>
          <c:h val="0.1713283756197142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2015–2020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Marsa Dubai</c:v>
                </c:pt>
                <c:pt idx="1">
                  <c:v>Burj Khalifa</c:v>
                </c:pt>
                <c:pt idx="2">
                  <c:v>Business Bay</c:v>
                </c:pt>
                <c:pt idx="3">
                  <c:v>Al Thanyah Fifth</c:v>
                </c:pt>
                <c:pt idx="4">
                  <c:v>Al Barsha South Fourth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18420</c:v>
                </c:pt>
                <c:pt idx="1">
                  <c:v>13953</c:v>
                </c:pt>
                <c:pt idx="2">
                  <c:v>13450</c:v>
                </c:pt>
                <c:pt idx="3">
                  <c:v>12920</c:v>
                </c:pt>
                <c:pt idx="4">
                  <c:v>12338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A-46C7-AC4E-1239C6486B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2020–2025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Marsa Dubai</c:v>
                </c:pt>
                <c:pt idx="1">
                  <c:v>Burj Khalifa</c:v>
                </c:pt>
                <c:pt idx="2">
                  <c:v>Business Bay</c:v>
                </c:pt>
                <c:pt idx="3">
                  <c:v>Al Thanyah Fifth</c:v>
                </c:pt>
                <c:pt idx="4">
                  <c:v>Al Barsha South Fourth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35992</c:v>
                </c:pt>
                <c:pt idx="1">
                  <c:v>22803</c:v>
                </c:pt>
                <c:pt idx="2">
                  <c:v>34609</c:v>
                </c:pt>
                <c:pt idx="3">
                  <c:v>22033</c:v>
                </c:pt>
                <c:pt idx="4">
                  <c:v>43511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A-46C7-AC4E-1239C6486B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400"/>
                  <a:t>Transaction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600856034121904"/>
          <c:y val="5.3537319823400029E-2"/>
          <c:w val="0.13465957865696035"/>
          <c:h val="0.15215660685991478"/>
        </c:manualLayout>
      </c:layout>
      <c:overlay val="1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2015–2020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Apartment</c:v>
                </c:pt>
                <c:pt idx="1">
                  <c:v>Villa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1221.03</c:v>
                </c:pt>
                <c:pt idx="1">
                  <c:v>677.14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E-43D0-92E7-2826980CCF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2020–2025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Apartment</c:v>
                </c:pt>
                <c:pt idx="1">
                  <c:v>Villa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1630.22</c:v>
                </c:pt>
                <c:pt idx="1">
                  <c:v>1020.37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E-43D0-92E7-2826980CCF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200" dirty="0"/>
                  <a:t>Price per Sqft (AED)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068027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463488550586886"/>
          <c:y val="5.7166623016949303E-2"/>
          <c:w val="0.19685241571591033"/>
          <c:h val="0.19500611173056714"/>
        </c:manualLayout>
      </c:layout>
      <c:overlay val="1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76483584656824"/>
          <c:y val="4.5689366615026532E-2"/>
          <c:w val="0.78687625213627455"/>
          <c:h val="0.8047236850668720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Emaar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18200</c:v>
                </c:pt>
                <c:pt idx="1">
                  <c:v>19500</c:v>
                </c:pt>
                <c:pt idx="2">
                  <c:v>21300</c:v>
                </c:pt>
                <c:pt idx="3">
                  <c:v>22800</c:v>
                </c:pt>
                <c:pt idx="4">
                  <c:v>20100</c:v>
                </c:pt>
                <c:pt idx="5">
                  <c:v>15600</c:v>
                </c:pt>
                <c:pt idx="6">
                  <c:v>18900</c:v>
                </c:pt>
                <c:pt idx="7">
                  <c:v>22100</c:v>
                </c:pt>
                <c:pt idx="8">
                  <c:v>25400</c:v>
                </c:pt>
                <c:pt idx="9">
                  <c:v>27500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3-4D20-9EAF-21FAF46323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Damac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4500</c:v>
                </c:pt>
                <c:pt idx="1">
                  <c:v>5100</c:v>
                </c:pt>
                <c:pt idx="2">
                  <c:v>5600</c:v>
                </c:pt>
                <c:pt idx="3">
                  <c:v>6000</c:v>
                </c:pt>
                <c:pt idx="4">
                  <c:v>5200</c:v>
                </c:pt>
                <c:pt idx="5">
                  <c:v>3800</c:v>
                </c:pt>
                <c:pt idx="6">
                  <c:v>4300</c:v>
                </c:pt>
                <c:pt idx="7">
                  <c:v>4900</c:v>
                </c:pt>
                <c:pt idx="8">
                  <c:v>5800</c:v>
                </c:pt>
                <c:pt idx="9">
                  <c:v>6200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B3-4D20-9EAF-21FAF46323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lang="en-US" sz="1200"/>
                  <a:t>Year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 sz="1400"/>
                  <a:t>Revenue (mn AED)</a:t>
                </a:r>
              </a:p>
            </c:rich>
          </c:tx>
          <c:layout>
            <c:manualLayout>
              <c:xMode val="edge"/>
              <c:yMode val="edge"/>
              <c:x val="2.6518314195389664E-2"/>
              <c:y val="0.182502223644390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18791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4059175133545119"/>
          <c:y val="4.1371988588907817E-2"/>
          <c:w val="0.13586904123165225"/>
          <c:h val="0.15198260197581404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Dubai</a:t>
            </a:r>
            <a:r>
              <a:rPr lang="en-US" sz="1200" baseline="0" dirty="0" smtClean="0"/>
              <a:t> developer market share 2024</a:t>
            </a:r>
            <a:endParaRPr lang="en-US" sz="1200" dirty="0"/>
          </a:p>
        </c:rich>
      </c:tx>
      <c:layout>
        <c:manualLayout>
          <c:xMode val="edge"/>
          <c:yMode val="edge"/>
          <c:x val="0.35574118714578346"/>
          <c:y val="0.123889123378986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8648827012511333"/>
          <c:y val="0.23427380034057665"/>
          <c:w val="0.53952337335127476"/>
          <c:h val="0.710056835548051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%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Emaar</c:v>
                </c:pt>
                <c:pt idx="1">
                  <c:v>Nakheel</c:v>
                </c:pt>
                <c:pt idx="2">
                  <c:v>Damac</c:v>
                </c:pt>
                <c:pt idx="3">
                  <c:v>Meraas</c:v>
                </c:pt>
                <c:pt idx="4">
                  <c:v>Dubai Properties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11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3-4346-BB16-FE2429BD0E4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BFB21-07DD-4136-B643-54FF58378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C8779-08B9-4B0D-A6E2-050F7AA8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C8779-08B9-4B0D-A6E2-050F7AA8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BB78-659B-4DF0-82F5-661F915CF3E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CD9D-46C2-44AB-B8CA-A56A1C4A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4131" y="-146543"/>
            <a:ext cx="10500766" cy="470847"/>
          </a:xfrm>
          <a:prstGeom prst="rect">
            <a:avLst/>
          </a:prstGeom>
        </p:spPr>
        <p:txBody>
          <a:bodyPr vert="horz" wrap="square" lIns="0" tIns="16149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76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 smtClean="0"/>
              <a:t>UAE</a:t>
            </a:r>
            <a:r>
              <a:rPr lang="en-US" sz="2000" b="1" spc="-50" dirty="0" smtClean="0"/>
              <a:t> </a:t>
            </a:r>
            <a:r>
              <a:rPr lang="en-US" sz="2000" b="1" dirty="0" smtClean="0"/>
              <a:t>Property</a:t>
            </a:r>
            <a:r>
              <a:rPr lang="en-US" sz="2000" b="1" spc="-50" dirty="0" smtClean="0"/>
              <a:t> </a:t>
            </a:r>
            <a:r>
              <a:rPr lang="en-US" sz="2000" b="1" dirty="0" smtClean="0"/>
              <a:t>Market-</a:t>
            </a:r>
            <a:r>
              <a:rPr lang="en-US" sz="2000" b="1" spc="-20" dirty="0" smtClean="0"/>
              <a:t> </a:t>
            </a:r>
            <a:r>
              <a:rPr lang="en-US" sz="2000" b="1" dirty="0" smtClean="0"/>
              <a:t>10</a:t>
            </a:r>
            <a:r>
              <a:rPr lang="en-US" sz="2000" b="1" spc="-45" dirty="0" smtClean="0"/>
              <a:t> </a:t>
            </a:r>
            <a:r>
              <a:rPr lang="en-US" sz="2000" b="1" spc="-25" dirty="0" smtClean="0"/>
              <a:t>Year(‘15</a:t>
            </a:r>
            <a:r>
              <a:rPr lang="en-US" sz="2000" b="1" spc="-80" dirty="0" smtClean="0"/>
              <a:t> </a:t>
            </a:r>
            <a:r>
              <a:rPr lang="en-US" sz="2000" b="1" dirty="0" smtClean="0"/>
              <a:t>–</a:t>
            </a:r>
            <a:r>
              <a:rPr lang="en-US" sz="2000" b="1" spc="-85" dirty="0" smtClean="0"/>
              <a:t> </a:t>
            </a:r>
            <a:r>
              <a:rPr lang="en-US" sz="2000" b="1" dirty="0" smtClean="0"/>
              <a:t>’25 H1)</a:t>
            </a:r>
            <a:r>
              <a:rPr lang="en-US" sz="2000" b="1" spc="-60" dirty="0" smtClean="0"/>
              <a:t> </a:t>
            </a:r>
            <a:r>
              <a:rPr lang="en-US" sz="2000" b="1" spc="-10" dirty="0" smtClean="0"/>
              <a:t>Evaluation</a:t>
            </a:r>
            <a:r>
              <a:rPr lang="en-US" sz="2000" b="1" spc="-50" dirty="0" smtClean="0"/>
              <a:t> </a:t>
            </a:r>
            <a:r>
              <a:rPr lang="en-US" sz="2000" b="1" dirty="0" smtClean="0"/>
              <a:t>at</a:t>
            </a:r>
            <a:r>
              <a:rPr lang="en-US" sz="2000" b="1" spc="-35" dirty="0" smtClean="0"/>
              <a:t> </a:t>
            </a:r>
            <a:r>
              <a:rPr lang="en-US" sz="2000" b="1" dirty="0" smtClean="0"/>
              <a:t>a</a:t>
            </a:r>
            <a:r>
              <a:rPr lang="en-US" sz="2000" b="1" spc="-40" dirty="0" smtClean="0"/>
              <a:t> </a:t>
            </a:r>
            <a:r>
              <a:rPr lang="en-US" sz="2000" b="1" spc="-10" dirty="0" smtClean="0"/>
              <a:t>Glance</a:t>
            </a:r>
            <a:endParaRPr lang="en-US" sz="2000" b="1" dirty="0"/>
          </a:p>
        </p:txBody>
      </p:sp>
      <p:sp>
        <p:nvSpPr>
          <p:cNvPr id="5" name="object 4"/>
          <p:cNvSpPr txBox="1"/>
          <p:nvPr/>
        </p:nvSpPr>
        <p:spPr>
          <a:xfrm>
            <a:off x="0" y="46622"/>
            <a:ext cx="2359153" cy="1141338"/>
          </a:xfrm>
          <a:prstGeom prst="rect">
            <a:avLst/>
          </a:prstGeom>
          <a:solidFill>
            <a:srgbClr val="CCE4FF"/>
          </a:solidFill>
          <a:ln w="6096">
            <a:solidFill>
              <a:srgbClr val="C7C7C7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r>
              <a:rPr sz="2800" b="1" spc="645" dirty="0" smtClean="0">
                <a:solidFill>
                  <a:srgbClr val="282828"/>
                </a:solidFill>
                <a:latin typeface="Segoe UI"/>
                <a:cs typeface="Segoe UI"/>
              </a:rPr>
              <a:t>🏠</a:t>
            </a:r>
            <a:r>
              <a:rPr sz="2800" b="1" spc="-80" dirty="0" smtClean="0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lang="en-US" sz="1400" dirty="0" smtClean="0"/>
              <a:t>Avg. Price per Sqft: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2024: AED 1,702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2025 (H1): AED 1,420</a:t>
            </a:r>
          </a:p>
          <a:p>
            <a:pPr algn="ctr">
              <a:defRPr sz="1200" b="1"/>
            </a:pPr>
            <a:r>
              <a:rPr lang="en-US" dirty="0" smtClean="0"/>
              <a:t>              AED </a:t>
            </a:r>
            <a:r>
              <a:rPr lang="en-US" dirty="0"/>
              <a:t>1,420 (+52% from 2015)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2517648" y="545591"/>
            <a:ext cx="2346960" cy="646972"/>
          </a:xfrm>
          <a:prstGeom prst="rect">
            <a:avLst/>
          </a:prstGeom>
          <a:solidFill>
            <a:srgbClr val="CCFFE4"/>
          </a:solidFill>
          <a:ln w="6096">
            <a:solidFill>
              <a:srgbClr val="C7C7C7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🔁 Total Transactions: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2024: 94,250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2025 (H1): 77,223</a:t>
            </a:r>
            <a:endParaRPr lang="en-US" sz="1200" dirty="0"/>
          </a:p>
        </p:txBody>
      </p:sp>
      <p:sp>
        <p:nvSpPr>
          <p:cNvPr id="7" name="object 6"/>
          <p:cNvSpPr txBox="1"/>
          <p:nvPr/>
        </p:nvSpPr>
        <p:spPr>
          <a:xfrm>
            <a:off x="5023103" y="541019"/>
            <a:ext cx="2330450" cy="648896"/>
          </a:xfrm>
          <a:prstGeom prst="rect">
            <a:avLst/>
          </a:prstGeom>
          <a:solidFill>
            <a:srgbClr val="FFFFCC"/>
          </a:solidFill>
          <a:ln w="6096">
            <a:solidFill>
              <a:srgbClr val="C7C7C7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r>
              <a:rPr lang="en-US" sz="1200" dirty="0" smtClean="0"/>
              <a:t>       📊 Total Transaction Value: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2024 (Full Year): 547.78 AED Bn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2025 (H1): AED 271.99 AED Bn</a:t>
            </a:r>
            <a:endParaRPr lang="en-US" sz="1200" dirty="0"/>
          </a:p>
        </p:txBody>
      </p:sp>
      <p:sp>
        <p:nvSpPr>
          <p:cNvPr id="8" name="object 7"/>
          <p:cNvSpPr txBox="1"/>
          <p:nvPr/>
        </p:nvSpPr>
        <p:spPr>
          <a:xfrm>
            <a:off x="7511795" y="541019"/>
            <a:ext cx="2075814" cy="648896"/>
          </a:xfrm>
          <a:prstGeom prst="rect">
            <a:avLst/>
          </a:prstGeom>
          <a:solidFill>
            <a:srgbClr val="EBD6FF"/>
          </a:solidFill>
          <a:ln w="6096">
            <a:solidFill>
              <a:srgbClr val="C7C7C7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defRPr sz="1000"/>
            </a:pPr>
            <a:r>
              <a:rPr sz="1200" b="1" spc="645" dirty="0">
                <a:solidFill>
                  <a:srgbClr val="282828"/>
                </a:solidFill>
                <a:latin typeface="Segoe UI"/>
                <a:cs typeface="Segoe UI"/>
              </a:rPr>
              <a:t>🏡</a:t>
            </a:r>
            <a:r>
              <a:rPr sz="1200" b="1" spc="-75" dirty="0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lang="en-US" sz="1200" dirty="0"/>
              <a:t>Villa Price Growth</a:t>
            </a:r>
          </a:p>
          <a:p>
            <a:pPr algn="ctr">
              <a:defRPr sz="1200" b="1"/>
            </a:pPr>
            <a:r>
              <a:rPr lang="en-US" dirty="0"/>
              <a:t>+115% (</a:t>
            </a:r>
            <a:r>
              <a:rPr lang="en-US" dirty="0" smtClean="0"/>
              <a:t>2020–2025 H1)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814559" y="541019"/>
            <a:ext cx="2377440" cy="648896"/>
          </a:xfrm>
          <a:prstGeom prst="rect">
            <a:avLst/>
          </a:prstGeom>
          <a:solidFill>
            <a:srgbClr val="FFDFDF"/>
          </a:solidFill>
          <a:ln w="6096">
            <a:solidFill>
              <a:srgbClr val="C7C7C7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defRPr sz="1000"/>
            </a:pPr>
            <a:r>
              <a:rPr sz="1200" b="1" spc="645" dirty="0">
                <a:solidFill>
                  <a:srgbClr val="282828"/>
                </a:solidFill>
                <a:latin typeface="Segoe UI"/>
                <a:cs typeface="Segoe UI"/>
              </a:rPr>
              <a:t>📍</a:t>
            </a:r>
            <a:r>
              <a:rPr sz="1200" b="1" spc="-85" dirty="0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lang="en-US" sz="1200" dirty="0"/>
              <a:t>Top Area by Value</a:t>
            </a:r>
          </a:p>
          <a:p>
            <a:pPr algn="ctr">
              <a:defRPr sz="1200" b="1"/>
            </a:pPr>
            <a:r>
              <a:rPr lang="en-US" dirty="0"/>
              <a:t>Palm Jumeirah – AED 125B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2201"/>
              </p:ext>
            </p:extLst>
          </p:nvPr>
        </p:nvGraphicFramePr>
        <p:xfrm>
          <a:off x="38352" y="1569775"/>
          <a:ext cx="6202191" cy="237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03377"/>
              </p:ext>
            </p:extLst>
          </p:nvPr>
        </p:nvGraphicFramePr>
        <p:xfrm>
          <a:off x="6320938" y="1452633"/>
          <a:ext cx="5799465" cy="290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01539" y="6645624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rPr dirty="0"/>
              <a:t>*Note: 2025 figures represent H1 data only</a:t>
            </a:r>
          </a:p>
        </p:txBody>
      </p:sp>
      <p:sp>
        <p:nvSpPr>
          <p:cNvPr id="15" name="object 82"/>
          <p:cNvSpPr txBox="1"/>
          <p:nvPr/>
        </p:nvSpPr>
        <p:spPr>
          <a:xfrm>
            <a:off x="1381136" y="4021833"/>
            <a:ext cx="3868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Property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Type</a:t>
            </a:r>
            <a:r>
              <a:rPr sz="1200" b="1" spc="-10" dirty="0">
                <a:latin typeface="Calibri"/>
                <a:cs typeface="Calibri"/>
              </a:rPr>
              <a:t> Distribution </a:t>
            </a:r>
            <a:r>
              <a:rPr sz="1200" b="1" dirty="0">
                <a:latin typeface="Calibri"/>
                <a:cs typeface="Calibri"/>
              </a:rPr>
              <a:t>(Unit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considered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as </a:t>
            </a:r>
            <a:r>
              <a:rPr sz="1200" b="1" spc="-10" dirty="0">
                <a:latin typeface="Calibri"/>
                <a:cs typeface="Calibri"/>
              </a:rPr>
              <a:t>Apartment)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279875" y="1372285"/>
            <a:ext cx="250356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Average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Price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Sqft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(</a:t>
            </a:r>
            <a:r>
              <a:rPr sz="1200" b="1" spc="-10" dirty="0" smtClean="0">
                <a:latin typeface="Calibri"/>
                <a:cs typeface="Calibri"/>
              </a:rPr>
              <a:t>2015–2025</a:t>
            </a:r>
            <a:r>
              <a:rPr lang="en-US" sz="1200" b="1" spc="-10" dirty="0" smtClean="0">
                <a:latin typeface="Calibri"/>
                <a:cs typeface="Calibri"/>
              </a:rPr>
              <a:t> H1</a:t>
            </a:r>
            <a:r>
              <a:rPr sz="1200" b="1" spc="-10" dirty="0" smtClean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51"/>
          <p:cNvSpPr txBox="1"/>
          <p:nvPr/>
        </p:nvSpPr>
        <p:spPr>
          <a:xfrm>
            <a:off x="7511795" y="1372285"/>
            <a:ext cx="3495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Transaction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Volume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10" dirty="0">
                <a:latin typeface="Calibri"/>
                <a:cs typeface="Calibri"/>
              </a:rPr>
              <a:t> Value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Year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(2015–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5" dirty="0" smtClean="0">
                <a:latin typeface="Calibri"/>
                <a:cs typeface="Calibri"/>
              </a:rPr>
              <a:t> </a:t>
            </a:r>
            <a:r>
              <a:rPr sz="1200" b="1" spc="-10" dirty="0" smtClean="0">
                <a:latin typeface="Calibri"/>
                <a:cs typeface="Calibri"/>
              </a:rPr>
              <a:t>2025</a:t>
            </a:r>
            <a:r>
              <a:rPr lang="en-US" sz="1200" b="1" spc="-10" dirty="0" smtClean="0">
                <a:latin typeface="Calibri"/>
                <a:cs typeface="Calibri"/>
              </a:rPr>
              <a:t> H1</a:t>
            </a:r>
            <a:r>
              <a:rPr sz="1200" b="1" spc="-10" dirty="0" smtClean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8" name="Char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85982"/>
              </p:ext>
            </p:extLst>
          </p:nvPr>
        </p:nvGraphicFramePr>
        <p:xfrm>
          <a:off x="6240544" y="4356419"/>
          <a:ext cx="5879859" cy="240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2892"/>
              </p:ext>
            </p:extLst>
          </p:nvPr>
        </p:nvGraphicFramePr>
        <p:xfrm>
          <a:off x="38352" y="4230112"/>
          <a:ext cx="6202191" cy="243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4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69772"/>
              </p:ext>
            </p:extLst>
          </p:nvPr>
        </p:nvGraphicFramePr>
        <p:xfrm>
          <a:off x="1" y="1020144"/>
          <a:ext cx="6381946" cy="232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bject 44"/>
          <p:cNvSpPr txBox="1"/>
          <p:nvPr/>
        </p:nvSpPr>
        <p:spPr>
          <a:xfrm>
            <a:off x="-158198" y="748047"/>
            <a:ext cx="7002136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75"/>
              </a:lnSpc>
              <a:spcBef>
                <a:spcPts val="100"/>
              </a:spcBef>
              <a:tabLst>
                <a:tab pos="5708650" algn="l"/>
              </a:tabLst>
            </a:pPr>
            <a:r>
              <a:rPr sz="1600" b="1" spc="-40" dirty="0">
                <a:latin typeface="Calibri"/>
                <a:cs typeface="Calibri"/>
              </a:rPr>
              <a:t>Top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Areas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by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Transaction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 smtClean="0">
                <a:latin typeface="Calibri"/>
                <a:cs typeface="Calibri"/>
              </a:rPr>
              <a:t>Count</a:t>
            </a:r>
            <a:r>
              <a:rPr lang="en-US" sz="1600" b="1" spc="-10" dirty="0" smtClean="0">
                <a:latin typeface="Calibri"/>
                <a:cs typeface="Calibri"/>
              </a:rPr>
              <a:t>(2015 – 2020 vs </a:t>
            </a:r>
            <a:r>
              <a:rPr lang="en-US" sz="1600" b="1" spc="-10" dirty="0" smtClean="0">
                <a:latin typeface="Calibri"/>
                <a:cs typeface="Calibri"/>
              </a:rPr>
              <a:t>2020-2025 H1)</a:t>
            </a:r>
            <a:endParaRPr sz="2400" baseline="1543" dirty="0">
              <a:latin typeface="Calibri"/>
              <a:cs typeface="Calibri"/>
            </a:endParaRPr>
          </a:p>
        </p:txBody>
      </p:sp>
      <p:sp>
        <p:nvSpPr>
          <p:cNvPr id="4" name="object 60"/>
          <p:cNvSpPr txBox="1">
            <a:spLocks noGrp="1"/>
          </p:cNvSpPr>
          <p:nvPr>
            <p:ph type="title"/>
          </p:nvPr>
        </p:nvSpPr>
        <p:spPr>
          <a:xfrm>
            <a:off x="845616" y="16076"/>
            <a:ext cx="10500766" cy="365868"/>
          </a:xfrm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1256665">
              <a:lnSpc>
                <a:spcPct val="100000"/>
              </a:lnSpc>
              <a:spcBef>
                <a:spcPts val="100"/>
              </a:spcBef>
            </a:pPr>
            <a:r>
              <a:rPr sz="2000" b="1" dirty="0"/>
              <a:t>UAE</a:t>
            </a:r>
            <a:r>
              <a:rPr sz="2000" b="1" spc="-45" dirty="0"/>
              <a:t> </a:t>
            </a:r>
            <a:r>
              <a:rPr sz="2000" b="1" dirty="0"/>
              <a:t>Property</a:t>
            </a:r>
            <a:r>
              <a:rPr sz="2000" b="1" spc="-50" dirty="0"/>
              <a:t> </a:t>
            </a:r>
            <a:r>
              <a:rPr sz="2000" b="1" dirty="0"/>
              <a:t>Market-</a:t>
            </a:r>
            <a:r>
              <a:rPr sz="2000" b="1" spc="-20" dirty="0"/>
              <a:t> </a:t>
            </a:r>
            <a:r>
              <a:rPr sz="2000" b="1" dirty="0"/>
              <a:t>10</a:t>
            </a:r>
            <a:r>
              <a:rPr sz="2000" b="1" spc="-50" dirty="0"/>
              <a:t> </a:t>
            </a:r>
            <a:r>
              <a:rPr sz="2000" b="1" spc="-25" dirty="0"/>
              <a:t>Year(‘15</a:t>
            </a:r>
            <a:r>
              <a:rPr sz="2000" b="1" spc="-80" dirty="0"/>
              <a:t> </a:t>
            </a:r>
            <a:r>
              <a:rPr sz="2000" b="1" dirty="0"/>
              <a:t>–</a:t>
            </a:r>
            <a:r>
              <a:rPr sz="2000" b="1" spc="-85" dirty="0"/>
              <a:t> </a:t>
            </a:r>
            <a:r>
              <a:rPr sz="2000" b="1" dirty="0" smtClean="0"/>
              <a:t>’25</a:t>
            </a:r>
            <a:r>
              <a:rPr lang="en-US" sz="2000" b="1" dirty="0" smtClean="0"/>
              <a:t> H1</a:t>
            </a:r>
            <a:r>
              <a:rPr sz="2000" b="1" dirty="0" smtClean="0"/>
              <a:t>)</a:t>
            </a:r>
            <a:r>
              <a:rPr sz="2000" b="1" spc="-65" dirty="0" smtClean="0"/>
              <a:t> </a:t>
            </a:r>
            <a:r>
              <a:rPr sz="2000" b="1" spc="-10" dirty="0"/>
              <a:t>Evaluation</a:t>
            </a:r>
            <a:r>
              <a:rPr sz="2000" b="1" spc="-40" dirty="0"/>
              <a:t> </a:t>
            </a:r>
            <a:r>
              <a:rPr sz="2000" b="1" dirty="0"/>
              <a:t>at</a:t>
            </a:r>
            <a:r>
              <a:rPr sz="2000" b="1" spc="-40" dirty="0"/>
              <a:t> </a:t>
            </a:r>
            <a:r>
              <a:rPr sz="2000" b="1" dirty="0"/>
              <a:t>a</a:t>
            </a:r>
            <a:r>
              <a:rPr sz="2000" b="1" spc="-30" dirty="0"/>
              <a:t> </a:t>
            </a:r>
            <a:r>
              <a:rPr sz="2000" b="1" dirty="0"/>
              <a:t>Glance</a:t>
            </a:r>
            <a:r>
              <a:rPr sz="2000" b="1" spc="-35" dirty="0"/>
              <a:t> </a:t>
            </a:r>
            <a:r>
              <a:rPr sz="2000" b="1" spc="-10" dirty="0"/>
              <a:t>Continuing…</a:t>
            </a:r>
            <a:endParaRPr sz="2000" b="1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30883"/>
              </p:ext>
            </p:extLst>
          </p:nvPr>
        </p:nvGraphicFramePr>
        <p:xfrm>
          <a:off x="1" y="3346516"/>
          <a:ext cx="6381946" cy="2828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3"/>
          <p:cNvSpPr txBox="1"/>
          <p:nvPr/>
        </p:nvSpPr>
        <p:spPr>
          <a:xfrm>
            <a:off x="6464809" y="3306699"/>
            <a:ext cx="552410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🏢 </a:t>
            </a:r>
            <a:r>
              <a:rPr lang="en-US" b="1" dirty="0"/>
              <a:t>Apartments</a:t>
            </a:r>
            <a:r>
              <a:rPr lang="en-US" dirty="0"/>
              <a:t>: grew by </a:t>
            </a:r>
            <a:r>
              <a:rPr lang="en-US" b="1" dirty="0"/>
              <a:t>+33.51%</a:t>
            </a:r>
            <a:r>
              <a:rPr lang="en-US" dirty="0"/>
              <a:t> in average price per sqft from 2015–2020 to </a:t>
            </a:r>
            <a:r>
              <a:rPr lang="en-US" dirty="0" smtClean="0"/>
              <a:t>2020–2025.</a:t>
            </a:r>
          </a:p>
          <a:p>
            <a:r>
              <a:rPr lang="en-US" dirty="0"/>
              <a:t>🏡 </a:t>
            </a:r>
            <a:r>
              <a:rPr lang="en-US" b="1" dirty="0"/>
              <a:t>Villas</a:t>
            </a:r>
            <a:r>
              <a:rPr lang="en-US" dirty="0"/>
              <a:t>: grew by </a:t>
            </a:r>
            <a:r>
              <a:rPr lang="en-US" b="1" dirty="0"/>
              <a:t>+50.69%</a:t>
            </a:r>
            <a:r>
              <a:rPr lang="en-US" dirty="0"/>
              <a:t>, indicating a much stronger appreciation in </a:t>
            </a:r>
            <a:r>
              <a:rPr lang="en-US" dirty="0" smtClean="0"/>
              <a:t>value.</a:t>
            </a:r>
            <a:endParaRPr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55482"/>
              </p:ext>
            </p:extLst>
          </p:nvPr>
        </p:nvGraphicFramePr>
        <p:xfrm>
          <a:off x="6464809" y="1020144"/>
          <a:ext cx="5646655" cy="232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" name="object 61"/>
          <p:cNvGrpSpPr/>
          <p:nvPr/>
        </p:nvGrpSpPr>
        <p:grpSpPr>
          <a:xfrm>
            <a:off x="6466320" y="4760536"/>
            <a:ext cx="5521080" cy="1194575"/>
            <a:chOff x="5996940" y="3713988"/>
            <a:chExt cx="6029325" cy="2051685"/>
          </a:xfrm>
        </p:grpSpPr>
        <p:sp>
          <p:nvSpPr>
            <p:cNvPr id="13" name="object 62"/>
            <p:cNvSpPr/>
            <p:nvPr/>
          </p:nvSpPr>
          <p:spPr>
            <a:xfrm>
              <a:off x="5999988" y="3717036"/>
              <a:ext cx="6022975" cy="2045335"/>
            </a:xfrm>
            <a:custGeom>
              <a:avLst/>
              <a:gdLst/>
              <a:ahLst/>
              <a:cxnLst/>
              <a:rect l="l" t="t" r="r" b="b"/>
              <a:pathLst>
                <a:path w="6022975" h="2045335">
                  <a:moveTo>
                    <a:pt x="5681980" y="0"/>
                  </a:moveTo>
                  <a:lnTo>
                    <a:pt x="340867" y="0"/>
                  </a:lnTo>
                  <a:lnTo>
                    <a:pt x="294623" y="3112"/>
                  </a:lnTo>
                  <a:lnTo>
                    <a:pt x="250266" y="12179"/>
                  </a:lnTo>
                  <a:lnTo>
                    <a:pt x="208204" y="26793"/>
                  </a:lnTo>
                  <a:lnTo>
                    <a:pt x="168844" y="46547"/>
                  </a:lnTo>
                  <a:lnTo>
                    <a:pt x="132591" y="71036"/>
                  </a:lnTo>
                  <a:lnTo>
                    <a:pt x="99853" y="99853"/>
                  </a:lnTo>
                  <a:lnTo>
                    <a:pt x="71036" y="132591"/>
                  </a:lnTo>
                  <a:lnTo>
                    <a:pt x="46547" y="168844"/>
                  </a:lnTo>
                  <a:lnTo>
                    <a:pt x="26793" y="208204"/>
                  </a:lnTo>
                  <a:lnTo>
                    <a:pt x="12179" y="250266"/>
                  </a:lnTo>
                  <a:lnTo>
                    <a:pt x="3112" y="294623"/>
                  </a:lnTo>
                  <a:lnTo>
                    <a:pt x="0" y="340868"/>
                  </a:lnTo>
                  <a:lnTo>
                    <a:pt x="0" y="1704339"/>
                  </a:lnTo>
                  <a:lnTo>
                    <a:pt x="3112" y="1750592"/>
                  </a:lnTo>
                  <a:lnTo>
                    <a:pt x="12179" y="1794954"/>
                  </a:lnTo>
                  <a:lnTo>
                    <a:pt x="26793" y="1837019"/>
                  </a:lnTo>
                  <a:lnTo>
                    <a:pt x="46547" y="1876380"/>
                  </a:lnTo>
                  <a:lnTo>
                    <a:pt x="71036" y="1912632"/>
                  </a:lnTo>
                  <a:lnTo>
                    <a:pt x="99853" y="1945368"/>
                  </a:lnTo>
                  <a:lnTo>
                    <a:pt x="132591" y="1974182"/>
                  </a:lnTo>
                  <a:lnTo>
                    <a:pt x="168844" y="1998668"/>
                  </a:lnTo>
                  <a:lnTo>
                    <a:pt x="208204" y="2018420"/>
                  </a:lnTo>
                  <a:lnTo>
                    <a:pt x="250266" y="2033031"/>
                  </a:lnTo>
                  <a:lnTo>
                    <a:pt x="294623" y="2042096"/>
                  </a:lnTo>
                  <a:lnTo>
                    <a:pt x="340867" y="2045208"/>
                  </a:lnTo>
                  <a:lnTo>
                    <a:pt x="5681980" y="2045208"/>
                  </a:lnTo>
                  <a:lnTo>
                    <a:pt x="5728224" y="2042096"/>
                  </a:lnTo>
                  <a:lnTo>
                    <a:pt x="5772581" y="2033031"/>
                  </a:lnTo>
                  <a:lnTo>
                    <a:pt x="5814643" y="2018420"/>
                  </a:lnTo>
                  <a:lnTo>
                    <a:pt x="5854003" y="1998668"/>
                  </a:lnTo>
                  <a:lnTo>
                    <a:pt x="5890256" y="1974182"/>
                  </a:lnTo>
                  <a:lnTo>
                    <a:pt x="5922994" y="1945368"/>
                  </a:lnTo>
                  <a:lnTo>
                    <a:pt x="5951811" y="1912632"/>
                  </a:lnTo>
                  <a:lnTo>
                    <a:pt x="5976300" y="1876380"/>
                  </a:lnTo>
                  <a:lnTo>
                    <a:pt x="5996054" y="1837019"/>
                  </a:lnTo>
                  <a:lnTo>
                    <a:pt x="6010668" y="1794954"/>
                  </a:lnTo>
                  <a:lnTo>
                    <a:pt x="6019735" y="1750592"/>
                  </a:lnTo>
                  <a:lnTo>
                    <a:pt x="6022847" y="1704339"/>
                  </a:lnTo>
                  <a:lnTo>
                    <a:pt x="6022847" y="340868"/>
                  </a:lnTo>
                  <a:lnTo>
                    <a:pt x="6019735" y="294623"/>
                  </a:lnTo>
                  <a:lnTo>
                    <a:pt x="6010668" y="250266"/>
                  </a:lnTo>
                  <a:lnTo>
                    <a:pt x="5996054" y="208204"/>
                  </a:lnTo>
                  <a:lnTo>
                    <a:pt x="5976300" y="168844"/>
                  </a:lnTo>
                  <a:lnTo>
                    <a:pt x="5951811" y="132591"/>
                  </a:lnTo>
                  <a:lnTo>
                    <a:pt x="5922994" y="99853"/>
                  </a:lnTo>
                  <a:lnTo>
                    <a:pt x="5890256" y="71036"/>
                  </a:lnTo>
                  <a:lnTo>
                    <a:pt x="5854003" y="46547"/>
                  </a:lnTo>
                  <a:lnTo>
                    <a:pt x="5814643" y="26793"/>
                  </a:lnTo>
                  <a:lnTo>
                    <a:pt x="5772581" y="12179"/>
                  </a:lnTo>
                  <a:lnTo>
                    <a:pt x="5728224" y="3112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E0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3"/>
            <p:cNvSpPr/>
            <p:nvPr/>
          </p:nvSpPr>
          <p:spPr>
            <a:xfrm>
              <a:off x="5999988" y="3717036"/>
              <a:ext cx="6022975" cy="2045335"/>
            </a:xfrm>
            <a:custGeom>
              <a:avLst/>
              <a:gdLst/>
              <a:ahLst/>
              <a:cxnLst/>
              <a:rect l="l" t="t" r="r" b="b"/>
              <a:pathLst>
                <a:path w="6022975" h="2045335">
                  <a:moveTo>
                    <a:pt x="0" y="340868"/>
                  </a:moveTo>
                  <a:lnTo>
                    <a:pt x="3112" y="294623"/>
                  </a:lnTo>
                  <a:lnTo>
                    <a:pt x="12179" y="250266"/>
                  </a:lnTo>
                  <a:lnTo>
                    <a:pt x="26793" y="208204"/>
                  </a:lnTo>
                  <a:lnTo>
                    <a:pt x="46547" y="168844"/>
                  </a:lnTo>
                  <a:lnTo>
                    <a:pt x="71036" y="132591"/>
                  </a:lnTo>
                  <a:lnTo>
                    <a:pt x="99853" y="99853"/>
                  </a:lnTo>
                  <a:lnTo>
                    <a:pt x="132591" y="71036"/>
                  </a:lnTo>
                  <a:lnTo>
                    <a:pt x="168844" y="46547"/>
                  </a:lnTo>
                  <a:lnTo>
                    <a:pt x="208204" y="26793"/>
                  </a:lnTo>
                  <a:lnTo>
                    <a:pt x="250266" y="12179"/>
                  </a:lnTo>
                  <a:lnTo>
                    <a:pt x="294623" y="3112"/>
                  </a:lnTo>
                  <a:lnTo>
                    <a:pt x="340867" y="0"/>
                  </a:lnTo>
                  <a:lnTo>
                    <a:pt x="5681980" y="0"/>
                  </a:lnTo>
                  <a:lnTo>
                    <a:pt x="5728224" y="3112"/>
                  </a:lnTo>
                  <a:lnTo>
                    <a:pt x="5772581" y="12179"/>
                  </a:lnTo>
                  <a:lnTo>
                    <a:pt x="5814643" y="26793"/>
                  </a:lnTo>
                  <a:lnTo>
                    <a:pt x="5854003" y="46547"/>
                  </a:lnTo>
                  <a:lnTo>
                    <a:pt x="5890256" y="71036"/>
                  </a:lnTo>
                  <a:lnTo>
                    <a:pt x="5922994" y="99853"/>
                  </a:lnTo>
                  <a:lnTo>
                    <a:pt x="5951811" y="132591"/>
                  </a:lnTo>
                  <a:lnTo>
                    <a:pt x="5976300" y="168844"/>
                  </a:lnTo>
                  <a:lnTo>
                    <a:pt x="5996054" y="208204"/>
                  </a:lnTo>
                  <a:lnTo>
                    <a:pt x="6010668" y="250266"/>
                  </a:lnTo>
                  <a:lnTo>
                    <a:pt x="6019735" y="294623"/>
                  </a:lnTo>
                  <a:lnTo>
                    <a:pt x="6022847" y="340868"/>
                  </a:lnTo>
                  <a:lnTo>
                    <a:pt x="6022847" y="1704339"/>
                  </a:lnTo>
                  <a:lnTo>
                    <a:pt x="6019735" y="1750592"/>
                  </a:lnTo>
                  <a:lnTo>
                    <a:pt x="6010668" y="1794954"/>
                  </a:lnTo>
                  <a:lnTo>
                    <a:pt x="5996054" y="1837019"/>
                  </a:lnTo>
                  <a:lnTo>
                    <a:pt x="5976300" y="1876380"/>
                  </a:lnTo>
                  <a:lnTo>
                    <a:pt x="5951811" y="1912632"/>
                  </a:lnTo>
                  <a:lnTo>
                    <a:pt x="5922994" y="1945368"/>
                  </a:lnTo>
                  <a:lnTo>
                    <a:pt x="5890256" y="1974182"/>
                  </a:lnTo>
                  <a:lnTo>
                    <a:pt x="5854003" y="1998668"/>
                  </a:lnTo>
                  <a:lnTo>
                    <a:pt x="5814643" y="2018420"/>
                  </a:lnTo>
                  <a:lnTo>
                    <a:pt x="5772581" y="2033031"/>
                  </a:lnTo>
                  <a:lnTo>
                    <a:pt x="5728224" y="2042096"/>
                  </a:lnTo>
                  <a:lnTo>
                    <a:pt x="5681980" y="2045208"/>
                  </a:lnTo>
                  <a:lnTo>
                    <a:pt x="340867" y="2045208"/>
                  </a:lnTo>
                  <a:lnTo>
                    <a:pt x="294623" y="2042096"/>
                  </a:lnTo>
                  <a:lnTo>
                    <a:pt x="250266" y="2033031"/>
                  </a:lnTo>
                  <a:lnTo>
                    <a:pt x="208204" y="2018420"/>
                  </a:lnTo>
                  <a:lnTo>
                    <a:pt x="168844" y="1998668"/>
                  </a:lnTo>
                  <a:lnTo>
                    <a:pt x="132591" y="1974182"/>
                  </a:lnTo>
                  <a:lnTo>
                    <a:pt x="99853" y="1945368"/>
                  </a:lnTo>
                  <a:lnTo>
                    <a:pt x="71036" y="1912632"/>
                  </a:lnTo>
                  <a:lnTo>
                    <a:pt x="46547" y="1876380"/>
                  </a:lnTo>
                  <a:lnTo>
                    <a:pt x="26793" y="1837019"/>
                  </a:lnTo>
                  <a:lnTo>
                    <a:pt x="12179" y="1794954"/>
                  </a:lnTo>
                  <a:lnTo>
                    <a:pt x="3112" y="1750592"/>
                  </a:lnTo>
                  <a:lnTo>
                    <a:pt x="0" y="1704339"/>
                  </a:lnTo>
                  <a:lnTo>
                    <a:pt x="0" y="340868"/>
                  </a:lnTo>
                  <a:close/>
                </a:path>
              </a:pathLst>
            </a:custGeom>
            <a:ln w="609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4"/>
          <p:cNvSpPr txBox="1"/>
          <p:nvPr/>
        </p:nvSpPr>
        <p:spPr>
          <a:xfrm>
            <a:off x="6517633" y="4999545"/>
            <a:ext cx="54184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Strong</a:t>
            </a:r>
            <a:r>
              <a:rPr sz="1800" spc="-5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upward</a:t>
            </a:r>
            <a:r>
              <a:rPr sz="1800" spc="-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trend</a:t>
            </a:r>
            <a:r>
              <a:rPr sz="1800" spc="-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expected</a:t>
            </a:r>
            <a:r>
              <a:rPr sz="1800" spc="-4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continue</a:t>
            </a:r>
            <a:r>
              <a:rPr sz="1800" spc="-4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into</a:t>
            </a:r>
            <a:r>
              <a:rPr sz="1800" spc="-6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2030s,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led</a:t>
            </a:r>
            <a:r>
              <a:rPr sz="1800" spc="-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sustained</a:t>
            </a:r>
            <a:r>
              <a:rPr sz="1800" spc="-2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growth</a:t>
            </a:r>
            <a:r>
              <a:rPr sz="1800" spc="-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villa</a:t>
            </a:r>
            <a:r>
              <a:rPr sz="1800" spc="-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prices</a:t>
            </a:r>
            <a:r>
              <a:rPr sz="1800" spc="-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high-demand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zones</a:t>
            </a:r>
            <a:r>
              <a:rPr sz="1800" spc="-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like</a:t>
            </a:r>
            <a:r>
              <a:rPr sz="1800" spc="-5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Palm</a:t>
            </a:r>
            <a:r>
              <a:rPr sz="1800" spc="-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Jumeirah</a:t>
            </a:r>
            <a:r>
              <a:rPr sz="1800" spc="-5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Marsa</a:t>
            </a:r>
            <a:r>
              <a:rPr sz="1800" spc="-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Dubai.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65"/>
          <p:cNvGrpSpPr/>
          <p:nvPr/>
        </p:nvGrpSpPr>
        <p:grpSpPr>
          <a:xfrm>
            <a:off x="172720" y="6092698"/>
            <a:ext cx="11813169" cy="633222"/>
            <a:chOff x="598931" y="6096000"/>
            <a:chExt cx="11424285" cy="609600"/>
          </a:xfrm>
        </p:grpSpPr>
        <p:sp>
          <p:nvSpPr>
            <p:cNvPr id="17" name="object 66"/>
            <p:cNvSpPr/>
            <p:nvPr/>
          </p:nvSpPr>
          <p:spPr>
            <a:xfrm>
              <a:off x="598931" y="6096000"/>
              <a:ext cx="11424285" cy="609600"/>
            </a:xfrm>
            <a:custGeom>
              <a:avLst/>
              <a:gdLst/>
              <a:ahLst/>
              <a:cxnLst/>
              <a:rect l="l" t="t" r="r" b="b"/>
              <a:pathLst>
                <a:path w="11424285" h="609600">
                  <a:moveTo>
                    <a:pt x="7422896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422896" y="609600"/>
                  </a:lnTo>
                  <a:lnTo>
                    <a:pt x="7422896" y="381000"/>
                  </a:lnTo>
                  <a:lnTo>
                    <a:pt x="11271504" y="381000"/>
                  </a:lnTo>
                  <a:lnTo>
                    <a:pt x="11271504" y="457200"/>
                  </a:lnTo>
                  <a:lnTo>
                    <a:pt x="11423904" y="304800"/>
                  </a:lnTo>
                  <a:lnTo>
                    <a:pt x="11271504" y="152400"/>
                  </a:lnTo>
                  <a:lnTo>
                    <a:pt x="11271504" y="228600"/>
                  </a:lnTo>
                  <a:lnTo>
                    <a:pt x="7422896" y="228600"/>
                  </a:lnTo>
                  <a:lnTo>
                    <a:pt x="7422896" y="0"/>
                  </a:lnTo>
                  <a:close/>
                </a:path>
              </a:pathLst>
            </a:custGeom>
            <a:solidFill>
              <a:srgbClr val="D6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7"/>
            <p:cNvSpPr/>
            <p:nvPr/>
          </p:nvSpPr>
          <p:spPr>
            <a:xfrm>
              <a:off x="598931" y="6096000"/>
              <a:ext cx="11424285" cy="609600"/>
            </a:xfrm>
            <a:custGeom>
              <a:avLst/>
              <a:gdLst/>
              <a:ahLst/>
              <a:cxnLst/>
              <a:rect l="l" t="t" r="r" b="b"/>
              <a:pathLst>
                <a:path w="11424285" h="609600">
                  <a:moveTo>
                    <a:pt x="0" y="0"/>
                  </a:moveTo>
                  <a:lnTo>
                    <a:pt x="7422896" y="0"/>
                  </a:lnTo>
                  <a:lnTo>
                    <a:pt x="7422896" y="228600"/>
                  </a:lnTo>
                  <a:lnTo>
                    <a:pt x="11271504" y="228600"/>
                  </a:lnTo>
                  <a:lnTo>
                    <a:pt x="11271504" y="152400"/>
                  </a:lnTo>
                  <a:lnTo>
                    <a:pt x="11423904" y="304800"/>
                  </a:lnTo>
                  <a:lnTo>
                    <a:pt x="11271504" y="457200"/>
                  </a:lnTo>
                  <a:lnTo>
                    <a:pt x="11271504" y="381000"/>
                  </a:lnTo>
                  <a:lnTo>
                    <a:pt x="7422896" y="381000"/>
                  </a:lnTo>
                  <a:lnTo>
                    <a:pt x="7422896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68"/>
          <p:cNvSpPr txBox="1"/>
          <p:nvPr/>
        </p:nvSpPr>
        <p:spPr>
          <a:xfrm>
            <a:off x="924864" y="6133591"/>
            <a:ext cx="6768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4950" marR="5080" indent="-149288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UAE</a:t>
            </a:r>
            <a:r>
              <a:rPr sz="1600" spc="-5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property</a:t>
            </a:r>
            <a:r>
              <a:rPr sz="1600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Calibri"/>
                <a:cs typeface="Calibri"/>
              </a:rPr>
              <a:t>market</a:t>
            </a:r>
            <a:r>
              <a:rPr sz="1600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entering</a:t>
            </a:r>
            <a:r>
              <a:rPr sz="1600" spc="-4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2025</a:t>
            </a:r>
            <a:r>
              <a:rPr sz="1600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with</a:t>
            </a:r>
            <a:r>
              <a:rPr sz="1600" spc="-5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strong</a:t>
            </a:r>
            <a:r>
              <a:rPr sz="1600" spc="-5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momentum</a:t>
            </a:r>
            <a:r>
              <a:rPr sz="1600" spc="-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–</a:t>
            </a:r>
            <a:r>
              <a:rPr sz="1600" spc="-5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Villas</a:t>
            </a:r>
            <a:r>
              <a:rPr sz="1600" spc="-7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Calibri"/>
                <a:cs typeface="Calibri"/>
              </a:rPr>
              <a:t>emerging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zones</a:t>
            </a:r>
            <a:r>
              <a:rPr sz="1600" spc="-3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Calibri"/>
                <a:cs typeface="Calibri"/>
              </a:rPr>
              <a:t>expected</a:t>
            </a:r>
            <a:r>
              <a:rPr sz="1600" spc="-5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to</a:t>
            </a:r>
            <a:r>
              <a:rPr sz="1600" spc="-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lead</a:t>
            </a:r>
            <a:r>
              <a:rPr sz="1600" spc="-6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next</a:t>
            </a:r>
            <a:r>
              <a:rPr sz="1600" spc="-5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66"/>
                </a:solidFill>
                <a:latin typeface="Calibri"/>
                <a:cs typeface="Calibri"/>
              </a:rPr>
              <a:t>growth</a:t>
            </a:r>
            <a:r>
              <a:rPr sz="1600" spc="-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Calibri"/>
                <a:cs typeface="Calibri"/>
              </a:rPr>
              <a:t>cycle.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0" name="object 44"/>
          <p:cNvSpPr txBox="1"/>
          <p:nvPr/>
        </p:nvSpPr>
        <p:spPr>
          <a:xfrm>
            <a:off x="6257823" y="756797"/>
            <a:ext cx="6060625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75"/>
              </a:lnSpc>
              <a:spcBef>
                <a:spcPts val="100"/>
              </a:spcBef>
              <a:tabLst>
                <a:tab pos="5708650" algn="l"/>
              </a:tabLst>
            </a:pPr>
            <a:r>
              <a:rPr sz="2400" b="1" baseline="1543" dirty="0" smtClean="0">
                <a:latin typeface="Calibri"/>
                <a:cs typeface="Calibri"/>
              </a:rPr>
              <a:t>10-</a:t>
            </a:r>
            <a:r>
              <a:rPr sz="2400" b="1" spc="-44" baseline="1543" dirty="0" smtClean="0">
                <a:latin typeface="Calibri"/>
                <a:cs typeface="Calibri"/>
              </a:rPr>
              <a:t> </a:t>
            </a:r>
            <a:r>
              <a:rPr sz="2400" b="1" spc="-37" baseline="1543" dirty="0">
                <a:latin typeface="Calibri"/>
                <a:cs typeface="Calibri"/>
              </a:rPr>
              <a:t>Year</a:t>
            </a:r>
            <a:r>
              <a:rPr sz="2400" b="1" spc="-44" baseline="1543" dirty="0">
                <a:latin typeface="Calibri"/>
                <a:cs typeface="Calibri"/>
              </a:rPr>
              <a:t> </a:t>
            </a:r>
            <a:r>
              <a:rPr sz="2400" b="1" baseline="1543" dirty="0" smtClean="0">
                <a:latin typeface="Calibri"/>
                <a:cs typeface="Calibri"/>
              </a:rPr>
              <a:t>price</a:t>
            </a:r>
            <a:r>
              <a:rPr lang="en-US" sz="2400" b="1" baseline="1543" dirty="0" smtClean="0">
                <a:latin typeface="Calibri"/>
                <a:cs typeface="Calibri"/>
              </a:rPr>
              <a:t> per sqft and</a:t>
            </a:r>
            <a:r>
              <a:rPr sz="2400" b="1" spc="-75" baseline="1543" dirty="0" smtClean="0">
                <a:latin typeface="Calibri"/>
                <a:cs typeface="Calibri"/>
              </a:rPr>
              <a:t> </a:t>
            </a:r>
            <a:r>
              <a:rPr sz="2400" b="1" baseline="1543" dirty="0">
                <a:latin typeface="Calibri"/>
                <a:cs typeface="Calibri"/>
              </a:rPr>
              <a:t>growth:</a:t>
            </a:r>
            <a:r>
              <a:rPr sz="2400" b="1" spc="-60" baseline="1543" dirty="0">
                <a:latin typeface="Calibri"/>
                <a:cs typeface="Calibri"/>
              </a:rPr>
              <a:t> </a:t>
            </a:r>
            <a:r>
              <a:rPr sz="2400" b="1" baseline="1543" dirty="0">
                <a:latin typeface="Calibri"/>
                <a:cs typeface="Calibri"/>
              </a:rPr>
              <a:t>Villa</a:t>
            </a:r>
            <a:r>
              <a:rPr sz="2400" b="1" spc="-75" baseline="1543" dirty="0">
                <a:latin typeface="Calibri"/>
                <a:cs typeface="Calibri"/>
              </a:rPr>
              <a:t> </a:t>
            </a:r>
            <a:r>
              <a:rPr sz="2400" b="1" baseline="1543" dirty="0">
                <a:latin typeface="Calibri"/>
                <a:cs typeface="Calibri"/>
              </a:rPr>
              <a:t>vs</a:t>
            </a:r>
            <a:r>
              <a:rPr sz="2400" b="1" spc="-52" baseline="1543" dirty="0">
                <a:latin typeface="Calibri"/>
                <a:cs typeface="Calibri"/>
              </a:rPr>
              <a:t> </a:t>
            </a:r>
            <a:r>
              <a:rPr sz="2400" b="1" spc="-15" baseline="1543" dirty="0">
                <a:latin typeface="Calibri"/>
                <a:cs typeface="Calibri"/>
              </a:rPr>
              <a:t>Apartments(Units</a:t>
            </a:r>
            <a:r>
              <a:rPr sz="2400" b="1" spc="-15" baseline="1543" dirty="0" smtClean="0">
                <a:latin typeface="Calibri"/>
                <a:cs typeface="Calibri"/>
              </a:rPr>
              <a:t>)</a:t>
            </a:r>
            <a:endParaRPr sz="2400" baseline="1543" dirty="0"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8136" y="6628382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rPr dirty="0"/>
              <a:t>*Note: 2025 figures represent H1 data only</a:t>
            </a:r>
          </a:p>
        </p:txBody>
      </p:sp>
    </p:spTree>
    <p:extLst>
      <p:ext uri="{BB962C8B-B14F-4D97-AF65-F5344CB8AC3E}">
        <p14:creationId xmlns:p14="http://schemas.microsoft.com/office/powerpoint/2010/main" val="400845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66428"/>
              </p:ext>
            </p:extLst>
          </p:nvPr>
        </p:nvGraphicFramePr>
        <p:xfrm>
          <a:off x="0" y="857149"/>
          <a:ext cx="5699759" cy="295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bject 34"/>
          <p:cNvSpPr txBox="1">
            <a:spLocks noGrp="1"/>
          </p:cNvSpPr>
          <p:nvPr>
            <p:ph type="title"/>
          </p:nvPr>
        </p:nvSpPr>
        <p:spPr>
          <a:xfrm>
            <a:off x="2645410" y="105866"/>
            <a:ext cx="98513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/>
              <a:t>UAE‘s</a:t>
            </a:r>
            <a:r>
              <a:rPr sz="2000" b="1" spc="-105" dirty="0"/>
              <a:t> </a:t>
            </a:r>
            <a:r>
              <a:rPr sz="2000" b="1" dirty="0"/>
              <a:t>Real</a:t>
            </a:r>
            <a:r>
              <a:rPr sz="2000" b="1" spc="-110" dirty="0"/>
              <a:t> </a:t>
            </a:r>
            <a:r>
              <a:rPr sz="2000" b="1" dirty="0"/>
              <a:t>Estate</a:t>
            </a:r>
            <a:r>
              <a:rPr sz="2000" b="1" spc="-110" dirty="0"/>
              <a:t> </a:t>
            </a:r>
            <a:r>
              <a:rPr sz="2000" b="1" dirty="0"/>
              <a:t>Giants:</a:t>
            </a:r>
            <a:r>
              <a:rPr sz="2000" b="1" spc="-120" dirty="0"/>
              <a:t> </a:t>
            </a:r>
            <a:r>
              <a:rPr sz="2000" b="1" dirty="0"/>
              <a:t>Performance</a:t>
            </a:r>
            <a:r>
              <a:rPr sz="2000" b="1" spc="-110" dirty="0"/>
              <a:t> </a:t>
            </a:r>
            <a:r>
              <a:rPr sz="2000" b="1" dirty="0"/>
              <a:t>and</a:t>
            </a:r>
            <a:r>
              <a:rPr sz="2000" b="1" spc="-120" dirty="0"/>
              <a:t> </a:t>
            </a:r>
            <a:r>
              <a:rPr sz="2000" b="1" dirty="0"/>
              <a:t>Future</a:t>
            </a:r>
            <a:r>
              <a:rPr sz="2000" b="1" spc="-110" dirty="0"/>
              <a:t> </a:t>
            </a:r>
            <a:r>
              <a:rPr sz="2000" b="1" spc="-10" dirty="0"/>
              <a:t>Outlook</a:t>
            </a:r>
            <a:endParaRPr sz="2000" b="1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89217"/>
              </p:ext>
            </p:extLst>
          </p:nvPr>
        </p:nvGraphicFramePr>
        <p:xfrm>
          <a:off x="4938700" y="4128254"/>
          <a:ext cx="3616961" cy="274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4103"/>
              </p:ext>
            </p:extLst>
          </p:nvPr>
        </p:nvGraphicFramePr>
        <p:xfrm>
          <a:off x="8178800" y="4097493"/>
          <a:ext cx="4013200" cy="279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6461759" y="4029948"/>
            <a:ext cx="442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cs typeface="Calibri"/>
              </a:rPr>
              <a:t>Developer</a:t>
            </a:r>
            <a:r>
              <a:rPr lang="en-US" b="1" spc="-40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Market</a:t>
            </a:r>
            <a:r>
              <a:rPr lang="en-US" b="1" spc="-4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Share</a:t>
            </a:r>
            <a:r>
              <a:rPr lang="en-US" b="1" spc="-4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Comparison</a:t>
            </a:r>
            <a:r>
              <a:rPr lang="en-US" b="1" spc="-45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(2024)</a:t>
            </a:r>
            <a:endParaRPr lang="en-US" dirty="0">
              <a:cs typeface="Calibri"/>
            </a:endParaRPr>
          </a:p>
        </p:txBody>
      </p:sp>
      <p:sp>
        <p:nvSpPr>
          <p:cNvPr id="11" name="object 191"/>
          <p:cNvSpPr txBox="1"/>
          <p:nvPr/>
        </p:nvSpPr>
        <p:spPr>
          <a:xfrm>
            <a:off x="1482406" y="562340"/>
            <a:ext cx="30803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cs typeface="Calibri"/>
              </a:rPr>
              <a:t>Dubai</a:t>
            </a:r>
            <a:r>
              <a:rPr sz="1200" b="1" spc="-15" dirty="0">
                <a:cs typeface="Calibri"/>
              </a:rPr>
              <a:t> </a:t>
            </a:r>
            <a:r>
              <a:rPr sz="1200" b="1" spc="-10" dirty="0">
                <a:cs typeface="Calibri"/>
              </a:rPr>
              <a:t>Developer</a:t>
            </a:r>
            <a:r>
              <a:rPr sz="1200" b="1" spc="-35" dirty="0">
                <a:cs typeface="Calibri"/>
              </a:rPr>
              <a:t> </a:t>
            </a:r>
            <a:r>
              <a:rPr sz="1200" b="1" dirty="0">
                <a:cs typeface="Calibri"/>
              </a:rPr>
              <a:t>Revenue</a:t>
            </a:r>
            <a:r>
              <a:rPr sz="1200" b="1" spc="-35" dirty="0">
                <a:cs typeface="Calibri"/>
              </a:rPr>
              <a:t> </a:t>
            </a:r>
            <a:r>
              <a:rPr sz="1200" b="1" dirty="0">
                <a:cs typeface="Calibri"/>
              </a:rPr>
              <a:t>Timeline</a:t>
            </a:r>
            <a:r>
              <a:rPr sz="1200" b="1" spc="-30" dirty="0">
                <a:cs typeface="Calibri"/>
              </a:rPr>
              <a:t> </a:t>
            </a:r>
            <a:r>
              <a:rPr sz="1200" b="1" spc="-10" dirty="0">
                <a:cs typeface="Calibri"/>
              </a:rPr>
              <a:t>(2015–2024)</a:t>
            </a:r>
            <a:endParaRPr sz="1200" dirty="0">
              <a:cs typeface="Calibri"/>
            </a:endParaRPr>
          </a:p>
        </p:txBody>
      </p:sp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6149"/>
              </p:ext>
            </p:extLst>
          </p:nvPr>
        </p:nvGraphicFramePr>
        <p:xfrm>
          <a:off x="0" y="4029948"/>
          <a:ext cx="6045200" cy="286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1185930" y="3841374"/>
            <a:ext cx="3673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COVID Impact on Developer Revenue: Pre vs Post 2020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5809"/>
              </p:ext>
            </p:extLst>
          </p:nvPr>
        </p:nvGraphicFramePr>
        <p:xfrm>
          <a:off x="5810807" y="817213"/>
          <a:ext cx="5934153" cy="300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object 191"/>
          <p:cNvSpPr txBox="1"/>
          <p:nvPr/>
        </p:nvSpPr>
        <p:spPr>
          <a:xfrm>
            <a:off x="7426477" y="560830"/>
            <a:ext cx="36866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cs typeface="Calibri"/>
              </a:rPr>
              <a:t>Abu </a:t>
            </a:r>
            <a:r>
              <a:rPr sz="1200" b="1" dirty="0" smtClean="0">
                <a:cs typeface="Calibri"/>
              </a:rPr>
              <a:t>D</a:t>
            </a:r>
            <a:r>
              <a:rPr lang="en-US" sz="1200" b="1" dirty="0" smtClean="0">
                <a:cs typeface="Calibri"/>
              </a:rPr>
              <a:t>habi</a:t>
            </a:r>
            <a:r>
              <a:rPr sz="1200" b="1" spc="-15" dirty="0" smtClean="0">
                <a:cs typeface="Calibri"/>
              </a:rPr>
              <a:t> </a:t>
            </a:r>
            <a:r>
              <a:rPr sz="1200" b="1" spc="-10" dirty="0">
                <a:cs typeface="Calibri"/>
              </a:rPr>
              <a:t>Developer</a:t>
            </a:r>
            <a:r>
              <a:rPr sz="1200" b="1" spc="-35" dirty="0">
                <a:cs typeface="Calibri"/>
              </a:rPr>
              <a:t> </a:t>
            </a:r>
            <a:r>
              <a:rPr sz="1200" b="1" dirty="0">
                <a:cs typeface="Calibri"/>
              </a:rPr>
              <a:t>Revenue</a:t>
            </a:r>
            <a:r>
              <a:rPr sz="1200" b="1" spc="-35" dirty="0">
                <a:cs typeface="Calibri"/>
              </a:rPr>
              <a:t> </a:t>
            </a:r>
            <a:r>
              <a:rPr sz="1200" b="1" dirty="0">
                <a:cs typeface="Calibri"/>
              </a:rPr>
              <a:t>Timeline</a:t>
            </a:r>
            <a:r>
              <a:rPr sz="1200" b="1" spc="-30" dirty="0">
                <a:cs typeface="Calibri"/>
              </a:rPr>
              <a:t> </a:t>
            </a:r>
            <a:r>
              <a:rPr sz="1200" b="1" spc="-10" dirty="0">
                <a:cs typeface="Calibri"/>
              </a:rPr>
              <a:t>(2015–2024)</a:t>
            </a:r>
            <a:endParaRPr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/>
        </p:nvSpPr>
        <p:spPr>
          <a:xfrm>
            <a:off x="2597657" y="751841"/>
            <a:ext cx="7070597" cy="55470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65"/>
              </a:lnSpc>
              <a:spcBef>
                <a:spcPts val="95"/>
              </a:spcBef>
            </a:pPr>
            <a:r>
              <a:rPr sz="2800" b="1" spc="-1400" dirty="0">
                <a:latin typeface="Calibri"/>
                <a:cs typeface="Calibri"/>
              </a:rPr>
              <a:t>️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lang="en-US" sz="2800" b="1" spc="-15" dirty="0" smtClean="0">
                <a:latin typeface="Calibri"/>
                <a:cs typeface="Calibri"/>
              </a:rPr>
              <a:t>     </a:t>
            </a:r>
            <a:r>
              <a:rPr sz="2800" b="1" spc="-10" dirty="0" smtClean="0">
                <a:latin typeface="Calibri"/>
                <a:cs typeface="Calibri"/>
              </a:rPr>
              <a:t>Strategic</a:t>
            </a:r>
            <a:r>
              <a:rPr sz="2800" b="1" spc="-150" dirty="0" smtClean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Project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Milestones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(2018–2024)</a:t>
            </a:r>
            <a:endParaRPr sz="2800" dirty="0">
              <a:latin typeface="Calibri"/>
              <a:cs typeface="Calibri"/>
            </a:endParaRPr>
          </a:p>
          <a:p>
            <a:pPr marL="23495">
              <a:lnSpc>
                <a:spcPts val="1964"/>
              </a:lnSpc>
            </a:pPr>
            <a:r>
              <a:rPr sz="1800" dirty="0">
                <a:latin typeface="Calibri"/>
                <a:cs typeface="Calibri"/>
              </a:rPr>
              <a:t>2018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🏬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20" dirty="0">
                <a:latin typeface="Calibri"/>
                <a:cs typeface="Calibri"/>
              </a:rPr>
              <a:t>Yas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Expansion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(Aldar, </a:t>
            </a:r>
            <a:r>
              <a:rPr sz="1800" dirty="0">
                <a:latin typeface="Calibri"/>
                <a:cs typeface="Calibri"/>
              </a:rPr>
              <a:t>AED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1.1B)</a:t>
            </a:r>
            <a:endParaRPr sz="1800" dirty="0">
              <a:latin typeface="Calibri"/>
              <a:cs typeface="Calibri"/>
            </a:endParaRPr>
          </a:p>
          <a:p>
            <a:pPr marL="23495" marR="102361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2020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900" dirty="0">
                <a:latin typeface="Calibri"/>
                <a:cs typeface="Calibri"/>
              </a:rPr>
              <a:t>️</a:t>
            </a:r>
            <a:r>
              <a:rPr sz="1800" dirty="0">
                <a:latin typeface="Calibri"/>
                <a:cs typeface="Calibri"/>
              </a:rPr>
              <a:t> Dubai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Creek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Tower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(Emaar,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1.8B,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paused) </a:t>
            </a:r>
            <a:r>
              <a:rPr sz="1800" dirty="0">
                <a:latin typeface="Calibri"/>
                <a:cs typeface="Calibri"/>
              </a:rPr>
              <a:t>2022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spc="-900" dirty="0">
                <a:latin typeface="Calibri"/>
                <a:cs typeface="Calibri"/>
              </a:rPr>
              <a:t>️</a:t>
            </a:r>
            <a:r>
              <a:rPr sz="1800" dirty="0">
                <a:latin typeface="Calibri"/>
                <a:cs typeface="Calibri"/>
              </a:rPr>
              <a:t> Dubai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Hills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(Emaar,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1.3B)</a:t>
            </a:r>
            <a:endParaRPr sz="1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2023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🌊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spc="-20" dirty="0">
                <a:latin typeface="Calibri"/>
                <a:cs typeface="Calibri"/>
              </a:rPr>
              <a:t>Yas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Completion</a:t>
            </a:r>
            <a:r>
              <a:rPr sz="1800" spc="-20" dirty="0">
                <a:latin typeface="Calibri"/>
                <a:cs typeface="Calibri"/>
              </a:rPr>
              <a:t> (Aldar,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1.2B)</a:t>
            </a:r>
            <a:endParaRPr sz="1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2024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spc="-900" dirty="0">
                <a:latin typeface="Calibri"/>
                <a:cs typeface="Calibri"/>
              </a:rPr>
              <a:t>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Saadiyat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Villas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 </a:t>
            </a:r>
            <a:r>
              <a:rPr sz="1800" spc="-20" dirty="0">
                <a:latin typeface="Calibri"/>
                <a:cs typeface="Calibri"/>
              </a:rPr>
              <a:t>(Aldar,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1.1B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forecast)</a:t>
            </a:r>
            <a:endParaRPr sz="1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2024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🌳</a:t>
            </a:r>
            <a:r>
              <a:rPr sz="1800" spc="-10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Calibri"/>
                <a:cs typeface="Calibri"/>
              </a:rPr>
              <a:t>Reem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Hills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(Q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~AED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1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sz="2800" b="1" spc="1510" dirty="0">
                <a:latin typeface="Segoe UI"/>
                <a:cs typeface="Segoe UI"/>
              </a:rPr>
              <a:t>📈</a:t>
            </a:r>
            <a:r>
              <a:rPr sz="2800" b="1" spc="-195" dirty="0">
                <a:latin typeface="Segoe UI"/>
                <a:cs typeface="Segoe UI"/>
              </a:rPr>
              <a:t> </a:t>
            </a:r>
            <a:r>
              <a:rPr sz="2800" b="1" dirty="0">
                <a:latin typeface="Calibri"/>
                <a:cs typeface="Calibri"/>
              </a:rPr>
              <a:t>2024–2025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Outlook</a:t>
            </a:r>
            <a:endParaRPr sz="2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→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Mid-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communities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UAE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</a:t>
            </a:r>
            <a:endParaRPr sz="1800" dirty="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2024–25.</a:t>
            </a:r>
            <a:endParaRPr sz="1800" dirty="0">
              <a:latin typeface="Calibri"/>
              <a:cs typeface="Calibri"/>
            </a:endParaRPr>
          </a:p>
          <a:p>
            <a:pPr marL="23495" marR="15240" indent="165735">
              <a:lnSpc>
                <a:spcPct val="100000"/>
              </a:lnSpc>
              <a:spcBef>
                <a:spcPts val="5"/>
              </a:spcBef>
              <a:buChar char="•"/>
              <a:tabLst>
                <a:tab pos="189230" algn="l"/>
              </a:tabLst>
            </a:pPr>
            <a:r>
              <a:rPr sz="1800" spc="-10" dirty="0">
                <a:latin typeface="Calibri"/>
                <a:cs typeface="Calibri"/>
              </a:rPr>
              <a:t>Forecasted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expansion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+8%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suburban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Dubai </a:t>
            </a:r>
            <a:r>
              <a:rPr sz="1800" dirty="0">
                <a:latin typeface="Calibri"/>
                <a:cs typeface="Calibri"/>
              </a:rPr>
              <a:t>South,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Saadiyat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Island,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Hills)</a:t>
            </a:r>
            <a:endParaRPr sz="1800" dirty="0">
              <a:latin typeface="Calibri"/>
              <a:cs typeface="Calibri"/>
            </a:endParaRPr>
          </a:p>
          <a:p>
            <a:pPr marL="189230" indent="-165735">
              <a:lnSpc>
                <a:spcPct val="100000"/>
              </a:lnSpc>
              <a:buChar char="•"/>
              <a:tabLst>
                <a:tab pos="189230" algn="l"/>
              </a:tabLst>
            </a:pPr>
            <a:r>
              <a:rPr sz="1800" spc="-10" dirty="0">
                <a:latin typeface="Calibri"/>
                <a:cs typeface="Calibri"/>
              </a:rPr>
              <a:t>Developers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Aldar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mid-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endParaRPr sz="1800" dirty="0">
              <a:latin typeface="Calibri"/>
              <a:cs typeface="Calibri"/>
            </a:endParaRPr>
          </a:p>
          <a:p>
            <a:pPr marL="23495" marR="424815" indent="165735">
              <a:lnSpc>
                <a:spcPct val="100000"/>
              </a:lnSpc>
              <a:buChar char="•"/>
              <a:tabLst>
                <a:tab pos="189230" algn="l"/>
              </a:tabLst>
            </a:pPr>
            <a:r>
              <a:rPr sz="1800" spc="-10" dirty="0">
                <a:latin typeface="Calibri"/>
                <a:cs typeface="Calibri"/>
              </a:rPr>
              <a:t>Increased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policy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fueling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affordability-driven demand</a:t>
            </a:r>
            <a:endParaRPr sz="1800" dirty="0">
              <a:latin typeface="Calibri"/>
              <a:cs typeface="Calibri"/>
            </a:endParaRPr>
          </a:p>
          <a:p>
            <a:pPr marL="189865" indent="-16637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shifts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ultra-</a:t>
            </a:r>
            <a:r>
              <a:rPr sz="1800" dirty="0">
                <a:latin typeface="Calibri"/>
                <a:cs typeface="Calibri"/>
              </a:rPr>
              <a:t>luxury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community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living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mixed-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455417" y="132080"/>
            <a:ext cx="1078758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/>
              <a:t>UAE‘s</a:t>
            </a:r>
            <a:r>
              <a:rPr sz="2000" b="1" spc="-105" dirty="0"/>
              <a:t> </a:t>
            </a:r>
            <a:r>
              <a:rPr sz="2000" b="1" dirty="0"/>
              <a:t>Real</a:t>
            </a:r>
            <a:r>
              <a:rPr sz="2000" b="1" spc="-110" dirty="0"/>
              <a:t> </a:t>
            </a:r>
            <a:r>
              <a:rPr sz="2000" b="1" dirty="0"/>
              <a:t>Estate</a:t>
            </a:r>
            <a:r>
              <a:rPr sz="2000" b="1" spc="-95" dirty="0"/>
              <a:t> </a:t>
            </a:r>
            <a:r>
              <a:rPr sz="2000" b="1" dirty="0"/>
              <a:t>Giants:</a:t>
            </a:r>
            <a:r>
              <a:rPr sz="2000" b="1" spc="-100" dirty="0"/>
              <a:t> </a:t>
            </a:r>
            <a:r>
              <a:rPr sz="2000" b="1" spc="-10" dirty="0"/>
              <a:t>Performance</a:t>
            </a:r>
            <a:r>
              <a:rPr sz="2000" b="1" spc="-85" dirty="0"/>
              <a:t> </a:t>
            </a:r>
            <a:r>
              <a:rPr sz="2000" b="1" dirty="0"/>
              <a:t>and</a:t>
            </a:r>
            <a:r>
              <a:rPr sz="2000" b="1" spc="-110" dirty="0"/>
              <a:t> </a:t>
            </a:r>
            <a:r>
              <a:rPr sz="2000" b="1" dirty="0"/>
              <a:t>Future</a:t>
            </a:r>
            <a:r>
              <a:rPr sz="2000" b="1" spc="-65" dirty="0"/>
              <a:t> </a:t>
            </a:r>
            <a:r>
              <a:rPr sz="2000" b="1" dirty="0"/>
              <a:t>Outlook</a:t>
            </a:r>
            <a:r>
              <a:rPr sz="2000" b="1" spc="-114" dirty="0"/>
              <a:t> </a:t>
            </a:r>
            <a:r>
              <a:rPr sz="2000" b="1" spc="-10" dirty="0"/>
              <a:t>continuing..</a:t>
            </a:r>
          </a:p>
        </p:txBody>
      </p:sp>
    </p:spTree>
    <p:extLst>
      <p:ext uri="{BB962C8B-B14F-4D97-AF65-F5344CB8AC3E}">
        <p14:creationId xmlns:p14="http://schemas.microsoft.com/office/powerpoint/2010/main" val="10835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2349500"/>
            <a:ext cx="524192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dirty="0">
                <a:latin typeface="Calibri"/>
                <a:cs typeface="Calibri"/>
              </a:rPr>
              <a:t>THE</a:t>
            </a:r>
            <a:r>
              <a:rPr sz="11500" b="0" spc="-15" dirty="0">
                <a:latin typeface="Calibri"/>
                <a:cs typeface="Calibri"/>
              </a:rPr>
              <a:t> </a:t>
            </a:r>
            <a:r>
              <a:rPr sz="11500" b="0" spc="-25" dirty="0">
                <a:latin typeface="Calibri"/>
                <a:cs typeface="Calibri"/>
              </a:rPr>
              <a:t>END</a:t>
            </a:r>
            <a:endParaRPr sz="1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82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552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Symbol</vt:lpstr>
      <vt:lpstr>Times New Roman</vt:lpstr>
      <vt:lpstr>Office Theme</vt:lpstr>
      <vt:lpstr>PowerPoint Presentation</vt:lpstr>
      <vt:lpstr>UAE Property Market- 10 Year(‘15 – ’25 H1) Evaluation at a Glance Continuing…</vt:lpstr>
      <vt:lpstr>UAE‘s Real Estate Giants: Performance and Future Outlook</vt:lpstr>
      <vt:lpstr>UAE‘s Real Estate Giants: Performance and Future Outlook continuing..</vt:lpstr>
      <vt:lpstr>THE END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Nafisa Islam</dc:creator>
  <cp:lastModifiedBy>Nafisa Islam</cp:lastModifiedBy>
  <cp:revision>25</cp:revision>
  <dcterms:created xsi:type="dcterms:W3CDTF">2025-06-20T13:28:14Z</dcterms:created>
  <dcterms:modified xsi:type="dcterms:W3CDTF">2025-06-20T17:10:27Z</dcterms:modified>
</cp:coreProperties>
</file>