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d1947b0ed9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d1947b0ed9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d1947b0ed9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d1947b0ed9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d1947b0ed9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d1947b0ed9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d1947b0ed9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d1947b0ed9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d1947b0ed9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d1947b0ed9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d1947b0ed9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d1947b0ed9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d1947b0ed9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d1947b0ed9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d22e3fb8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d22e3fb8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d2306aa14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d2306aa14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d2306aa14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d2306aa14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1947b0ed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d1947b0ed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d1947b0ed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d1947b0ed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d1947b0ed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d1947b0ed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d1947b0ed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d1947b0ed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d1947b0ed9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d1947b0ed9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d1947b0ed9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d1947b0ed9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d1947b0ed9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d1947b0ed9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d1947b0ed9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d1947b0ed9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Lab 2 - HMMs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HMM with Gaussian Emissions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Viterbi </a:t>
            </a:r>
            <a:r>
              <a:rPr lang="sv"/>
              <a:t>verification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017725"/>
            <a:ext cx="6155100" cy="16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sv"/>
              <a:t>Compute Viterbi log likelihoof for wordHMM[‘o’] and example[‘lmfcc’] and verify that you obtain the same result as in the example[‘vloglik’]</a:t>
            </a:r>
            <a:endParaRPr b="1"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242675" y="2571750"/>
            <a:ext cx="8520600" cy="19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sv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sv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"Does Viterbi algorithm work:"</a:t>
            </a:r>
            <a:r>
              <a:rPr lang="sv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viterbi_loglik</a:t>
            </a:r>
            <a:r>
              <a:rPr lang="sv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sv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path</a:t>
            </a:r>
            <a:r>
              <a:rPr lang="sv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sv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sv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sv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viterbi</a:t>
            </a:r>
            <a:r>
              <a:rPr lang="sv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sv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obsloglik</a:t>
            </a:r>
            <a:r>
              <a:rPr lang="sv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sv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np</a:t>
            </a:r>
            <a:r>
              <a:rPr lang="sv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.log(</a:t>
            </a:r>
            <a:r>
              <a:rPr lang="sv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wordHMMs_one</a:t>
            </a:r>
            <a:r>
              <a:rPr lang="sv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sv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"o"</a:t>
            </a:r>
            <a:r>
              <a:rPr lang="sv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sv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"startprob"</a:t>
            </a:r>
            <a:r>
              <a:rPr lang="sv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]),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sv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np</a:t>
            </a:r>
            <a:r>
              <a:rPr lang="sv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.log(</a:t>
            </a:r>
            <a:r>
              <a:rPr lang="sv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wordHMMs_one</a:t>
            </a:r>
            <a:r>
              <a:rPr lang="sv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sv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"o"</a:t>
            </a:r>
            <a:r>
              <a:rPr lang="sv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sv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"transmat"</a:t>
            </a:r>
            <a:r>
              <a:rPr lang="sv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][:</a:t>
            </a:r>
            <a:r>
              <a:rPr lang="sv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sv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sv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:</a:t>
            </a:r>
            <a:r>
              <a:rPr lang="sv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sv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sv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]),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sv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sv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np</a:t>
            </a:r>
            <a:r>
              <a:rPr lang="sv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.array_equal(</a:t>
            </a:r>
            <a:r>
              <a:rPr lang="sv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np</a:t>
            </a:r>
            <a:r>
              <a:rPr lang="sv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.round(</a:t>
            </a:r>
            <a:r>
              <a:rPr lang="sv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viterbi_loglik</a:t>
            </a:r>
            <a:r>
              <a:rPr lang="sv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sv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sv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lang="sv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np</a:t>
            </a:r>
            <a:r>
              <a:rPr lang="sv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.round(</a:t>
            </a:r>
            <a:r>
              <a:rPr lang="sv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example</a:t>
            </a:r>
            <a:r>
              <a:rPr lang="sv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sv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"vloglik"</a:t>
            </a:r>
            <a:r>
              <a:rPr lang="sv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], </a:t>
            </a:r>
            <a:r>
              <a:rPr lang="sv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sv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)))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Does Viterbi algorithm work:</a:t>
            </a:r>
            <a:endParaRPr sz="10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Viterbi - Best path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152475"/>
            <a:ext cx="2926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Log alpha generated from the forward path.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sv"/>
              <a:t>The red is the viterbi path.</a:t>
            </a:r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500" y="622300"/>
            <a:ext cx="5905500" cy="447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Mistakes counted if winner is model with max viterbi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6000750" y="1152475"/>
            <a:ext cx="2831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Very similar to Forward Don’t know why they are the same.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v"/>
              <a:t>Regarding CPU usage: Seems that Viterbi is better as it uses dynamic programming. Both are equally computationally expensive however because of dynamic programming Viterbi uses less CPU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25"/>
            <a:ext cx="6000750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Backward Algorithm verification</a:t>
            </a:r>
            <a:endParaRPr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311700" y="1152475"/>
            <a:ext cx="6457200" cy="38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9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sv" sz="9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sv" sz="9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backward</a:t>
            </a:r>
            <a:r>
              <a:rPr lang="sv" sz="9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sv" sz="9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log_emlik</a:t>
            </a:r>
            <a:r>
              <a:rPr lang="sv" sz="9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sv" sz="9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log_startprob</a:t>
            </a:r>
            <a:r>
              <a:rPr lang="sv" sz="9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sv" sz="9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log_transmat</a:t>
            </a:r>
            <a:r>
              <a:rPr lang="sv" sz="9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9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9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sv" sz="9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"""Backward (beta) probabilities in log domain.</a:t>
            </a:r>
            <a:endParaRPr sz="9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9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Args:</a:t>
            </a:r>
            <a:endParaRPr sz="9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9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log_emlik: NxM array of emission log likelihoods, N frames, M states</a:t>
            </a:r>
            <a:endParaRPr sz="9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9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log_startprob: log probability to start in state i</a:t>
            </a:r>
            <a:endParaRPr sz="9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9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log_transmat: transition log probability from state i to j</a:t>
            </a:r>
            <a:endParaRPr sz="9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9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Output:</a:t>
            </a:r>
            <a:endParaRPr sz="9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9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backward_prob: NxM array of backward log probabilities for each of the M states in the model</a:t>
            </a:r>
            <a:endParaRPr sz="9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9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9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9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Formula from the slides:</a:t>
            </a:r>
            <a:endParaRPr sz="9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9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Log (β[T-1][i]) = log(1) = 0</a:t>
            </a:r>
            <a:endParaRPr sz="9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9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Log (β[t][i]) = log(Σj=1-&gt;N(a[t][j] * b[j](X[t+1]) * β[t+1][j]))</a:t>
            </a:r>
            <a:endParaRPr sz="9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9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Where a is the transition matrix, b is the emission matrix, and β is the backward matrix</a:t>
            </a:r>
            <a:endParaRPr sz="9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9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"""</a:t>
            </a:r>
            <a:endParaRPr sz="9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9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sv" sz="9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backward_probs</a:t>
            </a:r>
            <a:r>
              <a:rPr lang="sv" sz="9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sv" sz="9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sv" sz="9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sv" sz="9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np</a:t>
            </a:r>
            <a:r>
              <a:rPr lang="sv" sz="9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sv" sz="9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zeros</a:t>
            </a:r>
            <a:r>
              <a:rPr lang="sv" sz="9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sv" sz="9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log_emlik</a:t>
            </a:r>
            <a:r>
              <a:rPr lang="sv" sz="9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.shape)</a:t>
            </a:r>
            <a:endParaRPr sz="9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9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sv" sz="9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sv" sz="9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sv" sz="9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timestep</a:t>
            </a:r>
            <a:r>
              <a:rPr lang="sv" sz="9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sv" sz="9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sv" sz="9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sv" sz="9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reversed</a:t>
            </a:r>
            <a:r>
              <a:rPr lang="sv" sz="9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sv" sz="9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sv" sz="9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sv" sz="9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backward_probs</a:t>
            </a:r>
            <a:r>
              <a:rPr lang="sv" sz="9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sv" sz="9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shape</a:t>
            </a:r>
            <a:r>
              <a:rPr lang="sv" sz="9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sv" sz="9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sv" sz="9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sv" sz="9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sv" sz="9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sv" sz="9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)):</a:t>
            </a:r>
            <a:endParaRPr sz="9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9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sv" sz="9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sv" sz="9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sv" sz="9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sv" sz="9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sv" sz="9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sv" sz="9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sv" sz="9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sv" sz="9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sv" sz="9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backward_probs</a:t>
            </a:r>
            <a:r>
              <a:rPr lang="sv" sz="9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sv" sz="9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shape</a:t>
            </a:r>
            <a:r>
              <a:rPr lang="sv" sz="9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sv" sz="9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sv" sz="9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]):</a:t>
            </a:r>
            <a:endParaRPr sz="9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9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sv" sz="9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backward_probs</a:t>
            </a:r>
            <a:r>
              <a:rPr lang="sv" sz="9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sv" sz="9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timestep</a:t>
            </a:r>
            <a:r>
              <a:rPr lang="sv" sz="9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,</a:t>
            </a:r>
            <a:r>
              <a:rPr lang="sv" sz="9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sv" sz="9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sv" sz="9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sv" sz="9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sv" sz="9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logsumexp</a:t>
            </a:r>
            <a:r>
              <a:rPr lang="sv" sz="9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sv" sz="9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log_transmat</a:t>
            </a:r>
            <a:r>
              <a:rPr lang="sv" sz="9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sv" sz="9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sv" sz="9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,:</a:t>
            </a:r>
            <a:r>
              <a:rPr lang="sv" sz="9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sv" sz="9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sv" sz="9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sv" sz="9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sv" sz="9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sv" sz="9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log_emlik</a:t>
            </a:r>
            <a:r>
              <a:rPr lang="sv" sz="9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sv" sz="9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timestep</a:t>
            </a:r>
            <a:r>
              <a:rPr lang="sv" sz="9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sv" sz="9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sv" sz="9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,:] </a:t>
            </a:r>
            <a:r>
              <a:rPr lang="sv" sz="9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sv" sz="9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sv" sz="9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backward_probs</a:t>
            </a:r>
            <a:r>
              <a:rPr lang="sv" sz="9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sv" sz="9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timestep</a:t>
            </a:r>
            <a:r>
              <a:rPr lang="sv" sz="9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sv" sz="9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sv" sz="9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,:])</a:t>
            </a:r>
            <a:endParaRPr sz="9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9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sv" sz="9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sv" sz="9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sv" sz="9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backward_probs</a:t>
            </a:r>
            <a:endParaRPr sz="950">
              <a:solidFill>
                <a:srgbClr val="9CDCFE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5"/>
          <p:cNvSpPr txBox="1"/>
          <p:nvPr/>
        </p:nvSpPr>
        <p:spPr>
          <a:xfrm>
            <a:off x="5832300" y="1017725"/>
            <a:ext cx="3000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Does Backward algorithm work:</a:t>
            </a:r>
            <a:endParaRPr sz="10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/>
          </a:p>
        </p:txBody>
      </p:sp>
      <p:sp>
        <p:nvSpPr>
          <p:cNvPr id="146" name="Google Shape;146;p25"/>
          <p:cNvSpPr txBox="1"/>
          <p:nvPr/>
        </p:nvSpPr>
        <p:spPr>
          <a:xfrm>
            <a:off x="5854050" y="1550525"/>
            <a:ext cx="3158700" cy="3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800">
                <a:solidFill>
                  <a:schemeClr val="lt2"/>
                </a:solidFill>
              </a:rPr>
              <a:t>Part 5.4 in the assignment: </a:t>
            </a:r>
            <a:r>
              <a:rPr b="1" lang="sv" sz="1800">
                <a:solidFill>
                  <a:schemeClr val="lt2"/>
                </a:solidFill>
              </a:rPr>
              <a:t>Verify that we obtain log beta arrays as in the example </a:t>
            </a:r>
            <a:endParaRPr b="1"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v" sz="1800">
                <a:solidFill>
                  <a:schemeClr val="lt2"/>
                </a:solidFill>
              </a:rPr>
              <a:t>which we did </a:t>
            </a:r>
            <a:endParaRPr b="1"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800">
                <a:solidFill>
                  <a:schemeClr val="lt2"/>
                </a:solidFill>
              </a:rPr>
              <a:t>logbeta[i,j] where i is the timesteps and j is the states in the model 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State Posterior Probabilities</a:t>
            </a:r>
            <a:endParaRPr/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192650" y="873650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sv"/>
              <a:t>Verify that for each timestep the state </a:t>
            </a:r>
            <a:r>
              <a:rPr lang="sv"/>
              <a:t>posterior</a:t>
            </a:r>
            <a:r>
              <a:rPr lang="sv"/>
              <a:t> sum to one in linear  ompain.</a:t>
            </a:r>
            <a:endParaRPr/>
          </a:p>
        </p:txBody>
      </p:sp>
      <p:pic>
        <p:nvPicPr>
          <p:cNvPr id="153" name="Google Shape;153;p26"/>
          <p:cNvPicPr preferRelativeResize="0"/>
          <p:nvPr/>
        </p:nvPicPr>
        <p:blipFill rotWithShape="1">
          <a:blip r:embed="rId3">
            <a:alphaModFix/>
          </a:blip>
          <a:srcRect b="0" l="2270" r="-2270" t="0"/>
          <a:stretch/>
        </p:blipFill>
        <p:spPr>
          <a:xfrm>
            <a:off x="581025" y="1405425"/>
            <a:ext cx="8562975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6"/>
          <p:cNvSpPr txBox="1"/>
          <p:nvPr/>
        </p:nvSpPr>
        <p:spPr>
          <a:xfrm>
            <a:off x="913600" y="3539025"/>
            <a:ext cx="5663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20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Does State posteriors work:</a:t>
            </a:r>
            <a:endParaRPr sz="20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20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HMM vs GMM Posterior differences</a:t>
            </a:r>
            <a:endParaRPr/>
          </a:p>
        </p:txBody>
      </p:sp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0" y="2475625"/>
            <a:ext cx="9072600" cy="26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v"/>
              <a:t>Difference: </a:t>
            </a:r>
            <a:endParaRPr b="1"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sv"/>
              <a:t>HMM considers the dependencies between states through its transition model which makes the next state (posterior) dependent on the sequences. GMM ignores such </a:t>
            </a:r>
            <a:r>
              <a:rPr lang="sv"/>
              <a:t>dependencies</a:t>
            </a:r>
            <a:r>
              <a:rPr lang="sv"/>
              <a:t> by treating each observation independently.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sv"/>
              <a:t>This makes HMM computation more expensive due to recursive dependency on previous posterior and transition. GMM is more straightforward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sv"/>
              <a:t>In the context of Speech recognition: HMM as there is temporal differences. In the context of Characteristics modelling: I’d say HMM as it is effective in modeelling the distribution of the </a:t>
            </a:r>
            <a:r>
              <a:rPr lang="sv"/>
              <a:t>features</a:t>
            </a:r>
            <a:r>
              <a:rPr lang="sv"/>
              <a:t> extracted from speaker’s voices.  </a:t>
            </a:r>
            <a:endParaRPr/>
          </a:p>
        </p:txBody>
      </p:sp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25" y="1017725"/>
            <a:ext cx="7827924" cy="145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Summing up HMM posteriors. What does it mean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v"/>
              <a:t>Summing for each state along the time axis: </a:t>
            </a:r>
            <a:r>
              <a:rPr lang="sv"/>
              <a:t>This gives the expected number of times the system s is it state s</a:t>
            </a:r>
            <a:r>
              <a:rPr baseline="-25000" lang="sv"/>
              <a:t>i</a:t>
            </a:r>
            <a:r>
              <a:rPr lang="sv"/>
              <a:t> through the entire sequence. “How much time did we spend in this particular state”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sv"/>
              <a:t>Summing over all states and time:  </a:t>
            </a:r>
            <a:r>
              <a:rPr lang="sv"/>
              <a:t>Gives you the sequence length T and represents the number of steps in the sequence.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Last part - Baum Welch algorithm</a:t>
            </a:r>
            <a:endParaRPr/>
          </a:p>
        </p:txBody>
      </p:sp>
      <p:sp>
        <p:nvSpPr>
          <p:cNvPr id="173" name="Google Shape;173;p29"/>
          <p:cNvSpPr txBox="1"/>
          <p:nvPr>
            <p:ph idx="1" type="body"/>
          </p:nvPr>
        </p:nvSpPr>
        <p:spPr>
          <a:xfrm>
            <a:off x="311700" y="2985075"/>
            <a:ext cx="8520600" cy="15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27"/>
            <a:ext cx="9143999" cy="1967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Last answer</a:t>
            </a:r>
            <a:endParaRPr/>
          </a:p>
        </p:txBody>
      </p:sp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Model 7 HMM seems to fit the data best although still kinda bad -log results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v"/>
              <a:t>Most  of stopped fbefore 20 iterations with the “break criteria” of 20 iterations and a threshold of 1.0 on the increase in log likelihood.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sv"/>
              <a:t>Observe that most of HMM are not far off. </a:t>
            </a:r>
            <a:endParaRPr/>
          </a:p>
        </p:txBody>
      </p:sp>
      <p:pic>
        <p:nvPicPr>
          <p:cNvPr id="187" name="Google Shape;18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4375" y="472875"/>
            <a:ext cx="6139524" cy="419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First step: Concat HMMs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This is done to “connect” to two HMMs to each other. This allows the model to handle more sophisticated </a:t>
            </a:r>
            <a:r>
              <a:rPr lang="sv"/>
              <a:t>scenarios</a:t>
            </a:r>
            <a:r>
              <a:rPr lang="sv"/>
              <a:t> or </a:t>
            </a:r>
            <a:r>
              <a:rPr lang="sv"/>
              <a:t>processes</a:t>
            </a:r>
            <a:r>
              <a:rPr lang="sv"/>
              <a:t> than could be managed by a single HMM.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sv"/>
              <a:t>Note: </a:t>
            </a:r>
            <a:r>
              <a:rPr lang="sv"/>
              <a:t>Each observation is a </a:t>
            </a:r>
            <a:r>
              <a:rPr lang="sv"/>
              <a:t>continuous</a:t>
            </a:r>
            <a:r>
              <a:rPr lang="sv"/>
              <a:t> </a:t>
            </a:r>
            <a:r>
              <a:rPr lang="sv"/>
              <a:t>stochastic</a:t>
            </a:r>
            <a:r>
              <a:rPr lang="sv"/>
              <a:t> variable (MFCC). If the </a:t>
            </a:r>
            <a:r>
              <a:rPr b="1" lang="sv"/>
              <a:t>segment </a:t>
            </a:r>
            <a:r>
              <a:rPr lang="sv"/>
              <a:t>is sufficiently short then we can model it with HMMs.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First step: How to do it?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25"/>
            <a:ext cx="6837363" cy="41339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/>
          <p:nvPr/>
        </p:nvSpPr>
        <p:spPr>
          <a:xfrm>
            <a:off x="2704075" y="4105025"/>
            <a:ext cx="1398000" cy="250200"/>
          </a:xfrm>
          <a:prstGeom prst="frame">
            <a:avLst>
              <a:gd fmla="val 1250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1262925" y="4105025"/>
            <a:ext cx="1398000" cy="2502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  <p:cxnSp>
        <p:nvCxnSpPr>
          <p:cNvPr id="71" name="Google Shape;71;p15"/>
          <p:cNvCxnSpPr/>
          <p:nvPr/>
        </p:nvCxnSpPr>
        <p:spPr>
          <a:xfrm flipH="1">
            <a:off x="4110825" y="3017625"/>
            <a:ext cx="327900" cy="163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" name="Google Shape;72;p15"/>
          <p:cNvSpPr txBox="1"/>
          <p:nvPr/>
        </p:nvSpPr>
        <p:spPr>
          <a:xfrm>
            <a:off x="6872375" y="1041350"/>
            <a:ext cx="2271600" cy="41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-"/>
            </a:pPr>
            <a:r>
              <a:rPr lang="sv" sz="1200">
                <a:solidFill>
                  <a:schemeClr val="lt2"/>
                </a:solidFill>
              </a:rPr>
              <a:t>We did it as in the concat.pdf </a:t>
            </a:r>
            <a:endParaRPr sz="12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</a:pPr>
            <a:r>
              <a:rPr lang="sv" sz="1200">
                <a:solidFill>
                  <a:schemeClr val="lt2"/>
                </a:solidFill>
              </a:rPr>
              <a:t>Add a non-emitting state on both HMM.s</a:t>
            </a:r>
            <a:endParaRPr sz="12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</a:pPr>
            <a:r>
              <a:rPr lang="sv" sz="1200">
                <a:solidFill>
                  <a:schemeClr val="lt2"/>
                </a:solidFill>
              </a:rPr>
              <a:t>“Stack zeroes” on both Hmms. On the “first HMM” stack it at the tail. On the second “ from the top”.</a:t>
            </a:r>
            <a:endParaRPr sz="12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</a:pPr>
            <a:r>
              <a:rPr lang="sv" sz="1200">
                <a:solidFill>
                  <a:schemeClr val="lt2"/>
                </a:solidFill>
              </a:rPr>
              <a:t>Final matrix A is two Hmms + 2. </a:t>
            </a:r>
            <a:r>
              <a:rPr b="1" lang="sv" sz="1200">
                <a:solidFill>
                  <a:schemeClr val="lt2"/>
                </a:solidFill>
              </a:rPr>
              <a:t>Concat </a:t>
            </a:r>
            <a:r>
              <a:rPr lang="sv" sz="1200">
                <a:solidFill>
                  <a:schemeClr val="lt2"/>
                </a:solidFill>
              </a:rPr>
              <a:t>HMM 1 + HMM 2 together</a:t>
            </a:r>
            <a:endParaRPr sz="12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</a:pPr>
            <a:r>
              <a:rPr b="1" lang="sv" sz="1200">
                <a:solidFill>
                  <a:schemeClr val="lt2"/>
                </a:solidFill>
              </a:rPr>
              <a:t>Stack the means, covariance, startprob + transition matrix </a:t>
            </a:r>
            <a:endParaRPr b="1" sz="12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2704075" y="4801125"/>
            <a:ext cx="1398000" cy="2502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Log </a:t>
            </a:r>
            <a:r>
              <a:rPr lang="sv"/>
              <a:t>likelihood for Gaussian from HMM 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5510200" y="1152475"/>
            <a:ext cx="332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This figure represents the log </a:t>
            </a:r>
            <a:r>
              <a:rPr lang="sv"/>
              <a:t>likelihood</a:t>
            </a:r>
            <a:r>
              <a:rPr lang="sv"/>
              <a:t> for each state in the word ‘o’ State 7 and 1 seems the most likely.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sv"/>
              <a:t>The states corresponds to ‘</a:t>
            </a:r>
            <a:r>
              <a:rPr lang="sv"/>
              <a:t>pronunciations</a:t>
            </a:r>
            <a:r>
              <a:rPr lang="sv"/>
              <a:t>’ but exactly which ones 7 and 1 are, are unknown. 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904888"/>
            <a:ext cx="5510212" cy="4238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Forward Algorithm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481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v"/>
              <a:t>Given the observed sequence of events, </a:t>
            </a:r>
            <a:r>
              <a:rPr lang="sv"/>
              <a:t>calculate</a:t>
            </a:r>
            <a:r>
              <a:rPr lang="sv"/>
              <a:t> the probability of being in a particular state at a certain point in time.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sv"/>
              <a:t>Sum-product in Bayesian Networks. “Sum </a:t>
            </a:r>
            <a:r>
              <a:rPr lang="sv"/>
              <a:t>up</a:t>
            </a:r>
            <a:r>
              <a:rPr lang="sv"/>
              <a:t> all previous states” and find the most probable one 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9395" y="1017720"/>
            <a:ext cx="3884599" cy="280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Forward Algorithm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0" y="1152475"/>
            <a:ext cx="9144000" cy="10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sv"/>
              <a:t>Here we simply calculated forward and </a:t>
            </a:r>
            <a:r>
              <a:rPr lang="sv"/>
              <a:t>obtained</a:t>
            </a:r>
            <a:r>
              <a:rPr lang="sv"/>
              <a:t> log alpha array then compare it with the example. </a:t>
            </a:r>
            <a:r>
              <a:rPr b="1" lang="sv"/>
              <a:t>They became identical </a:t>
            </a:r>
            <a:endParaRPr b="1"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67132"/>
            <a:ext cx="9144001" cy="1387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388" y="3756410"/>
            <a:ext cx="8793223" cy="138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Forward - Score all  44 utterances with 11 Hmms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3244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This question in the assignment was unclear but also hard to code:</a:t>
            </a:r>
            <a:br>
              <a:rPr lang="sv"/>
            </a:br>
            <a:br>
              <a:rPr lang="sv"/>
            </a:br>
            <a:r>
              <a:rPr lang="sv"/>
              <a:t>This is our results when scoring 44 utterances in the data array with 11 HMM models vs 1 speaker HMM.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sv"/>
              <a:t>Long story short: We cannot </a:t>
            </a:r>
            <a:r>
              <a:rPr lang="sv"/>
              <a:t>really</a:t>
            </a:r>
            <a:r>
              <a:rPr lang="sv"/>
              <a:t> find/think of  mistakes if we take the max </a:t>
            </a:r>
            <a:r>
              <a:rPr lang="sv"/>
              <a:t>log likelihood</a:t>
            </a:r>
            <a:r>
              <a:rPr lang="sv"/>
              <a:t> model as the winner. There probably is one but we didn’t think of it.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1075" y="1017726"/>
            <a:ext cx="5722926" cy="2506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v"/>
              <a:t>Viterbi</a:t>
            </a:r>
            <a:endParaRPr b="1"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Viterbi Algorithm algorithms calculates the most likely sequence of hidden states that generated a given sequence of </a:t>
            </a:r>
            <a:r>
              <a:rPr lang="sv"/>
              <a:t>observation. </a:t>
            </a:r>
            <a:r>
              <a:rPr b="1" lang="sv"/>
              <a:t>Basically find the sequence of states that generated a given sequence of observations.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sv"/>
              <a:t>Compared with forward: Forward tells us “what the next state will be” given the observations. </a:t>
            </a:r>
            <a:r>
              <a:rPr lang="sv"/>
              <a:t>This tell us </a:t>
            </a:r>
            <a:r>
              <a:rPr b="1" lang="sv"/>
              <a:t>which states has led us here. </a:t>
            </a:r>
            <a:r>
              <a:rPr lang="sv"/>
              <a:t>so far.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sv"/>
              <a:t>Thereby you need to store all the “Max probs” of each observation for “backtracking purposes”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Viterbi implementation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4914750" y="445025"/>
            <a:ext cx="4133400" cy="3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5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sv" sz="5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ef</a:t>
            </a:r>
            <a:r>
              <a:rPr lang="sv" sz="5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sv" sz="5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viterbi</a:t>
            </a:r>
            <a:r>
              <a:rPr lang="sv" sz="5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sv" sz="5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log_emlik</a:t>
            </a:r>
            <a:r>
              <a:rPr lang="sv" sz="5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sv" sz="5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log_startprob</a:t>
            </a:r>
            <a:r>
              <a:rPr lang="sv" sz="5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sv" sz="5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log_transmat</a:t>
            </a:r>
            <a:r>
              <a:rPr lang="sv" sz="5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sv" sz="5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forceFinalState</a:t>
            </a:r>
            <a:r>
              <a:rPr lang="sv" sz="5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sv" sz="500">
                <a:solidFill>
                  <a:srgbClr val="4FC1FF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sv" sz="5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5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5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sv" sz="50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"""Viterbi path.</a:t>
            </a:r>
            <a:endParaRPr sz="50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50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Args:</a:t>
            </a:r>
            <a:endParaRPr sz="50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50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log_emlik: NxM array of emission log likelihoods, N frames, M states</a:t>
            </a:r>
            <a:endParaRPr sz="50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50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log_startprob: log probability to start in state i</a:t>
            </a:r>
            <a:endParaRPr sz="50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50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log_transmat: transition log probability from state i to j</a:t>
            </a:r>
            <a:endParaRPr sz="50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50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forceFinalState: if True, start backtracking from the final state in</a:t>
            </a:r>
            <a:endParaRPr sz="50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50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the model, instead of the best state at the last time step</a:t>
            </a:r>
            <a:endParaRPr sz="50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50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Output:</a:t>
            </a:r>
            <a:endParaRPr sz="50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50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viterbi_loglik: log likelihood of the best path</a:t>
            </a:r>
            <a:endParaRPr sz="50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50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viterbi_path: best path</a:t>
            </a:r>
            <a:endParaRPr sz="50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50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"""</a:t>
            </a:r>
            <a:endParaRPr sz="50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5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sv" sz="5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viterbi_loglik</a:t>
            </a:r>
            <a:r>
              <a:rPr lang="sv" sz="5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sv" sz="5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sv" sz="5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sv" sz="50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np</a:t>
            </a:r>
            <a:r>
              <a:rPr lang="sv" sz="5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sv" sz="5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zeros</a:t>
            </a:r>
            <a:r>
              <a:rPr lang="sv" sz="5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sv" sz="5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log_emlik</a:t>
            </a:r>
            <a:r>
              <a:rPr lang="sv" sz="5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.shape)</a:t>
            </a:r>
            <a:endParaRPr sz="5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5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sv" sz="5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viterbi_backtrack</a:t>
            </a:r>
            <a:r>
              <a:rPr lang="sv" sz="5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sv" sz="5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sv" sz="5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sv" sz="50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np</a:t>
            </a:r>
            <a:r>
              <a:rPr lang="sv" sz="5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sv" sz="5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zeros</a:t>
            </a:r>
            <a:r>
              <a:rPr lang="sv" sz="5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sv" sz="5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log_emlik</a:t>
            </a:r>
            <a:r>
              <a:rPr lang="sv" sz="5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.shape)</a:t>
            </a:r>
            <a:endParaRPr sz="5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5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sv" sz="50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 Initialize the first row of the viterbi log likelihood matrix</a:t>
            </a:r>
            <a:endParaRPr sz="50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5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sv" sz="50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sv" sz="5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sv" sz="5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sv" sz="5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sv" sz="50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sv" sz="5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sv" sz="50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sv" sz="5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sv" sz="5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viterbi_loglik</a:t>
            </a:r>
            <a:r>
              <a:rPr lang="sv" sz="5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sv" sz="5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shape</a:t>
            </a:r>
            <a:r>
              <a:rPr lang="sv" sz="5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sv" sz="50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sv" sz="5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]):</a:t>
            </a:r>
            <a:endParaRPr sz="5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5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sv" sz="5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viterbi_loglik</a:t>
            </a:r>
            <a:r>
              <a:rPr lang="sv" sz="5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sv" sz="50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sv" sz="5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sv" sz="5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sv" sz="5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sv" sz="5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sv" sz="5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sv" sz="5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log_startprob</a:t>
            </a:r>
            <a:r>
              <a:rPr lang="sv" sz="5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sv" sz="5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sv" sz="5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sv" sz="5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sv" sz="5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sv" sz="5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log_emlik</a:t>
            </a:r>
            <a:r>
              <a:rPr lang="sv" sz="5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sv" sz="50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sv" sz="5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sv" sz="5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sv" sz="5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5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5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sv" sz="50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 Here we calculate the viterbi log likelihood matrix by taking the max of the previous row and adding the transition matrix</a:t>
            </a:r>
            <a:endParaRPr sz="50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5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sv" sz="50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sv" sz="5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sv" sz="5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sv" sz="5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sv" sz="50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sv" sz="5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sv" sz="50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sv" sz="5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sv" sz="50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sv" sz="5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sv" sz="5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viterbi_loglik</a:t>
            </a:r>
            <a:r>
              <a:rPr lang="sv" sz="5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sv" sz="5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shape</a:t>
            </a:r>
            <a:r>
              <a:rPr lang="sv" sz="5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sv" sz="50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sv" sz="5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]):</a:t>
            </a:r>
            <a:endParaRPr sz="5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5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sv" sz="50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sv" sz="5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sv" sz="5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sv" sz="5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sv" sz="50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sv" sz="5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sv" sz="50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sv" sz="5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sv" sz="5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viterbi_loglik</a:t>
            </a:r>
            <a:r>
              <a:rPr lang="sv" sz="5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sv" sz="5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shape</a:t>
            </a:r>
            <a:r>
              <a:rPr lang="sv" sz="5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sv" sz="50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sv" sz="5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]):</a:t>
            </a:r>
            <a:endParaRPr sz="5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5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sv" sz="5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viterbi_loglik</a:t>
            </a:r>
            <a:r>
              <a:rPr lang="sv" sz="5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sv" sz="5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sv" sz="5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sv" sz="5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sv" sz="5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sv" sz="5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sv" sz="5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sz="5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5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sv" sz="50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np</a:t>
            </a:r>
            <a:r>
              <a:rPr lang="sv" sz="5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sv" sz="5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sv" sz="5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sv" sz="5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viterbi_loglik</a:t>
            </a:r>
            <a:r>
              <a:rPr lang="sv" sz="5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sv" sz="5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sv" sz="5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sv" sz="5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sv" sz="5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sv" sz="50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sv" sz="5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:] </a:t>
            </a:r>
            <a:r>
              <a:rPr lang="sv" sz="5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sv" sz="5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sv" sz="5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log_transmat</a:t>
            </a:r>
            <a:r>
              <a:rPr lang="sv" sz="5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[:, </a:t>
            </a:r>
            <a:r>
              <a:rPr lang="sv" sz="5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sv" sz="5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]) </a:t>
            </a:r>
            <a:r>
              <a:rPr lang="sv" sz="5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sv" sz="5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sv" sz="5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log_emlik</a:t>
            </a:r>
            <a:r>
              <a:rPr lang="sv" sz="5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sv" sz="5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sv" sz="5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sv" sz="5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sv" sz="5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5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5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)</a:t>
            </a:r>
            <a:endParaRPr sz="5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5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sv" sz="5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viterbi_backtrack</a:t>
            </a:r>
            <a:r>
              <a:rPr lang="sv" sz="5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sv" sz="5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sv" sz="5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sv" sz="5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sv" sz="5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sv" sz="5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sv" sz="5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sv" sz="50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np</a:t>
            </a:r>
            <a:r>
              <a:rPr lang="sv" sz="5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sv" sz="5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argmax</a:t>
            </a:r>
            <a:r>
              <a:rPr lang="sv" sz="5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5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5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sv" sz="5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viterbi_loglik</a:t>
            </a:r>
            <a:r>
              <a:rPr lang="sv" sz="5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sv" sz="5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sv" sz="5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sv" sz="5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sv" sz="5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sv" sz="50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sv" sz="5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:] </a:t>
            </a:r>
            <a:r>
              <a:rPr lang="sv" sz="5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sv" sz="5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sv" sz="5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log_transmat</a:t>
            </a:r>
            <a:r>
              <a:rPr lang="sv" sz="5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[:, </a:t>
            </a:r>
            <a:r>
              <a:rPr lang="sv" sz="5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sv" sz="5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5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5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)</a:t>
            </a:r>
            <a:endParaRPr sz="5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5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sv" sz="5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viterbi_path</a:t>
            </a:r>
            <a:r>
              <a:rPr lang="sv" sz="5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sv" sz="5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sv" sz="5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[]</a:t>
            </a:r>
            <a:endParaRPr sz="5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5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sv" sz="5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viterbi_path</a:t>
            </a:r>
            <a:r>
              <a:rPr lang="sv" sz="5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sv" sz="5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append</a:t>
            </a:r>
            <a:r>
              <a:rPr lang="sv" sz="5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sv" sz="50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np</a:t>
            </a:r>
            <a:r>
              <a:rPr lang="sv" sz="5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sv" sz="5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argmax</a:t>
            </a:r>
            <a:r>
              <a:rPr lang="sv" sz="5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sv" sz="5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viterbi_loglik</a:t>
            </a:r>
            <a:r>
              <a:rPr lang="sv" sz="5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sv" sz="5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sv" sz="50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sv" sz="5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]))</a:t>
            </a:r>
            <a:endParaRPr sz="5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5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sv" sz="50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 Backtracking and grabbing the best path</a:t>
            </a:r>
            <a:endParaRPr sz="50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5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sv" sz="50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sv" sz="5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sv" sz="5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sv" sz="5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sv" sz="5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sv" sz="5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sv" sz="50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reversed</a:t>
            </a:r>
            <a:r>
              <a:rPr lang="sv" sz="5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sv" sz="50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sv" sz="5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sv" sz="5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viterbi_backtrack</a:t>
            </a:r>
            <a:r>
              <a:rPr lang="sv" sz="5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sv" sz="5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shape</a:t>
            </a:r>
            <a:r>
              <a:rPr lang="sv" sz="5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sv" sz="50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sv" sz="5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sv" sz="5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sv" sz="5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sv" sz="50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sv" sz="5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)):</a:t>
            </a:r>
            <a:endParaRPr sz="5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5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sv" sz="5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viterbi_path</a:t>
            </a:r>
            <a:r>
              <a:rPr lang="sv" sz="5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sv" sz="5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append</a:t>
            </a:r>
            <a:r>
              <a:rPr lang="sv" sz="5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sv" sz="50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sv" sz="5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sv" sz="5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viterbi_backtrack</a:t>
            </a:r>
            <a:r>
              <a:rPr lang="sv" sz="5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sv" sz="5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sv" sz="5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sv" sz="5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viterbi_path</a:t>
            </a:r>
            <a:r>
              <a:rPr lang="sv" sz="5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sv" sz="5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sv" sz="50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sv" sz="5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]]))</a:t>
            </a:r>
            <a:endParaRPr sz="5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5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sv" sz="5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viterbi_path</a:t>
            </a:r>
            <a:r>
              <a:rPr lang="sv" sz="5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sv" sz="5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reverse</a:t>
            </a:r>
            <a:r>
              <a:rPr lang="sv" sz="5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5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5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sv" sz="50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sv" sz="5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sv" sz="50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np</a:t>
            </a:r>
            <a:r>
              <a:rPr lang="sv" sz="5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sv" sz="5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sv" sz="5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sv" sz="5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viterbi_loglik</a:t>
            </a:r>
            <a:r>
              <a:rPr lang="sv" sz="5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sv" sz="5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sv" sz="50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sv" sz="5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]), </a:t>
            </a:r>
            <a:r>
              <a:rPr lang="sv" sz="5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viterbi_path</a:t>
            </a:r>
            <a:endParaRPr sz="500"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1017721"/>
            <a:ext cx="4698999" cy="2462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1"/>
          <p:cNvSpPr txBox="1"/>
          <p:nvPr/>
        </p:nvSpPr>
        <p:spPr>
          <a:xfrm>
            <a:off x="0" y="3561325"/>
            <a:ext cx="4645800" cy="15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v" sz="1800">
                <a:solidFill>
                  <a:schemeClr val="lt2"/>
                </a:solidFill>
              </a:rPr>
              <a:t>Intuitive</a:t>
            </a:r>
            <a:r>
              <a:rPr b="1" lang="sv" sz="1800">
                <a:solidFill>
                  <a:schemeClr val="lt2"/>
                </a:solidFill>
              </a:rPr>
              <a:t> </a:t>
            </a:r>
            <a:r>
              <a:rPr b="1" lang="sv" sz="1800">
                <a:solidFill>
                  <a:schemeClr val="lt2"/>
                </a:solidFill>
              </a:rPr>
              <a:t>explanation</a:t>
            </a:r>
            <a:r>
              <a:rPr b="1" lang="sv" sz="1800">
                <a:solidFill>
                  <a:schemeClr val="lt2"/>
                </a:solidFill>
              </a:rPr>
              <a:t>:</a:t>
            </a:r>
            <a:r>
              <a:rPr lang="sv" sz="1800">
                <a:solidFill>
                  <a:schemeClr val="lt2"/>
                </a:solidFill>
              </a:rPr>
              <a:t> Given a state: which previous state was most likely to generate it? </a:t>
            </a:r>
            <a:r>
              <a:rPr lang="sv" sz="1800">
                <a:solidFill>
                  <a:schemeClr val="lt2"/>
                </a:solidFill>
              </a:rPr>
              <a:t>Store that state’s index in backtrack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800">
                <a:solidFill>
                  <a:schemeClr val="lt2"/>
                </a:solidFill>
              </a:rPr>
              <a:t>Use backtrack to generate the path. 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17" name="Google Shape;117;p21"/>
          <p:cNvSpPr/>
          <p:nvPr/>
        </p:nvSpPr>
        <p:spPr>
          <a:xfrm>
            <a:off x="5198150" y="3259275"/>
            <a:ext cx="3244800" cy="3711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