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307" r:id="rId3"/>
    <p:sldId id="308" r:id="rId4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6699"/>
    <a:srgbClr val="003366"/>
    <a:srgbClr val="66FF33"/>
    <a:srgbClr val="339966"/>
    <a:srgbClr val="339933"/>
    <a:srgbClr val="DDDDDD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94" autoAdjust="0"/>
  </p:normalViewPr>
  <p:slideViewPr>
    <p:cSldViewPr>
      <p:cViewPr varScale="1">
        <p:scale>
          <a:sx n="203" d="100"/>
          <a:sy n="203" d="100"/>
        </p:scale>
        <p:origin x="64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EF0C99-A662-48C8-9FD9-42AD757B9905}"/>
              </a:ext>
            </a:extLst>
          </p:cNvPr>
          <p:cNvSpPr/>
          <p:nvPr/>
        </p:nvSpPr>
        <p:spPr>
          <a:xfrm>
            <a:off x="323528" y="1402226"/>
            <a:ext cx="8496944" cy="3406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–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응집성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BDDA-1C3A-4C87-9C97-A7F144069B5C}"/>
              </a:ext>
            </a:extLst>
          </p:cNvPr>
          <p:cNvSpPr txBox="1"/>
          <p:nvPr/>
        </p:nvSpPr>
        <p:spPr>
          <a:xfrm>
            <a:off x="179512" y="915566"/>
            <a:ext cx="8775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사원 정보 리스트에 대해 접근하는 </a:t>
            </a:r>
            <a:r>
              <a:rPr lang="en-US" altLang="ko-KR" dirty="0"/>
              <a:t>Action</a:t>
            </a:r>
            <a:r>
              <a:rPr lang="ko-KR" altLang="en-US" dirty="0"/>
              <a:t>을 리스트 관리 책임이 있는 </a:t>
            </a:r>
            <a:r>
              <a:rPr lang="en-US" altLang="ko-KR" dirty="0" err="1"/>
              <a:t>EmployeeManager</a:t>
            </a:r>
            <a:r>
              <a:rPr lang="ko-KR" altLang="en-US" dirty="0"/>
              <a:t>로 이관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59BC34-5347-4557-800D-6169A6EE796F}"/>
              </a:ext>
            </a:extLst>
          </p:cNvPr>
          <p:cNvGrpSpPr/>
          <p:nvPr/>
        </p:nvGrpSpPr>
        <p:grpSpPr>
          <a:xfrm>
            <a:off x="577434" y="1477112"/>
            <a:ext cx="7989132" cy="3172387"/>
            <a:chOff x="790581" y="1477112"/>
            <a:chExt cx="7989132" cy="317238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F6B9AA-69BD-4C26-B696-9903479E9083}"/>
                </a:ext>
              </a:extLst>
            </p:cNvPr>
            <p:cNvGrpSpPr/>
            <p:nvPr/>
          </p:nvGrpSpPr>
          <p:grpSpPr>
            <a:xfrm>
              <a:off x="790581" y="2134185"/>
              <a:ext cx="3328614" cy="2169694"/>
              <a:chOff x="251520" y="2354254"/>
              <a:chExt cx="3328614" cy="21696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8756F-66B8-422D-BF8B-14465A5D6A23}"/>
                  </a:ext>
                </a:extLst>
              </p:cNvPr>
              <p:cNvSpPr txBox="1"/>
              <p:nvPr/>
            </p:nvSpPr>
            <p:spPr>
              <a:xfrm>
                <a:off x="251520" y="2354254"/>
                <a:ext cx="1132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Operator</a:t>
                </a:r>
                <a:endParaRPr lang="ko-KR" altLang="en-US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E668BC-D8EE-4BF8-9927-581B5426DD68}"/>
                  </a:ext>
                </a:extLst>
              </p:cNvPr>
              <p:cNvSpPr txBox="1"/>
              <p:nvPr/>
            </p:nvSpPr>
            <p:spPr>
              <a:xfrm>
                <a:off x="251520" y="3507763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Main</a:t>
                </a:r>
                <a:endParaRPr lang="ko-KR" altLang="en-US" sz="1200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2BC0498-32AC-4E18-9991-07D99E5EE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520" y="2631253"/>
                <a:ext cx="3328614" cy="830931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CE2648D-7FCF-4C5D-9F60-6D5C0CE8B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" y="3795662"/>
                <a:ext cx="2614989" cy="728286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52C9B6F-72DC-4697-9E1D-D2E004B977D4}"/>
                </a:ext>
              </a:extLst>
            </p:cNvPr>
            <p:cNvGrpSpPr/>
            <p:nvPr/>
          </p:nvGrpSpPr>
          <p:grpSpPr>
            <a:xfrm>
              <a:off x="5148064" y="1925889"/>
              <a:ext cx="3631649" cy="2723610"/>
              <a:chOff x="4740633" y="2191783"/>
              <a:chExt cx="3631649" cy="272361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5E79088-B432-4462-BEE2-5C58B6639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166" y="4196882"/>
                <a:ext cx="3568116" cy="718511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581BEBD5-B451-4F28-8DF5-7B5E45397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779" y="3720665"/>
                <a:ext cx="2634541" cy="145168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320044D-FC1F-4A96-B90C-4DBFF69D8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9779" y="2475876"/>
                <a:ext cx="3157540" cy="96779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F02496-2A65-4132-A616-997C6403FB2B}"/>
                  </a:ext>
                </a:extLst>
              </p:cNvPr>
              <p:cNvSpPr txBox="1"/>
              <p:nvPr/>
            </p:nvSpPr>
            <p:spPr>
              <a:xfrm>
                <a:off x="4746890" y="3443666"/>
                <a:ext cx="1132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Operator</a:t>
                </a:r>
                <a:endParaRPr lang="ko-KR" altLang="en-US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2227D-1211-4746-A2C1-C93CCC626758}"/>
                  </a:ext>
                </a:extLst>
              </p:cNvPr>
              <p:cNvSpPr txBox="1"/>
              <p:nvPr/>
            </p:nvSpPr>
            <p:spPr>
              <a:xfrm>
                <a:off x="4797916" y="2191783"/>
                <a:ext cx="1832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/>
                  <a:t>EmployeeManager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50887-24ED-4BA8-BDC2-DB590DC0C42D}"/>
                  </a:ext>
                </a:extLst>
              </p:cNvPr>
              <p:cNvSpPr txBox="1"/>
              <p:nvPr/>
            </p:nvSpPr>
            <p:spPr>
              <a:xfrm>
                <a:off x="4740633" y="3934193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Main</a:t>
                </a:r>
                <a:endParaRPr lang="ko-KR" altLang="en-US" sz="1200" dirty="0"/>
              </a:p>
            </p:txBody>
          </p:sp>
        </p:grp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A75BD6A8-0894-4551-A70E-5D421EDC8C1D}"/>
                </a:ext>
              </a:extLst>
            </p:cNvPr>
            <p:cNvSpPr/>
            <p:nvPr/>
          </p:nvSpPr>
          <p:spPr>
            <a:xfrm>
              <a:off x="4393468" y="2064388"/>
              <a:ext cx="357065" cy="213527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C804DE-07C3-4D13-8C73-1472D24E36D5}"/>
                </a:ext>
              </a:extLst>
            </p:cNvPr>
            <p:cNvSpPr txBox="1"/>
            <p:nvPr/>
          </p:nvSpPr>
          <p:spPr>
            <a:xfrm>
              <a:off x="970507" y="1477112"/>
              <a:ext cx="2968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다양한 </a:t>
              </a:r>
              <a:r>
                <a:rPr lang="en-US" altLang="ko-KR" sz="1400" b="1" dirty="0"/>
                <a:t>Class</a:t>
              </a:r>
              <a:r>
                <a:rPr lang="ko-KR" altLang="en-US" sz="1400" b="1" dirty="0"/>
                <a:t>에서 </a:t>
              </a:r>
              <a:r>
                <a:rPr lang="en-US" altLang="ko-KR" sz="1400" b="1" dirty="0"/>
                <a:t>Employees </a:t>
              </a:r>
              <a:r>
                <a:rPr lang="ko-KR" altLang="en-US" sz="1400" b="1" dirty="0"/>
                <a:t>접근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95632D-80EB-424E-9E42-238CBAA96B82}"/>
                </a:ext>
              </a:extLst>
            </p:cNvPr>
            <p:cNvSpPr txBox="1"/>
            <p:nvPr/>
          </p:nvSpPr>
          <p:spPr>
            <a:xfrm>
              <a:off x="5301599" y="1477112"/>
              <a:ext cx="3345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EmployeeManager</a:t>
              </a:r>
              <a:r>
                <a:rPr lang="ko-KR" altLang="en-US" sz="1400" b="1" dirty="0"/>
                <a:t>만 </a:t>
              </a:r>
              <a:r>
                <a:rPr lang="en-US" altLang="ko-KR" sz="1400" b="1" dirty="0"/>
                <a:t>Employees </a:t>
              </a:r>
              <a:r>
                <a:rPr lang="ko-KR" altLang="en-US" sz="1400" b="1" dirty="0"/>
                <a:t>접근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6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30B86-2439-4393-90DB-A34FF2C0405D}"/>
              </a:ext>
            </a:extLst>
          </p:cNvPr>
          <p:cNvSpPr txBox="1"/>
          <p:nvPr/>
        </p:nvSpPr>
        <p:spPr>
          <a:xfrm>
            <a:off x="179512" y="915566"/>
            <a:ext cx="4607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Employee Column </a:t>
            </a:r>
            <a:r>
              <a:rPr lang="ko-KR" altLang="en-US" dirty="0"/>
              <a:t>정보를 </a:t>
            </a:r>
            <a:r>
              <a:rPr lang="en-US" altLang="ko-KR" dirty="0"/>
              <a:t>String </a:t>
            </a:r>
            <a:r>
              <a:rPr lang="ko-KR" altLang="en-US" dirty="0"/>
              <a:t>→ </a:t>
            </a:r>
            <a:r>
              <a:rPr lang="en-US" altLang="ko-KR" dirty="0"/>
              <a:t>Enum </a:t>
            </a:r>
            <a:r>
              <a:rPr lang="ko-KR" altLang="en-US" dirty="0"/>
              <a:t>변경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4BA6B3-E550-4BEE-894A-DC93CCAD15AA}"/>
              </a:ext>
            </a:extLst>
          </p:cNvPr>
          <p:cNvGrpSpPr/>
          <p:nvPr/>
        </p:nvGrpSpPr>
        <p:grpSpPr>
          <a:xfrm>
            <a:off x="289043" y="1341211"/>
            <a:ext cx="8565915" cy="1634079"/>
            <a:chOff x="254557" y="1341211"/>
            <a:chExt cx="8565915" cy="16340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A1A9EB-0F7A-4821-9DBC-AC2711F7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625759"/>
              <a:ext cx="3355007" cy="13495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71E58-046A-4ECF-A620-70B2BC0D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909" y="1625759"/>
              <a:ext cx="4997563" cy="5500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9C4481-EA99-41A8-9532-C6352DF0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909" y="2583196"/>
              <a:ext cx="4537863" cy="3709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874E66-19E6-43F2-8BFD-C4AA0F6CDC62}"/>
                </a:ext>
              </a:extLst>
            </p:cNvPr>
            <p:cNvSpPr txBox="1"/>
            <p:nvPr/>
          </p:nvSpPr>
          <p:spPr>
            <a:xfrm>
              <a:off x="254557" y="1348760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Enum </a:t>
              </a:r>
              <a:r>
                <a:rPr lang="ko-KR" altLang="en-US" sz="1200" dirty="0"/>
                <a:t>선언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2BC44E-3DA3-4F16-8665-D0C8546BC8C8}"/>
                </a:ext>
              </a:extLst>
            </p:cNvPr>
            <p:cNvSpPr txBox="1"/>
            <p:nvPr/>
          </p:nvSpPr>
          <p:spPr>
            <a:xfrm>
              <a:off x="3822909" y="1341211"/>
              <a:ext cx="3547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입력 받은 </a:t>
              </a:r>
              <a:r>
                <a:rPr lang="en-US" altLang="ko-KR" sz="1200" dirty="0"/>
                <a:t>String</a:t>
              </a:r>
              <a:r>
                <a:rPr lang="ko-KR" altLang="en-US" sz="1200" dirty="0"/>
                <a:t>을 </a:t>
              </a:r>
              <a:r>
                <a:rPr lang="en-US" altLang="ko-KR" sz="1200" dirty="0"/>
                <a:t>Enum</a:t>
              </a:r>
              <a:r>
                <a:rPr lang="ko-KR" altLang="en-US" sz="1200" dirty="0"/>
                <a:t>으로 변환하여 사용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62127-C535-45DE-A4A5-234CF9036645}"/>
                </a:ext>
              </a:extLst>
            </p:cNvPr>
            <p:cNvSpPr txBox="1"/>
            <p:nvPr/>
          </p:nvSpPr>
          <p:spPr>
            <a:xfrm>
              <a:off x="3820810" y="2306197"/>
              <a:ext cx="3580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Enum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element </a:t>
              </a:r>
              <a:r>
                <a:rPr lang="ko-KR" altLang="en-US" sz="1200" dirty="0"/>
                <a:t>수를 이용한 </a:t>
              </a:r>
              <a:r>
                <a:rPr lang="en-US" altLang="ko-KR" sz="1200" dirty="0"/>
                <a:t>Validation Check</a:t>
              </a:r>
              <a:endParaRPr lang="ko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E24CB-A72F-4BEC-ACE7-24E143AD5EF2}"/>
              </a:ext>
            </a:extLst>
          </p:cNvPr>
          <p:cNvSpPr/>
          <p:nvPr/>
        </p:nvSpPr>
        <p:spPr>
          <a:xfrm>
            <a:off x="323528" y="3339033"/>
            <a:ext cx="8496944" cy="140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Employee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Column</a:t>
            </a:r>
            <a:r>
              <a:rPr lang="ko-KR" altLang="en-US" sz="1200" dirty="0">
                <a:solidFill>
                  <a:schemeClr val="tx1"/>
                </a:solidFill>
              </a:rPr>
              <a:t>을 사용하는 </a:t>
            </a:r>
            <a:r>
              <a:rPr lang="en-US" altLang="ko-KR" sz="1200" dirty="0">
                <a:solidFill>
                  <a:schemeClr val="tx1"/>
                </a:solidFill>
              </a:rPr>
              <a:t>Class Coding </a:t>
            </a:r>
            <a:r>
              <a:rPr lang="ko-KR" altLang="en-US" sz="1200" dirty="0">
                <a:solidFill>
                  <a:schemeClr val="tx1"/>
                </a:solidFill>
              </a:rPr>
              <a:t>시 오타 입력 가능성 제거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입력 받은 </a:t>
            </a:r>
            <a:r>
              <a:rPr lang="en-US" altLang="ko-KR" sz="1200" dirty="0">
                <a:solidFill>
                  <a:schemeClr val="tx1"/>
                </a:solidFill>
              </a:rPr>
              <a:t>Key Column </a:t>
            </a:r>
            <a:r>
              <a:rPr lang="ko-KR" altLang="en-US" sz="1200" dirty="0">
                <a:solidFill>
                  <a:schemeClr val="tx1"/>
                </a:solidFill>
              </a:rPr>
              <a:t>값을 </a:t>
            </a:r>
            <a:r>
              <a:rPr lang="en-US" altLang="ko-KR" sz="1200" dirty="0">
                <a:solidFill>
                  <a:schemeClr val="tx1"/>
                </a:solidFill>
              </a:rPr>
              <a:t>Enum Type</a:t>
            </a:r>
            <a:r>
              <a:rPr lang="ko-KR" altLang="en-US" sz="1200" dirty="0">
                <a:solidFill>
                  <a:schemeClr val="tx1"/>
                </a:solidFill>
              </a:rPr>
              <a:t>으로 변경하는 함수를 만들어 잘못된 </a:t>
            </a:r>
            <a:r>
              <a:rPr lang="en-US" altLang="ko-KR" sz="1200" dirty="0">
                <a:solidFill>
                  <a:schemeClr val="tx1"/>
                </a:solidFill>
              </a:rPr>
              <a:t>Key </a:t>
            </a:r>
            <a:r>
              <a:rPr lang="ko-KR" altLang="en-US" sz="1200" dirty="0">
                <a:solidFill>
                  <a:schemeClr val="tx1"/>
                </a:solidFill>
              </a:rPr>
              <a:t>값 검증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Column</a:t>
            </a:r>
            <a:r>
              <a:rPr lang="ko-KR" altLang="en-US" sz="1200" dirty="0">
                <a:solidFill>
                  <a:schemeClr val="tx1"/>
                </a:solidFill>
              </a:rPr>
              <a:t>이 추가되어도 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</a:rPr>
              <a:t>→ </a:t>
            </a:r>
            <a:r>
              <a:rPr lang="en-US" altLang="ko-KR" sz="1200" dirty="0">
                <a:solidFill>
                  <a:schemeClr val="tx1"/>
                </a:solidFill>
              </a:rPr>
              <a:t>Enum </a:t>
            </a:r>
            <a:r>
              <a:rPr lang="ko-KR" altLang="en-US" sz="1200" dirty="0">
                <a:solidFill>
                  <a:schemeClr val="tx1"/>
                </a:solidFill>
              </a:rPr>
              <a:t>자동 변환되므로 </a:t>
            </a:r>
            <a:r>
              <a:rPr lang="en-US" altLang="ko-KR" sz="1200" dirty="0">
                <a:solidFill>
                  <a:schemeClr val="tx1"/>
                </a:solidFill>
              </a:rPr>
              <a:t>Enum, Employee Class</a:t>
            </a:r>
            <a:r>
              <a:rPr lang="ko-KR" altLang="en-US" sz="1200" dirty="0">
                <a:solidFill>
                  <a:schemeClr val="tx1"/>
                </a:solidFill>
              </a:rPr>
              <a:t>만 수정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Enum Element </a:t>
            </a:r>
            <a:r>
              <a:rPr lang="ko-KR" altLang="en-US" sz="1200" dirty="0">
                <a:solidFill>
                  <a:schemeClr val="tx1"/>
                </a:solidFill>
              </a:rPr>
              <a:t>수를 이용한 </a:t>
            </a:r>
            <a:r>
              <a:rPr lang="en-US" altLang="ko-KR" sz="1200" dirty="0">
                <a:solidFill>
                  <a:schemeClr val="tx1"/>
                </a:solidFill>
              </a:rPr>
              <a:t>Validation Check</a:t>
            </a:r>
          </a:p>
        </p:txBody>
      </p:sp>
    </p:spTree>
    <p:extLst>
      <p:ext uri="{BB962C8B-B14F-4D97-AF65-F5344CB8AC3E}">
        <p14:creationId xmlns:p14="http://schemas.microsoft.com/office/powerpoint/2010/main" val="34082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121</Words>
  <Application>Microsoft Office PowerPoint</Application>
  <PresentationFormat>화면 슬라이드 쇼(16:9)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JeongByunghoon</cp:lastModifiedBy>
  <cp:revision>1057</cp:revision>
  <dcterms:created xsi:type="dcterms:W3CDTF">2021-03-05T05:14:14Z</dcterms:created>
  <dcterms:modified xsi:type="dcterms:W3CDTF">2022-03-22T08:00:39Z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