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6" r:id="rId2"/>
    <p:sldId id="293" r:id="rId3"/>
    <p:sldId id="280" r:id="rId4"/>
    <p:sldId id="295" r:id="rId5"/>
    <p:sldId id="296" r:id="rId6"/>
    <p:sldId id="298" r:id="rId7"/>
    <p:sldId id="297" r:id="rId8"/>
    <p:sldId id="294" r:id="rId9"/>
    <p:sldId id="300" r:id="rId10"/>
    <p:sldId id="290" r:id="rId11"/>
    <p:sldId id="315" r:id="rId12"/>
    <p:sldId id="302" r:id="rId13"/>
    <p:sldId id="324" r:id="rId14"/>
    <p:sldId id="322" r:id="rId15"/>
    <p:sldId id="323" r:id="rId16"/>
    <p:sldId id="321" r:id="rId17"/>
    <p:sldId id="316" r:id="rId18"/>
    <p:sldId id="317" r:id="rId19"/>
    <p:sldId id="306" r:id="rId20"/>
    <p:sldId id="314" r:id="rId21"/>
    <p:sldId id="319" r:id="rId22"/>
    <p:sldId id="320" r:id="rId23"/>
    <p:sldId id="309" r:id="rId24"/>
    <p:sldId id="318" r:id="rId25"/>
    <p:sldId id="311" r:id="rId26"/>
    <p:sldId id="312" r:id="rId27"/>
    <p:sldId id="313" r:id="rId28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6699"/>
    <a:srgbClr val="003366"/>
    <a:srgbClr val="66FF33"/>
    <a:srgbClr val="339966"/>
    <a:srgbClr val="339933"/>
    <a:srgbClr val="DDDDDD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94" autoAdjust="0"/>
  </p:normalViewPr>
  <p:slideViewPr>
    <p:cSldViewPr>
      <p:cViewPr varScale="1">
        <p:scale>
          <a:sx n="148" d="100"/>
          <a:sy n="148" d="100"/>
        </p:scale>
        <p:origin x="-562" y="-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5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5375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업무 분담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방지윤님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Main, File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Parser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신승관님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InputManager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양락준님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Operator,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ResultMaker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정병훈님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OptionSelector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EmployeeManager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Sort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1"/>
            <a:ext cx="8831651" cy="268578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주요 구조 변경 사항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Factory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Method</a:t>
            </a:r>
            <a:r>
              <a:rPr lang="ko-KR" altLang="en-US" sz="1200" dirty="0"/>
              <a:t> 기법처럼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 단에서 </a:t>
            </a:r>
            <a:r>
              <a:rPr lang="ko-KR" altLang="en-US" sz="1200" dirty="0" err="1"/>
              <a:t>Operator가</a:t>
            </a:r>
            <a:r>
              <a:rPr lang="ko-KR" altLang="en-US" sz="1200" dirty="0"/>
              <a:t> 어떤 </a:t>
            </a:r>
            <a:r>
              <a:rPr lang="ko-KR" altLang="en-US" sz="1200" dirty="0" err="1"/>
              <a:t>Class의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Instance를</a:t>
            </a:r>
            <a:r>
              <a:rPr lang="ko-KR" altLang="en-US" sz="1200" dirty="0"/>
              <a:t> 생성할지 정하는 것이 아닌, </a:t>
            </a:r>
            <a:r>
              <a:rPr lang="ko-KR" altLang="en-US" sz="1200" dirty="0" err="1"/>
              <a:t>InputManager가</a:t>
            </a:r>
            <a:r>
              <a:rPr lang="ko-KR" altLang="en-US" sz="1200" dirty="0"/>
              <a:t> 생성될 때 분류된 </a:t>
            </a:r>
            <a:r>
              <a:rPr lang="ko-KR" altLang="en-US" sz="1200" dirty="0" err="1"/>
              <a:t>InputManager의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Class에</a:t>
            </a:r>
            <a:r>
              <a:rPr lang="ko-KR" altLang="en-US" sz="1200" dirty="0"/>
              <a:t> 따라서 생성되도록 하였음. 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ko-KR" altLang="en-US" sz="1200" dirty="0"/>
              <a:t>사용되는 구현체를 은닉하고, 의존성을 제거함. 또한, 객체의 생성을 관리하기 때문에 필요에 따라 불필요한 객체를 만들지 않도록 할 수 있음.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ko-KR" altLang="en-US" sz="1200" dirty="0"/>
              <a:t>이번 프로젝트에서는 </a:t>
            </a:r>
            <a:r>
              <a:rPr lang="ko-KR" altLang="en-US" sz="1200" dirty="0" err="1"/>
              <a:t>Operator를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get할</a:t>
            </a:r>
            <a:r>
              <a:rPr lang="ko-KR" altLang="en-US" sz="1200" dirty="0"/>
              <a:t> 때, </a:t>
            </a:r>
            <a:r>
              <a:rPr lang="ko-KR" altLang="en-US" sz="1200" dirty="0" err="1"/>
              <a:t>InputManagerInterface의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instance를</a:t>
            </a:r>
            <a:r>
              <a:rPr lang="ko-KR" altLang="en-US" sz="1200" dirty="0"/>
              <a:t> 확인하고 그에 맞는 </a:t>
            </a:r>
            <a:r>
              <a:rPr lang="ko-KR" altLang="en-US" sz="1200" dirty="0" err="1"/>
              <a:t>Add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Del</a:t>
            </a:r>
            <a:r>
              <a:rPr lang="ko-KR" altLang="en-US" sz="1200" dirty="0"/>
              <a:t>/</a:t>
            </a:r>
            <a:r>
              <a:rPr lang="ko-KR" altLang="en-US" sz="1200" dirty="0" err="1"/>
              <a:t>Sch</a:t>
            </a:r>
            <a:r>
              <a:rPr lang="ko-KR" altLang="en-US" sz="1200" dirty="0"/>
              <a:t>/</a:t>
            </a:r>
            <a:r>
              <a:rPr lang="ko-KR" altLang="en-US" sz="1200" dirty="0" err="1"/>
              <a:t>Mod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Operator</a:t>
            </a:r>
            <a:r>
              <a:rPr lang="ko-KR" altLang="en-US" sz="1200" dirty="0"/>
              <a:t> 중 하나를 생성하여 </a:t>
            </a:r>
            <a:r>
              <a:rPr lang="ko-KR" altLang="en-US" sz="1200" dirty="0" err="1"/>
              <a:t>return하게</a:t>
            </a:r>
            <a:r>
              <a:rPr lang="ko-KR" altLang="en-US" sz="1200" dirty="0"/>
              <a:t> 구현됨.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3" y="141481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구조 변경 사항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" y="2825016"/>
            <a:ext cx="4224014" cy="215894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0313" y="3971641"/>
            <a:ext cx="1485664" cy="1122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8" y="2931791"/>
            <a:ext cx="3472969" cy="1823185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 flipV="1">
            <a:off x="4355977" y="3843384"/>
            <a:ext cx="1176461" cy="18439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1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구조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4" y="1052438"/>
            <a:ext cx="7910026" cy="3679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7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구조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4" y="771550"/>
            <a:ext cx="84391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0762"/>
            <a:ext cx="3168352" cy="301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65" y="2195992"/>
            <a:ext cx="5641435" cy="188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11760" y="3945418"/>
            <a:ext cx="13596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File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출력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601" y="1862703"/>
            <a:ext cx="3057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연산자</a:t>
            </a:r>
            <a:r>
              <a:rPr lang="en-US" altLang="ko-KR" sz="1200" dirty="0"/>
              <a:t>, </a:t>
            </a:r>
            <a:r>
              <a:rPr lang="ko-KR" altLang="en-US" sz="1200" dirty="0"/>
              <a:t>옵션</a:t>
            </a:r>
            <a:r>
              <a:rPr lang="en-US" altLang="ko-KR" sz="1200" dirty="0"/>
              <a:t>, Data </a:t>
            </a:r>
            <a:r>
              <a:rPr lang="ko-KR" altLang="en-US" sz="1200" dirty="0"/>
              <a:t>부분으로 분류 및 검증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5112" y="4083918"/>
            <a:ext cx="1063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연산 수행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281" y="2643758"/>
            <a:ext cx="18694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</a:t>
            </a:r>
            <a:r>
              <a:rPr lang="ko-KR" altLang="en-US" sz="1200" dirty="0" smtClean="0"/>
              <a:t>에 쓸 최종 결과 생성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05806" y="1563638"/>
            <a:ext cx="14061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Sort </a:t>
            </a:r>
            <a:r>
              <a:rPr lang="ko-KR" altLang="en-US" sz="1200" dirty="0" smtClean="0"/>
              <a:t>를 위한 비교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19853" y="1491630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예외처리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585704"/>
            <a:ext cx="211231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ResultMaker</a:t>
            </a:r>
            <a:r>
              <a:rPr lang="ko-KR" altLang="en-US" sz="1200" dirty="0" smtClean="0"/>
              <a:t>를 위한 </a:t>
            </a:r>
            <a:r>
              <a:rPr lang="en-US" altLang="ko-KR" sz="1200" dirty="0" smtClean="0"/>
              <a:t>Factory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3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구조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7707"/>
            <a:ext cx="9036496" cy="339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96336" y="4155926"/>
            <a:ext cx="1217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입력 내용 관리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53728" y="4437825"/>
            <a:ext cx="19415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연산자 별 입력 내용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06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구조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50" y="771550"/>
            <a:ext cx="6125150" cy="43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0953"/>
            <a:ext cx="1798023" cy="295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3728" y="3775740"/>
            <a:ext cx="14253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검색 조건 별 검색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0783" y="1275606"/>
            <a:ext cx="1217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사원 정보 관리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305043" y="4502950"/>
            <a:ext cx="1217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사원 정보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067694"/>
            <a:ext cx="15792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사원 정보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809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TDD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BDD1692-7257-48DE-935F-F2804078271A}"/>
              </a:ext>
            </a:extLst>
          </p:cNvPr>
          <p:cNvSpPr txBox="1"/>
          <p:nvPr/>
        </p:nvSpPr>
        <p:spPr>
          <a:xfrm>
            <a:off x="179513" y="915566"/>
            <a:ext cx="8784976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Class/Method </a:t>
            </a:r>
            <a:r>
              <a:rPr lang="ko-KR" altLang="en-US" dirty="0"/>
              <a:t>별 사전 정의된 요구 기능을 기반으로 </a:t>
            </a:r>
            <a:r>
              <a:rPr lang="en-US" altLang="ko-KR" dirty="0"/>
              <a:t>Test Code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인자를 가진 함수의 경우</a:t>
            </a:r>
            <a:r>
              <a:rPr lang="en-US" altLang="ko-KR" dirty="0"/>
              <a:t>, </a:t>
            </a:r>
            <a:r>
              <a:rPr lang="ko-KR" altLang="en-US" dirty="0"/>
              <a:t>가능한 많은 </a:t>
            </a:r>
            <a:r>
              <a:rPr lang="en-US" altLang="ko-KR" dirty="0"/>
              <a:t>Case</a:t>
            </a:r>
            <a:r>
              <a:rPr lang="ko-KR" altLang="en-US" dirty="0"/>
              <a:t>의 인자를 고려하도록 </a:t>
            </a:r>
            <a:r>
              <a:rPr lang="en-US" altLang="ko-KR" dirty="0"/>
              <a:t>Case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공동 개발 과정에서 다른 팀원 코드가 작성되지 않은 경우 사전에 정의된 기능을 수행하는 </a:t>
            </a:r>
            <a:r>
              <a:rPr lang="en-US" altLang="ko-KR" dirty="0"/>
              <a:t>Mock </a:t>
            </a:r>
            <a:r>
              <a:rPr lang="ko-KR" altLang="en-US" dirty="0"/>
              <a:t>객체를 활용하여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8CB9C3A-6478-4E72-8DAA-F8909D96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4" y="2372880"/>
            <a:ext cx="4329450" cy="2639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B64107A-782A-452E-BD44-8EC0F121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367746"/>
            <a:ext cx="3809176" cy="2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293" y="2647821"/>
            <a:ext cx="8831651" cy="15081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n-ea"/>
              </a:rPr>
              <a:t>InputManager</a:t>
            </a:r>
            <a:r>
              <a:rPr lang="ko-KR" altLang="en-US" sz="1100" dirty="0">
                <a:latin typeface="+mn-ea"/>
              </a:rPr>
              <a:t>에서 </a:t>
            </a:r>
            <a:r>
              <a:rPr lang="ko-KR" altLang="en-US" sz="1100" dirty="0" err="1">
                <a:latin typeface="+mn-ea"/>
              </a:rPr>
              <a:t>오류처리를</a:t>
            </a:r>
            <a:r>
              <a:rPr lang="ko-KR" altLang="en-US" sz="1100" dirty="0">
                <a:latin typeface="+mn-ea"/>
              </a:rPr>
              <a:t> 진행한 부분</a:t>
            </a:r>
            <a:endParaRPr lang="en-US" altLang="ko-KR" sz="1100" dirty="0">
              <a:latin typeface="+mn-ea"/>
            </a:endParaRPr>
          </a:p>
          <a:p>
            <a:pPr marL="675359" lvl="1" indent="-285743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InputManager에서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InputManagerInterface를</a:t>
            </a:r>
            <a:r>
              <a:rPr lang="ko-KR" altLang="en-US" sz="1100" dirty="0"/>
              <a:t> 생성할 때, </a:t>
            </a:r>
            <a:r>
              <a:rPr lang="ko-KR" altLang="en-US" sz="1100" dirty="0" err="1"/>
              <a:t>command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keyword가</a:t>
            </a:r>
            <a:r>
              <a:rPr lang="ko-KR" altLang="en-US" sz="1100" dirty="0"/>
              <a:t> 매칭되지 않는다면 </a:t>
            </a:r>
            <a:r>
              <a:rPr lang="ko-KR" altLang="en-US" sz="1100" dirty="0" err="1"/>
              <a:t>Custom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Exception인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InputManagerException을</a:t>
            </a:r>
            <a:r>
              <a:rPr lang="ko-KR" altLang="en-US" sz="1100" dirty="0"/>
              <a:t> 호출하도록 함. </a:t>
            </a:r>
          </a:p>
          <a:p>
            <a:pPr marL="675359" lvl="1" indent="-285743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InputManager에서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OptionSelector를</a:t>
            </a:r>
            <a:r>
              <a:rPr lang="ko-KR" altLang="en-US" sz="1100" dirty="0"/>
              <a:t> 생성할 때, </a:t>
            </a:r>
            <a:r>
              <a:rPr lang="ko-KR" altLang="en-US" sz="1100" dirty="0" err="1"/>
              <a:t>option</a:t>
            </a:r>
            <a:r>
              <a:rPr lang="ko-KR" altLang="en-US" sz="1100" dirty="0"/>
              <a:t> 값과 </a:t>
            </a:r>
            <a:r>
              <a:rPr lang="ko-KR" altLang="en-US" sz="1100" dirty="0" err="1"/>
              <a:t>column</a:t>
            </a:r>
            <a:r>
              <a:rPr lang="ko-KR" altLang="en-US" sz="1100" dirty="0"/>
              <a:t> 명이 매칭되지 않는다면 </a:t>
            </a:r>
            <a:r>
              <a:rPr lang="ko-KR" altLang="en-US" sz="1100" dirty="0" err="1"/>
              <a:t>Custom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Exception인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InputManagerException을</a:t>
            </a:r>
            <a:r>
              <a:rPr lang="ko-KR" altLang="en-US" sz="1100" dirty="0"/>
              <a:t> 호출하도록 함.</a:t>
            </a:r>
            <a:endParaRPr lang="en-US" altLang="ko-KR" sz="1100" dirty="0"/>
          </a:p>
          <a:p>
            <a:pPr marL="675359" lvl="1" indent="-285743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ErrorMessage</a:t>
            </a:r>
            <a:r>
              <a:rPr lang="en-US" altLang="ko-KR" sz="1100" dirty="0"/>
              <a:t> Type</a:t>
            </a:r>
          </a:p>
          <a:p>
            <a:pPr marL="1064975" lvl="2" indent="-285743">
              <a:buFont typeface="Arial" panose="020B0604020202020204" pitchFamily="34" charset="0"/>
              <a:buChar char="•"/>
            </a:pPr>
            <a:r>
              <a:rPr lang="ko-KR" altLang="en-US" sz="1100" dirty="0"/>
              <a:t>[</a:t>
            </a:r>
            <a:r>
              <a:rPr lang="ko-KR" altLang="en-US" sz="1100" dirty="0" err="1"/>
              <a:t>InputManagerException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Command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does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matched</a:t>
            </a:r>
            <a:r>
              <a:rPr lang="ko-KR" altLang="en-US" sz="1100" dirty="0"/>
              <a:t>, Data: %</a:t>
            </a:r>
            <a:r>
              <a:rPr lang="ko-KR" altLang="en-US" sz="1100" dirty="0" err="1"/>
              <a:t>s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064975" lvl="2" indent="-285743">
              <a:buFont typeface="Arial" panose="020B0604020202020204" pitchFamily="34" charset="0"/>
              <a:buChar char="•"/>
            </a:pPr>
            <a:r>
              <a:rPr lang="ko-KR" altLang="en-US" sz="1100" dirty="0"/>
              <a:t>[</a:t>
            </a:r>
            <a:r>
              <a:rPr lang="ko-KR" altLang="en-US" sz="1100" dirty="0" err="1"/>
              <a:t>InputManagerException</a:t>
            </a:r>
            <a:r>
              <a:rPr lang="ko-KR" altLang="en-US" sz="1100" dirty="0"/>
              <a:t>] </a:t>
            </a:r>
            <a:r>
              <a:rPr lang="ko-KR" altLang="en-US" sz="1100" dirty="0" err="1"/>
              <a:t>Option</a:t>
            </a:r>
            <a:r>
              <a:rPr lang="ko-KR" altLang="en-US" sz="1100" dirty="0"/>
              <a:t>: %</a:t>
            </a:r>
            <a:r>
              <a:rPr lang="ko-KR" altLang="en-US" sz="1100" dirty="0" err="1"/>
              <a:t>s</a:t>
            </a:r>
            <a:r>
              <a:rPr lang="ko-KR" altLang="en-US" sz="1100" dirty="0"/>
              <a:t>, Data: %</a:t>
            </a:r>
            <a:r>
              <a:rPr lang="ko-KR" altLang="en-US" sz="1100" dirty="0" err="1"/>
              <a:t>s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3" y="141481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-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오류처리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F6B453BB-2F25-4522-9F95-3BD7B84F78CA}"/>
              </a:ext>
            </a:extLst>
          </p:cNvPr>
          <p:cNvGrpSpPr/>
          <p:nvPr/>
        </p:nvGrpSpPr>
        <p:grpSpPr>
          <a:xfrm>
            <a:off x="467544" y="4117761"/>
            <a:ext cx="3960440" cy="990109"/>
            <a:chOff x="323528" y="2859782"/>
            <a:chExt cx="5619750" cy="17430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859782"/>
              <a:ext cx="5619750" cy="17430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71601" y="3731320"/>
              <a:ext cx="4824536" cy="50405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699040-DCA9-439E-B7AD-F8B4D35CEEE5}"/>
              </a:ext>
            </a:extLst>
          </p:cNvPr>
          <p:cNvSpPr txBox="1"/>
          <p:nvPr/>
        </p:nvSpPr>
        <p:spPr>
          <a:xfrm>
            <a:off x="174293" y="792941"/>
            <a:ext cx="381514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Parser </a:t>
            </a:r>
            <a:r>
              <a:rPr lang="ko-KR" altLang="en-US" sz="1100" dirty="0"/>
              <a:t>내</a:t>
            </a:r>
            <a:r>
              <a:rPr lang="en-US" altLang="ko-KR" sz="1100" dirty="0"/>
              <a:t> Command </a:t>
            </a:r>
            <a:r>
              <a:rPr lang="ko-KR" altLang="en-US" sz="1100" dirty="0"/>
              <a:t>유효성 체크</a:t>
            </a:r>
            <a:r>
              <a:rPr lang="en-US" altLang="ko-KR" sz="1100" dirty="0"/>
              <a:t> </a:t>
            </a:r>
            <a:r>
              <a:rPr lang="ko-KR" altLang="en-US" sz="1100" dirty="0"/>
              <a:t>진행</a:t>
            </a:r>
            <a:endParaRPr lang="en-US" altLang="ko-KR" sz="1100" dirty="0"/>
          </a:p>
          <a:p>
            <a:pPr marL="675376" lvl="1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Check list</a:t>
            </a:r>
          </a:p>
          <a:p>
            <a:pPr marL="1122152" lvl="2" indent="-342900">
              <a:buFont typeface="+mj-lt"/>
              <a:buAutoNum type="arabicPeriod"/>
            </a:pPr>
            <a:r>
              <a:rPr lang="ko-KR" altLang="en-US" sz="1100" dirty="0"/>
              <a:t>허용되는 문자 </a:t>
            </a:r>
            <a:endParaRPr lang="en-US" altLang="ko-KR" sz="1100" dirty="0"/>
          </a:p>
          <a:p>
            <a:pPr marL="1122152" lvl="2" indent="-342900">
              <a:buFont typeface="+mj-lt"/>
              <a:buAutoNum type="arabicPeriod"/>
            </a:pPr>
            <a:r>
              <a:rPr lang="en-US" altLang="ko-KR" sz="1100" dirty="0"/>
              <a:t>Operation </a:t>
            </a:r>
            <a:r>
              <a:rPr lang="ko-KR" altLang="en-US" sz="1100" dirty="0"/>
              <a:t>종류 </a:t>
            </a:r>
            <a:r>
              <a:rPr lang="en-US" altLang="ko-KR" sz="1100" dirty="0"/>
              <a:t>(ADD, DEL, MOD, SCH)</a:t>
            </a:r>
          </a:p>
          <a:p>
            <a:pPr marL="1122152" lvl="2" indent="-342900">
              <a:buFont typeface="+mj-lt"/>
              <a:buAutoNum type="arabicPeriod"/>
            </a:pPr>
            <a:r>
              <a:rPr lang="en-US" altLang="ko-KR" sz="1100" dirty="0"/>
              <a:t>Option (-p, -f, -l, … )</a:t>
            </a:r>
          </a:p>
          <a:p>
            <a:pPr marL="1122152" lvl="2" indent="-342900">
              <a:buFont typeface="+mj-lt"/>
              <a:buAutoNum type="arabicPeriod"/>
            </a:pPr>
            <a:r>
              <a:rPr lang="en-US" altLang="ko-KR" sz="1100" dirty="0"/>
              <a:t>Data length</a:t>
            </a:r>
          </a:p>
          <a:p>
            <a:pPr marL="732526" lvl="1" indent="-342900">
              <a:buFont typeface="Wingdings" panose="05000000000000000000" pitchFamily="2" charset="2"/>
              <a:buChar char="§"/>
            </a:pPr>
            <a:r>
              <a:rPr lang="en-US" altLang="ko-KR" sz="1100" dirty="0"/>
              <a:t>Fail </a:t>
            </a:r>
            <a:r>
              <a:rPr lang="ko-KR" altLang="en-US" sz="1100" dirty="0"/>
              <a:t>시 </a:t>
            </a:r>
            <a:r>
              <a:rPr lang="en-US" altLang="ko-KR" sz="1100" dirty="0"/>
              <a:t>Exception</a:t>
            </a:r>
            <a:r>
              <a:rPr lang="ko-KR" altLang="en-US" sz="1100" dirty="0"/>
              <a:t>을 </a:t>
            </a:r>
            <a:r>
              <a:rPr lang="en-US" altLang="ko-KR" sz="1100" dirty="0"/>
              <a:t>throw</a:t>
            </a:r>
            <a:r>
              <a:rPr lang="ko-KR" altLang="en-US" sz="1100" dirty="0"/>
              <a:t>하여 오류 방지</a:t>
            </a: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7132BCE-938B-4217-8FBE-A9A807D7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40034"/>
            <a:ext cx="6209564" cy="6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7" y="2061069"/>
            <a:ext cx="8330806" cy="295232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0"/>
            <a:ext cx="8831651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전체 코드가 동작하는 부분에서는 </a:t>
            </a:r>
            <a:r>
              <a:rPr lang="en-US" altLang="ko-KR" sz="1200" dirty="0" err="1">
                <a:latin typeface="+mn-ea"/>
              </a:rPr>
              <a:t>InputManager</a:t>
            </a:r>
            <a:r>
              <a:rPr lang="en-US" altLang="ko-KR" sz="1200" dirty="0">
                <a:latin typeface="+mn-ea"/>
              </a:rPr>
              <a:t>, Operator, </a:t>
            </a:r>
            <a:r>
              <a:rPr lang="en-US" altLang="ko-KR" sz="1200" dirty="0" err="1">
                <a:latin typeface="+mn-ea"/>
              </a:rPr>
              <a:t>OptionSelector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등에 대해 코드를 알 수 없음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err="1">
                <a:latin typeface="+mn-ea"/>
              </a:rPr>
              <a:t>OptionSelector</a:t>
            </a:r>
            <a:r>
              <a:rPr lang="ko-KR" altLang="en-US" sz="1200" dirty="0">
                <a:latin typeface="+mn-ea"/>
              </a:rPr>
              <a:t>의 경우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executeOperator</a:t>
            </a:r>
            <a:r>
              <a:rPr lang="en-US" altLang="ko-KR" sz="1200" dirty="0">
                <a:latin typeface="+mn-ea"/>
              </a:rPr>
              <a:t> method</a:t>
            </a:r>
            <a:r>
              <a:rPr lang="ko-KR" altLang="en-US" sz="1200" dirty="0">
                <a:latin typeface="+mn-ea"/>
              </a:rPr>
              <a:t>를 통해서 내부에서 동작하고 </a:t>
            </a:r>
            <a:r>
              <a:rPr lang="en-US" altLang="ko-KR" sz="1200" dirty="0" err="1">
                <a:latin typeface="+mn-ea"/>
              </a:rPr>
              <a:t>InputManager</a:t>
            </a:r>
            <a:r>
              <a:rPr lang="ko-KR" altLang="en-US" sz="1200" dirty="0">
                <a:latin typeface="+mn-ea"/>
              </a:rPr>
              <a:t>에서 생성하여 관리하기 때문에 삭제나 변경과 같은 동작을 진행할 수 없도록 경계를 두고 있음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3" y="141481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2982" y="3668067"/>
            <a:ext cx="936104" cy="28803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직선 화살표 연결선 9"/>
          <p:cNvCxnSpPr>
            <a:stCxn id="11" idx="0"/>
          </p:cNvCxnSpPr>
          <p:nvPr/>
        </p:nvCxnSpPr>
        <p:spPr>
          <a:xfrm flipV="1">
            <a:off x="4041034" y="2139703"/>
            <a:ext cx="1110107" cy="15283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151141" y="1695168"/>
            <a:ext cx="2448272" cy="44453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Main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코드에서는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InputManager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를 통해서만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Method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를 사용하기 때문에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해당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OptionSelector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과는 경계가 있음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0203" y="3545644"/>
            <a:ext cx="114358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100" b="1" dirty="0" err="1"/>
              <a:t>OptionSelector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7604" y="2228769"/>
            <a:ext cx="109549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100" b="1" dirty="0" err="1"/>
              <a:t>InputManager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7505" y="1779663"/>
            <a:ext cx="3600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M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I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N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7544" y="2931790"/>
            <a:ext cx="216024" cy="7030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013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–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4" y="771550"/>
            <a:ext cx="86156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ResultMaker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 결과 및 옵션에 따라 출력 결과를 만드는 역할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 결과 만드는 부분은 공통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필수로 진행 되지만 연산 결과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옵션에 따라 세부 동작은 다름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부분은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interface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생성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옵션 별 다른 부분은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Concrete 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구현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 요구사항에서는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없는 경우 옵션 상관없이 동일 기능 수행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Data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없을 때 출력결과 생성 부분을 구현한 추상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7"/>
          <a:stretch/>
        </p:blipFill>
        <p:spPr bwMode="auto">
          <a:xfrm>
            <a:off x="1085902" y="3202985"/>
            <a:ext cx="3329275" cy="1581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0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251520" y="900465"/>
            <a:ext cx="3863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b="1" dirty="0">
                <a:latin typeface="+mn-ea"/>
              </a:rPr>
              <a:t>진행 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초기 설계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세부 구현</a:t>
            </a:r>
            <a:r>
              <a:rPr lang="ko-KR" altLang="en-US" sz="1400" b="1" dirty="0">
                <a:latin typeface="+mn-ea"/>
              </a:rPr>
              <a:t> 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회고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53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–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4" y="771550"/>
            <a:ext cx="86156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Operator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Add, Modify, Delete, Search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 각종 연산 후 결과를 만드는 역할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 실행은 공통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필수로 진행하지만 각 연산 별 내부 동작은 다름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연산 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input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인자 다름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공통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필수 부분은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interface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생성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 별 다른 부분은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Concrete 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구현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 생성은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제외한 나머지 연산에서만 필요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 생성 부분을 구현한 추상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7965"/>
            <a:ext cx="5715745" cy="189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6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2EF0C99-A662-48C8-9FD9-42AD757B9905}"/>
              </a:ext>
            </a:extLst>
          </p:cNvPr>
          <p:cNvSpPr/>
          <p:nvPr/>
        </p:nvSpPr>
        <p:spPr>
          <a:xfrm>
            <a:off x="323528" y="1402226"/>
            <a:ext cx="8496944" cy="3406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 –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응집성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97BDDA-1C3A-4C87-9C97-A7F144069B5C}"/>
              </a:ext>
            </a:extLst>
          </p:cNvPr>
          <p:cNvSpPr txBox="1"/>
          <p:nvPr/>
        </p:nvSpPr>
        <p:spPr>
          <a:xfrm>
            <a:off x="179512" y="915566"/>
            <a:ext cx="8775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사원 정보 리스트에 대해 접근하는 </a:t>
            </a:r>
            <a:r>
              <a:rPr lang="en-US" altLang="ko-KR" dirty="0"/>
              <a:t>Action</a:t>
            </a:r>
            <a:r>
              <a:rPr lang="ko-KR" altLang="en-US" dirty="0"/>
              <a:t>을 리스트 관리 책임이 있는 </a:t>
            </a:r>
            <a:r>
              <a:rPr lang="en-US" altLang="ko-KR" dirty="0" err="1"/>
              <a:t>EmployeeManager</a:t>
            </a:r>
            <a:r>
              <a:rPr lang="ko-KR" altLang="en-US" dirty="0"/>
              <a:t>로 이관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9F59BC34-5347-4557-800D-6169A6EE796F}"/>
              </a:ext>
            </a:extLst>
          </p:cNvPr>
          <p:cNvGrpSpPr/>
          <p:nvPr/>
        </p:nvGrpSpPr>
        <p:grpSpPr>
          <a:xfrm>
            <a:off x="577434" y="1477112"/>
            <a:ext cx="7989132" cy="3172387"/>
            <a:chOff x="790581" y="1477112"/>
            <a:chExt cx="7989132" cy="3172387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94F6B9AA-69BD-4C26-B696-9903479E9083}"/>
                </a:ext>
              </a:extLst>
            </p:cNvPr>
            <p:cNvGrpSpPr/>
            <p:nvPr/>
          </p:nvGrpSpPr>
          <p:grpSpPr>
            <a:xfrm>
              <a:off x="790581" y="2134185"/>
              <a:ext cx="3328614" cy="2169694"/>
              <a:chOff x="251520" y="2354254"/>
              <a:chExt cx="3328614" cy="2169694"/>
            </a:xfrm>
          </p:grpSpPr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0D88756F-66B8-422D-BF8B-14465A5D6A23}"/>
                  </a:ext>
                </a:extLst>
              </p:cNvPr>
              <p:cNvSpPr txBox="1"/>
              <p:nvPr/>
            </p:nvSpPr>
            <p:spPr>
              <a:xfrm>
                <a:off x="251520" y="2354254"/>
                <a:ext cx="1132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Operator</a:t>
                </a:r>
                <a:endParaRPr lang="ko-KR" altLang="en-US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7E668BC-D8EE-4BF8-9927-581B5426DD68}"/>
                  </a:ext>
                </a:extLst>
              </p:cNvPr>
              <p:cNvSpPr txBox="1"/>
              <p:nvPr/>
            </p:nvSpPr>
            <p:spPr>
              <a:xfrm>
                <a:off x="251520" y="3507763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Main</a:t>
                </a:r>
                <a:endParaRPr lang="ko-KR" altLang="en-US" sz="1200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="" xmlns:a16="http://schemas.microsoft.com/office/drawing/2014/main" id="{E2BC0498-32AC-4E18-9991-07D99E5EE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520" y="2631253"/>
                <a:ext cx="3328614" cy="830931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1CE2648D-7FCF-4C5D-9F60-6D5C0CE8B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" y="3795662"/>
                <a:ext cx="2614989" cy="728286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952C9B6F-72DC-4697-9E1D-D2E004B977D4}"/>
                </a:ext>
              </a:extLst>
            </p:cNvPr>
            <p:cNvGrpSpPr/>
            <p:nvPr/>
          </p:nvGrpSpPr>
          <p:grpSpPr>
            <a:xfrm>
              <a:off x="5148064" y="1925889"/>
              <a:ext cx="3631649" cy="2723610"/>
              <a:chOff x="4740633" y="2191783"/>
              <a:chExt cx="3631649" cy="272361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="" xmlns:a16="http://schemas.microsoft.com/office/drawing/2014/main" id="{95E79088-B432-4462-BEE2-5C58B6639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166" y="4196882"/>
                <a:ext cx="3568116" cy="718511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="" xmlns:a16="http://schemas.microsoft.com/office/drawing/2014/main" id="{581BEBD5-B451-4F28-8DF5-7B5E45397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779" y="3720665"/>
                <a:ext cx="2634541" cy="145168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="" xmlns:a16="http://schemas.microsoft.com/office/drawing/2014/main" id="{0320044D-FC1F-4A96-B90C-4DBFF69D8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9779" y="2475876"/>
                <a:ext cx="3157540" cy="96779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4F02496-2A65-4132-A616-997C6403FB2B}"/>
                  </a:ext>
                </a:extLst>
              </p:cNvPr>
              <p:cNvSpPr txBox="1"/>
              <p:nvPr/>
            </p:nvSpPr>
            <p:spPr>
              <a:xfrm>
                <a:off x="4746890" y="3443666"/>
                <a:ext cx="1132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Operator</a:t>
                </a:r>
                <a:endParaRPr lang="ko-KR" altLang="en-US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5BA2227D-1211-4746-A2C1-C93CCC626758}"/>
                  </a:ext>
                </a:extLst>
              </p:cNvPr>
              <p:cNvSpPr txBox="1"/>
              <p:nvPr/>
            </p:nvSpPr>
            <p:spPr>
              <a:xfrm>
                <a:off x="4797916" y="2191783"/>
                <a:ext cx="1832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 err="1"/>
                  <a:t>EmployeeManager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250887-24ED-4BA8-BDC2-DB590DC0C42D}"/>
                  </a:ext>
                </a:extLst>
              </p:cNvPr>
              <p:cNvSpPr txBox="1"/>
              <p:nvPr/>
            </p:nvSpPr>
            <p:spPr>
              <a:xfrm>
                <a:off x="4740633" y="3934193"/>
                <a:ext cx="8402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Main</a:t>
                </a:r>
                <a:endParaRPr lang="ko-KR" altLang="en-US" sz="1200" dirty="0"/>
              </a:p>
            </p:txBody>
          </p:sp>
        </p:grpSp>
        <p:sp>
          <p:nvSpPr>
            <p:cNvPr id="38" name="화살표: 오른쪽 37">
              <a:extLst>
                <a:ext uri="{FF2B5EF4-FFF2-40B4-BE49-F238E27FC236}">
                  <a16:creationId xmlns="" xmlns:a16="http://schemas.microsoft.com/office/drawing/2014/main" id="{A75BD6A8-0894-4551-A70E-5D421EDC8C1D}"/>
                </a:ext>
              </a:extLst>
            </p:cNvPr>
            <p:cNvSpPr/>
            <p:nvPr/>
          </p:nvSpPr>
          <p:spPr>
            <a:xfrm>
              <a:off x="4393468" y="2064388"/>
              <a:ext cx="357065" cy="213527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2C804DE-07C3-4D13-8C73-1472D24E36D5}"/>
                </a:ext>
              </a:extLst>
            </p:cNvPr>
            <p:cNvSpPr txBox="1"/>
            <p:nvPr/>
          </p:nvSpPr>
          <p:spPr>
            <a:xfrm>
              <a:off x="970507" y="1477112"/>
              <a:ext cx="2968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다양한 </a:t>
              </a:r>
              <a:r>
                <a:rPr lang="en-US" altLang="ko-KR" sz="1400" b="1" dirty="0"/>
                <a:t>Class</a:t>
              </a:r>
              <a:r>
                <a:rPr lang="ko-KR" altLang="en-US" sz="1400" b="1" dirty="0"/>
                <a:t>에서 </a:t>
              </a:r>
              <a:r>
                <a:rPr lang="en-US" altLang="ko-KR" sz="1400" b="1" dirty="0"/>
                <a:t>Employees </a:t>
              </a:r>
              <a:r>
                <a:rPr lang="ko-KR" altLang="en-US" sz="1400" b="1" dirty="0"/>
                <a:t>접근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F95632D-80EB-424E-9E42-238CBAA96B82}"/>
                </a:ext>
              </a:extLst>
            </p:cNvPr>
            <p:cNvSpPr txBox="1"/>
            <p:nvPr/>
          </p:nvSpPr>
          <p:spPr>
            <a:xfrm>
              <a:off x="5301599" y="1477112"/>
              <a:ext cx="3345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EmployeeManager</a:t>
              </a:r>
              <a:r>
                <a:rPr lang="ko-KR" altLang="en-US" sz="1400" b="1" dirty="0"/>
                <a:t>만 </a:t>
              </a:r>
              <a:r>
                <a:rPr lang="en-US" altLang="ko-KR" sz="1400" b="1" dirty="0"/>
                <a:t>Employees </a:t>
              </a:r>
              <a:r>
                <a:rPr lang="ko-KR" altLang="en-US" sz="1400" b="1" dirty="0"/>
                <a:t>접근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30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C30B86-2439-4393-90DB-A34FF2C0405D}"/>
              </a:ext>
            </a:extLst>
          </p:cNvPr>
          <p:cNvSpPr txBox="1"/>
          <p:nvPr/>
        </p:nvSpPr>
        <p:spPr>
          <a:xfrm>
            <a:off x="179512" y="915566"/>
            <a:ext cx="4607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Employee Column </a:t>
            </a:r>
            <a:r>
              <a:rPr lang="ko-KR" altLang="en-US" dirty="0"/>
              <a:t>정보를 </a:t>
            </a:r>
            <a:r>
              <a:rPr lang="en-US" altLang="ko-KR" dirty="0"/>
              <a:t>String </a:t>
            </a:r>
            <a:r>
              <a:rPr lang="ko-KR" altLang="en-US" dirty="0"/>
              <a:t>→ </a:t>
            </a:r>
            <a:r>
              <a:rPr lang="en-US" altLang="ko-KR" dirty="0"/>
              <a:t>Enum </a:t>
            </a:r>
            <a:r>
              <a:rPr lang="ko-KR" altLang="en-US" dirty="0"/>
              <a:t>변경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44BA6B3-E550-4BEE-894A-DC93CCAD15AA}"/>
              </a:ext>
            </a:extLst>
          </p:cNvPr>
          <p:cNvGrpSpPr/>
          <p:nvPr/>
        </p:nvGrpSpPr>
        <p:grpSpPr>
          <a:xfrm>
            <a:off x="289043" y="1341211"/>
            <a:ext cx="8565915" cy="1634079"/>
            <a:chOff x="254557" y="1341211"/>
            <a:chExt cx="8565915" cy="163407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58A1A9EB-0F7A-4821-9DBC-AC2711F7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625759"/>
              <a:ext cx="3355007" cy="13495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31771E58-046A-4ECF-A620-70B2BC0D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909" y="1625759"/>
              <a:ext cx="4997563" cy="5500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B49C4481-EA99-41A8-9532-C6352DF05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909" y="2583196"/>
              <a:ext cx="4537863" cy="3709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3874E66-19E6-43F2-8BFD-C4AA0F6CDC62}"/>
                </a:ext>
              </a:extLst>
            </p:cNvPr>
            <p:cNvSpPr txBox="1"/>
            <p:nvPr/>
          </p:nvSpPr>
          <p:spPr>
            <a:xfrm>
              <a:off x="254557" y="1348760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Enum </a:t>
              </a:r>
              <a:r>
                <a:rPr lang="ko-KR" altLang="en-US" sz="1200" dirty="0"/>
                <a:t>선언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D2BC44E-3DA3-4F16-8665-D0C8546BC8C8}"/>
                </a:ext>
              </a:extLst>
            </p:cNvPr>
            <p:cNvSpPr txBox="1"/>
            <p:nvPr/>
          </p:nvSpPr>
          <p:spPr>
            <a:xfrm>
              <a:off x="3822909" y="1341211"/>
              <a:ext cx="3547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입력 받은 </a:t>
              </a:r>
              <a:r>
                <a:rPr lang="en-US" altLang="ko-KR" sz="1200" dirty="0"/>
                <a:t>String</a:t>
              </a:r>
              <a:r>
                <a:rPr lang="ko-KR" altLang="en-US" sz="1200" dirty="0"/>
                <a:t>을 </a:t>
              </a:r>
              <a:r>
                <a:rPr lang="en-US" altLang="ko-KR" sz="1200" dirty="0"/>
                <a:t>Enum</a:t>
              </a:r>
              <a:r>
                <a:rPr lang="ko-KR" altLang="en-US" sz="1200" dirty="0"/>
                <a:t>으로 변환하여 사용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3662127-C535-45DE-A4A5-234CF9036645}"/>
                </a:ext>
              </a:extLst>
            </p:cNvPr>
            <p:cNvSpPr txBox="1"/>
            <p:nvPr/>
          </p:nvSpPr>
          <p:spPr>
            <a:xfrm>
              <a:off x="3820810" y="2306197"/>
              <a:ext cx="3580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Enum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element </a:t>
              </a:r>
              <a:r>
                <a:rPr lang="ko-KR" altLang="en-US" sz="1200" dirty="0"/>
                <a:t>수를 이용한 </a:t>
              </a:r>
              <a:r>
                <a:rPr lang="en-US" altLang="ko-KR" sz="1200" dirty="0"/>
                <a:t>Validation Check</a:t>
              </a:r>
              <a:endParaRPr lang="ko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5E24CB-A72F-4BEC-ACE7-24E143AD5EF2}"/>
              </a:ext>
            </a:extLst>
          </p:cNvPr>
          <p:cNvSpPr/>
          <p:nvPr/>
        </p:nvSpPr>
        <p:spPr>
          <a:xfrm>
            <a:off x="323528" y="3339033"/>
            <a:ext cx="8496944" cy="140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Employee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Column</a:t>
            </a:r>
            <a:r>
              <a:rPr lang="ko-KR" altLang="en-US" sz="1200" dirty="0">
                <a:solidFill>
                  <a:schemeClr val="tx1"/>
                </a:solidFill>
              </a:rPr>
              <a:t>을 사용하는 </a:t>
            </a:r>
            <a:r>
              <a:rPr lang="en-US" altLang="ko-KR" sz="1200" dirty="0">
                <a:solidFill>
                  <a:schemeClr val="tx1"/>
                </a:solidFill>
              </a:rPr>
              <a:t>Class Coding </a:t>
            </a:r>
            <a:r>
              <a:rPr lang="ko-KR" altLang="en-US" sz="1200" dirty="0">
                <a:solidFill>
                  <a:schemeClr val="tx1"/>
                </a:solidFill>
              </a:rPr>
              <a:t>시 오타 입력 가능성 제거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입력 받은 </a:t>
            </a:r>
            <a:r>
              <a:rPr lang="en-US" altLang="ko-KR" sz="1200" dirty="0">
                <a:solidFill>
                  <a:schemeClr val="tx1"/>
                </a:solidFill>
              </a:rPr>
              <a:t>Key Column </a:t>
            </a:r>
            <a:r>
              <a:rPr lang="ko-KR" altLang="en-US" sz="1200" dirty="0">
                <a:solidFill>
                  <a:schemeClr val="tx1"/>
                </a:solidFill>
              </a:rPr>
              <a:t>값을 </a:t>
            </a:r>
            <a:r>
              <a:rPr lang="en-US" altLang="ko-KR" sz="1200" dirty="0">
                <a:solidFill>
                  <a:schemeClr val="tx1"/>
                </a:solidFill>
              </a:rPr>
              <a:t>Enum Type</a:t>
            </a:r>
            <a:r>
              <a:rPr lang="ko-KR" altLang="en-US" sz="1200" dirty="0">
                <a:solidFill>
                  <a:schemeClr val="tx1"/>
                </a:solidFill>
              </a:rPr>
              <a:t>으로 변경하는 함수를 만들어 잘못된 </a:t>
            </a:r>
            <a:r>
              <a:rPr lang="en-US" altLang="ko-KR" sz="1200" dirty="0">
                <a:solidFill>
                  <a:schemeClr val="tx1"/>
                </a:solidFill>
              </a:rPr>
              <a:t>Key </a:t>
            </a:r>
            <a:r>
              <a:rPr lang="ko-KR" altLang="en-US" sz="1200" dirty="0">
                <a:solidFill>
                  <a:schemeClr val="tx1"/>
                </a:solidFill>
              </a:rPr>
              <a:t>값 검증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Column</a:t>
            </a:r>
            <a:r>
              <a:rPr lang="ko-KR" altLang="en-US" sz="1200" dirty="0">
                <a:solidFill>
                  <a:schemeClr val="tx1"/>
                </a:solidFill>
              </a:rPr>
              <a:t>이 추가되어도 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</a:rPr>
              <a:t>→ </a:t>
            </a:r>
            <a:r>
              <a:rPr lang="en-US" altLang="ko-KR" sz="1200" dirty="0">
                <a:solidFill>
                  <a:schemeClr val="tx1"/>
                </a:solidFill>
              </a:rPr>
              <a:t>Enum </a:t>
            </a:r>
            <a:r>
              <a:rPr lang="ko-KR" altLang="en-US" sz="1200" dirty="0">
                <a:solidFill>
                  <a:schemeClr val="tx1"/>
                </a:solidFill>
              </a:rPr>
              <a:t>자동 변환되므로 </a:t>
            </a:r>
            <a:r>
              <a:rPr lang="en-US" altLang="ko-KR" sz="1200" dirty="0">
                <a:solidFill>
                  <a:schemeClr val="tx1"/>
                </a:solidFill>
              </a:rPr>
              <a:t>Enum, Employee Class</a:t>
            </a:r>
            <a:r>
              <a:rPr lang="ko-KR" altLang="en-US" sz="1200" dirty="0">
                <a:solidFill>
                  <a:schemeClr val="tx1"/>
                </a:solidFill>
              </a:rPr>
              <a:t>만 수정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Enum Element </a:t>
            </a:r>
            <a:r>
              <a:rPr lang="ko-KR" altLang="en-US" sz="1200" dirty="0">
                <a:solidFill>
                  <a:schemeClr val="tx1"/>
                </a:solidFill>
              </a:rPr>
              <a:t>수를 이용한 </a:t>
            </a:r>
            <a:r>
              <a:rPr lang="en-US" altLang="ko-KR" sz="1200" dirty="0">
                <a:solidFill>
                  <a:schemeClr val="tx1"/>
                </a:solidFill>
              </a:rPr>
              <a:t>Validation Check</a:t>
            </a:r>
          </a:p>
        </p:txBody>
      </p:sp>
    </p:spTree>
    <p:extLst>
      <p:ext uri="{BB962C8B-B14F-4D97-AF65-F5344CB8AC3E}">
        <p14:creationId xmlns:p14="http://schemas.microsoft.com/office/powerpoint/2010/main" val="362249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PR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구현 및 리뷰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BD8CC75-6779-42F4-8130-B6775911AC04}"/>
              </a:ext>
            </a:extLst>
          </p:cNvPr>
          <p:cNvSpPr txBox="1"/>
          <p:nvPr/>
        </p:nvSpPr>
        <p:spPr>
          <a:xfrm>
            <a:off x="179512" y="881594"/>
            <a:ext cx="433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Pull Request</a:t>
            </a:r>
            <a:r>
              <a:rPr lang="ko-KR" altLang="en-US" sz="1200" dirty="0"/>
              <a:t>는 기능구현</a:t>
            </a:r>
            <a:r>
              <a:rPr lang="en-US" altLang="ko-KR" sz="1200" dirty="0"/>
              <a:t>, Test, Bug fix </a:t>
            </a:r>
            <a:r>
              <a:rPr lang="ko-KR" altLang="en-US" sz="1200" dirty="0"/>
              <a:t>등의 단위로 진행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6738624-CFA0-45B3-BDB9-0E28BFDA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8" y="3466040"/>
            <a:ext cx="2040493" cy="156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22F964B-D6AA-4551-9B76-C8FBC227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8" y="1145443"/>
            <a:ext cx="2858504" cy="2007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E4BB17-56EA-408E-9E0D-08951874E78E}"/>
              </a:ext>
            </a:extLst>
          </p:cNvPr>
          <p:cNvSpPr txBox="1"/>
          <p:nvPr/>
        </p:nvSpPr>
        <p:spPr>
          <a:xfrm>
            <a:off x="179512" y="3147814"/>
            <a:ext cx="695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Commit</a:t>
            </a:r>
            <a:r>
              <a:rPr lang="ko-KR" altLang="en-US" sz="1200" dirty="0"/>
              <a:t>은 최대한 짧은 단위로 작성하여</a:t>
            </a:r>
            <a:r>
              <a:rPr lang="en-US" altLang="ko-KR" sz="1200" dirty="0"/>
              <a:t>, Reviewer</a:t>
            </a:r>
            <a:r>
              <a:rPr lang="ko-KR" altLang="en-US" sz="1200" dirty="0"/>
              <a:t>에게 빠른 </a:t>
            </a:r>
            <a:r>
              <a:rPr lang="en-US" altLang="ko-KR" sz="1200" dirty="0"/>
              <a:t>feed back</a:t>
            </a:r>
            <a:r>
              <a:rPr lang="ko-KR" altLang="en-US" sz="1200" dirty="0"/>
              <a:t>을 받을 수 있도록 진행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1770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0"/>
            <a:ext cx="8831651" cy="93121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Commad의</a:t>
            </a:r>
            <a:r>
              <a:rPr lang="ko-KR" altLang="en-US" sz="1400" dirty="0"/>
              <a:t> 변경인 경우 </a:t>
            </a:r>
            <a:r>
              <a:rPr lang="ko-KR" altLang="en-US" sz="1400" dirty="0" err="1"/>
              <a:t>InputManager의</a:t>
            </a:r>
            <a:r>
              <a:rPr lang="ko-KR" altLang="en-US" sz="1400" dirty="0"/>
              <a:t> 경우 </a:t>
            </a:r>
            <a:r>
              <a:rPr lang="ko-KR" altLang="en-US" sz="1400" dirty="0" err="1"/>
              <a:t>InputManagerInterface를</a:t>
            </a:r>
            <a:r>
              <a:rPr lang="ko-KR" altLang="en-US" sz="1400" dirty="0"/>
              <a:t> 상속한 신규 </a:t>
            </a:r>
            <a:r>
              <a:rPr lang="ko-KR" altLang="en-US" sz="1400" dirty="0" err="1"/>
              <a:t>Class를</a:t>
            </a:r>
            <a:r>
              <a:rPr lang="ko-KR" altLang="en-US" sz="1400" dirty="0"/>
              <a:t> 생성해야 함. 또한, 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하는 과정에 분기도 </a:t>
            </a:r>
            <a:r>
              <a:rPr lang="ko-KR" altLang="en-US" sz="1400" dirty="0" err="1"/>
              <a:t>추가해야함</a:t>
            </a:r>
            <a:r>
              <a:rPr lang="ko-KR" altLang="en-US" sz="1400" dirty="0"/>
              <a:t>.</a:t>
            </a:r>
            <a:endParaRPr lang="en-US" altLang="ko-KR" sz="1400" dirty="0"/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ko-KR" altLang="en-US" sz="1400" dirty="0"/>
              <a:t>아래와 같이 </a:t>
            </a:r>
            <a:r>
              <a:rPr lang="en-US" altLang="ko-KR" sz="1400" dirty="0" err="1"/>
              <a:t>InputManagerInterface</a:t>
            </a:r>
            <a:r>
              <a:rPr lang="ko-KR" altLang="en-US" sz="1400" dirty="0"/>
              <a:t>를 상속하는 </a:t>
            </a:r>
            <a:r>
              <a:rPr lang="en-US" altLang="ko-KR" sz="1400" dirty="0"/>
              <a:t>Class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SetInputManagerInterface</a:t>
            </a:r>
            <a:r>
              <a:rPr lang="en-US" altLang="ko-KR" sz="1400" dirty="0"/>
              <a:t> Method </a:t>
            </a:r>
            <a:r>
              <a:rPr lang="ko-KR" altLang="en-US" sz="1400" dirty="0"/>
              <a:t>내에서 신규 </a:t>
            </a:r>
            <a:r>
              <a:rPr lang="en-US" altLang="ko-KR" sz="1400" dirty="0"/>
              <a:t>command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조건문</a:t>
            </a:r>
            <a:r>
              <a:rPr lang="ko-KR" altLang="en-US" sz="1400" dirty="0"/>
              <a:t> 및 </a:t>
            </a:r>
            <a:r>
              <a:rPr lang="en-US" altLang="ko-KR" sz="1400" dirty="0"/>
              <a:t>Instance </a:t>
            </a:r>
            <a:r>
              <a:rPr lang="ko-KR" altLang="en-US" sz="1400" dirty="0"/>
              <a:t>생성 과정이 추가로 필요함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3" y="141481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변경 시 발생 가능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변경점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031690"/>
            <a:ext cx="3671650" cy="2016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95687"/>
            <a:ext cx="4617730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Keep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C97E3A-167C-4A8A-B5A8-8CE9DC3B7584}"/>
              </a:ext>
            </a:extLst>
          </p:cNvPr>
          <p:cNvSpPr txBox="1"/>
          <p:nvPr/>
        </p:nvSpPr>
        <p:spPr>
          <a:xfrm>
            <a:off x="107504" y="855571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PR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개발하며 배운 점들을 팀원에게 공유하여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같이 성장할 수 있어서 좋았음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0C1BB24-7F0D-4489-8878-47987E54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2" y="1134333"/>
            <a:ext cx="3506576" cy="19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Problem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088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Try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A49FC07-4FA8-4B45-8B11-9D00BB3A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12" y="1150216"/>
            <a:ext cx="3888432" cy="874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8EEAA5-668C-42E1-9B2A-F121BE373322}"/>
              </a:ext>
            </a:extLst>
          </p:cNvPr>
          <p:cNvSpPr txBox="1"/>
          <p:nvPr/>
        </p:nvSpPr>
        <p:spPr>
          <a:xfrm>
            <a:off x="179512" y="843558"/>
            <a:ext cx="7122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Github</a:t>
            </a:r>
            <a:r>
              <a:rPr lang="ko-KR" altLang="en-US" sz="1200" dirty="0"/>
              <a:t>의 </a:t>
            </a:r>
            <a:r>
              <a:rPr lang="en-US" altLang="ko-KR" sz="1200" dirty="0"/>
              <a:t>Issue</a:t>
            </a:r>
            <a:r>
              <a:rPr lang="ko-KR" altLang="en-US" sz="1200" dirty="0"/>
              <a:t>와 </a:t>
            </a:r>
            <a:r>
              <a:rPr lang="en-US" altLang="ko-KR" sz="1200" dirty="0"/>
              <a:t>Project, Milestone </a:t>
            </a:r>
            <a:r>
              <a:rPr lang="ko-KR" altLang="en-US" sz="1200" dirty="0"/>
              <a:t>기능을 조금 더 적극적으로 활용했으면 하는 아쉬움이 남음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49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그라운드 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 편하게 질문 할 수 있는 분위기 조성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의견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충돌시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다수결로 결정하되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2:2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경우 팀장에게 결정권 부여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출퇴근 시간 준수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서로 메신저로 출 퇴근 인사하기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최대한 빠르게 하기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변경된 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적어주기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 이해하기 쉽도록 짧게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팀원의 기분을 상하지 않게 긍정적인 단어로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빠르고 상세하고 친절하게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의견 존중하기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그라운드 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코딩 스타일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Google Style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적용하여 활용한다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(intellij-javaj-google-style.xml)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 + alt + L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누르면 자동 반영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Intent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공백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개로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Naming Rule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아래와 같이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TestClass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중인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이름으로 시작하여 끝에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붙여준다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Interface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상수 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대문자로 하며 밑줄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각 단어를 구분한다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스타일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최대한 빠르게 하기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이내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변경된 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적어주기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코드 이해하기 쉽도록 짧게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팀원의 기분을 상하지 않게 긍정적인 단어로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빠르고 상세하고 친절하게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모두 승인 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제목 앞에 어떤 종류의 수정인지 표시하기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feature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기능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fix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docs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코드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refactor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style 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의미에 영향을 주지 않는 변경사항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chore 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빌드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부분 혹은 패키지 매니저 수정사항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예시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[feature] ~~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구현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9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PR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templete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 하여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 입력 사항 입력하도록 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5547624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9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두고 개인별로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development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수정을 진행하고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제출시에는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Release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제출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Branch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13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9036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팀 프로젝트 요구사항 정리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필요한 기능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input.txt </a:t>
            </a:r>
            <a:r>
              <a:rPr lang="ko-KR" altLang="en-US" sz="1200" dirty="0">
                <a:latin typeface="+mn-ea"/>
              </a:rPr>
              <a:t>파일 읽기 </a:t>
            </a:r>
            <a:r>
              <a:rPr lang="en-US" altLang="ko-KR" sz="1200" dirty="0">
                <a:latin typeface="+mn-ea"/>
              </a:rPr>
              <a:t>: input </a:t>
            </a:r>
            <a:r>
              <a:rPr lang="ko-KR" altLang="en-US" sz="1200" dirty="0">
                <a:latin typeface="+mn-ea"/>
              </a:rPr>
              <a:t>파일 명 입력 받음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Data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파싱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연산자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옵션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내용 으로 구분하여 내용 </a:t>
            </a:r>
            <a:r>
              <a:rPr lang="ko-KR" altLang="en-US" sz="1200" dirty="0" err="1">
                <a:latin typeface="+mn-ea"/>
              </a:rPr>
              <a:t>파싱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Data </a:t>
            </a:r>
            <a:r>
              <a:rPr lang="ko-KR" altLang="en-US" sz="1200" dirty="0">
                <a:latin typeface="+mn-ea"/>
              </a:rPr>
              <a:t>저장 </a:t>
            </a:r>
            <a:r>
              <a:rPr lang="en-US" altLang="ko-KR" sz="1200" dirty="0">
                <a:latin typeface="+mn-ea"/>
              </a:rPr>
              <a:t>: ADD </a:t>
            </a:r>
            <a:r>
              <a:rPr lang="ko-KR" altLang="en-US" sz="1200" dirty="0">
                <a:latin typeface="+mn-ea"/>
              </a:rPr>
              <a:t>연산자인 경우 임직원 정보를 담을 </a:t>
            </a:r>
            <a:r>
              <a:rPr lang="en-US" altLang="ko-KR" sz="1200" dirty="0">
                <a:latin typeface="+mn-ea"/>
              </a:rPr>
              <a:t>Class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에 저장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Data </a:t>
            </a:r>
            <a:r>
              <a:rPr lang="ko-KR" altLang="en-US" sz="1200" dirty="0">
                <a:latin typeface="+mn-ea"/>
              </a:rPr>
              <a:t>조회 </a:t>
            </a:r>
            <a:r>
              <a:rPr lang="en-US" altLang="ko-KR" sz="1200" dirty="0">
                <a:latin typeface="+mn-ea"/>
              </a:rPr>
              <a:t>: ADD </a:t>
            </a:r>
            <a:r>
              <a:rPr lang="ko-KR" altLang="en-US" sz="1200" dirty="0">
                <a:latin typeface="+mn-ea"/>
              </a:rPr>
              <a:t>외 연산자 검색 조건에 맞는 임직원 조회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각 검색 옵션 반영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Data </a:t>
            </a:r>
            <a:r>
              <a:rPr lang="ko-KR" altLang="en-US" sz="1200" dirty="0">
                <a:latin typeface="+mn-ea"/>
              </a:rPr>
              <a:t>변경 </a:t>
            </a:r>
            <a:r>
              <a:rPr lang="en-US" altLang="ko-KR" sz="1200" dirty="0">
                <a:latin typeface="+mn-ea"/>
              </a:rPr>
              <a:t>: MOD </a:t>
            </a:r>
            <a:r>
              <a:rPr lang="ko-KR" altLang="en-US" sz="1200" dirty="0">
                <a:latin typeface="+mn-ea"/>
              </a:rPr>
              <a:t>연산자인 경우 검색 후 변경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할</a:t>
            </a:r>
            <a:r>
              <a:rPr lang="en-US" altLang="ko-KR" sz="1200" dirty="0">
                <a:latin typeface="+mn-ea"/>
              </a:rPr>
              <a:t> Key </a:t>
            </a:r>
            <a:r>
              <a:rPr lang="ko-KR" altLang="en-US" sz="1200" dirty="0">
                <a:latin typeface="+mn-ea"/>
              </a:rPr>
              <a:t>값을 변경할 값으로 변경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Data </a:t>
            </a:r>
            <a:r>
              <a:rPr lang="ko-KR" altLang="en-US" sz="1200" dirty="0">
                <a:latin typeface="+mn-ea"/>
              </a:rPr>
              <a:t>삭제 </a:t>
            </a:r>
            <a:r>
              <a:rPr lang="en-US" altLang="ko-KR" sz="1200" dirty="0">
                <a:latin typeface="+mn-ea"/>
              </a:rPr>
              <a:t>: DEL </a:t>
            </a:r>
            <a:r>
              <a:rPr lang="ko-KR" altLang="en-US" sz="1200" dirty="0">
                <a:latin typeface="+mn-ea"/>
              </a:rPr>
              <a:t>연산자인 경우 검색 후 내용 삭제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정렬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입사년도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사번순으로</a:t>
            </a:r>
            <a:r>
              <a:rPr lang="ko-KR" altLang="en-US" sz="1200" dirty="0">
                <a:latin typeface="+mn-ea"/>
              </a:rPr>
              <a:t> 정렬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</a:t>
            </a:r>
            <a:r>
              <a:rPr lang="en-US" altLang="ko-KR" sz="1200" dirty="0"/>
              <a:t>ADD </a:t>
            </a:r>
            <a:r>
              <a:rPr lang="ko-KR" altLang="en-US" sz="1200" dirty="0"/>
              <a:t>연산 직 후 </a:t>
            </a:r>
            <a:r>
              <a:rPr lang="en-US" altLang="ko-KR" sz="1200" dirty="0"/>
              <a:t>ADD </a:t>
            </a:r>
            <a:r>
              <a:rPr lang="ko-KR" altLang="en-US" sz="1200" dirty="0"/>
              <a:t>외 연산 진행 시 </a:t>
            </a:r>
            <a:r>
              <a:rPr lang="en-US" altLang="ko-KR" sz="1200" dirty="0"/>
              <a:t>Sorting </a:t>
            </a:r>
            <a:r>
              <a:rPr lang="ko-KR" altLang="en-US" sz="1200" dirty="0"/>
              <a:t>한번 진행 </a:t>
            </a:r>
            <a:r>
              <a:rPr lang="en-US" altLang="ko-KR" sz="1200" dirty="0"/>
              <a:t>(</a:t>
            </a:r>
            <a:r>
              <a:rPr lang="ko-KR" altLang="en-US" sz="1200" dirty="0"/>
              <a:t>직전 연산자</a:t>
            </a:r>
            <a:r>
              <a:rPr lang="en-US" altLang="ko-KR" sz="1200" dirty="0"/>
              <a:t>==ADD&amp;&amp;</a:t>
            </a:r>
            <a:r>
              <a:rPr lang="ko-KR" altLang="en-US" sz="1200" dirty="0"/>
              <a:t>현재 연산자 </a:t>
            </a:r>
            <a:r>
              <a:rPr lang="en-US" altLang="ko-KR" sz="1200" dirty="0"/>
              <a:t>!=ADD)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Output.txt </a:t>
            </a:r>
            <a:r>
              <a:rPr lang="ko-KR" altLang="en-US" sz="1200" dirty="0">
                <a:latin typeface="+mn-ea"/>
              </a:rPr>
              <a:t>파일 만들기 </a:t>
            </a:r>
            <a:r>
              <a:rPr lang="en-US" altLang="ko-KR" sz="1200" dirty="0">
                <a:latin typeface="+mn-ea"/>
              </a:rPr>
              <a:t>: output</a:t>
            </a:r>
            <a:r>
              <a:rPr lang="ko-KR" altLang="en-US" sz="1200" dirty="0">
                <a:latin typeface="+mn-ea"/>
              </a:rPr>
              <a:t> 파일 생성 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각 연산 시 출력에 필요한 내용 생성하여 </a:t>
            </a:r>
            <a:r>
              <a:rPr lang="en-US" altLang="ko-KR" sz="1200" dirty="0">
                <a:latin typeface="+mn-ea"/>
              </a:rPr>
              <a:t>output.txt </a:t>
            </a:r>
            <a:r>
              <a:rPr lang="ko-KR" altLang="en-US" sz="1200" dirty="0">
                <a:latin typeface="+mn-ea"/>
              </a:rPr>
              <a:t>파일에 기록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정리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21520" y="3472716"/>
            <a:ext cx="1768928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8313" y="2667390"/>
            <a:ext cx="3227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-f / -l : </a:t>
            </a:r>
            <a:r>
              <a:rPr lang="ko-KR" altLang="en-US" sz="1000" dirty="0"/>
              <a:t>성명 검색 </a:t>
            </a:r>
            <a:r>
              <a:rPr lang="en-US" altLang="ko-KR" sz="1000" dirty="0"/>
              <a:t>(f : </a:t>
            </a:r>
            <a:r>
              <a:rPr lang="ko-KR" altLang="en-US" sz="1000" dirty="0"/>
              <a:t>이름 </a:t>
            </a:r>
            <a:r>
              <a:rPr lang="en-US" altLang="ko-KR" sz="1000" dirty="0"/>
              <a:t>/ l : </a:t>
            </a:r>
            <a:r>
              <a:rPr lang="ko-KR" altLang="en-US" sz="1000" dirty="0"/>
              <a:t>성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-m / -l : </a:t>
            </a:r>
            <a:r>
              <a:rPr lang="ko-KR" altLang="en-US" sz="1000" dirty="0"/>
              <a:t>전화번호 검색 </a:t>
            </a:r>
            <a:r>
              <a:rPr lang="en-US" altLang="ko-KR" sz="1000" dirty="0"/>
              <a:t>(m : </a:t>
            </a:r>
            <a:r>
              <a:rPr lang="ko-KR" altLang="en-US" sz="1000" dirty="0"/>
              <a:t>중간 자리</a:t>
            </a:r>
            <a:r>
              <a:rPr lang="en-US" altLang="ko-KR" sz="1000" dirty="0"/>
              <a:t> / l : </a:t>
            </a:r>
            <a:r>
              <a:rPr lang="ko-KR" altLang="en-US" sz="1000" dirty="0"/>
              <a:t>뒷자리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-y / -m / -d : </a:t>
            </a:r>
            <a:r>
              <a:rPr lang="ko-KR" altLang="en-US" sz="1000" dirty="0"/>
              <a:t>생년월일 </a:t>
            </a:r>
            <a:r>
              <a:rPr lang="en-US" altLang="ko-KR" sz="1000" dirty="0"/>
              <a:t>(y : </a:t>
            </a:r>
            <a:r>
              <a:rPr lang="ko-KR" altLang="en-US" sz="1000" dirty="0"/>
              <a:t>연도 </a:t>
            </a:r>
            <a:r>
              <a:rPr lang="en-US" altLang="ko-KR" sz="1000" dirty="0"/>
              <a:t>/ m : </a:t>
            </a:r>
            <a:r>
              <a:rPr lang="ko-KR" altLang="en-US" sz="1000" dirty="0"/>
              <a:t>월 </a:t>
            </a:r>
            <a:r>
              <a:rPr lang="en-US" altLang="ko-KR" sz="1000" dirty="0"/>
              <a:t>/ d : </a:t>
            </a:r>
            <a:r>
              <a:rPr lang="ko-KR" altLang="en-US" sz="1000" dirty="0"/>
              <a:t>일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34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 구조 설계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634" y="1657794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Parser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85168" y="2713860"/>
            <a:ext cx="1440160" cy="289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InputManager</a:t>
            </a:r>
            <a:endParaRPr lang="en-US" altLang="ko-KR" sz="1000" dirty="0"/>
          </a:p>
          <a:p>
            <a:pPr algn="ctr"/>
            <a:r>
              <a:rPr lang="en-US" altLang="ko-KR" sz="1000" dirty="0"/>
              <a:t>&lt;Interface&gt;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69908" y="4127575"/>
            <a:ext cx="863865" cy="19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Operator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4703639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ADDOperator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475656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SCHOperator</a:t>
            </a:r>
            <a:r>
              <a:rPr lang="en-US" altLang="ko-KR" sz="1000" dirty="0"/>
              <a:t>	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4702223"/>
            <a:ext cx="102543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MODOperator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538203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DELOperator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21924" y="1059582"/>
            <a:ext cx="951515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FileManager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95537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AddInputManager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3569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SchInputManager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7585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ModInputManager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716016" y="3385986"/>
            <a:ext cx="1372806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2" idx="0"/>
            <a:endCxn id="15" idx="2"/>
          </p:cNvCxnSpPr>
          <p:nvPr/>
        </p:nvCxnSpPr>
        <p:spPr>
          <a:xfrm flipV="1">
            <a:off x="1082268" y="3003798"/>
            <a:ext cx="322980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1"/>
            <a:endCxn id="16" idx="1"/>
          </p:cNvCxnSpPr>
          <p:nvPr/>
        </p:nvCxnSpPr>
        <p:spPr>
          <a:xfrm rot="10800000" flipV="1">
            <a:off x="569908" y="2858829"/>
            <a:ext cx="115260" cy="1365684"/>
          </a:xfrm>
          <a:prstGeom prst="bentConnector3">
            <a:avLst>
              <a:gd name="adj1" fmla="val 298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0526" y="2233858"/>
            <a:ext cx="1301193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EmployeeManager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23" idx="0"/>
            <a:endCxn id="15" idx="2"/>
          </p:cNvCxnSpPr>
          <p:nvPr/>
        </p:nvCxnSpPr>
        <p:spPr>
          <a:xfrm flipH="1" flipV="1">
            <a:off x="1405248" y="3003798"/>
            <a:ext cx="111717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0"/>
            <a:endCxn id="15" idx="2"/>
          </p:cNvCxnSpPr>
          <p:nvPr/>
        </p:nvCxnSpPr>
        <p:spPr>
          <a:xfrm flipH="1" flipV="1">
            <a:off x="1405248" y="3003798"/>
            <a:ext cx="255733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0"/>
            <a:endCxn id="15" idx="2"/>
          </p:cNvCxnSpPr>
          <p:nvPr/>
        </p:nvCxnSpPr>
        <p:spPr>
          <a:xfrm flipH="1" flipV="1">
            <a:off x="1405248" y="3003798"/>
            <a:ext cx="3997171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0"/>
            <a:endCxn id="16" idx="2"/>
          </p:cNvCxnSpPr>
          <p:nvPr/>
        </p:nvCxnSpPr>
        <p:spPr>
          <a:xfrm flipV="1">
            <a:off x="954295" y="4321451"/>
            <a:ext cx="47546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6" idx="2"/>
          </p:cNvCxnSpPr>
          <p:nvPr/>
        </p:nvCxnSpPr>
        <p:spPr>
          <a:xfrm flipH="1" flipV="1">
            <a:off x="1001841" y="4321451"/>
            <a:ext cx="960566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16" idx="2"/>
          </p:cNvCxnSpPr>
          <p:nvPr/>
        </p:nvCxnSpPr>
        <p:spPr>
          <a:xfrm flipH="1" flipV="1">
            <a:off x="1001841" y="4321451"/>
            <a:ext cx="1994642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16" idx="2"/>
          </p:cNvCxnSpPr>
          <p:nvPr/>
        </p:nvCxnSpPr>
        <p:spPr>
          <a:xfrm flipH="1" flipV="1">
            <a:off x="1001841" y="4321451"/>
            <a:ext cx="3023113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95637" y="4011915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Sort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2924990" y="2713860"/>
            <a:ext cx="1720618" cy="2899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OptionSelector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&lt;Interface&gt;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5653718" y="987574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FirstNameOptionSelector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52121" y="1851670"/>
            <a:ext cx="25218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LastPhoneNumberOptionSelector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15" idx="3"/>
            <a:endCxn id="38" idx="1"/>
          </p:cNvCxnSpPr>
          <p:nvPr/>
        </p:nvCxnSpPr>
        <p:spPr>
          <a:xfrm>
            <a:off x="2125328" y="2858829"/>
            <a:ext cx="799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653718" y="2139702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DayBirthdayOptionSelector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653718" y="1275606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LastNameOptionSelector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652120" y="1563638"/>
            <a:ext cx="25218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MidPhoneNumberOptionSelector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653720" y="2427734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MonthBirthdayOptionSelector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653720" y="2715766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YearBirthdayOptionSelector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2567486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&lt;use&gt;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2567485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&lt;use&gt;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40" idx="1"/>
            <a:endCxn id="38" idx="3"/>
          </p:cNvCxnSpPr>
          <p:nvPr/>
        </p:nvCxnSpPr>
        <p:spPr>
          <a:xfrm flipH="1">
            <a:off x="4645608" y="1060278"/>
            <a:ext cx="1008110" cy="1798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7" idx="1"/>
            <a:endCxn id="38" idx="3"/>
          </p:cNvCxnSpPr>
          <p:nvPr/>
        </p:nvCxnSpPr>
        <p:spPr>
          <a:xfrm flipH="1">
            <a:off x="4645608" y="1348310"/>
            <a:ext cx="1008110" cy="151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1"/>
            <a:endCxn id="38" idx="3"/>
          </p:cNvCxnSpPr>
          <p:nvPr/>
        </p:nvCxnSpPr>
        <p:spPr>
          <a:xfrm flipH="1">
            <a:off x="4645608" y="1636342"/>
            <a:ext cx="1006512" cy="1222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1" idx="1"/>
            <a:endCxn id="38" idx="3"/>
          </p:cNvCxnSpPr>
          <p:nvPr/>
        </p:nvCxnSpPr>
        <p:spPr>
          <a:xfrm flipH="1">
            <a:off x="4645608" y="1924374"/>
            <a:ext cx="1006513" cy="93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6" idx="1"/>
            <a:endCxn id="38" idx="3"/>
          </p:cNvCxnSpPr>
          <p:nvPr/>
        </p:nvCxnSpPr>
        <p:spPr>
          <a:xfrm flipH="1">
            <a:off x="4645608" y="2212406"/>
            <a:ext cx="1008110" cy="646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0" idx="1"/>
            <a:endCxn id="38" idx="3"/>
          </p:cNvCxnSpPr>
          <p:nvPr/>
        </p:nvCxnSpPr>
        <p:spPr>
          <a:xfrm flipH="1">
            <a:off x="4645608" y="2500438"/>
            <a:ext cx="1008112" cy="35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1"/>
            <a:endCxn id="38" idx="3"/>
          </p:cNvCxnSpPr>
          <p:nvPr/>
        </p:nvCxnSpPr>
        <p:spPr>
          <a:xfrm flipH="1">
            <a:off x="4645608" y="2788470"/>
            <a:ext cx="1008112" cy="7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6936" y="977311"/>
            <a:ext cx="13596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File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출력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4753" y="1570431"/>
            <a:ext cx="3057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연산자</a:t>
            </a:r>
            <a:r>
              <a:rPr lang="en-US" altLang="ko-KR" sz="1200" dirty="0"/>
              <a:t>, </a:t>
            </a:r>
            <a:r>
              <a:rPr lang="ko-KR" altLang="en-US" sz="1200" dirty="0"/>
              <a:t>옵션</a:t>
            </a:r>
            <a:r>
              <a:rPr lang="en-US" altLang="ko-KR" sz="1200" dirty="0"/>
              <a:t>, Data </a:t>
            </a:r>
            <a:r>
              <a:rPr lang="ko-KR" altLang="en-US" sz="1200" dirty="0"/>
              <a:t>부분으로 분류 및 검증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75756" y="3939902"/>
            <a:ext cx="2074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입사년도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사번</a:t>
            </a:r>
            <a:r>
              <a:rPr lang="ko-KR" altLang="en-US" sz="1200" dirty="0"/>
              <a:t> 순으로 정렬</a:t>
            </a:r>
          </a:p>
        </p:txBody>
      </p:sp>
      <p:cxnSp>
        <p:nvCxnSpPr>
          <p:cNvPr id="103" name="직선 화살표 연결선 102"/>
          <p:cNvCxnSpPr>
            <a:stCxn id="15" idx="0"/>
            <a:endCxn id="28" idx="2"/>
          </p:cNvCxnSpPr>
          <p:nvPr/>
        </p:nvCxnSpPr>
        <p:spPr>
          <a:xfrm flipH="1" flipV="1">
            <a:off x="1401123" y="2427734"/>
            <a:ext cx="4125" cy="28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69892" y="2427734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&lt;use&gt;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64651" y="2896657"/>
            <a:ext cx="1787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옵션 별 검색 조건 생성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20992" y="2150735"/>
            <a:ext cx="13708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임직원 정보 관리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482124" y="3066291"/>
            <a:ext cx="22493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 정보 사용하여 전체 제어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547664" y="4046929"/>
            <a:ext cx="10631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 연산 수행</a:t>
            </a:r>
          </a:p>
        </p:txBody>
      </p:sp>
      <p:cxnSp>
        <p:nvCxnSpPr>
          <p:cNvPr id="117" name="꺾인 연결선 116"/>
          <p:cNvCxnSpPr>
            <a:stCxn id="14" idx="1"/>
            <a:endCxn id="15" idx="0"/>
          </p:cNvCxnSpPr>
          <p:nvPr/>
        </p:nvCxnSpPr>
        <p:spPr>
          <a:xfrm rot="10800000" flipH="1" flipV="1">
            <a:off x="734634" y="1754732"/>
            <a:ext cx="670614" cy="959128"/>
          </a:xfrm>
          <a:prstGeom prst="bentConnector4">
            <a:avLst>
              <a:gd name="adj1" fmla="val -34088"/>
              <a:gd name="adj2" fmla="val 871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1" idx="2"/>
            <a:endCxn id="14" idx="0"/>
          </p:cNvCxnSpPr>
          <p:nvPr/>
        </p:nvCxnSpPr>
        <p:spPr>
          <a:xfrm flipH="1">
            <a:off x="1094674" y="1253458"/>
            <a:ext cx="3008" cy="40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10369</TotalTime>
  <Words>1367</Words>
  <Application>Microsoft Office PowerPoint</Application>
  <PresentationFormat>화면 슬라이드 쇼(16:9)</PresentationFormat>
  <Paragraphs>211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김수명</cp:lastModifiedBy>
  <cp:revision>1072</cp:revision>
  <dcterms:created xsi:type="dcterms:W3CDTF">2021-03-05T05:14:14Z</dcterms:created>
  <dcterms:modified xsi:type="dcterms:W3CDTF">2022-03-22T08:44:40Z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