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108" d="100"/>
          <a:sy n="108" d="100"/>
        </p:scale>
        <p:origin x="690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ttrition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[Attrition Analysis.xlsx]Sheet1!PivotTable1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Attrition Analysis</a:t>
            </a:r>
          </a:p>
        </c:rich>
      </c:tx>
      <c:layout>
        <c:manualLayout>
          <c:xMode val="edge"/>
          <c:yMode val="edge"/>
          <c:x val="0.32459711286089238"/>
          <c:y val="9.5180810731991847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2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2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3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4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026920384951881"/>
          <c:y val="0.24332895888013997"/>
          <c:w val="0.46852252843394576"/>
          <c:h val="0.52513013998250224"/>
        </c:manualLayout>
      </c:layout>
      <c:surface3DChart>
        <c:wireframe val="0"/>
        <c:ser>
          <c:idx val="0"/>
          <c:order val="0"/>
          <c:tx>
            <c:strRef>
              <c:f>Sheet1!$B$5:$B$6</c:f>
              <c:strCache>
                <c:ptCount val="1"/>
                <c:pt idx="0">
                  <c:v>Full-Time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Sheet1!$B$7:$B$17</c:f>
              <c:numCache>
                <c:formatCode>General</c:formatCode>
                <c:ptCount val="10"/>
                <c:pt idx="0">
                  <c:v>53</c:v>
                </c:pt>
                <c:pt idx="1">
                  <c:v>65</c:v>
                </c:pt>
                <c:pt idx="2">
                  <c:v>68</c:v>
                </c:pt>
                <c:pt idx="3">
                  <c:v>44</c:v>
                </c:pt>
                <c:pt idx="4">
                  <c:v>53</c:v>
                </c:pt>
                <c:pt idx="5">
                  <c:v>70</c:v>
                </c:pt>
                <c:pt idx="6">
                  <c:v>57</c:v>
                </c:pt>
                <c:pt idx="7">
                  <c:v>60</c:v>
                </c:pt>
                <c:pt idx="8">
                  <c:v>55</c:v>
                </c:pt>
                <c:pt idx="9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0C-4585-8860-F46870B38771}"/>
            </c:ext>
          </c:extLst>
        </c:ser>
        <c:ser>
          <c:idx val="1"/>
          <c:order val="1"/>
          <c:tx>
            <c:strRef>
              <c:f>Sheet1!$C$5:$C$6</c:f>
              <c:strCache>
                <c:ptCount val="1"/>
                <c:pt idx="0">
                  <c:v>Part-Time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Sheet1!$C$7:$C$17</c:f>
              <c:numCache>
                <c:formatCode>General</c:formatCode>
                <c:ptCount val="10"/>
                <c:pt idx="0">
                  <c:v>62</c:v>
                </c:pt>
                <c:pt idx="1">
                  <c:v>43</c:v>
                </c:pt>
                <c:pt idx="2">
                  <c:v>61</c:v>
                </c:pt>
                <c:pt idx="3">
                  <c:v>71</c:v>
                </c:pt>
                <c:pt idx="4">
                  <c:v>51</c:v>
                </c:pt>
                <c:pt idx="5">
                  <c:v>52</c:v>
                </c:pt>
                <c:pt idx="6">
                  <c:v>45</c:v>
                </c:pt>
                <c:pt idx="7">
                  <c:v>57</c:v>
                </c:pt>
                <c:pt idx="8">
                  <c:v>46</c:v>
                </c:pt>
                <c:pt idx="9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0C-4585-8860-F46870B38771}"/>
            </c:ext>
          </c:extLst>
        </c:ser>
        <c:ser>
          <c:idx val="2"/>
          <c:order val="2"/>
          <c:tx>
            <c:strRef>
              <c:f>Sheet1!$D$5:$D$6</c:f>
              <c:strCache>
                <c:ptCount val="1"/>
                <c:pt idx="0">
                  <c:v>Temporary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Sheet1!$D$7:$D$17</c:f>
              <c:numCache>
                <c:formatCode>General</c:formatCode>
                <c:ptCount val="10"/>
                <c:pt idx="0">
                  <c:v>60</c:v>
                </c:pt>
                <c:pt idx="1">
                  <c:v>62</c:v>
                </c:pt>
                <c:pt idx="2">
                  <c:v>54</c:v>
                </c:pt>
                <c:pt idx="3">
                  <c:v>54</c:v>
                </c:pt>
                <c:pt idx="4">
                  <c:v>61</c:v>
                </c:pt>
                <c:pt idx="5">
                  <c:v>50</c:v>
                </c:pt>
                <c:pt idx="6">
                  <c:v>58</c:v>
                </c:pt>
                <c:pt idx="7">
                  <c:v>58</c:v>
                </c:pt>
                <c:pt idx="8">
                  <c:v>54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0C-4585-8860-F46870B38771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6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6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</c:bandFmts>
        <c:axId val="990800656"/>
        <c:axId val="990799824"/>
        <c:axId val="997891008"/>
      </c:surface3DChart>
      <c:catAx>
        <c:axId val="990800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799824"/>
        <c:crosses val="autoZero"/>
        <c:auto val="1"/>
        <c:lblAlgn val="ctr"/>
        <c:lblOffset val="100"/>
        <c:noMultiLvlLbl val="0"/>
      </c:catAx>
      <c:valAx>
        <c:axId val="99079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800656"/>
        <c:crosses val="autoZero"/>
        <c:crossBetween val="midCat"/>
      </c:valAx>
      <c:serAx>
        <c:axId val="9978910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799824"/>
        <c:crosses val="autoZero"/>
      </c:ser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9500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NAME:RAKESH.A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NO:122203428</a:t>
            </a:r>
          </a:p>
          <a:p>
            <a:r>
              <a:rPr lang="en-US" sz="2400"/>
              <a:t>D27EC23386EE337ADC74742D2910034E</a:t>
            </a:r>
            <a:endParaRPr lang="en-US" sz="2400" dirty="0"/>
          </a:p>
          <a:p>
            <a:r>
              <a:rPr lang="en-US" sz="2400" dirty="0" smtClean="0"/>
              <a:t>DEPARTMENT: B.com (CS)</a:t>
            </a:r>
            <a:endParaRPr lang="en-US" sz="2400" dirty="0"/>
          </a:p>
          <a:p>
            <a:r>
              <a:rPr lang="en-US" sz="2400" dirty="0" smtClean="0"/>
              <a:t>COLLEGE: ST. Thomas college of Art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39"/>
            <a:ext cx="10972800" cy="4401205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the " Employee Attrition Analysis Using Excel Dashboards " project, the modelling phase involves setting up the Excel workbook with various tools and techniques to analyse and visualize the data </a:t>
            </a:r>
            <a:r>
              <a:rPr lang="en-GB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effectively.Here's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how each component will be used</a:t>
            </a:r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:</a:t>
            </a:r>
          </a:p>
          <a:p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Data 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Filtering: Purpose: To sort and refine the data to focus on specific criteria, such as department, date range, or individual employee classifications. Implementation: Excel's filtering feature will be applied to datasets, allowing users to easily narrow down the data to view only the relevant information. For example, filtering by department or by employees status. </a:t>
            </a:r>
            <a:endParaRPr lang="en-GB" sz="2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Pivot:Tables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Purpose: To summarize and analyse large datasets by grouping and aggregating data based on different attendance </a:t>
            </a:r>
            <a:r>
              <a:rPr lang="en-GB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records.Implementation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: Pivot tables will be used to dynamically calculate and display key Employee Types (KETs) such as loss on attrition, total hours worked, voluntary or involuntary . This will allow users to view performance metrics by different categories, like employee, team, or month.</a:t>
            </a:r>
            <a:endParaRPr lang="en-IN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503106"/>
              </p:ext>
            </p:extLst>
          </p:nvPr>
        </p:nvGraphicFramePr>
        <p:xfrm>
          <a:off x="767168" y="1143634"/>
          <a:ext cx="8453031" cy="5104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431983"/>
          </a:xfrm>
        </p:spPr>
        <p:txBody>
          <a:bodyPr/>
          <a:lstStyle/>
          <a:p>
            <a:r>
              <a:rPr lang="en-GB" sz="3200" dirty="0" smtClean="0"/>
              <a:t>   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{(Employee Attrition Analysis using excel dashboard)}</a:t>
            </a:r>
          </a:p>
          <a:p>
            <a:endParaRPr lang="en-GB" sz="2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  The strategy and commitment ,organizations</a:t>
            </a:r>
          </a:p>
          <a:p>
            <a:r>
              <a:rPr lang="en-GB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can curb attrition and retain top talent.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ii)  How many employees left your company within a certain</a:t>
            </a:r>
          </a:p>
          <a:p>
            <a:r>
              <a:rPr lang="en-GB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period and understand why they left.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iii)Employee attrition is however, it is on the rise in recent times.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iv)The part to dive into its intricacies by understanding its roots.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v) </a:t>
            </a:r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Attertion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has existed for a long time in the ever-evolving</a:t>
            </a:r>
          </a:p>
          <a:p>
            <a:r>
              <a:rPr lang="en-GB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landscape of the modern workplace</a:t>
            </a:r>
            <a:r>
              <a:rPr lang="en-GB" sz="3200" dirty="0" smtClean="0"/>
              <a:t>.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EMPOLYEE ATTRITION ANALYSIS USING EXCEL DASHBOARDS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96250" y="1418451"/>
            <a:ext cx="10972800" cy="4924425"/>
          </a:xfrm>
        </p:spPr>
        <p:txBody>
          <a:bodyPr/>
          <a:lstStyle/>
          <a:p>
            <a:r>
              <a:rPr lang="en-GB" sz="3200" dirty="0" smtClean="0"/>
              <a:t> </a:t>
            </a:r>
            <a:r>
              <a:rPr lang="en-GB" sz="3200" dirty="0" err="1" smtClean="0"/>
              <a:t>i</a:t>
            </a:r>
            <a:r>
              <a:rPr lang="en-GB" sz="3200" b="1" i="1" dirty="0" smtClean="0">
                <a:latin typeface="Bell MT" panose="02020503060305020303" pitchFamily="18" charset="0"/>
              </a:rPr>
              <a:t>)  Low Productivity – Notice </a:t>
            </a:r>
            <a:r>
              <a:rPr lang="en-GB" sz="3200" b="1" i="1" dirty="0" err="1" smtClean="0">
                <a:latin typeface="Bell MT" panose="02020503060305020303" pitchFamily="18" charset="0"/>
              </a:rPr>
              <a:t>Period,Knowledge</a:t>
            </a:r>
            <a:r>
              <a:rPr lang="en-GB" sz="3200" b="1" i="1" dirty="0" smtClean="0">
                <a:latin typeface="Bell MT" panose="02020503060305020303" pitchFamily="18" charset="0"/>
              </a:rPr>
              <a:t> </a:t>
            </a:r>
          </a:p>
          <a:p>
            <a:r>
              <a:rPr lang="en-GB" sz="3200" b="1" i="1" dirty="0"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latin typeface="Bell MT" panose="02020503060305020303" pitchFamily="18" charset="0"/>
              </a:rPr>
              <a:t>                                      Transfer.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ii)  Loss of </a:t>
            </a:r>
            <a:r>
              <a:rPr lang="en-GB" sz="3200" b="1" i="1" dirty="0" err="1" smtClean="0">
                <a:latin typeface="Bell MT" panose="02020503060305020303" pitchFamily="18" charset="0"/>
              </a:rPr>
              <a:t>Knownledge</a:t>
            </a:r>
            <a:r>
              <a:rPr lang="en-GB" sz="3200" b="1" i="1" dirty="0" smtClean="0">
                <a:latin typeface="Bell MT" panose="02020503060305020303" pitchFamily="18" charset="0"/>
              </a:rPr>
              <a:t>, expertise.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iii) Loss of picked up business relationship.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iv) Negative impact on other team members.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v)  Benefit to competitor.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vi) Excess Work Load.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vii)New </a:t>
            </a:r>
            <a:r>
              <a:rPr lang="en-GB" sz="3200" b="1" i="1" dirty="0" err="1" smtClean="0">
                <a:latin typeface="Bell MT" panose="02020503060305020303" pitchFamily="18" charset="0"/>
              </a:rPr>
              <a:t>ideas,attitude,approach</a:t>
            </a:r>
            <a:r>
              <a:rPr lang="en-GB" sz="3200" b="1" i="1" dirty="0" smtClean="0">
                <a:latin typeface="Bell MT" panose="02020503060305020303" pitchFamily="18" charset="0"/>
              </a:rPr>
              <a:t> will enter.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viii)Remove bottleneck in the progress of the </a:t>
            </a:r>
          </a:p>
          <a:p>
            <a:r>
              <a:rPr lang="en-GB" sz="3200" b="1" i="1" dirty="0"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latin typeface="Bell MT" panose="02020503060305020303" pitchFamily="18" charset="0"/>
              </a:rPr>
              <a:t>     company.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431983"/>
          </a:xfrm>
        </p:spPr>
        <p:txBody>
          <a:bodyPr/>
          <a:lstStyle/>
          <a:p>
            <a:r>
              <a:rPr lang="en-GB" sz="3200" dirty="0" err="1" smtClean="0"/>
              <a:t>i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 Fresher’s :-</a:t>
            </a:r>
          </a:p>
          <a:p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Percentage fresher’s leaving the organisation within one year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ii)Infant </a:t>
            </a:r>
            <a:r>
              <a:rPr lang="en-GB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Atttrition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:-</a:t>
            </a:r>
          </a:p>
          <a:p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Percentage of people leaving the organisation within one year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iii)Critical Resource Attrition:-</a:t>
            </a:r>
          </a:p>
          <a:p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Key men/women leaving the company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iv)Low Performer Attrition:-     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Those who left due to poor performance</a:t>
            </a:r>
            <a:r>
              <a:rPr lang="en-GB" sz="3200" dirty="0" smtClean="0"/>
              <a:t>.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62213"/>
          </a:xfrm>
        </p:spPr>
        <p:txBody>
          <a:bodyPr/>
          <a:lstStyle/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Manager.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HR.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Organisation Leaders.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External factors.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Workforce demographics</a:t>
            </a:r>
            <a:r>
              <a:rPr lang="en-GB" sz="3200" dirty="0" smtClean="0"/>
              <a:t>.</a:t>
            </a:r>
            <a:endParaRPr lang="en-IN"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6" y="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39540"/>
          </a:xfrm>
        </p:spPr>
        <p:txBody>
          <a:bodyPr/>
          <a:lstStyle/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Candidates and employees care about </a:t>
            </a:r>
            <a:r>
              <a:rPr lang="en-GB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compensation,but</a:t>
            </a:r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it’s just not the only factors when making an employment decision.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Total rewards package.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Career advancement opportunities.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Contribution to the world.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They value a company offers to employee in return for the value they bring to the organisation</a:t>
            </a:r>
            <a:r>
              <a:rPr lang="en-GB" sz="3200" dirty="0" smtClean="0"/>
              <a:t>. </a:t>
            </a:r>
            <a:endParaRPr lang="en-IN"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39540"/>
          </a:xfrm>
        </p:spPr>
        <p:txBody>
          <a:bodyPr/>
          <a:lstStyle/>
          <a:p>
            <a:r>
              <a:rPr lang="en-GB" sz="3200" dirty="0" smtClean="0"/>
              <a:t>______________________________</a:t>
            </a:r>
          </a:p>
          <a:p>
            <a:r>
              <a:rPr lang="en-GB" sz="3200" dirty="0" smtClean="0"/>
              <a:t>______________________________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______________________________</a:t>
            </a:r>
            <a:br>
              <a:rPr lang="en-IN" sz="3200" dirty="0" smtClean="0"/>
            </a:br>
            <a:r>
              <a:rPr lang="en-IN" sz="3200" dirty="0" smtClean="0"/>
              <a:t>______________________________</a:t>
            </a:r>
          </a:p>
          <a:p>
            <a:r>
              <a:rPr lang="en-GB" sz="3200" dirty="0" smtClean="0"/>
              <a:t>______________________________</a:t>
            </a:r>
            <a:br>
              <a:rPr lang="en-GB" sz="3200" dirty="0" smtClean="0"/>
            </a:br>
            <a:r>
              <a:rPr lang="en-GB" sz="3200" dirty="0" smtClean="0"/>
              <a:t>______________________________</a:t>
            </a:r>
          </a:p>
          <a:p>
            <a:r>
              <a:rPr lang="en-GB" sz="3200" dirty="0" smtClean="0"/>
              <a:t>0    2       4       6      8      10     12     14  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                 - Length of Tenure         </a:t>
            </a:r>
          </a:p>
        </p:txBody>
      </p:sp>
      <p:sp>
        <p:nvSpPr>
          <p:cNvPr id="6" name="Freeform 5"/>
          <p:cNvSpPr/>
          <p:nvPr/>
        </p:nvSpPr>
        <p:spPr>
          <a:xfrm>
            <a:off x="1065320" y="2042402"/>
            <a:ext cx="4935985" cy="2021074"/>
          </a:xfrm>
          <a:custGeom>
            <a:avLst/>
            <a:gdLst>
              <a:gd name="connsiteX0" fmla="*/ 0 w 4935985"/>
              <a:gd name="connsiteY0" fmla="*/ 913862 h 2021074"/>
              <a:gd name="connsiteX1" fmla="*/ 1251752 w 4935985"/>
              <a:gd name="connsiteY1" fmla="*/ 26095 h 2021074"/>
              <a:gd name="connsiteX2" fmla="*/ 2974020 w 4935985"/>
              <a:gd name="connsiteY2" fmla="*/ 1810507 h 2021074"/>
              <a:gd name="connsiteX3" fmla="*/ 4935985 w 4935985"/>
              <a:gd name="connsiteY3" fmla="*/ 1917039 h 202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5985" h="2021074">
                <a:moveTo>
                  <a:pt x="0" y="913862"/>
                </a:moveTo>
                <a:cubicBezTo>
                  <a:pt x="378041" y="395258"/>
                  <a:pt x="756082" y="-123346"/>
                  <a:pt x="1251752" y="26095"/>
                </a:cubicBezTo>
                <a:cubicBezTo>
                  <a:pt x="1747422" y="175536"/>
                  <a:pt x="2359981" y="1495350"/>
                  <a:pt x="2974020" y="1810507"/>
                </a:cubicBezTo>
                <a:cubicBezTo>
                  <a:pt x="3588059" y="2125664"/>
                  <a:pt x="4262022" y="2021351"/>
                  <a:pt x="4935985" y="19170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01400" y="13990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58600" y="4930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68112" y="309562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295400" y="1856266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i="1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Predictive analytics: Integrating predictive methods to forecast future      Attrition trends based on historical data, giving managers a proactive       Approach to workplace </a:t>
            </a:r>
            <a:r>
              <a:rPr lang="en-GB" sz="2800" b="1" i="1" dirty="0" err="1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planning.Automated</a:t>
            </a:r>
            <a:r>
              <a:rPr lang="en-GB" sz="2800" b="1" i="1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 alerts: the tool can be set up to send automated alerts for      critical attrition issues, ensuring that managers are immediately notified      when attention is needed</a:t>
            </a:r>
            <a:endParaRPr lang="en-US" sz="2800" b="1" i="1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598</Words>
  <Application>Microsoft Office PowerPoint</Application>
  <PresentationFormat>Widescreen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Bell MT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31</cp:revision>
  <dcterms:created xsi:type="dcterms:W3CDTF">2024-03-29T15:07:22Z</dcterms:created>
  <dcterms:modified xsi:type="dcterms:W3CDTF">2024-09-09T11:34:47Z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