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7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79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5ADAED-3880-42A5-8837-1911D5996E0D}">
  <a:tblStyle styleId="{6C5ADAED-3880-42A5-8837-1911D5996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GNU_General_Public_License#GPL_v3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te-st.ru/2017/10/12/rules-and-licenses-open-sourc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&#1054;&#1090;&#1082;&#1088;&#1099;&#1090;&#1086;&#1077;_&#1087;&#1088;&#1086;&#1075;&#1088;&#1072;&#1084;&#1084;&#1085;&#1086;&#1077;_&#1086;&#1073;&#1077;&#1089;&#1087;&#1077;&#1095;&#1077;&#1085;&#1080;&#1077;" TargetMode="External"/><Relationship Id="rId5" Type="http://schemas.openxmlformats.org/officeDocument/2006/relationships/hyperlink" Target="http://unsplash.com/" TargetMode="External"/><Relationship Id="rId10" Type="http://schemas.openxmlformats.org/officeDocument/2006/relationships/hyperlink" Target="https://ru.wikipedia.org/wiki/&#1051;&#1080;&#1094;&#1077;&#1085;&#1079;&#1080;&#1080;_&#1080;_&#1080;&#1085;&#1089;&#1090;&#1088;&#1091;&#1084;&#1077;&#1085;&#1090;&#1099;_Creative_Commons" TargetMode="External"/><Relationship Id="rId4" Type="http://schemas.openxmlformats.org/officeDocument/2006/relationships/hyperlink" Target="http://www.slidescarnival.com/" TargetMode="External"/><Relationship Id="rId9" Type="http://schemas.openxmlformats.org/officeDocument/2006/relationships/hyperlink" Target="https://www.gnu.org/licenses/quick-guide-gplv3.ru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81032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Правовые аспекты использования ПО</a:t>
            </a:r>
            <a:br>
              <a:rPr lang="en-US" dirty="0"/>
            </a:br>
            <a:br>
              <a:rPr lang="ru-RU" sz="1800" dirty="0"/>
            </a:br>
            <a:r>
              <a:rPr lang="ru-RU" sz="1600" dirty="0"/>
              <a:t>Моисеенко Павел, ИВТ, 1.2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0789B-09EF-455F-8A01-318EF4EE0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400" y="1846200"/>
            <a:ext cx="5814900" cy="1090964"/>
          </a:xfrm>
        </p:spPr>
        <p:txBody>
          <a:bodyPr/>
          <a:lstStyle/>
          <a:p>
            <a:r>
              <a:rPr lang="ru-RU" dirty="0"/>
              <a:t>4. </a:t>
            </a:r>
            <a:r>
              <a:rPr lang="en-US" dirty="0"/>
              <a:t>Creative Commons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47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79AFB86-6743-4C76-B5F1-EDB01063FF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13993C-ACA9-482A-ABAF-27849DA765B4}"/>
              </a:ext>
            </a:extLst>
          </p:cNvPr>
          <p:cNvSpPr/>
          <p:nvPr/>
        </p:nvSpPr>
        <p:spPr>
          <a:xfrm>
            <a:off x="1634836" y="332509"/>
            <a:ext cx="75091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Лицензии </a:t>
            </a:r>
            <a:r>
              <a:rPr lang="ru-RU" sz="1600" dirty="0" err="1"/>
              <a:t>Creative</a:t>
            </a:r>
            <a:r>
              <a:rPr lang="ru-RU" sz="1600" dirty="0"/>
              <a:t> </a:t>
            </a:r>
            <a:r>
              <a:rPr lang="ru-RU" sz="1600" dirty="0" err="1"/>
              <a:t>Commons</a:t>
            </a:r>
            <a:r>
              <a:rPr lang="ru-RU" sz="1600" dirty="0"/>
              <a:t> — группа унифицированных текстов, описывающих условия использования произведений, к которым они прилагаются. Они содержат как краткое описание, излагающее существенные условия максимально доступным языком, так и подробный выверенный юристами текст в форме лицензии, соответствующий законодательству об авторском праве.</a:t>
            </a:r>
          </a:p>
          <a:p>
            <a:endParaRPr lang="ru-RU" sz="1600" dirty="0"/>
          </a:p>
          <a:p>
            <a:r>
              <a:rPr lang="ru-RU" sz="1600" dirty="0"/>
              <a:t>Первая версия лицензий была выпущена американской некоммерческой организацией </a:t>
            </a:r>
            <a:r>
              <a:rPr lang="ru-RU" sz="1600" dirty="0" err="1"/>
              <a:t>Creative</a:t>
            </a:r>
            <a:r>
              <a:rPr lang="ru-RU" sz="1600" dirty="0"/>
              <a:t> </a:t>
            </a:r>
            <a:r>
              <a:rPr lang="ru-RU" sz="1600" dirty="0" err="1"/>
              <a:t>Commons</a:t>
            </a:r>
            <a:r>
              <a:rPr lang="ru-RU" sz="1600" dirty="0"/>
              <a:t> 16 декабря 2002 года.</a:t>
            </a:r>
            <a:br>
              <a:rPr lang="en-US" sz="1600" dirty="0"/>
            </a:br>
            <a:endParaRPr lang="en-US" sz="1600" dirty="0"/>
          </a:p>
          <a:p>
            <a:r>
              <a:rPr lang="ru-RU" sz="1600" dirty="0"/>
              <a:t>В отличие от различных лицензий на свободное ПО (например, GNU GPL), лицензии </a:t>
            </a:r>
            <a:r>
              <a:rPr lang="ru-RU" sz="1600" dirty="0" err="1"/>
              <a:t>Creative</a:t>
            </a:r>
            <a:r>
              <a:rPr lang="ru-RU" sz="1600" dirty="0"/>
              <a:t> </a:t>
            </a:r>
            <a:r>
              <a:rPr lang="ru-RU" sz="1600" dirty="0" err="1"/>
              <a:t>Commons</a:t>
            </a:r>
            <a:r>
              <a:rPr lang="ru-RU" sz="1600" dirty="0"/>
              <a:t> гораздо более удобны для фотографий, рисунков, коротких текстов и т. п., так как они не требуют распространения вместе с произведением сопроводительного текста с условиями лицензии, достаточно буквенного кода из базовых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27927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882ABBA-D21D-4FD4-9842-5078DA89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Элементы лицензий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87CEBD-6A63-4776-9592-C68373CB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6331" y="1349141"/>
            <a:ext cx="1609433" cy="2938500"/>
          </a:xfrm>
        </p:spPr>
        <p:txBody>
          <a:bodyPr/>
          <a:lstStyle/>
          <a:p>
            <a:pPr marL="63500" indent="0">
              <a:buNone/>
            </a:pPr>
            <a:r>
              <a:rPr lang="en-US" dirty="0"/>
              <a:t>Attribution</a:t>
            </a:r>
            <a:br>
              <a:rPr lang="en-US" dirty="0"/>
            </a:br>
            <a:r>
              <a:rPr lang="ru-RU" sz="1600" dirty="0"/>
              <a:t>Пользователь должен указать авторство произведения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0A663DD-DC8F-4325-A286-A33E5064AB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61D7589D-8569-42F8-B943-77403EDD9033}"/>
              </a:ext>
            </a:extLst>
          </p:cNvPr>
          <p:cNvSpPr txBox="1">
            <a:spLocks/>
          </p:cNvSpPr>
          <p:nvPr/>
        </p:nvSpPr>
        <p:spPr>
          <a:xfrm>
            <a:off x="3392058" y="1349141"/>
            <a:ext cx="1609433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63500" indent="0">
              <a:buNone/>
            </a:pPr>
            <a:r>
              <a:rPr lang="en-US" dirty="0"/>
              <a:t>Share-alike</a:t>
            </a:r>
            <a:br>
              <a:rPr lang="ru-RU" dirty="0"/>
            </a:br>
            <a:r>
              <a:rPr lang="ru-RU" sz="1600" dirty="0"/>
              <a:t>Производные произведения обязательно должны распространяться на условиях этой же лицензии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74F628B-1AA8-43B5-B928-AFA19548B7F6}"/>
              </a:ext>
            </a:extLst>
          </p:cNvPr>
          <p:cNvSpPr txBox="1">
            <a:spLocks/>
          </p:cNvSpPr>
          <p:nvPr/>
        </p:nvSpPr>
        <p:spPr>
          <a:xfrm>
            <a:off x="5227785" y="1349141"/>
            <a:ext cx="1609433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63500" indent="0">
              <a:buNone/>
            </a:pPr>
            <a:r>
              <a:rPr lang="ru-RU" dirty="0" err="1"/>
              <a:t>Share-alike</a:t>
            </a:r>
            <a:br>
              <a:rPr lang="ru-RU" dirty="0"/>
            </a:br>
            <a:r>
              <a:rPr lang="ru-RU" sz="1600" dirty="0"/>
              <a:t>Запрещается использование произведения в целях получения прибыли</a:t>
            </a:r>
            <a:endParaRPr lang="ru-RU" sz="1400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55E187BA-4A1B-44EE-A6F6-B156C0976B76}"/>
              </a:ext>
            </a:extLst>
          </p:cNvPr>
          <p:cNvSpPr txBox="1">
            <a:spLocks/>
          </p:cNvSpPr>
          <p:nvPr/>
        </p:nvSpPr>
        <p:spPr>
          <a:xfrm>
            <a:off x="7063512" y="1349141"/>
            <a:ext cx="1609433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63500" indent="0">
              <a:buNone/>
            </a:pPr>
            <a:r>
              <a:rPr lang="ru-RU" dirty="0" err="1"/>
              <a:t>Share-alike</a:t>
            </a:r>
            <a:br>
              <a:rPr lang="ru-RU" dirty="0"/>
            </a:br>
            <a:r>
              <a:rPr lang="ru-RU" sz="1600" dirty="0"/>
              <a:t>Запрещается создавать производные произведения на основе данного произведения</a:t>
            </a:r>
          </a:p>
        </p:txBody>
      </p:sp>
      <p:grpSp>
        <p:nvGrpSpPr>
          <p:cNvPr id="8" name="Google Shape;101;p15">
            <a:extLst>
              <a:ext uri="{FF2B5EF4-FFF2-40B4-BE49-F238E27FC236}">
                <a16:creationId xmlns:a16="http://schemas.microsoft.com/office/drawing/2014/main" id="{5546191F-09ED-4770-A66B-1DA021FF26C4}"/>
              </a:ext>
            </a:extLst>
          </p:cNvPr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9" name="Google Shape;102;p15">
              <a:extLst>
                <a:ext uri="{FF2B5EF4-FFF2-40B4-BE49-F238E27FC236}">
                  <a16:creationId xmlns:a16="http://schemas.microsoft.com/office/drawing/2014/main" id="{F6900981-7E8C-4E3C-84C6-4BF38F0B1CD0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;p15">
              <a:extLst>
                <a:ext uri="{FF2B5EF4-FFF2-40B4-BE49-F238E27FC236}">
                  <a16:creationId xmlns:a16="http://schemas.microsoft.com/office/drawing/2014/main" id="{F089B313-BFCC-42BD-8769-F53333F69019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;p15">
              <a:extLst>
                <a:ext uri="{FF2B5EF4-FFF2-40B4-BE49-F238E27FC236}">
                  <a16:creationId xmlns:a16="http://schemas.microsoft.com/office/drawing/2014/main" id="{80214143-FCCE-49BF-A8B0-2A99B5926D75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000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E7433-6F78-457B-A53D-0A294D7E3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400" y="1846200"/>
            <a:ext cx="5814900" cy="1319564"/>
          </a:xfrm>
        </p:spPr>
        <p:txBody>
          <a:bodyPr/>
          <a:lstStyle/>
          <a:p>
            <a:r>
              <a:rPr lang="ru-RU" dirty="0"/>
              <a:t>5. Лицензия для ВКР, курсовых</a:t>
            </a:r>
          </a:p>
        </p:txBody>
      </p:sp>
    </p:spTree>
    <p:extLst>
      <p:ext uri="{BB962C8B-B14F-4D97-AF65-F5344CB8AC3E}">
        <p14:creationId xmlns:p14="http://schemas.microsoft.com/office/powerpoint/2010/main" val="103846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63DD917-AA3E-429E-95C7-A49631856B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BEA27-7F5D-4406-B19D-4660F8740EC4}"/>
              </a:ext>
            </a:extLst>
          </p:cNvPr>
          <p:cNvSpPr txBox="1"/>
          <p:nvPr/>
        </p:nvSpPr>
        <p:spPr>
          <a:xfrm>
            <a:off x="1983658" y="523568"/>
            <a:ext cx="64450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Мне кажется, что для </a:t>
            </a:r>
            <a:r>
              <a:rPr lang="ru-RU" sz="2000" dirty="0" err="1"/>
              <a:t>кусровых</a:t>
            </a:r>
            <a:r>
              <a:rPr lang="ru-RU" sz="2000" dirty="0"/>
              <a:t> и ВАК подошла бы лицензия </a:t>
            </a:r>
            <a:r>
              <a:rPr lang="en-US" sz="2000" dirty="0"/>
              <a:t>Apache License 2.0.</a:t>
            </a:r>
            <a:endParaRPr lang="ru-RU" sz="2000" dirty="0"/>
          </a:p>
          <a:p>
            <a:br>
              <a:rPr lang="en-US" sz="2000" dirty="0"/>
            </a:br>
            <a:r>
              <a:rPr lang="ru-RU" sz="2000" dirty="0"/>
              <a:t>Ведь это гибкая лицензия, которая имеет четкие права. Вот некоторые из доступных прав, которые интересны в данном контексте: права безвозмездны, вечны, не эксклюзивны и глобальны.</a:t>
            </a:r>
          </a:p>
          <a:p>
            <a:endParaRPr lang="ru-RU" sz="2000" dirty="0"/>
          </a:p>
          <a:p>
            <a:r>
              <a:rPr lang="ru-RU" sz="2000" dirty="0"/>
              <a:t>Также если вы используете работу, вы должны указать имя автора.</a:t>
            </a:r>
          </a:p>
        </p:txBody>
      </p:sp>
    </p:spTree>
    <p:extLst>
      <p:ext uri="{BB962C8B-B14F-4D97-AF65-F5344CB8AC3E}">
        <p14:creationId xmlns:p14="http://schemas.microsoft.com/office/powerpoint/2010/main" val="370386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Источники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ru-RU" sz="1600" dirty="0"/>
              <a:t>Шаблон презентации из</a:t>
            </a:r>
            <a:r>
              <a:rPr lang="en" sz="1600" dirty="0"/>
              <a:t> </a:t>
            </a:r>
            <a:r>
              <a:rPr lang="en" sz="1600" u="sng" dirty="0">
                <a:highlight>
                  <a:srgbClr val="FFB000"/>
                </a:highlight>
                <a:hlinkClick r:id="rId4"/>
              </a:rPr>
              <a:t>SlidesCarnival</a:t>
            </a:r>
            <a:endParaRPr sz="1600" dirty="0">
              <a:highlight>
                <a:srgbClr val="FFB0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ru-RU" sz="1600" dirty="0"/>
              <a:t>Фотографии из</a:t>
            </a:r>
            <a:r>
              <a:rPr lang="en" sz="1600" dirty="0"/>
              <a:t> </a:t>
            </a:r>
            <a:r>
              <a:rPr lang="en" sz="1600" u="sng" dirty="0">
                <a:highlight>
                  <a:srgbClr val="FFB000"/>
                </a:highlight>
                <a:hlinkClick r:id="rId5"/>
              </a:rPr>
              <a:t>Unsplash</a:t>
            </a:r>
            <a:endParaRPr lang="ru-RU" sz="1600" u="sng" dirty="0">
              <a:highlight>
                <a:srgbClr val="FFB000"/>
              </a:highlight>
            </a:endParaRPr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1600" dirty="0">
                <a:hlinkClick r:id="rId6"/>
              </a:rPr>
              <a:t>https://ru.wikipedia.org/wiki/</a:t>
            </a:r>
            <a:r>
              <a:rPr lang="ru-RU" sz="1600" dirty="0" err="1">
                <a:hlinkClick r:id="rId6"/>
              </a:rPr>
              <a:t>Открытое_программное_обеспечение</a:t>
            </a:r>
            <a:endParaRPr lang="ru-RU" sz="1600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1600" dirty="0">
                <a:hlinkClick r:id="rId7"/>
              </a:rPr>
              <a:t>https://te-st.ru/2017/10/12/rules-and-licenses-open-source/</a:t>
            </a:r>
            <a:endParaRPr lang="ru-RU" sz="1600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1600" dirty="0">
                <a:hlinkClick r:id="rId8"/>
              </a:rPr>
              <a:t>https://ru.wikipedia.org/wiki/GNU_General_Public_License#GPL_v3</a:t>
            </a:r>
            <a:endParaRPr lang="en-US" sz="1600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1600" dirty="0">
                <a:hlinkClick r:id="rId9"/>
              </a:rPr>
              <a:t>https://www.gnu.org/licenses/quick-guide-gplv3.ru.html</a:t>
            </a:r>
            <a:endParaRPr lang="ru-RU" sz="1600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1600" dirty="0">
                <a:hlinkClick r:id="rId10"/>
              </a:rPr>
              <a:t>https://ru.wikipedia.org/wiki/</a:t>
            </a:r>
            <a:r>
              <a:rPr lang="ru-RU" sz="1600" dirty="0" err="1">
                <a:hlinkClick r:id="rId10"/>
              </a:rPr>
              <a:t>Лицензии_и_инструменты</a:t>
            </a:r>
            <a:r>
              <a:rPr lang="ru-RU" sz="1600" dirty="0">
                <a:hlinkClick r:id="rId10"/>
              </a:rPr>
              <a:t>_</a:t>
            </a:r>
            <a:r>
              <a:rPr lang="en-US" sz="1600" dirty="0" err="1">
                <a:hlinkClick r:id="rId10"/>
              </a:rPr>
              <a:t>Creative_Commons</a:t>
            </a:r>
            <a:endParaRPr lang="ru-RU" sz="1800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endParaRPr lang="ru-RU" sz="1800" dirty="0"/>
          </a:p>
        </p:txBody>
      </p:sp>
      <p:sp>
        <p:nvSpPr>
          <p:cNvPr id="373" name="Google Shape;373;p3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8177426" y="647084"/>
            <a:ext cx="333619" cy="299490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76056" y="1846200"/>
            <a:ext cx="6283036" cy="1409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1. </a:t>
            </a:r>
            <a:r>
              <a:rPr lang="ru-RU" sz="4800" b="0" dirty="0"/>
              <a:t>Что такое открытое (свободное) ПО?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Открытое программное обеспечение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/>
              <a:t>(англ. </a:t>
            </a:r>
            <a:r>
              <a:rPr lang="ru-RU" i="1" dirty="0" err="1"/>
              <a:t>open-source</a:t>
            </a:r>
            <a:r>
              <a:rPr lang="ru-RU" i="1" dirty="0"/>
              <a:t> </a:t>
            </a:r>
            <a:r>
              <a:rPr lang="ru-RU" i="1" dirty="0" err="1"/>
              <a:t>software</a:t>
            </a:r>
            <a:r>
              <a:rPr lang="ru-RU" dirty="0"/>
              <a:t>) — программное обеспечение с открытым исходным кодом. Исходный код таких программ доступен для просмотра, изучения и изменения, что позволяет убедиться в отсутствии уязвимостей и неприемлемого для пользователя функционала (к примеру,…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FBE7F-BBAD-4D27-97AD-B44B0051C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30E5BDB-2E55-450B-84DD-EC7BD1055325}"/>
              </a:ext>
            </a:extLst>
          </p:cNvPr>
          <p:cNvSpPr/>
          <p:nvPr/>
        </p:nvSpPr>
        <p:spPr>
          <a:xfrm>
            <a:off x="1641765" y="393674"/>
            <a:ext cx="71086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…скрытого слежения за пользователем программы), принять участие в доработке самой открытой программы, использовать код для создания новых программ и исправления в них ошибок — через заимствование исходного кода, если это позволяет совместимость лицензий, или через изучение использованных алгоритмов, структур данных, технологий, методик и интерфейсов (поскольку исходный код может существенно дополнять документацию, а при отсутствии таковой сам служит документацией).</a:t>
            </a:r>
          </a:p>
        </p:txBody>
      </p:sp>
    </p:spTree>
    <p:extLst>
      <p:ext uri="{BB962C8B-B14F-4D97-AF65-F5344CB8AC3E}">
        <p14:creationId xmlns:p14="http://schemas.microsoft.com/office/powerpoint/2010/main" val="351260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4787B3E-F8C9-45FA-A613-775D2BA4B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dirty="0"/>
              <a:t>2. Какие бывают лицензии?  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5E9013-D1AB-4BC4-A5FD-FFF469DD3B4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750300" y="4356100"/>
            <a:ext cx="393700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117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9BAA39D-D562-40F7-8E2E-72B9B03DF4A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55460" y="351615"/>
            <a:ext cx="2289175" cy="3955132"/>
          </a:xfrm>
        </p:spPr>
        <p:txBody>
          <a:bodyPr/>
          <a:lstStyle/>
          <a:p>
            <a:pPr marL="63500" indent="0">
              <a:buNone/>
            </a:pPr>
            <a:r>
              <a:rPr lang="en-US" sz="1800" b="1" dirty="0"/>
              <a:t>GNU, General Public License (GPL)</a:t>
            </a:r>
            <a:br>
              <a:rPr lang="ru-RU" dirty="0"/>
            </a:br>
            <a:br>
              <a:rPr lang="ru-RU" sz="1400" dirty="0"/>
            </a:br>
            <a:r>
              <a:rPr lang="ru-RU" sz="1400" dirty="0"/>
              <a:t>Пользователь имеет право распространять ПО под этой лицензией, участвовать в его разработке или изменять различными способами. Но есть такое правило: любые изменения программы, сделанные пользователем и распространенные им, должны иметь исходный код этих изменений.</a:t>
            </a:r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E8F06B7-8FF9-43AF-916D-B1540C98986F}"/>
              </a:ext>
            </a:extLst>
          </p:cNvPr>
          <p:cNvSpPr txBox="1">
            <a:spLocks/>
          </p:cNvSpPr>
          <p:nvPr/>
        </p:nvSpPr>
        <p:spPr>
          <a:xfrm>
            <a:off x="4057075" y="332510"/>
            <a:ext cx="2288305" cy="395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63500" indent="0">
              <a:buNone/>
            </a:pPr>
            <a:r>
              <a:rPr lang="en-US" sz="1800" b="1" dirty="0"/>
              <a:t>Apache License 2.0</a:t>
            </a:r>
            <a:br>
              <a:rPr lang="ru-RU" sz="1400" dirty="0"/>
            </a:br>
            <a:br>
              <a:rPr lang="ru-RU" sz="1400" dirty="0"/>
            </a:br>
            <a:endParaRPr lang="ru-RU" sz="1400" dirty="0"/>
          </a:p>
          <a:p>
            <a:pPr marL="63500" indent="0">
              <a:buNone/>
            </a:pPr>
            <a:r>
              <a:rPr lang="ru-RU" sz="1400" dirty="0"/>
              <a:t>Гибкая лицензия, которая имеет четкие права. Плюс в том, что они могут применяться к </a:t>
            </a:r>
            <a:r>
              <a:rPr lang="ru-RU" sz="1400" dirty="0" err="1"/>
              <a:t>копирайтам</a:t>
            </a:r>
            <a:r>
              <a:rPr lang="ru-RU" sz="1400" dirty="0"/>
              <a:t> и патентам. Некоторые из доступных прав: права безвозмездны, вечны, не эксклюзивны и глобальны. Если вы распространяете код, вы должны указать имя разработчика.</a:t>
            </a:r>
            <a:endParaRPr lang="ru-RU" dirty="0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CB8284EF-6405-4EDE-8B80-AB6FD4CD038E}"/>
              </a:ext>
            </a:extLst>
          </p:cNvPr>
          <p:cNvSpPr txBox="1">
            <a:spLocks/>
          </p:cNvSpPr>
          <p:nvPr/>
        </p:nvSpPr>
        <p:spPr>
          <a:xfrm>
            <a:off x="6557820" y="332509"/>
            <a:ext cx="2288305" cy="395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63500" indent="0">
              <a:buNone/>
            </a:pPr>
            <a:r>
              <a:rPr lang="en-US" sz="1800" b="1" dirty="0"/>
              <a:t>BSD (Berkeley Software Distribution)</a:t>
            </a:r>
            <a:br>
              <a:rPr lang="ru-RU" sz="2800" dirty="0"/>
            </a:br>
            <a:br>
              <a:rPr lang="ru-RU" sz="1400" dirty="0"/>
            </a:br>
            <a:r>
              <a:rPr lang="ru-RU" sz="1400" dirty="0"/>
              <a:t>Разработчики должны выполнить несложные условия: указывать в документации, что в продукте используются разработки создателей оригинального программного обеспечения и не использовать имена создателей этого ПО в рекламных целях без письменного согласия.</a:t>
            </a: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7F33EC6D-6499-4379-9DC3-950898FA91A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4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9BAA39D-D562-40F7-8E2E-72B9B03DF4A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55460" y="351615"/>
            <a:ext cx="2289175" cy="3955132"/>
          </a:xfrm>
        </p:spPr>
        <p:txBody>
          <a:bodyPr/>
          <a:lstStyle/>
          <a:p>
            <a:pPr marL="63500" indent="0">
              <a:buNone/>
            </a:pPr>
            <a:r>
              <a:rPr lang="en-US" sz="1800" b="1" dirty="0"/>
              <a:t>MIT license</a:t>
            </a:r>
            <a:br>
              <a:rPr lang="ru-RU" dirty="0"/>
            </a:br>
            <a:br>
              <a:rPr lang="ru-RU" sz="1400" dirty="0"/>
            </a:br>
            <a:endParaRPr lang="ru-RU" sz="1400" dirty="0"/>
          </a:p>
          <a:p>
            <a:pPr marL="63500" indent="0">
              <a:buNone/>
            </a:pPr>
            <a:r>
              <a:rPr lang="ru-RU" sz="1400" dirty="0"/>
              <a:t>Очень короткая и достаточно свободная лицензия. Она разрешает использовать, копировать и модифицировать программное обеспечение на ваше усмотрение. ПО можно предоставлять бесплатно или даже продавать. Ограничений нет.</a:t>
            </a:r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E8F06B7-8FF9-43AF-916D-B1540C98986F}"/>
              </a:ext>
            </a:extLst>
          </p:cNvPr>
          <p:cNvSpPr txBox="1">
            <a:spLocks/>
          </p:cNvSpPr>
          <p:nvPr/>
        </p:nvSpPr>
        <p:spPr>
          <a:xfrm>
            <a:off x="4057075" y="332510"/>
            <a:ext cx="2288305" cy="395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63500" indent="0">
              <a:buNone/>
            </a:pPr>
            <a:r>
              <a:rPr lang="en-US" sz="1800" b="1" dirty="0"/>
              <a:t>Mozilla Public License 2.0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Содержит в себе черты BSD и GPL. Исходный код, скопированный или измененный под лицензией MPL, должен быть лицензирован по правилам MPL. Лицензия позволяет объединить его в одной программе с проприетарными (несвободными) файлами.</a:t>
            </a:r>
            <a:endParaRPr lang="ru-RU" dirty="0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CB8284EF-6405-4EDE-8B80-AB6FD4CD038E}"/>
              </a:ext>
            </a:extLst>
          </p:cNvPr>
          <p:cNvSpPr txBox="1">
            <a:spLocks/>
          </p:cNvSpPr>
          <p:nvPr/>
        </p:nvSpPr>
        <p:spPr>
          <a:xfrm>
            <a:off x="6557820" y="332509"/>
            <a:ext cx="2288305" cy="395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63500" indent="0">
              <a:buNone/>
            </a:pPr>
            <a:r>
              <a:rPr lang="en-US" sz="1800" b="1" dirty="0" err="1"/>
              <a:t>etc</a:t>
            </a:r>
            <a:br>
              <a:rPr lang="ru-RU" sz="2800" dirty="0"/>
            </a:br>
            <a:br>
              <a:rPr lang="ru-RU" sz="1400" dirty="0"/>
            </a:br>
            <a:endParaRPr lang="ru-RU" sz="1400" dirty="0"/>
          </a:p>
          <a:p>
            <a:pPr marL="63500" indent="0">
              <a:buNone/>
            </a:pPr>
            <a:r>
              <a:rPr lang="ru-RU" sz="1400" dirty="0"/>
              <a:t>и много других…</a:t>
            </a: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6E6472AC-366D-473E-B974-FA7BB6259AE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6774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4787B3E-F8C9-45FA-A613-775D2BA4B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dirty="0"/>
              <a:t>3. </a:t>
            </a:r>
            <a:r>
              <a:rPr lang="en-US" b="0" dirty="0"/>
              <a:t>GPL 3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5E9013-D1AB-4BC4-A5FD-FFF469DD3B4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750300" y="4356100"/>
            <a:ext cx="393700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990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24EF34-086A-429E-AECF-3CA50C853725}"/>
              </a:ext>
            </a:extLst>
          </p:cNvPr>
          <p:cNvSpPr/>
          <p:nvPr/>
        </p:nvSpPr>
        <p:spPr>
          <a:xfrm>
            <a:off x="1759527" y="346364"/>
            <a:ext cx="66986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Компании, распространяющие GPLv3-ПО, не могут предъявлять к пользователям GPLv3-продуктов судебные претензии касательно обхода распространяемыми версиями продуктов ТСЗАП и нарушения ими же патентов распространителей. Также запрещена </a:t>
            </a:r>
            <a:r>
              <a:rPr lang="ru-RU" sz="1800" dirty="0" err="1"/>
              <a:t>тивоизация</a:t>
            </a:r>
            <a:r>
              <a:rPr lang="ru-RU" sz="1800" dirty="0"/>
              <a:t>.</a:t>
            </a:r>
          </a:p>
          <a:p>
            <a:endParaRPr lang="ru-RU" sz="1800" dirty="0"/>
          </a:p>
          <a:p>
            <a:r>
              <a:rPr lang="ru-RU" sz="1800" dirty="0"/>
              <a:t>Окончательная версия GPLv3 была опубликована 29 июня 2007 года.</a:t>
            </a:r>
            <a:br>
              <a:rPr lang="ru-RU" sz="1800" dirty="0"/>
            </a:br>
            <a:endParaRPr lang="ru-RU" sz="1800" dirty="0"/>
          </a:p>
          <a:p>
            <a:r>
              <a:rPr lang="ru-RU" sz="1800" dirty="0"/>
              <a:t>19 ноября 2007 года была выпущена GNU </a:t>
            </a:r>
            <a:r>
              <a:rPr lang="ru-RU" sz="1800" dirty="0" err="1"/>
              <a:t>Affero</a:t>
            </a:r>
            <a:r>
              <a:rPr lang="ru-RU" sz="1800" dirty="0"/>
              <a:t> </a:t>
            </a:r>
            <a:r>
              <a:rPr lang="ru-RU" sz="1800" dirty="0" err="1"/>
              <a:t>General</a:t>
            </a:r>
            <a:r>
              <a:rPr lang="ru-RU" sz="1800" dirty="0"/>
              <a:t> </a:t>
            </a:r>
            <a:r>
              <a:rPr lang="ru-RU" sz="1800" dirty="0" err="1"/>
              <a:t>Public</a:t>
            </a:r>
            <a:r>
              <a:rPr lang="ru-RU" sz="1800" dirty="0"/>
              <a:t> </a:t>
            </a:r>
            <a:r>
              <a:rPr lang="ru-RU" sz="1800" dirty="0" err="1"/>
              <a:t>License</a:t>
            </a:r>
            <a:r>
              <a:rPr lang="ru-RU" sz="1800" dirty="0"/>
              <a:t> v3 — GPLv3 с изменениями на основе </a:t>
            </a:r>
            <a:r>
              <a:rPr lang="ru-RU" sz="1800" dirty="0" err="1"/>
              <a:t>Affero</a:t>
            </a:r>
            <a:r>
              <a:rPr lang="ru-RU" sz="1800" dirty="0"/>
              <a:t> </a:t>
            </a:r>
            <a:r>
              <a:rPr lang="ru-RU" sz="1800" dirty="0" err="1"/>
              <a:t>General</a:t>
            </a:r>
            <a:r>
              <a:rPr lang="ru-RU" sz="1800" dirty="0"/>
              <a:t> </a:t>
            </a:r>
            <a:r>
              <a:rPr lang="ru-RU" sz="1800" dirty="0" err="1"/>
              <a:t>Public</a:t>
            </a:r>
            <a:r>
              <a:rPr lang="ru-RU" sz="1800" dirty="0"/>
              <a:t> </a:t>
            </a:r>
            <a:r>
              <a:rPr lang="ru-RU" sz="1800" dirty="0" err="1"/>
              <a:t>License</a:t>
            </a:r>
            <a:r>
              <a:rPr lang="ru-RU" sz="1800" dirty="0"/>
              <a:t> v1, выпущенной в 2002 году </a:t>
            </a:r>
            <a:r>
              <a:rPr lang="ru-RU" sz="1800" dirty="0" err="1"/>
              <a:t>Affero</a:t>
            </a:r>
            <a:r>
              <a:rPr lang="ru-RU" sz="1800" dirty="0"/>
              <a:t> </a:t>
            </a:r>
            <a:r>
              <a:rPr lang="ru-RU" sz="1800" dirty="0" err="1"/>
              <a:t>Inc</a:t>
            </a:r>
            <a:r>
              <a:rPr lang="ru-RU" sz="1800" dirty="0"/>
              <a:t>. на основе GNU GPLv2. Данная лицензия добавляет возможность получения исходного кода пользователям программы, взаимодействующим с ней только через сеть.</a:t>
            </a: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CBD04A3C-8268-4AFD-8E60-1643BB4D7BA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05884562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356</Words>
  <Application>Microsoft Office PowerPoint</Application>
  <PresentationFormat>Экран (16:9)</PresentationFormat>
  <Paragraphs>54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Barlow</vt:lpstr>
      <vt:lpstr>Arial</vt:lpstr>
      <vt:lpstr>Basset template</vt:lpstr>
      <vt:lpstr>Правовые аспекты использования ПО  Моисеенко Павел, ИВТ, 1.2</vt:lpstr>
      <vt:lpstr>1. Что такое открытое (свободное) ПО?</vt:lpstr>
      <vt:lpstr>Открытое программное обеспечение</vt:lpstr>
      <vt:lpstr>Презентация PowerPoint</vt:lpstr>
      <vt:lpstr>2. Какие бывают лицензии?  </vt:lpstr>
      <vt:lpstr>Презентация PowerPoint</vt:lpstr>
      <vt:lpstr>Презентация PowerPoint</vt:lpstr>
      <vt:lpstr>3. GPL 3</vt:lpstr>
      <vt:lpstr>Презентация PowerPoint</vt:lpstr>
      <vt:lpstr>4. Creative Commons</vt:lpstr>
      <vt:lpstr>Презентация PowerPoint</vt:lpstr>
      <vt:lpstr>Элементы лицензий</vt:lpstr>
      <vt:lpstr>5. Лицензия для ВКР, курсовых</vt:lpstr>
      <vt:lpstr>Презентация PowerPoint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Правовые аспекты использования ПО</dc:title>
  <dc:creator>Pavel Moiseenko</dc:creator>
  <cp:lastModifiedBy>Pavel Moiseenko</cp:lastModifiedBy>
  <cp:revision>7</cp:revision>
  <dcterms:modified xsi:type="dcterms:W3CDTF">2018-12-11T18:38:46Z</dcterms:modified>
</cp:coreProperties>
</file>