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4" r:id="rId8"/>
    <p:sldId id="263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04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11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6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82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32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63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409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33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23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5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55153F6-4698-4062-B96B-7B6CCE12727A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623B419-5053-4605-B648-BBE0FB2D8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42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E95F-C4EF-4ACC-BF52-DEBB24D41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 5. </a:t>
            </a:r>
            <a:r>
              <a:rPr lang="ru-RU" dirty="0" err="1"/>
              <a:t>Миофасциальный</a:t>
            </a:r>
            <a:r>
              <a:rPr lang="ru-RU" dirty="0"/>
              <a:t> релиз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1F4ED9-A986-40C2-9F52-0D4033FBE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09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70E05-A04E-4657-BF3D-9329130C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17B99-6342-4150-B91C-DBCF558C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err="1"/>
              <a:t>Миофасциальный</a:t>
            </a:r>
            <a:r>
              <a:rPr lang="ru-RU" dirty="0"/>
              <a:t> релиз (МФР). — Текст : электронный // #ЯWORLDCLASS : [сайт]. — URL: https://worldclassmag.com/fitness/miofastsialnyi-reliz-mfr/ (дата обращения: 06.0</a:t>
            </a:r>
            <a:r>
              <a:rPr lang="en-150" dirty="0"/>
              <a:t>5</a:t>
            </a:r>
            <a:r>
              <a:rPr lang="ru-RU" dirty="0"/>
              <a:t>.2021).</a:t>
            </a:r>
            <a:endParaRPr lang="en-150" dirty="0"/>
          </a:p>
          <a:p>
            <a:r>
              <a:rPr lang="ru-RU" dirty="0"/>
              <a:t>Троков, О. Что такое </a:t>
            </a:r>
            <a:r>
              <a:rPr lang="ru-RU" dirty="0" err="1"/>
              <a:t>миофасциальный</a:t>
            </a:r>
            <a:r>
              <a:rPr lang="ru-RU" dirty="0"/>
              <a:t> релиз и зачем он нужен / О. Троков. — Текст : электронный // Челленджер : [сайт]. — URL: https://the-challenger.ru/zdorove/profilaktika/chto-takoe-miofastsialnyj-reliz-i-zachem-on-nuzhen/ (дата обращения: 06.0</a:t>
            </a:r>
            <a:r>
              <a:rPr lang="en-150" dirty="0"/>
              <a:t>5</a:t>
            </a:r>
            <a:r>
              <a:rPr lang="ru-RU" dirty="0"/>
              <a:t>.2021).</a:t>
            </a:r>
            <a:endParaRPr lang="en-150" dirty="0"/>
          </a:p>
          <a:p>
            <a:r>
              <a:rPr lang="ru-RU" dirty="0" err="1"/>
              <a:t>Костюкович</a:t>
            </a:r>
            <a:r>
              <a:rPr lang="ru-RU" dirty="0"/>
              <a:t>, З. Видели, как спортсмены катаются на валиках? Это </a:t>
            </a:r>
            <a:r>
              <a:rPr lang="ru-RU" dirty="0" err="1"/>
              <a:t>миофасциальный</a:t>
            </a:r>
            <a:r>
              <a:rPr lang="ru-RU" dirty="0"/>
              <a:t> релиз – модная техника для снятия боли. Как ее использовать не во вред? / З. </a:t>
            </a:r>
            <a:r>
              <a:rPr lang="ru-RU" dirty="0" err="1"/>
              <a:t>Костюкович</a:t>
            </a:r>
            <a:r>
              <a:rPr lang="ru-RU" dirty="0"/>
              <a:t>. — Текст : электронный // Sports.ru : [сайт]. — URL: https://www.sports.ru/tribuna/blogs/healthy/2861257.html (дата обращения: 06.0</a:t>
            </a:r>
            <a:r>
              <a:rPr lang="en-150" dirty="0"/>
              <a:t>5</a:t>
            </a:r>
            <a:r>
              <a:rPr lang="ru-RU" dirty="0"/>
              <a:t>.2021).</a:t>
            </a:r>
            <a:endParaRPr lang="en-150" dirty="0"/>
          </a:p>
          <a:p>
            <a:r>
              <a:rPr lang="ru-RU" dirty="0"/>
              <a:t>Ивлев, М. </a:t>
            </a:r>
            <a:r>
              <a:rPr lang="ru-RU" dirty="0" err="1"/>
              <a:t>Миофасциальный</a:t>
            </a:r>
            <a:r>
              <a:rPr lang="ru-RU" dirty="0"/>
              <a:t> релиз при болях в спине / М. Ивлев. — Текст : электронный // Академия </a:t>
            </a:r>
            <a:r>
              <a:rPr lang="ru-RU" dirty="0" err="1"/>
              <a:t>Wellness</a:t>
            </a:r>
            <a:r>
              <a:rPr lang="ru-RU" dirty="0"/>
              <a:t> : [сайт]. — URL: https://www.wellness.ru/blog/miofascialnyj-reliz-mfr-rollerom-pri-bolyah-v-spine/ (дата обращения: 06.05.2021).</a:t>
            </a:r>
          </a:p>
        </p:txBody>
      </p:sp>
    </p:spTree>
    <p:extLst>
      <p:ext uri="{BB962C8B-B14F-4D97-AF65-F5344CB8AC3E}">
        <p14:creationId xmlns:p14="http://schemas.microsoft.com/office/powerpoint/2010/main" val="26199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92A7F-6CBD-402B-A934-073ECBF5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8ABE6-F3B7-4028-9F80-A39B9521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</a:t>
            </a:r>
            <a:r>
              <a:rPr lang="ru-RU" dirty="0" err="1">
                <a:hlinkClick r:id="rId2" action="ppaction://hlinksldjump"/>
              </a:rPr>
              <a:t>миофасциального</a:t>
            </a:r>
            <a:r>
              <a:rPr lang="ru-RU" dirty="0">
                <a:hlinkClick r:id="rId2" action="ppaction://hlinksldjump"/>
              </a:rPr>
              <a:t> релиза</a:t>
            </a:r>
            <a:endParaRPr lang="ru-RU" dirty="0"/>
          </a:p>
          <a:p>
            <a:pPr algn="just"/>
            <a:r>
              <a:rPr lang="ru-RU" dirty="0">
                <a:hlinkClick r:id="rId3" action="ppaction://hlinksldjump"/>
              </a:rPr>
              <a:t>Риски при использовании МФР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Упражнения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Заключение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6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26C32-5EB5-4AEA-AC22-3FE75BB1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миофасциального</a:t>
            </a:r>
            <a:r>
              <a:rPr lang="ru-RU" dirty="0"/>
              <a:t> релиза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EC0EF-A857-42A2-84FE-F6BEB4B9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Миофасциальный</a:t>
            </a:r>
            <a:r>
              <a:rPr lang="ru-RU" dirty="0"/>
              <a:t> релиз — это мануальная терапия, которая используется в фитнесе для расслабления мышц и фасций путем надавливания и растягивания тканей в сочетании с правильным дыханием.</a:t>
            </a:r>
          </a:p>
          <a:p>
            <a:pPr marL="0" indent="0">
              <a:buNone/>
            </a:pPr>
            <a:r>
              <a:rPr lang="ru-RU" dirty="0"/>
              <a:t>Фасция — соединительная ткань, покрывающая мышцы, сухожилия, органы и сосудисто-нервные пучки в нашем организме. Всё тело человека и его части взаимосвязаны, так как нет в организме ни одной клеточки, где бы не было этой соединительной ткани.</a:t>
            </a:r>
          </a:p>
          <a:p>
            <a:pPr marL="0" indent="0">
              <a:buNone/>
            </a:pPr>
            <a:r>
              <a:rPr lang="ru-RU" dirty="0"/>
              <a:t>Фасция состоит из коллагена и эластина, которые связывают молекулы воды и обеспечивают скольжение слоёв относительно друг друга, а значит, позволяют легче и эффективнее двигаться.</a:t>
            </a:r>
          </a:p>
        </p:txBody>
      </p:sp>
    </p:spTree>
    <p:extLst>
      <p:ext uri="{BB962C8B-B14F-4D97-AF65-F5344CB8AC3E}">
        <p14:creationId xmlns:p14="http://schemas.microsoft.com/office/powerpoint/2010/main" val="405920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AAF827-79C3-4FAE-B28C-38735D93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29768"/>
            <a:ext cx="8595360" cy="5750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В идеальном организме фасции всегда остаются мягкими и эластичными и сохраняют свою подвижность, но на деле с возрастом, под влиянием травм и нагрузок фасциальная ткань теряет эластичность, становится тугой и ограниченной в подвижности. При перенапряжении фасции ухудшается кровоток сосудов, которые проходят через неё. Напряжение одной фасции отражается на тонусе других. Поэтому фасции нужно массировать, чтобы «разбивать» очаги напряжения, высвобождать его, уменьшать «жёсткость» тела и не давать фасциям «склеиваться» и «слипаться» (если процесс запустить, можно и вовсе заработать спайки фасций) — для этого и нужен </a:t>
            </a:r>
            <a:r>
              <a:rPr lang="ru-RU" sz="2400" dirty="0" err="1"/>
              <a:t>миофасциальный</a:t>
            </a:r>
            <a:r>
              <a:rPr lang="ru-RU" sz="2400" dirty="0"/>
              <a:t> релиз. Гибкие и подвижные фасции — залог хорошей осанки, быстрого восстановления после нагрузок и медленного «износа» организма.</a:t>
            </a:r>
          </a:p>
        </p:txBody>
      </p:sp>
    </p:spTree>
    <p:extLst>
      <p:ext uri="{BB962C8B-B14F-4D97-AF65-F5344CB8AC3E}">
        <p14:creationId xmlns:p14="http://schemas.microsoft.com/office/powerpoint/2010/main" val="10204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071F0-749C-4B43-B3A6-4F25D190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 при использовании МФР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43B07-4B09-42D9-A99D-45FFA52E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Болезненный участок может быть следствием онкологического процесса, и тогда его стимуляция может ускорить развитие опухоли или метастазов. Врач обязан придерживаться принципов онкологической настороженности, а самостоятельно человек может спутать сильную боль после тренировки с симптомом какого-то серьезного заболевания.</a:t>
            </a:r>
          </a:p>
          <a:p>
            <a:pPr marL="0" indent="0">
              <a:buNone/>
            </a:pPr>
            <a:r>
              <a:rPr lang="ru-RU" dirty="0"/>
              <a:t>Есть и другие возможные ограничения для проведения МФР: остеопороз, </a:t>
            </a:r>
            <a:r>
              <a:rPr lang="ru-RU" dirty="0" err="1"/>
              <a:t>фибромиалгия</a:t>
            </a:r>
            <a:r>
              <a:rPr lang="ru-RU" dirty="0"/>
              <a:t>, ревматические заболевания, выраженная степень дегенерации межпозвонковых дисков, прием препаратов для разжижения крови, состояния после замены суставов или после недавних полостных операций, беременность, кожные заболевания, опухоли.</a:t>
            </a:r>
          </a:p>
        </p:txBody>
      </p:sp>
    </p:spTree>
    <p:extLst>
      <p:ext uri="{BB962C8B-B14F-4D97-AF65-F5344CB8AC3E}">
        <p14:creationId xmlns:p14="http://schemas.microsoft.com/office/powerpoint/2010/main" val="295195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808BD-9129-4B54-B44A-C39665E8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885378"/>
          </a:xfrm>
        </p:spPr>
        <p:txBody>
          <a:bodyPr/>
          <a:lstStyle/>
          <a:p>
            <a:r>
              <a:rPr lang="ru-RU" dirty="0"/>
              <a:t>Упражнения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FA469-A831-4C8E-A402-9F4E3CBB8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463040"/>
            <a:ext cx="4480560" cy="471709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Лежа на боку, ролл ближе к нижнему углу лопатки, рука со стороны ролла на полу или поднята вверх. Прокатывать ролл вверх до уровня подмышки.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F8D943C-457A-4ADE-B435-EA7414ECB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1463040"/>
            <a:ext cx="4480560" cy="471709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Упор лежа сзади с согнутыми ногами, ролл на уровне поясничного отдела позвоночника (чуть выше подвздошного гребня). Прокатывать ролл вверх до уровня нижнего ребра.</a:t>
            </a:r>
          </a:p>
        </p:txBody>
      </p:sp>
      <p:pic>
        <p:nvPicPr>
          <p:cNvPr id="1028" name="Picture 4" descr="Комплекс упражнений миофасциального релиза при болях в спине. Упражнение 1 ">
            <a:extLst>
              <a:ext uri="{FF2B5EF4-FFF2-40B4-BE49-F238E27FC236}">
                <a16:creationId xmlns:a16="http://schemas.microsoft.com/office/drawing/2014/main" id="{DBA9490D-1E85-4249-A71C-85FAEBABA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08" y="3429000"/>
            <a:ext cx="3675888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омплекс упражнений миофасциального релиза при болях в спине. Упражнение 2 ">
            <a:extLst>
              <a:ext uri="{FF2B5EF4-FFF2-40B4-BE49-F238E27FC236}">
                <a16:creationId xmlns:a16="http://schemas.microsoft.com/office/drawing/2014/main" id="{3A940683-899A-46F2-A7CC-53E6B9B7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11" y="3429000"/>
            <a:ext cx="3679698" cy="24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0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21FEB6-CF8C-4E58-BF7C-EB4A47981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630936"/>
            <a:ext cx="4480560" cy="55492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Упор лежа на боку на предплечье, опорная нога согнута, ролл на уровне подвздошного гребня. Прокатывать ролл вверх до уровня нижнего ребра.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3D644A-0D42-4242-8AA8-3804FF22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630936"/>
            <a:ext cx="4480560" cy="554920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Упор сидя с согнутыми ногами, ролл на уровне верхней части ягодиц (чуть ниже подвздошного гребня). Прокатывать ролл чуть вниз по направлению к седалищной кости.</a:t>
            </a:r>
          </a:p>
        </p:txBody>
      </p:sp>
      <p:pic>
        <p:nvPicPr>
          <p:cNvPr id="2050" name="Picture 2" descr="Комплекс упражнений миофасциального релиза при болях в спине. Упражнение 3 ">
            <a:extLst>
              <a:ext uri="{FF2B5EF4-FFF2-40B4-BE49-F238E27FC236}">
                <a16:creationId xmlns:a16="http://schemas.microsoft.com/office/drawing/2014/main" id="{67D4CFBB-F090-49F1-B727-BCFC549F7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14" y="2954574"/>
            <a:ext cx="3861276" cy="256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омплекс упражнений миофасциального релиза при болях в спине. Упражнение 4 ">
            <a:extLst>
              <a:ext uri="{FF2B5EF4-FFF2-40B4-BE49-F238E27FC236}">
                <a16:creationId xmlns:a16="http://schemas.microsoft.com/office/drawing/2014/main" id="{6DA3D5D1-126B-45E3-946C-A059948C0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34" y="2949005"/>
            <a:ext cx="3869651" cy="257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003CEE1-B206-4181-82A4-D920668AF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676656"/>
            <a:ext cx="4480560" cy="5503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Упор лежа на боку (для облегчения возможна опора на предплечье), опорная нога согнута, ролл чуть ниже подвздошного гребня. Прокатывать ролл вниз до тазобедренного сустава.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78C32D-CE27-4D1F-9D8C-0C5A04337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676656"/>
            <a:ext cx="4480560" cy="5503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Упор сидя с небольшим поворотом в сторону опорной руки и безопорной ноги (она согнута и лежит на бедре опорной ноги), ролл чуть ниже подвздошного гребня. Прокатывать ролл вниз до тазобедренного сустава.</a:t>
            </a:r>
          </a:p>
        </p:txBody>
      </p:sp>
      <p:pic>
        <p:nvPicPr>
          <p:cNvPr id="3074" name="Picture 2" descr="Комплекс упражнений миофасциального релиза при болях в спине. Упражнение 6 ">
            <a:extLst>
              <a:ext uri="{FF2B5EF4-FFF2-40B4-BE49-F238E27FC236}">
                <a16:creationId xmlns:a16="http://schemas.microsoft.com/office/drawing/2014/main" id="{39AE7D4D-408D-4B3F-9B31-0CBD7EB5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3522155"/>
            <a:ext cx="3668771" cy="24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Комплекс упражнений миофасциального релиза при болях в спине. Упражнение 7">
            <a:extLst>
              <a:ext uri="{FF2B5EF4-FFF2-40B4-BE49-F238E27FC236}">
                <a16:creationId xmlns:a16="http://schemas.microsoft.com/office/drawing/2014/main" id="{3E162580-D51A-4441-B4B1-C4B13FDE8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85" y="3522155"/>
            <a:ext cx="3654550" cy="243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5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5B4E7-7317-4BF1-87E9-3B4930EC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05C65A-DC8F-4418-BCF9-FC0C0CAB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Миофасциальный</a:t>
            </a:r>
            <a:r>
              <a:rPr lang="ru-RU" dirty="0"/>
              <a:t> релиз (МФР) – это расслабление мышц и фасций – соединительной ткани, которая окружает мышцы. Расслабление происходит в результате надавливания на определенные точки в теле – так называемые </a:t>
            </a:r>
            <a:r>
              <a:rPr lang="ru-RU" dirty="0" err="1"/>
              <a:t>миофасциальные</a:t>
            </a:r>
            <a:r>
              <a:rPr lang="ru-RU" dirty="0"/>
              <a:t> триггерные точки. Давить на точки можно руками (своими или профессионала) или валиком. МФР это разновидность остеопатии. Качественных исследований, подтверждающих эффективность остеопатии в целом и МФР в частности, в международных базах данных до сих пор мало. В базе </a:t>
            </a:r>
            <a:r>
              <a:rPr lang="ru-RU" dirty="0" err="1"/>
              <a:t>Pubmed</a:t>
            </a:r>
            <a:r>
              <a:rPr lang="ru-RU" dirty="0"/>
              <a:t> есть исследования, которые утверждают, что МФР эффективен в случае астмы, боли во время менструации, артроза височно-нижнечелюстного сустава, сколиоза, при заболеваниях внутреннего уха. Но эти исследования нельзя считать качественными: они или небольшие, либо их результаты неоднозначны и требуют дополнительного изучения.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50662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510</TotalTime>
  <Words>858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Вид</vt:lpstr>
      <vt:lpstr>Практическая работа № 5. Миофасциальный релиз</vt:lpstr>
      <vt:lpstr>Оглавление</vt:lpstr>
      <vt:lpstr>Определение миофасциального релиза</vt:lpstr>
      <vt:lpstr>Презентация PowerPoint</vt:lpstr>
      <vt:lpstr>Риски при использовании МФР</vt:lpstr>
      <vt:lpstr>Упражнения</vt:lpstr>
      <vt:lpstr>Презентация PowerPoint</vt:lpstr>
      <vt:lpstr>Презентация PowerPoint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5. Миофасциальный релиз</dc:title>
  <dc:creator>Pavel Moiseenko</dc:creator>
  <cp:lastModifiedBy>Pavel Moiseenko</cp:lastModifiedBy>
  <cp:revision>5</cp:revision>
  <dcterms:created xsi:type="dcterms:W3CDTF">2021-06-05T14:58:21Z</dcterms:created>
  <dcterms:modified xsi:type="dcterms:W3CDTF">2021-06-06T18:34:56Z</dcterms:modified>
</cp:coreProperties>
</file>