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7.png" ContentType="image/png"/>
  <Override PartName="/ppt/media/image14.png" ContentType="image/png"/>
  <Override PartName="/ppt/media/image13.png" ContentType="image/png"/>
  <Override PartName="/ppt/media/image4.png" ContentType="image/png"/>
  <Override PartName="/ppt/media/image12.wmf" ContentType="image/x-wmf"/>
  <Override PartName="/ppt/media/image11.jpeg" ContentType="image/jpeg"/>
  <Override PartName="/ppt/media/image10.png" ContentType="image/png"/>
  <Override PartName="/ppt/media/image5.png" ContentType="image/png"/>
  <Override PartName="/ppt/media/image8.jpeg" ContentType="image/jpeg"/>
  <Override PartName="/ppt/media/image9.png" ContentType="image/png"/>
  <Override PartName="/ppt/media/image18.png" ContentType="image/png"/>
  <Override PartName="/ppt/media/image7.jpeg" ContentType="image/jpeg"/>
  <Override PartName="/ppt/media/image6.wmf" ContentType="image/x-wmf"/>
  <Override PartName="/ppt/media/image16.png" ContentType="image/png"/>
  <Override PartName="/ppt/media/image2.png" ContentType="image/png"/>
  <Override PartName="/ppt/media/image15.png" ContentType="image/png"/>
  <Override PartName="/ppt/media/image3.wmf" ContentType="image/x-wmf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5DDBCE-F1F9-44AA-A378-7D9E5025658E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DD80B14-BC61-4B49-95EA-0C0DD69B1765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F8BADE86-8A04-40B2-AAE5-CAF0E3027956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Тейлор Фредерик Уинслоу (1856-1915) - положил начало научной организации труда и рационализации в сфере управления, основоположник менеджмента, представитель научной школы управления.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Обосновал специфику человека как социального ресурса. Рассматривал его как единственно возможный объект управления. Разработал принципы рациональной организации труда, основанные на идее разделения, специализации и стандартизации исполнительского и управленческого труда. Создал социальную философию, обосновывающую рациональные принципы организации и управления. Предложил жесткое разделение труда на программирующий и исполнительский труд. Ввел новые принципы нормирования и оплаты труда. Обосновал принципиально новую функциональную структуру управления, построенную на разделении труда и специализации деятельности управленцев. Наиболее известные научные работы по менеджменту: "Принципы научного менеджмента" и "Управление предприятием". 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Анри Файоль (1841-1925). Соединил идеи функциональной администрации Тейлора и старый принцип единоначалия, в результате чего получил новую схему управления, которая и легла затем в основу современной теории организации. Файоля называют отцом современной теории менеджмента за то, что он был первым, кто поднялся над уровнем заводского цеха, обобщил принципы и искусство управления администрации в целом.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Макс Вебер (1864-1920). Опирался на культурологическую интерпретацию организационных процессов, что позволяет отдельным исследователям отнести его к особому направлению в теории управления, связанному с культурологическим пониманием "машинной модели организации". Известен как один из создателей модели рациональности, а также как исследователь моделей бюрократии, механизмов функционирования власти, легитимности. Выделял легитимную и нелегитимную власть. Автор концепции трех типов исполнительской власти и концепции рациональной бюрократии </a:t>
            </a: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840D4DD3-094D-4A63-B787-554860379017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C5DB98CF-8BEF-4215-BC12-F3F9518BEEB2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Тейлор Фредерик Уинслоу (1856-1915) - положил начало научной организации труда и рационализации в сфере управления, основоположник менеджмента, представитель научной школы управления.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Обосновал специфику человека как социального ресурса. Рассматривал его как единственно возможный объект управления. Разработал принципы рациональной организации труда, основанные на идее разделения, специализации и стандартизации исполнительского и управленческого труда. Создал социальную философию, обосновывающую рациональные принципы организации и управления. Предложил жесткое разделение труда на программирующий и исполнительский труд. Ввел новые принципы нормирования и оплаты труда. Обосновал принципиально новую функциональную структуру управления, построенную на разделении труда и специализации деятельности управленцев. Наиболее известные научные работы по менеджменту: "Принципы научного менеджмента" и "Управление предприятием". 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Анри Файоль (1841-1925). Соединил идеи функциональной администрации Тейлора и старый принцип единоначалия, в результате чего получил новую схему управления, которая и легла затем в основу современной теории организации. Файоля называют отцом современной теории менеджмента за то, что он был первым, кто поднялся над уровнем заводского цеха, обобщил принципы и искусство управления администрации в целом.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Макс Вебер (1864-1920). Опирался на культурологическую интерпретацию организационных процессов, что позволяет отдельным исследователям отнести его к особому направлению в теории управления, связанному с культурологическим пониманием "машинной модели организации". Известен как один из создателей модели рациональности, а также как исследователь моделей бюрократии, механизмов функционирования власти, легитимности. Выделял легитимную и нелегитимную власть. Автор концепции трех типов исполнительской власти и концепции рациональной бюрократии 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425AA5B-B144-4A31-B782-9C2B8B5B413A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13CC2423-D5A4-4072-ABDF-60DEE6CB8566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4F4821AF-328A-4812-97A8-AB82C16F3585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4F3DE5B3-322E-44E8-B797-296688F41AB2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Тейлор Фредерик Уинслоу (1856-1915) - положил начало научной организации труда и рационализации в сфере управления, основоположник менеджмента, представитель научной школы управления.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Обосновал специфику человека как социального ресурса. Рассматривал его как единственно возможный объект управления. Разработал принципы рациональной организации труда, основанные на идее разделения, специализации и стандартизации исполнительского и управленческого труда. Создал социальную философию, обосновывающую рациональные принципы организации и управления. Предложил жесткое разделение труда на программирующий и исполнительский труд. Ввел новые принципы нормирования и оплаты труда. Обосновал принципиально новую функциональную структуру управления, построенную на разделении труда и специализации деятельности управленцев. Наиболее известные научные работы по менеджменту: "Принципы научного менеджмента" и "Управление предприятием". 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Анри Файоль (1841-1925). Соединил идеи функциональной администрации Тейлора и старый принцип единоначалия, в результате чего получил новую схему управления, которая и легла затем в основу современной теории организации. Файоля называют отцом современной теории менеджмента за то, что он был первым, кто поднялся над уровнем заводского цеха, обобщил принципы и искусство управления администрации в целом.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Макс Вебер (1864-1920). Опирался на культурологическую интерпретацию организационных процессов, что позволяет отдельным исследователям отнести его к особому направлению в теории управления, связанному с культурологическим пониманием "машинной модели организации". Известен как один из создателей модели рациональности, а также как исследователь моделей бюрократии, механизмов функционирования власти, легитимности. Выделял легитимную и нелегитимную власть. Автор концепции трех типов исполнительской власти и концепции рациональной бюрократии 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0D0F9F8E-BA24-450F-A1C4-35DA283182FD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8E54C25A-3278-4227-908C-92414399CE88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07275908-9D5D-42F9-A85E-6CE8E3751DE0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FC3EA62A-D552-43DA-82A3-B63869620A22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77B51A9-FEBA-49F1-89F9-AC2D28715DEF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6A3B363-39A5-45E4-90AF-F2341BA507A4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90000"/>
              </a:lnSpc>
            </a:pPr>
            <a:r>
              <a:rPr lang="ru-RU" sz="2000">
                <a:latin typeface="Arial"/>
                <a:ea typeface="Microsoft YaHei"/>
              </a:rPr>
              <a:t>перейти от </a:t>
            </a:r>
            <a:r>
              <a:rPr b="1" lang="ru-RU" sz="2000">
                <a:latin typeface="Arial"/>
                <a:ea typeface="Microsoft YaHei"/>
              </a:rPr>
              <a:t>«точечного»</a:t>
            </a:r>
            <a:r>
              <a:rPr lang="ru-RU" sz="2000">
                <a:latin typeface="Arial"/>
                <a:ea typeface="Microsoft YaHei"/>
              </a:rPr>
              <a:t> текстового описания деятельности (Положения о подразделениях и Должностные инструкции) к полному </a:t>
            </a:r>
            <a:r>
              <a:rPr b="1" lang="ru-RU" sz="2000">
                <a:latin typeface="Arial"/>
                <a:ea typeface="Microsoft YaHei"/>
              </a:rPr>
              <a:t>формализованному графическому описанию</a:t>
            </a:r>
            <a:r>
              <a:rPr lang="ru-RU" sz="2000">
                <a:latin typeface="Arial"/>
                <a:ea typeface="Microsoft YaHei"/>
              </a:rPr>
              <a:t> деятельности, </a:t>
            </a:r>
            <a:r>
              <a:rPr b="1" lang="ru-RU" sz="2000">
                <a:latin typeface="Arial"/>
                <a:ea typeface="Microsoft YaHei"/>
              </a:rPr>
              <a:t>интегрирующим стрежнем</a:t>
            </a:r>
            <a:r>
              <a:rPr lang="ru-RU" sz="2000">
                <a:latin typeface="Arial"/>
                <a:ea typeface="Microsoft YaHei"/>
              </a:rPr>
              <a:t> которого является модельное представление бизнес-процессов</a:t>
            </a:r>
            <a:endParaRPr/>
          </a:p>
          <a:p>
            <a:pPr>
              <a:lnSpc>
                <a:spcPct val="90000"/>
              </a:lnSpc>
            </a:pPr>
            <a:r>
              <a:rPr lang="ru-RU" sz="2000">
                <a:latin typeface="Arial"/>
                <a:ea typeface="Microsoft YaHei"/>
              </a:rPr>
              <a:t>выделить и использовать </a:t>
            </a:r>
            <a:r>
              <a:rPr b="1" lang="ru-RU" sz="2000">
                <a:latin typeface="Arial"/>
                <a:ea typeface="Microsoft YaHei"/>
              </a:rPr>
              <a:t>процессы</a:t>
            </a:r>
            <a:r>
              <a:rPr lang="ru-RU" sz="2000">
                <a:latin typeface="Arial"/>
                <a:ea typeface="Microsoft YaHei"/>
              </a:rPr>
              <a:t> в качестве</a:t>
            </a:r>
            <a:r>
              <a:rPr b="1" lang="ru-RU" sz="2000">
                <a:latin typeface="Arial"/>
                <a:ea typeface="Microsoft YaHei"/>
              </a:rPr>
              <a:t> объектов управления</a:t>
            </a:r>
            <a:r>
              <a:rPr lang="ru-RU" sz="2000">
                <a:latin typeface="Arial"/>
                <a:ea typeface="Microsoft YaHei"/>
              </a:rPr>
              <a:t>  (раньше управляли функциями, выполняемыми тем или иным  подразделением) </a:t>
            </a:r>
            <a:endParaRPr/>
          </a:p>
          <a:p>
            <a:pPr>
              <a:lnSpc>
                <a:spcPct val="90000"/>
              </a:lnSpc>
            </a:pPr>
            <a:r>
              <a:rPr b="1" lang="ru-RU" sz="2000">
                <a:latin typeface="Arial"/>
                <a:ea typeface="Microsoft YaHei"/>
              </a:rPr>
              <a:t>сменить ориентацию вектора управления</a:t>
            </a:r>
            <a:r>
              <a:rPr lang="ru-RU" sz="2000">
                <a:latin typeface="Arial"/>
                <a:ea typeface="Microsoft YaHei"/>
              </a:rPr>
              <a:t> компании от «вертикальной» («на начальника») к «горизонтальной» («на Заказчика»). Заказчик может быть как внешним, так и внутренним. Независимо от этого, именно он оценивает результаты выполнения процессов, а не начальник, стоящий выше по иерархии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ru-RU" sz="2000">
                <a:latin typeface="Arial"/>
                <a:ea typeface="Microsoft YaHei"/>
              </a:rPr>
              <a:t>Описание деятельности организации (в том числе и процессов), сделанное с достаточной степенью полноты, </a:t>
            </a:r>
            <a:r>
              <a:rPr b="1" lang="ru-RU" sz="2000">
                <a:latin typeface="Arial"/>
                <a:ea typeface="Microsoft YaHei"/>
              </a:rPr>
              <a:t>исключительно трудоемко</a:t>
            </a:r>
            <a:r>
              <a:rPr lang="ru-RU" sz="2000">
                <a:latin typeface="Arial"/>
                <a:ea typeface="Microsoft YaHei"/>
              </a:rPr>
              <a:t>. Поэтому описание  следует вести поочередно, начиная с критически важных для компании предметных областей, к которым относятся организационная структура, процессы и т.д.. </a:t>
            </a:r>
            <a:endParaRPr/>
          </a:p>
          <a:p>
            <a:pPr>
              <a:lnSpc>
                <a:spcPct val="90000"/>
              </a:lnSpc>
            </a:pPr>
            <a:r>
              <a:rPr lang="ru-RU" sz="2000">
                <a:latin typeface="Arial"/>
                <a:ea typeface="Microsoft YaHei"/>
              </a:rPr>
              <a:t>При моделировании за «деревьями» процессов важно видеть «лес» всей деятельности реализуемой на данном предприятии (</a:t>
            </a:r>
            <a:r>
              <a:rPr b="1" lang="ru-RU" sz="2000">
                <a:latin typeface="Arial"/>
                <a:ea typeface="Microsoft YaHei"/>
              </a:rPr>
              <a:t>систему процессов</a:t>
            </a:r>
            <a:r>
              <a:rPr lang="ru-RU" sz="2000">
                <a:latin typeface="Arial"/>
                <a:ea typeface="Microsoft YaHei"/>
              </a:rPr>
              <a:t>)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81CC9F3-419D-4E6B-9F43-6B2A47D8494B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9267CDB5-3DAB-4A07-8DC6-57F56DFF52D6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85000"/>
              </a:lnSpc>
            </a:pPr>
            <a:r>
              <a:rPr b="1" lang="ru-RU" sz="2000">
                <a:latin typeface="Arial"/>
                <a:ea typeface="Microsoft YaHei"/>
              </a:rPr>
              <a:t>Противопоставление</a:t>
            </a:r>
            <a:r>
              <a:rPr lang="ru-RU" sz="2000">
                <a:latin typeface="Arial"/>
                <a:ea typeface="Microsoft YaHei"/>
              </a:rPr>
              <a:t> процессного и "функционального" подхода </a:t>
            </a:r>
            <a:r>
              <a:rPr b="1" lang="ru-RU" sz="2000">
                <a:latin typeface="Arial"/>
                <a:ea typeface="Microsoft YaHei"/>
              </a:rPr>
              <a:t>принципиально неверно</a:t>
            </a:r>
            <a:endParaRPr/>
          </a:p>
          <a:p>
            <a:pPr>
              <a:lnSpc>
                <a:spcPct val="85000"/>
              </a:lnSpc>
            </a:pPr>
            <a:r>
              <a:rPr lang="ru-RU" sz="2000">
                <a:latin typeface="Arial"/>
                <a:ea typeface="Microsoft YaHei"/>
              </a:rPr>
              <a:t> </a:t>
            </a:r>
            <a:r>
              <a:rPr lang="ru-RU" sz="2000">
                <a:latin typeface="Arial"/>
                <a:ea typeface="Microsoft YaHei"/>
              </a:rPr>
              <a:t>Функции, так же, как и процессы, являются равнозначными понятиями управленческой деятельности, и не могут существовать в отрыве друг от друга. При этом результатом и функционального, и процессного подходов является проектирование одновременно организационной структуры (т.е. функциональных областей) и порядка взаимодействия в ее рамках (т.е. процессов). Разница только в исходных точках проектирования: </a:t>
            </a:r>
            <a:r>
              <a:rPr b="1" lang="ru-RU" sz="2000">
                <a:latin typeface="Arial"/>
                <a:ea typeface="Microsoft YaHei"/>
              </a:rPr>
              <a:t>распределять ли функциональные обязанности на основе процессов или проектировать процессы взаимодействия между функциональными областями</a:t>
            </a:r>
            <a:endParaRPr/>
          </a:p>
          <a:p>
            <a:pPr>
              <a:lnSpc>
                <a:spcPct val="85000"/>
              </a:lnSpc>
            </a:pPr>
            <a:r>
              <a:rPr lang="ru-RU" sz="2000">
                <a:latin typeface="Arial"/>
                <a:ea typeface="Microsoft YaHei"/>
              </a:rPr>
              <a:t>У этих двух подходов есть </a:t>
            </a:r>
            <a:r>
              <a:rPr b="1" lang="ru-RU" sz="2000">
                <a:latin typeface="Arial"/>
                <a:ea typeface="Microsoft YaHei"/>
              </a:rPr>
              <a:t>существенное сходство в базовых посылках</a:t>
            </a:r>
            <a:r>
              <a:rPr lang="ru-RU" sz="2000">
                <a:latin typeface="Arial"/>
                <a:ea typeface="Microsoft YaHei"/>
              </a:rPr>
              <a:t>: и то и другой подход постулируют изначальный набор типовых процессов/функций, который в дальнейшем детализируется и привязывается к конкретному предприятию</a:t>
            </a:r>
            <a:endParaRPr/>
          </a:p>
          <a:p>
            <a:pPr>
              <a:lnSpc>
                <a:spcPct val="85000"/>
              </a:lnSpc>
            </a:pPr>
            <a:r>
              <a:rPr lang="ru-RU" sz="2000">
                <a:latin typeface="Arial"/>
                <a:ea typeface="Microsoft YaHei"/>
              </a:rPr>
              <a:t>Функциональный подход отвечает на вопрос «</a:t>
            </a:r>
            <a:r>
              <a:rPr b="1" lang="ru-RU" sz="2000">
                <a:latin typeface="Arial"/>
                <a:ea typeface="Microsoft YaHei"/>
              </a:rPr>
              <a:t>Что делать?</a:t>
            </a:r>
            <a:r>
              <a:rPr lang="ru-RU" sz="2000">
                <a:latin typeface="Arial"/>
                <a:ea typeface="Microsoft YaHei"/>
              </a:rPr>
              <a:t>», процессный «</a:t>
            </a:r>
            <a:r>
              <a:rPr b="1" lang="ru-RU" sz="2000">
                <a:latin typeface="Arial"/>
                <a:ea typeface="Microsoft YaHei"/>
              </a:rPr>
              <a:t>Как делать?</a:t>
            </a:r>
            <a:r>
              <a:rPr lang="ru-RU" sz="2000">
                <a:latin typeface="Arial"/>
                <a:ea typeface="Microsoft YaHei"/>
              </a:rPr>
              <a:t>»</a:t>
            </a:r>
            <a:endParaRPr/>
          </a:p>
          <a:p>
            <a:pPr>
              <a:lnSpc>
                <a:spcPct val="85000"/>
              </a:lnSpc>
            </a:pPr>
            <a:r>
              <a:rPr lang="ru-RU" sz="2000">
                <a:latin typeface="Arial"/>
                <a:ea typeface="Microsoft YaHei"/>
              </a:rPr>
              <a:t>Противоречий между двумя подходами не существует - они не только дополняют друг друга, но и в известной степени должны применяться параллельно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D3F7BAE8-99DC-4CB5-8EF8-4E2C7EB75AF1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5D629111-246B-4018-88B7-BEB7799E592A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Понятие бизнес-процесс содержит 2 элемента: </a:t>
            </a:r>
            <a:r>
              <a:rPr b="1" i="1" lang="ru-RU" sz="2000">
                <a:latin typeface="Arial"/>
                <a:ea typeface="Microsoft YaHei"/>
              </a:rPr>
              <a:t>бизнес</a:t>
            </a:r>
            <a:r>
              <a:rPr lang="ru-RU" sz="2000">
                <a:latin typeface="Arial"/>
                <a:ea typeface="Microsoft YaHei"/>
              </a:rPr>
              <a:t> и </a:t>
            </a:r>
            <a:r>
              <a:rPr b="1" i="1" lang="ru-RU" sz="2000">
                <a:latin typeface="Arial"/>
                <a:ea typeface="Microsoft YaHei"/>
              </a:rPr>
              <a:t>процесс</a:t>
            </a:r>
            <a:r>
              <a:rPr lang="ru-RU" sz="2000">
                <a:latin typeface="Arial"/>
                <a:ea typeface="Microsoft YaHe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Все используемые в настоящее время определения </a:t>
            </a:r>
            <a:r>
              <a:rPr b="1" i="1" lang="ru-RU" sz="2000">
                <a:latin typeface="Arial"/>
                <a:ea typeface="Microsoft YaHei"/>
              </a:rPr>
              <a:t>процесса</a:t>
            </a:r>
            <a:r>
              <a:rPr lang="ru-RU" sz="2000">
                <a:latin typeface="Arial"/>
                <a:ea typeface="Microsoft YaHei"/>
              </a:rPr>
              <a:t> близки к тому, которое дано в стандарте ИСО 9000 и которое было приведено на первой лекции. Понятие процесса сформулировано как </a:t>
            </a:r>
            <a:r>
              <a:rPr b="1" i="1" lang="ru-RU" sz="2000">
                <a:latin typeface="Arial"/>
                <a:ea typeface="Microsoft YaHei"/>
              </a:rPr>
              <a:t>некоторая логическая последовательность связанных действий, которые преобразуют вход в результаты или выход</a:t>
            </a:r>
            <a:r>
              <a:rPr lang="ru-RU" sz="2000">
                <a:latin typeface="Arial"/>
                <a:ea typeface="Microsoft YaHe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Теперь понятие </a:t>
            </a:r>
            <a:r>
              <a:rPr b="1" i="1" lang="ru-RU" sz="2000">
                <a:latin typeface="Arial"/>
                <a:ea typeface="Microsoft YaHei"/>
              </a:rPr>
              <a:t>процесс</a:t>
            </a:r>
            <a:r>
              <a:rPr lang="ru-RU" sz="2000">
                <a:latin typeface="Arial"/>
                <a:ea typeface="Microsoft YaHei"/>
              </a:rPr>
              <a:t> нужно объединить с понятием </a:t>
            </a:r>
            <a:r>
              <a:rPr b="1" i="1" lang="ru-RU" sz="2000">
                <a:latin typeface="Arial"/>
                <a:ea typeface="Microsoft YaHei"/>
              </a:rPr>
              <a:t>бизнес </a:t>
            </a:r>
            <a:r>
              <a:rPr lang="ru-RU" sz="2000">
                <a:latin typeface="Arial"/>
                <a:ea typeface="Microsoft YaHei"/>
              </a:rPr>
              <a:t>(см. текст слайда).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1F91AC8C-41C4-4E76-BFFB-BEE1800CE722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86A0E359-16BE-4180-8CB8-DBA11128F9A3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1. По определению М.Хаммера и Дж.Чампи: 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" </a:t>
            </a:r>
            <a:r>
              <a:rPr b="1" i="1" lang="ru-RU" sz="2000">
                <a:latin typeface="Arial"/>
                <a:ea typeface="Microsoft YaHei"/>
              </a:rPr>
              <a:t>реинжиниринг</a:t>
            </a:r>
            <a:r>
              <a:rPr i="1" lang="ru-RU" sz="2000">
                <a:latin typeface="Arial"/>
                <a:ea typeface="Microsoft YaHei"/>
              </a:rPr>
              <a:t> </a:t>
            </a:r>
            <a:r>
              <a:rPr lang="ru-RU" sz="2000">
                <a:latin typeface="Arial"/>
                <a:ea typeface="Microsoft YaHei"/>
              </a:rPr>
              <a:t>- это </a:t>
            </a:r>
            <a:r>
              <a:rPr i="1" lang="ru-RU" sz="2000">
                <a:latin typeface="Arial"/>
                <a:ea typeface="Microsoft YaHei"/>
              </a:rPr>
              <a:t>фундаментальное </a:t>
            </a:r>
            <a:r>
              <a:rPr lang="ru-RU" sz="2000">
                <a:latin typeface="Arial"/>
                <a:ea typeface="Microsoft YaHei"/>
              </a:rPr>
              <a:t>переосмысление и </a:t>
            </a:r>
            <a:r>
              <a:rPr i="1" lang="ru-RU" sz="2000">
                <a:latin typeface="Arial"/>
                <a:ea typeface="Microsoft YaHei"/>
              </a:rPr>
              <a:t>радикальное </a:t>
            </a:r>
            <a:r>
              <a:rPr lang="ru-RU" sz="2000">
                <a:latin typeface="Arial"/>
                <a:ea typeface="Microsoft YaHei"/>
              </a:rPr>
              <a:t>перепроектирование деловых процессов, чтобы </a:t>
            </a:r>
            <a:r>
              <a:rPr i="1" lang="ru-RU" sz="2000">
                <a:latin typeface="Arial"/>
                <a:ea typeface="Microsoft YaHei"/>
              </a:rPr>
              <a:t>резко</a:t>
            </a:r>
            <a:r>
              <a:rPr lang="ru-RU" sz="2000">
                <a:latin typeface="Arial"/>
                <a:ea typeface="Microsoft YaHei"/>
              </a:rPr>
              <a:t>, скачкообразно улучшить решающие </a:t>
            </a:r>
            <a:r>
              <a:rPr i="1" lang="ru-RU" sz="2000">
                <a:latin typeface="Arial"/>
                <a:ea typeface="Microsoft YaHei"/>
              </a:rPr>
              <a:t>показатели деятельности </a:t>
            </a:r>
            <a:r>
              <a:rPr lang="ru-RU" sz="2000">
                <a:latin typeface="Arial"/>
                <a:ea typeface="Microsoft YaHei"/>
              </a:rPr>
              <a:t>компании, такие как стоимость, качество, обслуживание и темпы". Такой подход предполагает широкое использование наиболее передовых информационных и коммуникационных технологий для достижения новых деловых целей.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2. По определению международной Коалиции по управлению workflow (WfMS): 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“</a:t>
            </a:r>
            <a:r>
              <a:rPr b="1" i="1" lang="ru-RU" sz="2000">
                <a:latin typeface="Arial"/>
                <a:ea typeface="Microsoft YaHei"/>
              </a:rPr>
              <a:t>workflow</a:t>
            </a:r>
            <a:r>
              <a:rPr lang="ru-RU" sz="2000">
                <a:latin typeface="Arial"/>
                <a:ea typeface="Microsoft YaHei"/>
              </a:rPr>
              <a:t> – автоматизация, полностью или частично, бизнес-процесса, при которой документы, информация или задания передаются для выполнения необходимых действий от одного участника к другому в соответствии с набором процедурных правил”.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b="1" lang="ru-RU" sz="2000">
                <a:latin typeface="Arial"/>
                <a:ea typeface="Microsoft YaHei"/>
              </a:rPr>
              <a:t>Циклы управления процессами отражают </a:t>
            </a:r>
            <a:r>
              <a:rPr b="1" i="1" lang="ru-RU" sz="2000">
                <a:latin typeface="Arial"/>
                <a:ea typeface="Microsoft YaHei"/>
              </a:rPr>
              <a:t>методику</a:t>
            </a:r>
            <a:r>
              <a:rPr b="1" lang="ru-RU" sz="2000">
                <a:latin typeface="Arial"/>
                <a:ea typeface="Microsoft YaHei"/>
              </a:rPr>
              <a:t> управления бизнес-процессами организации, а подход BPM определяет его </a:t>
            </a:r>
            <a:r>
              <a:rPr b="1" i="1" lang="ru-RU" sz="2000">
                <a:latin typeface="Arial"/>
                <a:ea typeface="Microsoft YaHei"/>
              </a:rPr>
              <a:t>технологию</a:t>
            </a:r>
            <a:r>
              <a:rPr lang="ru-RU" sz="2000">
                <a:latin typeface="Arial"/>
                <a:ea typeface="Microsoft YaHei"/>
              </a:rPr>
              <a:t>.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033EE2A9-41E0-45FA-BF8E-5EFA920FB3B2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71A74AB-DA1D-486F-BCA6-327ABA55D04D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733320" y="4562640"/>
            <a:ext cx="5847840" cy="43174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DDC3D31-B43E-4063-9DEE-3A351A47729B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FB8CC55-869B-4DF6-8A6E-EA2B5A79F994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Тейлор Фредерик Уинслоу (1856-1915) - положил начало научной организации труда и рационализации в сфере управления, основоположник менеджмента, представитель научной школы управления.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Обосновал специфику человека как социального ресурса. Рассматривал его как единственно возможный объект управления. Разработал принципы рациональной организации труда, основанные на идее разделения, специализации и стандартизации исполнительского и управленческого труда. Создал социальную философию, обосновывающую рациональные принципы организации и управления. Предложил жесткое разделение труда на программирующий и исполнительский труд. Ввел новые принципы нормирования и оплаты труда. Обосновал принципиально новую функциональную структуру управления, построенную на разделении труда и специализации деятельности управленцев. Наиболее известные научные работы по менеджменту: "Принципы научного менеджмента" и "Управление предприятием". 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Анри Файоль (1841-1925). Соединил идеи функциональной администрации Тейлора и старый принцип единоначалия, в результате чего получил новую схему управления, которая и легла затем в основу современной теории организации. Файоля называют отцом современной теории менеджмента за то, что он был первым, кто поднялся над уровнем заводского цеха, обобщил принципы и искусство управления администрации в целом.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Макс Вебер (1864-1920). Опирался на культурологическую интерпретацию организационных процессов, что позволяет отдельным исследователям отнести его к особому направлению в теории управления, связанному с культурологическим пониманием "машинной модели организации". Известен как один из создателей модели рациональности, а также как исследователь моделей бюрократии, механизмов функционирования власти, легитимности. Выделял легитимную и нелегитимную власть. Автор концепции трех типов исполнительской власти и концепции рациональной бюрократии </a:t>
            </a: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6F26BA33-8B8F-4942-A1F5-60A221C56641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C739C067-B866-4A9B-8816-A282953ECE6E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33320" y="4562640"/>
            <a:ext cx="5847840" cy="43174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50A2C020-AE5E-4FD5-A595-B6FDE39C8064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F166C76-98BA-4C98-B8C0-E1CE1B1B5233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43" name="CustomShape 3"/>
          <p:cNvSpPr/>
          <p:nvPr/>
        </p:nvSpPr>
        <p:spPr>
          <a:xfrm>
            <a:off x="4143240" y="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0720" rIns="90720" tIns="45360" bIns="45360"/>
          <a:p>
            <a:pPr algn="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Microsoft YaHei"/>
              </a:rPr>
              <a:t>10.02.16</a:t>
            </a:r>
            <a:endParaRPr/>
          </a:p>
        </p:txBody>
      </p:sp>
      <p:sp>
        <p:nvSpPr>
          <p:cNvPr id="344" name="CustomShape 4"/>
          <p:cNvSpPr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B083F015-1258-474B-9DB3-EC99EC6FC7F3}" type="slidenum">
              <a:rPr lang="ru-RU" sz="12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74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C909636A-CFE2-4B8C-9D11-E4FF85DAC702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422B6D7B-C208-44A6-BD08-2EF88296E0BD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733320" y="4562640"/>
            <a:ext cx="5847840" cy="43174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6B131AB4-D9D8-4F12-A0FB-EF4F1872DBEE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C323D21C-F4E3-4270-8F02-E4442BC21F6D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90000"/>
              </a:lnSpc>
            </a:pPr>
            <a:r>
              <a:rPr lang="ru-RU" sz="2000">
                <a:latin typeface="Arial"/>
                <a:ea typeface="Microsoft YaHei"/>
              </a:rPr>
              <a:t>Подход BPM предполагает:</a:t>
            </a:r>
            <a:endParaRPr/>
          </a:p>
          <a:p>
            <a:pPr>
              <a:lnSpc>
                <a:spcPct val="90000"/>
              </a:lnSpc>
              <a:buFont typeface="Times New Roman"/>
              <a:buAutoNum type="arabicPeriod"/>
            </a:pPr>
            <a:r>
              <a:rPr b="1" i="1" lang="ru-RU" sz="2000">
                <a:latin typeface="Arial"/>
                <a:ea typeface="Microsoft YaHei"/>
              </a:rPr>
              <a:t>Определение стратегии управления</a:t>
            </a:r>
            <a:r>
              <a:rPr lang="ru-RU" sz="2000">
                <a:latin typeface="Arial"/>
                <a:ea typeface="Microsoft YaHei"/>
              </a:rPr>
              <a:t> бизнес-процессами (миссия, цели, стратегии), например, на основе использования методологии сбалансированной системы показателей BSC</a:t>
            </a:r>
            <a:endParaRPr/>
          </a:p>
          <a:p>
            <a:pPr>
              <a:lnSpc>
                <a:spcPct val="90000"/>
              </a:lnSpc>
              <a:buFont typeface="Times New Roman"/>
              <a:buAutoNum type="arabicPeriod"/>
            </a:pPr>
            <a:r>
              <a:rPr b="1" i="1" lang="ru-RU" sz="2000">
                <a:latin typeface="Arial"/>
                <a:ea typeface="Microsoft YaHei"/>
              </a:rPr>
              <a:t>Используемая методология моделирования</a:t>
            </a:r>
            <a:r>
              <a:rPr lang="ru-RU" sz="2000">
                <a:latin typeface="Arial"/>
                <a:ea typeface="Microsoft YaHei"/>
              </a:rPr>
              <a:t> бизнес-процессов должна иметь возможность учета стратегий управления бизнес-процессами.</a:t>
            </a:r>
            <a:endParaRPr/>
          </a:p>
          <a:p>
            <a:pPr>
              <a:lnSpc>
                <a:spcPct val="90000"/>
              </a:lnSpc>
              <a:buFont typeface="Times New Roman"/>
              <a:buAutoNum type="arabicPeriod"/>
            </a:pPr>
            <a:r>
              <a:rPr b="1" i="1" lang="ru-RU" sz="2000">
                <a:latin typeface="Arial"/>
                <a:ea typeface="Microsoft YaHei"/>
              </a:rPr>
              <a:t>Методология анализа</a:t>
            </a:r>
            <a:r>
              <a:rPr lang="ru-RU" sz="2000">
                <a:latin typeface="Arial"/>
                <a:ea typeface="Microsoft YaHei"/>
              </a:rPr>
              <a:t> бизнес-процессов должна поддерживать различные виды анализа бизнес-процессов: логический анализ, анализ характеристик процесса, результатов моделирования, рисков, ресурсного окружения процессов и другие виды анализа, необходимые для совершенствования процессов.</a:t>
            </a:r>
            <a:endParaRPr/>
          </a:p>
          <a:p>
            <a:pPr>
              <a:lnSpc>
                <a:spcPct val="90000"/>
              </a:lnSpc>
              <a:buFont typeface="Times New Roman"/>
              <a:buAutoNum type="arabicPeriod"/>
            </a:pPr>
            <a:r>
              <a:rPr b="1" i="1" lang="ru-RU" sz="2000">
                <a:latin typeface="Arial"/>
                <a:ea typeface="Microsoft YaHei"/>
              </a:rPr>
              <a:t>Методология оптимизации</a:t>
            </a:r>
            <a:r>
              <a:rPr lang="ru-RU" sz="2000">
                <a:latin typeface="Arial"/>
                <a:ea typeface="Microsoft YaHei"/>
              </a:rPr>
              <a:t> бизнес-процессов должна поддерживать, как революционный (reengineering), так и эволюционный (непрерывное улучшение) пути.</a:t>
            </a:r>
            <a:endParaRPr/>
          </a:p>
          <a:p>
            <a:pPr>
              <a:lnSpc>
                <a:spcPct val="90000"/>
              </a:lnSpc>
              <a:buFont typeface="Times New Roman"/>
              <a:buAutoNum type="arabicPeriod"/>
            </a:pPr>
            <a:r>
              <a:rPr b="1" i="1" lang="ru-RU" sz="2000">
                <a:latin typeface="Arial"/>
                <a:ea typeface="Microsoft YaHei"/>
              </a:rPr>
              <a:t>Инструментальные средства</a:t>
            </a:r>
            <a:r>
              <a:rPr lang="ru-RU" sz="2000">
                <a:latin typeface="Arial"/>
                <a:ea typeface="Microsoft YaHei"/>
              </a:rPr>
              <a:t> </a:t>
            </a:r>
            <a:r>
              <a:rPr b="1" i="1" lang="ru-RU" sz="2000">
                <a:latin typeface="Arial"/>
                <a:ea typeface="Microsoft YaHei"/>
              </a:rPr>
              <a:t>верхнего</a:t>
            </a:r>
            <a:r>
              <a:rPr lang="ru-RU" sz="2000">
                <a:latin typeface="Arial"/>
                <a:ea typeface="Microsoft YaHei"/>
              </a:rPr>
              <a:t> уровня должны обеспечивать моделирование стратегий управления бизнес-процессами, описание, анализ, оптимизацию и документирование бизнес-процессов (ARIS)</a:t>
            </a:r>
            <a:endParaRPr/>
          </a:p>
          <a:p>
            <a:pPr>
              <a:lnSpc>
                <a:spcPct val="90000"/>
              </a:lnSpc>
              <a:buFont typeface="Times New Roman"/>
              <a:buAutoNum type="arabicPeriod"/>
            </a:pPr>
            <a:r>
              <a:rPr b="1" i="1" lang="ru-RU" sz="2000">
                <a:latin typeface="Arial"/>
                <a:ea typeface="Microsoft YaHei"/>
              </a:rPr>
              <a:t>Инструментальные средства среднего</a:t>
            </a:r>
            <a:r>
              <a:rPr lang="ru-RU" sz="2000">
                <a:latin typeface="Arial"/>
                <a:ea typeface="Microsoft YaHei"/>
              </a:rPr>
              <a:t> уровня предназначены для поддержки информационной инфраструктуры на основании моделей бизнес-процессов (ARIS BPM Portal)</a:t>
            </a:r>
            <a:endParaRPr/>
          </a:p>
          <a:p>
            <a:pPr>
              <a:lnSpc>
                <a:spcPct val="90000"/>
              </a:lnSpc>
              <a:buFont typeface="Times New Roman"/>
              <a:buAutoNum type="arabicPeriod"/>
            </a:pPr>
            <a:r>
              <a:rPr b="1" i="1" lang="ru-RU" sz="2000">
                <a:latin typeface="Arial"/>
                <a:ea typeface="Microsoft YaHei"/>
              </a:rPr>
              <a:t>Инструментальные средства</a:t>
            </a:r>
            <a:r>
              <a:rPr lang="ru-RU" sz="2000">
                <a:latin typeface="Arial"/>
                <a:ea typeface="Microsoft YaHei"/>
              </a:rPr>
              <a:t> </a:t>
            </a:r>
            <a:r>
              <a:rPr b="1" i="1" lang="ru-RU" sz="2000">
                <a:latin typeface="Arial"/>
                <a:ea typeface="Microsoft YaHei"/>
              </a:rPr>
              <a:t>нижнего</a:t>
            </a:r>
            <a:r>
              <a:rPr lang="ru-RU" sz="2000">
                <a:latin typeface="Arial"/>
                <a:ea typeface="Microsoft YaHei"/>
              </a:rPr>
              <a:t> уровня предназначены для автоматизации бизнес-процессов (автоматизированная система класса workflow).</a:t>
            </a:r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D81A5C40-9E4D-47AA-8A93-F927343CBB6A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C0186133-64C7-48DD-8238-A9B4BF3EBCEE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1060560" y="4562640"/>
            <a:ext cx="534168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b="1" lang="ru-RU" sz="2000">
                <a:latin typeface="Arial"/>
                <a:ea typeface="Microsoft YaHei"/>
              </a:rPr>
              <a:t>Основы процессного подхода к управлению организациями: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ru-RU" sz="2000">
                <a:latin typeface="Arial"/>
                <a:ea typeface="Microsoft YaHei"/>
              </a:rPr>
              <a:t>Процессный подход к управлению качеством продукции, созданные в рамках этого подхода циклы управления являются важнейшими методологическими основами процессного управления организацией.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ru-RU" sz="2000">
                <a:latin typeface="Arial"/>
                <a:ea typeface="Microsoft YaHei"/>
              </a:rPr>
              <a:t>Подход к управлению бизнес-процессами BPM, предложенный международной организацией BPMI является технологической основой для внедрения процессного управления в организации. 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Управлять организацией можно, только управляя её процессами 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Процессное управление – инструмент корпоративного управления, обеспечивающий реализацию стратегии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Управление может быть эффективно лишь тогда, когда оно сознательно нацелено на управление процессами, являющихся сутью деятельности системы при наличии цели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90B8833E-4863-4103-B923-C377C6AB0FB4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649CD0C1-5CBB-4C27-ABDD-B094FADBB37F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Тейлор Фредерик Уинслоу (1856-1915) - положил начало научной организации труда и рационализации в сфере управления, основоположник менеджмента, представитель научной школы управления.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Обосновал специфику человека как социального ресурса. Рассматривал его как единственно возможный объект управления. Разработал принципы рациональной организации труда, основанные на идее разделения, специализации и стандартизации исполнительского и управленческого труда. Создал социальную философию, обосновывающую рациональные принципы организации и управления. Предложил жесткое разделение труда на программирующий и исполнительский труд. Ввел новые принципы нормирования и оплаты труда. Обосновал принципиально новую функциональную структуру управления, построенную на разделении труда и специализации деятельности управленцев. Наиболее известные научные работы по менеджменту: "Принципы научного менеджмента" и "Управление предприятием". 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Анри Файоль (1841-1925). Соединил идеи функциональной администрации Тейлора и старый принцип единоначалия, в результате чего получил новую схему управления, которая и легла затем в основу современной теории организации. Файоля называют отцом современной теории менеджмента за то, что он был первым, кто поднялся над уровнем заводского цеха, обобщил принципы и искусство управления администрации в целом.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Макс Вебер (1864-1920). Опирался на культурологическую интерпретацию организационных процессов, что позволяет отдельным исследователям отнести его к особому направлению в теории управления, связанному с культурологическим пониманием "машинной модели организации". Известен как один из создателей модели рациональности, а также как исследователь моделей бюрократии, механизмов функционирования власти, легитимности. Выделял легитимную и нелегитимную власть. Автор концепции трех типов исполнительской власти и концепции рациональной бюрократии 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6BCD71DB-C74A-4CCE-B368-EC402ACD940C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9D8F8D60-C551-4656-870C-F0B1CAB5A4E7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Тейлор Фредерик Уинслоу (1856-1915) - положил начало научной организации труда и рационализации в сфере управления, основоположник менеджмента, представитель научной школы управления.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Обосновал специфику человека как социального ресурса. Рассматривал его как единственно возможный объект управления. Разработал принципы рациональной организации труда, основанные на идее разделения, специализации и стандартизации исполнительского и управленческого труда. Создал социальную философию, обосновывающую рациональные принципы организации и управления. Предложил жесткое разделение труда на программирующий и исполнительский труд. Ввел новые принципы нормирования и оплаты труда. Обосновал принципиально новую функциональную структуру управления, построенную на разделении труда и специализации деятельности управленцев. Наиболее известные научные работы по менеджменту: "Принципы научного менеджмента" и "Управление предприятием". 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Анри Файоль (1841-1925). Соединил идеи функциональной администрации Тейлора и старый принцип единоначалия, в результате чего получил новую схему управления, которая и легла затем в основу современной теории организации. Файоля называют отцом современной теории менеджмента за то, что он был первым, кто поднялся над уровнем заводского цеха, обобщил принципы и искусство управления администрации в целом.</a:t>
            </a:r>
            <a:endParaRPr/>
          </a:p>
          <a:p>
            <a:pPr>
              <a:lnSpc>
                <a:spcPct val="100000"/>
              </a:lnSpc>
            </a:pPr>
            <a:r>
              <a:rPr lang="ru-RU" sz="1000">
                <a:latin typeface="Arial"/>
                <a:ea typeface="Microsoft YaHei"/>
              </a:rPr>
              <a:t>Макс Вебер (1864-1920). Опирался на культурологическую интерпретацию организационных процессов, что позволяет отдельным исследователям отнести его к особому направлению в теории управления, связанному с культурологическим пониманием "машинной модели организации". Известен как один из создателей модели рациональности, а также как исследователь моделей бюрократии, механизмов функционирования власти, легитимности. Выделял легитимную и нелегитимную власть. Автор концепции трех типов исполнительской власти и концепции рациональной бюрократии 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6AD96F29-BB39-4826-8AB4-E983EA1C8036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2E17C08B-8ABC-4EDD-9C5D-073843D36EFB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0DF9BAD0-F330-4154-B960-520147583703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FC0CCA53-AC3F-44D5-AF9E-51E05C83DA53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6F0A2BA7-816F-49F9-A73E-3A43548A4021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2953D351-7356-40B1-A4C4-272D3B617843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Современная организация – это совокупность специализированных функциональных отделов, и в тоже время – это деятельность по реализации процессов. Процессы как бы пронизывают функциональные отделы, и в каждом из отделов выполняются отдельные части процессов.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В последнее время стало очевидным, что существующее противоречие между функциональной организационной структурой и решаемыми организацией задачами порождает ряд проблем.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Поскольку люди организованы в отделы, они стремятся решать только те задачи, которые находятся в области ответственности их отделов. Связи между людьми через границы отделов ограничены, каждый отдел стремится расширить область своего влияния и свои полномочия и в то же время оптимизировать свой собственный уровень показателей.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  <a:ea typeface="Microsoft YaHei"/>
              </a:rPr>
              <a:t>Каждый отдел субоптимизируется в области своей ответственности, что ведет к конфликтам целей и действий в организации. Эти конфликты существенно сказываются на показателях организации. В итоге конечный результат деятельности организации не слишком отличается от суммы результатов ее отделов, т.е. ослабляется или отсутствует синергетический эффект от слаженной деятельности всей организации.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C87FF727-D4C1-43BB-8F2C-15786EE8F6C1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41450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F4915098-7DBA-42E0-9269-3ED22077F1E0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/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Каждая организация имеет несколько категорий заинтересованных сторон, имеющих свои нужды и ожидания. С точки зрения управления главными заинтересованными сторонами являются: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заказчики и конечные пользователи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сотрудники организации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собственники и/или инвесторы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поставщики и партнеры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общество, интересы которого представляют органы местного управления, и население, оказывающее влияние на организацию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Каждая заинтересованная сторона надеется на свою собственную выгоду  от той добавленной стоимости, которая появляется в результате деятельности организации.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Любая организация — многофункциональна. К ее основным функциям относятся: 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маркетинг и анализ рынка;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стратегическое планирование деятельности предприятия;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стратегическое и оперативное управление;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планирование и разработка бизнес-процессов;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проектирование и разработка продукции;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производство продукции;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поставка продукции;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закупки материалов  и комплектующих;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техническое обслуживание и ремонт оборудования и прочие функции;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оформление финансовых документов;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подготовка кадров и управление персоналом.</a:t>
            </a:r>
            <a:endParaRPr/>
          </a:p>
          <a:p>
            <a:pPr>
              <a:lnSpc>
                <a:spcPct val="80000"/>
              </a:lnSpc>
            </a:pPr>
            <a:r>
              <a:rPr lang="ru-RU" sz="1000">
                <a:latin typeface="Arial"/>
                <a:ea typeface="Microsoft YaHei"/>
              </a:rPr>
              <a:t>Для выполнения этих функций организация должна быть соответствующим образом структурирована.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FF20AE43-40FD-4A3F-AD16-9684906E9280}" type="slidenum">
              <a:rPr lang="ru-RU" sz="1200">
                <a:solidFill>
                  <a:srgbClr val="000000"/>
                </a:solidFill>
                <a:latin typeface="Times New Roman"/>
                <a:ea typeface="Microsoft YaHei"/>
              </a:rPr>
              <a:t>&lt;номер&gt;</a:t>
            </a:fld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974880" y="4562640"/>
            <a:ext cx="5365440" cy="4319280"/>
          </a:xfrm>
          <a:prstGeom prst="rect">
            <a:avLst/>
          </a:prstGeom>
        </p:spPr>
        <p:txBody>
          <a:bodyPr lIns="93240" rIns="93240" tIns="46440" bIns="4644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-301680"/>
            <a:ext cx="8229240" cy="2295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r>
              <a:rPr lang="ru-RU" sz="1200">
                <a:solidFill>
                  <a:srgbClr val="595959"/>
                </a:solidFill>
                <a:latin typeface="Century Gothic"/>
                <a:ea typeface="Microsoft YaHei"/>
              </a:rPr>
              <a:t>11.9.19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F228D361-5139-49D2-9BF7-121AA93558F9}" type="slidenum">
              <a:rPr lang="ru-RU" sz="1200">
                <a:solidFill>
                  <a:srgbClr val="595959"/>
                </a:solidFill>
                <a:latin typeface="Century Gothic"/>
                <a:ea typeface="Microsoft YaHei"/>
              </a:rPr>
              <a:t>&lt;номер&gt;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5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2400">
                <a:latin typeface="Century Gothic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600">
                <a:latin typeface="Century Gothic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600">
                <a:latin typeface="Century Gothic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600">
                <a:latin typeface="Century Gothic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Century Gothic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Century Gothic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Century Gothic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24000" y="1080000"/>
            <a:ext cx="6967080" cy="29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Arial"/>
                <a:ea typeface="Microsoft YaHei"/>
              </a:rPr>
              <a:t>Дисциплина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c00000"/>
                </a:solidFill>
                <a:latin typeface="Arial"/>
                <a:ea typeface="Microsoft YaHei"/>
              </a:rPr>
              <a:t>Основы бизнес-информатики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c00000"/>
                </a:solidFill>
                <a:latin typeface="Arial"/>
                <a:ea typeface="Microsoft YaHei"/>
              </a:rPr>
              <a:t>Основы процессного подхода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279360" y="1528920"/>
            <a:ext cx="8507160" cy="194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9CB2D019-251F-492B-830F-3A96E101B51B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73000" y="549360"/>
            <a:ext cx="7318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МОДЕЛИ ПРЕДПРИЯТИЯ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279360" y="1528920"/>
            <a:ext cx="8507160" cy="47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Процессы информационного взаимодействия удобно рассматривать опираясь на некие МОДЕЛИ предприятия. 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Можно назвать три наиболее популярные: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- структурно-функциональную, 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-"/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процессную, </a:t>
            </a:r>
            <a:endParaRPr/>
          </a:p>
          <a:p>
            <a:pPr>
              <a:lnSpc>
                <a:spcPct val="100000"/>
              </a:lnSpc>
              <a:buFont typeface="Times New Roman"/>
              <a:buChar char="-"/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сервисную.  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Несмотря на существенные различия моделей, они являются представлениями одной сущности – предприятия, фиксируя внимание на различных его составляющих – структурно-функциональной организации/реализации процессов/организации взаимодействия (между участниками процессов, относящихся к различным структурным единицам и реализующим различные функции)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4B73BCA6-AF32-4417-8A25-A1F1D4ACE6E2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08660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8867A823-5C58-45A5-8F9D-A3CA9702C7E9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81080" y="287280"/>
            <a:ext cx="8781840" cy="4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500">
                <a:solidFill>
                  <a:srgbClr val="3366cc"/>
                </a:solidFill>
                <a:latin typeface="Arial"/>
                <a:ea typeface="Microsoft YaHei"/>
              </a:rPr>
              <a:t>Процессно-ориентированная организация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210960" y="833400"/>
            <a:ext cx="8610120" cy="20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 Narrow"/>
                <a:ea typeface="Microsoft YaHei"/>
              </a:rPr>
              <a:t>Процессно-ориентированная организация – это организация, в которой система управления имеет кросс-функциональную топологию, обеспечивающую управление деятельностью и ресурсами КАК ПРОЦЕССОМ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 Narrow"/>
                <a:ea typeface="Microsoft YaHei"/>
              </a:rPr>
              <a:t>Процессный подход – это систематическая идентификация и менеджмент применяемых организацией процессов и особенно взаимодействия таких процессов (ИСО 9000)</a:t>
            </a:r>
            <a:endParaRPr/>
          </a:p>
        </p:txBody>
      </p:sp>
      <p:sp>
        <p:nvSpPr>
          <p:cNvPr id="144" name="Line 4"/>
          <p:cNvSpPr/>
          <p:nvPr/>
        </p:nvSpPr>
        <p:spPr>
          <a:xfrm>
            <a:off x="5330520" y="5092560"/>
            <a:ext cx="52092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miter/>
            <a:tailEnd len="med" type="triangle" w="med"/>
          </a:ln>
        </p:spPr>
      </p:sp>
      <p:sp>
        <p:nvSpPr>
          <p:cNvPr id="145" name="Line 5"/>
          <p:cNvSpPr/>
          <p:nvPr/>
        </p:nvSpPr>
        <p:spPr>
          <a:xfrm>
            <a:off x="6892920" y="5092560"/>
            <a:ext cx="51876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miter/>
            <a:tailEnd len="med" type="triangle" w="med"/>
          </a:ln>
        </p:spPr>
      </p:sp>
      <p:sp>
        <p:nvSpPr>
          <p:cNvPr id="146" name="CustomShape 6"/>
          <p:cNvSpPr/>
          <p:nvPr/>
        </p:nvSpPr>
        <p:spPr>
          <a:xfrm>
            <a:off x="6578640" y="2884320"/>
            <a:ext cx="956880" cy="97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7" name="CustomShape 7"/>
          <p:cNvSpPr/>
          <p:nvPr/>
        </p:nvSpPr>
        <p:spPr>
          <a:xfrm>
            <a:off x="6607080" y="2984400"/>
            <a:ext cx="844200" cy="8474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8" name="CustomShape 8"/>
          <p:cNvSpPr/>
          <p:nvPr/>
        </p:nvSpPr>
        <p:spPr>
          <a:xfrm>
            <a:off x="6748560" y="3494160"/>
            <a:ext cx="561600" cy="272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9" name="CustomShape 9"/>
          <p:cNvSpPr/>
          <p:nvPr/>
        </p:nvSpPr>
        <p:spPr>
          <a:xfrm>
            <a:off x="6945480" y="3246480"/>
            <a:ext cx="16776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0" name="CustomShape 10"/>
          <p:cNvSpPr/>
          <p:nvPr/>
        </p:nvSpPr>
        <p:spPr>
          <a:xfrm>
            <a:off x="6846840" y="3084480"/>
            <a:ext cx="350640" cy="9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1" name="CustomShape 11"/>
          <p:cNvSpPr/>
          <p:nvPr/>
        </p:nvSpPr>
        <p:spPr>
          <a:xfrm>
            <a:off x="7311960" y="2971800"/>
            <a:ext cx="82080" cy="727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2" name="CustomShape 12"/>
          <p:cNvSpPr/>
          <p:nvPr/>
        </p:nvSpPr>
        <p:spPr>
          <a:xfrm>
            <a:off x="7142040" y="2908440"/>
            <a:ext cx="82080" cy="727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3" name="CustomShape 13"/>
          <p:cNvSpPr/>
          <p:nvPr/>
        </p:nvSpPr>
        <p:spPr>
          <a:xfrm>
            <a:off x="6889680" y="2908440"/>
            <a:ext cx="68040" cy="6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14"/>
          <p:cNvSpPr/>
          <p:nvPr/>
        </p:nvSpPr>
        <p:spPr>
          <a:xfrm>
            <a:off x="6676920" y="2957400"/>
            <a:ext cx="68040" cy="727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5" name="CustomShape 15"/>
          <p:cNvSpPr/>
          <p:nvPr/>
        </p:nvSpPr>
        <p:spPr>
          <a:xfrm>
            <a:off x="7227720" y="3370320"/>
            <a:ext cx="280800" cy="385560"/>
          </a:xfrm>
          <a:prstGeom prst="rect">
            <a:avLst/>
          </a:prstGeom>
          <a:solidFill>
            <a:srgbClr val="999999"/>
          </a:solidFill>
          <a:ln>
            <a:noFill/>
          </a:ln>
        </p:spPr>
      </p:sp>
      <p:sp>
        <p:nvSpPr>
          <p:cNvPr id="156" name="CustomShape 16"/>
          <p:cNvSpPr/>
          <p:nvPr/>
        </p:nvSpPr>
        <p:spPr>
          <a:xfrm>
            <a:off x="7213680" y="3270240"/>
            <a:ext cx="68040" cy="97920"/>
          </a:xfrm>
          <a:prstGeom prst="rect">
            <a:avLst/>
          </a:prstGeom>
          <a:solidFill>
            <a:srgbClr val="999999"/>
          </a:solidFill>
          <a:ln>
            <a:noFill/>
          </a:ln>
        </p:spPr>
      </p:sp>
      <p:sp>
        <p:nvSpPr>
          <p:cNvPr id="157" name="CustomShape 17"/>
          <p:cNvSpPr/>
          <p:nvPr/>
        </p:nvSpPr>
        <p:spPr>
          <a:xfrm>
            <a:off x="7256520" y="3008160"/>
            <a:ext cx="151920" cy="234720"/>
          </a:xfrm>
          <a:prstGeom prst="rect">
            <a:avLst/>
          </a:prstGeom>
          <a:solidFill>
            <a:srgbClr val="999999"/>
          </a:solidFill>
          <a:ln>
            <a:noFill/>
          </a:ln>
        </p:spPr>
      </p:sp>
      <p:sp>
        <p:nvSpPr>
          <p:cNvPr id="158" name="CustomShape 18"/>
          <p:cNvSpPr/>
          <p:nvPr/>
        </p:nvSpPr>
        <p:spPr>
          <a:xfrm>
            <a:off x="5353920" y="3176640"/>
            <a:ext cx="996480" cy="579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600">
                <a:solidFill>
                  <a:srgbClr val="000000"/>
                </a:solidFill>
                <a:latin typeface="Arial Narrow"/>
                <a:ea typeface="Microsoft YaHei"/>
              </a:rPr>
              <a:t>Владелец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600">
                <a:solidFill>
                  <a:srgbClr val="000000"/>
                </a:solidFill>
                <a:latin typeface="Arial Narrow"/>
                <a:ea typeface="Microsoft YaHei"/>
              </a:rPr>
              <a:t>процесса</a:t>
            </a:r>
            <a:endParaRPr/>
          </a:p>
        </p:txBody>
      </p:sp>
      <p:sp>
        <p:nvSpPr>
          <p:cNvPr id="159" name="CustomShape 19"/>
          <p:cNvSpPr/>
          <p:nvPr/>
        </p:nvSpPr>
        <p:spPr>
          <a:xfrm>
            <a:off x="5054760" y="3875040"/>
            <a:ext cx="1036440" cy="609120"/>
          </a:xfrm>
          <a:prstGeom prst="roundRect">
            <a:avLst>
              <a:gd name="adj" fmla="val 14704"/>
            </a:avLst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60" name="CustomShape 20"/>
          <p:cNvSpPr/>
          <p:nvPr/>
        </p:nvSpPr>
        <p:spPr>
          <a:xfrm>
            <a:off x="5079600" y="4057560"/>
            <a:ext cx="825840" cy="27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Функция 1</a:t>
            </a:r>
            <a:endParaRPr/>
          </a:p>
        </p:txBody>
      </p:sp>
      <p:sp>
        <p:nvSpPr>
          <p:cNvPr id="161" name="CustomShape 21"/>
          <p:cNvSpPr/>
          <p:nvPr/>
        </p:nvSpPr>
        <p:spPr>
          <a:xfrm>
            <a:off x="5083200" y="4640400"/>
            <a:ext cx="961560" cy="61092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62" name="Line 22"/>
          <p:cNvSpPr/>
          <p:nvPr/>
        </p:nvSpPr>
        <p:spPr>
          <a:xfrm>
            <a:off x="5176800" y="4759200"/>
            <a:ext cx="0" cy="3585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3" name="CustomShape 23"/>
          <p:cNvSpPr/>
          <p:nvPr/>
        </p:nvSpPr>
        <p:spPr>
          <a:xfrm>
            <a:off x="5178240" y="4811760"/>
            <a:ext cx="671760" cy="27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Отдел 1</a:t>
            </a:r>
            <a:endParaRPr/>
          </a:p>
        </p:txBody>
      </p:sp>
      <p:sp>
        <p:nvSpPr>
          <p:cNvPr id="164" name="Line 24"/>
          <p:cNvSpPr/>
          <p:nvPr/>
        </p:nvSpPr>
        <p:spPr>
          <a:xfrm>
            <a:off x="5573520" y="4485960"/>
            <a:ext cx="0" cy="150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5" name="CustomShape 25"/>
          <p:cNvSpPr/>
          <p:nvPr/>
        </p:nvSpPr>
        <p:spPr>
          <a:xfrm>
            <a:off x="6578640" y="3875040"/>
            <a:ext cx="1037880" cy="609120"/>
          </a:xfrm>
          <a:prstGeom prst="roundRect">
            <a:avLst>
              <a:gd name="adj" fmla="val 14704"/>
            </a:avLst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66" name="CustomShape 26"/>
          <p:cNvSpPr/>
          <p:nvPr/>
        </p:nvSpPr>
        <p:spPr>
          <a:xfrm>
            <a:off x="6603480" y="4057560"/>
            <a:ext cx="825840" cy="27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Функция 2</a:t>
            </a:r>
            <a:endParaRPr/>
          </a:p>
        </p:txBody>
      </p:sp>
      <p:sp>
        <p:nvSpPr>
          <p:cNvPr id="167" name="CustomShape 27"/>
          <p:cNvSpPr/>
          <p:nvPr/>
        </p:nvSpPr>
        <p:spPr>
          <a:xfrm>
            <a:off x="6607080" y="4640400"/>
            <a:ext cx="963360" cy="61092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68" name="Line 28"/>
          <p:cNvSpPr/>
          <p:nvPr/>
        </p:nvSpPr>
        <p:spPr>
          <a:xfrm>
            <a:off x="6700680" y="4759200"/>
            <a:ext cx="0" cy="3585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9" name="CustomShape 29"/>
          <p:cNvSpPr/>
          <p:nvPr/>
        </p:nvSpPr>
        <p:spPr>
          <a:xfrm>
            <a:off x="6703560" y="4811760"/>
            <a:ext cx="671760" cy="27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Отдел 2</a:t>
            </a:r>
            <a:endParaRPr/>
          </a:p>
        </p:txBody>
      </p:sp>
      <p:sp>
        <p:nvSpPr>
          <p:cNvPr id="170" name="Line 30"/>
          <p:cNvSpPr/>
          <p:nvPr/>
        </p:nvSpPr>
        <p:spPr>
          <a:xfrm>
            <a:off x="7099200" y="4485960"/>
            <a:ext cx="0" cy="150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71" name="CustomShape 31"/>
          <p:cNvSpPr/>
          <p:nvPr/>
        </p:nvSpPr>
        <p:spPr>
          <a:xfrm>
            <a:off x="7951680" y="3875040"/>
            <a:ext cx="1037880" cy="609120"/>
          </a:xfrm>
          <a:prstGeom prst="roundRect">
            <a:avLst>
              <a:gd name="adj" fmla="val 14704"/>
            </a:avLst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72" name="CustomShape 32"/>
          <p:cNvSpPr/>
          <p:nvPr/>
        </p:nvSpPr>
        <p:spPr>
          <a:xfrm>
            <a:off x="7969320" y="4057560"/>
            <a:ext cx="834840" cy="27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Функция З</a:t>
            </a:r>
            <a:endParaRPr/>
          </a:p>
        </p:txBody>
      </p:sp>
      <p:sp>
        <p:nvSpPr>
          <p:cNvPr id="173" name="CustomShape 33"/>
          <p:cNvSpPr/>
          <p:nvPr/>
        </p:nvSpPr>
        <p:spPr>
          <a:xfrm>
            <a:off x="7978680" y="4640400"/>
            <a:ext cx="963360" cy="61092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74" name="Line 34"/>
          <p:cNvSpPr/>
          <p:nvPr/>
        </p:nvSpPr>
        <p:spPr>
          <a:xfrm>
            <a:off x="8073720" y="4759200"/>
            <a:ext cx="0" cy="3585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75" name="CustomShape 35"/>
          <p:cNvSpPr/>
          <p:nvPr/>
        </p:nvSpPr>
        <p:spPr>
          <a:xfrm>
            <a:off x="8075520" y="4811760"/>
            <a:ext cx="674280" cy="27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Отдел 3</a:t>
            </a:r>
            <a:endParaRPr/>
          </a:p>
        </p:txBody>
      </p:sp>
      <p:sp>
        <p:nvSpPr>
          <p:cNvPr id="176" name="Line 36"/>
          <p:cNvSpPr/>
          <p:nvPr/>
        </p:nvSpPr>
        <p:spPr>
          <a:xfrm>
            <a:off x="8470800" y="4485960"/>
            <a:ext cx="0" cy="150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77" name="CustomShape 37"/>
          <p:cNvSpPr/>
          <p:nvPr/>
        </p:nvSpPr>
        <p:spPr>
          <a:xfrm>
            <a:off x="7648560" y="3265560"/>
            <a:ext cx="887040" cy="33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600">
                <a:solidFill>
                  <a:srgbClr val="000000"/>
                </a:solidFill>
                <a:latin typeface="Arial Narrow"/>
                <a:ea typeface="Microsoft YaHei"/>
              </a:rPr>
              <a:t>Процесс</a:t>
            </a:r>
            <a:endParaRPr/>
          </a:p>
        </p:txBody>
      </p:sp>
      <p:sp>
        <p:nvSpPr>
          <p:cNvPr id="178" name="CustomShape 38"/>
          <p:cNvSpPr/>
          <p:nvPr/>
        </p:nvSpPr>
        <p:spPr>
          <a:xfrm>
            <a:off x="208080" y="2603520"/>
            <a:ext cx="4808160" cy="372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ru-RU" sz="1600">
                <a:solidFill>
                  <a:srgbClr val="000000"/>
                </a:solidFill>
                <a:latin typeface="Arial"/>
                <a:ea typeface="Microsoft YaHei"/>
              </a:rPr>
              <a:t>Особенности (в идеальном варианте, при автоматизации)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В выполнении процессов участвуют сотрудники различных функциональных подразделений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Управление ориентировано на достижение целей процессов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Возможность автономного выполнения целей и задач отдельных процессов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Быстрая адаптация к изменяющимся внешним условиям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Упрощенный механизм взаимодействия и обмена информацией между сотрудниками различных подразделений, участвующими в процессе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73000" y="549360"/>
            <a:ext cx="7318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МОДЕЛИ ПРЕДПРИЯТИЯ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279360" y="1528920"/>
            <a:ext cx="8507160" cy="47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В процессе деятельности предприятия (какой бы из названных моделей оно не представлялось), реализуются процессы информационного взаимодействия и, следовательно, необходимы инструменты, обеспечивающие реализацию этих действий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К числу таких инструментов относятся: - листок бумаги  и карандаш, счеты, арифмометр, пишущая машинка, калькулятор, более современные программные инструменты – DB, DWH, OLAP, MRP, ERP, CSRP, SCM, PMS, YMS, CRM, DSS и т.д. </a:t>
            </a:r>
            <a:endParaRPr/>
          </a:p>
          <a:p>
            <a:pPr>
              <a:lnSpc>
                <a:spcPct val="100000"/>
              </a:lnSpc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(расшифровать аббревиатуры).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9AA08BFD-17BF-4E44-AA13-528B530649B6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2852F5D6-E934-4793-A75A-A9F34DBF31D4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3366cc"/>
                </a:solidFill>
                <a:latin typeface="Arial"/>
                <a:ea typeface="Microsoft YaHei"/>
              </a:rPr>
              <a:t>ОБОБЩЕННАЯ МОДЕЛЬ ПРОЦЕССНОГО ПОДХОДА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0" y="4733640"/>
            <a:ext cx="9143640" cy="1434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Arial"/>
                <a:ea typeface="Microsoft YaHei"/>
              </a:rPr>
              <a:t>По стандарту ISO ИСО 9001: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Arial"/>
                <a:ea typeface="Microsoft YaHei"/>
              </a:rPr>
              <a:t>«деятельность, использующая ресурсы и управляемая с целью преобразования входов в выходы, может рассматриваться как процесс»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3130560" y="2044800"/>
            <a:ext cx="2374560" cy="1296720"/>
          </a:xfrm>
          <a:prstGeom prst="rightArrow">
            <a:avLst>
              <a:gd name="adj1" fmla="val 76991"/>
              <a:gd name="adj2" fmla="val 43819"/>
            </a:avLst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ru-RU" sz="1600">
                <a:solidFill>
                  <a:srgbClr val="000000"/>
                </a:solidFill>
                <a:latin typeface="Arial Narrow"/>
                <a:ea typeface="Microsoft YaHei"/>
              </a:rPr>
              <a:t>Процесс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1258920" y="3413160"/>
            <a:ext cx="1418760" cy="91404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 Narrow"/>
                <a:ea typeface="Microsoft YaHei"/>
              </a:rPr>
              <a:t>Поставщик</a:t>
            </a: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6535800" y="3413160"/>
            <a:ext cx="1418760" cy="91404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 Narrow"/>
                <a:ea typeface="Microsoft YaHei"/>
              </a:rPr>
              <a:t>Потребитель</a:t>
            </a:r>
            <a:endParaRPr/>
          </a:p>
        </p:txBody>
      </p:sp>
      <p:sp>
        <p:nvSpPr>
          <p:cNvPr id="188" name="CustomShape 7"/>
          <p:cNvSpPr/>
          <p:nvPr/>
        </p:nvSpPr>
        <p:spPr>
          <a:xfrm flipH="1" flipV="1" rot="5400000">
            <a:off x="2189160" y="2471400"/>
            <a:ext cx="719640" cy="1161720"/>
          </a:xfrm>
          <a:prstGeom prst="bentConnector2">
            <a:avLst/>
          </a:prstGeom>
          <a:noFill/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89" name="CustomShape 8"/>
          <p:cNvSpPr/>
          <p:nvPr/>
        </p:nvSpPr>
        <p:spPr>
          <a:xfrm>
            <a:off x="5505480" y="2692440"/>
            <a:ext cx="1029960" cy="11775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90" name="CustomShape 9"/>
          <p:cNvSpPr/>
          <p:nvPr/>
        </p:nvSpPr>
        <p:spPr>
          <a:xfrm>
            <a:off x="1978560" y="2260440"/>
            <a:ext cx="519480" cy="30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 algn="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 Narrow"/>
                <a:ea typeface="Microsoft YaHei"/>
              </a:rPr>
              <a:t>Вход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5437080" y="2260440"/>
            <a:ext cx="624960" cy="30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 algn="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 Narrow"/>
                <a:ea typeface="Microsoft YaHei"/>
              </a:rPr>
              <a:t>Выход</a:t>
            </a:r>
            <a:endParaRPr/>
          </a:p>
        </p:txBody>
      </p:sp>
      <p:sp>
        <p:nvSpPr>
          <p:cNvPr id="192" name="CustomShape 11"/>
          <p:cNvSpPr/>
          <p:nvPr/>
        </p:nvSpPr>
        <p:spPr>
          <a:xfrm>
            <a:off x="4930920" y="1036800"/>
            <a:ext cx="2212560" cy="30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 algn="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 Narrow"/>
                <a:ea typeface="Microsoft YaHei"/>
              </a:rPr>
              <a:t>Требования и обратная связь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2698920" y="4060800"/>
            <a:ext cx="2212560" cy="30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 algn="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 Narrow"/>
                <a:ea typeface="Microsoft YaHei"/>
              </a:rPr>
              <a:t>Требования и обратная связь</a:t>
            </a:r>
            <a:endParaRPr/>
          </a:p>
        </p:txBody>
      </p:sp>
      <p:sp>
        <p:nvSpPr>
          <p:cNvPr id="194" name="Line 13"/>
          <p:cNvSpPr/>
          <p:nvPr/>
        </p:nvSpPr>
        <p:spPr>
          <a:xfrm flipV="1">
            <a:off x="7235640" y="1411200"/>
            <a:ext cx="1440" cy="20192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95" name="Line 14"/>
          <p:cNvSpPr/>
          <p:nvPr/>
        </p:nvSpPr>
        <p:spPr>
          <a:xfrm flipH="1">
            <a:off x="4065480" y="1412640"/>
            <a:ext cx="317160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96" name="Line 15"/>
          <p:cNvSpPr/>
          <p:nvPr/>
        </p:nvSpPr>
        <p:spPr>
          <a:xfrm>
            <a:off x="4066920" y="1412640"/>
            <a:ext cx="1800" cy="7923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97" name="Line 16"/>
          <p:cNvSpPr/>
          <p:nvPr/>
        </p:nvSpPr>
        <p:spPr>
          <a:xfrm>
            <a:off x="3995640" y="3213000"/>
            <a:ext cx="1440" cy="647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98" name="Line 17"/>
          <p:cNvSpPr/>
          <p:nvPr/>
        </p:nvSpPr>
        <p:spPr>
          <a:xfrm flipH="1">
            <a:off x="2698560" y="3860640"/>
            <a:ext cx="129852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EAE019A5-CC14-4AE7-8AA0-988EDF2C3508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395640" y="196920"/>
            <a:ext cx="773388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3366cc"/>
                </a:solidFill>
                <a:latin typeface="Arial"/>
                <a:ea typeface="Microsoft YaHei"/>
              </a:rPr>
              <a:t>ОРГАНИЗАЦИЯ РАБОТЫ ПО ПРОЦЕССАМ</a:t>
            </a:r>
            <a:endParaRPr/>
          </a:p>
        </p:txBody>
      </p:sp>
      <p:pic>
        <p:nvPicPr>
          <p:cNvPr id="20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4080" y="748800"/>
            <a:ext cx="5697360" cy="460368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405720" y="5408640"/>
            <a:ext cx="8280720" cy="63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>
                <a:solidFill>
                  <a:srgbClr val="c00000"/>
                </a:solidFill>
                <a:latin typeface="Arial"/>
                <a:ea typeface="Microsoft YaHei"/>
              </a:rPr>
              <a:t>УПРАВЛЯЮЩИЕ ВОЗДЕЙСТВИЯ РАСПРЕДЕЛЕНЫ ПО ГОРИЗОНТАЛИ, НАПРАВЛЕНЫ НА КОНТРОЛЬНЫЕ ТОЧКИ ПРОЦЕССА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9BBF917C-5313-45BA-9AEF-5F7CEF1A3F75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225360" y="1006560"/>
            <a:ext cx="8461080" cy="271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ВЫДЕЛИТЬ И ИСПОЛЬЗОВАТЬ </a:t>
            </a:r>
            <a:r>
              <a:rPr b="1" lang="ru-RU" sz="1600">
                <a:solidFill>
                  <a:srgbClr val="000000"/>
                </a:solidFill>
                <a:latin typeface="Arial"/>
                <a:ea typeface="Microsoft YaHei"/>
              </a:rPr>
              <a:t>ПРОЦЕССЫ</a:t>
            </a: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 В КАЧЕСТВЕ</a:t>
            </a:r>
            <a:r>
              <a:rPr b="1" lang="ru-RU" sz="1600">
                <a:solidFill>
                  <a:srgbClr val="000000"/>
                </a:solidFill>
                <a:latin typeface="Arial"/>
                <a:ea typeface="Microsoft YaHei"/>
              </a:rPr>
              <a:t> ОБЪЕКТОВ УПРАВЛЕНИЯ</a:t>
            </a: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b="1" lang="ru-RU" sz="1600">
                <a:solidFill>
                  <a:srgbClr val="000000"/>
                </a:solidFill>
                <a:latin typeface="Arial"/>
                <a:ea typeface="Microsoft YaHei"/>
              </a:rPr>
              <a:t>СМЕНИТЬ ВЕКТОР УПРАВЛЕНИЯ</a:t>
            </a: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 ОТ «ВЕРТИКАЛЬНОГО», СВЯЗАННОГО С «НАЧАЛЬНИКОМ», НА «ГОРИЗОНТАЛЬНЫЙ», СВЯЗАННЫЙ С ЗАКАЗЧИКОМ, ПОТРЕБИТЕЛЕМ РЕЗУЛЬТАТОВ ПРОЦЕССА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b="1" lang="ru-RU" sz="1600">
                <a:solidFill>
                  <a:srgbClr val="ff0000"/>
                </a:solidFill>
                <a:latin typeface="Arial"/>
                <a:ea typeface="Microsoft YaHei"/>
              </a:rPr>
              <a:t>ТОГДА МЫ СМОЖЕМ ОПЕРАТИВНО ВОЗДЕЙСТВОВАТЬ НА КАЧЕСТВО РЕЗУЛЬТАТА ДЕЯТЕЛЬНОСТИ, ТЕМ САМЫМ ЭФФЕКТИВНОСТЬ УПРАВЛЕНЧЕСКИХ РЕШЕНИЙ В ОТНОШЕНИИ ПОСТОЯННОГО УЛУЧШЕНИЯ КАЧЕСТВА ПРОДУКЦИИ И/ИЛИ УСЛУГ ПОВЫШАЕТСЯ.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243000" y="333360"/>
            <a:ext cx="8229240" cy="49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2000">
                <a:solidFill>
                  <a:srgbClr val="3366cc"/>
                </a:solidFill>
                <a:latin typeface="Arial"/>
                <a:ea typeface="Microsoft YaHei"/>
              </a:rPr>
              <a:t>Что нужно сделать ?</a:t>
            </a:r>
            <a:endParaRPr/>
          </a:p>
        </p:txBody>
      </p:sp>
      <p:sp>
        <p:nvSpPr>
          <p:cNvPr id="206" name="CustomShape 4"/>
          <p:cNvSpPr/>
          <p:nvPr/>
        </p:nvSpPr>
        <p:spPr>
          <a:xfrm>
            <a:off x="225360" y="5514840"/>
            <a:ext cx="8650080" cy="60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85000"/>
              </a:lnSpc>
            </a:pPr>
            <a:r>
              <a:rPr b="1" lang="ru-RU">
                <a:solidFill>
                  <a:srgbClr val="ff0000"/>
                </a:solidFill>
                <a:latin typeface="Arial"/>
                <a:ea typeface="Microsoft YaHei"/>
              </a:rPr>
              <a:t>ВНАЧАЛЕ СМОДЕЛИРОВАТЬ ПРОЦЕССЫ, А ЗАТЕМ ПЕРЕХОДИТЬ К МОДЕЛИРОВАНИЮ ОРГАНИЗАЦИОННОЙ СТРУКТУРЫ</a:t>
            </a:r>
            <a:endParaRPr/>
          </a:p>
        </p:txBody>
      </p:sp>
      <p:pic>
        <p:nvPicPr>
          <p:cNvPr id="20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73440" y="3500280"/>
            <a:ext cx="3166560" cy="171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FCB83788-BA13-410F-8783-447459B6FC44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95640" y="258120"/>
            <a:ext cx="7911720" cy="57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3366cc"/>
                </a:solidFill>
                <a:latin typeface="Arial"/>
                <a:ea typeface="Microsoft YaHei"/>
              </a:rPr>
              <a:t>В чем суть управления процессами?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202680" y="862560"/>
            <a:ext cx="8761320" cy="5518440"/>
          </a:xfrm>
          <a:prstGeom prst="rect">
            <a:avLst/>
          </a:prstGeom>
          <a:solidFill>
            <a:srgbClr val="ffffbb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1" lang="ru-RU" sz="2000">
                <a:solidFill>
                  <a:srgbClr val="000000"/>
                </a:solidFill>
                <a:latin typeface="Arial Narrow"/>
                <a:ea typeface="Microsoft YaHei"/>
              </a:rPr>
              <a:t>ЧТОБЫ СМОДЕЛИРОВАТЬ БИЗНЕС-ПРОЦЕСС, НУЖНО ДАТЬ ОТВЕТ НА ВОПРОС: «ЧТО И ДЛЯ ЧЕГО ПРОИСХОДИТ?». </a:t>
            </a:r>
            <a:endParaRPr/>
          </a:p>
          <a:p>
            <a:pPr algn="ctr">
              <a:lnSpc>
                <a:spcPct val="85000"/>
              </a:lnSpc>
            </a:pPr>
            <a:r>
              <a:rPr b="1" lang="ru-RU" sz="2000">
                <a:solidFill>
                  <a:srgbClr val="000000"/>
                </a:solidFill>
                <a:latin typeface="Arial Narrow"/>
                <a:ea typeface="Microsoft YaHei"/>
              </a:rPr>
              <a:t>ФУНКЦИЯ ОСНОВАНА НА ВОСПРИЯТИИ ПЕРСОНАЛА КАК РЕСУРСА, И ЕЕ ОПРЕДЕЛЕНИЕ ДАЕТ ОТВЕТ НА ВОПРОС: «КТО ЭТО БУДЕТ ДЕЛАТЬ И КОМУ ПОДЧИНЯТЬСЯ, КОМУ ОТЧИТЫВАТЬСЯ?». </a:t>
            </a:r>
            <a:r>
              <a:rPr lang="ru-RU" sz="2000">
                <a:solidFill>
                  <a:srgbClr val="000000"/>
                </a:solidFill>
                <a:latin typeface="Arial Narrow"/>
                <a:ea typeface="Microsoft YaHei"/>
              </a:rPr>
              <a:t>
</a:t>
            </a:r>
            <a:r>
              <a:rPr lang="ru-RU" sz="2000">
                <a:solidFill>
                  <a:srgbClr val="000000"/>
                </a:solidFill>
                <a:latin typeface="Arial Narrow"/>
                <a:ea typeface="Microsoft YaHei"/>
              </a:rPr>
              <a:t>
</a:t>
            </a:r>
            <a:r>
              <a:rPr b="1" lang="ru-RU" sz="2000">
                <a:solidFill>
                  <a:srgbClr val="ff0000"/>
                </a:solidFill>
                <a:latin typeface="Arial Narrow"/>
                <a:ea typeface="Microsoft YaHei"/>
              </a:rPr>
              <a:t>ПРИ ПРОЦЕССНОМ УПРАВЛЕНИИ ИСХОДНЫМ ВОПРОСОМ ДЛЯ УПРАВЛЯЮЩИХ ВОЗДЕЙСТВИЙ ЯВЛЯЕТСЯ «КАК ДЕЛАТЬ?», А ПРИ ФУНКЦИОНАЛЬНОМ – «ЧТО ДЕЛАТЬ?» И «КТО ДЕЛАЕТ?». </a:t>
            </a:r>
            <a:endParaRPr/>
          </a:p>
          <a:p>
            <a:pPr>
              <a:lnSpc>
                <a:spcPct val="85000"/>
              </a:lnSpc>
            </a:pPr>
            <a:r>
              <a:rPr lang="ru-RU" sz="2000">
                <a:solidFill>
                  <a:srgbClr val="000000"/>
                </a:solidFill>
                <a:latin typeface="Arial Narrow"/>
                <a:ea typeface="Microsoft YaHei"/>
              </a:rPr>
              <a:t>ТАКИМ ОБРАЗОМ, </a:t>
            </a:r>
            <a:r>
              <a:rPr b="1" lang="ru-RU" sz="2000">
                <a:solidFill>
                  <a:srgbClr val="000000"/>
                </a:solidFill>
                <a:latin typeface="Arial Narrow"/>
                <a:ea typeface="Microsoft YaHei"/>
              </a:rPr>
              <a:t>В ПРОЦЕССНО-ОРИЕНТИРОВАННОЙ ОРГАНИЗАЦИИ УПРАВЛЯЮТ НЕ ПОДРАЗДЕЛЕНИЯМИ И ИХ ФУНКЦИЯМИ, НО ПРЕИМУЩЕСТВЕННО ПРОЦЕССАМИ</a:t>
            </a:r>
            <a:r>
              <a:rPr lang="ru-RU" sz="2000">
                <a:solidFill>
                  <a:srgbClr val="000000"/>
                </a:solidFill>
                <a:latin typeface="Arial Narrow"/>
                <a:ea typeface="Microsoft YaHei"/>
              </a:rPr>
              <a:t>.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b="1" lang="ru-RU" sz="1600">
                <a:solidFill>
                  <a:srgbClr val="000000"/>
                </a:solidFill>
                <a:latin typeface="Arial Narrow"/>
                <a:ea typeface="Microsoft YaHei"/>
              </a:rPr>
              <a:t>РЕАЛЬНЫЕ РАБОЧИЕ ПРОЦЕССЫ НА ПРЕДПРИЯТИИ ОБЫЧНО ФУНКЦИОНАЛЬНО ВЗАИМОСВЯЗАНЫ. СКВОЗНЫЕ ПРОЦЕССЫ – ТЕ, В КОТОРЫХ ЗАДЕЙСТВОВАНЫ НЕСКОЛЬКО СТРУКТУРНЫХ ПОДРАЗДЕЛЕНИЙ ПРИ ЭТОМ ДЕ-ФАКТО ФУНКЦИИ ОТДЕЛЬНОГО ПОДРАЗДЕЛЕНИЯ ИЛИ ДАЖЕ РАБОТНИКА ВЫХОДЯТ ЗА РАМКИ СТРОГО РЕГЛАМЕНТИРОВАННЫХ ФУНКЦИОНАЛЬНЫХ (ТРУДОВЫХ) ОБЯЗАННОСТЕЙ.</a:t>
            </a:r>
            <a:r>
              <a:rPr lang="ru-RU" sz="1600">
                <a:solidFill>
                  <a:srgbClr val="000000"/>
                </a:solidFill>
                <a:latin typeface="Arial Narrow"/>
                <a:ea typeface="Microsoft YaHei"/>
              </a:rPr>
              <a:t> </a:t>
            </a:r>
            <a:r>
              <a:rPr lang="ru-RU" sz="2000">
                <a:solidFill>
                  <a:srgbClr val="000000"/>
                </a:solidFill>
                <a:latin typeface="Arial Narrow"/>
                <a:ea typeface="Microsoft YaHei"/>
              </a:rPr>
              <a:t>
</a:t>
            </a:r>
            <a:endParaRPr/>
          </a:p>
          <a:p>
            <a:pPr>
              <a:lnSpc>
                <a:spcPct val="85000"/>
              </a:lnSpc>
            </a:pPr>
            <a:r>
              <a:rPr lang="ru-RU" sz="2000">
                <a:solidFill>
                  <a:srgbClr val="000000"/>
                </a:solidFill>
                <a:latin typeface="Arial Narrow"/>
                <a:ea typeface="Microsoft YaHei"/>
              </a:rPr>
              <a:t>
</a:t>
            </a:r>
            <a:endParaRPr/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53080" y="4023360"/>
            <a:ext cx="2211120" cy="11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8C953914-7DBF-4E5B-98D8-5B128632363E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107640" y="130320"/>
            <a:ext cx="7859160" cy="77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Бизнес-процесс – вариант полной формулировки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539640" y="907920"/>
            <a:ext cx="8208720" cy="5103360"/>
          </a:xfrm>
          <a:prstGeom prst="rect">
            <a:avLst/>
          </a:prstGeom>
          <a:solidFill>
            <a:srgbClr val="ffffbb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ru-RU" sz="20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1" lang="ru-RU" sz="2000">
                <a:solidFill>
                  <a:srgbClr val="000000"/>
                </a:solidFill>
                <a:latin typeface="Arial"/>
                <a:ea typeface="Microsoft YaHei"/>
              </a:rPr>
              <a:t>Бизнес-процесс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 – это: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цепь логически связанных, повторяющихся действий, в результате которых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используются ресурсы предприятия для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переработки объекта (физически или виртуально)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с целью достижения определенных измеримых результатов (напр., продукции) для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удовлетворения внутренних или внешних потребителей.</a:t>
            </a:r>
            <a:endParaRPr/>
          </a:p>
          <a:p>
            <a:pPr algn="r">
              <a:lnSpc>
                <a:spcPct val="9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“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Ericsson Quality Institute. </a:t>
            </a:r>
            <a:r>
              <a:rPr i="1" lang="ru-RU" sz="2000">
                <a:solidFill>
                  <a:srgbClr val="000000"/>
                </a:solidFill>
                <a:latin typeface="Arial"/>
                <a:ea typeface="Microsoft YaHei"/>
              </a:rPr>
              <a:t>Business Process Management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. Ericsson, Gothenburg, Sweden, 1993”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Любой бизнес-процесс имеет потребителя, внутреннего или внешнего.</a:t>
            </a:r>
            <a:endParaRPr/>
          </a:p>
          <a:p>
            <a:pPr>
              <a:lnSpc>
                <a:spcPct val="9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Опираясь на это определение бизнес-процесса, можно все действия внутри организации (компании) рассматривать как совокупность процессов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D4FC5704-386B-49E4-9F06-2C7E45684CE8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57200" y="274680"/>
            <a:ext cx="8229240" cy="62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BPM (Business Process Management)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(Громов А.И., Чеботарев В.Г., 2012)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117360" y="980640"/>
            <a:ext cx="8569080" cy="4176720"/>
          </a:xfrm>
          <a:prstGeom prst="rect">
            <a:avLst/>
          </a:prstGeom>
          <a:solidFill>
            <a:srgbClr val="ffffbb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000">
                <a:solidFill>
                  <a:srgbClr val="000000"/>
                </a:solidFill>
                <a:latin typeface="Arial"/>
                <a:ea typeface="Microsoft YaHei"/>
              </a:rPr>
              <a:t>Подход к управлению бизнес-процессами (BPM), сформулированный международной организацией BPMI (Business Process Management Initiative):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соединение двух направлений — моделирования процессов с их автоматизацией, целостный подход к повышению эффективности деятельности организации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Управление Бизнес-Процессами (УБП) или Процессное управление.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000">
                <a:solidFill>
                  <a:srgbClr val="000000"/>
                </a:solidFill>
                <a:latin typeface="Arial"/>
                <a:ea typeface="Microsoft YaHei"/>
              </a:rPr>
              <a:t>Подход BPM предусматривает: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изучение, проектирование, внедрение, выполнение, поддержка, оптимизация и анализ распределенных процессов, выходящих за границы отдельных подразделений и организаций, и охватывающих приложения, </a:t>
            </a:r>
            <a:r>
              <a:rPr b="1" i="1" lang="ru-RU" sz="2000">
                <a:solidFill>
                  <a:srgbClr val="000000"/>
                </a:solidFill>
                <a:latin typeface="Arial"/>
                <a:ea typeface="Microsoft YaHei"/>
              </a:rPr>
              <a:t>работающие на различных технологических платформах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использование нескольких </a:t>
            </a:r>
            <a:r>
              <a:rPr b="1" i="1" lang="ru-RU" sz="2000">
                <a:solidFill>
                  <a:srgbClr val="000000"/>
                </a:solidFill>
                <a:latin typeface="Arial"/>
                <a:ea typeface="Microsoft YaHei"/>
              </a:rPr>
              <a:t>компонентных технологий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 для автоматизированной поддержки распределенных процессов, а также комбинации различных методов </a:t>
            </a:r>
            <a:r>
              <a:rPr b="1" i="1" lang="ru-RU" sz="2000">
                <a:solidFill>
                  <a:srgbClr val="000000"/>
                </a:solidFill>
                <a:latin typeface="Arial"/>
                <a:ea typeface="Microsoft YaHei"/>
              </a:rPr>
              <a:t>интеграции приложений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5C6ED201-593D-4B55-A3FA-EB7FAB5EF24A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622440" y="115920"/>
            <a:ext cx="791172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3399"/>
                </a:solidFill>
                <a:latin typeface="Arial"/>
                <a:ea typeface="Microsoft YaHei"/>
              </a:rPr>
              <a:t>Методологии моделирования и управления бизнес-процессами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596520" y="1124640"/>
            <a:ext cx="7644960" cy="438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imes New Roman"/>
              <a:buAutoNum type="alphaUcPeriod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Методология – это учение об организации деятельности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lphaUcPeriod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Компоненты методологии:</a:t>
            </a:r>
            <a:endParaRPr/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Основания методологии (философия, психология, системный анализ, науковедение, этика, эстетика)</a:t>
            </a:r>
            <a:endParaRPr/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Характеристики деятельности (особенности, принципы, условия, нормы деятельности)</a:t>
            </a:r>
            <a:endParaRPr/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Логическая структура деятельности (предмет, субъект, объект, формы, средства, методы, результат деятельности)</a:t>
            </a:r>
            <a:endParaRPr/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Временная структура деятельности (фазы, стадии, этапы)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lphaUcPeriod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Методология – это «форма сосуда, который может наполняться самым различным содержанием»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lphaUcPeriod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В методологии нуждаются все виды продуктивной деятельности (результат новый или субъективно-новый)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8643960" y="6572160"/>
            <a:ext cx="356760" cy="28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 algn="ctr">
              <a:lnSpc>
                <a:spcPct val="100000"/>
              </a:lnSpc>
            </a:pPr>
            <a:fld id="{9F9BC141-4F0D-49B3-AAEC-697925123A31}" type="slidenum">
              <a:rPr b="1" lang="ru-RU" sz="800">
                <a:solidFill>
                  <a:srgbClr val="000000"/>
                </a:solidFill>
                <a:latin typeface="Arial Narrow"/>
                <a:ea typeface="Microsoft YaHei"/>
              </a:rPr>
              <a:t>&lt;номер&gt;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73000" y="549360"/>
            <a:ext cx="7318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ПРЕДПРИЯТИЕ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279360" y="1528920"/>
            <a:ext cx="8507160" cy="194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Предприятие – совокупность сложноорганизованных взаимодействующих разнородных элементов (оборудование/персонал/сырье) обеспечивающих получение итогового результата путем реализации соответствующих "БП" 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(БП трактуется расширительно, включая и производственные и информационные процессы, протекающие на предприятии)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4DC5446C-5081-44DE-8503-630939A132AA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pic>
        <p:nvPicPr>
          <p:cNvPr id="5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71640" y="3993480"/>
            <a:ext cx="4536000" cy="272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2E1D3521-FAA8-49BA-8CCA-1F02BD518BA2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0" y="260280"/>
            <a:ext cx="7911720" cy="51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003399"/>
                </a:solidFill>
                <a:latin typeface="Arial"/>
                <a:ea typeface="Microsoft YaHei"/>
              </a:rPr>
              <a:t>Группировка методологий моделирования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250920" y="765000"/>
            <a:ext cx="8892720" cy="561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imes New Roman"/>
              <a:buAutoNum type="alphaUcPeriod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Методология моделирования - учение об организации моделирования как вида продуктивной деятельности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lphaUcPeriod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Компоненты:</a:t>
            </a:r>
            <a:endParaRPr/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r>
              <a:rPr lang="ru-RU" sz="1500">
                <a:solidFill>
                  <a:srgbClr val="000000"/>
                </a:solidFill>
                <a:latin typeface="Arial"/>
                <a:ea typeface="Microsoft YaHei"/>
              </a:rPr>
              <a:t>Теоретические основы методологии моделирования (философия, психология, системный анализ, науковедение, этика, эстетика)</a:t>
            </a:r>
            <a:endParaRPr/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r>
              <a:rPr lang="ru-RU" sz="1500">
                <a:solidFill>
                  <a:srgbClr val="000000"/>
                </a:solidFill>
                <a:latin typeface="Arial"/>
                <a:ea typeface="Microsoft YaHei"/>
              </a:rPr>
              <a:t>Характеристики моделирования (особенности моделирования, принципы моделирования, условия моделирования, нормы моделирования)</a:t>
            </a:r>
            <a:endParaRPr/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r>
              <a:rPr lang="ru-RU" sz="1500">
                <a:solidFill>
                  <a:srgbClr val="000000"/>
                </a:solidFill>
                <a:latin typeface="Arial"/>
                <a:ea typeface="Microsoft YaHei"/>
              </a:rPr>
              <a:t>Логическая структура моделирования (предмет моделирования, субъект моделирования, объект моделирования, средства моделирования, методы моделирования, нотации моделирования, результаты моделирования и другие элементы логической структуры)</a:t>
            </a:r>
            <a:endParaRPr/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r>
              <a:rPr lang="ru-RU" sz="1500">
                <a:solidFill>
                  <a:srgbClr val="000000"/>
                </a:solidFill>
                <a:latin typeface="Arial"/>
                <a:ea typeface="Microsoft YaHei"/>
              </a:rPr>
              <a:t>Временная структура моделирования (фазы проекта моделирования, стадии проекта моделирования, этапы проекта моделирования, циклы процесса моделирования и другие элементы временной структуры)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lphaUcPeriod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Для разных методологий наиболее заметны </a:t>
            </a:r>
            <a:r>
              <a:rPr lang="ru-RU" sz="1600" u="sng">
                <a:solidFill>
                  <a:srgbClr val="000000"/>
                </a:solidFill>
                <a:latin typeface="Arial"/>
                <a:ea typeface="Microsoft YaHei"/>
              </a:rPr>
              <a:t>отличия во втором (особенности и принципы) и в третьем компонентах (элементы логической структуры)</a:t>
            </a: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. Следовательно, для объединения разных методологий в одну группу используем общность их особенностей и принципов моделирования, а для выделения подгрупп внутри каждой группы используем различия в элементах логической структуры.</a:t>
            </a:r>
            <a:endParaRPr/>
          </a:p>
        </p:txBody>
      </p:sp>
      <p:sp>
        <p:nvSpPr>
          <p:cNvPr id="225" name="CustomShape 4"/>
          <p:cNvSpPr/>
          <p:nvPr/>
        </p:nvSpPr>
        <p:spPr>
          <a:xfrm>
            <a:off x="8643960" y="6572160"/>
            <a:ext cx="356760" cy="28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 algn="ctr">
              <a:lnSpc>
                <a:spcPct val="100000"/>
              </a:lnSpc>
            </a:pPr>
            <a:fld id="{0C4C160C-76C8-4183-ABC9-606230F3A3EC}" type="slidenum">
              <a:rPr b="1" lang="ru-RU" sz="800">
                <a:solidFill>
                  <a:srgbClr val="000000"/>
                </a:solidFill>
                <a:latin typeface="Arial Narrow"/>
                <a:ea typeface="Microsoft YaHei"/>
              </a:rPr>
              <a:t>&lt;номер&gt;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457D3768-51B6-47EB-BBC5-E92303F6622F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8763120" y="6464160"/>
            <a:ext cx="38052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 algn="ctr">
              <a:lnSpc>
                <a:spcPct val="100000"/>
              </a:lnSpc>
            </a:pPr>
            <a:fld id="{543EF1D6-E0A8-4737-98C7-49F59D4239A1}" type="slidenum">
              <a:rPr b="1" lang="ru-RU" sz="8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324000" y="189000"/>
            <a:ext cx="7488000" cy="87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518e"/>
                </a:solidFill>
                <a:latin typeface="Arial"/>
                <a:ea typeface="Microsoft YaHei"/>
              </a:rPr>
              <a:t>Эволюция методологий моделирования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518e"/>
                </a:solidFill>
                <a:latin typeface="Arial"/>
                <a:ea typeface="Microsoft YaHei"/>
              </a:rPr>
              <a:t>(Громов А.И., Чеботарев В.Г.)</a:t>
            </a:r>
            <a:endParaRPr/>
          </a:p>
        </p:txBody>
      </p:sp>
      <p:pic>
        <p:nvPicPr>
          <p:cNvPr id="229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61080" y="4576680"/>
            <a:ext cx="1293480" cy="1101240"/>
          </a:xfrm>
          <a:prstGeom prst="rect">
            <a:avLst/>
          </a:prstGeom>
          <a:ln>
            <a:noFill/>
          </a:ln>
        </p:spPr>
      </p:pic>
      <p:sp>
        <p:nvSpPr>
          <p:cNvPr id="230" name="CustomShape 4"/>
          <p:cNvSpPr/>
          <p:nvPr/>
        </p:nvSpPr>
        <p:spPr>
          <a:xfrm flipH="1">
            <a:off x="5705640" y="4543560"/>
            <a:ext cx="172800" cy="26964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CustomShape 5"/>
          <p:cNvSpPr/>
          <p:nvPr/>
        </p:nvSpPr>
        <p:spPr>
          <a:xfrm flipH="1">
            <a:off x="4875120" y="5148360"/>
            <a:ext cx="172800" cy="26964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CustomShape 6"/>
          <p:cNvSpPr/>
          <p:nvPr/>
        </p:nvSpPr>
        <p:spPr>
          <a:xfrm flipH="1">
            <a:off x="6012000" y="5148360"/>
            <a:ext cx="172800" cy="26964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CustomShape 7"/>
          <p:cNvSpPr/>
          <p:nvPr/>
        </p:nvSpPr>
        <p:spPr>
          <a:xfrm flipH="1">
            <a:off x="5607000" y="5678640"/>
            <a:ext cx="172800" cy="39168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CustomShape 8"/>
          <p:cNvSpPr/>
          <p:nvPr/>
        </p:nvSpPr>
        <p:spPr>
          <a:xfrm flipH="1">
            <a:off x="5257800" y="5119560"/>
            <a:ext cx="172800" cy="26964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9"/>
          <p:cNvSpPr/>
          <p:nvPr/>
        </p:nvSpPr>
        <p:spPr>
          <a:xfrm>
            <a:off x="612720" y="1219320"/>
            <a:ext cx="3814560" cy="1079280"/>
          </a:xfrm>
          <a:prstGeom prst="rect">
            <a:avLst/>
          </a:prstGeom>
          <a:solidFill>
            <a:srgbClr val="ffb3eb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Arial Narrow"/>
                <a:ea typeface="Microsoft YaHei"/>
              </a:rPr>
              <a:t>Методологии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Arial Narrow"/>
                <a:ea typeface="Microsoft YaHei"/>
              </a:rPr>
              <a:t>структурного подхода</a:t>
            </a:r>
            <a:endParaRPr/>
          </a:p>
        </p:txBody>
      </p:sp>
      <p:sp>
        <p:nvSpPr>
          <p:cNvPr id="236" name="CustomShape 10"/>
          <p:cNvSpPr/>
          <p:nvPr/>
        </p:nvSpPr>
        <p:spPr>
          <a:xfrm>
            <a:off x="612720" y="3836880"/>
            <a:ext cx="3816000" cy="1368000"/>
          </a:xfrm>
          <a:prstGeom prst="ellipse">
            <a:avLst/>
          </a:prstGeom>
          <a:solidFill>
            <a:srgbClr val="d9d9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Arial Narrow"/>
                <a:ea typeface="Microsoft YaHei"/>
              </a:rPr>
              <a:t>Методологии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Arial Narrow"/>
                <a:ea typeface="Microsoft YaHei"/>
              </a:rPr>
              <a:t>объектно-ориентированного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Arial Narrow"/>
                <a:ea typeface="Microsoft YaHei"/>
              </a:rPr>
              <a:t>подхода</a:t>
            </a:r>
            <a:endParaRPr/>
          </a:p>
        </p:txBody>
      </p:sp>
      <p:sp>
        <p:nvSpPr>
          <p:cNvPr id="237" name="CustomShape 11"/>
          <p:cNvSpPr/>
          <p:nvPr/>
        </p:nvSpPr>
        <p:spPr>
          <a:xfrm rot="3540000">
            <a:off x="4465440" y="3103200"/>
            <a:ext cx="791640" cy="718920"/>
          </a:xfrm>
          <a:prstGeom prst="upArrow">
            <a:avLst>
              <a:gd name="adj1" fmla="val 50000"/>
              <a:gd name="adj2" fmla="val 25000"/>
            </a:avLst>
          </a:prstGeom>
          <a:blipFill>
            <a:blip r:embed="rId2"/>
            <a:stretch>
              <a:fillRect/>
            </a:stretch>
          </a:blipFill>
          <a:ln w="9360">
            <a:solidFill>
              <a:srgbClr val="000000"/>
            </a:solidFill>
            <a:miter/>
          </a:ln>
        </p:spPr>
      </p:sp>
      <p:sp>
        <p:nvSpPr>
          <p:cNvPr id="238" name="CustomShape 12"/>
          <p:cNvSpPr/>
          <p:nvPr/>
        </p:nvSpPr>
        <p:spPr>
          <a:xfrm rot="6960000">
            <a:off x="4466160" y="1666800"/>
            <a:ext cx="791640" cy="718920"/>
          </a:xfrm>
          <a:prstGeom prst="upArrow">
            <a:avLst>
              <a:gd name="adj1" fmla="val 50000"/>
              <a:gd name="adj2" fmla="val 25000"/>
            </a:avLst>
          </a:prstGeom>
          <a:blipFill>
            <a:blip r:embed="rId3"/>
            <a:stretch>
              <a:fillRect/>
            </a:stretch>
          </a:blipFill>
          <a:ln w="9360">
            <a:solidFill>
              <a:srgbClr val="000000"/>
            </a:solidFill>
            <a:miter/>
          </a:ln>
        </p:spPr>
      </p:sp>
      <p:sp>
        <p:nvSpPr>
          <p:cNvPr id="239" name="CustomShape 13"/>
          <p:cNvSpPr/>
          <p:nvPr/>
        </p:nvSpPr>
        <p:spPr>
          <a:xfrm>
            <a:off x="2629080" y="2371680"/>
            <a:ext cx="165528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DFD, STD, ERD, FDD, SADT, IDEF</a:t>
            </a:r>
            <a:endParaRPr/>
          </a:p>
        </p:txBody>
      </p:sp>
      <p:sp>
        <p:nvSpPr>
          <p:cNvPr id="240" name="CustomShape 14"/>
          <p:cNvSpPr/>
          <p:nvPr/>
        </p:nvSpPr>
        <p:spPr>
          <a:xfrm>
            <a:off x="1908000" y="5311800"/>
            <a:ext cx="1584000" cy="39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UML</a:t>
            </a:r>
            <a:endParaRPr/>
          </a:p>
        </p:txBody>
      </p:sp>
      <p:sp>
        <p:nvSpPr>
          <p:cNvPr id="241" name="CustomShape 15"/>
          <p:cNvSpPr/>
          <p:nvPr/>
        </p:nvSpPr>
        <p:spPr>
          <a:xfrm>
            <a:off x="1171080" y="3500280"/>
            <a:ext cx="3061440" cy="33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1" i="1" lang="ru-RU" sz="1600">
                <a:solidFill>
                  <a:srgbClr val="000000"/>
                </a:solidFill>
                <a:latin typeface="Arial"/>
                <a:ea typeface="Microsoft YaHei"/>
              </a:rPr>
              <a:t>Информационные системы</a:t>
            </a:r>
            <a:endParaRPr/>
          </a:p>
        </p:txBody>
      </p:sp>
      <p:pic>
        <p:nvPicPr>
          <p:cNvPr id="242" name="Picture 1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84360" y="5227560"/>
            <a:ext cx="1152000" cy="793440"/>
          </a:xfrm>
          <a:prstGeom prst="rect">
            <a:avLst/>
          </a:prstGeom>
          <a:ln>
            <a:noFill/>
          </a:ln>
        </p:spPr>
      </p:pic>
      <p:pic>
        <p:nvPicPr>
          <p:cNvPr id="243" name="Picture 1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1280" y="2371680"/>
            <a:ext cx="1872720" cy="921960"/>
          </a:xfrm>
          <a:prstGeom prst="rect">
            <a:avLst/>
          </a:prstGeom>
          <a:ln>
            <a:noFill/>
          </a:ln>
        </p:spPr>
      </p:pic>
      <p:sp>
        <p:nvSpPr>
          <p:cNvPr id="244" name="Line 16"/>
          <p:cNvSpPr/>
          <p:nvPr/>
        </p:nvSpPr>
        <p:spPr>
          <a:xfrm flipH="1">
            <a:off x="6083280" y="3211200"/>
            <a:ext cx="939600" cy="72072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5" name="Line 17"/>
          <p:cNvSpPr/>
          <p:nvPr/>
        </p:nvSpPr>
        <p:spPr>
          <a:xfrm>
            <a:off x="7021440" y="3211200"/>
            <a:ext cx="863640" cy="72072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6" name="CustomShape 18"/>
          <p:cNvSpPr/>
          <p:nvPr/>
        </p:nvSpPr>
        <p:spPr>
          <a:xfrm>
            <a:off x="4695840" y="4025880"/>
            <a:ext cx="1898640" cy="52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1" i="1" lang="ru-RU" sz="1400">
                <a:solidFill>
                  <a:srgbClr val="000000"/>
                </a:solidFill>
                <a:latin typeface="Arial"/>
                <a:ea typeface="Microsoft YaHei"/>
              </a:rPr>
              <a:t>Ориентированные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ru-RU" sz="1400">
                <a:solidFill>
                  <a:srgbClr val="000000"/>
                </a:solidFill>
                <a:latin typeface="Arial"/>
                <a:ea typeface="Microsoft YaHei"/>
              </a:rPr>
              <a:t>на workflow</a:t>
            </a:r>
            <a:endParaRPr/>
          </a:p>
        </p:txBody>
      </p:sp>
      <p:sp>
        <p:nvSpPr>
          <p:cNvPr id="247" name="CustomShape 19"/>
          <p:cNvSpPr/>
          <p:nvPr/>
        </p:nvSpPr>
        <p:spPr>
          <a:xfrm>
            <a:off x="7005600" y="4103640"/>
            <a:ext cx="1868040" cy="52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1" i="1" lang="ru-RU" sz="1400">
                <a:solidFill>
                  <a:srgbClr val="000000"/>
                </a:solidFill>
                <a:latin typeface="Arial"/>
                <a:ea typeface="Microsoft YaHei"/>
              </a:rPr>
              <a:t>Субъектно-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ru-RU" sz="1400">
                <a:solidFill>
                  <a:srgbClr val="000000"/>
                </a:solidFill>
                <a:latin typeface="Arial"/>
                <a:ea typeface="Microsoft YaHei"/>
              </a:rPr>
              <a:t>ориентированные</a:t>
            </a:r>
            <a:endParaRPr/>
          </a:p>
        </p:txBody>
      </p:sp>
      <p:sp>
        <p:nvSpPr>
          <p:cNvPr id="248" name="CustomShape 20"/>
          <p:cNvSpPr/>
          <p:nvPr/>
        </p:nvSpPr>
        <p:spPr>
          <a:xfrm>
            <a:off x="5375160" y="1868040"/>
            <a:ext cx="3147480" cy="1319400"/>
          </a:xfrm>
          <a:prstGeom prst="roundRect">
            <a:avLst>
              <a:gd name="adj" fmla="val 16667"/>
            </a:avLst>
          </a:prstGeom>
          <a:solidFill>
            <a:srgbClr val="4bef4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Arial Narrow"/>
                <a:ea typeface="Microsoft YaHei"/>
              </a:rPr>
              <a:t>Методологии, ориентированные на бизнес-процессы</a:t>
            </a:r>
            <a:endParaRPr/>
          </a:p>
        </p:txBody>
      </p:sp>
      <p:pic>
        <p:nvPicPr>
          <p:cNvPr id="249" name="Picture 2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062840" y="4579920"/>
            <a:ext cx="1504440" cy="1514160"/>
          </a:xfrm>
          <a:prstGeom prst="rect">
            <a:avLst/>
          </a:prstGeom>
          <a:ln>
            <a:noFill/>
          </a:ln>
        </p:spPr>
      </p:pic>
      <p:sp>
        <p:nvSpPr>
          <p:cNvPr id="250" name="CustomShape 21"/>
          <p:cNvSpPr/>
          <p:nvPr/>
        </p:nvSpPr>
        <p:spPr>
          <a:xfrm>
            <a:off x="-3167640" y="5649840"/>
            <a:ext cx="9309600" cy="398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 algn="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ARIS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67FA603E-E309-4828-A7ED-56F6275EEFE2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8763120" y="6464160"/>
            <a:ext cx="38052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 algn="ctr">
              <a:lnSpc>
                <a:spcPct val="100000"/>
              </a:lnSpc>
            </a:pPr>
            <a:fld id="{3368D939-EF65-44F3-A48E-884808508F17}" type="slidenum">
              <a:rPr b="1" lang="ru-RU" sz="8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312840" y="908640"/>
            <a:ext cx="8640360" cy="546444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ru-RU">
                <a:solidFill>
                  <a:srgbClr val="000000"/>
                </a:solidFill>
                <a:latin typeface="Palatino Linotype"/>
                <a:ea typeface="Microsoft YaHei"/>
              </a:rPr>
              <a:t>1. МЕТОДОЛОГИИ СТРУКТУРНОГО ПОДХОДА. 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Palatino Linotype"/>
                <a:ea typeface="Microsoft YaHei"/>
              </a:rPr>
              <a:t>Особенность группы: описание системных требований и последовательности действий для реализации поставленных перед системой задач.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>
                <a:solidFill>
                  <a:srgbClr val="000000"/>
                </a:solidFill>
                <a:latin typeface="Palatino Linotype"/>
                <a:ea typeface="Microsoft YaHei"/>
              </a:rPr>
              <a:t>2. МЕТОДОЛОГИИ ОБЪЕКТНО-ОРИЕНТИРОВАННОГО ПОДХОДА. 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Palatino Linotype"/>
                <a:ea typeface="Microsoft YaHei"/>
              </a:rPr>
              <a:t>Особенность группы: создание информационных систем. Описание спецификаций и реализация.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>
                <a:solidFill>
                  <a:srgbClr val="000000"/>
                </a:solidFill>
                <a:latin typeface="Palatino Linotype"/>
                <a:ea typeface="Microsoft YaHei"/>
              </a:rPr>
              <a:t>3. МЕТОДОЛОГИИ, ОРИЕНТИРОВАННЫЕ НА ПРОЦЕССЫ. </a:t>
            </a:r>
            <a:endParaRPr/>
          </a:p>
          <a:p>
            <a:pPr>
              <a:lnSpc>
                <a:spcPct val="100000"/>
              </a:lnSpc>
            </a:pPr>
            <a:r>
              <a:rPr b="1" lang="ru-RU">
                <a:solidFill>
                  <a:srgbClr val="ff0000"/>
                </a:solidFill>
                <a:latin typeface="Palatino Linotype"/>
                <a:ea typeface="Microsoft YaHei"/>
              </a:rPr>
              <a:t>Особенность группы: объединение принципов и особенностей двух первых групп. Описание требований, спецификаций и реализации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>
                <a:solidFill>
                  <a:srgbClr val="000000"/>
                </a:solidFill>
                <a:latin typeface="Palatino Linotype"/>
                <a:ea typeface="Microsoft YaHei"/>
              </a:rPr>
              <a:t>	</a:t>
            </a:r>
            <a:r>
              <a:rPr b="1" lang="ru-RU">
                <a:solidFill>
                  <a:srgbClr val="000000"/>
                </a:solidFill>
                <a:latin typeface="Palatino Linotype"/>
                <a:ea typeface="Microsoft YaHei"/>
              </a:rPr>
              <a:t>А. Методологии, ориентированные на потоки функций (работ).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Palatino Linotype"/>
                <a:ea typeface="Microsoft YaHei"/>
              </a:rPr>
              <a:t>Предмет моделирования: объект  (процесс, функция). Выполняется описание системных требований, спецификаций и реализации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>
                <a:solidFill>
                  <a:srgbClr val="000000"/>
                </a:solidFill>
                <a:latin typeface="Palatino Linotype"/>
                <a:ea typeface="Microsoft YaHei"/>
              </a:rPr>
              <a:t>	</a:t>
            </a:r>
            <a:r>
              <a:rPr b="1" lang="ru-RU">
                <a:solidFill>
                  <a:srgbClr val="000000"/>
                </a:solidFill>
                <a:latin typeface="Palatino Linotype"/>
                <a:ea typeface="Microsoft YaHei"/>
              </a:rPr>
              <a:t>В. Субъектно-ориентированные методологии. 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Palatino Linotype"/>
                <a:ea typeface="Microsoft YaHei"/>
              </a:rPr>
              <a:t>Предмет моделирования: субъект (сотрудник, группа). Выполняется описание взаимодействия субъектов между собой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827640" y="170640"/>
            <a:ext cx="698400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ru-RU" sz="2200">
                <a:solidFill>
                  <a:srgbClr val="003399"/>
                </a:solidFill>
                <a:latin typeface="Arial"/>
                <a:ea typeface="Microsoft YaHei"/>
              </a:rPr>
              <a:t>ЭВОЛЮЦИЯ МЕТОДОЛОГИЙ МОДЕЛИРОВАНИЯ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7D9C928C-C2D7-45E9-A53D-8678103013EC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395280" y="115920"/>
            <a:ext cx="791172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Здание Business Process Management (BPM)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 flipV="1" rot="5400000">
            <a:off x="6487920" y="3328560"/>
            <a:ext cx="463320" cy="1274400"/>
          </a:xfrm>
          <a:prstGeom prst="rightArrow">
            <a:avLst>
              <a:gd name="adj1" fmla="val 41000"/>
              <a:gd name="adj2" fmla="val 45394"/>
            </a:avLst>
          </a:prstGeom>
          <a:gradFill>
            <a:gsLst>
              <a:gs pos="0">
                <a:srgbClr val="c2c200"/>
              </a:gs>
              <a:gs pos="100000">
                <a:srgbClr val="ffff00"/>
              </a:gs>
            </a:gsLst>
            <a:lin ang="5400000"/>
          </a:gradFill>
          <a:ln>
            <a:noFill/>
          </a:ln>
        </p:spPr>
      </p:sp>
      <p:sp>
        <p:nvSpPr>
          <p:cNvPr id="258" name="CustomShape 4"/>
          <p:cNvSpPr/>
          <p:nvPr/>
        </p:nvSpPr>
        <p:spPr>
          <a:xfrm flipV="1" rot="5400000">
            <a:off x="4303440" y="3328560"/>
            <a:ext cx="463320" cy="1274400"/>
          </a:xfrm>
          <a:prstGeom prst="rightArrow">
            <a:avLst>
              <a:gd name="adj1" fmla="val 41000"/>
              <a:gd name="adj2" fmla="val 45394"/>
            </a:avLst>
          </a:prstGeom>
          <a:gradFill>
            <a:gsLst>
              <a:gs pos="0">
                <a:srgbClr val="c2c200"/>
              </a:gs>
              <a:gs pos="100000">
                <a:srgbClr val="ffff00"/>
              </a:gs>
            </a:gsLst>
            <a:lin ang="5400000"/>
          </a:gradFill>
          <a:ln>
            <a:noFill/>
          </a:ln>
        </p:spPr>
      </p:sp>
      <p:sp>
        <p:nvSpPr>
          <p:cNvPr id="259" name="CustomShape 5"/>
          <p:cNvSpPr/>
          <p:nvPr/>
        </p:nvSpPr>
        <p:spPr>
          <a:xfrm>
            <a:off x="7439040" y="2443320"/>
            <a:ext cx="659880" cy="32976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c2c200"/>
              </a:gs>
            </a:gsLst>
            <a:lin ang="0"/>
          </a:gradFill>
          <a:ln>
            <a:noFill/>
          </a:ln>
        </p:spPr>
      </p:sp>
      <p:sp>
        <p:nvSpPr>
          <p:cNvPr id="260" name="CustomShape 6"/>
          <p:cNvSpPr/>
          <p:nvPr/>
        </p:nvSpPr>
        <p:spPr>
          <a:xfrm flipH="1" flipV="1" rot="16200000">
            <a:off x="4240080" y="1339560"/>
            <a:ext cx="466200" cy="1345680"/>
          </a:xfrm>
          <a:prstGeom prst="rightArrow">
            <a:avLst>
              <a:gd name="adj1" fmla="val 44806"/>
              <a:gd name="adj2" fmla="val 39630"/>
            </a:avLst>
          </a:prstGeom>
          <a:gradFill>
            <a:gsLst>
              <a:gs pos="0">
                <a:srgbClr val="ffff00"/>
              </a:gs>
              <a:gs pos="100000">
                <a:srgbClr val="c2c200"/>
              </a:gs>
            </a:gsLst>
            <a:lin ang="5400000"/>
          </a:gradFill>
          <a:ln>
            <a:noFill/>
          </a:ln>
        </p:spPr>
      </p:sp>
      <p:sp>
        <p:nvSpPr>
          <p:cNvPr id="261" name="CustomShape 7"/>
          <p:cNvSpPr/>
          <p:nvPr/>
        </p:nvSpPr>
        <p:spPr>
          <a:xfrm>
            <a:off x="3057480" y="2276640"/>
            <a:ext cx="686880" cy="624960"/>
          </a:xfrm>
          <a:prstGeom prst="rightArrow">
            <a:avLst>
              <a:gd name="adj1" fmla="val 47269"/>
              <a:gd name="adj2" fmla="val 31784"/>
            </a:avLst>
          </a:prstGeom>
          <a:gradFill>
            <a:gsLst>
              <a:gs pos="0">
                <a:srgbClr val="ffff00"/>
              </a:gs>
              <a:gs pos="100000">
                <a:srgbClr val="c2c200"/>
              </a:gs>
            </a:gsLst>
            <a:lin ang="0"/>
          </a:gradFill>
          <a:ln>
            <a:noFill/>
          </a:ln>
        </p:spPr>
      </p:sp>
      <p:sp>
        <p:nvSpPr>
          <p:cNvPr id="262" name="CustomShape 8"/>
          <p:cNvSpPr/>
          <p:nvPr/>
        </p:nvSpPr>
        <p:spPr>
          <a:xfrm flipH="1" flipV="1" rot="16200000">
            <a:off x="6449760" y="1339560"/>
            <a:ext cx="466200" cy="1345680"/>
          </a:xfrm>
          <a:prstGeom prst="rightArrow">
            <a:avLst>
              <a:gd name="adj1" fmla="val 44806"/>
              <a:gd name="adj2" fmla="val 39630"/>
            </a:avLst>
          </a:prstGeom>
          <a:gradFill>
            <a:gsLst>
              <a:gs pos="0">
                <a:srgbClr val="ffff00"/>
              </a:gs>
              <a:gs pos="100000">
                <a:srgbClr val="c2c200"/>
              </a:gs>
            </a:gsLst>
            <a:lin ang="5400000"/>
          </a:gradFill>
          <a:ln>
            <a:noFill/>
          </a:ln>
        </p:spPr>
      </p:sp>
      <p:sp>
        <p:nvSpPr>
          <p:cNvPr id="263" name="CustomShape 9"/>
          <p:cNvSpPr/>
          <p:nvPr/>
        </p:nvSpPr>
        <p:spPr>
          <a:xfrm flipH="1" flipV="1" rot="16200000">
            <a:off x="2078640" y="1430280"/>
            <a:ext cx="474480" cy="1169640"/>
          </a:xfrm>
          <a:prstGeom prst="rightArrow">
            <a:avLst>
              <a:gd name="adj1" fmla="val 48444"/>
              <a:gd name="adj2" fmla="val 39421"/>
            </a:avLst>
          </a:prstGeom>
          <a:gradFill>
            <a:gsLst>
              <a:gs pos="0">
                <a:srgbClr val="ffff00"/>
              </a:gs>
              <a:gs pos="100000">
                <a:srgbClr val="c2c200"/>
              </a:gs>
            </a:gsLst>
            <a:lin ang="5400000"/>
          </a:gradFill>
          <a:ln>
            <a:noFill/>
          </a:ln>
        </p:spPr>
      </p:sp>
      <p:sp>
        <p:nvSpPr>
          <p:cNvPr id="264" name="CustomShape 10"/>
          <p:cNvSpPr/>
          <p:nvPr/>
        </p:nvSpPr>
        <p:spPr>
          <a:xfrm>
            <a:off x="1405080" y="622440"/>
            <a:ext cx="6346440" cy="117612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a98653"/>
              </a:gs>
              <a:gs pos="50000">
                <a:srgbClr val="ffca7d"/>
              </a:gs>
              <a:gs pos="100000">
                <a:srgbClr val="a98653"/>
              </a:gs>
            </a:gsLst>
            <a:lin ang="0"/>
          </a:gradFill>
          <a:ln w="9360">
            <a:solidFill>
              <a:srgbClr val="ffcc00"/>
            </a:solidFill>
            <a:miter/>
          </a:ln>
        </p:spPr>
      </p:sp>
      <p:sp>
        <p:nvSpPr>
          <p:cNvPr id="265" name="CustomShape 11"/>
          <p:cNvSpPr/>
          <p:nvPr/>
        </p:nvSpPr>
        <p:spPr>
          <a:xfrm flipV="1" rot="5400000">
            <a:off x="2058840" y="3328560"/>
            <a:ext cx="463320" cy="1274400"/>
          </a:xfrm>
          <a:prstGeom prst="rightArrow">
            <a:avLst>
              <a:gd name="adj1" fmla="val 41000"/>
              <a:gd name="adj2" fmla="val 45394"/>
            </a:avLst>
          </a:prstGeom>
          <a:gradFill>
            <a:gsLst>
              <a:gs pos="0">
                <a:srgbClr val="c2c200"/>
              </a:gs>
              <a:gs pos="100000">
                <a:srgbClr val="ffff00"/>
              </a:gs>
            </a:gsLst>
            <a:lin ang="5400000"/>
          </a:gradFill>
          <a:ln>
            <a:noFill/>
          </a:ln>
        </p:spPr>
      </p:sp>
      <p:sp>
        <p:nvSpPr>
          <p:cNvPr id="266" name="CustomShape 12"/>
          <p:cNvSpPr/>
          <p:nvPr/>
        </p:nvSpPr>
        <p:spPr>
          <a:xfrm>
            <a:off x="3357720" y="1036800"/>
            <a:ext cx="2179440" cy="437760"/>
          </a:xfrm>
          <a:prstGeom prst="rect">
            <a:avLst/>
          </a:prstGeom>
          <a:noFill/>
          <a:ln>
            <a:noFill/>
          </a:ln>
        </p:spPr>
        <p:txBody>
          <a:bodyPr lIns="18000" rIns="18000" tIns="0" bIns="0"/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Стратегия управления бизнес-процессами</a:t>
            </a:r>
            <a:endParaRPr/>
          </a:p>
        </p:txBody>
      </p:sp>
      <p:sp>
        <p:nvSpPr>
          <p:cNvPr id="267" name="CustomShape 13"/>
          <p:cNvSpPr/>
          <p:nvPr/>
        </p:nvSpPr>
        <p:spPr>
          <a:xfrm>
            <a:off x="1569960" y="4176720"/>
            <a:ext cx="5866920" cy="631440"/>
          </a:xfrm>
          <a:prstGeom prst="rect">
            <a:avLst/>
          </a:prstGeom>
          <a:gradFill>
            <a:gsLst>
              <a:gs pos="0">
                <a:srgbClr val="dbba79"/>
              </a:gs>
              <a:gs pos="50000">
                <a:srgbClr val="ffd98d"/>
              </a:gs>
              <a:gs pos="100000">
                <a:srgbClr val="dbba79"/>
              </a:gs>
            </a:gsLst>
            <a:lin ang="0"/>
          </a:gradFill>
          <a:ln w="9360">
            <a:solidFill>
              <a:srgbClr val="996633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Инструментальные средства для разработки стратегии управления бизнес-процессами, их описания, анализа, оптимизации</a:t>
            </a: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 и документирования</a:t>
            </a:r>
            <a:endParaRPr/>
          </a:p>
        </p:txBody>
      </p:sp>
      <p:sp>
        <p:nvSpPr>
          <p:cNvPr id="268" name="CustomShape 14"/>
          <p:cNvSpPr/>
          <p:nvPr/>
        </p:nvSpPr>
        <p:spPr>
          <a:xfrm>
            <a:off x="1569960" y="4809960"/>
            <a:ext cx="5866920" cy="577440"/>
          </a:xfrm>
          <a:prstGeom prst="rect">
            <a:avLst/>
          </a:prstGeom>
          <a:gradFill>
            <a:gsLst>
              <a:gs pos="0">
                <a:srgbClr val="dcb465"/>
              </a:gs>
              <a:gs pos="50000">
                <a:srgbClr val="ffd175"/>
              </a:gs>
              <a:gs pos="100000">
                <a:srgbClr val="dcb465"/>
              </a:gs>
            </a:gsLst>
            <a:lin ang="0"/>
          </a:gradFill>
          <a:ln w="9360">
            <a:solidFill>
              <a:srgbClr val="996633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Инструментальные средства, обеспечивающие информационную инфраструктуру бизнес-процессов</a:t>
            </a:r>
            <a:endParaRPr/>
          </a:p>
        </p:txBody>
      </p:sp>
      <p:sp>
        <p:nvSpPr>
          <p:cNvPr id="269" name="CustomShape 15"/>
          <p:cNvSpPr/>
          <p:nvPr/>
        </p:nvSpPr>
        <p:spPr>
          <a:xfrm>
            <a:off x="5262480" y="2281320"/>
            <a:ext cx="686880" cy="624960"/>
          </a:xfrm>
          <a:prstGeom prst="rightArrow">
            <a:avLst>
              <a:gd name="adj1" fmla="val 47269"/>
              <a:gd name="adj2" fmla="val 31784"/>
            </a:avLst>
          </a:prstGeom>
          <a:gradFill>
            <a:gsLst>
              <a:gs pos="0">
                <a:srgbClr val="ffff00"/>
              </a:gs>
              <a:gs pos="100000">
                <a:srgbClr val="c2c200"/>
              </a:gs>
            </a:gsLst>
            <a:lin ang="0"/>
          </a:gradFill>
          <a:ln>
            <a:noFill/>
          </a:ln>
        </p:spPr>
      </p:sp>
      <p:sp>
        <p:nvSpPr>
          <p:cNvPr id="270" name="CustomShape 16"/>
          <p:cNvSpPr/>
          <p:nvPr/>
        </p:nvSpPr>
        <p:spPr>
          <a:xfrm rot="5400000">
            <a:off x="7375680" y="2841480"/>
            <a:ext cx="1123560" cy="32832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dbdb00"/>
              </a:gs>
            </a:gsLst>
            <a:lin ang="5400000"/>
          </a:gradFill>
          <a:ln>
            <a:noFill/>
          </a:ln>
        </p:spPr>
      </p:sp>
      <p:sp>
        <p:nvSpPr>
          <p:cNvPr id="271" name="CustomShape 17"/>
          <p:cNvSpPr/>
          <p:nvPr/>
        </p:nvSpPr>
        <p:spPr>
          <a:xfrm flipV="1" rot="5400000">
            <a:off x="485640" y="2864880"/>
            <a:ext cx="1076040" cy="32832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dbdb00"/>
              </a:gs>
            </a:gsLst>
            <a:lin ang="5400000"/>
          </a:gradFill>
          <a:ln>
            <a:noFill/>
          </a:ln>
        </p:spPr>
      </p:sp>
      <p:sp>
        <p:nvSpPr>
          <p:cNvPr id="272" name="CustomShape 18"/>
          <p:cNvSpPr/>
          <p:nvPr/>
        </p:nvSpPr>
        <p:spPr>
          <a:xfrm>
            <a:off x="855720" y="2279520"/>
            <a:ext cx="725040" cy="624960"/>
          </a:xfrm>
          <a:prstGeom prst="rightArrow">
            <a:avLst>
              <a:gd name="adj1" fmla="val 47269"/>
              <a:gd name="adj2" fmla="val 33546"/>
            </a:avLst>
          </a:prstGeom>
          <a:gradFill>
            <a:gsLst>
              <a:gs pos="0">
                <a:srgbClr val="ffff00"/>
              </a:gs>
              <a:gs pos="100000">
                <a:srgbClr val="c2c200"/>
              </a:gs>
            </a:gsLst>
            <a:lin ang="0"/>
          </a:gradFill>
          <a:ln>
            <a:noFill/>
          </a:ln>
        </p:spPr>
      </p:sp>
      <p:sp>
        <p:nvSpPr>
          <p:cNvPr id="273" name="CustomShape 19"/>
          <p:cNvSpPr/>
          <p:nvPr/>
        </p:nvSpPr>
        <p:spPr>
          <a:xfrm>
            <a:off x="892080" y="3240000"/>
            <a:ext cx="7206840" cy="328320"/>
          </a:xfrm>
          <a:prstGeom prst="rect">
            <a:avLst/>
          </a:prstGeom>
          <a:gradFill>
            <a:gsLst>
              <a:gs pos="0">
                <a:srgbClr val="dbdb00"/>
              </a:gs>
              <a:gs pos="100000">
                <a:srgbClr val="ffff00"/>
              </a:gs>
            </a:gsLst>
            <a:lin ang="0"/>
          </a:gradFill>
          <a:ln>
            <a:noFill/>
          </a:ln>
        </p:spPr>
      </p:sp>
      <p:sp>
        <p:nvSpPr>
          <p:cNvPr id="274" name="CustomShape 20"/>
          <p:cNvSpPr/>
          <p:nvPr/>
        </p:nvSpPr>
        <p:spPr>
          <a:xfrm>
            <a:off x="5951520" y="2246400"/>
            <a:ext cx="1485360" cy="1485360"/>
          </a:xfrm>
          <a:prstGeom prst="rect">
            <a:avLst/>
          </a:prstGeom>
          <a:gradFill>
            <a:gsLst>
              <a:gs pos="0">
                <a:srgbClr val="c2c200"/>
              </a:gs>
              <a:gs pos="50000">
                <a:srgbClr val="ffff00"/>
              </a:gs>
              <a:gs pos="100000">
                <a:srgbClr val="c2c200"/>
              </a:gs>
            </a:gsLst>
            <a:lin ang="0"/>
          </a:gradFill>
          <a:ln w="9360">
            <a:solidFill>
              <a:srgbClr val="cc9900"/>
            </a:solidFill>
            <a:miter/>
          </a:ln>
        </p:spPr>
        <p:txBody>
          <a:bodyPr lIns="18000" rIns="18000" tIns="10800" bIns="10800" anchor="ctr" anchorCtr="1"/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Методология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оптимизации            бизнес-процессов</a:t>
            </a:r>
            <a:endParaRPr/>
          </a:p>
        </p:txBody>
      </p:sp>
      <p:sp>
        <p:nvSpPr>
          <p:cNvPr id="275" name="CustomShape 21"/>
          <p:cNvSpPr/>
          <p:nvPr/>
        </p:nvSpPr>
        <p:spPr>
          <a:xfrm>
            <a:off x="3765600" y="2246400"/>
            <a:ext cx="1483920" cy="1485360"/>
          </a:xfrm>
          <a:prstGeom prst="rect">
            <a:avLst/>
          </a:prstGeom>
          <a:gradFill>
            <a:gsLst>
              <a:gs pos="0">
                <a:srgbClr val="c2c200"/>
              </a:gs>
              <a:gs pos="50000">
                <a:srgbClr val="ffff00"/>
              </a:gs>
              <a:gs pos="100000">
                <a:srgbClr val="c2c200"/>
              </a:gs>
            </a:gsLst>
            <a:lin ang="0"/>
          </a:gradFill>
          <a:ln w="9360">
            <a:solidFill>
              <a:srgbClr val="cc9900"/>
            </a:solidFill>
            <a:miter/>
          </a:ln>
        </p:spPr>
        <p:txBody>
          <a:bodyPr lIns="18000" rIns="18000" tIns="10800" bIns="10800" anchor="ctr" anchorCtr="1"/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Методология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анализа            бизнес-процессов</a:t>
            </a:r>
            <a:endParaRPr/>
          </a:p>
        </p:txBody>
      </p:sp>
      <p:sp>
        <p:nvSpPr>
          <p:cNvPr id="276" name="CustomShape 22"/>
          <p:cNvSpPr/>
          <p:nvPr/>
        </p:nvSpPr>
        <p:spPr>
          <a:xfrm>
            <a:off x="1569960" y="2246400"/>
            <a:ext cx="1485360" cy="1485360"/>
          </a:xfrm>
          <a:prstGeom prst="rect">
            <a:avLst/>
          </a:prstGeom>
          <a:gradFill>
            <a:gsLst>
              <a:gs pos="0">
                <a:srgbClr val="c2c200"/>
              </a:gs>
              <a:gs pos="50000">
                <a:srgbClr val="ffff00"/>
              </a:gs>
              <a:gs pos="100000">
                <a:srgbClr val="c2c200"/>
              </a:gs>
            </a:gsLst>
            <a:lin ang="0"/>
          </a:gradFill>
          <a:ln w="9360">
            <a:solidFill>
              <a:srgbClr val="cc9900"/>
            </a:solidFill>
            <a:miter/>
          </a:ln>
        </p:spPr>
        <p:txBody>
          <a:bodyPr lIns="18000" rIns="18000" tIns="10800" bIns="10800" anchor="ctr" anchorCtr="1"/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Методология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моделирования бизнес-процессов</a:t>
            </a:r>
            <a:endParaRPr/>
          </a:p>
        </p:txBody>
      </p:sp>
      <p:sp>
        <p:nvSpPr>
          <p:cNvPr id="277" name="CustomShape 23"/>
          <p:cNvSpPr/>
          <p:nvPr/>
        </p:nvSpPr>
        <p:spPr>
          <a:xfrm>
            <a:off x="1569960" y="5389560"/>
            <a:ext cx="5866920" cy="630000"/>
          </a:xfrm>
          <a:prstGeom prst="rect">
            <a:avLst/>
          </a:prstGeom>
          <a:gradFill>
            <a:gsLst>
              <a:gs pos="0">
                <a:srgbClr val="dcb058"/>
              </a:gs>
              <a:gs pos="50000">
                <a:srgbClr val="ffcc66"/>
              </a:gs>
              <a:gs pos="100000">
                <a:srgbClr val="dcb058"/>
              </a:gs>
            </a:gsLst>
            <a:lin ang="0"/>
          </a:gradFill>
          <a:ln w="9360">
            <a:solidFill>
              <a:srgbClr val="996633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"/>
                <a:ea typeface="Microsoft YaHei"/>
              </a:rPr>
              <a:t>Инструментальные средства, обеспечивающие протекание бизнес-процессов (технология Workflow)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4200" y="188640"/>
            <a:ext cx="9109440" cy="624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Palatino Linotype"/>
                <a:ea typeface="Helvetica-Bold"/>
              </a:rPr>
              <a:t>ХАРАКТЕРНЫЕ ЧЕРТЫ ПРОЦЕССНОГО УПРАВЛЕНИЯ: </a:t>
            </a:r>
            <a:endParaRPr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Helvetica-Bold"/>
              </a:rPr>
              <a:t>гибкая структура;</a:t>
            </a:r>
            <a:endParaRPr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Helvetica-Bold"/>
              </a:rPr>
              <a:t>динамичные задачи;</a:t>
            </a:r>
            <a:endParaRPr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Helvetica-Bold"/>
              </a:rPr>
              <a:t>готовность к изменениям;</a:t>
            </a:r>
            <a:endParaRPr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Helvetica-Bold"/>
              </a:rPr>
              <a:t>власть базируется на знании и опыте;</a:t>
            </a:r>
            <a:endParaRPr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Helvetica-Bold"/>
              </a:rPr>
              <a:t>самоконтроль и контроль коллег;</a:t>
            </a:r>
            <a:endParaRPr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Helvetica-Bold"/>
              </a:rPr>
              <a:t>многонаправленность коммуникаций.</a:t>
            </a:r>
            <a:endParaRPr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Helvetica-Bold"/>
              </a:rPr>
              <a:t>способы устранения сбоев и неполадок;</a:t>
            </a:r>
            <a:endParaRPr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Helvetica-Bold"/>
              </a:rPr>
              <a:t>методы проведения текущего контроля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Palatino Linotype"/>
                <a:ea typeface="Times New Roman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ОСНОВНЫЕ ФАКТОРЫ ВНЕДРЕНИЯ СИСТЕМЫ ПРОЦЕССНОГО УПРАВЛЕНИЯ: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b="1"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Наличие концепции</a:t>
            </a:r>
            <a:r>
              <a:rPr lang="ru-RU" sz="2000">
                <a:solidFill>
                  <a:srgbClr val="000000"/>
                </a:solidFill>
                <a:latin typeface="Palatino Linotype"/>
                <a:ea typeface="Times New Roman"/>
              </a:rPr>
              <a:t> (цели и задачи, принципы их достижения)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Наличие </a:t>
            </a:r>
            <a:r>
              <a:rPr b="1"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документированной системы процессов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Наличие </a:t>
            </a:r>
            <a:r>
              <a:rPr b="1"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нормативной базы (регламентов)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Наличие </a:t>
            </a:r>
            <a:r>
              <a:rPr b="1"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механизма реализации регламентов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b="1" lang="ru-RU" sz="2000">
                <a:solidFill>
                  <a:srgbClr val="000000"/>
                </a:solidFill>
                <a:latin typeface="Palatino Linotype"/>
                <a:ea typeface="Times New Roman"/>
              </a:rPr>
              <a:t>Наличие у персонала знаний</a:t>
            </a:r>
            <a:r>
              <a:rPr lang="ru-RU" sz="2000">
                <a:solidFill>
                  <a:srgbClr val="000000"/>
                </a:solidFill>
                <a:latin typeface="Palatino Linotype"/>
                <a:ea typeface="Times New Roman"/>
              </a:rPr>
              <a:t> и навыков в рамках концепции, документации, регламентов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b="1" lang="ru-RU" sz="2000">
                <a:solidFill>
                  <a:srgbClr val="000000"/>
                </a:solidFill>
                <a:latin typeface="Palatino Linotype"/>
                <a:ea typeface="Times New Roman"/>
              </a:rPr>
              <a:t>Соблюдение требований</a:t>
            </a:r>
            <a:r>
              <a:rPr lang="ru-RU" sz="2000">
                <a:solidFill>
                  <a:srgbClr val="000000"/>
                </a:solidFill>
                <a:latin typeface="Palatino Linotype"/>
                <a:ea typeface="Times New Roman"/>
              </a:rPr>
              <a:t> системы всеми вовлеченными сторонами (участниками процессов)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735BB29B-6A50-4DC9-888C-3EF22119D064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914400" y="152280"/>
            <a:ext cx="7484760" cy="52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3366cc"/>
                </a:solidFill>
                <a:latin typeface="Arial"/>
                <a:ea typeface="Microsoft YaHei"/>
              </a:rPr>
              <a:t>Процессное управление организацией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842040" y="1268640"/>
            <a:ext cx="7703640" cy="2231280"/>
          </a:xfrm>
          <a:prstGeom prst="rect">
            <a:avLst/>
          </a:prstGeom>
          <a:solidFill>
            <a:srgbClr val="ffffb7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 sz="2000">
                <a:solidFill>
                  <a:srgbClr val="000000"/>
                </a:solidFill>
                <a:latin typeface="Arial"/>
                <a:ea typeface="Microsoft YaHei"/>
              </a:rPr>
              <a:t>Процесс – 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фундаментальное свойство организации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 sz="2000">
                <a:solidFill>
                  <a:srgbClr val="000000"/>
                </a:solidFill>
                <a:latin typeface="Arial"/>
                <a:ea typeface="Microsoft YaHei"/>
              </a:rPr>
              <a:t>Процессный подход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 – это систематическая идентификация и менеджмент применяемых организацией процессов, и особенно взаимодействия таких процессов (ИСО 9000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 sz="2000">
                <a:solidFill>
                  <a:srgbClr val="000000"/>
                </a:solidFill>
                <a:latin typeface="Arial"/>
                <a:ea typeface="Microsoft YaHei"/>
              </a:rPr>
              <a:t>Процессное управление 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– планомерная деятельность по  формированию целенаправленного поведения организации посредством выделения, описания и менеджмента системы взаимосвязанных и взаимодополняющих процессов организации и их ресурсного окружения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73000" y="549360"/>
            <a:ext cx="7318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
</a:t>
            </a: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УПРАВЛЕНИЮ ПРЕДПРИЯТИЕМ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279360" y="1528920"/>
            <a:ext cx="8507160" cy="226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На предприятии в обязательном порядке обеспечивается УПРАВЛЕНИЕ – целенаправленное изменение параметров предприятия с целью более эффективного выполнения процессов.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Управление предполагает ИНФОРМАЦИОННОЕ ВЗАИМОДЕЙСТВИЕ участников, выражающееся в генерации, сборе, накоплении, агрегации, обработке, транспортировке и представлении информации.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DA460480-EAA6-4496-AD2D-70CFDA7B8AAE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pic>
        <p:nvPicPr>
          <p:cNvPr id="56" name="Pictur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1160" y="3736800"/>
            <a:ext cx="3297960" cy="2746080"/>
          </a:xfrm>
          <a:prstGeom prst="rect">
            <a:avLst/>
          </a:prstGeom>
          <a:ln>
            <a:noFill/>
          </a:ln>
        </p:spPr>
      </p:pic>
      <p:pic>
        <p:nvPicPr>
          <p:cNvPr id="57" name="Picture 8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17200" y="3736800"/>
            <a:ext cx="3624480" cy="27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73000" y="549360"/>
            <a:ext cx="7318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ДВА ОСНОВНЫХ ПОДХОДА </a:t>
            </a: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
</a:t>
            </a: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К УПРАВЛЕНИЮ ОРГАНИЗАЦИЕЙ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279360" y="1528920"/>
            <a:ext cx="8507160" cy="194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b="1" lang="ru-RU">
                <a:solidFill>
                  <a:srgbClr val="ff0000"/>
                </a:solidFill>
                <a:latin typeface="Arial"/>
                <a:ea typeface="Microsoft YaHei"/>
              </a:rPr>
              <a:t>ОРИЕНТАЦИЯ НА ОРГАНИЗАЦИОННУЮ СТРУКТУРУ И ФУНКЦИИ ПОДРАЗДЕЛЕНИЙ </a:t>
            </a: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ФУНКЦИОНАЛЬНО-ОРИЕНТИРОВАННАЯ ОРГАНИЗАЦИЯ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b="1" lang="ru-RU">
                <a:solidFill>
                  <a:srgbClr val="009900"/>
                </a:solidFill>
                <a:latin typeface="Arial"/>
                <a:ea typeface="Microsoft YaHei"/>
              </a:rPr>
              <a:t>ОРИЕНТАЦИЯ НА ПРОЦЕССЫ И ПОТРЕБИТЕЛЕЙ ИХ РЕЗУЛЬТАТОВ</a:t>
            </a: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 – </a:t>
            </a: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ПРОЦЕССНО-ОРИЕНТИРОВАННАЯ ИЛИ «ПРОЦЕССНАЯ» ОРГАНИЗАЦИЯ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23018D99-80DD-4B2F-BD25-A5F989A57DD1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pic>
        <p:nvPicPr>
          <p:cNvPr id="6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71640" y="3319560"/>
            <a:ext cx="5051160" cy="30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1536BEA4-93DE-4B3F-A130-6FC396E7BC4C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163440"/>
            <a:ext cx="8229240" cy="94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3366cc"/>
                </a:solidFill>
                <a:latin typeface="Arial"/>
                <a:ea typeface="Microsoft YaHei"/>
              </a:rPr>
              <a:t>Функционально-ориентированная организация</a:t>
            </a: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216000" y="4446720"/>
            <a:ext cx="8712000" cy="155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СТРОГАЯ ИЕРАРХИЧЕСКАЯ СТРУКТУРА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РАЗДЕЛЕНИЕ ТРУДА В СООТВЕТСТВИИ СО СПЕЦИФИКОЙ ВЫПОЛНЯЕМЫХ ФУНКЦИЙ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ИНФОРМАЦИОННЫЕ ПОТОКИ: 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ОТ РУКОВОДИТЕЛЯ К ПОДЧИНЕННЫМ – УКАЗАНИЯ, 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ОТ ПОДЧИНЕННЫХ К РУКОВОДИТЕЛЮ – ОТЧЕТЫ ПО ИХ ВЫПОЛНЕНИЮ</a:t>
            </a:r>
            <a:endParaRPr/>
          </a:p>
        </p:txBody>
      </p:sp>
      <p:pic>
        <p:nvPicPr>
          <p:cNvPr id="6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2360" y="1008000"/>
            <a:ext cx="5765400" cy="323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708660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3178A8A8-8ACD-4D67-A43A-66605110AEA5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204840" y="382680"/>
            <a:ext cx="8781840" cy="4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500">
                <a:solidFill>
                  <a:srgbClr val="3366cc"/>
                </a:solidFill>
                <a:latin typeface="Arial"/>
                <a:ea typeface="Microsoft YaHei"/>
              </a:rPr>
              <a:t>Функционально-ориентированная организация</a:t>
            </a:r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225360" y="885960"/>
            <a:ext cx="5476680" cy="520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ru-RU" sz="1600">
                <a:solidFill>
                  <a:srgbClr val="000000"/>
                </a:solidFill>
                <a:latin typeface="Arial"/>
                <a:ea typeface="Microsoft YaHei"/>
              </a:rPr>
              <a:t>Недостатки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отсутствие всяческой гибкости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ориентация на вышестоящего начальника подразделения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отсутствие или слабость горизонтальных связей между подразделениями внутри одного предприятия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сопротивление изменениям и нововведениям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«привыкание» работников к механическому труду и ограниченному количеству операций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нет инициативности у работников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мотивация диктуется выполнением команд или предписаний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неустойчивость при изменении внешних условий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потенциальная конфликтность между подразделениями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нет заинтересованности работников в конечном результате, поскольку их интересы ограничены рамками подразделения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1600">
                <a:solidFill>
                  <a:srgbClr val="000000"/>
                </a:solidFill>
                <a:latin typeface="Arial"/>
                <a:ea typeface="Microsoft YaHei"/>
              </a:rPr>
              <a:t>большие затраты связаны с коммуникацией и координацией функциональных подразделений.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69" name="CustomShape 4"/>
          <p:cNvSpPr/>
          <p:nvPr/>
        </p:nvSpPr>
        <p:spPr>
          <a:xfrm>
            <a:off x="6357960" y="3193920"/>
            <a:ext cx="1080" cy="1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70" name="CustomShape 5"/>
          <p:cNvSpPr/>
          <p:nvPr/>
        </p:nvSpPr>
        <p:spPr>
          <a:xfrm>
            <a:off x="6357960" y="3209760"/>
            <a:ext cx="1203120" cy="118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1" name="CustomShape 6"/>
          <p:cNvSpPr/>
          <p:nvPr/>
        </p:nvSpPr>
        <p:spPr>
          <a:xfrm>
            <a:off x="6392880" y="3332160"/>
            <a:ext cx="1060200" cy="10364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2" name="CustomShape 7"/>
          <p:cNvSpPr/>
          <p:nvPr/>
        </p:nvSpPr>
        <p:spPr>
          <a:xfrm>
            <a:off x="6570720" y="3957480"/>
            <a:ext cx="704520" cy="33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3" name="CustomShape 8"/>
          <p:cNvSpPr/>
          <p:nvPr/>
        </p:nvSpPr>
        <p:spPr>
          <a:xfrm>
            <a:off x="6816600" y="3652920"/>
            <a:ext cx="210600" cy="2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4" name="CustomShape 9"/>
          <p:cNvSpPr/>
          <p:nvPr/>
        </p:nvSpPr>
        <p:spPr>
          <a:xfrm>
            <a:off x="6694560" y="3454560"/>
            <a:ext cx="441000" cy="12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5" name="CustomShape 10"/>
          <p:cNvSpPr/>
          <p:nvPr/>
        </p:nvSpPr>
        <p:spPr>
          <a:xfrm>
            <a:off x="7277040" y="3316320"/>
            <a:ext cx="104400" cy="9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6" name="CustomShape 11"/>
          <p:cNvSpPr/>
          <p:nvPr/>
        </p:nvSpPr>
        <p:spPr>
          <a:xfrm>
            <a:off x="7064280" y="3240000"/>
            <a:ext cx="104400" cy="9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7" name="CustomShape 12"/>
          <p:cNvSpPr/>
          <p:nvPr/>
        </p:nvSpPr>
        <p:spPr>
          <a:xfrm>
            <a:off x="6746760" y="3240000"/>
            <a:ext cx="85320" cy="741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13"/>
          <p:cNvSpPr/>
          <p:nvPr/>
        </p:nvSpPr>
        <p:spPr>
          <a:xfrm>
            <a:off x="6481800" y="3300480"/>
            <a:ext cx="87120" cy="9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9" name="CustomShape 14"/>
          <p:cNvSpPr/>
          <p:nvPr/>
        </p:nvSpPr>
        <p:spPr>
          <a:xfrm>
            <a:off x="7170840" y="3805200"/>
            <a:ext cx="353520" cy="471240"/>
          </a:xfrm>
          <a:prstGeom prst="rect">
            <a:avLst/>
          </a:prstGeom>
          <a:solidFill>
            <a:srgbClr val="999999"/>
          </a:solidFill>
          <a:ln>
            <a:noFill/>
          </a:ln>
        </p:spPr>
      </p:sp>
      <p:sp>
        <p:nvSpPr>
          <p:cNvPr id="80" name="CustomShape 15"/>
          <p:cNvSpPr/>
          <p:nvPr/>
        </p:nvSpPr>
        <p:spPr>
          <a:xfrm>
            <a:off x="7153200" y="3683160"/>
            <a:ext cx="87120" cy="120240"/>
          </a:xfrm>
          <a:prstGeom prst="rect">
            <a:avLst/>
          </a:prstGeom>
          <a:solidFill>
            <a:srgbClr val="999999"/>
          </a:solidFill>
          <a:ln>
            <a:noFill/>
          </a:ln>
        </p:spPr>
      </p:sp>
      <p:sp>
        <p:nvSpPr>
          <p:cNvPr id="81" name="CustomShape 16"/>
          <p:cNvSpPr/>
          <p:nvPr/>
        </p:nvSpPr>
        <p:spPr>
          <a:xfrm>
            <a:off x="7207200" y="3362400"/>
            <a:ext cx="191880" cy="288720"/>
          </a:xfrm>
          <a:prstGeom prst="rect">
            <a:avLst/>
          </a:prstGeom>
          <a:solidFill>
            <a:srgbClr val="999999"/>
          </a:solidFill>
          <a:ln>
            <a:noFill/>
          </a:ln>
        </p:spPr>
      </p:sp>
      <p:sp>
        <p:nvSpPr>
          <p:cNvPr id="82" name="CustomShape 17"/>
          <p:cNvSpPr/>
          <p:nvPr/>
        </p:nvSpPr>
        <p:spPr>
          <a:xfrm>
            <a:off x="7445160" y="3171960"/>
            <a:ext cx="1461240" cy="579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600">
                <a:solidFill>
                  <a:srgbClr val="000000"/>
                </a:solidFill>
                <a:latin typeface="Arial Narrow"/>
                <a:ea typeface="Microsoft YaHei"/>
              </a:rPr>
              <a:t>Начальник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600">
                <a:solidFill>
                  <a:srgbClr val="000000"/>
                </a:solidFill>
                <a:latin typeface="Arial Narrow"/>
                <a:ea typeface="Microsoft YaHei"/>
              </a:rPr>
              <a:t>подразделения</a:t>
            </a:r>
            <a:endParaRPr/>
          </a:p>
        </p:txBody>
      </p:sp>
      <p:sp>
        <p:nvSpPr>
          <p:cNvPr id="83" name="CustomShape 18"/>
          <p:cNvSpPr/>
          <p:nvPr/>
        </p:nvSpPr>
        <p:spPr>
          <a:xfrm>
            <a:off x="5457960" y="4468680"/>
            <a:ext cx="1217160" cy="75204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84" name="Line 19"/>
          <p:cNvSpPr/>
          <p:nvPr/>
        </p:nvSpPr>
        <p:spPr>
          <a:xfrm>
            <a:off x="5578200" y="4616280"/>
            <a:ext cx="0" cy="442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85" name="CustomShape 20"/>
          <p:cNvSpPr/>
          <p:nvPr/>
        </p:nvSpPr>
        <p:spPr>
          <a:xfrm>
            <a:off x="5705640" y="4683240"/>
            <a:ext cx="566640" cy="27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Отдел</a:t>
            </a:r>
            <a:endParaRPr/>
          </a:p>
        </p:txBody>
      </p:sp>
      <p:sp>
        <p:nvSpPr>
          <p:cNvPr id="86" name="CustomShape 21"/>
          <p:cNvSpPr/>
          <p:nvPr/>
        </p:nvSpPr>
        <p:spPr>
          <a:xfrm>
            <a:off x="7481880" y="4583160"/>
            <a:ext cx="1230120" cy="644040"/>
          </a:xfrm>
          <a:prstGeom prst="roundRect">
            <a:avLst>
              <a:gd name="adj" fmla="val 14704"/>
            </a:avLst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87" name="CustomShape 22"/>
          <p:cNvSpPr/>
          <p:nvPr/>
        </p:nvSpPr>
        <p:spPr>
          <a:xfrm>
            <a:off x="7210440" y="4468680"/>
            <a:ext cx="1228320" cy="644040"/>
          </a:xfrm>
          <a:prstGeom prst="roundRect">
            <a:avLst>
              <a:gd name="adj" fmla="val 14704"/>
            </a:avLst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88" name="CustomShape 23"/>
          <p:cNvSpPr/>
          <p:nvPr/>
        </p:nvSpPr>
        <p:spPr>
          <a:xfrm>
            <a:off x="7468920" y="4608360"/>
            <a:ext cx="626040" cy="45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Задачи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200">
                <a:solidFill>
                  <a:srgbClr val="000000"/>
                </a:solidFill>
                <a:latin typeface="Arial Narrow"/>
                <a:ea typeface="Microsoft YaHei"/>
              </a:rPr>
              <a:t>отдела</a:t>
            </a:r>
            <a:endParaRPr/>
          </a:p>
        </p:txBody>
      </p:sp>
      <p:sp>
        <p:nvSpPr>
          <p:cNvPr id="89" name="CustomShape 24"/>
          <p:cNvSpPr/>
          <p:nvPr/>
        </p:nvSpPr>
        <p:spPr>
          <a:xfrm>
            <a:off x="6111720" y="5545080"/>
            <a:ext cx="1080" cy="1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pic>
        <p:nvPicPr>
          <p:cNvPr id="90" name="Picture 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19800" y="1216080"/>
            <a:ext cx="2236320" cy="149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F7BA60B3-0844-40B4-BB15-65D6E693E3F3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176400" y="142920"/>
            <a:ext cx="7911720" cy="94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3366cc"/>
                </a:solidFill>
                <a:latin typeface="Arial"/>
                <a:ea typeface="Microsoft YaHei"/>
              </a:rPr>
              <a:t>Противоречие между функциональными отделами и процессами организации</a:t>
            </a:r>
            <a:endParaRPr/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6400" y="1088280"/>
            <a:ext cx="8488080" cy="403200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812520" y="5175000"/>
            <a:ext cx="7560360" cy="1005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2000">
                <a:solidFill>
                  <a:srgbClr val="ff0000"/>
                </a:solidFill>
                <a:latin typeface="Arial"/>
                <a:ea typeface="Microsoft YaHei"/>
              </a:rPr>
              <a:t>Управляющие воздействия направлены «сверху вниз», на подразделения в рамках их функций, а процессы идут «горизонтально» через разные подразделения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64F2807C-CD9A-41D2-B723-6E953A982176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3280" y="3311640"/>
            <a:ext cx="8056080" cy="241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Организация</a:t>
            </a: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 - группа работников и необходимых средств с распределением ответственности, полномочий и взаимоотношений (ИСО 9000:2000)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Организация</a:t>
            </a:r>
            <a:r>
              <a:rPr lang="ru-RU">
                <a:solidFill>
                  <a:srgbClr val="000000"/>
                </a:solidFill>
                <a:latin typeface="Arial"/>
                <a:ea typeface="Microsoft YaHei"/>
              </a:rPr>
              <a:t> – систематизированное, сознательное объединение действий людей, преследующих достижение определенных целей посредством выполнения определенных действий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>
                <a:solidFill>
                  <a:srgbClr val="000000"/>
                </a:solidFill>
                <a:latin typeface="Arial"/>
                <a:ea typeface="Microsoft YaHei"/>
              </a:rPr>
              <a:t>Организация – сложная социальная технико-экономическая система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3502440" y="825480"/>
            <a:ext cx="59040" cy="305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 Narrow"/>
                <a:ea typeface="Microsoft YaHei"/>
              </a:rPr>
              <a:t> 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3046320" y="1986120"/>
            <a:ext cx="255240" cy="26172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99" name="CustomShape 5"/>
          <p:cNvSpPr/>
          <p:nvPr/>
        </p:nvSpPr>
        <p:spPr>
          <a:xfrm>
            <a:off x="2081160" y="2249640"/>
            <a:ext cx="255240" cy="261720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00" name="CustomShape 6"/>
          <p:cNvSpPr/>
          <p:nvPr/>
        </p:nvSpPr>
        <p:spPr>
          <a:xfrm>
            <a:off x="2081160" y="1655640"/>
            <a:ext cx="255240" cy="26172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01" name="CustomShape 7"/>
          <p:cNvSpPr/>
          <p:nvPr/>
        </p:nvSpPr>
        <p:spPr>
          <a:xfrm>
            <a:off x="1224000" y="1986120"/>
            <a:ext cx="255240" cy="26172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02" name="CustomShape 8"/>
          <p:cNvSpPr/>
          <p:nvPr/>
        </p:nvSpPr>
        <p:spPr>
          <a:xfrm>
            <a:off x="2533680" y="1986120"/>
            <a:ext cx="318600" cy="26172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</p:sp>
      <p:sp>
        <p:nvSpPr>
          <p:cNvPr id="103" name="CustomShape 9"/>
          <p:cNvSpPr/>
          <p:nvPr/>
        </p:nvSpPr>
        <p:spPr>
          <a:xfrm>
            <a:off x="1631880" y="1986120"/>
            <a:ext cx="320400" cy="26172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</p:sp>
      <p:sp>
        <p:nvSpPr>
          <p:cNvPr id="104" name="CustomShape 10"/>
          <p:cNvSpPr/>
          <p:nvPr/>
        </p:nvSpPr>
        <p:spPr>
          <a:xfrm>
            <a:off x="731880" y="1986120"/>
            <a:ext cx="320400" cy="26172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</p:sp>
      <p:sp>
        <p:nvSpPr>
          <p:cNvPr id="105" name="CustomShape 11"/>
          <p:cNvSpPr/>
          <p:nvPr/>
        </p:nvSpPr>
        <p:spPr>
          <a:xfrm>
            <a:off x="1054080" y="2117880"/>
            <a:ext cx="16956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6" name="CustomShape 12"/>
          <p:cNvSpPr/>
          <p:nvPr/>
        </p:nvSpPr>
        <p:spPr>
          <a:xfrm>
            <a:off x="1481040" y="2117880"/>
            <a:ext cx="1490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7" name="CustomShape 13"/>
          <p:cNvSpPr/>
          <p:nvPr/>
        </p:nvSpPr>
        <p:spPr>
          <a:xfrm>
            <a:off x="2854440" y="2117880"/>
            <a:ext cx="19008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8" name="CustomShape 14"/>
          <p:cNvSpPr/>
          <p:nvPr/>
        </p:nvSpPr>
        <p:spPr>
          <a:xfrm>
            <a:off x="2340000" y="1787400"/>
            <a:ext cx="191880" cy="3283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9" name="CustomShape 15"/>
          <p:cNvSpPr/>
          <p:nvPr/>
        </p:nvSpPr>
        <p:spPr>
          <a:xfrm flipV="1">
            <a:off x="1954080" y="1787400"/>
            <a:ext cx="126720" cy="3283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10" name="CustomShape 16"/>
          <p:cNvSpPr/>
          <p:nvPr/>
        </p:nvSpPr>
        <p:spPr>
          <a:xfrm>
            <a:off x="1954080" y="2117880"/>
            <a:ext cx="126720" cy="261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11" name="CustomShape 17"/>
          <p:cNvSpPr/>
          <p:nvPr/>
        </p:nvSpPr>
        <p:spPr>
          <a:xfrm flipV="1">
            <a:off x="2340000" y="2117160"/>
            <a:ext cx="191880" cy="261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12" name="CustomShape 18"/>
          <p:cNvSpPr/>
          <p:nvPr/>
        </p:nvSpPr>
        <p:spPr>
          <a:xfrm>
            <a:off x="5705640" y="1789200"/>
            <a:ext cx="855360" cy="801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3" name="CustomShape 19"/>
          <p:cNvSpPr/>
          <p:nvPr/>
        </p:nvSpPr>
        <p:spPr>
          <a:xfrm>
            <a:off x="5811840" y="1820880"/>
            <a:ext cx="726840" cy="74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4" name="CustomShape 20"/>
          <p:cNvSpPr/>
          <p:nvPr/>
        </p:nvSpPr>
        <p:spPr>
          <a:xfrm>
            <a:off x="5897520" y="1874880"/>
            <a:ext cx="587160" cy="587160"/>
          </a:xfrm>
          <a:prstGeom prst="rect">
            <a:avLst/>
          </a:prstGeom>
          <a:solidFill>
            <a:srgbClr val="00ff00"/>
          </a:solidFill>
          <a:ln>
            <a:noFill/>
          </a:ln>
        </p:spPr>
      </p:sp>
      <p:sp>
        <p:nvSpPr>
          <p:cNvPr id="115" name="CustomShape 21"/>
          <p:cNvSpPr/>
          <p:nvPr/>
        </p:nvSpPr>
        <p:spPr>
          <a:xfrm>
            <a:off x="5737320" y="1874880"/>
            <a:ext cx="180720" cy="672840"/>
          </a:xfrm>
          <a:prstGeom prst="rect">
            <a:avLst/>
          </a:prstGeom>
          <a:solidFill>
            <a:srgbClr val="7a997a"/>
          </a:solidFill>
          <a:ln>
            <a:noFill/>
          </a:ln>
        </p:spPr>
      </p:sp>
      <p:sp>
        <p:nvSpPr>
          <p:cNvPr id="116" name="CustomShape 22"/>
          <p:cNvSpPr/>
          <p:nvPr/>
        </p:nvSpPr>
        <p:spPr>
          <a:xfrm>
            <a:off x="5748480" y="1798560"/>
            <a:ext cx="630000" cy="83880"/>
          </a:xfrm>
          <a:prstGeom prst="rect">
            <a:avLst/>
          </a:prstGeom>
          <a:solidFill>
            <a:srgbClr val="7a997a"/>
          </a:solidFill>
          <a:ln>
            <a:noFill/>
          </a:ln>
        </p:spPr>
      </p:sp>
      <p:sp>
        <p:nvSpPr>
          <p:cNvPr id="117" name="CustomShape 23"/>
          <p:cNvSpPr/>
          <p:nvPr/>
        </p:nvSpPr>
        <p:spPr>
          <a:xfrm>
            <a:off x="5951520" y="2046240"/>
            <a:ext cx="468000" cy="363240"/>
          </a:xfrm>
          <a:prstGeom prst="rect">
            <a:avLst/>
          </a:prstGeom>
          <a:solidFill>
            <a:srgbClr val="bfffbf"/>
          </a:solidFill>
          <a:ln>
            <a:noFill/>
          </a:ln>
        </p:spPr>
      </p:sp>
      <p:sp>
        <p:nvSpPr>
          <p:cNvPr id="118" name="CustomShape 24"/>
          <p:cNvSpPr/>
          <p:nvPr/>
        </p:nvSpPr>
        <p:spPr>
          <a:xfrm>
            <a:off x="7423200" y="1743120"/>
            <a:ext cx="855360" cy="812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9" name="CustomShape 25"/>
          <p:cNvSpPr/>
          <p:nvPr/>
        </p:nvSpPr>
        <p:spPr>
          <a:xfrm>
            <a:off x="7529400" y="1785960"/>
            <a:ext cx="726840" cy="73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0" name="CustomShape 26"/>
          <p:cNvSpPr/>
          <p:nvPr/>
        </p:nvSpPr>
        <p:spPr>
          <a:xfrm>
            <a:off x="7601040" y="1832040"/>
            <a:ext cx="585360" cy="587160"/>
          </a:xfrm>
          <a:prstGeom prst="rect">
            <a:avLst/>
          </a:prstGeom>
          <a:solidFill>
            <a:srgbClr val="00ff00"/>
          </a:solidFill>
          <a:ln>
            <a:noFill/>
          </a:ln>
        </p:spPr>
      </p:sp>
      <p:sp>
        <p:nvSpPr>
          <p:cNvPr id="121" name="CustomShape 27"/>
          <p:cNvSpPr/>
          <p:nvPr/>
        </p:nvSpPr>
        <p:spPr>
          <a:xfrm>
            <a:off x="7454880" y="1839960"/>
            <a:ext cx="178920" cy="672840"/>
          </a:xfrm>
          <a:prstGeom prst="rect">
            <a:avLst/>
          </a:prstGeom>
          <a:solidFill>
            <a:srgbClr val="7a997a"/>
          </a:solidFill>
          <a:ln>
            <a:noFill/>
          </a:ln>
        </p:spPr>
      </p:sp>
      <p:sp>
        <p:nvSpPr>
          <p:cNvPr id="122" name="CustomShape 28"/>
          <p:cNvSpPr/>
          <p:nvPr/>
        </p:nvSpPr>
        <p:spPr>
          <a:xfrm>
            <a:off x="7466040" y="1763640"/>
            <a:ext cx="630000" cy="83880"/>
          </a:xfrm>
          <a:prstGeom prst="rect">
            <a:avLst/>
          </a:prstGeom>
          <a:solidFill>
            <a:srgbClr val="7a997a"/>
          </a:solidFill>
          <a:ln>
            <a:noFill/>
          </a:ln>
        </p:spPr>
      </p:sp>
      <p:sp>
        <p:nvSpPr>
          <p:cNvPr id="123" name="CustomShape 29"/>
          <p:cNvSpPr/>
          <p:nvPr/>
        </p:nvSpPr>
        <p:spPr>
          <a:xfrm>
            <a:off x="7669080" y="2000160"/>
            <a:ext cx="468000" cy="372600"/>
          </a:xfrm>
          <a:prstGeom prst="rect">
            <a:avLst/>
          </a:prstGeom>
          <a:solidFill>
            <a:srgbClr val="bfffbf"/>
          </a:solidFill>
          <a:ln>
            <a:noFill/>
          </a:ln>
        </p:spPr>
      </p:sp>
      <p:sp>
        <p:nvSpPr>
          <p:cNvPr id="124" name="CustomShape 30"/>
          <p:cNvSpPr/>
          <p:nvPr/>
        </p:nvSpPr>
        <p:spPr>
          <a:xfrm>
            <a:off x="6583320" y="1754280"/>
            <a:ext cx="855360" cy="801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5" name="CustomShape 31"/>
          <p:cNvSpPr/>
          <p:nvPr/>
        </p:nvSpPr>
        <p:spPr>
          <a:xfrm>
            <a:off x="6689880" y="1784520"/>
            <a:ext cx="726840" cy="74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6" name="CustomShape 32"/>
          <p:cNvSpPr/>
          <p:nvPr/>
        </p:nvSpPr>
        <p:spPr>
          <a:xfrm>
            <a:off x="6765840" y="1838160"/>
            <a:ext cx="587160" cy="587160"/>
          </a:xfrm>
          <a:prstGeom prst="rect">
            <a:avLst/>
          </a:prstGeom>
          <a:solidFill>
            <a:srgbClr val="00ff00"/>
          </a:solidFill>
          <a:ln>
            <a:noFill/>
          </a:ln>
        </p:spPr>
      </p:sp>
      <p:sp>
        <p:nvSpPr>
          <p:cNvPr id="127" name="CustomShape 33"/>
          <p:cNvSpPr/>
          <p:nvPr/>
        </p:nvSpPr>
        <p:spPr>
          <a:xfrm>
            <a:off x="6605640" y="1838160"/>
            <a:ext cx="178920" cy="674280"/>
          </a:xfrm>
          <a:prstGeom prst="rect">
            <a:avLst/>
          </a:prstGeom>
          <a:solidFill>
            <a:srgbClr val="7a997a"/>
          </a:solidFill>
          <a:ln>
            <a:noFill/>
          </a:ln>
        </p:spPr>
      </p:sp>
      <p:sp>
        <p:nvSpPr>
          <p:cNvPr id="128" name="CustomShape 34"/>
          <p:cNvSpPr/>
          <p:nvPr/>
        </p:nvSpPr>
        <p:spPr>
          <a:xfrm>
            <a:off x="6615000" y="1774800"/>
            <a:ext cx="630000" cy="74160"/>
          </a:xfrm>
          <a:prstGeom prst="rect">
            <a:avLst/>
          </a:prstGeom>
          <a:solidFill>
            <a:srgbClr val="7a997a"/>
          </a:solidFill>
          <a:ln>
            <a:noFill/>
          </a:ln>
        </p:spPr>
      </p:sp>
      <p:sp>
        <p:nvSpPr>
          <p:cNvPr id="129" name="CustomShape 35"/>
          <p:cNvSpPr/>
          <p:nvPr/>
        </p:nvSpPr>
        <p:spPr>
          <a:xfrm>
            <a:off x="6831000" y="2011320"/>
            <a:ext cx="458280" cy="361440"/>
          </a:xfrm>
          <a:prstGeom prst="rect">
            <a:avLst/>
          </a:prstGeom>
          <a:solidFill>
            <a:srgbClr val="bfffbf"/>
          </a:solidFill>
          <a:ln>
            <a:noFill/>
          </a:ln>
        </p:spPr>
      </p:sp>
      <p:sp>
        <p:nvSpPr>
          <p:cNvPr id="130" name="CustomShape 36"/>
          <p:cNvSpPr/>
          <p:nvPr/>
        </p:nvSpPr>
        <p:spPr>
          <a:xfrm flipV="1" rot="16200000">
            <a:off x="2207880" y="827280"/>
            <a:ext cx="742680" cy="744120"/>
          </a:xfrm>
          <a:prstGeom prst="rect">
            <a:avLst/>
          </a:prstGeom>
          <a:solidFill>
            <a:srgbClr val="ff9933"/>
          </a:solidFill>
          <a:ln>
            <a:noFill/>
          </a:ln>
        </p:spPr>
      </p:sp>
      <p:sp>
        <p:nvSpPr>
          <p:cNvPr id="131" name="CustomShape 37"/>
          <p:cNvSpPr/>
          <p:nvPr/>
        </p:nvSpPr>
        <p:spPr>
          <a:xfrm flipH="1" flipV="1" rot="16200000">
            <a:off x="6379200" y="783000"/>
            <a:ext cx="742680" cy="833040"/>
          </a:xfrm>
          <a:prstGeom prst="rect">
            <a:avLst/>
          </a:prstGeom>
          <a:solidFill>
            <a:srgbClr val="ff9933"/>
          </a:solidFill>
          <a:ln>
            <a:noFill/>
          </a:ln>
        </p:spPr>
      </p:sp>
      <p:sp>
        <p:nvSpPr>
          <p:cNvPr id="132" name="CustomShape 38"/>
          <p:cNvSpPr/>
          <p:nvPr/>
        </p:nvSpPr>
        <p:spPr>
          <a:xfrm>
            <a:off x="3084480" y="576360"/>
            <a:ext cx="3174480" cy="522000"/>
          </a:xfrm>
          <a:prstGeom prst="rect">
            <a:avLst/>
          </a:prstGeom>
          <a:noFill/>
          <a:ln w="9360">
            <a:solidFill>
              <a:srgbClr val="996633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ru-RU">
                <a:solidFill>
                  <a:srgbClr val="000000"/>
                </a:solidFill>
                <a:latin typeface="Arial Narrow"/>
                <a:ea typeface="Microsoft YaHei"/>
              </a:rPr>
              <a:t>ДЕЯТЕЛЬНОСТЬ ОРГАНИЗАЦИИ</a:t>
            </a:r>
            <a:endParaRPr/>
          </a:p>
        </p:txBody>
      </p:sp>
      <p:sp>
        <p:nvSpPr>
          <p:cNvPr id="133" name="CustomShape 39"/>
          <p:cNvSpPr/>
          <p:nvPr/>
        </p:nvSpPr>
        <p:spPr>
          <a:xfrm>
            <a:off x="495360" y="2519280"/>
            <a:ext cx="29286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ru-RU">
                <a:solidFill>
                  <a:srgbClr val="000000"/>
                </a:solidFill>
                <a:latin typeface="Arial Narrow"/>
                <a:ea typeface="Microsoft YaHei"/>
              </a:rPr>
              <a:t>Процессы – периодически повторяемый поток работ</a:t>
            </a:r>
            <a:endParaRPr/>
          </a:p>
        </p:txBody>
      </p:sp>
      <p:sp>
        <p:nvSpPr>
          <p:cNvPr id="134" name="CustomShape 40"/>
          <p:cNvSpPr/>
          <p:nvPr/>
        </p:nvSpPr>
        <p:spPr>
          <a:xfrm>
            <a:off x="5494320" y="2522520"/>
            <a:ext cx="29286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ru-RU">
                <a:solidFill>
                  <a:srgbClr val="000000"/>
                </a:solidFill>
                <a:latin typeface="Arial Narrow"/>
                <a:ea typeface="Microsoft YaHei"/>
              </a:rPr>
              <a:t>Проекты, мероприятия — разовые действия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3366cc"/>
                </a:solidFill>
                <a:latin typeface="Arial"/>
                <a:ea typeface="Microsoft YaHei"/>
              </a:rPr>
              <a:t>ПРЕДПОСЫЛКИ УПРАВЛЕНИЯ ПРОЦЕССАМИ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57200" y="14176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В современном мире товаров много, они разнообразны по видам, ассортименту и качеству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потребитель ориентирован не на покупку чего угодно, а на качественный товар или услугу.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Увеличение прибыли зависит не столько от количества товара, сколько с удовлетворением индивидуальных нужд клиента, покупателя. 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ru-RU" sz="20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b="1" lang="ru-RU" sz="2000">
                <a:solidFill>
                  <a:srgbClr val="ff0000"/>
                </a:solidFill>
                <a:latin typeface="Arial"/>
                <a:ea typeface="Microsoft YaHei"/>
              </a:rPr>
              <a:t>Итак, появление процессного подхода вызвано необходимостью взаимодействия с клиентом.</a:t>
            </a:r>
            <a:r>
              <a:rPr lang="ru-RU" sz="200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ff0000"/>
                </a:solidFill>
                <a:latin typeface="Arial"/>
                <a:ea typeface="Microsoft YaHei"/>
              </a:rPr>
              <a:t>Новый взгляд на организацию деятельности – процессно-ориентированный: управлять не подразделениями на основе их функций, а управлять процессами. 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4D254721-0E26-42D7-8472-E8CA1F9008BD}" type="slidenum">
              <a:rPr lang="ru-RU" sz="1400">
                <a:solidFill>
                  <a:srgbClr val="000000"/>
                </a:solidFill>
                <a:latin typeface="Arial"/>
                <a:ea typeface="Microsoft YaHei"/>
              </a:rPr>
              <a:t>&lt;номер&gt;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