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4" r:id="rId6"/>
    <p:sldId id="265" r:id="rId7"/>
    <p:sldId id="266" r:id="rId8"/>
    <p:sldId id="263" r:id="rId9"/>
    <p:sldId id="267"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0AA1F38-77B7-49AC-8481-881AABE9A702}"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A7C64FB-8609-4CAA-AAD5-C19CB0F97B7F}" type="slidenum">
              <a:rPr lang="ru-RU" smtClean="0"/>
              <a:t>‹#›</a:t>
            </a:fld>
            <a:endParaRPr lang="ru-RU"/>
          </a:p>
        </p:txBody>
      </p:sp>
    </p:spTree>
    <p:extLst>
      <p:ext uri="{BB962C8B-B14F-4D97-AF65-F5344CB8AC3E}">
        <p14:creationId xmlns:p14="http://schemas.microsoft.com/office/powerpoint/2010/main" val="1736963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0AA1F38-77B7-49AC-8481-881AABE9A702}"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A7C64FB-8609-4CAA-AAD5-C19CB0F97B7F}" type="slidenum">
              <a:rPr lang="ru-RU" smtClean="0"/>
              <a:t>‹#›</a:t>
            </a:fld>
            <a:endParaRPr lang="ru-RU"/>
          </a:p>
        </p:txBody>
      </p:sp>
    </p:spTree>
    <p:extLst>
      <p:ext uri="{BB962C8B-B14F-4D97-AF65-F5344CB8AC3E}">
        <p14:creationId xmlns:p14="http://schemas.microsoft.com/office/powerpoint/2010/main" val="414946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0AA1F38-77B7-49AC-8481-881AABE9A702}"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A7C64FB-8609-4CAA-AAD5-C19CB0F97B7F}"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3053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0AA1F38-77B7-49AC-8481-881AABE9A702}"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A7C64FB-8609-4CAA-AAD5-C19CB0F97B7F}" type="slidenum">
              <a:rPr lang="ru-RU" smtClean="0"/>
              <a:t>‹#›</a:t>
            </a:fld>
            <a:endParaRPr lang="ru-RU"/>
          </a:p>
        </p:txBody>
      </p:sp>
    </p:spTree>
    <p:extLst>
      <p:ext uri="{BB962C8B-B14F-4D97-AF65-F5344CB8AC3E}">
        <p14:creationId xmlns:p14="http://schemas.microsoft.com/office/powerpoint/2010/main" val="2867977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0AA1F38-77B7-49AC-8481-881AABE9A702}"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A7C64FB-8609-4CAA-AAD5-C19CB0F97B7F}"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4628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0AA1F38-77B7-49AC-8481-881AABE9A702}"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A7C64FB-8609-4CAA-AAD5-C19CB0F97B7F}" type="slidenum">
              <a:rPr lang="ru-RU" smtClean="0"/>
              <a:t>‹#›</a:t>
            </a:fld>
            <a:endParaRPr lang="ru-RU"/>
          </a:p>
        </p:txBody>
      </p:sp>
    </p:spTree>
    <p:extLst>
      <p:ext uri="{BB962C8B-B14F-4D97-AF65-F5344CB8AC3E}">
        <p14:creationId xmlns:p14="http://schemas.microsoft.com/office/powerpoint/2010/main" val="1357916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0AA1F38-77B7-49AC-8481-881AABE9A702}"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A7C64FB-8609-4CAA-AAD5-C19CB0F97B7F}" type="slidenum">
              <a:rPr lang="ru-RU" smtClean="0"/>
              <a:t>‹#›</a:t>
            </a:fld>
            <a:endParaRPr lang="ru-RU"/>
          </a:p>
        </p:txBody>
      </p:sp>
    </p:spTree>
    <p:extLst>
      <p:ext uri="{BB962C8B-B14F-4D97-AF65-F5344CB8AC3E}">
        <p14:creationId xmlns:p14="http://schemas.microsoft.com/office/powerpoint/2010/main" val="1007057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0AA1F38-77B7-49AC-8481-881AABE9A702}"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A7C64FB-8609-4CAA-AAD5-C19CB0F97B7F}" type="slidenum">
              <a:rPr lang="ru-RU" smtClean="0"/>
              <a:t>‹#›</a:t>
            </a:fld>
            <a:endParaRPr lang="ru-RU"/>
          </a:p>
        </p:txBody>
      </p:sp>
    </p:spTree>
    <p:extLst>
      <p:ext uri="{BB962C8B-B14F-4D97-AF65-F5344CB8AC3E}">
        <p14:creationId xmlns:p14="http://schemas.microsoft.com/office/powerpoint/2010/main" val="425927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0AA1F38-77B7-49AC-8481-881AABE9A702}"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A7C64FB-8609-4CAA-AAD5-C19CB0F97B7F}" type="slidenum">
              <a:rPr lang="ru-RU" smtClean="0"/>
              <a:t>‹#›</a:t>
            </a:fld>
            <a:endParaRPr lang="ru-RU"/>
          </a:p>
        </p:txBody>
      </p:sp>
    </p:spTree>
    <p:extLst>
      <p:ext uri="{BB962C8B-B14F-4D97-AF65-F5344CB8AC3E}">
        <p14:creationId xmlns:p14="http://schemas.microsoft.com/office/powerpoint/2010/main" val="311427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0AA1F38-77B7-49AC-8481-881AABE9A702}"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A7C64FB-8609-4CAA-AAD5-C19CB0F97B7F}" type="slidenum">
              <a:rPr lang="ru-RU" smtClean="0"/>
              <a:t>‹#›</a:t>
            </a:fld>
            <a:endParaRPr lang="ru-RU"/>
          </a:p>
        </p:txBody>
      </p:sp>
    </p:spTree>
    <p:extLst>
      <p:ext uri="{BB962C8B-B14F-4D97-AF65-F5344CB8AC3E}">
        <p14:creationId xmlns:p14="http://schemas.microsoft.com/office/powerpoint/2010/main" val="608560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0AA1F38-77B7-49AC-8481-881AABE9A702}" type="datetimeFigureOut">
              <a:rPr lang="ru-RU" smtClean="0"/>
              <a:t>13.06.2021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A7C64FB-8609-4CAA-AAD5-C19CB0F97B7F}" type="slidenum">
              <a:rPr lang="ru-RU" smtClean="0"/>
              <a:t>‹#›</a:t>
            </a:fld>
            <a:endParaRPr lang="ru-RU"/>
          </a:p>
        </p:txBody>
      </p:sp>
    </p:spTree>
    <p:extLst>
      <p:ext uri="{BB962C8B-B14F-4D97-AF65-F5344CB8AC3E}">
        <p14:creationId xmlns:p14="http://schemas.microsoft.com/office/powerpoint/2010/main" val="13956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0AA1F38-77B7-49AC-8481-881AABE9A702}" type="datetimeFigureOut">
              <a:rPr lang="ru-RU" smtClean="0"/>
              <a:t>13.06.2021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A7C64FB-8609-4CAA-AAD5-C19CB0F97B7F}" type="slidenum">
              <a:rPr lang="ru-RU" smtClean="0"/>
              <a:t>‹#›</a:t>
            </a:fld>
            <a:endParaRPr lang="ru-RU"/>
          </a:p>
        </p:txBody>
      </p:sp>
    </p:spTree>
    <p:extLst>
      <p:ext uri="{BB962C8B-B14F-4D97-AF65-F5344CB8AC3E}">
        <p14:creationId xmlns:p14="http://schemas.microsoft.com/office/powerpoint/2010/main" val="398989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0AA1F38-77B7-49AC-8481-881AABE9A702}" type="datetimeFigureOut">
              <a:rPr lang="ru-RU" smtClean="0"/>
              <a:t>13.06.2021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A7C64FB-8609-4CAA-AAD5-C19CB0F97B7F}" type="slidenum">
              <a:rPr lang="ru-RU" smtClean="0"/>
              <a:t>‹#›</a:t>
            </a:fld>
            <a:endParaRPr lang="ru-RU"/>
          </a:p>
        </p:txBody>
      </p:sp>
    </p:spTree>
    <p:extLst>
      <p:ext uri="{BB962C8B-B14F-4D97-AF65-F5344CB8AC3E}">
        <p14:creationId xmlns:p14="http://schemas.microsoft.com/office/powerpoint/2010/main" val="355431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A1F38-77B7-49AC-8481-881AABE9A702}" type="datetimeFigureOut">
              <a:rPr lang="ru-RU" smtClean="0"/>
              <a:t>13.06.2021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A7C64FB-8609-4CAA-AAD5-C19CB0F97B7F}" type="slidenum">
              <a:rPr lang="ru-RU" smtClean="0"/>
              <a:t>‹#›</a:t>
            </a:fld>
            <a:endParaRPr lang="ru-RU"/>
          </a:p>
        </p:txBody>
      </p:sp>
    </p:spTree>
    <p:extLst>
      <p:ext uri="{BB962C8B-B14F-4D97-AF65-F5344CB8AC3E}">
        <p14:creationId xmlns:p14="http://schemas.microsoft.com/office/powerpoint/2010/main" val="1716462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0AA1F38-77B7-49AC-8481-881AABE9A702}" type="datetimeFigureOut">
              <a:rPr lang="ru-RU" smtClean="0"/>
              <a:t>13.06.2021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A7C64FB-8609-4CAA-AAD5-C19CB0F97B7F}" type="slidenum">
              <a:rPr lang="ru-RU" smtClean="0"/>
              <a:t>‹#›</a:t>
            </a:fld>
            <a:endParaRPr lang="ru-RU"/>
          </a:p>
        </p:txBody>
      </p:sp>
    </p:spTree>
    <p:extLst>
      <p:ext uri="{BB962C8B-B14F-4D97-AF65-F5344CB8AC3E}">
        <p14:creationId xmlns:p14="http://schemas.microsoft.com/office/powerpoint/2010/main" val="965046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A7C64FB-8609-4CAA-AAD5-C19CB0F97B7F}" type="slidenum">
              <a:rPr lang="ru-RU" smtClean="0"/>
              <a:t>‹#›</a:t>
            </a:fld>
            <a:endParaRPr lang="ru-RU"/>
          </a:p>
        </p:txBody>
      </p:sp>
      <p:sp>
        <p:nvSpPr>
          <p:cNvPr id="5" name="Date Placeholder 4"/>
          <p:cNvSpPr>
            <a:spLocks noGrp="1"/>
          </p:cNvSpPr>
          <p:nvPr>
            <p:ph type="dt" sz="half" idx="10"/>
          </p:nvPr>
        </p:nvSpPr>
        <p:spPr/>
        <p:txBody>
          <a:bodyPr/>
          <a:lstStyle/>
          <a:p>
            <a:fld id="{50AA1F38-77B7-49AC-8481-881AABE9A702}" type="datetimeFigureOut">
              <a:rPr lang="ru-RU" smtClean="0"/>
              <a:t>13.06.2021</a:t>
            </a:fld>
            <a:endParaRPr lang="ru-RU"/>
          </a:p>
        </p:txBody>
      </p:sp>
    </p:spTree>
    <p:extLst>
      <p:ext uri="{BB962C8B-B14F-4D97-AF65-F5344CB8AC3E}">
        <p14:creationId xmlns:p14="http://schemas.microsoft.com/office/powerpoint/2010/main" val="3520083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AA1F38-77B7-49AC-8481-881AABE9A702}" type="datetimeFigureOut">
              <a:rPr lang="ru-RU" smtClean="0"/>
              <a:t>13.06.2021</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7C64FB-8609-4CAA-AAD5-C19CB0F97B7F}" type="slidenum">
              <a:rPr lang="ru-RU" smtClean="0"/>
              <a:t>‹#›</a:t>
            </a:fld>
            <a:endParaRPr lang="ru-RU"/>
          </a:p>
        </p:txBody>
      </p:sp>
    </p:spTree>
    <p:extLst>
      <p:ext uri="{BB962C8B-B14F-4D97-AF65-F5344CB8AC3E}">
        <p14:creationId xmlns:p14="http://schemas.microsoft.com/office/powerpoint/2010/main" val="101095276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8.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DC68B9-8299-48D3-B56F-DB333495F467}"/>
              </a:ext>
            </a:extLst>
          </p:cNvPr>
          <p:cNvSpPr>
            <a:spLocks noGrp="1"/>
          </p:cNvSpPr>
          <p:nvPr>
            <p:ph type="ctrTitle"/>
          </p:nvPr>
        </p:nvSpPr>
        <p:spPr/>
        <p:txBody>
          <a:bodyPr/>
          <a:lstStyle/>
          <a:p>
            <a:r>
              <a:rPr lang="ru-RU" dirty="0"/>
              <a:t>Практическая работа № 1</a:t>
            </a:r>
            <a:r>
              <a:rPr lang="en-150" dirty="0"/>
              <a:t>4</a:t>
            </a:r>
            <a:r>
              <a:rPr lang="ru-RU" dirty="0"/>
              <a:t>. Адаптивное плавание</a:t>
            </a:r>
          </a:p>
        </p:txBody>
      </p:sp>
      <p:sp>
        <p:nvSpPr>
          <p:cNvPr id="3" name="Подзаголовок 2">
            <a:extLst>
              <a:ext uri="{FF2B5EF4-FFF2-40B4-BE49-F238E27FC236}">
                <a16:creationId xmlns:a16="http://schemas.microsoft.com/office/drawing/2014/main" id="{AF643F73-C02F-417E-B349-A5D234FF36FA}"/>
              </a:ext>
            </a:extLst>
          </p:cNvPr>
          <p:cNvSpPr>
            <a:spLocks noGrp="1"/>
          </p:cNvSpPr>
          <p:nvPr>
            <p:ph type="subTitle" idx="1"/>
          </p:nvPr>
        </p:nvSpPr>
        <p:spPr/>
        <p:txBody>
          <a:bodyPr/>
          <a:lstStyle/>
          <a:p>
            <a:r>
              <a:rPr lang="ru-RU" dirty="0"/>
              <a:t>Моисеенко Павел, студент 3 курса, ИВТ, </a:t>
            </a:r>
            <a:r>
              <a:rPr lang="ru-RU" dirty="0" err="1"/>
              <a:t>ИИТиТО</a:t>
            </a:r>
            <a:endParaRPr lang="ru-RU" dirty="0"/>
          </a:p>
        </p:txBody>
      </p:sp>
    </p:spTree>
    <p:extLst>
      <p:ext uri="{BB962C8B-B14F-4D97-AF65-F5344CB8AC3E}">
        <p14:creationId xmlns:p14="http://schemas.microsoft.com/office/powerpoint/2010/main" val="3202198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9F5D5F-513E-4624-B4F9-C740F5CD0672}"/>
              </a:ext>
            </a:extLst>
          </p:cNvPr>
          <p:cNvSpPr>
            <a:spLocks noGrp="1"/>
          </p:cNvSpPr>
          <p:nvPr>
            <p:ph type="title"/>
          </p:nvPr>
        </p:nvSpPr>
        <p:spPr/>
        <p:txBody>
          <a:bodyPr/>
          <a:lstStyle/>
          <a:p>
            <a:r>
              <a:rPr lang="ru-RU" dirty="0"/>
              <a:t>Известные спортсмены</a:t>
            </a:r>
          </a:p>
        </p:txBody>
      </p:sp>
      <p:sp>
        <p:nvSpPr>
          <p:cNvPr id="4" name="Объект 3">
            <a:extLst>
              <a:ext uri="{FF2B5EF4-FFF2-40B4-BE49-F238E27FC236}">
                <a16:creationId xmlns:a16="http://schemas.microsoft.com/office/drawing/2014/main" id="{E64064F0-B4B1-4662-9178-65A0CE165556}"/>
              </a:ext>
            </a:extLst>
          </p:cNvPr>
          <p:cNvSpPr>
            <a:spLocks noGrp="1"/>
          </p:cNvSpPr>
          <p:nvPr>
            <p:ph sz="half" idx="1"/>
          </p:nvPr>
        </p:nvSpPr>
        <p:spPr/>
        <p:txBody>
          <a:bodyPr/>
          <a:lstStyle/>
          <a:p>
            <a:pPr marL="0" indent="0" algn="ctr">
              <a:buNone/>
            </a:pPr>
            <a:r>
              <a:rPr lang="ru-RU" dirty="0"/>
              <a:t>Марк </a:t>
            </a:r>
            <a:r>
              <a:rPr lang="ru-RU" dirty="0" err="1"/>
              <a:t>Спитц</a:t>
            </a:r>
            <a:endParaRPr lang="ru-RU" dirty="0"/>
          </a:p>
        </p:txBody>
      </p:sp>
      <p:sp>
        <p:nvSpPr>
          <p:cNvPr id="5" name="Объект 4">
            <a:extLst>
              <a:ext uri="{FF2B5EF4-FFF2-40B4-BE49-F238E27FC236}">
                <a16:creationId xmlns:a16="http://schemas.microsoft.com/office/drawing/2014/main" id="{4482FA81-5D0A-45CD-8CB6-0F513C8D85D3}"/>
              </a:ext>
            </a:extLst>
          </p:cNvPr>
          <p:cNvSpPr>
            <a:spLocks noGrp="1"/>
          </p:cNvSpPr>
          <p:nvPr>
            <p:ph sz="half" idx="2"/>
          </p:nvPr>
        </p:nvSpPr>
        <p:spPr/>
        <p:txBody>
          <a:bodyPr/>
          <a:lstStyle/>
          <a:p>
            <a:pPr marL="0" indent="0" algn="ctr">
              <a:buNone/>
            </a:pPr>
            <a:r>
              <a:rPr lang="ru-RU" dirty="0"/>
              <a:t>Денис Панкратов</a:t>
            </a:r>
          </a:p>
        </p:txBody>
      </p:sp>
      <p:pic>
        <p:nvPicPr>
          <p:cNvPr id="1028" name="Picture 4" descr="Легенды Олимпийских игр: «Усатый акула» — Национальный олимпийский комитет  Узбекистана">
            <a:extLst>
              <a:ext uri="{FF2B5EF4-FFF2-40B4-BE49-F238E27FC236}">
                <a16:creationId xmlns:a16="http://schemas.microsoft.com/office/drawing/2014/main" id="{43089317-5987-4907-90C3-77279EAF5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653" y="2733201"/>
            <a:ext cx="3647396" cy="27355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ANCISSWIM - WATER SPORTS: Денис Панкратов: «Приезжаешь на чемпионат СССР,  а к тебе подходят: «Мальчик, ты сегодня пятый»">
            <a:extLst>
              <a:ext uri="{FF2B5EF4-FFF2-40B4-BE49-F238E27FC236}">
                <a16:creationId xmlns:a16="http://schemas.microsoft.com/office/drawing/2014/main" id="{620120BE-DA13-40DF-A41E-7D59D58F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624" y="2733201"/>
            <a:ext cx="3586725" cy="2735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223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207765-8078-4C4A-A442-D83C597C21CC}"/>
              </a:ext>
            </a:extLst>
          </p:cNvPr>
          <p:cNvSpPr>
            <a:spLocks noGrp="1"/>
          </p:cNvSpPr>
          <p:nvPr>
            <p:ph type="title"/>
          </p:nvPr>
        </p:nvSpPr>
        <p:spPr/>
        <p:txBody>
          <a:bodyPr/>
          <a:lstStyle/>
          <a:p>
            <a:r>
              <a:rPr lang="ru-RU" dirty="0"/>
              <a:t>Источники</a:t>
            </a:r>
          </a:p>
        </p:txBody>
      </p:sp>
      <p:sp>
        <p:nvSpPr>
          <p:cNvPr id="5" name="Объект 4">
            <a:extLst>
              <a:ext uri="{FF2B5EF4-FFF2-40B4-BE49-F238E27FC236}">
                <a16:creationId xmlns:a16="http://schemas.microsoft.com/office/drawing/2014/main" id="{6474BC6E-58A0-4E28-9827-4BA11E7137E1}"/>
              </a:ext>
            </a:extLst>
          </p:cNvPr>
          <p:cNvSpPr>
            <a:spLocks noGrp="1"/>
          </p:cNvSpPr>
          <p:nvPr>
            <p:ph idx="1"/>
          </p:nvPr>
        </p:nvSpPr>
        <p:spPr/>
        <p:txBody>
          <a:bodyPr>
            <a:normAutofit fontScale="85000" lnSpcReduction="20000"/>
          </a:bodyPr>
          <a:lstStyle/>
          <a:p>
            <a:r>
              <a:rPr lang="ru-RU" dirty="0" err="1"/>
              <a:t>Мыцык</a:t>
            </a:r>
            <a:r>
              <a:rPr lang="ru-RU" dirty="0"/>
              <a:t>, И. А. Адаптивное плавание. Обучение плаванию лиц с нарушением опорно-двигательного аппарата / И. А. </a:t>
            </a:r>
            <a:r>
              <a:rPr lang="ru-RU" dirty="0" err="1"/>
              <a:t>Мыцык</a:t>
            </a:r>
            <a:r>
              <a:rPr lang="ru-RU" dirty="0"/>
              <a:t>. — Текст : электронный // Журнал Аспект : [сайт]. — URL: https://na-journal.ru/1-2014-gumanitarnye-nauki/405-adaptivnoe-plavanie-obuchenie-plavaniju-lic-s-narusheniem-oporno-dvigatelnogo-apparata (дата обращения: 13.05.2021).</a:t>
            </a:r>
          </a:p>
          <a:p>
            <a:r>
              <a:rPr lang="ru-RU" dirty="0"/>
              <a:t>Плавание на спине. — Текст : электронный // Википедия : [сайт]. — URL: https://ru.wikipedia.org/wiki/Плавание_на_спине (дата обращения: 13.05.2021).</a:t>
            </a:r>
          </a:p>
          <a:p>
            <a:r>
              <a:rPr lang="ru-RU" dirty="0"/>
              <a:t>Кроль на груди. — Текст : электронный // Сайт Ермаковой С. Н. : [сайт]. — URL: https://ermakovasn.caduk.ru/p49aa1.html (дата обращения: 13.05.2021).</a:t>
            </a:r>
          </a:p>
          <a:p>
            <a:r>
              <a:rPr lang="ru-RU" dirty="0"/>
              <a:t>Классификация пловцов по технике плавания. — Текст : электронный // </a:t>
            </a:r>
            <a:r>
              <a:rPr lang="ru-RU" dirty="0" err="1"/>
              <a:t>SportWiki</a:t>
            </a:r>
            <a:r>
              <a:rPr lang="ru-RU" dirty="0"/>
              <a:t> : [сайт]. — URL: http://sportwiki.to/Классификация_пловцов_по_технике (дата обращения: 13.05.2021).</a:t>
            </a:r>
          </a:p>
          <a:p>
            <a:r>
              <a:rPr lang="ru-RU" dirty="0" err="1"/>
              <a:t>Зефирова</a:t>
            </a:r>
            <a:r>
              <a:rPr lang="ru-RU" dirty="0"/>
              <a:t>, Е. В. Адаптивное плавание / Е. В. </a:t>
            </a:r>
            <a:r>
              <a:rPr lang="ru-RU" dirty="0" err="1"/>
              <a:t>Зефирова</a:t>
            </a:r>
            <a:r>
              <a:rPr lang="ru-RU" dirty="0"/>
              <a:t>. — Текст : электронный // </a:t>
            </a:r>
            <a:r>
              <a:rPr lang="ru-RU" dirty="0" err="1"/>
              <a:t>Moodle</a:t>
            </a:r>
            <a:r>
              <a:rPr lang="ru-RU" dirty="0"/>
              <a:t> РГПУ им. А. И. Герцена : [сайт]. — URL: https://moodle.herzen.spb.ru/pluginfile.php/1065564/mod_resource/content/1/Адаптивное%20плавание..pdf (дата обращения: 13.05.2021).</a:t>
            </a:r>
          </a:p>
        </p:txBody>
      </p:sp>
    </p:spTree>
    <p:extLst>
      <p:ext uri="{BB962C8B-B14F-4D97-AF65-F5344CB8AC3E}">
        <p14:creationId xmlns:p14="http://schemas.microsoft.com/office/powerpoint/2010/main" val="1686105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04B53-EC01-4426-B5F0-E309634800C1}"/>
              </a:ext>
            </a:extLst>
          </p:cNvPr>
          <p:cNvSpPr>
            <a:spLocks noGrp="1"/>
          </p:cNvSpPr>
          <p:nvPr>
            <p:ph type="title"/>
          </p:nvPr>
        </p:nvSpPr>
        <p:spPr/>
        <p:txBody>
          <a:bodyPr/>
          <a:lstStyle/>
          <a:p>
            <a:r>
              <a:rPr lang="ru-RU" dirty="0"/>
              <a:t>Оглавление</a:t>
            </a:r>
          </a:p>
        </p:txBody>
      </p:sp>
      <p:sp>
        <p:nvSpPr>
          <p:cNvPr id="3" name="Объект 2">
            <a:extLst>
              <a:ext uri="{FF2B5EF4-FFF2-40B4-BE49-F238E27FC236}">
                <a16:creationId xmlns:a16="http://schemas.microsoft.com/office/drawing/2014/main" id="{9338A2DA-1B74-4221-B4A9-CFB85B35E2BD}"/>
              </a:ext>
            </a:extLst>
          </p:cNvPr>
          <p:cNvSpPr>
            <a:spLocks noGrp="1"/>
          </p:cNvSpPr>
          <p:nvPr>
            <p:ph idx="1"/>
          </p:nvPr>
        </p:nvSpPr>
        <p:spPr/>
        <p:txBody>
          <a:bodyPr/>
          <a:lstStyle/>
          <a:p>
            <a:r>
              <a:rPr lang="ru-RU" dirty="0">
                <a:hlinkClick r:id="rId2" action="ppaction://hlinksldjump"/>
              </a:rPr>
              <a:t>Определение</a:t>
            </a:r>
            <a:r>
              <a:rPr lang="en-150" dirty="0">
                <a:hlinkClick r:id="rId2" action="ppaction://hlinksldjump"/>
              </a:rPr>
              <a:t> </a:t>
            </a:r>
            <a:r>
              <a:rPr lang="ru-RU" dirty="0">
                <a:hlinkClick r:id="rId2" action="ppaction://hlinksldjump"/>
              </a:rPr>
              <a:t>адаптивного плавания</a:t>
            </a:r>
            <a:endParaRPr lang="ru-RU" dirty="0"/>
          </a:p>
          <a:p>
            <a:r>
              <a:rPr lang="ru-RU" dirty="0">
                <a:hlinkClick r:id="rId3" action="ppaction://hlinksldjump"/>
              </a:rPr>
              <a:t>История возникновения</a:t>
            </a:r>
            <a:endParaRPr lang="ru-RU" dirty="0"/>
          </a:p>
          <a:p>
            <a:r>
              <a:rPr lang="ru-RU" dirty="0">
                <a:hlinkClick r:id="rId4" action="ppaction://hlinksldjump"/>
              </a:rPr>
              <a:t>Техника плавания кролем на груди и спине</a:t>
            </a:r>
            <a:endParaRPr lang="ru-RU" dirty="0"/>
          </a:p>
          <a:p>
            <a:r>
              <a:rPr lang="ru-RU" dirty="0">
                <a:hlinkClick r:id="rId5" action="ppaction://hlinksldjump"/>
              </a:rPr>
              <a:t>Классификация спортсменов</a:t>
            </a:r>
            <a:endParaRPr lang="ru-RU" dirty="0"/>
          </a:p>
          <a:p>
            <a:r>
              <a:rPr lang="ru-RU" dirty="0">
                <a:hlinkClick r:id="rId6" action="ppaction://hlinksldjump"/>
              </a:rPr>
              <a:t>Известные спортсмены</a:t>
            </a:r>
            <a:endParaRPr lang="ru-RU" dirty="0"/>
          </a:p>
          <a:p>
            <a:r>
              <a:rPr lang="ru-RU" dirty="0">
                <a:hlinkClick r:id="rId7" action="ppaction://hlinksldjump"/>
              </a:rPr>
              <a:t>Источники</a:t>
            </a:r>
            <a:endParaRPr lang="ru-RU" dirty="0"/>
          </a:p>
        </p:txBody>
      </p:sp>
    </p:spTree>
    <p:extLst>
      <p:ext uri="{BB962C8B-B14F-4D97-AF65-F5344CB8AC3E}">
        <p14:creationId xmlns:p14="http://schemas.microsoft.com/office/powerpoint/2010/main" val="329955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C77278-3F55-467E-BF22-9E410F112880}"/>
              </a:ext>
            </a:extLst>
          </p:cNvPr>
          <p:cNvSpPr>
            <a:spLocks noGrp="1"/>
          </p:cNvSpPr>
          <p:nvPr>
            <p:ph type="title"/>
          </p:nvPr>
        </p:nvSpPr>
        <p:spPr/>
        <p:txBody>
          <a:bodyPr/>
          <a:lstStyle/>
          <a:p>
            <a:r>
              <a:rPr lang="ru-RU" dirty="0"/>
              <a:t>Определение адаптивного плавания</a:t>
            </a:r>
          </a:p>
        </p:txBody>
      </p:sp>
      <p:sp>
        <p:nvSpPr>
          <p:cNvPr id="3" name="Объект 2">
            <a:extLst>
              <a:ext uri="{FF2B5EF4-FFF2-40B4-BE49-F238E27FC236}">
                <a16:creationId xmlns:a16="http://schemas.microsoft.com/office/drawing/2014/main" id="{830C552C-B79A-418F-851B-2DE22020EF36}"/>
              </a:ext>
            </a:extLst>
          </p:cNvPr>
          <p:cNvSpPr>
            <a:spLocks noGrp="1"/>
          </p:cNvSpPr>
          <p:nvPr>
            <p:ph idx="1"/>
          </p:nvPr>
        </p:nvSpPr>
        <p:spPr/>
        <p:txBody>
          <a:bodyPr/>
          <a:lstStyle/>
          <a:p>
            <a:pPr marL="0" indent="0">
              <a:buNone/>
            </a:pPr>
            <a:r>
              <a:rPr lang="ru-RU" dirty="0"/>
              <a:t>Адаптивное плавание — это физкультурно-спортивная водная дисциплина, для которой разработаны специальные соревновательные программы и нормативы, учитывающие особенности и возможности лиц с ментальными нарушениями.</a:t>
            </a:r>
          </a:p>
          <a:p>
            <a:pPr marL="0" indent="0">
              <a:buNone/>
            </a:pPr>
            <a:endParaRPr lang="ru-RU" dirty="0"/>
          </a:p>
        </p:txBody>
      </p:sp>
    </p:spTree>
    <p:extLst>
      <p:ext uri="{BB962C8B-B14F-4D97-AF65-F5344CB8AC3E}">
        <p14:creationId xmlns:p14="http://schemas.microsoft.com/office/powerpoint/2010/main" val="2569619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C873CB-7857-41D6-831A-ACDFC3EDA48B}"/>
              </a:ext>
            </a:extLst>
          </p:cNvPr>
          <p:cNvSpPr>
            <a:spLocks noGrp="1"/>
          </p:cNvSpPr>
          <p:nvPr>
            <p:ph type="title"/>
          </p:nvPr>
        </p:nvSpPr>
        <p:spPr/>
        <p:txBody>
          <a:bodyPr/>
          <a:lstStyle/>
          <a:p>
            <a:r>
              <a:rPr lang="ru-RU" dirty="0"/>
              <a:t>История возникновения</a:t>
            </a:r>
          </a:p>
        </p:txBody>
      </p:sp>
      <p:sp>
        <p:nvSpPr>
          <p:cNvPr id="3" name="Объект 2">
            <a:extLst>
              <a:ext uri="{FF2B5EF4-FFF2-40B4-BE49-F238E27FC236}">
                <a16:creationId xmlns:a16="http://schemas.microsoft.com/office/drawing/2014/main" id="{0973B1FC-0804-41D0-BD18-E024AD60E014}"/>
              </a:ext>
            </a:extLst>
          </p:cNvPr>
          <p:cNvSpPr>
            <a:spLocks noGrp="1"/>
          </p:cNvSpPr>
          <p:nvPr>
            <p:ph idx="1"/>
          </p:nvPr>
        </p:nvSpPr>
        <p:spPr/>
        <p:txBody>
          <a:bodyPr>
            <a:normAutofit/>
          </a:bodyPr>
          <a:lstStyle/>
          <a:p>
            <a:pPr marL="0" indent="0">
              <a:buNone/>
            </a:pPr>
            <a:r>
              <a:rPr lang="ru-RU" dirty="0"/>
              <a:t>В Древней Греции и Древнем Риме плавание занимало важное место в военном деле. Первые школы плавания появились в древнеримских гимназиях.</a:t>
            </a:r>
          </a:p>
          <a:p>
            <a:pPr marL="0" indent="0">
              <a:buNone/>
            </a:pPr>
            <a:r>
              <a:rPr lang="ru-RU" dirty="0"/>
              <a:t>И все же европейцы не были первооткрывателями плавания. Еще задолго до них умение плавать отличало специальные отряды ассирийских воинов, которые при форсировании рек использовали, судя по фрескам, способ плавания, отдаленно напоминающий современный кроль.</a:t>
            </a:r>
          </a:p>
          <a:p>
            <a:pPr marL="0" indent="0">
              <a:buNone/>
            </a:pPr>
            <a:r>
              <a:rPr lang="ru-RU" dirty="0"/>
              <a:t>В середине семнадцатого века на Японских островах появились первые, в отличие от древнеримских, доступные более широкому кругу людей императорские школы плавания.</a:t>
            </a:r>
          </a:p>
          <a:p>
            <a:pPr marL="0" indent="0">
              <a:buNone/>
            </a:pPr>
            <a:r>
              <a:rPr lang="ru-RU" dirty="0"/>
              <a:t>Сам 17-летний император Го </a:t>
            </a:r>
            <a:r>
              <a:rPr lang="ru-RU" dirty="0" err="1"/>
              <a:t>Иози</a:t>
            </a:r>
            <a:r>
              <a:rPr lang="ru-RU" dirty="0"/>
              <a:t> стал в 1603 году участником соревнований по плаванию.</a:t>
            </a:r>
          </a:p>
        </p:txBody>
      </p:sp>
    </p:spTree>
    <p:extLst>
      <p:ext uri="{BB962C8B-B14F-4D97-AF65-F5344CB8AC3E}">
        <p14:creationId xmlns:p14="http://schemas.microsoft.com/office/powerpoint/2010/main" val="360070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6EFF8B4-F3D8-4177-850D-6ABA770311B6}"/>
              </a:ext>
            </a:extLst>
          </p:cNvPr>
          <p:cNvSpPr>
            <a:spLocks noGrp="1"/>
          </p:cNvSpPr>
          <p:nvPr>
            <p:ph idx="1"/>
          </p:nvPr>
        </p:nvSpPr>
        <p:spPr>
          <a:xfrm>
            <a:off x="677334" y="740665"/>
            <a:ext cx="8596668" cy="5300698"/>
          </a:xfrm>
        </p:spPr>
        <p:txBody>
          <a:bodyPr>
            <a:normAutofit/>
          </a:bodyPr>
          <a:lstStyle/>
          <a:p>
            <a:pPr marL="0" indent="0">
              <a:buNone/>
            </a:pPr>
            <a:r>
              <a:rPr lang="ru-RU" dirty="0"/>
              <a:t>Великий преобразователь Российского государства Петр Первый, создавая морской и сухопутный кадетские корпуса, повелевал ввести в качестве обязательной дисциплины для обучения будущих офицеров войска русского плавание.</a:t>
            </a:r>
          </a:p>
          <a:p>
            <a:pPr marL="0" indent="0">
              <a:buNone/>
            </a:pPr>
            <a:r>
              <a:rPr lang="ru-RU" dirty="0"/>
              <a:t>Но как ни строг был царь, а его указание «утонуло» в массе проблем, возникших в переустройстве всего уклада российского общества. Учили плавать в петровские времена тех, кто пребывал на царской службе, да и то не везде, а лишь в столице.</a:t>
            </a:r>
          </a:p>
          <a:p>
            <a:pPr marL="0" indent="0">
              <a:buNone/>
            </a:pPr>
            <a:r>
              <a:rPr lang="ru-RU" dirty="0"/>
              <a:t>Участниками первых в России соревнований на Березине были солдаты, а судьями — офицеры второй саперной бригады русской армии.</a:t>
            </a:r>
          </a:p>
          <a:p>
            <a:pPr marL="0" indent="0">
              <a:buNone/>
            </a:pPr>
            <a:r>
              <a:rPr lang="ru-RU" dirty="0"/>
              <a:t>Состязания проводились в полном соответствии с изданной в том году инструкцией, а предписывалась та инструкция от имени «Его Императорского Высочества Цесаревича и Великого князя Константина Павловича».</a:t>
            </a:r>
          </a:p>
          <a:p>
            <a:pPr marL="0" indent="0">
              <a:buNone/>
            </a:pPr>
            <a:r>
              <a:rPr lang="ru-RU" dirty="0"/>
              <a:t>Цель турнира — определить лучших и наиболее разносторонне подготовленных в плавании солдат — была достигнута. И из их числа укомплектовывались специальные подразделения.</a:t>
            </a:r>
          </a:p>
        </p:txBody>
      </p:sp>
    </p:spTree>
    <p:extLst>
      <p:ext uri="{BB962C8B-B14F-4D97-AF65-F5344CB8AC3E}">
        <p14:creationId xmlns:p14="http://schemas.microsoft.com/office/powerpoint/2010/main" val="197123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79FF71-F3B6-4360-AA41-5F92C31D2F98}"/>
              </a:ext>
            </a:extLst>
          </p:cNvPr>
          <p:cNvSpPr>
            <a:spLocks noGrp="1"/>
          </p:cNvSpPr>
          <p:nvPr>
            <p:ph type="title"/>
          </p:nvPr>
        </p:nvSpPr>
        <p:spPr/>
        <p:txBody>
          <a:bodyPr/>
          <a:lstStyle/>
          <a:p>
            <a:r>
              <a:rPr lang="ru-RU" dirty="0"/>
              <a:t>Техника плавания кролем на груди и спине</a:t>
            </a:r>
          </a:p>
        </p:txBody>
      </p:sp>
      <p:sp>
        <p:nvSpPr>
          <p:cNvPr id="3" name="Объект 2">
            <a:extLst>
              <a:ext uri="{FF2B5EF4-FFF2-40B4-BE49-F238E27FC236}">
                <a16:creationId xmlns:a16="http://schemas.microsoft.com/office/drawing/2014/main" id="{72297793-DDE7-4112-83EE-19C150F60A75}"/>
              </a:ext>
            </a:extLst>
          </p:cNvPr>
          <p:cNvSpPr>
            <a:spLocks noGrp="1"/>
          </p:cNvSpPr>
          <p:nvPr>
            <p:ph idx="1"/>
          </p:nvPr>
        </p:nvSpPr>
        <p:spPr/>
        <p:txBody>
          <a:bodyPr/>
          <a:lstStyle/>
          <a:p>
            <a:pPr marL="0" indent="0">
              <a:buNone/>
            </a:pPr>
            <a:r>
              <a:rPr lang="ru-RU" dirty="0"/>
              <a:t>Кроль на груди — стиль плавания на груди, при движении которым пловец совершает широкие гребки вдоль тела попеременно правой и левой руками, и одновременно постоянно выполняет удары ногами в вертикальной плоскости (по принципу работы ножниц). Лицо спортсмена почти постоянно находится при этом в воде; периодически, во время одного из гребков он поворачивает голову в сторону, поднимая лицо из воды для того, чтобы сделать вдох.</a:t>
            </a:r>
          </a:p>
          <a:p>
            <a:pPr marL="0" indent="0">
              <a:buNone/>
            </a:pPr>
            <a:r>
              <a:rPr lang="ru-RU" dirty="0"/>
              <a:t>Плавание кролем позволяет развить наибольшую скорость. Этот стиль плавания всегда используется на соревнованиях, когда правила разрешают плавать вольным стилем.</a:t>
            </a:r>
          </a:p>
        </p:txBody>
      </p:sp>
    </p:spTree>
    <p:extLst>
      <p:ext uri="{BB962C8B-B14F-4D97-AF65-F5344CB8AC3E}">
        <p14:creationId xmlns:p14="http://schemas.microsoft.com/office/powerpoint/2010/main" val="2127655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C495222-80B8-4F4D-AABB-AFE246D58990}"/>
              </a:ext>
            </a:extLst>
          </p:cNvPr>
          <p:cNvSpPr>
            <a:spLocks noGrp="1"/>
          </p:cNvSpPr>
          <p:nvPr>
            <p:ph idx="1"/>
          </p:nvPr>
        </p:nvSpPr>
        <p:spPr>
          <a:xfrm>
            <a:off x="677334" y="987553"/>
            <a:ext cx="8596668" cy="5053810"/>
          </a:xfrm>
        </p:spPr>
        <p:txBody>
          <a:bodyPr/>
          <a:lstStyle/>
          <a:p>
            <a:pPr marL="0" indent="0">
              <a:buNone/>
            </a:pPr>
            <a:r>
              <a:rPr lang="ru-RU" dirty="0"/>
              <a:t>Техника плавания кролем на спине похожа на технику плавания кролем на груди. При плавании кролем на спине пловец лежит на поверхности воды почти горизонтально, его затылок погружен в воду. Он продвигается вперед при помощи поочередных гребков правой и левой руками и попеременных движений ногами сверху вниз. Закончив гребок, рука появляется из воды и проносится вперед по воздуху. На выполнение одного цикла движений приходится два гребка руками, шесть движений ногами, вдох и выдох.</a:t>
            </a:r>
          </a:p>
          <a:p>
            <a:pPr marL="0" indent="0">
              <a:buNone/>
            </a:pPr>
            <a:r>
              <a:rPr lang="ru-RU" dirty="0"/>
              <a:t>Положение тела Пловец лежит на поверхности воды и находится в хорошо обтекаемом близком к горизонтальному положению. Плечи слегка приподняты. Голова лежит на воде, лицо обращено вверх, а подбородок слегка опущен на грудь. Уровень воды находится несколько выше ушей.</a:t>
            </a:r>
          </a:p>
        </p:txBody>
      </p:sp>
    </p:spTree>
    <p:extLst>
      <p:ext uri="{BB962C8B-B14F-4D97-AF65-F5344CB8AC3E}">
        <p14:creationId xmlns:p14="http://schemas.microsoft.com/office/powerpoint/2010/main" val="1052664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857025-53BE-4F89-97B9-54637A273AB5}"/>
              </a:ext>
            </a:extLst>
          </p:cNvPr>
          <p:cNvSpPr>
            <a:spLocks noGrp="1"/>
          </p:cNvSpPr>
          <p:nvPr>
            <p:ph type="title"/>
          </p:nvPr>
        </p:nvSpPr>
        <p:spPr/>
        <p:txBody>
          <a:bodyPr/>
          <a:lstStyle/>
          <a:p>
            <a:r>
              <a:rPr lang="ru-RU" dirty="0"/>
              <a:t>Классификация спортсменов</a:t>
            </a:r>
          </a:p>
        </p:txBody>
      </p:sp>
      <p:sp>
        <p:nvSpPr>
          <p:cNvPr id="3" name="Объект 2">
            <a:extLst>
              <a:ext uri="{FF2B5EF4-FFF2-40B4-BE49-F238E27FC236}">
                <a16:creationId xmlns:a16="http://schemas.microsoft.com/office/drawing/2014/main" id="{E39F2C06-4F87-46F2-BB5E-E9DB281843C7}"/>
              </a:ext>
            </a:extLst>
          </p:cNvPr>
          <p:cNvSpPr>
            <a:spLocks noGrp="1"/>
          </p:cNvSpPr>
          <p:nvPr>
            <p:ph idx="1"/>
          </p:nvPr>
        </p:nvSpPr>
        <p:spPr/>
        <p:txBody>
          <a:bodyPr>
            <a:normAutofit fontScale="92500" lnSpcReduction="10000"/>
          </a:bodyPr>
          <a:lstStyle/>
          <a:p>
            <a:pPr marL="0" indent="0">
              <a:buNone/>
            </a:pPr>
            <a:r>
              <a:rPr lang="ru-RU" dirty="0"/>
              <a:t>Классические типы пловцов и их главные отличительные особенности перечислены ниже.</a:t>
            </a:r>
          </a:p>
          <a:p>
            <a:pPr marL="0" indent="0">
              <a:buNone/>
            </a:pPr>
            <a:r>
              <a:rPr lang="ru-RU" dirty="0"/>
              <a:t>«Арни»: целеустремленные и энергичные, любят конкурентную борьбу, решают проблемы по мере их появления. Как правило, «Арни» талантливые атлеты на суше, но плавание может выводить их из себя. Иногда они не могут скрыть своего раздражения и «закипают», только оказавшись в воде. По сути, для многих «Арни» плавание не доставляет большого удовольствия, и они относятся к нему как к «необходимому злу» в рамках триатлона.</a:t>
            </a:r>
          </a:p>
          <a:p>
            <a:pPr marL="0" indent="0">
              <a:buNone/>
            </a:pPr>
            <a:r>
              <a:rPr lang="ru-RU" dirty="0"/>
              <a:t>«Бамбино»: как правило, довольно беспокойные пловцы, настолько, что время от времени даже пугаются воды. Часто «бамбино» занимаются плаванием для поддержания здоровья или удовлетворяя свои внутренние амбиции. Они достигают личных намеченных целей, их редко интересуют соревнования. «Бамбино» открыты и восприимчивы к обучению, радуются каждому небольшому достижению.</a:t>
            </a:r>
          </a:p>
        </p:txBody>
      </p:sp>
    </p:spTree>
    <p:extLst>
      <p:ext uri="{BB962C8B-B14F-4D97-AF65-F5344CB8AC3E}">
        <p14:creationId xmlns:p14="http://schemas.microsoft.com/office/powerpoint/2010/main" val="1755333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BCC90F6-619A-47B2-B092-A2BEE9F23B7B}"/>
              </a:ext>
            </a:extLst>
          </p:cNvPr>
          <p:cNvSpPr>
            <a:spLocks noGrp="1"/>
          </p:cNvSpPr>
          <p:nvPr>
            <p:ph idx="1"/>
          </p:nvPr>
        </p:nvSpPr>
        <p:spPr>
          <a:xfrm>
            <a:off x="677334" y="950977"/>
            <a:ext cx="8596668" cy="5090386"/>
          </a:xfrm>
        </p:spPr>
        <p:txBody>
          <a:bodyPr>
            <a:normAutofit fontScale="92500" lnSpcReduction="20000"/>
          </a:bodyPr>
          <a:lstStyle/>
          <a:p>
            <a:pPr marL="0" indent="0">
              <a:buNone/>
            </a:pPr>
            <a:r>
              <a:rPr lang="ru-RU" dirty="0"/>
              <a:t>«Ударник»: обычно это тихий и самодостаточный человек, который по сравнению с другими пловцами может казаться незаинтересованным или отчужденным. За этим стоит отнюдь не отсутствие желания доказать, на что они способны. Но поскольку «ударники» склонны скучать из-за однообразия, зачастую приходится специально искать множество раздражителей, чтобы удерживать их внимание.</a:t>
            </a:r>
          </a:p>
          <a:p>
            <a:pPr marL="0" indent="0">
              <a:buNone/>
            </a:pPr>
            <a:r>
              <a:rPr lang="ru-RU" dirty="0"/>
              <a:t>«Глиссер»: вдумчивый аналитик, этот пловец прочитал массу книг о плавании и знает наизусть все видео на You</a:t>
            </a:r>
            <a:r>
              <a:rPr lang="en-150" dirty="0"/>
              <a:t>T</a:t>
            </a:r>
            <a:r>
              <a:rPr lang="ru-RU" dirty="0" err="1"/>
              <a:t>ube</a:t>
            </a:r>
            <a:r>
              <a:rPr lang="ru-RU" dirty="0"/>
              <a:t>. Он обожает записывать и анализировать свои показатели и, как правило, может с ходу выдать цифры согласования и частоты гребка. Он обожает улучшать навыки, используя интеллект, но есть большая опасность, что «глиссер» просто перегружает себя размышлениями.</a:t>
            </a:r>
          </a:p>
          <a:p>
            <a:pPr marL="0" indent="0">
              <a:buNone/>
            </a:pPr>
            <a:r>
              <a:rPr lang="ru-RU" dirty="0"/>
              <a:t>«</a:t>
            </a:r>
            <a:r>
              <a:rPr lang="ru-RU" dirty="0" err="1"/>
              <a:t>Свингист</a:t>
            </a:r>
            <a:r>
              <a:rPr lang="ru-RU" dirty="0"/>
              <a:t>»: эти ребята обожают плавать! Настолько обожают, что работа над техникой часто бывает им не по душе, потому что отработка определенных движений «перебивает» наслаждение, которое им хочется получить от тренировки. «</a:t>
            </a:r>
            <a:r>
              <a:rPr lang="ru-RU" dirty="0" err="1"/>
              <a:t>Свингист</a:t>
            </a:r>
            <a:r>
              <a:rPr lang="ru-RU" dirty="0"/>
              <a:t>» придет на групповое занятие раньше всех, будет первым в очереди для прыжка в воду, в нетерпении ожидая начала занятий. Эти люди общительны и не стесняются надевать купальники самых ярких расцветок!</a:t>
            </a:r>
          </a:p>
          <a:p>
            <a:pPr marL="0" indent="0">
              <a:buNone/>
            </a:pPr>
            <a:r>
              <a:rPr lang="ru-RU" dirty="0"/>
              <a:t>«</a:t>
            </a:r>
            <a:r>
              <a:rPr lang="ru-RU" dirty="0" err="1"/>
              <a:t>Смуз</a:t>
            </a:r>
            <a:r>
              <a:rPr lang="ru-RU" dirty="0"/>
              <a:t>»: сдержанный, самоуверенный человек, он всегда знает, где его место в бассейне, — на передовой! Однако после долгих лет тренировок он может потерять воодушевление: зная о своем умении плыть быстро, этот пловец часто не может найти для себя мотивацию.</a:t>
            </a:r>
          </a:p>
        </p:txBody>
      </p:sp>
    </p:spTree>
    <p:extLst>
      <p:ext uri="{BB962C8B-B14F-4D97-AF65-F5344CB8AC3E}">
        <p14:creationId xmlns:p14="http://schemas.microsoft.com/office/powerpoint/2010/main" val="4121540865"/>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235</TotalTime>
  <Words>1193</Words>
  <Application>Microsoft Office PowerPoint</Application>
  <PresentationFormat>Широкоэкранный</PresentationFormat>
  <Paragraphs>43</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Trebuchet MS</vt:lpstr>
      <vt:lpstr>Wingdings 3</vt:lpstr>
      <vt:lpstr>Аспект</vt:lpstr>
      <vt:lpstr>Практическая работа № 14. Адаптивное плавание</vt:lpstr>
      <vt:lpstr>Оглавление</vt:lpstr>
      <vt:lpstr>Определение адаптивного плавания</vt:lpstr>
      <vt:lpstr>История возникновения</vt:lpstr>
      <vt:lpstr>Презентация PowerPoint</vt:lpstr>
      <vt:lpstr>Техника плавания кролем на груди и спине</vt:lpstr>
      <vt:lpstr>Презентация PowerPoint</vt:lpstr>
      <vt:lpstr>Классификация спортсменов</vt:lpstr>
      <vt:lpstr>Презентация PowerPoint</vt:lpstr>
      <vt:lpstr>Известные спортсмены</vt:lpstr>
      <vt:lpstr>Источники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Практическая работа № 14. </dc:title>
  <dc:creator>Pavel Moiseenko</dc:creator>
  <cp:lastModifiedBy>Pavel Moiseenko</cp:lastModifiedBy>
  <cp:revision>8</cp:revision>
  <dcterms:created xsi:type="dcterms:W3CDTF">2021-06-13T19:34:49Z</dcterms:created>
  <dcterms:modified xsi:type="dcterms:W3CDTF">2021-06-13T23:29:55Z</dcterms:modified>
</cp:coreProperties>
</file>